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3"/>
  </p:notesMasterIdLst>
  <p:handoutMasterIdLst>
    <p:handoutMasterId r:id="rId204"/>
  </p:handoutMasterIdLst>
  <p:sldIdLst>
    <p:sldId id="2076137880" r:id="rId2"/>
    <p:sldId id="2076137878" r:id="rId3"/>
    <p:sldId id="4544" r:id="rId4"/>
    <p:sldId id="5265" r:id="rId5"/>
    <p:sldId id="2076137763" r:id="rId6"/>
    <p:sldId id="2076137849" r:id="rId7"/>
    <p:sldId id="2076137593" r:id="rId8"/>
    <p:sldId id="5377" r:id="rId9"/>
    <p:sldId id="2076137511" r:id="rId10"/>
    <p:sldId id="2146846905" r:id="rId11"/>
    <p:sldId id="2076137818" r:id="rId12"/>
    <p:sldId id="2076137899" r:id="rId13"/>
    <p:sldId id="2146846909" r:id="rId14"/>
    <p:sldId id="2076137594" r:id="rId15"/>
    <p:sldId id="2146846767" r:id="rId16"/>
    <p:sldId id="5379" r:id="rId17"/>
    <p:sldId id="4939" r:id="rId18"/>
    <p:sldId id="2076137646" r:id="rId19"/>
    <p:sldId id="2146846867" r:id="rId20"/>
    <p:sldId id="2146846755" r:id="rId21"/>
    <p:sldId id="2146846756" r:id="rId22"/>
    <p:sldId id="2146846749" r:id="rId23"/>
    <p:sldId id="4647" r:id="rId24"/>
    <p:sldId id="2146846806" r:id="rId25"/>
    <p:sldId id="4634" r:id="rId26"/>
    <p:sldId id="2076137851" r:id="rId27"/>
    <p:sldId id="5395" r:id="rId28"/>
    <p:sldId id="2076137714" r:id="rId29"/>
    <p:sldId id="2076137715" r:id="rId30"/>
    <p:sldId id="2146846757" r:id="rId31"/>
    <p:sldId id="2076137718" r:id="rId32"/>
    <p:sldId id="2146846758" r:id="rId33"/>
    <p:sldId id="2076137721" r:id="rId34"/>
    <p:sldId id="2146846761" r:id="rId35"/>
    <p:sldId id="2146846874" r:id="rId36"/>
    <p:sldId id="2146846732" r:id="rId37"/>
    <p:sldId id="2146846810" r:id="rId38"/>
    <p:sldId id="2146846797" r:id="rId39"/>
    <p:sldId id="2076137722" r:id="rId40"/>
    <p:sldId id="4652" r:id="rId41"/>
    <p:sldId id="2076137512" r:id="rId42"/>
    <p:sldId id="2076137533" r:id="rId43"/>
    <p:sldId id="2076137723" r:id="rId44"/>
    <p:sldId id="2146846769" r:id="rId45"/>
    <p:sldId id="2146846770" r:id="rId46"/>
    <p:sldId id="2146846891" r:id="rId47"/>
    <p:sldId id="2146846892" r:id="rId48"/>
    <p:sldId id="2146846808" r:id="rId49"/>
    <p:sldId id="2146846772" r:id="rId50"/>
    <p:sldId id="2146846898" r:id="rId51"/>
    <p:sldId id="2265" r:id="rId52"/>
    <p:sldId id="4597" r:id="rId53"/>
    <p:sldId id="2267" r:id="rId54"/>
    <p:sldId id="2577" r:id="rId55"/>
    <p:sldId id="2268" r:id="rId56"/>
    <p:sldId id="3189" r:id="rId57"/>
    <p:sldId id="2076137521" r:id="rId58"/>
    <p:sldId id="3190" r:id="rId59"/>
    <p:sldId id="2076137701" r:id="rId60"/>
    <p:sldId id="2146846830" r:id="rId61"/>
    <p:sldId id="2076137702" r:id="rId62"/>
    <p:sldId id="3800" r:id="rId63"/>
    <p:sldId id="2076137703" r:id="rId64"/>
    <p:sldId id="3802" r:id="rId65"/>
    <p:sldId id="3803" r:id="rId66"/>
    <p:sldId id="2076137773" r:id="rId67"/>
    <p:sldId id="2076137774" r:id="rId68"/>
    <p:sldId id="2076137775" r:id="rId69"/>
    <p:sldId id="2076137776" r:id="rId70"/>
    <p:sldId id="2146846831" r:id="rId71"/>
    <p:sldId id="2146846832" r:id="rId72"/>
    <p:sldId id="2076137799" r:id="rId73"/>
    <p:sldId id="2076137800" r:id="rId74"/>
    <p:sldId id="1264" r:id="rId75"/>
    <p:sldId id="2076137779" r:id="rId76"/>
    <p:sldId id="2146846900" r:id="rId77"/>
    <p:sldId id="3010" r:id="rId78"/>
    <p:sldId id="3711" r:id="rId79"/>
    <p:sldId id="4518" r:id="rId80"/>
    <p:sldId id="5193" r:id="rId81"/>
    <p:sldId id="1346" r:id="rId82"/>
    <p:sldId id="1350" r:id="rId83"/>
    <p:sldId id="1351" r:id="rId84"/>
    <p:sldId id="1352" r:id="rId85"/>
    <p:sldId id="2146846835" r:id="rId86"/>
    <p:sldId id="2076137526" r:id="rId87"/>
    <p:sldId id="2076137876" r:id="rId88"/>
    <p:sldId id="2146846901" r:id="rId89"/>
    <p:sldId id="2146846902" r:id="rId90"/>
    <p:sldId id="2146846903" r:id="rId91"/>
    <p:sldId id="5268" r:id="rId92"/>
    <p:sldId id="5371" r:id="rId93"/>
    <p:sldId id="3629" r:id="rId94"/>
    <p:sldId id="2146846631" r:id="rId95"/>
    <p:sldId id="2146846632" r:id="rId96"/>
    <p:sldId id="4504" r:id="rId97"/>
    <p:sldId id="4505" r:id="rId98"/>
    <p:sldId id="3631" r:id="rId99"/>
    <p:sldId id="3632" r:id="rId100"/>
    <p:sldId id="2146846904" r:id="rId101"/>
    <p:sldId id="5359" r:id="rId102"/>
    <p:sldId id="2076137883" r:id="rId103"/>
    <p:sldId id="2076137680" r:id="rId104"/>
    <p:sldId id="2076137695" r:id="rId105"/>
    <p:sldId id="2146846907" r:id="rId106"/>
    <p:sldId id="5401" r:id="rId107"/>
    <p:sldId id="2146846752" r:id="rId108"/>
    <p:sldId id="2076137901" r:id="rId109"/>
    <p:sldId id="4695" r:id="rId110"/>
    <p:sldId id="4506" r:id="rId111"/>
    <p:sldId id="3002" r:id="rId112"/>
    <p:sldId id="2146846747" r:id="rId113"/>
    <p:sldId id="2146846839" r:id="rId114"/>
    <p:sldId id="4480" r:id="rId115"/>
    <p:sldId id="4702" r:id="rId116"/>
    <p:sldId id="2146846746" r:id="rId117"/>
    <p:sldId id="2076137493" r:id="rId118"/>
    <p:sldId id="1349" r:id="rId119"/>
    <p:sldId id="4706" r:id="rId120"/>
    <p:sldId id="4768" r:id="rId121"/>
    <p:sldId id="2076137588" r:id="rId122"/>
    <p:sldId id="4784" r:id="rId123"/>
    <p:sldId id="2076137553" r:id="rId124"/>
    <p:sldId id="4612" r:id="rId125"/>
    <p:sldId id="4785" r:id="rId126"/>
    <p:sldId id="2146846762" r:id="rId127"/>
    <p:sldId id="2076137596" r:id="rId128"/>
    <p:sldId id="2076137597" r:id="rId129"/>
    <p:sldId id="2076137589" r:id="rId130"/>
    <p:sldId id="2146846877" r:id="rId131"/>
    <p:sldId id="4787" r:id="rId132"/>
    <p:sldId id="4788" r:id="rId133"/>
    <p:sldId id="3275" r:id="rId134"/>
    <p:sldId id="1373" r:id="rId135"/>
    <p:sldId id="2146846870" r:id="rId136"/>
    <p:sldId id="1360" r:id="rId137"/>
    <p:sldId id="732" r:id="rId138"/>
    <p:sldId id="2076137910" r:id="rId139"/>
    <p:sldId id="2076137860" r:id="rId140"/>
    <p:sldId id="2146846856" r:id="rId141"/>
    <p:sldId id="2146846861" r:id="rId142"/>
    <p:sldId id="2146846802" r:id="rId143"/>
    <p:sldId id="2146846857" r:id="rId144"/>
    <p:sldId id="2146846858" r:id="rId145"/>
    <p:sldId id="2146846859" r:id="rId146"/>
    <p:sldId id="2146846860" r:id="rId147"/>
    <p:sldId id="2146846862" r:id="rId148"/>
    <p:sldId id="2146846869" r:id="rId149"/>
    <p:sldId id="3753" r:id="rId150"/>
    <p:sldId id="2146846864" r:id="rId151"/>
    <p:sldId id="2146846865" r:id="rId152"/>
    <p:sldId id="2146846866" r:id="rId153"/>
    <p:sldId id="3098" r:id="rId154"/>
    <p:sldId id="3097" r:id="rId155"/>
    <p:sldId id="2718" r:id="rId156"/>
    <p:sldId id="2719" r:id="rId157"/>
    <p:sldId id="2720" r:id="rId158"/>
    <p:sldId id="2721" r:id="rId159"/>
    <p:sldId id="2146846849" r:id="rId160"/>
    <p:sldId id="3563" r:id="rId161"/>
    <p:sldId id="2076137591" r:id="rId162"/>
    <p:sldId id="4616" r:id="rId163"/>
    <p:sldId id="2146846798" r:id="rId164"/>
    <p:sldId id="1398" r:id="rId165"/>
    <p:sldId id="5259" r:id="rId166"/>
    <p:sldId id="4615" r:id="rId167"/>
    <p:sldId id="4916" r:id="rId168"/>
    <p:sldId id="2146846811" r:id="rId169"/>
    <p:sldId id="2146846812" r:id="rId170"/>
    <p:sldId id="2146846911" r:id="rId171"/>
    <p:sldId id="2146846814" r:id="rId172"/>
    <p:sldId id="2146846815" r:id="rId173"/>
    <p:sldId id="2146846816" r:id="rId174"/>
    <p:sldId id="2146846853" r:id="rId175"/>
    <p:sldId id="2146846855" r:id="rId176"/>
    <p:sldId id="2146846872" r:id="rId177"/>
    <p:sldId id="2146846821" r:id="rId178"/>
    <p:sldId id="2146846822" r:id="rId179"/>
    <p:sldId id="2146846824" r:id="rId180"/>
    <p:sldId id="2146846873" r:id="rId181"/>
    <p:sldId id="2146846893" r:id="rId182"/>
    <p:sldId id="2146846804" r:id="rId183"/>
    <p:sldId id="2146846825" r:id="rId184"/>
    <p:sldId id="2146846799" r:id="rId185"/>
    <p:sldId id="2146846887" r:id="rId186"/>
    <p:sldId id="2146846809" r:id="rId187"/>
    <p:sldId id="2146846888" r:id="rId188"/>
    <p:sldId id="2076137812" r:id="rId189"/>
    <p:sldId id="2146846850" r:id="rId190"/>
    <p:sldId id="2146846896" r:id="rId191"/>
    <p:sldId id="2146846897" r:id="rId192"/>
    <p:sldId id="2146846886" r:id="rId193"/>
    <p:sldId id="2146846894" r:id="rId194"/>
    <p:sldId id="2146846895" r:id="rId195"/>
    <p:sldId id="2076137828" r:id="rId196"/>
    <p:sldId id="2076137853" r:id="rId197"/>
    <p:sldId id="3760" r:id="rId198"/>
    <p:sldId id="2146846765" r:id="rId199"/>
    <p:sldId id="2146846766" r:id="rId200"/>
    <p:sldId id="2076137745" r:id="rId201"/>
    <p:sldId id="715" r:id="rId202"/>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2"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AD8"/>
    <a:srgbClr val="0432FF"/>
    <a:srgbClr val="33ACBD"/>
    <a:srgbClr val="FFFFFF"/>
    <a:srgbClr val="984807"/>
    <a:srgbClr val="77933C"/>
    <a:srgbClr val="0070C0"/>
    <a:srgbClr val="C00000"/>
    <a:srgbClr val="011882"/>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646"/>
    <p:restoredTop sz="94773" autoAdjust="0"/>
  </p:normalViewPr>
  <p:slideViewPr>
    <p:cSldViewPr snapToGrid="0" snapToObjects="1" showGuides="1">
      <p:cViewPr varScale="1">
        <p:scale>
          <a:sx n="301" d="100"/>
          <a:sy n="301" d="100"/>
        </p:scale>
        <p:origin x="2424" y="192"/>
      </p:cViewPr>
      <p:guideLst>
        <p:guide orient="horz" pos="386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2022/1/26</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2022/1/26</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mzn.to/36Rq4rh"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ぬ</a:t>
            </a:r>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2500083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a:solidFill>
                  <a:schemeClr val="tx1"/>
                </a:solidFill>
                <a:effectLst/>
                <a:latin typeface="+mn-lt"/>
                <a:ea typeface="+mn-ea"/>
                <a:cs typeface="+mn-cs"/>
              </a:rPr>
              <a:t>米コロンビア大学ビジネス・スクール教授、リタ・マグレイスは、自著「</a:t>
            </a:r>
            <a:r>
              <a:rPr kumimoji="1" lang="en" altLang="ja-JP" sz="1200" b="0" i="0" kern="1200" dirty="0">
                <a:solidFill>
                  <a:schemeClr val="tx1"/>
                </a:solidFill>
                <a:effectLst/>
                <a:latin typeface="+mn-lt"/>
                <a:ea typeface="+mn-ea"/>
                <a:cs typeface="+mn-cs"/>
              </a:rPr>
              <a:t>The End of Competitive Advantage</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邦訳：</a:t>
            </a:r>
            <a:r>
              <a:rPr kumimoji="1" lang="ja-JP" altLang="en-US" sz="1200" b="0" i="0" u="none" strike="noStrike" kern="1200">
                <a:solidFill>
                  <a:schemeClr val="tx1"/>
                </a:solidFill>
                <a:effectLst/>
                <a:latin typeface="+mn-lt"/>
                <a:ea typeface="+mn-ea"/>
                <a:cs typeface="+mn-cs"/>
                <a:hlinkClick r:id="rId3"/>
              </a:rPr>
              <a:t>競争優位の終焉</a:t>
            </a:r>
            <a:r>
              <a:rPr kumimoji="1" lang="ja-JP" altLang="en-US" sz="1200" b="0" i="0" kern="1200">
                <a:solidFill>
                  <a:schemeClr val="tx1"/>
                </a:solidFill>
                <a:effectLst/>
                <a:latin typeface="+mn-lt"/>
                <a:ea typeface="+mn-ea"/>
                <a:cs typeface="+mn-cs"/>
              </a:rPr>
              <a:t>）」中で、ビジネスにおける</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つの基本的な想定が、大きく変わってしまったと論じています。</a:t>
            </a:r>
          </a:p>
          <a:p>
            <a:pPr fontAlgn="base"/>
            <a:r>
              <a:rPr kumimoji="1" lang="ja-JP" altLang="en-US" sz="1200" b="0" i="0" kern="1200">
                <a:solidFill>
                  <a:schemeClr val="tx1"/>
                </a:solidFill>
                <a:effectLst/>
                <a:latin typeface="+mn-lt"/>
                <a:ea typeface="+mn-ea"/>
                <a:cs typeface="+mn-cs"/>
              </a:rPr>
              <a:t>ひとつは「業界という枠組みが存在する」ということです。かつて業界は変化の少ない競争要因に支配されており、その動向を見極め、適切な戦略を構築できれば、長期安定的なビジネス・モデルを描けるという考え方が常識でした。業界が囲い込む市場はある程度予測可能であり、それに基づき</a:t>
            </a:r>
            <a:r>
              <a:rPr kumimoji="1" lang="en-US" altLang="ja-JP" sz="1200" b="0" i="0" kern="1200" dirty="0">
                <a:solidFill>
                  <a:schemeClr val="tx1"/>
                </a:solidFill>
                <a:effectLst/>
                <a:latin typeface="+mn-lt"/>
                <a:ea typeface="+mn-ea"/>
                <a:cs typeface="+mn-cs"/>
              </a:rPr>
              <a:t>5</a:t>
            </a:r>
            <a:r>
              <a:rPr kumimoji="1" lang="ja-JP" altLang="en-US" sz="1200" b="0" i="0" kern="1200">
                <a:solidFill>
                  <a:schemeClr val="tx1"/>
                </a:solidFill>
                <a:effectLst/>
                <a:latin typeface="+mn-lt"/>
                <a:ea typeface="+mn-ea"/>
                <a:cs typeface="+mn-cs"/>
              </a:rPr>
              <a:t>年計画を立案すれば、修正はあるにしても、計画を遂行できると考えられてきたのです。</a:t>
            </a:r>
          </a:p>
          <a:p>
            <a:pPr fontAlgn="base"/>
            <a:r>
              <a:rPr kumimoji="1" lang="ja-JP" altLang="en-US" sz="1200" b="0" i="0" kern="1200">
                <a:solidFill>
                  <a:schemeClr val="tx1"/>
                </a:solidFill>
                <a:effectLst/>
                <a:latin typeface="+mn-lt"/>
                <a:ea typeface="+mn-ea"/>
                <a:cs typeface="+mn-cs"/>
              </a:rPr>
              <a:t>もうひとつは、「一旦確立された競争優位は継続する」というものです。ある業界で確固たる地位を築けば、業績は維持されます。その競争優位性を中心に据えて従業員を育て、組織に配置すれば良かったのです。ひとつの優位性が持続する世界では当然ながらその枠組みの中で仕事の効率を上げ、コストを削る一方で、既存の優位性を維持できる人材が昇進します。このような観点から人材を振り向ける事業構造は好業績をもたらしました。この優位性を中心に置いて、組織や業務プロセスを常に最適化すれば事業の成長と持続は保証されていたのです。</a:t>
            </a:r>
          </a:p>
          <a:p>
            <a:pPr fontAlgn="base"/>
            <a:r>
              <a:rPr kumimoji="1" lang="ja-JP" altLang="en-US" sz="1200" b="0" i="0" kern="1200">
                <a:solidFill>
                  <a:schemeClr val="tx1"/>
                </a:solidFill>
                <a:effectLst/>
                <a:latin typeface="+mn-lt"/>
                <a:ea typeface="+mn-ea"/>
                <a:cs typeface="+mn-cs"/>
              </a:rPr>
              <a:t>この</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つの基本想定がもはや成り立たなくなってしまったというのです。事実、業界を越えた異業種の企業が、業界の既存の競争原理を破壊しています。例えば、</a:t>
            </a:r>
            <a:r>
              <a:rPr kumimoji="1" lang="en" altLang="ja-JP" sz="1200" b="0" i="0" kern="1200" dirty="0">
                <a:solidFill>
                  <a:schemeClr val="tx1"/>
                </a:solidFill>
                <a:effectLst/>
                <a:latin typeface="+mn-lt"/>
                <a:ea typeface="+mn-ea"/>
                <a:cs typeface="+mn-cs"/>
              </a:rPr>
              <a:t>Uber</a:t>
            </a:r>
            <a:r>
              <a:rPr kumimoji="1" lang="ja-JP" altLang="en-US" sz="1200" b="0" i="0" kern="1200">
                <a:solidFill>
                  <a:schemeClr val="tx1"/>
                </a:solidFill>
                <a:effectLst/>
                <a:latin typeface="+mn-lt"/>
                <a:ea typeface="+mn-ea"/>
                <a:cs typeface="+mn-cs"/>
              </a:rPr>
              <a:t>はタクシーやレンタカー業界を破壊し、</a:t>
            </a:r>
            <a:r>
              <a:rPr kumimoji="1" lang="en" altLang="ja-JP" sz="1200" b="0" i="0" kern="1200" dirty="0" err="1">
                <a:solidFill>
                  <a:schemeClr val="tx1"/>
                </a:solidFill>
                <a:effectLst/>
                <a:latin typeface="+mn-lt"/>
                <a:ea typeface="+mn-ea"/>
                <a:cs typeface="+mn-cs"/>
              </a:rPr>
              <a:t>airbnb</a:t>
            </a:r>
            <a:r>
              <a:rPr kumimoji="1" lang="ja-JP" altLang="en-US" sz="1200" b="0" i="0" kern="1200">
                <a:solidFill>
                  <a:schemeClr val="tx1"/>
                </a:solidFill>
                <a:effectLst/>
                <a:latin typeface="+mn-lt"/>
                <a:ea typeface="+mn-ea"/>
                <a:cs typeface="+mn-cs"/>
              </a:rPr>
              <a:t>はホテルや旅館業界を破壊しつつあります。</a:t>
            </a:r>
            <a:r>
              <a:rPr kumimoji="1" lang="en" altLang="ja-JP" sz="1200" b="0" i="0" kern="1200" dirty="0">
                <a:solidFill>
                  <a:schemeClr val="tx1"/>
                </a:solidFill>
                <a:effectLst/>
                <a:latin typeface="+mn-lt"/>
                <a:ea typeface="+mn-ea"/>
                <a:cs typeface="+mn-cs"/>
              </a:rPr>
              <a:t>Netflix</a:t>
            </a:r>
            <a:r>
              <a:rPr kumimoji="1" lang="ja-JP" altLang="en-US" sz="1200" b="0" i="0" kern="1200">
                <a:solidFill>
                  <a:schemeClr val="tx1"/>
                </a:solidFill>
                <a:effectLst/>
                <a:latin typeface="+mn-lt"/>
                <a:ea typeface="+mn-ea"/>
                <a:cs typeface="+mn-cs"/>
              </a:rPr>
              <a:t>や</a:t>
            </a:r>
            <a:r>
              <a:rPr kumimoji="1" lang="en" altLang="ja-JP" sz="1200" b="0" i="0" kern="1200" dirty="0">
                <a:solidFill>
                  <a:schemeClr val="tx1"/>
                </a:solidFill>
                <a:effectLst/>
                <a:latin typeface="+mn-lt"/>
                <a:ea typeface="+mn-ea"/>
                <a:cs typeface="+mn-cs"/>
              </a:rPr>
              <a:t>Spotify</a:t>
            </a:r>
            <a:r>
              <a:rPr kumimoji="1" lang="ja-JP" altLang="en-US" sz="1200" b="0" i="0" kern="1200">
                <a:solidFill>
                  <a:schemeClr val="tx1"/>
                </a:solidFill>
                <a:effectLst/>
                <a:latin typeface="+mn-lt"/>
                <a:ea typeface="+mn-ea"/>
                <a:cs typeface="+mn-cs"/>
              </a:rPr>
              <a:t>はレンタル･ビデオ業界やエンターテイメント産業を破壊しつつあります。それもあっという間のことです。</a:t>
            </a:r>
          </a:p>
          <a:p>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344136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a:effectLst/>
              </a:rPr>
              <a:t>「市場の変化に合わせて、戦略を動かし続ける」</a:t>
            </a:r>
          </a:p>
          <a:p>
            <a:pPr fontAlgn="base"/>
            <a:r>
              <a:rPr kumimoji="1" lang="ja-JP" altLang="en-US" sz="1200" b="0" i="0" kern="1200">
                <a:solidFill>
                  <a:schemeClr val="tx1"/>
                </a:solidFill>
                <a:effectLst/>
                <a:latin typeface="+mn-lt"/>
                <a:ea typeface="+mn-ea"/>
                <a:cs typeface="+mn-cs"/>
              </a:rPr>
              <a:t>そうしなければ、企業のもつ競争優位性が、あっという間に消えてしまうこのような市場の特性を「ハイパーコンペティション」として紹介しています。いまビジネスは、このような状況に置かれているのです。</a:t>
            </a:r>
          </a:p>
          <a:p>
            <a:pPr fontAlgn="base"/>
            <a:r>
              <a:rPr kumimoji="1" lang="ja-JP" altLang="en-US" sz="1200" b="0" i="0" kern="1200">
                <a:solidFill>
                  <a:schemeClr val="tx1"/>
                </a:solidFill>
                <a:effectLst/>
                <a:latin typeface="+mn-lt"/>
                <a:ea typeface="+mn-ea"/>
                <a:cs typeface="+mn-cs"/>
              </a:rPr>
              <a:t>業界に突如として現れる破壊者たち、予測不可能な市場環境、めまぐるしく変わる顧客ニーズの変化など、ビジネス環境は、これまでになく不確実性が高まっています。このような環境にあっても事業を継続させなくては、企業の存続はあり得ません。</a:t>
            </a:r>
          </a:p>
          <a:p>
            <a:pPr fontAlgn="base"/>
            <a:r>
              <a:rPr kumimoji="1" lang="ja-JP" altLang="en-US" sz="1200" b="0" i="0" kern="1200">
                <a:solidFill>
                  <a:schemeClr val="tx1"/>
                </a:solidFill>
                <a:effectLst/>
                <a:latin typeface="+mn-lt"/>
                <a:ea typeface="+mn-ea"/>
                <a:cs typeface="+mn-cs"/>
              </a:rPr>
              <a:t>しかし、不確実性の高い世の中で「長期計画的に</a:t>
            </a:r>
            <a:r>
              <a:rPr kumimoji="1" lang="en" altLang="ja-JP" sz="1200" b="0" i="0" kern="1200" dirty="0">
                <a:solidFill>
                  <a:schemeClr val="tx1"/>
                </a:solidFill>
                <a:effectLst/>
                <a:latin typeface="+mn-lt"/>
                <a:ea typeface="+mn-ea"/>
                <a:cs typeface="+mn-cs"/>
              </a:rPr>
              <a:t>PDCA</a:t>
            </a:r>
            <a:r>
              <a:rPr kumimoji="1" lang="ja-JP" altLang="en-US" sz="1200" b="0" i="0" kern="1200">
                <a:solidFill>
                  <a:schemeClr val="tx1"/>
                </a:solidFill>
                <a:effectLst/>
                <a:latin typeface="+mn-lt"/>
                <a:ea typeface="+mn-ea"/>
                <a:cs typeface="+mn-cs"/>
              </a:rPr>
              <a:t>サイクルを回す」といった従来のやり方では、成長はおろか、生き残ることさえできなくなりました。ビジネス・チャンスは長居することはなく、激しく変化する時代にあってチャンスを掴むにはタイミングを逃さないスピードが必要です。顧客ニーズもどんどん変わり、状況に応じ変化する顧客やニーズへの対応スピードが企業の価値を左右します。競合もまた入れ代わり立ち代わりやって来ます。決断と行動が遅れると致命的な結果を招きかね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58749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a:effectLst/>
              </a:rPr>
              <a:t>社会環境が複雑性を増し将来の予測が困難な状況</a:t>
            </a:r>
          </a:p>
          <a:p>
            <a:pPr fontAlgn="base"/>
            <a:r>
              <a:rPr kumimoji="1" lang="ja-JP" altLang="en-US" sz="1200" b="0" i="0" kern="1200">
                <a:solidFill>
                  <a:schemeClr val="tx1"/>
                </a:solidFill>
                <a:effectLst/>
                <a:latin typeface="+mn-lt"/>
                <a:ea typeface="+mn-ea"/>
                <a:cs typeface="+mn-cs"/>
              </a:rPr>
              <a:t>まさに私たちが置かれているこのような状況を「</a:t>
            </a:r>
            <a:r>
              <a:rPr kumimoji="1" lang="en" altLang="ja-JP" sz="1200" b="0" i="0" kern="1200" dirty="0">
                <a:solidFill>
                  <a:schemeClr val="tx1"/>
                </a:solidFill>
                <a:effectLst/>
                <a:latin typeface="+mn-lt"/>
                <a:ea typeface="+mn-ea"/>
                <a:cs typeface="+mn-cs"/>
              </a:rPr>
              <a:t>VUCA(</a:t>
            </a:r>
            <a:r>
              <a:rPr kumimoji="1" lang="ja-JP" altLang="en-US" sz="1200" b="0" i="0" kern="1200">
                <a:solidFill>
                  <a:schemeClr val="tx1"/>
                </a:solidFill>
                <a:effectLst/>
                <a:latin typeface="+mn-lt"/>
                <a:ea typeface="+mn-ea"/>
                <a:cs typeface="+mn-cs"/>
              </a:rPr>
              <a:t>ブーカ</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」と呼びます。</a:t>
            </a:r>
            <a:r>
              <a:rPr kumimoji="1" lang="en" altLang="ja-JP" sz="1200" b="0" i="0" kern="1200" dirty="0">
                <a:solidFill>
                  <a:schemeClr val="tx1"/>
                </a:solidFill>
                <a:effectLst/>
                <a:latin typeface="+mn-lt"/>
                <a:ea typeface="+mn-ea"/>
                <a:cs typeface="+mn-cs"/>
              </a:rPr>
              <a:t>Volatility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変動性）、</a:t>
            </a:r>
            <a:r>
              <a:rPr kumimoji="1" lang="en" altLang="ja-JP" sz="1200" b="0" i="0" kern="1200" dirty="0">
                <a:solidFill>
                  <a:schemeClr val="tx1"/>
                </a:solidFill>
                <a:effectLst/>
                <a:latin typeface="+mn-lt"/>
                <a:ea typeface="+mn-ea"/>
                <a:cs typeface="+mn-cs"/>
              </a:rPr>
              <a:t>Uncertainty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不確実性）、</a:t>
            </a:r>
            <a:r>
              <a:rPr kumimoji="1" lang="en" altLang="ja-JP" sz="1200" b="0" i="0" kern="1200" dirty="0">
                <a:solidFill>
                  <a:schemeClr val="tx1"/>
                </a:solidFill>
                <a:effectLst/>
                <a:latin typeface="+mn-lt"/>
                <a:ea typeface="+mn-ea"/>
                <a:cs typeface="+mn-cs"/>
              </a:rPr>
              <a:t>Complexity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複雑性）、</a:t>
            </a:r>
            <a:r>
              <a:rPr kumimoji="1" lang="en" altLang="ja-JP" sz="1200" b="0" i="0" kern="1200" dirty="0">
                <a:solidFill>
                  <a:schemeClr val="tx1"/>
                </a:solidFill>
                <a:effectLst/>
                <a:latin typeface="+mn-lt"/>
                <a:ea typeface="+mn-ea"/>
                <a:cs typeface="+mn-cs"/>
              </a:rPr>
              <a:t>Ambiguity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曖昧性）という</a:t>
            </a:r>
            <a:r>
              <a:rPr kumimoji="1" lang="en-US" altLang="ja-JP" sz="1200" b="0" i="0" kern="1200" dirty="0">
                <a:solidFill>
                  <a:schemeClr val="tx1"/>
                </a:solidFill>
                <a:effectLst/>
                <a:latin typeface="+mn-lt"/>
                <a:ea typeface="+mn-ea"/>
                <a:cs typeface="+mn-cs"/>
              </a:rPr>
              <a:t>4</a:t>
            </a:r>
            <a:r>
              <a:rPr kumimoji="1" lang="ja-JP" altLang="en-US" sz="1200" b="0" i="0" kern="1200">
                <a:solidFill>
                  <a:schemeClr val="tx1"/>
                </a:solidFill>
                <a:effectLst/>
                <a:latin typeface="+mn-lt"/>
                <a:ea typeface="+mn-ea"/>
                <a:cs typeface="+mn-cs"/>
              </a:rPr>
              <a:t>つのキーワードの頭文字から取った言葉で、</a:t>
            </a:r>
            <a:r>
              <a:rPr kumimoji="1" lang="en-US" altLang="ja-JP" sz="1200" b="0" i="0" kern="1200" dirty="0">
                <a:solidFill>
                  <a:schemeClr val="tx1"/>
                </a:solidFill>
                <a:effectLst/>
                <a:latin typeface="+mn-lt"/>
                <a:ea typeface="+mn-ea"/>
                <a:cs typeface="+mn-cs"/>
              </a:rPr>
              <a:t>2016</a:t>
            </a:r>
            <a:r>
              <a:rPr kumimoji="1" lang="ja-JP" altLang="en-US" sz="1200" b="0" i="0" kern="1200">
                <a:solidFill>
                  <a:schemeClr val="tx1"/>
                </a:solidFill>
                <a:effectLst/>
                <a:latin typeface="+mn-lt"/>
                <a:ea typeface="+mn-ea"/>
                <a:cs typeface="+mn-cs"/>
              </a:rPr>
              <a:t>年のダボス会議（世界経済フォーラム）で使われ、注目されるようになりました。昨今は、ビジネスシーンでも一般的に使用されており、コロナ禍によって我々は身をもって体験していると言えるでしょう。いまや働き方や組織のあり方、経営などの方針に関わる考え方の前提にもなっています。</a:t>
            </a:r>
          </a:p>
          <a:p>
            <a:pPr fontAlgn="base"/>
            <a:r>
              <a:rPr lang="en" altLang="ja-JP" b="1" dirty="0">
                <a:effectLst/>
              </a:rPr>
              <a:t>Volatility</a:t>
            </a:r>
            <a:r>
              <a:rPr lang="ja-JP" altLang="en" b="1">
                <a:effectLst/>
              </a:rPr>
              <a:t>（</a:t>
            </a:r>
            <a:r>
              <a:rPr lang="ja-JP" altLang="en-US" b="1">
                <a:effectLst/>
              </a:rPr>
              <a:t>変動性）</a:t>
            </a:r>
            <a:br>
              <a:rPr lang="ja-JP" altLang="en-US" b="1">
                <a:effectLst/>
              </a:rPr>
            </a:br>
            <a:r>
              <a:rPr lang="ja-JP" altLang="en-US">
                <a:effectLst/>
              </a:rPr>
              <a:t>テクノロジーの進化や社会常識の変化など、価値観や社会の仕組みなどが猛烈なスピードで変化し、先の見通しを立てることが困難。変化の度合いや割合も大きく、変動性を予想するのは難しくなっている。</a:t>
            </a:r>
          </a:p>
          <a:p>
            <a:pPr fontAlgn="base"/>
            <a:r>
              <a:rPr lang="en" altLang="ja-JP" b="1" dirty="0">
                <a:effectLst/>
              </a:rPr>
              <a:t>Uncertainty</a:t>
            </a:r>
            <a:r>
              <a:rPr lang="ja-JP" altLang="en" b="1">
                <a:effectLst/>
              </a:rPr>
              <a:t>（</a:t>
            </a:r>
            <a:r>
              <a:rPr lang="ja-JP" altLang="en-US" b="1">
                <a:effectLst/>
              </a:rPr>
              <a:t>不確実性）</a:t>
            </a:r>
            <a:br>
              <a:rPr lang="ja-JP" altLang="en-US" b="1">
                <a:effectLst/>
              </a:rPr>
            </a:br>
            <a:r>
              <a:rPr lang="ja-JP" altLang="en-US">
                <a:effectLst/>
              </a:rPr>
              <a:t>イギリスの</a:t>
            </a:r>
            <a:r>
              <a:rPr lang="en" altLang="ja-JP" dirty="0">
                <a:effectLst/>
              </a:rPr>
              <a:t>EU</a:t>
            </a:r>
            <a:r>
              <a:rPr lang="ja-JP" altLang="en-US">
                <a:effectLst/>
              </a:rPr>
              <a:t>離脱、米中貿易戦、民族間紛争など、現代を取り巻く情勢は、予断を許さなない状況であって、さまざまなリスクに対応しなければならない状況に置かれている。</a:t>
            </a:r>
          </a:p>
          <a:p>
            <a:pPr fontAlgn="base"/>
            <a:r>
              <a:rPr lang="en" altLang="ja-JP" b="1" dirty="0">
                <a:effectLst/>
              </a:rPr>
              <a:t>Complexity</a:t>
            </a:r>
            <a:r>
              <a:rPr lang="ja-JP" altLang="en" b="1">
                <a:effectLst/>
              </a:rPr>
              <a:t>（</a:t>
            </a:r>
            <a:r>
              <a:rPr lang="ja-JP" altLang="en-US" b="1">
                <a:effectLst/>
              </a:rPr>
              <a:t>複雑性）</a:t>
            </a:r>
            <a:br>
              <a:rPr lang="ja-JP" altLang="en-US" b="1">
                <a:effectLst/>
              </a:rPr>
            </a:br>
            <a:r>
              <a:rPr lang="ja-JP" altLang="en-US">
                <a:effectLst/>
              </a:rPr>
              <a:t>一つの企業、一つの国で解決できる問題が極端に少なくなった。地球規模でパラメータが複雑に絡み合っているため、問題解決は単純ではなく、より一層困難なものになりつつある。</a:t>
            </a:r>
          </a:p>
          <a:p>
            <a:pPr fontAlgn="base"/>
            <a:r>
              <a:rPr lang="en" altLang="ja-JP" b="1" dirty="0">
                <a:effectLst/>
              </a:rPr>
              <a:t>Ambiguity</a:t>
            </a:r>
            <a:r>
              <a:rPr lang="ja-JP" altLang="en" b="1">
                <a:effectLst/>
              </a:rPr>
              <a:t>（</a:t>
            </a:r>
            <a:r>
              <a:rPr lang="ja-JP" altLang="en-US" b="1">
                <a:effectLst/>
              </a:rPr>
              <a:t>曖昧性）</a:t>
            </a:r>
            <a:br>
              <a:rPr lang="ja-JP" altLang="en-US" b="1">
                <a:effectLst/>
              </a:rPr>
            </a:br>
            <a:r>
              <a:rPr lang="ja-JP" altLang="en-US">
                <a:effectLst/>
              </a:rPr>
              <a:t>変動性、不確実性、複雑性がり、因果関係が不明、かつ前例のない出来事が増え、過去の実績や成功例に基づいた方法が通用しない時代となりつつある。</a:t>
            </a:r>
          </a:p>
          <a:p>
            <a:pPr fontAlgn="base"/>
            <a:r>
              <a:rPr kumimoji="1" lang="ja-JP" altLang="en-US" sz="1200" b="0" i="0" kern="1200">
                <a:solidFill>
                  <a:schemeClr val="tx1"/>
                </a:solidFill>
                <a:effectLst/>
                <a:latin typeface="+mn-lt"/>
                <a:ea typeface="+mn-ea"/>
                <a:cs typeface="+mn-cs"/>
              </a:rPr>
              <a:t>見通すことのできない未来に対して、あるいは、理解できない現状に対して、事業を継続していくには、古き良き時代の時間感覚では対処できません。予測不可能な変化に俊敏に対処できる圧倒的スピードを獲得するしかないのです。</a:t>
            </a:r>
          </a:p>
          <a:p>
            <a:pPr fontAlgn="base"/>
            <a:r>
              <a:rPr kumimoji="1" lang="ja-JP" altLang="en-US" sz="1200" b="0" i="0" kern="1200">
                <a:solidFill>
                  <a:schemeClr val="tx1"/>
                </a:solidFill>
                <a:effectLst/>
                <a:latin typeface="+mn-lt"/>
                <a:ea typeface="+mn-ea"/>
                <a:cs typeface="+mn-cs"/>
              </a:rPr>
              <a:t>デジタル・トランスフォーメーションとは、デジタル技術を使って既存を改善することや、デジタル技術を使って新しい事業を立ち上げることではありません。このような時間感覚の変化に対処するために、本質的に、あるいは根本的に、「圧倒的なビジネス・スピード」を駆使できる企業の文化や風土へと、自らが変革することを意味する言葉なので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543514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en-US" altLang="ja-JP" dirty="0">
                <a:effectLst/>
              </a:rPr>
              <a:t>3</a:t>
            </a:r>
            <a:r>
              <a:rPr lang="ja-JP" altLang="en-US">
                <a:effectLst/>
              </a:rPr>
              <a:t>年間の中長期計画</a:t>
            </a:r>
          </a:p>
          <a:p>
            <a:pPr fontAlgn="base"/>
            <a:r>
              <a:rPr lang="ja-JP" altLang="en-US">
                <a:effectLst/>
              </a:rPr>
              <a:t>１年に一度の年度計画</a:t>
            </a:r>
          </a:p>
          <a:p>
            <a:pPr fontAlgn="base"/>
            <a:r>
              <a:rPr lang="ja-JP" altLang="en-US">
                <a:effectLst/>
              </a:rPr>
              <a:t>半年に一度の設備投資</a:t>
            </a:r>
          </a:p>
          <a:p>
            <a:pPr fontAlgn="base"/>
            <a:r>
              <a:rPr lang="ja-JP" altLang="en-US">
                <a:effectLst/>
              </a:rPr>
              <a:t>月例の定例役員会</a:t>
            </a:r>
          </a:p>
          <a:p>
            <a:pPr fontAlgn="base"/>
            <a:r>
              <a:rPr lang="ja-JP" altLang="en-US">
                <a:effectLst/>
              </a:rPr>
              <a:t>週次の部門会議</a:t>
            </a:r>
          </a:p>
          <a:p>
            <a:pPr fontAlgn="base"/>
            <a:r>
              <a:rPr kumimoji="1" lang="ja-JP" altLang="en-US" sz="1200" b="0" i="0" kern="1200">
                <a:solidFill>
                  <a:schemeClr val="tx1"/>
                </a:solidFill>
                <a:effectLst/>
                <a:latin typeface="+mn-lt"/>
                <a:ea typeface="+mn-ea"/>
                <a:cs typeface="+mn-cs"/>
              </a:rPr>
              <a:t>多くの企業は、階層的な組織構造を前提に、このような時間軸で、意思決定をしてきました。確かに、中長期的な見通しを持たなければならない経営・財務・投資計画などでは、このような大枠での意志決定はいまも必要です。しかし、新規事業開発・共創・トラブル対応などの現場の最前線での活動では、高速な試行錯誤と意志決定が求められ、同じ時間軸で動いていていては、うまくいきません。</a:t>
            </a:r>
          </a:p>
          <a:p>
            <a:pPr fontAlgn="base"/>
            <a:r>
              <a:rPr kumimoji="1" lang="ja-JP" altLang="en-US" sz="1200" b="0" i="0" kern="1200">
                <a:solidFill>
                  <a:schemeClr val="tx1"/>
                </a:solidFill>
                <a:effectLst/>
                <a:latin typeface="+mn-lt"/>
                <a:ea typeface="+mn-ea"/>
                <a:cs typeface="+mn-cs"/>
              </a:rPr>
              <a:t>明確なミッションの提示と大幅な権限委譲を前提に、現場の判断力を信じて、その時々の最善を直ちに見極め迅速に意志決定を下し、行動を変化させなくてはなりません。つまり「圧倒的なビジネス・スピード」を手に入れるしかないのです。</a:t>
            </a:r>
          </a:p>
          <a:p>
            <a:pPr fontAlgn="base"/>
            <a:r>
              <a:rPr kumimoji="1" lang="ja-JP" altLang="en-US" sz="1200" b="0" i="0" kern="1200">
                <a:solidFill>
                  <a:schemeClr val="tx1"/>
                </a:solidFill>
                <a:effectLst/>
                <a:latin typeface="+mn-lt"/>
                <a:ea typeface="+mn-ea"/>
                <a:cs typeface="+mn-cs"/>
              </a:rPr>
              <a:t>そのためには、ビジネス・プロセスをデジタル化して現場をリアルタイムに「見える化」し、データに基づいて的確、迅速に「判断」し、直ちに「行動」できる仕組みを持つことです。</a:t>
            </a:r>
          </a:p>
          <a:p>
            <a:pPr fontAlgn="base"/>
            <a:r>
              <a:rPr lang="ja-JP" altLang="en-US">
                <a:effectLst/>
              </a:rPr>
              <a:t>設備を投資から経費へ変更（クラウドなど）</a:t>
            </a:r>
          </a:p>
          <a:p>
            <a:pPr fontAlgn="base"/>
            <a:r>
              <a:rPr lang="ja-JP" altLang="en-US">
                <a:effectLst/>
              </a:rPr>
              <a:t>リアルタイムかつオープンなデータ共有（</a:t>
            </a:r>
            <a:r>
              <a:rPr lang="en" altLang="ja-JP" dirty="0">
                <a:effectLst/>
              </a:rPr>
              <a:t>ERP</a:t>
            </a:r>
            <a:r>
              <a:rPr lang="ja-JP" altLang="en-US">
                <a:effectLst/>
              </a:rPr>
              <a:t>など）</a:t>
            </a:r>
          </a:p>
          <a:p>
            <a:pPr fontAlgn="base"/>
            <a:r>
              <a:rPr lang="ja-JP" altLang="en-US">
                <a:effectLst/>
              </a:rPr>
              <a:t>リアルタイムかつオープンなコミュニケーション（チャットなど）</a:t>
            </a:r>
          </a:p>
          <a:p>
            <a:pPr fontAlgn="base"/>
            <a:r>
              <a:rPr kumimoji="1" lang="ja-JP" altLang="en-US" sz="1200" b="0" i="0" kern="1200">
                <a:solidFill>
                  <a:schemeClr val="tx1"/>
                </a:solidFill>
                <a:effectLst/>
                <a:latin typeface="+mn-lt"/>
                <a:ea typeface="+mn-ea"/>
                <a:cs typeface="+mn-cs"/>
              </a:rPr>
              <a:t>このようなデジタル化されたビジネス・プロセスを前提に、現場の行動を変えなくてはなりません。</a:t>
            </a:r>
          </a:p>
          <a:p>
            <a:pPr fontAlgn="base"/>
            <a:r>
              <a:rPr lang="ja-JP" altLang="en-US">
                <a:effectLst/>
              </a:rPr>
              <a:t>戦略を動かし続ける</a:t>
            </a:r>
          </a:p>
          <a:p>
            <a:pPr fontAlgn="base"/>
            <a:r>
              <a:rPr lang="ja-JP" altLang="en-US">
                <a:effectLst/>
              </a:rPr>
              <a:t>現場に権限委譲する</a:t>
            </a:r>
          </a:p>
          <a:p>
            <a:pPr fontAlgn="base"/>
            <a:r>
              <a:rPr lang="ja-JP" altLang="en-US">
                <a:effectLst/>
              </a:rPr>
              <a:t>現場での判断を重視</a:t>
            </a:r>
          </a:p>
          <a:p>
            <a:pPr fontAlgn="base"/>
            <a:r>
              <a:rPr lang="ja-JP" altLang="en-US">
                <a:effectLst/>
              </a:rPr>
              <a:t>結果を迅速に事後報告</a:t>
            </a:r>
          </a:p>
          <a:p>
            <a:pPr fontAlgn="base"/>
            <a:r>
              <a:rPr lang="ja-JP" altLang="en-US">
                <a:effectLst/>
              </a:rPr>
              <a:t>対話の頻度を増やす</a:t>
            </a:r>
          </a:p>
          <a:p>
            <a:pPr fontAlgn="base"/>
            <a:r>
              <a:rPr kumimoji="1" lang="ja-JP" altLang="en-US" sz="1200" b="0" i="0" kern="1200">
                <a:solidFill>
                  <a:schemeClr val="tx1"/>
                </a:solidFill>
                <a:effectLst/>
                <a:latin typeface="+mn-lt"/>
                <a:ea typeface="+mn-ea"/>
                <a:cs typeface="+mn-cs"/>
              </a:rPr>
              <a:t>事前に十分に準備し、根回しをして全員の合意を取り付けてから行動するというかつての時間感覚では、いまのビジネス環境に対処することなどできません。</a:t>
            </a:r>
          </a:p>
          <a:p>
            <a:pPr fontAlgn="base"/>
            <a:r>
              <a:rPr kumimoji="1" lang="ja-JP" altLang="en-US" sz="1200" b="0" i="0" kern="1200">
                <a:solidFill>
                  <a:schemeClr val="tx1"/>
                </a:solidFill>
                <a:effectLst/>
                <a:latin typeface="+mn-lt"/>
                <a:ea typeface="+mn-ea"/>
                <a:cs typeface="+mn-cs"/>
              </a:rPr>
              <a:t>そんないまの時代の時間感覚にビジネスも合わせなくてはなりません。ビジネス・モデルやお客様との関係、働き方は当然ですが、これらを支える情報システムの開発や運用もまた変革が求められます。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2003167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9930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463142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9820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2631399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718528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271659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99456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108504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日本語の「仮想」という言葉を聞くと、「虚像の」、「実態のない」という意味を思い浮かべてしまいます。ところが、この言葉の元となった英語の「</a:t>
            </a:r>
            <a:r>
              <a:rPr kumimoji="1" lang="en-US" altLang="ja-JP" sz="1200" kern="1200" dirty="0">
                <a:solidFill>
                  <a:schemeClr val="tx1"/>
                </a:solidFill>
                <a:effectLst/>
                <a:latin typeface="+mn-lt"/>
                <a:ea typeface="+mn-ea"/>
                <a:cs typeface="+mn-cs"/>
              </a:rPr>
              <a:t>Virtual</a:t>
            </a:r>
            <a:r>
              <a:rPr kumimoji="1" lang="ja-JP" altLang="ja-JP" sz="1200" kern="1200" dirty="0">
                <a:solidFill>
                  <a:schemeClr val="tx1"/>
                </a:solidFill>
                <a:effectLst/>
                <a:latin typeface="+mn-lt"/>
                <a:ea typeface="+mn-ea"/>
                <a:cs typeface="+mn-cs"/>
              </a:rPr>
              <a:t>」は、どうもそういう意味ではないらしいのです。調べてみると、「（表面または名目上はそうでないが）事実上の／実質上の／実際の」という意味があるようです。また、ラテン語の語源を見ると「力のある〜」と記されています。</a:t>
            </a:r>
          </a:p>
          <a:p>
            <a:r>
              <a:rPr kumimoji="1" lang="ja-JP" altLang="ja-JP" sz="1200" kern="1200" dirty="0">
                <a:solidFill>
                  <a:schemeClr val="tx1"/>
                </a:solidFill>
                <a:effectLst/>
                <a:latin typeface="+mn-lt"/>
                <a:ea typeface="+mn-ea"/>
                <a:cs typeface="+mn-cs"/>
              </a:rPr>
              <a:t>辞書を引くと英語の文例には、次のような記述がありました。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 was a virtual promise.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（約束ではないが）実際には約束も同然だった。</a:t>
            </a:r>
          </a:p>
          <a:p>
            <a:r>
              <a:rPr kumimoji="1" lang="en-US" altLang="ja-JP" sz="1200" kern="1200" dirty="0">
                <a:solidFill>
                  <a:schemeClr val="tx1"/>
                </a:solidFill>
                <a:effectLst/>
                <a:latin typeface="+mn-lt"/>
                <a:ea typeface="+mn-ea"/>
                <a:cs typeface="+mn-cs"/>
              </a:rPr>
              <a:t>He was the virtual leader of the movement.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彼はその運動の事実上の指導者だった。</a:t>
            </a:r>
          </a:p>
          <a:p>
            <a:r>
              <a:rPr kumimoji="1" lang="en-US" altLang="ja-JP" sz="1200" kern="1200" dirty="0">
                <a:solidFill>
                  <a:schemeClr val="tx1"/>
                </a:solidFill>
                <a:effectLst/>
                <a:latin typeface="+mn-lt"/>
                <a:ea typeface="+mn-ea"/>
                <a:cs typeface="+mn-cs"/>
              </a:rPr>
              <a:t>He was formally a general, but he was a virtual king of this country</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　彼は公式には「将軍」ではあったが、彼はこの国の実質的国王だった。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このように見ていくと、私たちが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の用語として使っている「仮想化＝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」は、次のような意味と理解するのが、自然かも知れません。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「物理的実態とは異なるが実質的機能を実現する仕組み」</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仮想化は決して、「虚像で実態のないシステムを作り出す仕組み」ではないのです。</a:t>
            </a:r>
          </a:p>
          <a:p>
            <a:r>
              <a:rPr kumimoji="1" lang="ja-JP" altLang="ja-JP" sz="1200" kern="1200" dirty="0">
                <a:solidFill>
                  <a:schemeClr val="tx1"/>
                </a:solidFill>
                <a:effectLst/>
                <a:latin typeface="+mn-lt"/>
                <a:ea typeface="+mn-ea"/>
                <a:cs typeface="+mn-cs"/>
              </a:rPr>
              <a:t>つまり、サーバーやストレージ、ネットワークの物理的な構成や機能、性能とは異なる形態をしているが、実質的には、これと同様の役割を果たす仕組みを実現する技術と考える方が現実に即しています。</a:t>
            </a:r>
          </a:p>
          <a:p>
            <a:r>
              <a:rPr kumimoji="1" lang="ja-JP" altLang="ja-JP" sz="1200" kern="1200" dirty="0">
                <a:solidFill>
                  <a:schemeClr val="tx1"/>
                </a:solidFill>
                <a:effectLst/>
                <a:latin typeface="+mn-lt"/>
                <a:ea typeface="+mn-ea"/>
                <a:cs typeface="+mn-cs"/>
              </a:rPr>
              <a:t>私たちは、物理的な実態がそこになければ、その存在を認めにくいものです。しかし、考えてみれば、物理的実態にかかわらず、必要な機器構成や機能、性能と同等のものが、実質的に使えるのならば十分です。</a:t>
            </a:r>
          </a:p>
          <a:p>
            <a:r>
              <a:rPr kumimoji="1" lang="ja-JP" altLang="ja-JP" sz="1200" kern="1200" dirty="0">
                <a:solidFill>
                  <a:schemeClr val="tx1"/>
                </a:solidFill>
                <a:effectLst/>
                <a:latin typeface="+mn-lt"/>
                <a:ea typeface="+mn-ea"/>
                <a:cs typeface="+mn-cs"/>
              </a:rPr>
              <a:t>「仮想化」とは、まさに物理的なシステム資源とは異なるが「実質的」には、物理的なシステム資源と同等の扱いができるものを実現し、ユーザーに提供する仕組みなのです。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53</a:t>
            </a:fld>
            <a:endParaRPr kumimoji="1" lang="ja-JP" altLang="en-US"/>
          </a:p>
        </p:txBody>
      </p:sp>
    </p:spTree>
    <p:extLst>
      <p:ext uri="{BB962C8B-B14F-4D97-AF65-F5344CB8AC3E}">
        <p14:creationId xmlns:p14="http://schemas.microsoft.com/office/powerpoint/2010/main" val="3427717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【図解】コレ１枚で分かる仮想化の３タイプ</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仮想化とは、物理的な実態とは異なるものの、あたかもその物理的な実態がそこにあるかのように機能させるソフトウェア技術のことです。</a:t>
            </a:r>
          </a:p>
          <a:p>
            <a:r>
              <a:rPr kumimoji="1" lang="ja-JP" altLang="ja-JP" sz="1200" kern="1200" dirty="0">
                <a:solidFill>
                  <a:schemeClr val="tx1"/>
                </a:solidFill>
                <a:effectLst/>
                <a:latin typeface="+mn-lt"/>
                <a:ea typeface="+mn-ea"/>
                <a:cs typeface="+mn-cs"/>
              </a:rPr>
              <a:t>仮想化には、次の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つのタイプがあります。</a:t>
            </a:r>
          </a:p>
          <a:p>
            <a:r>
              <a:rPr kumimoji="1" lang="ja-JP" altLang="ja-JP" sz="1200" kern="1200" dirty="0">
                <a:solidFill>
                  <a:schemeClr val="tx1"/>
                </a:solidFill>
                <a:effectLst/>
                <a:latin typeface="+mn-lt"/>
                <a:ea typeface="+mn-ea"/>
                <a:cs typeface="+mn-cs"/>
              </a:rPr>
              <a:t>パーティショニング（分割）</a:t>
            </a:r>
          </a:p>
          <a:p>
            <a:r>
              <a:rPr kumimoji="1" lang="ja-JP" altLang="ja-JP" sz="1200" kern="1200" dirty="0">
                <a:solidFill>
                  <a:schemeClr val="tx1"/>
                </a:solidFill>
                <a:effectLst/>
                <a:latin typeface="+mn-lt"/>
                <a:ea typeface="+mn-ea"/>
                <a:cs typeface="+mn-cs"/>
              </a:rPr>
              <a:t>ひとつのシステム資源を複数の独立した個別の資源として機能させます。　　　　　　　　　　　　　　　　　　　　　　　　　　　　　　　　　　　　　　　　　　　　　　　　　　　　　　　　　　　　　　　　　　例えば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台のサーバーを、</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台の個別・独立したサーバーが存在しているかのように機能させる場合などです。</a:t>
            </a:r>
          </a:p>
          <a:p>
            <a:r>
              <a:rPr kumimoji="1" lang="ja-JP" altLang="ja-JP" sz="1200" kern="1200" dirty="0">
                <a:solidFill>
                  <a:schemeClr val="tx1"/>
                </a:solidFill>
                <a:effectLst/>
                <a:latin typeface="+mn-lt"/>
                <a:ea typeface="+mn-ea"/>
                <a:cs typeface="+mn-cs"/>
              </a:rPr>
              <a:t>この方法を使えば、１ユーザーだけでは能力に余裕のある物理サーバー上に、見かけ上複数のサーバーを稼働させ、複数のユーザーが、それぞれを自分専用のサーバーとして扱うことができます。また、システム資源を余らせることなく有効活用することができます。</a:t>
            </a:r>
          </a:p>
          <a:p>
            <a:r>
              <a:rPr kumimoji="1" lang="ja-JP" altLang="ja-JP" sz="1200" kern="1200" dirty="0">
                <a:solidFill>
                  <a:schemeClr val="tx1"/>
                </a:solidFill>
                <a:effectLst/>
                <a:latin typeface="+mn-lt"/>
                <a:ea typeface="+mn-ea"/>
                <a:cs typeface="+mn-cs"/>
              </a:rPr>
              <a:t>アグリゲーション（集約）</a:t>
            </a:r>
          </a:p>
          <a:p>
            <a:r>
              <a:rPr kumimoji="1" lang="ja-JP" altLang="ja-JP" sz="1200" kern="1200" dirty="0">
                <a:solidFill>
                  <a:schemeClr val="tx1"/>
                </a:solidFill>
                <a:effectLst/>
                <a:latin typeface="+mn-lt"/>
                <a:ea typeface="+mn-ea"/>
                <a:cs typeface="+mn-cs"/>
              </a:rPr>
              <a:t>複数のシステム資源をひとつのシステム資源のように機能させます。例えば、複数の異なるストレージを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大きなストレージに見せかける場合などです。この機能を使わなければ、ユーザーは、複数の別々のストレージの存在を意識し、煩雑な操作や設定を行わなければなりません。しかし、この機能により、そんなことは気にすることなく、またメーカーや機種を意識することなく、１つのストレージとして扱えますので、使用上の利便性は大いに高まります。</a:t>
            </a:r>
          </a:p>
          <a:p>
            <a:r>
              <a:rPr kumimoji="1" lang="ja-JP" altLang="ja-JP" sz="1200" kern="1200" dirty="0">
                <a:solidFill>
                  <a:schemeClr val="tx1"/>
                </a:solidFill>
                <a:effectLst/>
                <a:latin typeface="+mn-lt"/>
                <a:ea typeface="+mn-ea"/>
                <a:cs typeface="+mn-cs"/>
              </a:rPr>
              <a:t>エミュレーション（模倣）</a:t>
            </a:r>
          </a:p>
          <a:p>
            <a:r>
              <a:rPr kumimoji="1" lang="ja-JP" altLang="ja-JP" sz="1200" kern="1200" dirty="0">
                <a:solidFill>
                  <a:schemeClr val="tx1"/>
                </a:solidFill>
                <a:effectLst/>
                <a:latin typeface="+mn-lt"/>
                <a:ea typeface="+mn-ea"/>
                <a:cs typeface="+mn-cs"/>
              </a:rPr>
              <a:t>あるシステム資源を異なるシステム資源として機能させます。例えば、</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スマートフォンの基本ソフトウェアが稼働し、スマートフォンに模した画面を表示させることができます。スマートフォンにはない、大きな画面とキーボードで同様の操作ができるようになり、アプリケーション開発やテストの利便性を高めることができます。</a:t>
            </a:r>
          </a:p>
          <a:p>
            <a:r>
              <a:rPr kumimoji="1" lang="ja-JP" altLang="ja-JP" sz="1200" kern="1200" dirty="0">
                <a:solidFill>
                  <a:schemeClr val="tx1"/>
                </a:solidFill>
                <a:effectLst/>
                <a:latin typeface="+mn-lt"/>
                <a:ea typeface="+mn-ea"/>
                <a:cs typeface="+mn-cs"/>
              </a:rPr>
              <a:t>仮想化というと、「サーバー仮想化」つまり、「パーティショニング（分割）」についてだけ、語られることが少なくありませんが、それだけではありません。ユーザーにとっては、物理的な実態はどうであろうと、必要な機能が実現できればいいわけです。それをソフトウェアの設定だけで実現しようという技術の総称が仮想化というわけです。</a:t>
            </a:r>
          </a:p>
          <a:p>
            <a:r>
              <a:rPr kumimoji="1" lang="ja-JP" altLang="ja-JP" sz="1200" kern="1200" dirty="0">
                <a:solidFill>
                  <a:schemeClr val="tx1"/>
                </a:solidFill>
                <a:effectLst/>
                <a:latin typeface="+mn-lt"/>
                <a:ea typeface="+mn-ea"/>
                <a:cs typeface="+mn-cs"/>
              </a:rPr>
              <a:t>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a:solidFill>
                  <a:schemeClr val="tx1"/>
                </a:solidFill>
                <a:effectLst/>
                <a:latin typeface="+mn-lt"/>
                <a:ea typeface="+mn-ea"/>
                <a:cs typeface="+mn-cs"/>
              </a:rPr>
              <a:t>）」もこの技術が土台にあります。つまり、物理的な実態は、インフラを構成するハードウェアの集まりである「リソース・プール」ですが、そこからソフトウェアの設定だけで必要なインフラ機能を取り出し、構築することができる仕組みです。仮想化を分割の仕組みと捉えると本質を見失いかねませんので、注意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279624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4154758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2891484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49070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昨今は、民間企業ばかりでなく、銀行や保険などの金融機関もまたパブリック･クラウドの利用を拡大している。また、政府は</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月「政府情報システムにおけるクラウドサービスの利用に係る基本方針」を決定し、政府情報システムは、パブリック･クラウドの利用を第一候補とする「クラウド・バイ・デフォルト原則」を打ち出した。もはやクラウドへの移行は、不可逆的なトレンドとして受けとめる必要がある。</a:t>
            </a:r>
          </a:p>
          <a:p>
            <a:r>
              <a:rPr kumimoji="1" lang="ja-JP" altLang="ja-JP" sz="1200" kern="1200">
                <a:solidFill>
                  <a:schemeClr val="tx1"/>
                </a:solidFill>
                <a:effectLst/>
                <a:latin typeface="+mn-lt"/>
                <a:ea typeface="+mn-ea"/>
                <a:cs typeface="+mn-cs"/>
              </a:rPr>
              <a:t>しかし、一気に自社所有のシステムを全面的にクラウドへ移行しようとする企業は限られるだろ。では、どのような段階を踏んでクラウドへの移行が進むのかを大きなトレンドして整理してみることにしよう。</a:t>
            </a:r>
          </a:p>
          <a:p>
            <a:r>
              <a:rPr kumimoji="1" lang="ja-JP" altLang="ja-JP" sz="1200" kern="1200">
                <a:solidFill>
                  <a:schemeClr val="tx1"/>
                </a:solidFill>
                <a:effectLst/>
                <a:latin typeface="+mn-lt"/>
                <a:ea typeface="+mn-ea"/>
                <a:cs typeface="+mn-cs"/>
              </a:rPr>
              <a:t>■既存システムの一部移管および</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の利用</a:t>
            </a:r>
          </a:p>
          <a:p>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Office365</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Box</a:t>
            </a:r>
            <a:r>
              <a:rPr kumimoji="1" lang="ja-JP" altLang="ja-JP" sz="1200" kern="1200">
                <a:solidFill>
                  <a:schemeClr val="tx1"/>
                </a:solidFill>
                <a:effectLst/>
                <a:latin typeface="+mn-lt"/>
                <a:ea typeface="+mn-ea"/>
                <a:cs typeface="+mn-cs"/>
              </a:rPr>
              <a:t>などのオフィス系、会計や人事、経費処理などのバック･オフィス系のように、企業個別の独自性が求められないアプリケーションにおいて、</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への移行が進められる。また、自社所有のサーバーやストレージなどのハードウェアがリース更改を迎えるタイミングで、既存システムの構成やアーキテクチャ、運用を大きく変更することなく、そのままの状態で</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移行（リフト）するケースも増えてゆくだろう。また、クラウド･サービスの利用が拡大することで、インターネットへのゲートウェイをデーターセンターに一極集中するネットワーク構成は利便性の観点からボトルネックになる。そこで、</a:t>
            </a:r>
            <a:r>
              <a:rPr kumimoji="1" lang="en-US" altLang="ja-JP" sz="1200" kern="1200" dirty="0">
                <a:solidFill>
                  <a:schemeClr val="tx1"/>
                </a:solidFill>
                <a:effectLst/>
                <a:latin typeface="+mn-lt"/>
                <a:ea typeface="+mn-ea"/>
                <a:cs typeface="+mn-cs"/>
              </a:rPr>
              <a:t>SD-WAN</a:t>
            </a:r>
            <a:r>
              <a:rPr kumimoji="1" lang="ja-JP" altLang="ja-JP" sz="1200" kern="1200">
                <a:solidFill>
                  <a:schemeClr val="tx1"/>
                </a:solidFill>
                <a:effectLst/>
                <a:latin typeface="+mn-lt"/>
                <a:ea typeface="+mn-ea"/>
                <a:cs typeface="+mn-cs"/>
              </a:rPr>
              <a:t>の導入も拡大するだろう。</a:t>
            </a:r>
          </a:p>
          <a:p>
            <a:r>
              <a:rPr kumimoji="1" lang="ja-JP" altLang="ja-JP" sz="1200" kern="1200">
                <a:solidFill>
                  <a:schemeClr val="tx1"/>
                </a:solidFill>
                <a:effectLst/>
                <a:latin typeface="+mn-lt"/>
                <a:ea typeface="+mn-ea"/>
                <a:cs typeface="+mn-cs"/>
              </a:rPr>
              <a:t>■ハイブリッド･クラウドによる連係運用・一元管理</a:t>
            </a:r>
          </a:p>
          <a:p>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リフトしたシステムは、やがて刷新のタイミングを迎える。度重なる機能追加や利用技術の老朽化に伴い、既存システムを維持し続けることが難しくなることに加え、ビジネス環境の変化やデジタル･サービスへの対応、デジタル・トランスフォーメーション実現にむけた取り組みも必要となる。このようなタイミングで、コンテナやマイクロサービスを前提に、</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やサーバーレスなどのクラウド･ネイティブな利用範囲が拡大し、リフトされたシステムのクラウド･ネイティブへの移行（シフト）が進む。また、</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利用の範囲も拡大することになるだろう。一方で、コンプライアンスへの対応やアプリケーションの特性上、リフトもシフトも難しいアプリケーションについては、自社所有システムは維持される。ただ、自社所有システムであっても、運用管理負担の軽減や開発の利便性を高めるためにクラウドのアーキテクチャーを移植したシステム、例えば</a:t>
            </a:r>
            <a:r>
              <a:rPr kumimoji="1" lang="en-US" altLang="ja-JP" sz="1200" kern="1200" dirty="0">
                <a:solidFill>
                  <a:schemeClr val="tx1"/>
                </a:solidFill>
                <a:effectLst/>
                <a:latin typeface="+mn-lt"/>
                <a:ea typeface="+mn-ea"/>
                <a:cs typeface="+mn-cs"/>
              </a:rPr>
              <a:t>HCI</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Hyper Converged Infrastructure</a:t>
            </a:r>
            <a:r>
              <a:rPr kumimoji="1" lang="ja-JP" altLang="ja-JP" sz="1200" kern="1200">
                <a:solidFill>
                  <a:schemeClr val="tx1"/>
                </a:solidFill>
                <a:effectLst/>
                <a:latin typeface="+mn-lt"/>
                <a:ea typeface="+mn-ea"/>
                <a:cs typeface="+mn-cs"/>
              </a:rPr>
              <a:t>）やハードウェアとソフトウェアの統合システムによってハイブリッド・クラウドの仕組みを提供する</a:t>
            </a:r>
            <a:r>
              <a:rPr kumimoji="1" lang="en-US" altLang="ja-JP" sz="1200" kern="1200" dirty="0">
                <a:solidFill>
                  <a:schemeClr val="tx1"/>
                </a:solidFill>
                <a:effectLst/>
                <a:latin typeface="+mn-lt"/>
                <a:ea typeface="+mn-ea"/>
                <a:cs typeface="+mn-cs"/>
              </a:rPr>
              <a:t>AWS Outposts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Stack</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Cisco</a:t>
            </a:r>
            <a:r>
              <a:rPr kumimoji="1" lang="ja-JP" altLang="ja-JP" sz="1200" kern="1200">
                <a:solidFill>
                  <a:schemeClr val="tx1"/>
                </a:solidFill>
                <a:effectLst/>
                <a:latin typeface="+mn-lt"/>
                <a:ea typeface="+mn-ea"/>
                <a:cs typeface="+mn-cs"/>
              </a:rPr>
              <a:t>と協力して提供する「</a:t>
            </a:r>
            <a:r>
              <a:rPr kumimoji="1" lang="en-US" altLang="ja-JP" sz="1200" kern="1200" dirty="0">
                <a:solidFill>
                  <a:schemeClr val="tx1"/>
                </a:solidFill>
                <a:effectLst/>
                <a:latin typeface="+mn-lt"/>
                <a:ea typeface="+mn-ea"/>
                <a:cs typeface="+mn-cs"/>
              </a:rPr>
              <a:t>GKE on-</a:t>
            </a:r>
            <a:r>
              <a:rPr kumimoji="1" lang="en-US" altLang="ja-JP" sz="1200" kern="1200" dirty="0" err="1">
                <a:solidFill>
                  <a:schemeClr val="tx1"/>
                </a:solidFill>
                <a:effectLst/>
                <a:latin typeface="+mn-lt"/>
                <a:ea typeface="+mn-ea"/>
                <a:cs typeface="+mn-cs"/>
              </a:rPr>
              <a:t>prem</a:t>
            </a:r>
            <a:r>
              <a:rPr kumimoji="1" lang="ja-JP" altLang="ja-JP" sz="1200" kern="1200">
                <a:solidFill>
                  <a:schemeClr val="tx1"/>
                </a:solidFill>
                <a:effectLst/>
                <a:latin typeface="+mn-lt"/>
                <a:ea typeface="+mn-ea"/>
                <a:cs typeface="+mn-cs"/>
              </a:rPr>
              <a:t>」、オラクルの「</a:t>
            </a:r>
            <a:r>
              <a:rPr kumimoji="1" lang="en-US" altLang="ja-JP" sz="1200" kern="1200" dirty="0">
                <a:solidFill>
                  <a:schemeClr val="tx1"/>
                </a:solidFill>
                <a:effectLst/>
                <a:latin typeface="+mn-lt"/>
                <a:ea typeface="+mn-ea"/>
                <a:cs typeface="+mn-cs"/>
              </a:rPr>
              <a:t>Oracle Cloud at Customer</a:t>
            </a:r>
            <a:r>
              <a:rPr kumimoji="1" lang="ja-JP" altLang="ja-JP" sz="1200" kern="1200">
                <a:solidFill>
                  <a:schemeClr val="tx1"/>
                </a:solidFill>
                <a:effectLst/>
                <a:latin typeface="+mn-lt"/>
                <a:ea typeface="+mn-ea"/>
                <a:cs typeface="+mn-cs"/>
              </a:rPr>
              <a:t>」などを利用し、パブリック・クラウドとの連係運用や一元管理を可能とするハイブリッド･クラウドへと移行する。</a:t>
            </a:r>
          </a:p>
          <a:p>
            <a:r>
              <a:rPr kumimoji="1" lang="ja-JP" altLang="ja-JP" sz="1200" kern="1200">
                <a:solidFill>
                  <a:schemeClr val="tx1"/>
                </a:solidFill>
                <a:effectLst/>
                <a:latin typeface="+mn-lt"/>
                <a:ea typeface="+mn-ea"/>
                <a:cs typeface="+mn-cs"/>
              </a:rPr>
              <a:t>■オール･イン･クラウドへの全面移行</a:t>
            </a:r>
          </a:p>
          <a:p>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エッジ・システムなどレイテンシー（遅延時間）やセキュリティ上の制約から、引き続きユーザー・サイドにシステムが置かれ利用される。しかし、そういう制約を受けない大半のシステムはクラウドへの全面的な移行が進むものと考えられる。つまり、リアルタイム・コンピューティングが求められるシステムとそうでないシステムが明確に二分されシステム全体の最適化が進められる。</a:t>
            </a:r>
          </a:p>
          <a:p>
            <a:r>
              <a:rPr kumimoji="1" lang="ja-JP" altLang="ja-JP" sz="1200" kern="1200">
                <a:solidFill>
                  <a:schemeClr val="tx1"/>
                </a:solidFill>
                <a:effectLst/>
                <a:latin typeface="+mn-lt"/>
                <a:ea typeface="+mn-ea"/>
                <a:cs typeface="+mn-cs"/>
              </a:rPr>
              <a:t>全ての企業がこのような移行のステップを踏むわけではないが、大きなトレンドとしては、このようなステップが考えられるのではないだろうか。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77</a:t>
            </a:fld>
            <a:endParaRPr kumimoji="1" lang="ja-JP" altLang="en-US"/>
          </a:p>
        </p:txBody>
      </p:sp>
    </p:spTree>
    <p:extLst>
      <p:ext uri="{BB962C8B-B14F-4D97-AF65-F5344CB8AC3E}">
        <p14:creationId xmlns:p14="http://schemas.microsoft.com/office/powerpoint/2010/main" val="3625318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24744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87</a:t>
            </a:fld>
            <a:endParaRPr kumimoji="1" lang="ja-JP" altLang="en-US"/>
          </a:p>
        </p:txBody>
      </p:sp>
    </p:spTree>
    <p:extLst>
      <p:ext uri="{BB962C8B-B14F-4D97-AF65-F5344CB8AC3E}">
        <p14:creationId xmlns:p14="http://schemas.microsoft.com/office/powerpoint/2010/main" val="3230170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95</a:t>
            </a:fld>
            <a:endParaRPr kumimoji="1" lang="ja-JP" altLang="en-US"/>
          </a:p>
        </p:txBody>
      </p:sp>
    </p:spTree>
    <p:extLst>
      <p:ext uri="{BB962C8B-B14F-4D97-AF65-F5344CB8AC3E}">
        <p14:creationId xmlns:p14="http://schemas.microsoft.com/office/powerpoint/2010/main" val="196939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16664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97</a:t>
            </a:fld>
            <a:endParaRPr kumimoji="1" lang="ja-JP" altLang="en-US"/>
          </a:p>
        </p:txBody>
      </p:sp>
    </p:spTree>
    <p:extLst>
      <p:ext uri="{BB962C8B-B14F-4D97-AF65-F5344CB8AC3E}">
        <p14:creationId xmlns:p14="http://schemas.microsoft.com/office/powerpoint/2010/main" val="1701689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33386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110</a:t>
            </a:fld>
            <a:endParaRPr kumimoji="1" lang="ja-JP" altLang="en-US"/>
          </a:p>
        </p:txBody>
      </p:sp>
    </p:spTree>
    <p:extLst>
      <p:ext uri="{BB962C8B-B14F-4D97-AF65-F5344CB8AC3E}">
        <p14:creationId xmlns:p14="http://schemas.microsoft.com/office/powerpoint/2010/main" val="1850132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116</a:t>
            </a:fld>
            <a:endParaRPr kumimoji="1" lang="ja-JP" altLang="en-US"/>
          </a:p>
        </p:txBody>
      </p:sp>
    </p:spTree>
    <p:extLst>
      <p:ext uri="{BB962C8B-B14F-4D97-AF65-F5344CB8AC3E}">
        <p14:creationId xmlns:p14="http://schemas.microsoft.com/office/powerpoint/2010/main" val="2893988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121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60373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124</a:t>
            </a:fld>
            <a:endParaRPr kumimoji="1" lang="ja-JP" altLang="en-US"/>
          </a:p>
        </p:txBody>
      </p:sp>
    </p:spTree>
    <p:extLst>
      <p:ext uri="{BB962C8B-B14F-4D97-AF65-F5344CB8AC3E}">
        <p14:creationId xmlns:p14="http://schemas.microsoft.com/office/powerpoint/2010/main" val="1003510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43861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134</a:t>
            </a:fld>
            <a:endParaRPr kumimoji="1" lang="ja-JP" altLang="en-US"/>
          </a:p>
        </p:txBody>
      </p:sp>
    </p:spTree>
    <p:extLst>
      <p:ext uri="{BB962C8B-B14F-4D97-AF65-F5344CB8AC3E}">
        <p14:creationId xmlns:p14="http://schemas.microsoft.com/office/powerpoint/2010/main" val="82729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a:t>
            </a:r>
            <a:r>
              <a:rPr kumimoji="1" lang="en-US" altLang="ja-JP" sz="1200" kern="1200" dirty="0" err="1">
                <a:solidFill>
                  <a:schemeClr val="tx1"/>
                </a:solidFill>
                <a:effectLst/>
                <a:latin typeface="+mn-lt"/>
                <a:ea typeface="+mn-ea"/>
                <a:cs typeface="+mn-cs"/>
              </a:rPr>
              <a:t>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140</a:t>
            </a:fld>
            <a:endParaRPr kumimoji="1" lang="ja-JP" altLang="en-US"/>
          </a:p>
        </p:txBody>
      </p:sp>
    </p:spTree>
    <p:extLst>
      <p:ext uri="{BB962C8B-B14F-4D97-AF65-F5344CB8AC3E}">
        <p14:creationId xmlns:p14="http://schemas.microsoft.com/office/powerpoint/2010/main" val="1188280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141</a:t>
            </a:fld>
            <a:endParaRPr kumimoji="1" lang="ja-JP" altLang="en-US"/>
          </a:p>
        </p:txBody>
      </p:sp>
    </p:spTree>
    <p:extLst>
      <p:ext uri="{BB962C8B-B14F-4D97-AF65-F5344CB8AC3E}">
        <p14:creationId xmlns:p14="http://schemas.microsoft.com/office/powerpoint/2010/main" val="38626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84618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144</a:t>
            </a:fld>
            <a:endParaRPr kumimoji="1" lang="ja-JP" altLang="en-US"/>
          </a:p>
        </p:txBody>
      </p:sp>
    </p:spTree>
    <p:extLst>
      <p:ext uri="{BB962C8B-B14F-4D97-AF65-F5344CB8AC3E}">
        <p14:creationId xmlns:p14="http://schemas.microsoft.com/office/powerpoint/2010/main" val="3470781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145</a:t>
            </a:fld>
            <a:endParaRPr kumimoji="1" lang="ja-JP" altLang="en-US"/>
          </a:p>
        </p:txBody>
      </p:sp>
    </p:spTree>
    <p:extLst>
      <p:ext uri="{BB962C8B-B14F-4D97-AF65-F5344CB8AC3E}">
        <p14:creationId xmlns:p14="http://schemas.microsoft.com/office/powerpoint/2010/main" val="3173009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147</a:t>
            </a:fld>
            <a:endParaRPr kumimoji="1" lang="ja-JP" altLang="en-US"/>
          </a:p>
        </p:txBody>
      </p:sp>
    </p:spTree>
    <p:extLst>
      <p:ext uri="{BB962C8B-B14F-4D97-AF65-F5344CB8AC3E}">
        <p14:creationId xmlns:p14="http://schemas.microsoft.com/office/powerpoint/2010/main" val="1095459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148</a:t>
            </a:fld>
            <a:endParaRPr kumimoji="1" lang="ja-JP" altLang="en-US"/>
          </a:p>
        </p:txBody>
      </p:sp>
    </p:spTree>
    <p:extLst>
      <p:ext uri="{BB962C8B-B14F-4D97-AF65-F5344CB8AC3E}">
        <p14:creationId xmlns:p14="http://schemas.microsoft.com/office/powerpoint/2010/main" val="1600624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151</a:t>
            </a:fld>
            <a:endParaRPr kumimoji="1" lang="ja-JP" altLang="en-US"/>
          </a:p>
        </p:txBody>
      </p:sp>
    </p:spTree>
    <p:extLst>
      <p:ext uri="{BB962C8B-B14F-4D97-AF65-F5344CB8AC3E}">
        <p14:creationId xmlns:p14="http://schemas.microsoft.com/office/powerpoint/2010/main" val="1836502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154</a:t>
            </a:fld>
            <a:endParaRPr kumimoji="1" lang="ja-JP" altLang="en-US"/>
          </a:p>
        </p:txBody>
      </p:sp>
    </p:spTree>
    <p:extLst>
      <p:ext uri="{BB962C8B-B14F-4D97-AF65-F5344CB8AC3E}">
        <p14:creationId xmlns:p14="http://schemas.microsoft.com/office/powerpoint/2010/main" val="3443725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155</a:t>
            </a:fld>
            <a:endParaRPr kumimoji="1" lang="ja-JP" altLang="en-US"/>
          </a:p>
        </p:txBody>
      </p:sp>
    </p:spTree>
    <p:extLst>
      <p:ext uri="{BB962C8B-B14F-4D97-AF65-F5344CB8AC3E}">
        <p14:creationId xmlns:p14="http://schemas.microsoft.com/office/powerpoint/2010/main" val="1102713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156</a:t>
            </a:fld>
            <a:endParaRPr kumimoji="1" lang="ja-JP" altLang="en-US"/>
          </a:p>
        </p:txBody>
      </p:sp>
    </p:spTree>
    <p:extLst>
      <p:ext uri="{BB962C8B-B14F-4D97-AF65-F5344CB8AC3E}">
        <p14:creationId xmlns:p14="http://schemas.microsoft.com/office/powerpoint/2010/main" val="1786581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00619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164</a:t>
            </a:fld>
            <a:endParaRPr kumimoji="1" lang="ja-JP" altLang="en-US"/>
          </a:p>
        </p:txBody>
      </p:sp>
    </p:spTree>
    <p:extLst>
      <p:ext uri="{BB962C8B-B14F-4D97-AF65-F5344CB8AC3E}">
        <p14:creationId xmlns:p14="http://schemas.microsoft.com/office/powerpoint/2010/main" val="303888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a:t>
            </a:r>
            <a:r>
              <a:rPr kumimoji="1" lang="en-US" altLang="ja-JP" sz="1200" kern="1200" dirty="0">
                <a:solidFill>
                  <a:schemeClr val="tx1"/>
                </a:solidFill>
                <a:effectLst/>
                <a:latin typeface="+mn-lt"/>
                <a:ea typeface="+mn-ea"/>
                <a:cs typeface="+mn-cs"/>
              </a:rPr>
              <a:t>digital</a:t>
            </a:r>
            <a:r>
              <a:rPr kumimoji="1" lang="ja-JP" altLang="ja-JP" sz="1200" kern="1200">
                <a:solidFill>
                  <a:schemeClr val="tx1"/>
                </a:solidFill>
                <a:effectLst/>
                <a:latin typeface="+mn-lt"/>
                <a:ea typeface="+mn-ea"/>
                <a:cs typeface="+mn-cs"/>
              </a:rPr>
              <a:t>）」とは、本来「離散量（とびとびの値しかない量）」を意味する言葉で、連続量（区切りなく続く値をもつ量）を表すアナログと対をなす概念です。ラテン語の「指</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digitus</a:t>
            </a:r>
            <a:r>
              <a:rPr kumimoji="1" lang="en-US" altLang="ja-JP" sz="1200" kern="1200" dirty="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」を表す言葉が語源で、「指でかぞえる」といった意味から派生して、離散的な数あるいは数字という意味で使われています。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一方、現実世界の「ものごと」や「できごと」は、全て「アナログ」です。例えば、時間や温度、明るさや音の大きさなどの物理現象、モノを運ぶ、誰かと会話するなどの人間の行為もまたアナログです。しかし、アナログのままではコンピュータで扱うことはできません。そこで、コンピュータで扱えるデジタル、すなわち</a:t>
            </a:r>
            <a:r>
              <a:rPr kumimoji="1" lang="en-US" altLang="ja-JP" sz="1200" kern="1200" dirty="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の数字の組み合わせに変換する必要があります。これを「デジタル化（</a:t>
            </a:r>
            <a:r>
              <a:rPr kumimoji="1" lang="en-US" altLang="ja-JP" sz="1200" kern="1200" dirty="0">
                <a:solidFill>
                  <a:schemeClr val="tx1"/>
                </a:solidFill>
                <a:effectLst/>
                <a:latin typeface="+mn-lt"/>
                <a:ea typeface="+mn-ea"/>
                <a:cs typeface="+mn-cs"/>
              </a:rPr>
              <a:t>digitize</a:t>
            </a:r>
            <a:r>
              <a:rPr kumimoji="1" lang="ja-JP" altLang="ja-JP" sz="1200" kern="1200">
                <a:solidFill>
                  <a:schemeClr val="tx1"/>
                </a:solidFill>
                <a:effectLst/>
                <a:latin typeface="+mn-lt"/>
                <a:ea typeface="+mn-ea"/>
                <a:cs typeface="+mn-cs"/>
              </a:rPr>
              <a:t>）」と言います。</a:t>
            </a:r>
          </a:p>
          <a:p>
            <a:r>
              <a:rPr kumimoji="1" lang="ja-JP" altLang="ja-JP" sz="1200" kern="1200">
                <a:solidFill>
                  <a:schemeClr val="tx1"/>
                </a:solidFill>
                <a:effectLst/>
                <a:latin typeface="+mn-lt"/>
                <a:ea typeface="+mn-ea"/>
                <a:cs typeface="+mn-cs"/>
              </a:rPr>
              <a:t>現実世界のアナログな「ものごと」や「できごと」は、デジタルに変換することで、コンピュータで処理できるカタチに変わります。</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つまり、センサー、あるいは</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やモバイル・デバイスなど、様々なデジタル世界との接点を介して、現実世界の「ものごと」や「できごと」が、デジタル・データに変換され、コンピューターに受け渡されます。そのための一連の仕組みを</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a:solidFill>
                  <a:schemeClr val="tx1"/>
                </a:solidFill>
                <a:effectLst/>
                <a:latin typeface="+mn-lt"/>
                <a:ea typeface="+mn-ea"/>
                <a:cs typeface="+mn-cs"/>
              </a:rPr>
              <a:t>／モノのインターネット）と呼んでいます。</a:t>
            </a:r>
          </a:p>
          <a:p>
            <a:r>
              <a:rPr kumimoji="1" lang="ja-JP" altLang="ja-JP" sz="1200" kern="1200">
                <a:solidFill>
                  <a:schemeClr val="tx1"/>
                </a:solidFill>
                <a:effectLst/>
                <a:latin typeface="+mn-lt"/>
                <a:ea typeface="+mn-ea"/>
                <a:cs typeface="+mn-cs"/>
              </a:rPr>
              <a:t>こうして、コンピュータの中に、「アナログな現実世界とうりふたつのデジタルな双子の兄弟」、すなわち「デジタル・ツイン（</a:t>
            </a:r>
            <a:r>
              <a:rPr kumimoji="1" lang="en-US" altLang="ja-JP" sz="1200" kern="1200" dirty="0">
                <a:solidFill>
                  <a:schemeClr val="tx1"/>
                </a:solidFill>
                <a:effectLst/>
                <a:latin typeface="+mn-lt"/>
                <a:ea typeface="+mn-ea"/>
                <a:cs typeface="+mn-cs"/>
              </a:rPr>
              <a:t>Digital Twine</a:t>
            </a:r>
            <a:r>
              <a:rPr kumimoji="1" lang="ja-JP" altLang="ja-JP" sz="1200" kern="1200">
                <a:solidFill>
                  <a:schemeClr val="tx1"/>
                </a:solidFill>
                <a:effectLst/>
                <a:latin typeface="+mn-lt"/>
                <a:ea typeface="+mn-ea"/>
                <a:cs typeface="+mn-cs"/>
              </a:rPr>
              <a:t>）」が作られます。つまり、「デジタル」とは、「フィジカル（</a:t>
            </a:r>
            <a:r>
              <a:rPr kumimoji="1" lang="en-US" altLang="ja-JP" sz="1200" kern="1200" dirty="0">
                <a:solidFill>
                  <a:schemeClr val="tx1"/>
                </a:solidFill>
                <a:effectLst/>
                <a:latin typeface="+mn-lt"/>
                <a:ea typeface="+mn-ea"/>
                <a:cs typeface="+mn-cs"/>
              </a:rPr>
              <a:t>Physical</a:t>
            </a:r>
            <a:r>
              <a:rPr kumimoji="1" lang="ja-JP" altLang="ja-JP" sz="1200" kern="1200">
                <a:solidFill>
                  <a:schemeClr val="tx1"/>
                </a:solidFill>
                <a:effectLst/>
                <a:latin typeface="+mn-lt"/>
                <a:ea typeface="+mn-ea"/>
                <a:cs typeface="+mn-cs"/>
              </a:rPr>
              <a:t>／物理的）」な現実世界に相対する概念と考えることができます。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「離散量」「連続量」という言葉を知らない方も多く読むと思いますので、少し解説を増やすことをご検討ください。</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（変更文面検討：）現実世界のアナログな「ものごと」や「できごと」は、デジタルに変換することで、コンピュータで処理できるカタチに変わります。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3654905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165</a:t>
            </a:fld>
            <a:endParaRPr kumimoji="1" lang="ja-JP" altLang="en-US"/>
          </a:p>
        </p:txBody>
      </p:sp>
    </p:spTree>
    <p:extLst>
      <p:ext uri="{BB962C8B-B14F-4D97-AF65-F5344CB8AC3E}">
        <p14:creationId xmlns:p14="http://schemas.microsoft.com/office/powerpoint/2010/main" val="510480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772512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171</a:t>
            </a:fld>
            <a:endParaRPr kumimoji="1" lang="ja-JP" altLang="en-US"/>
          </a:p>
        </p:txBody>
      </p:sp>
    </p:spTree>
    <p:extLst>
      <p:ext uri="{BB962C8B-B14F-4D97-AF65-F5344CB8AC3E}">
        <p14:creationId xmlns:p14="http://schemas.microsoft.com/office/powerpoint/2010/main" val="34271579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174</a:t>
            </a:fld>
            <a:endParaRPr kumimoji="1" lang="ja-JP" altLang="en-US"/>
          </a:p>
        </p:txBody>
      </p:sp>
    </p:spTree>
    <p:extLst>
      <p:ext uri="{BB962C8B-B14F-4D97-AF65-F5344CB8AC3E}">
        <p14:creationId xmlns:p14="http://schemas.microsoft.com/office/powerpoint/2010/main" val="3624291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175</a:t>
            </a:fld>
            <a:endParaRPr kumimoji="1" lang="ja-JP" altLang="en-US"/>
          </a:p>
        </p:txBody>
      </p:sp>
    </p:spTree>
    <p:extLst>
      <p:ext uri="{BB962C8B-B14F-4D97-AF65-F5344CB8AC3E}">
        <p14:creationId xmlns:p14="http://schemas.microsoft.com/office/powerpoint/2010/main" val="789218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176</a:t>
            </a:fld>
            <a:endParaRPr kumimoji="1" lang="ja-JP" altLang="en-US"/>
          </a:p>
        </p:txBody>
      </p:sp>
    </p:spTree>
    <p:extLst>
      <p:ext uri="{BB962C8B-B14F-4D97-AF65-F5344CB8AC3E}">
        <p14:creationId xmlns:p14="http://schemas.microsoft.com/office/powerpoint/2010/main" val="3873314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177</a:t>
            </a:fld>
            <a:endParaRPr kumimoji="1" lang="ja-JP" altLang="en-US"/>
          </a:p>
        </p:txBody>
      </p:sp>
    </p:spTree>
    <p:extLst>
      <p:ext uri="{BB962C8B-B14F-4D97-AF65-F5344CB8AC3E}">
        <p14:creationId xmlns:p14="http://schemas.microsoft.com/office/powerpoint/2010/main" val="19602691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178</a:t>
            </a:fld>
            <a:endParaRPr kumimoji="1" lang="ja-JP" altLang="en-US"/>
          </a:p>
        </p:txBody>
      </p:sp>
    </p:spTree>
    <p:extLst>
      <p:ext uri="{BB962C8B-B14F-4D97-AF65-F5344CB8AC3E}">
        <p14:creationId xmlns:p14="http://schemas.microsoft.com/office/powerpoint/2010/main" val="1868228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179</a:t>
            </a:fld>
            <a:endParaRPr kumimoji="1" lang="ja-JP" altLang="en-US"/>
          </a:p>
        </p:txBody>
      </p:sp>
    </p:spTree>
    <p:extLst>
      <p:ext uri="{BB962C8B-B14F-4D97-AF65-F5344CB8AC3E}">
        <p14:creationId xmlns:p14="http://schemas.microsoft.com/office/powerpoint/2010/main" val="3542348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66268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デジタイゼーション（</a:t>
            </a:r>
            <a:r>
              <a:rPr kumimoji="1" lang="en-US" altLang="ja-JP" sz="1200" kern="1200" dirty="0">
                <a:solidFill>
                  <a:schemeClr val="tx1"/>
                </a:solidFill>
                <a:effectLst/>
                <a:latin typeface="+mn-lt"/>
                <a:ea typeface="+mn-ea"/>
                <a:cs typeface="+mn-cs"/>
              </a:rPr>
              <a:t>Digitization</a:t>
            </a:r>
            <a:r>
              <a:rPr kumimoji="1" lang="ja-JP" altLang="ja-JP" sz="1200" kern="1200">
                <a:solidFill>
                  <a:schemeClr val="tx1"/>
                </a:solidFill>
                <a:effectLst/>
                <a:latin typeface="+mn-lt"/>
                <a:ea typeface="+mn-ea"/>
                <a:cs typeface="+mn-cs"/>
              </a:rPr>
              <a:t>）とデジタライゼーション（</a:t>
            </a:r>
            <a:r>
              <a:rPr kumimoji="1" lang="en-US" altLang="ja-JP" sz="1200" kern="1200" dirty="0">
                <a:solidFill>
                  <a:schemeClr val="tx1"/>
                </a:solidFill>
                <a:effectLst/>
                <a:latin typeface="+mn-lt"/>
                <a:ea typeface="+mn-ea"/>
                <a:cs typeface="+mn-cs"/>
              </a:rPr>
              <a:t>Digitalization</a:t>
            </a:r>
            <a:r>
              <a:rPr kumimoji="1" lang="ja-JP" altLang="ja-JP" sz="1200" kern="1200">
                <a:solidFill>
                  <a:schemeClr val="tx1"/>
                </a:solidFill>
                <a:effectLst/>
                <a:latin typeface="+mn-lt"/>
                <a:ea typeface="+mn-ea"/>
                <a:cs typeface="+mn-cs"/>
              </a:rPr>
              <a:t>）は、よく似た言葉ですが、異なる使われ方をしています。</a:t>
            </a:r>
          </a:p>
          <a:p>
            <a:r>
              <a:rPr kumimoji="1" lang="ja-JP" altLang="ja-JP" sz="1200" kern="1200">
                <a:solidFill>
                  <a:schemeClr val="tx1"/>
                </a:solidFill>
                <a:effectLst/>
                <a:latin typeface="+mn-lt"/>
                <a:ea typeface="+mn-ea"/>
                <a:cs typeface="+mn-cs"/>
              </a:rPr>
              <a:t>デジダイゼーションは、デジタル技術を利用してビジネス・プロセスを変換し、効率化やコストの削減、あるいは付加価値の向上を実現する場合に使われます。例えば、アナログ放送をデジタル放送に変換すれば、周波数帯域を効率よく使えるようになり、限られた電波資源を有効に使えるようになります。紙の書籍を電子書籍に変換すれば、いつでも好きなときに書籍を購入でき、かさばらず沢山の書籍を鞄に入れておくことができます。手作業で行っていた</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画面から</a:t>
            </a:r>
            <a:r>
              <a:rPr kumimoji="1" lang="en-US" altLang="ja-JP" sz="1200" kern="1200" dirty="0">
                <a:solidFill>
                  <a:schemeClr val="tx1"/>
                </a:solidFill>
                <a:effectLst/>
                <a:latin typeface="+mn-lt"/>
                <a:ea typeface="+mn-ea"/>
                <a:cs typeface="+mn-cs"/>
              </a:rPr>
              <a:t>Excel</a:t>
            </a:r>
            <a:r>
              <a:rPr kumimoji="1" lang="ja-JP" altLang="ja-JP" sz="1200" kern="1200">
                <a:solidFill>
                  <a:schemeClr val="tx1"/>
                </a:solidFill>
                <a:effectLst/>
                <a:latin typeface="+mn-lt"/>
                <a:ea typeface="+mn-ea"/>
                <a:cs typeface="+mn-cs"/>
              </a:rPr>
              <a:t>へのコピペ作業を</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Robotics Process Automation</a:t>
            </a:r>
            <a:r>
              <a:rPr kumimoji="1" lang="ja-JP" altLang="ja-JP" sz="1200" kern="1200">
                <a:solidFill>
                  <a:schemeClr val="tx1"/>
                </a:solidFill>
                <a:effectLst/>
                <a:latin typeface="+mn-lt"/>
                <a:ea typeface="+mn-ea"/>
                <a:cs typeface="+mn-cs"/>
              </a:rPr>
              <a:t>）に置き換えれば、作業工数の大幅な削減と人手不足の解消に役立ちます。</a:t>
            </a:r>
          </a:p>
          <a:p>
            <a:r>
              <a:rPr kumimoji="1" lang="ja-JP" altLang="ja-JP" sz="1200" kern="1200">
                <a:solidFill>
                  <a:schemeClr val="tx1"/>
                </a:solidFill>
                <a:effectLst/>
                <a:latin typeface="+mn-lt"/>
                <a:ea typeface="+mn-ea"/>
                <a:cs typeface="+mn-cs"/>
              </a:rPr>
              <a:t>このように、ユーザーとの接点となるユーザー・インターフェイス（</a:t>
            </a:r>
            <a:r>
              <a:rPr kumimoji="1" lang="en-US" altLang="ja-JP" sz="1200" kern="1200" dirty="0">
                <a:solidFill>
                  <a:schemeClr val="tx1"/>
                </a:solidFill>
                <a:effectLst/>
                <a:latin typeface="+mn-lt"/>
                <a:ea typeface="+mn-ea"/>
                <a:cs typeface="+mn-cs"/>
              </a:rPr>
              <a:t>User Interface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UI</a:t>
            </a:r>
            <a:r>
              <a:rPr kumimoji="1" lang="ja-JP" altLang="ja-JP" sz="1200" kern="1200">
                <a:solidFill>
                  <a:schemeClr val="tx1"/>
                </a:solidFill>
                <a:effectLst/>
                <a:latin typeface="+mn-lt"/>
                <a:ea typeface="+mn-ea"/>
                <a:cs typeface="+mn-cs"/>
              </a:rPr>
              <a:t>）や作業手順を置き換え、効率化や合理化、あるいは付加価値の向上に寄与する場合に使われる言葉です。「デジタル化」という言われる場合、この範囲に留まっていることも少なくありません。</a:t>
            </a:r>
          </a:p>
          <a:p>
            <a:r>
              <a:rPr kumimoji="1" lang="ja-JP" altLang="ja-JP" sz="1200" kern="1200">
                <a:solidFill>
                  <a:schemeClr val="tx1"/>
                </a:solidFill>
                <a:effectLst/>
                <a:latin typeface="+mn-lt"/>
                <a:ea typeface="+mn-ea"/>
                <a:cs typeface="+mn-cs"/>
              </a:rPr>
              <a:t>一方、デジタライゼーションは、デジタル技術を利用してビジネス・モデルを変革し、新たな利益や価値を生みだす機会を創出する場合に使われます。例えば、自動車をインターネットにつなぎ稼働状況を公開すれば、必要な時に空いている自動車をスマートフォンから選び利用できるカーシェアリングになります。それが自動運転のクルマであれば、取りに行かなくても自ら迎えに来てくれるので、自動車を所有する必要がなくなります。また、好きな曲を聴くためには、</a:t>
            </a:r>
            <a:r>
              <a:rPr kumimoji="1" lang="en-US" altLang="ja-JP" sz="1200" kern="1200" dirty="0">
                <a:solidFill>
                  <a:schemeClr val="tx1"/>
                </a:solidFill>
                <a:effectLst/>
                <a:latin typeface="+mn-lt"/>
                <a:ea typeface="+mn-ea"/>
                <a:cs typeface="+mn-cs"/>
              </a:rPr>
              <a:t>CD</a:t>
            </a:r>
            <a:r>
              <a:rPr kumimoji="1" lang="ja-JP" altLang="ja-JP" sz="1200" kern="1200">
                <a:solidFill>
                  <a:schemeClr val="tx1"/>
                </a:solidFill>
                <a:effectLst/>
                <a:latin typeface="+mn-lt"/>
                <a:ea typeface="+mn-ea"/>
                <a:cs typeface="+mn-cs"/>
              </a:rPr>
              <a:t>を購入する、ネットからダウンロードして購入する必要がありましたが、ストリーミングであれば、いつでも好きなときに、そしてどんな曲でも聞くことができます。また、個別に購入するのではなく、月額定額（サブスクリプション）制で聴き放題にすれば、音楽や動画の楽しみ方が、大きく変わってしまいます。</a:t>
            </a:r>
          </a:p>
          <a:p>
            <a:r>
              <a:rPr kumimoji="1" lang="ja-JP" altLang="ja-JP" sz="1200" kern="1200">
                <a:solidFill>
                  <a:schemeClr val="tx1"/>
                </a:solidFill>
                <a:effectLst/>
                <a:latin typeface="+mn-lt"/>
                <a:ea typeface="+mn-ea"/>
                <a:cs typeface="+mn-cs"/>
              </a:rPr>
              <a:t>このように、デジタル技術でユーザーの体験であるユーザー・エクスペリエンス（</a:t>
            </a:r>
            <a:r>
              <a:rPr kumimoji="1" lang="en-US" altLang="ja-JP" sz="1200" kern="1200" dirty="0">
                <a:solidFill>
                  <a:schemeClr val="tx1"/>
                </a:solidFill>
                <a:effectLst/>
                <a:latin typeface="+mn-lt"/>
                <a:ea typeface="+mn-ea"/>
                <a:cs typeface="+mn-cs"/>
              </a:rPr>
              <a:t>User Experience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UX</a:t>
            </a:r>
            <a:r>
              <a:rPr kumimoji="1" lang="ja-JP" altLang="ja-JP" sz="1200" kern="1200">
                <a:solidFill>
                  <a:schemeClr val="tx1"/>
                </a:solidFill>
                <a:effectLst/>
                <a:latin typeface="+mn-lt"/>
                <a:ea typeface="+mn-ea"/>
                <a:cs typeface="+mn-cs"/>
              </a:rPr>
              <a:t>）やビジネス･モデルを変革し、これまでに無い競争優位を実現し、新しい価値を生みだす場合に使われる言葉が、「デジタライゼーション」です。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0411414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51422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200</a:t>
            </a:fld>
            <a:endParaRPr kumimoji="1" lang="ja-JP" altLang="en-US"/>
          </a:p>
        </p:txBody>
      </p:sp>
    </p:spTree>
    <p:extLst>
      <p:ext uri="{BB962C8B-B14F-4D97-AF65-F5344CB8AC3E}">
        <p14:creationId xmlns:p14="http://schemas.microsoft.com/office/powerpoint/2010/main" val="2583660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48027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788631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082837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netcommerce.co.jp/ryobi"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app.sli.do/event/vkaLE2TewHGD6KLx4afNKJ" TargetMode="External"/><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news.yahoo.co.jp/articles/efbb3cb5f22ca32cfb16e8d4c1ab81b46e8e18fa" TargetMode="External"/><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6.xml"/><Relationship Id="rId4" Type="http://schemas.openxmlformats.org/officeDocument/2006/relationships/image" Target="../media/image224.png"/></Relationships>
</file>

<file path=ppt/slides/_rels/slide10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6.xml"/><Relationship Id="rId4" Type="http://schemas.openxmlformats.org/officeDocument/2006/relationships/image" Target="../media/image224.png"/></Relationships>
</file>

<file path=ppt/slides/_rels/slide10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8" Type="http://schemas.openxmlformats.org/officeDocument/2006/relationships/image" Target="../media/image143.tiff"/><Relationship Id="rId3" Type="http://schemas.openxmlformats.org/officeDocument/2006/relationships/image" Target="../media/image138.tiff"/><Relationship Id="rId7" Type="http://schemas.openxmlformats.org/officeDocument/2006/relationships/image" Target="../media/image142.tiff"/><Relationship Id="rId2" Type="http://schemas.openxmlformats.org/officeDocument/2006/relationships/image" Target="../media/image137.tiff"/><Relationship Id="rId1" Type="http://schemas.openxmlformats.org/officeDocument/2006/relationships/slideLayout" Target="../slideLayouts/slideLayout6.xml"/><Relationship Id="rId6" Type="http://schemas.openxmlformats.org/officeDocument/2006/relationships/image" Target="../media/image141.tiff"/><Relationship Id="rId5" Type="http://schemas.openxmlformats.org/officeDocument/2006/relationships/image" Target="../media/image140.tiff"/><Relationship Id="rId4" Type="http://schemas.openxmlformats.org/officeDocument/2006/relationships/image" Target="../media/image139.tif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27.tiff"/><Relationship Id="rId7" Type="http://schemas.openxmlformats.org/officeDocument/2006/relationships/image" Target="../media/image231.tiff"/><Relationship Id="rId2" Type="http://schemas.openxmlformats.org/officeDocument/2006/relationships/image" Target="../media/image226.tiff"/><Relationship Id="rId1" Type="http://schemas.openxmlformats.org/officeDocument/2006/relationships/slideLayout" Target="../slideLayouts/slideLayout6.xml"/><Relationship Id="rId6" Type="http://schemas.openxmlformats.org/officeDocument/2006/relationships/image" Target="../media/image230.tiff"/><Relationship Id="rId5" Type="http://schemas.openxmlformats.org/officeDocument/2006/relationships/image" Target="../media/image229.tiff"/><Relationship Id="rId4" Type="http://schemas.openxmlformats.org/officeDocument/2006/relationships/image" Target="../media/image228.tif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tiff"/><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232.tif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hyperlink" Target="https://www.soumu.go.jp/johotsusintokei/linkdata/r02_01_houkoku.pdf" TargetMode="External"/><Relationship Id="rId2" Type="http://schemas.openxmlformats.org/officeDocument/2006/relationships/image" Target="../media/image234.png"/><Relationship Id="rId1" Type="http://schemas.openxmlformats.org/officeDocument/2006/relationships/slideLayout" Target="../slideLayouts/slideLayout6.xml"/><Relationship Id="rId4" Type="http://schemas.openxmlformats.org/officeDocument/2006/relationships/hyperlink" Target="https://www.soumu.go.jp/main_content/000633132.pdf"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image" Target="../media/image235.tiff"/><Relationship Id="rId1" Type="http://schemas.openxmlformats.org/officeDocument/2006/relationships/slideLayout" Target="../slideLayouts/slideLayout6.xml"/><Relationship Id="rId4" Type="http://schemas.openxmlformats.org/officeDocument/2006/relationships/image" Target="../media/image237.jpg"/></Relationships>
</file>

<file path=ppt/slides/_rels/slide115.xml.rels><?xml version="1.0" encoding="UTF-8" standalone="yes"?>
<Relationships xmlns="http://schemas.openxmlformats.org/package/2006/relationships"><Relationship Id="rId8" Type="http://schemas.openxmlformats.org/officeDocument/2006/relationships/image" Target="../media/image244.tiff"/><Relationship Id="rId13" Type="http://schemas.openxmlformats.org/officeDocument/2006/relationships/image" Target="../media/image249.tiff"/><Relationship Id="rId3" Type="http://schemas.openxmlformats.org/officeDocument/2006/relationships/image" Target="../media/image239.tiff"/><Relationship Id="rId7" Type="http://schemas.openxmlformats.org/officeDocument/2006/relationships/image" Target="../media/image243.tiff"/><Relationship Id="rId12" Type="http://schemas.openxmlformats.org/officeDocument/2006/relationships/image" Target="../media/image248.tiff"/><Relationship Id="rId2" Type="http://schemas.openxmlformats.org/officeDocument/2006/relationships/image" Target="../media/image238.jpeg"/><Relationship Id="rId1" Type="http://schemas.openxmlformats.org/officeDocument/2006/relationships/slideLayout" Target="../slideLayouts/slideLayout6.xml"/><Relationship Id="rId6" Type="http://schemas.openxmlformats.org/officeDocument/2006/relationships/image" Target="../media/image242.tiff"/><Relationship Id="rId11" Type="http://schemas.openxmlformats.org/officeDocument/2006/relationships/image" Target="../media/image247.tiff"/><Relationship Id="rId5" Type="http://schemas.openxmlformats.org/officeDocument/2006/relationships/image" Target="../media/image241.tiff"/><Relationship Id="rId15" Type="http://schemas.openxmlformats.org/officeDocument/2006/relationships/image" Target="../media/image251.jpeg"/><Relationship Id="rId10" Type="http://schemas.openxmlformats.org/officeDocument/2006/relationships/image" Target="../media/image246.tiff"/><Relationship Id="rId4" Type="http://schemas.openxmlformats.org/officeDocument/2006/relationships/image" Target="../media/image240.tiff"/><Relationship Id="rId9" Type="http://schemas.openxmlformats.org/officeDocument/2006/relationships/image" Target="../media/image245.tiff"/><Relationship Id="rId14" Type="http://schemas.openxmlformats.org/officeDocument/2006/relationships/image" Target="../media/image250.tiff"/></Relationships>
</file>

<file path=ppt/slides/_rels/slide11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8" Type="http://schemas.openxmlformats.org/officeDocument/2006/relationships/image" Target="../media/image258.tiff"/><Relationship Id="rId3" Type="http://schemas.openxmlformats.org/officeDocument/2006/relationships/image" Target="../media/image107.jpg"/><Relationship Id="rId7" Type="http://schemas.openxmlformats.org/officeDocument/2006/relationships/image" Target="../media/image257.tiff"/><Relationship Id="rId2" Type="http://schemas.openxmlformats.org/officeDocument/2006/relationships/image" Target="../media/image253.png"/><Relationship Id="rId1" Type="http://schemas.openxmlformats.org/officeDocument/2006/relationships/slideLayout" Target="../slideLayouts/slideLayout6.xml"/><Relationship Id="rId6" Type="http://schemas.openxmlformats.org/officeDocument/2006/relationships/image" Target="../media/image256.tiff"/><Relationship Id="rId5" Type="http://schemas.openxmlformats.org/officeDocument/2006/relationships/image" Target="../media/image255.tiff"/><Relationship Id="rId4" Type="http://schemas.openxmlformats.org/officeDocument/2006/relationships/image" Target="../media/image254.png"/></Relationships>
</file>

<file path=ppt/slides/_rels/slide119.xml.rels><?xml version="1.0" encoding="UTF-8" standalone="yes"?>
<Relationships xmlns="http://schemas.openxmlformats.org/package/2006/relationships"><Relationship Id="rId8" Type="http://schemas.openxmlformats.org/officeDocument/2006/relationships/image" Target="../media/image265.tiff"/><Relationship Id="rId13" Type="http://schemas.openxmlformats.org/officeDocument/2006/relationships/image" Target="../media/image270.tiff"/><Relationship Id="rId3" Type="http://schemas.openxmlformats.org/officeDocument/2006/relationships/image" Target="../media/image260.tiff"/><Relationship Id="rId7" Type="http://schemas.openxmlformats.org/officeDocument/2006/relationships/image" Target="../media/image264.tiff"/><Relationship Id="rId12" Type="http://schemas.openxmlformats.org/officeDocument/2006/relationships/image" Target="../media/image269.tiff"/><Relationship Id="rId2" Type="http://schemas.openxmlformats.org/officeDocument/2006/relationships/image" Target="../media/image259.tiff"/><Relationship Id="rId1" Type="http://schemas.openxmlformats.org/officeDocument/2006/relationships/slideLayout" Target="../slideLayouts/slideLayout6.xml"/><Relationship Id="rId6" Type="http://schemas.openxmlformats.org/officeDocument/2006/relationships/image" Target="../media/image263.tiff"/><Relationship Id="rId11" Type="http://schemas.openxmlformats.org/officeDocument/2006/relationships/image" Target="../media/image268.tiff"/><Relationship Id="rId5" Type="http://schemas.openxmlformats.org/officeDocument/2006/relationships/image" Target="../media/image262.tiff"/><Relationship Id="rId15" Type="http://schemas.openxmlformats.org/officeDocument/2006/relationships/image" Target="../media/image272.jpeg"/><Relationship Id="rId10" Type="http://schemas.openxmlformats.org/officeDocument/2006/relationships/image" Target="../media/image267.tiff"/><Relationship Id="rId4" Type="http://schemas.openxmlformats.org/officeDocument/2006/relationships/image" Target="../media/image261.tiff"/><Relationship Id="rId9" Type="http://schemas.openxmlformats.org/officeDocument/2006/relationships/image" Target="../media/image266.tiff"/><Relationship Id="rId14" Type="http://schemas.openxmlformats.org/officeDocument/2006/relationships/image" Target="../media/image27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73.png"/><Relationship Id="rId1" Type="http://schemas.openxmlformats.org/officeDocument/2006/relationships/slideLayout" Target="../slideLayouts/slideLayout6.xml"/><Relationship Id="rId5" Type="http://schemas.openxmlformats.org/officeDocument/2006/relationships/image" Target="../media/image275.tiff"/><Relationship Id="rId4" Type="http://schemas.openxmlformats.org/officeDocument/2006/relationships/image" Target="../media/image274.tiff"/></Relationships>
</file>

<file path=ppt/slides/_rels/slide12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78.tiff"/><Relationship Id="rId2" Type="http://schemas.openxmlformats.org/officeDocument/2006/relationships/image" Target="../media/image277.tiff"/><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0.png"/><Relationship Id="rId7" Type="http://schemas.openxmlformats.org/officeDocument/2006/relationships/image" Target="../media/image284.png"/><Relationship Id="rId2" Type="http://schemas.openxmlformats.org/officeDocument/2006/relationships/image" Target="../media/image279.png"/><Relationship Id="rId1" Type="http://schemas.openxmlformats.org/officeDocument/2006/relationships/slideLayout" Target="../slideLayouts/slideLayout6.xml"/><Relationship Id="rId6" Type="http://schemas.openxmlformats.org/officeDocument/2006/relationships/image" Target="../media/image283.png"/><Relationship Id="rId11" Type="http://schemas.openxmlformats.org/officeDocument/2006/relationships/image" Target="../media/image288.png"/><Relationship Id="rId5" Type="http://schemas.openxmlformats.org/officeDocument/2006/relationships/image" Target="../media/image282.tiff"/><Relationship Id="rId10" Type="http://schemas.openxmlformats.org/officeDocument/2006/relationships/image" Target="../media/image287.png"/><Relationship Id="rId4" Type="http://schemas.openxmlformats.org/officeDocument/2006/relationships/image" Target="../media/image281.png"/><Relationship Id="rId9" Type="http://schemas.openxmlformats.org/officeDocument/2006/relationships/image" Target="../media/image286.png"/></Relationships>
</file>

<file path=ppt/slides/_rels/slide12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81.png"/><Relationship Id="rId7" Type="http://schemas.openxmlformats.org/officeDocument/2006/relationships/image" Target="../media/image290.png"/><Relationship Id="rId12" Type="http://schemas.openxmlformats.org/officeDocument/2006/relationships/image" Target="../media/image288.png"/><Relationship Id="rId2" Type="http://schemas.openxmlformats.org/officeDocument/2006/relationships/image" Target="../media/image280.png"/><Relationship Id="rId1" Type="http://schemas.openxmlformats.org/officeDocument/2006/relationships/slideLayout" Target="../slideLayouts/slideLayout6.xml"/><Relationship Id="rId6" Type="http://schemas.openxmlformats.org/officeDocument/2006/relationships/image" Target="../media/image289.png"/><Relationship Id="rId11" Type="http://schemas.openxmlformats.org/officeDocument/2006/relationships/image" Target="../media/image287.png"/><Relationship Id="rId5" Type="http://schemas.openxmlformats.org/officeDocument/2006/relationships/image" Target="../media/image283.png"/><Relationship Id="rId10" Type="http://schemas.openxmlformats.org/officeDocument/2006/relationships/image" Target="../media/image292.png"/><Relationship Id="rId4" Type="http://schemas.openxmlformats.org/officeDocument/2006/relationships/image" Target="../media/image282.tiff"/><Relationship Id="rId9" Type="http://schemas.openxmlformats.org/officeDocument/2006/relationships/image" Target="../media/image291.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0.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295.tiff"/><Relationship Id="rId2" Type="http://schemas.openxmlformats.org/officeDocument/2006/relationships/image" Target="../media/image294.tiff"/><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297.tiff"/><Relationship Id="rId2" Type="http://schemas.openxmlformats.org/officeDocument/2006/relationships/image" Target="../media/image296.tiff"/><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299.tiff"/><Relationship Id="rId2" Type="http://schemas.openxmlformats.org/officeDocument/2006/relationships/image" Target="../media/image298.tiff"/><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jpeg"/><Relationship Id="rId1" Type="http://schemas.openxmlformats.org/officeDocument/2006/relationships/slideLayout" Target="../slideLayouts/slideLayout6.xml"/><Relationship Id="rId4" Type="http://schemas.openxmlformats.org/officeDocument/2006/relationships/image" Target="../media/image305.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6.xml"/><Relationship Id="rId5" Type="http://schemas.openxmlformats.org/officeDocument/2006/relationships/image" Target="../media/image127.tiff"/><Relationship Id="rId4" Type="http://schemas.openxmlformats.org/officeDocument/2006/relationships/image" Target="../media/image144.tiff"/></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8" Type="http://schemas.openxmlformats.org/officeDocument/2006/relationships/image" Target="../media/image314.tiff"/><Relationship Id="rId3" Type="http://schemas.openxmlformats.org/officeDocument/2006/relationships/image" Target="../media/image309.tiff"/><Relationship Id="rId7" Type="http://schemas.openxmlformats.org/officeDocument/2006/relationships/image" Target="../media/image313.tiff"/><Relationship Id="rId2" Type="http://schemas.openxmlformats.org/officeDocument/2006/relationships/image" Target="../media/image308.png"/><Relationship Id="rId1" Type="http://schemas.openxmlformats.org/officeDocument/2006/relationships/slideLayout" Target="../slideLayouts/slideLayout6.xml"/><Relationship Id="rId6" Type="http://schemas.openxmlformats.org/officeDocument/2006/relationships/image" Target="../media/image312.jpg"/><Relationship Id="rId5" Type="http://schemas.openxmlformats.org/officeDocument/2006/relationships/image" Target="../media/image311.png"/><Relationship Id="rId4" Type="http://schemas.openxmlformats.org/officeDocument/2006/relationships/image" Target="../media/image310.png"/><Relationship Id="rId9" Type="http://schemas.openxmlformats.org/officeDocument/2006/relationships/image" Target="../media/image315.png"/></Relationships>
</file>

<file path=ppt/slides/_rels/slide15.xml.rels><?xml version="1.0" encoding="UTF-8" standalone="yes"?>
<Relationships xmlns="http://schemas.openxmlformats.org/package/2006/relationships"><Relationship Id="rId8" Type="http://schemas.openxmlformats.org/officeDocument/2006/relationships/image" Target="../media/image48.tiff"/><Relationship Id="rId13" Type="http://schemas.openxmlformats.org/officeDocument/2006/relationships/image" Target="../media/image53.tiff"/><Relationship Id="rId3" Type="http://schemas.openxmlformats.org/officeDocument/2006/relationships/image" Target="../media/image43.tiff"/><Relationship Id="rId7" Type="http://schemas.openxmlformats.org/officeDocument/2006/relationships/image" Target="../media/image47.tiff"/><Relationship Id="rId12" Type="http://schemas.openxmlformats.org/officeDocument/2006/relationships/image" Target="../media/image52.tiff"/><Relationship Id="rId2" Type="http://schemas.openxmlformats.org/officeDocument/2006/relationships/notesSlide" Target="../notesSlides/notesSlide5.xml"/><Relationship Id="rId16" Type="http://schemas.openxmlformats.org/officeDocument/2006/relationships/image" Target="../media/image56.tiff"/><Relationship Id="rId1" Type="http://schemas.openxmlformats.org/officeDocument/2006/relationships/slideLayout" Target="../slideLayouts/slideLayout6.xml"/><Relationship Id="rId6" Type="http://schemas.openxmlformats.org/officeDocument/2006/relationships/image" Target="../media/image46.tiff"/><Relationship Id="rId11" Type="http://schemas.openxmlformats.org/officeDocument/2006/relationships/image" Target="../media/image51.tiff"/><Relationship Id="rId5" Type="http://schemas.openxmlformats.org/officeDocument/2006/relationships/image" Target="../media/image45.tiff"/><Relationship Id="rId15" Type="http://schemas.openxmlformats.org/officeDocument/2006/relationships/image" Target="../media/image55.tiff"/><Relationship Id="rId10" Type="http://schemas.openxmlformats.org/officeDocument/2006/relationships/image" Target="../media/image50.tiff"/><Relationship Id="rId4" Type="http://schemas.openxmlformats.org/officeDocument/2006/relationships/image" Target="../media/image44.tiff"/><Relationship Id="rId9" Type="http://schemas.openxmlformats.org/officeDocument/2006/relationships/image" Target="../media/image49.tiff"/><Relationship Id="rId14" Type="http://schemas.openxmlformats.org/officeDocument/2006/relationships/image" Target="../media/image54.tiff"/></Relationships>
</file>

<file path=ppt/slides/_rels/slide150.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6.xml"/><Relationship Id="rId4" Type="http://schemas.openxmlformats.org/officeDocument/2006/relationships/image" Target="../media/image318.png"/></Relationships>
</file>

<file path=ppt/slides/_rels/slide151.xml.rels><?xml version="1.0" encoding="UTF-8" standalone="yes"?>
<Relationships xmlns="http://schemas.openxmlformats.org/package/2006/relationships"><Relationship Id="rId3" Type="http://schemas.openxmlformats.org/officeDocument/2006/relationships/image" Target="../media/image319.tif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20.tiff"/></Relationships>
</file>

<file path=ppt/slides/_rels/slide152.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320.tiff"/><Relationship Id="rId2" Type="http://schemas.openxmlformats.org/officeDocument/2006/relationships/image" Target="../media/image319.tiff"/><Relationship Id="rId1" Type="http://schemas.openxmlformats.org/officeDocument/2006/relationships/slideLayout" Target="../slideLayouts/slideLayout6.xml"/><Relationship Id="rId4" Type="http://schemas.openxmlformats.org/officeDocument/2006/relationships/hyperlink" Target="https://12factor.net/ja/"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321.tiff"/><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323.tiff"/><Relationship Id="rId4" Type="http://schemas.openxmlformats.org/officeDocument/2006/relationships/image" Target="../media/image322.tiff"/></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324.tif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25.tiff"/></Relationships>
</file>

<file path=ppt/slides/_rels/slide157.xml.rels><?xml version="1.0" encoding="UTF-8" standalone="yes"?>
<Relationships xmlns="http://schemas.openxmlformats.org/package/2006/relationships"><Relationship Id="rId3" Type="http://schemas.openxmlformats.org/officeDocument/2006/relationships/image" Target="../media/image326.tiff"/><Relationship Id="rId2" Type="http://schemas.openxmlformats.org/officeDocument/2006/relationships/image" Target="../media/image325.tiff"/><Relationship Id="rId1" Type="http://schemas.openxmlformats.org/officeDocument/2006/relationships/slideLayout" Target="../slideLayouts/slideLayout6.xml"/><Relationship Id="rId4" Type="http://schemas.openxmlformats.org/officeDocument/2006/relationships/hyperlink" Target="https://codezine.jp/article/detail/11055"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codezine.jp/article/detail/11055" TargetMode="External"/><Relationship Id="rId2" Type="http://schemas.openxmlformats.org/officeDocument/2006/relationships/image" Target="../media/image327.tiff"/><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57.tiff"/><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330.tiff"/></Relationships>
</file>

<file path=ppt/slides/_rels/slide166.xml.rels><?xml version="1.0" encoding="UTF-8" standalone="yes"?>
<Relationships xmlns="http://schemas.openxmlformats.org/package/2006/relationships"><Relationship Id="rId3" Type="http://schemas.openxmlformats.org/officeDocument/2006/relationships/image" Target="../media/image331.tiff"/><Relationship Id="rId2" Type="http://schemas.openxmlformats.org/officeDocument/2006/relationships/image" Target="../media/image329.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6.xml"/><Relationship Id="rId4" Type="http://schemas.openxmlformats.org/officeDocument/2006/relationships/image" Target="../media/image334.png"/></Relationships>
</file>

<file path=ppt/slides/_rels/slide1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s>
</file>

<file path=ppt/slides/_rels/slide170.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6.xml"/><Relationship Id="rId4" Type="http://schemas.openxmlformats.org/officeDocument/2006/relationships/image" Target="../media/image337.png"/></Relationships>
</file>

<file path=ppt/slides/_rels/slide171.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339.png"/></Relationships>
</file>

<file path=ppt/slides/_rels/slide172.xml.rels><?xml version="1.0" encoding="UTF-8" standalone="yes"?>
<Relationships xmlns="http://schemas.openxmlformats.org/package/2006/relationships"><Relationship Id="rId3" Type="http://schemas.openxmlformats.org/officeDocument/2006/relationships/image" Target="../media/image341.tiff"/><Relationship Id="rId2" Type="http://schemas.openxmlformats.org/officeDocument/2006/relationships/image" Target="../media/image340.tiff"/><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image" Target="../media/image62.tiff"/><Relationship Id="rId1" Type="http://schemas.openxmlformats.org/officeDocument/2006/relationships/slideLayout" Target="../slideLayouts/slideLayout6.xml"/><Relationship Id="rId6" Type="http://schemas.openxmlformats.org/officeDocument/2006/relationships/image" Target="../media/image66.tiff"/><Relationship Id="rId11" Type="http://schemas.openxmlformats.org/officeDocument/2006/relationships/image" Target="../media/image71.tiff"/><Relationship Id="rId5" Type="http://schemas.openxmlformats.org/officeDocument/2006/relationships/image" Target="../media/image65.tiff"/><Relationship Id="rId10" Type="http://schemas.openxmlformats.org/officeDocument/2006/relationships/image" Target="../media/image70.tiff"/><Relationship Id="rId4" Type="http://schemas.openxmlformats.org/officeDocument/2006/relationships/image" Target="../media/image64.tiff"/><Relationship Id="rId9" Type="http://schemas.openxmlformats.org/officeDocument/2006/relationships/image" Target="../media/image69.tif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hyperlink" Target="https://www.gartner.co.jp/ja/newsroom/press-releases/pr-20210818" TargetMode="Externa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pn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1.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jpeg"/><Relationship Id="rId11" Type="http://schemas.openxmlformats.org/officeDocument/2006/relationships/image" Target="../media/image80.png"/><Relationship Id="rId5" Type="http://schemas.openxmlformats.org/officeDocument/2006/relationships/image" Target="../media/image75.jpeg"/><Relationship Id="rId15" Type="http://schemas.openxmlformats.org/officeDocument/2006/relationships/image" Target="../media/image84.jpeg"/><Relationship Id="rId10" Type="http://schemas.openxmlformats.org/officeDocument/2006/relationships/image" Target="../media/image54.tiff"/><Relationship Id="rId4" Type="http://schemas.openxmlformats.org/officeDocument/2006/relationships/image" Target="../media/image74.jpeg"/><Relationship Id="rId9" Type="http://schemas.openxmlformats.org/officeDocument/2006/relationships/image" Target="../media/image79.png"/><Relationship Id="rId14" Type="http://schemas.openxmlformats.org/officeDocument/2006/relationships/image" Target="../media/image8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0.png"/><Relationship Id="rId1" Type="http://schemas.openxmlformats.org/officeDocument/2006/relationships/slideLayout" Target="../slideLayouts/slideLayout6.xml"/><Relationship Id="rId4" Type="http://schemas.openxmlformats.org/officeDocument/2006/relationships/image" Target="../media/image353.png"/></Relationships>
</file>

<file path=ppt/slides/_rels/slide195.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357.tiff"/><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5.png"/><Relationship Id="rId7" Type="http://schemas.openxmlformats.org/officeDocument/2006/relationships/image" Target="../media/image54.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88.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5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54.tiff"/><Relationship Id="rId5" Type="http://schemas.openxmlformats.org/officeDocument/2006/relationships/image" Target="../media/image7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9.png"/><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54.tiff"/></Relationships>
</file>

<file path=ppt/slides/_rels/slide23.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tiff"/><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6.tiff"/><Relationship Id="rId7" Type="http://schemas.openxmlformats.org/officeDocument/2006/relationships/image" Target="../media/image100.tif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9.tiff"/><Relationship Id="rId5" Type="http://schemas.openxmlformats.org/officeDocument/2006/relationships/image" Target="../media/image98.tiff"/><Relationship Id="rId4" Type="http://schemas.openxmlformats.org/officeDocument/2006/relationships/image" Target="../media/image97.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image" Target="../media/image9.tiff"/><Relationship Id="rId1" Type="http://schemas.openxmlformats.org/officeDocument/2006/relationships/slideLayout" Target="../slideLayouts/slideLayout6.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2.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image" Target="../media/image126.tiff"/><Relationship Id="rId1" Type="http://schemas.openxmlformats.org/officeDocument/2006/relationships/slideLayout" Target="../slideLayouts/slideLayout6.xml"/><Relationship Id="rId4" Type="http://schemas.openxmlformats.org/officeDocument/2006/relationships/image" Target="../media/image128.tif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30.tiff"/><Relationship Id="rId7" Type="http://schemas.openxmlformats.org/officeDocument/2006/relationships/image" Target="../media/image134.tiff"/><Relationship Id="rId2" Type="http://schemas.openxmlformats.org/officeDocument/2006/relationships/image" Target="../media/image129.tiff"/><Relationship Id="rId1" Type="http://schemas.openxmlformats.org/officeDocument/2006/relationships/slideLayout" Target="../slideLayouts/slideLayout6.xml"/><Relationship Id="rId6" Type="http://schemas.openxmlformats.org/officeDocument/2006/relationships/image" Target="../media/image133.tiff"/><Relationship Id="rId5" Type="http://schemas.openxmlformats.org/officeDocument/2006/relationships/image" Target="../media/image132.tiff"/><Relationship Id="rId4" Type="http://schemas.openxmlformats.org/officeDocument/2006/relationships/image" Target="../media/image131.tiff"/></Relationships>
</file>

<file path=ppt/slides/_rels/slide57.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image" Target="../media/image132.tiff"/><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4.tiff"/></Relationships>
</file>

<file path=ppt/slides/_rels/slide5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43.tiff"/><Relationship Id="rId3" Type="http://schemas.openxmlformats.org/officeDocument/2006/relationships/image" Target="../media/image138.tiff"/><Relationship Id="rId7" Type="http://schemas.openxmlformats.org/officeDocument/2006/relationships/image" Target="../media/image142.tiff"/><Relationship Id="rId2" Type="http://schemas.openxmlformats.org/officeDocument/2006/relationships/image" Target="../media/image137.tiff"/><Relationship Id="rId1" Type="http://schemas.openxmlformats.org/officeDocument/2006/relationships/slideLayout" Target="../slideLayouts/slideLayout6.xml"/><Relationship Id="rId6" Type="http://schemas.openxmlformats.org/officeDocument/2006/relationships/image" Target="../media/image141.tiff"/><Relationship Id="rId5" Type="http://schemas.openxmlformats.org/officeDocument/2006/relationships/image" Target="../media/image140.tiff"/><Relationship Id="rId4" Type="http://schemas.openxmlformats.org/officeDocument/2006/relationships/image" Target="../media/image139.tiff"/><Relationship Id="rId9" Type="http://schemas.openxmlformats.org/officeDocument/2006/relationships/image" Target="../media/image144.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43.tiff"/><Relationship Id="rId3" Type="http://schemas.openxmlformats.org/officeDocument/2006/relationships/image" Target="../media/image138.tiff"/><Relationship Id="rId7" Type="http://schemas.openxmlformats.org/officeDocument/2006/relationships/image" Target="../media/image142.tiff"/><Relationship Id="rId2" Type="http://schemas.openxmlformats.org/officeDocument/2006/relationships/image" Target="../media/image137.tiff"/><Relationship Id="rId1" Type="http://schemas.openxmlformats.org/officeDocument/2006/relationships/slideLayout" Target="../slideLayouts/slideLayout6.xml"/><Relationship Id="rId6" Type="http://schemas.openxmlformats.org/officeDocument/2006/relationships/image" Target="../media/image141.tiff"/><Relationship Id="rId5" Type="http://schemas.openxmlformats.org/officeDocument/2006/relationships/image" Target="../media/image140.tiff"/><Relationship Id="rId4" Type="http://schemas.openxmlformats.org/officeDocument/2006/relationships/image" Target="../media/image139.tiff"/></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hyperlink" Target="https://www.sbbit.jp/article/fj/51586" TargetMode="External"/><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image" Target="../media/image148.tiff"/><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image" Target="../media/image151.tiff"/><Relationship Id="rId4" Type="http://schemas.openxmlformats.org/officeDocument/2006/relationships/image" Target="../media/image150.tiff"/></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3.png"/><Relationship Id="rId1" Type="http://schemas.openxmlformats.org/officeDocument/2006/relationships/slideLayout" Target="../slideLayouts/slideLayout6.xml"/><Relationship Id="rId4" Type="http://schemas.openxmlformats.org/officeDocument/2006/relationships/image" Target="../media/image154.tm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image" Target="../media/image155.png"/><Relationship Id="rId1" Type="http://schemas.openxmlformats.org/officeDocument/2006/relationships/slideLayout" Target="../slideLayouts/slideLayout6.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66.png"/><Relationship Id="rId3" Type="http://schemas.openxmlformats.org/officeDocument/2006/relationships/image" Target="../media/image157.png"/><Relationship Id="rId7" Type="http://schemas.openxmlformats.org/officeDocument/2006/relationships/image" Target="../media/image162.png"/><Relationship Id="rId12" Type="http://schemas.openxmlformats.org/officeDocument/2006/relationships/image" Target="../media/image170.png"/><Relationship Id="rId17" Type="http://schemas.openxmlformats.org/officeDocument/2006/relationships/image" Target="../media/image174.png"/><Relationship Id="rId2" Type="http://schemas.openxmlformats.org/officeDocument/2006/relationships/image" Target="../media/image156.png"/><Relationship Id="rId16" Type="http://schemas.openxmlformats.org/officeDocument/2006/relationships/image" Target="../media/image173.png"/><Relationship Id="rId1" Type="http://schemas.openxmlformats.org/officeDocument/2006/relationships/slideLayout" Target="../slideLayouts/slideLayout6.xml"/><Relationship Id="rId6" Type="http://schemas.openxmlformats.org/officeDocument/2006/relationships/image" Target="../media/image161.png"/><Relationship Id="rId11" Type="http://schemas.openxmlformats.org/officeDocument/2006/relationships/image" Target="../media/image169.png"/><Relationship Id="rId5" Type="http://schemas.openxmlformats.org/officeDocument/2006/relationships/image" Target="../media/image160.png"/><Relationship Id="rId15" Type="http://schemas.openxmlformats.org/officeDocument/2006/relationships/image" Target="../media/image172.png"/><Relationship Id="rId10" Type="http://schemas.openxmlformats.org/officeDocument/2006/relationships/image" Target="../media/image154.tmp"/><Relationship Id="rId4" Type="http://schemas.openxmlformats.org/officeDocument/2006/relationships/image" Target="../media/image159.png"/><Relationship Id="rId9" Type="http://schemas.openxmlformats.org/officeDocument/2006/relationships/image" Target="../media/image168.png"/><Relationship Id="rId14" Type="http://schemas.openxmlformats.org/officeDocument/2006/relationships/image" Target="../media/image171.png"/></Relationships>
</file>

<file path=ppt/slides/_rels/slide71.xml.rels><?xml version="1.0" encoding="UTF-8" standalone="yes"?>
<Relationships xmlns="http://schemas.openxmlformats.org/package/2006/relationships"><Relationship Id="rId8" Type="http://schemas.openxmlformats.org/officeDocument/2006/relationships/image" Target="../media/image181.tiff"/><Relationship Id="rId3" Type="http://schemas.openxmlformats.org/officeDocument/2006/relationships/image" Target="../media/image176.tiff"/><Relationship Id="rId7" Type="http://schemas.openxmlformats.org/officeDocument/2006/relationships/image" Target="../media/image180.tiff"/><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9.tiff"/><Relationship Id="rId5" Type="http://schemas.openxmlformats.org/officeDocument/2006/relationships/image" Target="../media/image178.tiff"/><Relationship Id="rId4" Type="http://schemas.openxmlformats.org/officeDocument/2006/relationships/image" Target="../media/image177.tiff"/></Relationships>
</file>

<file path=ppt/slides/_rels/slide7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85.tiff"/><Relationship Id="rId2" Type="http://schemas.openxmlformats.org/officeDocument/2006/relationships/image" Target="../media/image184.tiff"/><Relationship Id="rId1" Type="http://schemas.openxmlformats.org/officeDocument/2006/relationships/slideLayout" Target="../slideLayouts/slideLayout6.xml"/><Relationship Id="rId5" Type="http://schemas.openxmlformats.org/officeDocument/2006/relationships/image" Target="../media/image187.tiff"/><Relationship Id="rId4" Type="http://schemas.openxmlformats.org/officeDocument/2006/relationships/image" Target="../media/image186.tiff"/></Relationships>
</file>

<file path=ppt/slides/_rels/slide7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92.jpeg"/><Relationship Id="rId5" Type="http://schemas.openxmlformats.org/officeDocument/2006/relationships/image" Target="../media/image191.tiff"/><Relationship Id="rId4" Type="http://schemas.openxmlformats.org/officeDocument/2006/relationships/image" Target="../media/image19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image" Target="../media/image193.tiff"/><Relationship Id="rId1" Type="http://schemas.openxmlformats.org/officeDocument/2006/relationships/slideLayout" Target="../slideLayouts/slideLayout6.xml"/><Relationship Id="rId4" Type="http://schemas.openxmlformats.org/officeDocument/2006/relationships/image" Target="../media/image191.tif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gif"/><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196.tiff"/><Relationship Id="rId2" Type="http://schemas.openxmlformats.org/officeDocument/2006/relationships/image" Target="../media/image195.tiff"/><Relationship Id="rId1" Type="http://schemas.openxmlformats.org/officeDocument/2006/relationships/slideLayout" Target="../slideLayouts/slideLayout6.xml"/><Relationship Id="rId4" Type="http://schemas.openxmlformats.org/officeDocument/2006/relationships/image" Target="../media/image197.tiff"/></Relationships>
</file>

<file path=ppt/slides/_rels/slide8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99.tiff"/><Relationship Id="rId2" Type="http://schemas.openxmlformats.org/officeDocument/2006/relationships/image" Target="../media/image198.tiff"/><Relationship Id="rId1" Type="http://schemas.openxmlformats.org/officeDocument/2006/relationships/slideLayout" Target="../slideLayouts/slideLayout6.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tif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6.xml"/><Relationship Id="rId4" Type="http://schemas.openxmlformats.org/officeDocument/2006/relationships/image" Target="../media/image205.tiff"/></Relationships>
</file>

<file path=ppt/slides/_rels/slide9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03.png"/><Relationship Id="rId5" Type="http://schemas.openxmlformats.org/officeDocument/2006/relationships/image" Target="../media/image206.tiff"/><Relationship Id="rId4" Type="http://schemas.openxmlformats.org/officeDocument/2006/relationships/image" Target="../media/image205.tiff"/></Relationships>
</file>

<file path=ppt/slides/_rels/slide98.xml.rels><?xml version="1.0" encoding="UTF-8" standalone="yes"?>
<Relationships xmlns="http://schemas.openxmlformats.org/package/2006/relationships"><Relationship Id="rId3" Type="http://schemas.openxmlformats.org/officeDocument/2006/relationships/image" Target="../media/image208.tiff"/><Relationship Id="rId2" Type="http://schemas.openxmlformats.org/officeDocument/2006/relationships/image" Target="../media/image207.tiff"/><Relationship Id="rId1" Type="http://schemas.openxmlformats.org/officeDocument/2006/relationships/slideLayout" Target="../slideLayouts/slideLayout6.xml"/><Relationship Id="rId5" Type="http://schemas.openxmlformats.org/officeDocument/2006/relationships/image" Target="../media/image210.tiff"/><Relationship Id="rId4" Type="http://schemas.openxmlformats.org/officeDocument/2006/relationships/image" Target="../media/image209.tiff"/></Relationships>
</file>

<file path=ppt/slides/_rels/slide99.xml.rels><?xml version="1.0" encoding="UTF-8" standalone="yes"?>
<Relationships xmlns="http://schemas.openxmlformats.org/package/2006/relationships"><Relationship Id="rId8" Type="http://schemas.openxmlformats.org/officeDocument/2006/relationships/image" Target="../media/image215.tiff"/><Relationship Id="rId13" Type="http://schemas.openxmlformats.org/officeDocument/2006/relationships/image" Target="../media/image220.tiff"/><Relationship Id="rId3" Type="http://schemas.openxmlformats.org/officeDocument/2006/relationships/image" Target="../media/image211.tiff"/><Relationship Id="rId7" Type="http://schemas.openxmlformats.org/officeDocument/2006/relationships/image" Target="../media/image214.tiff"/><Relationship Id="rId12" Type="http://schemas.openxmlformats.org/officeDocument/2006/relationships/image" Target="../media/image219.tiff"/><Relationship Id="rId2" Type="http://schemas.openxmlformats.org/officeDocument/2006/relationships/image" Target="../media/image207.tiff"/><Relationship Id="rId1" Type="http://schemas.openxmlformats.org/officeDocument/2006/relationships/slideLayout" Target="../slideLayouts/slideLayout6.xml"/><Relationship Id="rId6" Type="http://schemas.openxmlformats.org/officeDocument/2006/relationships/image" Target="../media/image213.tiff"/><Relationship Id="rId11" Type="http://schemas.openxmlformats.org/officeDocument/2006/relationships/image" Target="../media/image218.tiff"/><Relationship Id="rId5" Type="http://schemas.openxmlformats.org/officeDocument/2006/relationships/image" Target="../media/image208.tiff"/><Relationship Id="rId10" Type="http://schemas.openxmlformats.org/officeDocument/2006/relationships/image" Target="../media/image217.tiff"/><Relationship Id="rId4" Type="http://schemas.openxmlformats.org/officeDocument/2006/relationships/image" Target="../media/image212.tiff"/><Relationship Id="rId9" Type="http://schemas.openxmlformats.org/officeDocument/2006/relationships/image" Target="../media/image2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337671" y="1603732"/>
            <a:ext cx="5871031" cy="830997"/>
          </a:xfrm>
          <a:prstGeom prst="rect">
            <a:avLst/>
          </a:prstGeom>
        </p:spPr>
        <p:txBody>
          <a:bodyPr wrap="none">
            <a:spAutoFit/>
          </a:bodyPr>
          <a:lstStyle/>
          <a:p>
            <a:pPr algn="ctr"/>
            <a:r>
              <a:rPr lang="ja-JP" altLang="en-US" sz="2400">
                <a:solidFill>
                  <a:schemeClr val="tx1">
                    <a:lumMod val="50000"/>
                    <a:lumOff val="50000"/>
                  </a:schemeClr>
                </a:solidFill>
                <a:latin typeface="Meiryo" charset="-128"/>
                <a:ea typeface="Meiryo" charset="-128"/>
                <a:cs typeface="Meiryo" charset="-128"/>
                <a:hlinkClick r:id="rId3"/>
              </a:rPr>
              <a:t>http://www.netcommerce.co.jp</a:t>
            </a:r>
            <a:r>
              <a:rPr lang="en-US" altLang="ja-JP" sz="2400" dirty="0">
                <a:solidFill>
                  <a:schemeClr val="tx1">
                    <a:lumMod val="50000"/>
                    <a:lumOff val="50000"/>
                  </a:schemeClr>
                </a:solidFill>
                <a:latin typeface="Meiryo" charset="-128"/>
                <a:ea typeface="Meiryo" charset="-128"/>
                <a:cs typeface="Meiryo" charset="-128"/>
                <a:hlinkClick r:id="rId3"/>
              </a:rPr>
              <a:t>/ryobi</a:t>
            </a:r>
            <a:endParaRPr lang="en-US" altLang="ja-JP" sz="2400" dirty="0">
              <a:solidFill>
                <a:schemeClr val="tx1">
                  <a:lumMod val="50000"/>
                  <a:lumOff val="50000"/>
                </a:schemeClr>
              </a:solidFill>
              <a:latin typeface="Meiryo" charset="-128"/>
              <a:ea typeface="Meiryo" charset="-128"/>
              <a:cs typeface="Meiryo" charset="-128"/>
            </a:endParaRPr>
          </a:p>
          <a:p>
            <a:pPr algn="ctr"/>
            <a:r>
              <a:rPr lang="ja-JP" altLang="en-US" sz="2400" b="1">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0126</a:t>
            </a:r>
            <a:endParaRPr lang="ja-JP" altLang="en-US" sz="2400" b="1">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087" y="1012118"/>
            <a:ext cx="475937" cy="475937"/>
          </a:xfrm>
          <a:prstGeom prst="rect">
            <a:avLst/>
          </a:prstGeom>
          <a:ln>
            <a:noFill/>
          </a:ln>
          <a:effectLst/>
        </p:spPr>
      </p:pic>
      <p:sp>
        <p:nvSpPr>
          <p:cNvPr id="5" name="テキスト ボックス 4"/>
          <p:cNvSpPr txBox="1"/>
          <p:nvPr/>
        </p:nvSpPr>
        <p:spPr>
          <a:xfrm>
            <a:off x="1123024" y="1018290"/>
            <a:ext cx="5388013" cy="523220"/>
          </a:xfrm>
          <a:prstGeom prst="rect">
            <a:avLst/>
          </a:prstGeom>
          <a:noFill/>
        </p:spPr>
        <p:txBody>
          <a:bodyPr wrap="none" rtlCol="0">
            <a:spAutoFit/>
          </a:bodyPr>
          <a:lstStyle/>
          <a:p>
            <a:r>
              <a:rPr kumimoji="1" lang="en-US" altLang="ja-JP" sz="2800" dirty="0">
                <a:solidFill>
                  <a:srgbClr val="00B0F0"/>
                </a:solidFill>
                <a:latin typeface="Meiryo" charset="-128"/>
                <a:ea typeface="Meiryo" charset="-128"/>
                <a:cs typeface="Meiryo" charset="-128"/>
              </a:rPr>
              <a:t>PPTX</a:t>
            </a:r>
            <a:r>
              <a:rPr kumimoji="1" lang="ja-JP" altLang="en-US" sz="2800" dirty="0">
                <a:solidFill>
                  <a:srgbClr val="00B0F0"/>
                </a:solidFill>
                <a:latin typeface="Meiryo" charset="-128"/>
                <a:ea typeface="Meiryo" charset="-128"/>
                <a:cs typeface="Meiryo" charset="-128"/>
              </a:rPr>
              <a:t>形式／ロイヤリティフリー</a:t>
            </a:r>
          </a:p>
        </p:txBody>
      </p:sp>
      <p:sp>
        <p:nvSpPr>
          <p:cNvPr id="2" name="テキスト ボックス 1">
            <a:extLst>
              <a:ext uri="{FF2B5EF4-FFF2-40B4-BE49-F238E27FC236}">
                <a16:creationId xmlns:a16="http://schemas.microsoft.com/office/drawing/2014/main" id="{17F1F5BF-0159-AE4D-BF42-5B9C8E9D4D88}"/>
              </a:ext>
            </a:extLst>
          </p:cNvPr>
          <p:cNvSpPr txBox="1"/>
          <p:nvPr/>
        </p:nvSpPr>
        <p:spPr>
          <a:xfrm>
            <a:off x="2118167" y="405114"/>
            <a:ext cx="184731" cy="369332"/>
          </a:xfrm>
          <a:prstGeom prst="rect">
            <a:avLst/>
          </a:prstGeom>
          <a:noFill/>
        </p:spPr>
        <p:txBody>
          <a:bodyPr wrap="none" rtlCol="0">
            <a:spAutoFit/>
          </a:bodyPr>
          <a:lstStyle/>
          <a:p>
            <a:endParaRPr kumimoji="1" lang="ja-JP" altLang="en-US"/>
          </a:p>
        </p:txBody>
      </p:sp>
      <p:sp>
        <p:nvSpPr>
          <p:cNvPr id="8" name="正方形/長方形 7">
            <a:extLst>
              <a:ext uri="{FF2B5EF4-FFF2-40B4-BE49-F238E27FC236}">
                <a16:creationId xmlns:a16="http://schemas.microsoft.com/office/drawing/2014/main" id="{D458AAF4-D256-634F-985F-693CE23D7EF8}"/>
              </a:ext>
            </a:extLst>
          </p:cNvPr>
          <p:cNvSpPr/>
          <p:nvPr/>
        </p:nvSpPr>
        <p:spPr>
          <a:xfrm>
            <a:off x="398865" y="3526435"/>
            <a:ext cx="8346269" cy="830997"/>
          </a:xfrm>
          <a:prstGeom prst="rect">
            <a:avLst/>
          </a:prstGeom>
        </p:spPr>
        <p:txBody>
          <a:bodyPr wrap="square">
            <a:spAutoFit/>
          </a:bodyPr>
          <a:lstStyle/>
          <a:p>
            <a:pPr algn="ctr"/>
            <a:r>
              <a:rPr lang="en-US" altLang="ja-JP" sz="2400" dirty="0">
                <a:latin typeface="Meiryo" panose="020B0604030504040204" pitchFamily="34" charset="-128"/>
                <a:ea typeface="Meiryo" panose="020B0604030504040204" pitchFamily="34" charset="-128"/>
                <a:hlinkClick r:id="rId5"/>
              </a:rPr>
              <a:t>https://app.sli.do/event/vkaLE2TewHGD6KLx4afNKJ</a:t>
            </a:r>
            <a:endParaRPr lang="en-US" altLang="ja-JP" sz="2400" dirty="0">
              <a:latin typeface="Meiryo" panose="020B0604030504040204" pitchFamily="34" charset="-128"/>
              <a:ea typeface="Meiryo" panose="020B0604030504040204" pitchFamily="34" charset="-128"/>
            </a:endParaRPr>
          </a:p>
          <a:p>
            <a:pPr algn="ctr"/>
            <a:r>
              <a:rPr lang="en-US" altLang="ja-JP" sz="2400" dirty="0">
                <a:latin typeface="Meiryo" panose="020B0604030504040204" pitchFamily="34" charset="-128"/>
                <a:ea typeface="Meiryo" panose="020B0604030504040204" pitchFamily="34" charset="-128"/>
              </a:rPr>
              <a:t>Event Code # </a:t>
            </a:r>
            <a:r>
              <a:rPr lang="en-US" altLang="ja-JP" sz="2400" b="1" dirty="0">
                <a:solidFill>
                  <a:schemeClr val="accent6">
                    <a:lumMod val="75000"/>
                  </a:schemeClr>
                </a:solidFill>
                <a:latin typeface="Meiryo" panose="020B0604030504040204" pitchFamily="34" charset="-128"/>
                <a:ea typeface="Meiryo" panose="020B0604030504040204" pitchFamily="34" charset="-128"/>
              </a:rPr>
              <a:t>855387</a:t>
            </a:r>
            <a:endParaRPr lang="ja-JP" altLang="ja-JP" sz="2400" b="1">
              <a:solidFill>
                <a:schemeClr val="accent6">
                  <a:lumMod val="75000"/>
                </a:schemeClr>
              </a:solidFill>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4EC15448-57E8-D14C-BF40-2628999DD8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087" y="2967335"/>
            <a:ext cx="1136406" cy="461665"/>
          </a:xfrm>
          <a:prstGeom prst="rect">
            <a:avLst/>
          </a:prstGeom>
        </p:spPr>
      </p:pic>
      <p:sp>
        <p:nvSpPr>
          <p:cNvPr id="12" name="テキスト ボックス 11">
            <a:extLst>
              <a:ext uri="{FF2B5EF4-FFF2-40B4-BE49-F238E27FC236}">
                <a16:creationId xmlns:a16="http://schemas.microsoft.com/office/drawing/2014/main" id="{5AB921BB-55FC-FA4C-A746-0A06B3553F8F}"/>
              </a:ext>
            </a:extLst>
          </p:cNvPr>
          <p:cNvSpPr txBox="1"/>
          <p:nvPr/>
        </p:nvSpPr>
        <p:spPr>
          <a:xfrm>
            <a:off x="1821962" y="2983725"/>
            <a:ext cx="5570756" cy="523220"/>
          </a:xfrm>
          <a:prstGeom prst="rect">
            <a:avLst/>
          </a:prstGeom>
          <a:noFill/>
        </p:spPr>
        <p:txBody>
          <a:bodyPr wrap="none" rtlCol="0">
            <a:spAutoFit/>
          </a:bodyPr>
          <a:lstStyle/>
          <a:p>
            <a:r>
              <a:rPr kumimoji="1" lang="ja-JP" altLang="en-US" sz="2800">
                <a:solidFill>
                  <a:srgbClr val="00B050"/>
                </a:solidFill>
                <a:latin typeface="Meiryo" charset="-128"/>
                <a:ea typeface="Meiryo" charset="-128"/>
                <a:cs typeface="Meiryo" charset="-128"/>
              </a:rPr>
              <a:t>どんどん書き込んで盛り上げて！</a:t>
            </a:r>
            <a:endParaRPr kumimoji="1" lang="ja-JP" altLang="en-US" sz="2800" dirty="0">
              <a:solidFill>
                <a:srgbClr val="00B050"/>
              </a:solidFill>
              <a:latin typeface="Meiryo" charset="-128"/>
              <a:ea typeface="Meiryo" charset="-128"/>
              <a:cs typeface="Meiryo" charset="-128"/>
            </a:endParaRPr>
          </a:p>
        </p:txBody>
      </p:sp>
      <p:sp>
        <p:nvSpPr>
          <p:cNvPr id="13" name="AutoShape 6">
            <a:extLst>
              <a:ext uri="{FF2B5EF4-FFF2-40B4-BE49-F238E27FC236}">
                <a16:creationId xmlns:a16="http://schemas.microsoft.com/office/drawing/2014/main" id="{84BD3E29-5328-0E49-8641-7015E3ABC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正方形/長方形 15">
            <a:extLst>
              <a:ext uri="{FF2B5EF4-FFF2-40B4-BE49-F238E27FC236}">
                <a16:creationId xmlns:a16="http://schemas.microsoft.com/office/drawing/2014/main" id="{27801CB9-7E32-584F-A8E4-49821ACB59CC}"/>
              </a:ext>
            </a:extLst>
          </p:cNvPr>
          <p:cNvSpPr/>
          <p:nvPr/>
        </p:nvSpPr>
        <p:spPr>
          <a:xfrm>
            <a:off x="1335256" y="4607267"/>
            <a:ext cx="7658100" cy="707886"/>
          </a:xfrm>
          <a:prstGeom prst="rect">
            <a:avLst/>
          </a:prstGeom>
        </p:spPr>
        <p:txBody>
          <a:bodyPr wrap="square">
            <a:spAutoFit/>
          </a:bodyPr>
          <a:lstStyle/>
          <a:p>
            <a:r>
              <a:rPr lang="ja-JP" altLang="en-US" sz="2000">
                <a:solidFill>
                  <a:schemeClr val="tx1">
                    <a:lumMod val="50000"/>
                    <a:lumOff val="50000"/>
                  </a:schemeClr>
                </a:solidFill>
                <a:latin typeface="Meiryo" charset="-128"/>
                <a:ea typeface="Meiryo" charset="-128"/>
              </a:rPr>
              <a:t>講義　ビデオ　</a:t>
            </a:r>
            <a:r>
              <a:rPr lang="en-US" altLang="ja-JP" sz="2000" dirty="0">
                <a:solidFill>
                  <a:schemeClr val="tx1">
                    <a:lumMod val="50000"/>
                    <a:lumOff val="50000"/>
                  </a:schemeClr>
                </a:solidFill>
                <a:latin typeface="Meiryo" charset="-128"/>
                <a:ea typeface="Meiryo" charset="-128"/>
              </a:rPr>
              <a:t>ON  </a:t>
            </a:r>
            <a:r>
              <a:rPr lang="ja-JP" altLang="en-US" sz="2000">
                <a:solidFill>
                  <a:schemeClr val="tx1">
                    <a:lumMod val="50000"/>
                    <a:lumOff val="50000"/>
                  </a:schemeClr>
                </a:solidFill>
                <a:latin typeface="Meiryo" charset="-128"/>
                <a:ea typeface="Meiryo" charset="-128"/>
              </a:rPr>
              <a:t>　マイク　</a:t>
            </a:r>
            <a:r>
              <a:rPr lang="en-US" altLang="ja-JP" sz="2000" dirty="0">
                <a:solidFill>
                  <a:schemeClr val="tx1">
                    <a:lumMod val="50000"/>
                    <a:lumOff val="50000"/>
                  </a:schemeClr>
                </a:solidFill>
                <a:latin typeface="Meiryo" charset="-128"/>
                <a:ea typeface="Meiryo" charset="-128"/>
              </a:rPr>
              <a:t>OFF</a:t>
            </a:r>
          </a:p>
          <a:p>
            <a:r>
              <a:rPr lang="ja-JP" altLang="en-US" sz="2000">
                <a:solidFill>
                  <a:schemeClr val="tx1">
                    <a:lumMod val="50000"/>
                    <a:lumOff val="50000"/>
                  </a:schemeClr>
                </a:solidFill>
                <a:latin typeface="Meiryo" charset="-128"/>
                <a:ea typeface="Meiryo" charset="-128"/>
              </a:rPr>
              <a:t>名前　氏名／所属</a:t>
            </a:r>
          </a:p>
        </p:txBody>
      </p:sp>
      <p:pic>
        <p:nvPicPr>
          <p:cNvPr id="1036" name="Picture 12" descr="パソコンを使う会社員のイラスト（女性・笑顔）">
            <a:extLst>
              <a:ext uri="{FF2B5EF4-FFF2-40B4-BE49-F238E27FC236}">
                <a16:creationId xmlns:a16="http://schemas.microsoft.com/office/drawing/2014/main" id="{AFC8E864-7443-DE47-8F5F-46229805EFC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3310" y="4535568"/>
            <a:ext cx="670942" cy="9743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5A0C25C-5EA0-7046-8B42-B0D42C0EBBC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86962" y="5174907"/>
            <a:ext cx="2200724" cy="1329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下矢印 5">
            <a:extLst>
              <a:ext uri="{FF2B5EF4-FFF2-40B4-BE49-F238E27FC236}">
                <a16:creationId xmlns:a16="http://schemas.microsoft.com/office/drawing/2014/main" id="{C4C1DE47-90EF-AA4C-806D-D6F903492C15}"/>
              </a:ext>
            </a:extLst>
          </p:cNvPr>
          <p:cNvSpPr/>
          <p:nvPr/>
        </p:nvSpPr>
        <p:spPr>
          <a:xfrm rot="1501892">
            <a:off x="6658447" y="4730656"/>
            <a:ext cx="440837" cy="4732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descr="黒い背景に白い文字がある&#10;&#10;低い精度で自動的に生成された説明">
            <a:extLst>
              <a:ext uri="{FF2B5EF4-FFF2-40B4-BE49-F238E27FC236}">
                <a16:creationId xmlns:a16="http://schemas.microsoft.com/office/drawing/2014/main" id="{663998AF-CB15-5F4E-9C13-0F760061ECC0}"/>
              </a:ext>
            </a:extLst>
          </p:cNvPr>
          <p:cNvPicPr>
            <a:picLocks noChangeAspect="1"/>
          </p:cNvPicPr>
          <p:nvPr/>
        </p:nvPicPr>
        <p:blipFill>
          <a:blip r:embed="rId9"/>
          <a:stretch>
            <a:fillRect/>
          </a:stretch>
        </p:blipFill>
        <p:spPr>
          <a:xfrm>
            <a:off x="3312490" y="5878818"/>
            <a:ext cx="2085645" cy="625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3717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26167D-D0CB-2842-A03C-9A417975E3D1}"/>
              </a:ext>
            </a:extLst>
          </p:cNvPr>
          <p:cNvSpPr>
            <a:spLocks noGrp="1"/>
          </p:cNvSpPr>
          <p:nvPr>
            <p:ph type="title"/>
          </p:nvPr>
        </p:nvSpPr>
        <p:spPr/>
        <p:txBody>
          <a:bodyPr/>
          <a:lstStyle/>
          <a:p>
            <a:r>
              <a:rPr kumimoji="1" lang="en-US" altLang="ja-JP" dirty="0"/>
              <a:t>UI</a:t>
            </a:r>
            <a:r>
              <a:rPr kumimoji="1" lang="ja-JP" altLang="en-US"/>
              <a:t>と</a:t>
            </a:r>
            <a:r>
              <a:rPr kumimoji="1" lang="en-US" altLang="ja-JP" dirty="0"/>
              <a:t>UX</a:t>
            </a:r>
            <a:r>
              <a:rPr kumimoji="1" lang="ja-JP" altLang="en-US"/>
              <a:t>の関係</a:t>
            </a:r>
          </a:p>
        </p:txBody>
      </p:sp>
      <p:pic>
        <p:nvPicPr>
          <p:cNvPr id="1026" name="Picture 2" descr="テキストのマンガのようです">
            <a:extLst>
              <a:ext uri="{FF2B5EF4-FFF2-40B4-BE49-F238E27FC236}">
                <a16:creationId xmlns:a16="http://schemas.microsoft.com/office/drawing/2014/main" id="{54115E18-3AE1-CF4A-8CF7-7CCBF85F6E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0" t="19268" r="4674" b="5992"/>
          <a:stretch/>
        </p:blipFill>
        <p:spPr bwMode="auto">
          <a:xfrm>
            <a:off x="779400" y="1312601"/>
            <a:ext cx="7585200" cy="52359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1E6AFAA-FFAE-DF4A-8633-4340A85C2C1D}"/>
              </a:ext>
            </a:extLst>
          </p:cNvPr>
          <p:cNvSpPr txBox="1"/>
          <p:nvPr/>
        </p:nvSpPr>
        <p:spPr>
          <a:xfrm>
            <a:off x="2158764" y="863194"/>
            <a:ext cx="707245" cy="646331"/>
          </a:xfrm>
          <a:prstGeom prst="rect">
            <a:avLst/>
          </a:prstGeom>
          <a:noFill/>
        </p:spPr>
        <p:txBody>
          <a:bodyPr wrap="none" rtlCol="0">
            <a:spAutoFit/>
          </a:bodyPr>
          <a:lstStyle/>
          <a:p>
            <a:r>
              <a:rPr lang="en-US" altLang="ja-JP" sz="3600" dirty="0">
                <a:latin typeface="Meiryo" panose="020B0604030504040204" pitchFamily="34" charset="-128"/>
                <a:ea typeface="Meiryo" panose="020B0604030504040204" pitchFamily="34" charset="-128"/>
              </a:rPr>
              <a:t>UI</a:t>
            </a:r>
            <a:endParaRPr kumimoji="1" lang="ja-JP" altLang="en-US" sz="360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81ABB3C4-5F29-CE44-B8F5-E6FBC9A78CD5}"/>
              </a:ext>
            </a:extLst>
          </p:cNvPr>
          <p:cNvSpPr txBox="1"/>
          <p:nvPr/>
        </p:nvSpPr>
        <p:spPr>
          <a:xfrm>
            <a:off x="6277993" y="863194"/>
            <a:ext cx="830677" cy="646331"/>
          </a:xfrm>
          <a:prstGeom prst="rect">
            <a:avLst/>
          </a:prstGeom>
          <a:noFill/>
        </p:spPr>
        <p:txBody>
          <a:bodyPr wrap="none" rtlCol="0">
            <a:spAutoFit/>
          </a:bodyPr>
          <a:lstStyle/>
          <a:p>
            <a:r>
              <a:rPr lang="en-US" altLang="ja-JP" sz="3600" dirty="0">
                <a:latin typeface="Meiryo" panose="020B0604030504040204" pitchFamily="34" charset="-128"/>
                <a:ea typeface="Meiryo" panose="020B0604030504040204" pitchFamily="34" charset="-128"/>
              </a:rPr>
              <a:t>UX</a:t>
            </a:r>
            <a:endParaRPr kumimoji="1" lang="ja-JP" altLang="en-US" sz="3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079971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46AC8E6-BDD5-DD4A-AD19-B5344F3667BD}"/>
              </a:ext>
            </a:extLst>
          </p:cNvPr>
          <p:cNvSpPr/>
          <p:nvPr/>
        </p:nvSpPr>
        <p:spPr>
          <a:xfrm>
            <a:off x="120525" y="845951"/>
            <a:ext cx="8902946" cy="418715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72B7901-5EE0-CB45-9F74-413B1488770E}"/>
              </a:ext>
            </a:extLst>
          </p:cNvPr>
          <p:cNvSpPr/>
          <p:nvPr/>
        </p:nvSpPr>
        <p:spPr>
          <a:xfrm>
            <a:off x="162899" y="1499769"/>
            <a:ext cx="2903569" cy="32588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EED3F3E-9D47-D948-8C6E-6E23901813B5}"/>
              </a:ext>
            </a:extLst>
          </p:cNvPr>
          <p:cNvSpPr/>
          <p:nvPr/>
        </p:nvSpPr>
        <p:spPr>
          <a:xfrm>
            <a:off x="3120214" y="1499769"/>
            <a:ext cx="2903569" cy="32588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A4D3B2F-3FA7-234F-97FD-0E8037FA9BCD}"/>
              </a:ext>
            </a:extLst>
          </p:cNvPr>
          <p:cNvSpPr/>
          <p:nvPr/>
        </p:nvSpPr>
        <p:spPr>
          <a:xfrm>
            <a:off x="6077532" y="1499898"/>
            <a:ext cx="2903569" cy="325888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A537CC8-1721-E04E-B01D-F122400ECA58}"/>
              </a:ext>
            </a:extLst>
          </p:cNvPr>
          <p:cNvSpPr>
            <a:spLocks noGrp="1"/>
          </p:cNvSpPr>
          <p:nvPr>
            <p:ph type="title"/>
          </p:nvPr>
        </p:nvSpPr>
        <p:spPr/>
        <p:txBody>
          <a:bodyPr/>
          <a:lstStyle/>
          <a:p>
            <a:r>
              <a:rPr kumimoji="1" lang="ja-JP" altLang="en-US"/>
              <a:t>サイバー・ハイジーン</a:t>
            </a:r>
          </a:p>
        </p:txBody>
      </p:sp>
      <p:sp>
        <p:nvSpPr>
          <p:cNvPr id="5" name="正方形/長方形 4">
            <a:extLst>
              <a:ext uri="{FF2B5EF4-FFF2-40B4-BE49-F238E27FC236}">
                <a16:creationId xmlns:a16="http://schemas.microsoft.com/office/drawing/2014/main" id="{FAA714A1-2AA4-B743-BA80-B21E4A04A612}"/>
              </a:ext>
            </a:extLst>
          </p:cNvPr>
          <p:cNvSpPr/>
          <p:nvPr/>
        </p:nvSpPr>
        <p:spPr>
          <a:xfrm>
            <a:off x="120524" y="1031848"/>
            <a:ext cx="8902946" cy="400110"/>
          </a:xfrm>
          <a:prstGeom prst="rect">
            <a:avLst/>
          </a:prstGeom>
        </p:spPr>
        <p:txBody>
          <a:bodyPr wrap="square">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IPA</a:t>
            </a:r>
            <a:r>
              <a:rPr lang="ja-JP" altLang="en-US" sz="2000" b="1">
                <a:solidFill>
                  <a:schemeClr val="bg1"/>
                </a:solidFill>
                <a:latin typeface="Meiryo" panose="020B0604030504040204" pitchFamily="34" charset="-128"/>
                <a:ea typeface="Meiryo" panose="020B0604030504040204" pitchFamily="34" charset="-128"/>
              </a:rPr>
              <a:t>（情報処理推進機構）</a:t>
            </a:r>
            <a:r>
              <a:rPr lang="ja-JP" altLang="en-US" sz="1600" b="1">
                <a:solidFill>
                  <a:schemeClr val="bg1"/>
                </a:solidFill>
                <a:latin typeface="Meiryo" panose="020B0604030504040204" pitchFamily="34" charset="-128"/>
                <a:ea typeface="Meiryo" panose="020B0604030504040204" pitchFamily="34" charset="-128"/>
              </a:rPr>
              <a:t>が推奨する</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日常における情報セキュリティ対策</a:t>
            </a:r>
          </a:p>
        </p:txBody>
      </p:sp>
      <p:sp>
        <p:nvSpPr>
          <p:cNvPr id="6" name="正方形/長方形 5">
            <a:extLst>
              <a:ext uri="{FF2B5EF4-FFF2-40B4-BE49-F238E27FC236}">
                <a16:creationId xmlns:a16="http://schemas.microsoft.com/office/drawing/2014/main" id="{BE86F420-ACBE-744E-A473-8E51E3D5246C}"/>
              </a:ext>
            </a:extLst>
          </p:cNvPr>
          <p:cNvSpPr/>
          <p:nvPr/>
        </p:nvSpPr>
        <p:spPr>
          <a:xfrm>
            <a:off x="243538" y="1647539"/>
            <a:ext cx="2742288" cy="2431435"/>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組織のシステム管理者向け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情報持ち出しルールの徹底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不要なサービスやアカウントの停止または削除</a:t>
            </a:r>
          </a:p>
        </p:txBody>
      </p:sp>
      <p:sp>
        <p:nvSpPr>
          <p:cNvPr id="7" name="正方形/長方形 6">
            <a:extLst>
              <a:ext uri="{FF2B5EF4-FFF2-40B4-BE49-F238E27FC236}">
                <a16:creationId xmlns:a16="http://schemas.microsoft.com/office/drawing/2014/main" id="{1909AAF5-76AF-7D47-9708-C52EFD14D319}"/>
              </a:ext>
            </a:extLst>
          </p:cNvPr>
          <p:cNvSpPr/>
          <p:nvPr/>
        </p:nvSpPr>
        <p:spPr>
          <a:xfrm>
            <a:off x="3200856" y="1647540"/>
            <a:ext cx="2742288" cy="2800767"/>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不審なメールに注意</a:t>
            </a:r>
          </a:p>
          <a:p>
            <a:pPr marL="285750" indent="-285750" algn="just">
              <a:buFont typeface="Wingdings" pitchFamily="2" charset="2"/>
              <a:buChar char="ü"/>
            </a:pP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USB</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メモリ等の取り扱いの注意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社内ネットワークへの機器接続ルールの遵守</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ソフトウェアをインストールする際の注意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パソコン等の画面ロック機能の設定</a:t>
            </a:r>
          </a:p>
        </p:txBody>
      </p:sp>
      <p:sp>
        <p:nvSpPr>
          <p:cNvPr id="8" name="正方形/長方形 7">
            <a:extLst>
              <a:ext uri="{FF2B5EF4-FFF2-40B4-BE49-F238E27FC236}">
                <a16:creationId xmlns:a16="http://schemas.microsoft.com/office/drawing/2014/main" id="{367CFF20-7BB7-1042-8B84-776379DFF298}"/>
              </a:ext>
            </a:extLst>
          </p:cNvPr>
          <p:cNvSpPr/>
          <p:nvPr/>
        </p:nvSpPr>
        <p:spPr>
          <a:xfrm>
            <a:off x="6166174" y="1647539"/>
            <a:ext cx="2726283" cy="2985433"/>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家庭の利用者向け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メールやショートメッセージ（</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SMS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SNS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での不審なファイルや</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URL</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偽のセキュリティ警告に注意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スマートデバイスのアプリや構成プロファイル導入時の注意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スマートフォン等の画面ロック機能の設定</a:t>
            </a:r>
          </a:p>
        </p:txBody>
      </p:sp>
      <p:sp>
        <p:nvSpPr>
          <p:cNvPr id="12" name="正方形/長方形 11">
            <a:extLst>
              <a:ext uri="{FF2B5EF4-FFF2-40B4-BE49-F238E27FC236}">
                <a16:creationId xmlns:a16="http://schemas.microsoft.com/office/drawing/2014/main" id="{BFFB14FB-0B9F-5E40-9245-CB202FDF4D1D}"/>
              </a:ext>
            </a:extLst>
          </p:cNvPr>
          <p:cNvSpPr/>
          <p:nvPr/>
        </p:nvSpPr>
        <p:spPr>
          <a:xfrm>
            <a:off x="5775069" y="4816188"/>
            <a:ext cx="3264034" cy="230832"/>
          </a:xfrm>
          <a:prstGeom prst="rect">
            <a:avLst/>
          </a:prstGeom>
        </p:spPr>
        <p:txBody>
          <a:bodyPr wrap="none">
            <a:spAutoFit/>
          </a:bodyPr>
          <a:lstStyle/>
          <a:p>
            <a:pPr algn="r"/>
            <a:r>
              <a:rPr lang="en-US" altLang="ja-JP" sz="900" dirty="0">
                <a:solidFill>
                  <a:schemeClr val="bg1"/>
                </a:solidFill>
                <a:latin typeface="Meiryo" panose="020B0604030504040204" pitchFamily="34" charset="-128"/>
                <a:ea typeface="Meiryo" panose="020B0604030504040204" pitchFamily="34" charset="-128"/>
              </a:rPr>
              <a:t>IPA</a:t>
            </a:r>
            <a:r>
              <a:rPr lang="ja-JP" altLang="en-US" sz="900">
                <a:solidFill>
                  <a:schemeClr val="bg1"/>
                </a:solidFill>
                <a:latin typeface="Meiryo" panose="020B0604030504040204" pitchFamily="34" charset="-128"/>
                <a:ea typeface="Meiryo" panose="020B0604030504040204" pitchFamily="34" charset="-128"/>
              </a:rPr>
              <a:t>・「日常における情報セキュリティ対策」を参考に作成</a:t>
            </a:r>
            <a:endParaRPr lang="ja-JP" altLang="en-US" sz="900" i="0">
              <a:solidFill>
                <a:schemeClr val="bg1"/>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E996D0F-9F2A-D343-B872-78D6CA387EA1}"/>
              </a:ext>
            </a:extLst>
          </p:cNvPr>
          <p:cNvSpPr/>
          <p:nvPr/>
        </p:nvSpPr>
        <p:spPr>
          <a:xfrm>
            <a:off x="120527" y="5234527"/>
            <a:ext cx="8902946" cy="4888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10CE895B-3AE1-F844-A4D0-D5FE825206EB}"/>
              </a:ext>
            </a:extLst>
          </p:cNvPr>
          <p:cNvSpPr/>
          <p:nvPr/>
        </p:nvSpPr>
        <p:spPr>
          <a:xfrm>
            <a:off x="120525" y="5309658"/>
            <a:ext cx="8902945" cy="400110"/>
          </a:xfrm>
          <a:prstGeom prst="rect">
            <a:avLst/>
          </a:prstGeom>
        </p:spPr>
        <p:txBody>
          <a:bodyPr wrap="squar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万全を期すための</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MDM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EDR</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UEM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などのツールの活用</a:t>
            </a:r>
            <a:endParaRPr lang="ja-JP" altLang="en-US" sz="20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046F436-622C-F44C-828A-89D8E0FA06DB}"/>
              </a:ext>
            </a:extLst>
          </p:cNvPr>
          <p:cNvSpPr/>
          <p:nvPr/>
        </p:nvSpPr>
        <p:spPr>
          <a:xfrm>
            <a:off x="128343" y="5881521"/>
            <a:ext cx="8902945" cy="6771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99A3F6A9-6FA9-2F4C-8DBD-63582B307C03}"/>
              </a:ext>
            </a:extLst>
          </p:cNvPr>
          <p:cNvSpPr/>
          <p:nvPr/>
        </p:nvSpPr>
        <p:spPr>
          <a:xfrm>
            <a:off x="2863840" y="5924762"/>
            <a:ext cx="3416320" cy="677108"/>
          </a:xfrm>
          <a:prstGeom prst="rect">
            <a:avLst/>
          </a:prstGeom>
        </p:spPr>
        <p:txBody>
          <a:bodyPr wrap="none">
            <a:spAutoFit/>
          </a:bodyPr>
          <a:lstStyle/>
          <a:p>
            <a:pPr algn="ctr"/>
            <a:r>
              <a:rPr lang="ja-JP" altLang="en-US" sz="2400" b="1">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サイバー・ハイジーン</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エンドポイントの衛生状態を健全に保つ</a:t>
            </a:r>
            <a:endParaRPr lang="ja-JP" altLang="en-US" sz="1400"/>
          </a:p>
        </p:txBody>
      </p:sp>
      <p:sp>
        <p:nvSpPr>
          <p:cNvPr id="18" name="加算記号 17">
            <a:extLst>
              <a:ext uri="{FF2B5EF4-FFF2-40B4-BE49-F238E27FC236}">
                <a16:creationId xmlns:a16="http://schemas.microsoft.com/office/drawing/2014/main" id="{2D6CBC93-E3AC-834E-956F-D112B964B2A8}"/>
              </a:ext>
            </a:extLst>
          </p:cNvPr>
          <p:cNvSpPr/>
          <p:nvPr/>
        </p:nvSpPr>
        <p:spPr>
          <a:xfrm>
            <a:off x="4370949" y="4906427"/>
            <a:ext cx="417732" cy="446183"/>
          </a:xfrm>
          <a:prstGeom prst="mathPlus">
            <a:avLst/>
          </a:prstGeom>
          <a:solidFill>
            <a:srgbClr val="FF8AD8"/>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936F7031-BFEB-1043-AACF-48F062EE3ED6}"/>
              </a:ext>
            </a:extLst>
          </p:cNvPr>
          <p:cNvSpPr/>
          <p:nvPr/>
        </p:nvSpPr>
        <p:spPr>
          <a:xfrm>
            <a:off x="4370949" y="5682883"/>
            <a:ext cx="417732" cy="264764"/>
          </a:xfrm>
          <a:prstGeom prst="downArrow">
            <a:avLst/>
          </a:prstGeom>
          <a:solidFill>
            <a:schemeClr val="accent6">
              <a:lumMod val="75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915839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サイバー・セキュリティ対策</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に求められる変化</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098144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659C50B-7E7F-C345-96CA-82F0FE043902}"/>
              </a:ext>
            </a:extLst>
          </p:cNvPr>
          <p:cNvSpPr>
            <a:spLocks noGrp="1"/>
          </p:cNvSpPr>
          <p:nvPr>
            <p:ph type="title"/>
          </p:nvPr>
        </p:nvSpPr>
        <p:spPr/>
        <p:txBody>
          <a:bodyPr/>
          <a:lstStyle/>
          <a:p>
            <a:r>
              <a:rPr lang="en-US" altLang="ja-JP" b="1" dirty="0"/>
              <a:t>80</a:t>
            </a:r>
            <a:r>
              <a:rPr lang="ja-JP" altLang="en-US" b="1"/>
              <a:t>億を超えるパスワードが流出か</a:t>
            </a:r>
            <a:endParaRPr lang="ja-JP" altLang="en-US"/>
          </a:p>
        </p:txBody>
      </p:sp>
      <p:sp>
        <p:nvSpPr>
          <p:cNvPr id="5" name="正方形/長方形 4">
            <a:extLst>
              <a:ext uri="{FF2B5EF4-FFF2-40B4-BE49-F238E27FC236}">
                <a16:creationId xmlns:a16="http://schemas.microsoft.com/office/drawing/2014/main" id="{1E22C31A-CD92-344D-A700-BA68C723E756}"/>
              </a:ext>
            </a:extLst>
          </p:cNvPr>
          <p:cNvSpPr/>
          <p:nvPr/>
        </p:nvSpPr>
        <p:spPr>
          <a:xfrm>
            <a:off x="4577047" y="1548853"/>
            <a:ext cx="4229806" cy="4770537"/>
          </a:xfrm>
          <a:prstGeom prst="rect">
            <a:avLst/>
          </a:prstGeom>
        </p:spPr>
        <p:txBody>
          <a:bodyPr wrap="square">
            <a:spAutoFit/>
          </a:bodyPr>
          <a:lstStyle/>
          <a:p>
            <a:r>
              <a:rPr lang="ja-JP" altLang="en-US" sz="1600">
                <a:solidFill>
                  <a:srgbClr val="333333"/>
                </a:solidFill>
                <a:latin typeface="ヒラギノ角ゴ Pro W3" panose="020B0300000000000000" pitchFamily="34" charset="-128"/>
                <a:ea typeface="ヒラギノ角ゴ Pro W3" panose="020B0300000000000000" pitchFamily="34" charset="-128"/>
              </a:rPr>
              <a:t>セキュリティメディア</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は、ハッカーフォーラムに</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80</a:t>
            </a:r>
            <a:r>
              <a:rPr lang="ja-JP" altLang="en-US" sz="1600">
                <a:solidFill>
                  <a:srgbClr val="333333"/>
                </a:solidFill>
                <a:latin typeface="ヒラギノ角ゴ Pro W3" panose="020B0300000000000000" pitchFamily="34" charset="-128"/>
                <a:ea typeface="ヒラギノ角ゴ Pro W3" panose="020B0300000000000000" pitchFamily="34" charset="-128"/>
              </a:rPr>
              <a:t>億を超えるパスワードが流出したと報じた。これが事実であれば、インターネット史上最大規模となる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ハッカーがフォーラムに投稿したデータは、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100</a:t>
            </a:r>
            <a:r>
              <a:rPr lang="en" altLang="ja-JP" sz="1600" dirty="0">
                <a:solidFill>
                  <a:srgbClr val="333333"/>
                </a:solidFill>
                <a:latin typeface="ヒラギノ角ゴ Pro W3" panose="020B0300000000000000" pitchFamily="34" charset="-128"/>
                <a:ea typeface="ヒラギノ角ゴ Pro W3" panose="020B0300000000000000" pitchFamily="34" charset="-128"/>
              </a:rPr>
              <a:t>GB</a:t>
            </a:r>
            <a:r>
              <a:rPr lang="ja-JP" altLang="en-US" sz="1600">
                <a:solidFill>
                  <a:srgbClr val="333333"/>
                </a:solidFill>
                <a:latin typeface="ヒラギノ角ゴ Pro W3" panose="020B0300000000000000" pitchFamily="34" charset="-128"/>
                <a:ea typeface="ヒラギノ角ゴ Pro W3" panose="020B0300000000000000" pitchFamily="34" charset="-128"/>
              </a:rPr>
              <a:t>にものぼる超巨大なテキストファイルだ。そしてコメント欄で「パスワードは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6</a:t>
            </a:r>
            <a:r>
              <a:rPr lang="ja-JP" altLang="en-US" sz="1600">
                <a:solidFill>
                  <a:srgbClr val="333333"/>
                </a:solidFill>
                <a:latin typeface="ヒラギノ角ゴ Pro W3" panose="020B0300000000000000" pitchFamily="34" charset="-128"/>
                <a:ea typeface="ヒラギノ角ゴ Pro W3" panose="020B0300000000000000" pitchFamily="34" charset="-128"/>
              </a:rPr>
              <a:t>～</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20</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文字の範囲で、</a:t>
            </a:r>
            <a:r>
              <a:rPr lang="en" altLang="ja-JP" sz="1600" dirty="0">
                <a:solidFill>
                  <a:srgbClr val="333333"/>
                </a:solidFill>
                <a:latin typeface="ヒラギノ角ゴ Pro W3" panose="020B0300000000000000" pitchFamily="34" charset="-128"/>
                <a:ea typeface="ヒラギノ角ゴ Pro W3" panose="020B0300000000000000" pitchFamily="34" charset="-128"/>
              </a:rPr>
              <a:t>ASCII</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文字（アスキー文字）を使用したもののみ収集した」と述べ、リストには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820</a:t>
            </a:r>
            <a:r>
              <a:rPr lang="ja-JP" altLang="en-US" sz="1600">
                <a:solidFill>
                  <a:srgbClr val="333333"/>
                </a:solidFill>
                <a:latin typeface="ヒラギノ角ゴ Pro W3" panose="020B0300000000000000" pitchFamily="34" charset="-128"/>
                <a:ea typeface="ヒラギノ角ゴ Pro W3" panose="020B0300000000000000" pitchFamily="34" charset="-128"/>
              </a:rPr>
              <a:t>億のパスワードが含まれると主張した。</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しかし</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の調査によると、その数は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a:t>
            </a:r>
            <a:r>
              <a:rPr lang="ja-JP" altLang="en-US" sz="1600">
                <a:solidFill>
                  <a:srgbClr val="333333"/>
                </a:solidFill>
                <a:latin typeface="ヒラギノ角ゴ Pro W3" panose="020B0300000000000000" pitchFamily="34" charset="-128"/>
                <a:ea typeface="ヒラギノ角ゴ Pro W3" panose="020B0300000000000000" pitchFamily="34" charset="-128"/>
              </a:rPr>
              <a:t>分の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a:t>
            </a:r>
            <a:r>
              <a:rPr lang="ja-JP" altLang="en-US" sz="1600">
                <a:solidFill>
                  <a:srgbClr val="333333"/>
                </a:solidFill>
                <a:latin typeface="ヒラギノ角ゴ Pro W3" panose="020B0300000000000000" pitchFamily="34" charset="-128"/>
                <a:ea typeface="ヒラギノ角ゴ Pro W3" panose="020B0300000000000000" pitchFamily="34" charset="-128"/>
              </a:rPr>
              <a:t>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84</a:t>
            </a:r>
            <a:r>
              <a:rPr lang="ja-JP" altLang="en-US" sz="1600">
                <a:solidFill>
                  <a:srgbClr val="333333"/>
                </a:solidFill>
                <a:latin typeface="ヒラギノ角ゴ Pro W3" panose="020B0300000000000000" pitchFamily="34" charset="-128"/>
                <a:ea typeface="ヒラギノ角ゴ Pro W3" panose="020B0300000000000000" pitchFamily="34" charset="-128"/>
              </a:rPr>
              <a:t>億ほどだという。それでも、世界のインターネット利用者は約</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47</a:t>
            </a:r>
            <a:r>
              <a:rPr lang="ja-JP" altLang="en-US" sz="1600">
                <a:solidFill>
                  <a:srgbClr val="333333"/>
                </a:solidFill>
                <a:latin typeface="ヒラギノ角ゴ Pro W3" panose="020B0300000000000000" pitchFamily="34" charset="-128"/>
                <a:ea typeface="ヒラギノ角ゴ Pro W3" panose="020B0300000000000000" pitchFamily="34" charset="-128"/>
              </a:rPr>
              <a:t>億人とされており、利用人口のおよそ</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a:t>
            </a:r>
            <a:r>
              <a:rPr lang="ja-JP" altLang="en-US" sz="1600">
                <a:solidFill>
                  <a:srgbClr val="333333"/>
                </a:solidFill>
                <a:latin typeface="ヒラギノ角ゴ Pro W3" panose="020B0300000000000000" pitchFamily="34" charset="-128"/>
                <a:ea typeface="ヒラギノ角ゴ Pro W3" panose="020B0300000000000000" pitchFamily="34" charset="-128"/>
              </a:rPr>
              <a:t>倍にものぼる情報が流出したことになる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p:txBody>
      </p:sp>
      <p:sp>
        <p:nvSpPr>
          <p:cNvPr id="6" name="正方形/長方形 5">
            <a:extLst>
              <a:ext uri="{FF2B5EF4-FFF2-40B4-BE49-F238E27FC236}">
                <a16:creationId xmlns:a16="http://schemas.microsoft.com/office/drawing/2014/main" id="{3A195CE3-E69E-A746-859E-65CBC1BA447D}"/>
              </a:ext>
            </a:extLst>
          </p:cNvPr>
          <p:cNvSpPr/>
          <p:nvPr/>
        </p:nvSpPr>
        <p:spPr>
          <a:xfrm>
            <a:off x="0" y="1057116"/>
            <a:ext cx="9144000" cy="430887"/>
          </a:xfrm>
          <a:prstGeom prst="rect">
            <a:avLst/>
          </a:prstGeom>
        </p:spPr>
        <p:txBody>
          <a:bodyPr wrap="square">
            <a:spAutoFit/>
          </a:bodyPr>
          <a:lstStyle/>
          <a:p>
            <a:pPr algn="ctr"/>
            <a:r>
              <a:rPr lang="ja-JP" altLang="en-US" sz="2200" b="1">
                <a:solidFill>
                  <a:srgbClr val="333333"/>
                </a:solidFill>
                <a:latin typeface="Meiryo" panose="020B0604030504040204" pitchFamily="34" charset="-128"/>
                <a:ea typeface="Meiryo" panose="020B0604030504040204" pitchFamily="34" charset="-128"/>
              </a:rPr>
              <a:t>インターネット史上最大規模？</a:t>
            </a:r>
            <a:r>
              <a:rPr lang="en-US" altLang="ja-JP" sz="2200" b="1" dirty="0">
                <a:solidFill>
                  <a:srgbClr val="333333"/>
                </a:solidFill>
                <a:latin typeface="Meiryo" panose="020B0604030504040204" pitchFamily="34" charset="-128"/>
                <a:ea typeface="Meiryo" panose="020B0604030504040204" pitchFamily="34" charset="-128"/>
              </a:rPr>
              <a:t>80</a:t>
            </a:r>
            <a:r>
              <a:rPr lang="ja-JP" altLang="en-US" sz="2200" b="1">
                <a:solidFill>
                  <a:srgbClr val="333333"/>
                </a:solidFill>
                <a:latin typeface="Meiryo" panose="020B0604030504040204" pitchFamily="34" charset="-128"/>
                <a:ea typeface="Meiryo" panose="020B0604030504040204" pitchFamily="34" charset="-128"/>
              </a:rPr>
              <a:t>億を超えるパスワードが流出か</a:t>
            </a:r>
            <a:endParaRPr lang="ja-JP" altLang="en-US" sz="2200" b="1" i="0">
              <a:solidFill>
                <a:srgbClr val="333333"/>
              </a:solidFill>
              <a:effectLst/>
              <a:latin typeface="Meiryo" panose="020B0604030504040204" pitchFamily="34" charset="-128"/>
              <a:ea typeface="Meiryo" panose="020B0604030504040204" pitchFamily="34" charset="-128"/>
            </a:endParaRPr>
          </a:p>
        </p:txBody>
      </p:sp>
      <p:pic>
        <p:nvPicPr>
          <p:cNvPr id="1026" name="Picture 2" descr="パソコンのパスワードのイラスト（セキュリティー）">
            <a:extLst>
              <a:ext uri="{FF2B5EF4-FFF2-40B4-BE49-F238E27FC236}">
                <a16:creationId xmlns:a16="http://schemas.microsoft.com/office/drawing/2014/main" id="{E251DE55-4215-B848-A215-A4F8629A3C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194" y="2343968"/>
            <a:ext cx="3975886" cy="30117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85F3BE17-1F95-5D44-AB45-39F5D99A893D}"/>
              </a:ext>
            </a:extLst>
          </p:cNvPr>
          <p:cNvSpPr/>
          <p:nvPr/>
        </p:nvSpPr>
        <p:spPr>
          <a:xfrm>
            <a:off x="4459500" y="6348105"/>
            <a:ext cx="4457700" cy="215444"/>
          </a:xfrm>
          <a:prstGeom prst="rect">
            <a:avLst/>
          </a:prstGeom>
        </p:spPr>
        <p:txBody>
          <a:bodyPr wrap="square">
            <a:spAutoFit/>
          </a:bodyPr>
          <a:lstStyle/>
          <a:p>
            <a:pPr algn="r"/>
            <a:r>
              <a:rPr lang="ja-JP" altLang="en-US" sz="800">
                <a:hlinkClick r:id="rId3"/>
              </a:rPr>
              <a:t>https://news.yahoo.co.jp/articles/efbb3cb5f22ca32cfb16e8d4c1ab81b46e8e18fa</a:t>
            </a:r>
            <a:endParaRPr lang="ja-JP" altLang="en-US" sz="800"/>
          </a:p>
        </p:txBody>
      </p:sp>
    </p:spTree>
    <p:extLst>
      <p:ext uri="{BB962C8B-B14F-4D97-AF65-F5344CB8AC3E}">
        <p14:creationId xmlns:p14="http://schemas.microsoft.com/office/powerpoint/2010/main" val="9794835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p:txBody>
          <a:bodyPr/>
          <a:lstStyle/>
          <a:p>
            <a:r>
              <a:rPr lang="ja-JP" altLang="en-US">
                <a:solidFill>
                  <a:srgbClr val="505050"/>
                </a:solidFill>
                <a:latin typeface="Meiryo" panose="020B0604030504040204" pitchFamily="34" charset="-128"/>
                <a:ea typeface="Meiryo" panose="020B0604030504040204" pitchFamily="34" charset="-128"/>
              </a:rPr>
              <a:t>セキュリティの考え方の変化・境界防衛モデル</a:t>
            </a:r>
            <a:endParaRPr kumimoji="1" lang="ja-JP" altLang="en-US"/>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178"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7" name="Freeform 20">
            <a:extLst>
              <a:ext uri="{FF2B5EF4-FFF2-40B4-BE49-F238E27FC236}">
                <a16:creationId xmlns:a16="http://schemas.microsoft.com/office/drawing/2014/main" id="{202BEE3A-F457-3740-91E1-36A4D79D9A0A}"/>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08" name="図形グループ 34">
            <a:extLst>
              <a:ext uri="{FF2B5EF4-FFF2-40B4-BE49-F238E27FC236}">
                <a16:creationId xmlns:a16="http://schemas.microsoft.com/office/drawing/2014/main" id="{C2F1B107-700E-B749-8187-0C9651150C70}"/>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121" name="円/楕円 120">
              <a:extLst>
                <a:ext uri="{FF2B5EF4-FFF2-40B4-BE49-F238E27FC236}">
                  <a16:creationId xmlns:a16="http://schemas.microsoft.com/office/drawing/2014/main" id="{CC0F7752-0D82-3542-92F9-EAB9BEF0233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フローチャート: 論理積ゲート 122">
              <a:extLst>
                <a:ext uri="{FF2B5EF4-FFF2-40B4-BE49-F238E27FC236}">
                  <a16:creationId xmlns:a16="http://schemas.microsoft.com/office/drawing/2014/main" id="{F5056F0E-A33C-5A4E-AF6E-B1424DF616E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120">
            <a:extLst>
              <a:ext uri="{FF2B5EF4-FFF2-40B4-BE49-F238E27FC236}">
                <a16:creationId xmlns:a16="http://schemas.microsoft.com/office/drawing/2014/main" id="{79E933B1-8FCC-6843-960A-D0D14E5A3270}"/>
              </a:ext>
            </a:extLst>
          </p:cNvPr>
          <p:cNvGrpSpPr/>
          <p:nvPr/>
        </p:nvGrpSpPr>
        <p:grpSpPr>
          <a:xfrm>
            <a:off x="7414248" y="5192606"/>
            <a:ext cx="679541" cy="593816"/>
            <a:chOff x="-62676" y="3965594"/>
            <a:chExt cx="679541" cy="593816"/>
          </a:xfrm>
        </p:grpSpPr>
        <p:sp>
          <p:nvSpPr>
            <p:cNvPr id="131" name="角丸四角形 130">
              <a:extLst>
                <a:ext uri="{FF2B5EF4-FFF2-40B4-BE49-F238E27FC236}">
                  <a16:creationId xmlns:a16="http://schemas.microsoft.com/office/drawing/2014/main" id="{F6F0AE84-0880-C74A-864E-9D098543E3E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2" name="図 131">
              <a:extLst>
                <a:ext uri="{FF2B5EF4-FFF2-40B4-BE49-F238E27FC236}">
                  <a16:creationId xmlns:a16="http://schemas.microsoft.com/office/drawing/2014/main" id="{9465B6FE-5D7E-3E44-9BA5-F55041D0BF0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36" name="図形グループ 123">
            <a:extLst>
              <a:ext uri="{FF2B5EF4-FFF2-40B4-BE49-F238E27FC236}">
                <a16:creationId xmlns:a16="http://schemas.microsoft.com/office/drawing/2014/main" id="{E88C4307-3787-5647-9EB5-DC039EAF487D}"/>
              </a:ext>
            </a:extLst>
          </p:cNvPr>
          <p:cNvGrpSpPr/>
          <p:nvPr/>
        </p:nvGrpSpPr>
        <p:grpSpPr>
          <a:xfrm>
            <a:off x="7901266" y="5311623"/>
            <a:ext cx="341289" cy="550466"/>
            <a:chOff x="1140657" y="4229811"/>
            <a:chExt cx="341289" cy="550466"/>
          </a:xfrm>
        </p:grpSpPr>
        <p:sp>
          <p:nvSpPr>
            <p:cNvPr id="137" name="角丸四角形 136">
              <a:extLst>
                <a:ext uri="{FF2B5EF4-FFF2-40B4-BE49-F238E27FC236}">
                  <a16:creationId xmlns:a16="http://schemas.microsoft.com/office/drawing/2014/main" id="{60167EB9-2C11-AB42-BB1C-EC80F8013FA9}"/>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8" name="図 137">
              <a:extLst>
                <a:ext uri="{FF2B5EF4-FFF2-40B4-BE49-F238E27FC236}">
                  <a16:creationId xmlns:a16="http://schemas.microsoft.com/office/drawing/2014/main" id="{4EAF713A-A573-A24F-8EC1-D63DE25922D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41" name="図形グループ 34">
            <a:extLst>
              <a:ext uri="{FF2B5EF4-FFF2-40B4-BE49-F238E27FC236}">
                <a16:creationId xmlns:a16="http://schemas.microsoft.com/office/drawing/2014/main" id="{D17C7E4C-6492-D745-A651-710AF6BD1341}"/>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142" name="円/楕円 141">
              <a:extLst>
                <a:ext uri="{FF2B5EF4-FFF2-40B4-BE49-F238E27FC236}">
                  <a16:creationId xmlns:a16="http://schemas.microsoft.com/office/drawing/2014/main" id="{AD0C2A63-C2E2-8E4C-A89D-1C0414A665B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a:extLst>
                <a:ext uri="{FF2B5EF4-FFF2-40B4-BE49-F238E27FC236}">
                  <a16:creationId xmlns:a16="http://schemas.microsoft.com/office/drawing/2014/main" id="{7F398BB9-6DBD-4748-8491-7126D217B20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49859" y="1620493"/>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cxnSp>
        <p:nvCxnSpPr>
          <p:cNvPr id="150" name="Straight Arrow Connector 480">
            <a:extLst>
              <a:ext uri="{FF2B5EF4-FFF2-40B4-BE49-F238E27FC236}">
                <a16:creationId xmlns:a16="http://schemas.microsoft.com/office/drawing/2014/main" id="{96A5D0F4-3DFF-9044-85BB-1DCD8F4FE46E}"/>
              </a:ext>
            </a:extLst>
          </p:cNvPr>
          <p:cNvCxnSpPr>
            <a:cxnSpLocks/>
            <a:endCxn id="173"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1" name="Straight Arrow Connector 480">
            <a:extLst>
              <a:ext uri="{FF2B5EF4-FFF2-40B4-BE49-F238E27FC236}">
                <a16:creationId xmlns:a16="http://schemas.microsoft.com/office/drawing/2014/main" id="{A8366E0B-BAC5-9B41-9CBF-8C0F5C404474}"/>
              </a:ext>
            </a:extLst>
          </p:cNvPr>
          <p:cNvCxnSpPr>
            <a:cxnSpLocks/>
            <a:stCxn id="132" idx="0"/>
            <a:endCxn id="173"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571429" y="2070245"/>
            <a:ext cx="2031325" cy="584775"/>
          </a:xfrm>
          <a:prstGeom prst="rect">
            <a:avLst/>
          </a:prstGeom>
          <a:noFill/>
        </p:spPr>
        <p:txBody>
          <a:bodyPr wrap="none" rtlCol="0">
            <a:spAutoFit/>
          </a:bodyPr>
          <a:lstStyle/>
          <a:p>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ネットワーク境界を</a:t>
            </a:r>
            <a:endParaRPr kumimoji="1" lang="en-US" altLang="ja-JP" sz="16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守れば安全</a:t>
            </a:r>
            <a:endParaRPr kumimoji="1" lang="en-US" altLang="ja-JP" sz="16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DC0E5D30-5E62-3041-8CD3-26567FDB5FD9}"/>
              </a:ext>
            </a:extLst>
          </p:cNvPr>
          <p:cNvSpPr txBox="1"/>
          <p:nvPr/>
        </p:nvSpPr>
        <p:spPr>
          <a:xfrm>
            <a:off x="5498199" y="2252240"/>
            <a:ext cx="1396536" cy="677108"/>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lang="en-US" altLang="ja-JP" sz="8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暗号化された通信</a:t>
            </a:r>
            <a:endParaRPr lang="en-US" altLang="ja-JP" sz="9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安全な外部アクセス</a:t>
            </a: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1" name="テキスト ボックス 170">
            <a:extLst>
              <a:ext uri="{FF2B5EF4-FFF2-40B4-BE49-F238E27FC236}">
                <a16:creationId xmlns:a16="http://schemas.microsoft.com/office/drawing/2014/main" id="{59F15E7F-0BD7-5741-B74B-A595A4536E64}"/>
              </a:ext>
            </a:extLst>
          </p:cNvPr>
          <p:cNvSpPr txBox="1"/>
          <p:nvPr/>
        </p:nvSpPr>
        <p:spPr>
          <a:xfrm>
            <a:off x="4103393" y="1808176"/>
            <a:ext cx="2839239" cy="369332"/>
          </a:xfrm>
          <a:prstGeom prst="rect">
            <a:avLst/>
          </a:prstGeom>
          <a:noFill/>
        </p:spPr>
        <p:txBody>
          <a:bodyPr wrap="none" rtlCol="0">
            <a:spAutoFit/>
          </a:bodyPr>
          <a:lstStyle/>
          <a:p>
            <a:pPr algn="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インターネット経由の外部からのアクセスは</a:t>
            </a:r>
            <a:endParaRPr kumimoji="1" lang="en-US" altLang="ja-JP" sz="9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ファイヤーウォール</a:t>
            </a:r>
            <a:r>
              <a:rPr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を経由してクラウドにアクセス</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2" name="テキスト ボックス 171">
            <a:extLst>
              <a:ext uri="{FF2B5EF4-FFF2-40B4-BE49-F238E27FC236}">
                <a16:creationId xmlns:a16="http://schemas.microsoft.com/office/drawing/2014/main" id="{DCB5118B-88DD-DB43-ACA3-04C40E37D3B7}"/>
              </a:ext>
            </a:extLst>
          </p:cNvPr>
          <p:cNvSpPr txBox="1"/>
          <p:nvPr/>
        </p:nvSpPr>
        <p:spPr>
          <a:xfrm>
            <a:off x="6541158" y="4122832"/>
            <a:ext cx="761747" cy="392415"/>
          </a:xfrm>
          <a:prstGeom prst="rect">
            <a:avLst/>
          </a:prstGeom>
          <a:noFill/>
        </p:spPr>
        <p:txBody>
          <a:bodyPr wrap="none" rtlCol="0">
            <a:spAutoFit/>
          </a:bodyPr>
          <a:lstStyle/>
          <a:p>
            <a:pPr algn="ct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少人数</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主に出張者</a:t>
            </a:r>
          </a:p>
        </p:txBody>
      </p:sp>
      <p:sp>
        <p:nvSpPr>
          <p:cNvPr id="173" name="角丸四角形 172">
            <a:extLst>
              <a:ext uri="{FF2B5EF4-FFF2-40B4-BE49-F238E27FC236}">
                <a16:creationId xmlns:a16="http://schemas.microsoft.com/office/drawing/2014/main" id="{40DAC078-5AEF-3B45-8FF8-BA60891AA780}"/>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テキスト ボックス 173">
            <a:extLst>
              <a:ext uri="{FF2B5EF4-FFF2-40B4-BE49-F238E27FC236}">
                <a16:creationId xmlns:a16="http://schemas.microsoft.com/office/drawing/2014/main" id="{3394DE95-3E7C-7349-9A31-F565FC6BFDE8}"/>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sp>
        <p:nvSpPr>
          <p:cNvPr id="178" name="Freeform 20">
            <a:extLst>
              <a:ext uri="{FF2B5EF4-FFF2-40B4-BE49-F238E27FC236}">
                <a16:creationId xmlns:a16="http://schemas.microsoft.com/office/drawing/2014/main" id="{1920353D-48D0-3E40-BA82-8A22684617D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65" name="禁止 64">
            <a:extLst>
              <a:ext uri="{FF2B5EF4-FFF2-40B4-BE49-F238E27FC236}">
                <a16:creationId xmlns:a16="http://schemas.microsoft.com/office/drawing/2014/main" id="{28E0A426-8F76-824B-A6B0-AF200F814816}"/>
              </a:ext>
            </a:extLst>
          </p:cNvPr>
          <p:cNvSpPr/>
          <p:nvPr/>
        </p:nvSpPr>
        <p:spPr>
          <a:xfrm>
            <a:off x="2375083" y="2416257"/>
            <a:ext cx="546233" cy="546233"/>
          </a:xfrm>
          <a:prstGeom prst="noSmoking">
            <a:avLst/>
          </a:prstGeom>
          <a:solidFill>
            <a:srgbClr val="FF0000">
              <a:alpha val="4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3DDA35A-BFC2-CC41-99D3-0384B9CBCD69}"/>
              </a:ext>
            </a:extLst>
          </p:cNvPr>
          <p:cNvSpPr/>
          <p:nvPr/>
        </p:nvSpPr>
        <p:spPr>
          <a:xfrm>
            <a:off x="2796846" y="2194560"/>
            <a:ext cx="4122114"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466702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Arrow Connector 480">
            <a:extLst>
              <a:ext uri="{FF2B5EF4-FFF2-40B4-BE49-F238E27FC236}">
                <a16:creationId xmlns:a16="http://schemas.microsoft.com/office/drawing/2014/main" id="{E868220E-C7A3-4443-B4AF-B8DA141D41CE}"/>
              </a:ext>
            </a:extLst>
          </p:cNvPr>
          <p:cNvCxnSpPr>
            <a:cxnSpLocks/>
            <a:endCxn id="7"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480">
            <a:extLst>
              <a:ext uri="{FF2B5EF4-FFF2-40B4-BE49-F238E27FC236}">
                <a16:creationId xmlns:a16="http://schemas.microsoft.com/office/drawing/2014/main" id="{98064310-2CCD-AF4C-AA14-3AF01A4A1AA9}"/>
              </a:ext>
            </a:extLst>
          </p:cNvPr>
          <p:cNvCxnSpPr>
            <a:cxnSpLocks/>
            <a:stCxn id="76" idx="0"/>
            <a:endCxn id="7"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5" name="Straight Arrow Connector 480">
            <a:extLst>
              <a:ext uri="{FF2B5EF4-FFF2-40B4-BE49-F238E27FC236}">
                <a16:creationId xmlns:a16="http://schemas.microsoft.com/office/drawing/2014/main" id="{D565BC55-0855-5C4A-9EC4-AC679496EDCF}"/>
              </a:ext>
            </a:extLst>
          </p:cNvPr>
          <p:cNvCxnSpPr>
            <a:cxnSpLocks/>
          </p:cNvCxnSpPr>
          <p:nvPr/>
        </p:nvCxnSpPr>
        <p:spPr>
          <a:xfrm flipV="1">
            <a:off x="5594204" y="3476999"/>
            <a:ext cx="864855" cy="1253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6" name="Straight Arrow Connector 480">
            <a:extLst>
              <a:ext uri="{FF2B5EF4-FFF2-40B4-BE49-F238E27FC236}">
                <a16:creationId xmlns:a16="http://schemas.microsoft.com/office/drawing/2014/main" id="{200EC6A0-C4A8-2D41-ACC9-4DEF27BEFF2A}"/>
              </a:ext>
            </a:extLst>
          </p:cNvPr>
          <p:cNvCxnSpPr>
            <a:cxnSpLocks/>
          </p:cNvCxnSpPr>
          <p:nvPr/>
        </p:nvCxnSpPr>
        <p:spPr>
          <a:xfrm flipH="1" flipV="1">
            <a:off x="7444089" y="3446495"/>
            <a:ext cx="817002" cy="1320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7" name="Straight Arrow Connector 480">
            <a:extLst>
              <a:ext uri="{FF2B5EF4-FFF2-40B4-BE49-F238E27FC236}">
                <a16:creationId xmlns:a16="http://schemas.microsoft.com/office/drawing/2014/main" id="{D4A26E13-83BD-254F-8EA3-ED1B8423CF2E}"/>
              </a:ext>
            </a:extLst>
          </p:cNvPr>
          <p:cNvCxnSpPr>
            <a:cxnSpLocks/>
          </p:cNvCxnSpPr>
          <p:nvPr/>
        </p:nvCxnSpPr>
        <p:spPr>
          <a:xfrm flipH="1" flipV="1">
            <a:off x="7213003" y="3442157"/>
            <a:ext cx="1212123" cy="2321222"/>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8" name="Straight Arrow Connector 480">
            <a:extLst>
              <a:ext uri="{FF2B5EF4-FFF2-40B4-BE49-F238E27FC236}">
                <a16:creationId xmlns:a16="http://schemas.microsoft.com/office/drawing/2014/main" id="{D3F2744C-DCD7-4C4B-B604-A7FB4520382E}"/>
              </a:ext>
            </a:extLst>
          </p:cNvPr>
          <p:cNvCxnSpPr>
            <a:cxnSpLocks/>
            <a:stCxn id="102" idx="0"/>
            <a:endCxn id="7" idx="2"/>
          </p:cNvCxnSpPr>
          <p:nvPr/>
        </p:nvCxnSpPr>
        <p:spPr>
          <a:xfrm flipH="1" flipV="1">
            <a:off x="6922033" y="3464809"/>
            <a:ext cx="3503" cy="2224886"/>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9" name="Straight Arrow Connector 480">
            <a:extLst>
              <a:ext uri="{FF2B5EF4-FFF2-40B4-BE49-F238E27FC236}">
                <a16:creationId xmlns:a16="http://schemas.microsoft.com/office/drawing/2014/main" id="{9F10F429-8A4F-104C-8773-05B0E4ACB2C9}"/>
              </a:ext>
            </a:extLst>
          </p:cNvPr>
          <p:cNvCxnSpPr>
            <a:cxnSpLocks/>
          </p:cNvCxnSpPr>
          <p:nvPr/>
        </p:nvCxnSpPr>
        <p:spPr>
          <a:xfrm flipV="1">
            <a:off x="5418939" y="3463865"/>
            <a:ext cx="1279508" cy="225630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0" name="Freeform 5">
            <a:extLst>
              <a:ext uri="{FF2B5EF4-FFF2-40B4-BE49-F238E27FC236}">
                <a16:creationId xmlns:a16="http://schemas.microsoft.com/office/drawing/2014/main" id="{24492429-C40A-C24C-A4C3-CE6510383BFD}"/>
              </a:ext>
            </a:extLst>
          </p:cNvPr>
          <p:cNvSpPr>
            <a:spLocks/>
          </p:cNvSpPr>
          <p:nvPr/>
        </p:nvSpPr>
        <p:spPr bwMode="auto">
          <a:xfrm>
            <a:off x="3076186" y="1203664"/>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8" name="Freeform 5">
            <a:extLst>
              <a:ext uri="{FF2B5EF4-FFF2-40B4-BE49-F238E27FC236}">
                <a16:creationId xmlns:a16="http://schemas.microsoft.com/office/drawing/2014/main" id="{D31D6F3F-57B0-F440-A939-2D6724B690AF}"/>
              </a:ext>
            </a:extLst>
          </p:cNvPr>
          <p:cNvSpPr>
            <a:spLocks/>
          </p:cNvSpPr>
          <p:nvPr/>
        </p:nvSpPr>
        <p:spPr bwMode="auto">
          <a:xfrm>
            <a:off x="1522927" y="1288841"/>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9" name="Freeform 5">
            <a:extLst>
              <a:ext uri="{FF2B5EF4-FFF2-40B4-BE49-F238E27FC236}">
                <a16:creationId xmlns:a16="http://schemas.microsoft.com/office/drawing/2014/main" id="{DE830F2B-C5C3-1A44-AB33-635FB8729A09}"/>
              </a:ext>
            </a:extLst>
          </p:cNvPr>
          <p:cNvSpPr>
            <a:spLocks/>
          </p:cNvSpPr>
          <p:nvPr/>
        </p:nvSpPr>
        <p:spPr bwMode="auto">
          <a:xfrm>
            <a:off x="977362" y="1418456"/>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F6163B22-5D53-C74F-B8AA-06A4220046EF}"/>
              </a:ext>
            </a:extLst>
          </p:cNvPr>
          <p:cNvGrpSpPr/>
          <p:nvPr/>
        </p:nvGrpSpPr>
        <p:grpSpPr>
          <a:xfrm>
            <a:off x="4843350" y="924104"/>
            <a:ext cx="3957451" cy="346500"/>
            <a:chOff x="4769238" y="807826"/>
            <a:chExt cx="3957451" cy="533912"/>
          </a:xfrm>
        </p:grpSpPr>
        <p:sp>
          <p:nvSpPr>
            <p:cNvPr id="5" name="ホームベース 4">
              <a:extLst>
                <a:ext uri="{FF2B5EF4-FFF2-40B4-BE49-F238E27FC236}">
                  <a16:creationId xmlns:a16="http://schemas.microsoft.com/office/drawing/2014/main" id="{E14FB3F5-4609-0141-99B7-A0A440B2DBDF}"/>
                </a:ext>
              </a:extLst>
            </p:cNvPr>
            <p:cNvSpPr/>
            <p:nvPr/>
          </p:nvSpPr>
          <p:spPr>
            <a:xfrm rot="10800000">
              <a:off x="4769238" y="807826"/>
              <a:ext cx="3945177" cy="533912"/>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8BE878BE-CB44-624F-8EBD-CCDC3C5E344D}"/>
                </a:ext>
              </a:extLst>
            </p:cNvPr>
            <p:cNvSpPr txBox="1"/>
            <p:nvPr/>
          </p:nvSpPr>
          <p:spPr>
            <a:xfrm>
              <a:off x="4870441" y="838722"/>
              <a:ext cx="3856248"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働く場所と端末の多様化</a:t>
              </a:r>
            </a:p>
          </p:txBody>
        </p:sp>
      </p:grpSp>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p:txBody>
          <a:bodyPr/>
          <a:lstStyle/>
          <a:p>
            <a:r>
              <a:rPr lang="ja-JP" altLang="en-US">
                <a:solidFill>
                  <a:srgbClr val="505050"/>
                </a:solidFill>
              </a:rPr>
              <a:t>セキュリティの考え方の変化・境界防衛モデルの破堤</a:t>
            </a:r>
            <a:endParaRPr kumimoji="1" lang="ja-JP" altLang="en-US"/>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204"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角丸四角形 6">
            <a:extLst>
              <a:ext uri="{FF2B5EF4-FFF2-40B4-BE49-F238E27FC236}">
                <a16:creationId xmlns:a16="http://schemas.microsoft.com/office/drawing/2014/main" id="{F102AA58-5162-C34E-A934-FA831FEA99D1}"/>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29573" y="1614401"/>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5" name="テキスト ボックス 144">
            <a:extLst>
              <a:ext uri="{FF2B5EF4-FFF2-40B4-BE49-F238E27FC236}">
                <a16:creationId xmlns:a16="http://schemas.microsoft.com/office/drawing/2014/main" id="{AE2846FD-5B5C-6549-AF75-15C35C8EDA39}"/>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299746" y="2093916"/>
            <a:ext cx="2236510" cy="584775"/>
          </a:xfrm>
          <a:prstGeom prst="rect">
            <a:avLst/>
          </a:prstGeom>
          <a:noFill/>
        </p:spPr>
        <p:txBody>
          <a:bodyPr wrap="none" rtlCol="0">
            <a:spAutoFit/>
          </a:bodyPr>
          <a:lstStyle/>
          <a:p>
            <a:r>
              <a:rPr kumimoji="1"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ネットワーク境界では</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では守れない</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6D3E05B-EA49-FA40-BFBF-398A1381C636}"/>
              </a:ext>
            </a:extLst>
          </p:cNvPr>
          <p:cNvGrpSpPr/>
          <p:nvPr/>
        </p:nvGrpSpPr>
        <p:grpSpPr>
          <a:xfrm>
            <a:off x="4843350" y="1309264"/>
            <a:ext cx="3945177" cy="346500"/>
            <a:chOff x="4781512" y="1500612"/>
            <a:chExt cx="3945177" cy="533912"/>
          </a:xfrm>
        </p:grpSpPr>
        <p:sp>
          <p:nvSpPr>
            <p:cNvPr id="65" name="ホームベース 64">
              <a:extLst>
                <a:ext uri="{FF2B5EF4-FFF2-40B4-BE49-F238E27FC236}">
                  <a16:creationId xmlns:a16="http://schemas.microsoft.com/office/drawing/2014/main" id="{7ED7AEF5-AE99-614A-8A7F-1454192B5A37}"/>
                </a:ext>
              </a:extLst>
            </p:cNvPr>
            <p:cNvSpPr/>
            <p:nvPr/>
          </p:nvSpPr>
          <p:spPr>
            <a:xfrm rot="10800000">
              <a:off x="4781512" y="1500612"/>
              <a:ext cx="3945177" cy="533912"/>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99F32C04-2B93-7E4F-9345-7DE107720252}"/>
                </a:ext>
              </a:extLst>
            </p:cNvPr>
            <p:cNvSpPr txBox="1"/>
            <p:nvPr/>
          </p:nvSpPr>
          <p:spPr>
            <a:xfrm>
              <a:off x="4870441" y="1539917"/>
              <a:ext cx="3856248"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クラウド利用の拡大</a:t>
              </a:r>
            </a:p>
          </p:txBody>
        </p:sp>
      </p:grpSp>
      <p:grpSp>
        <p:nvGrpSpPr>
          <p:cNvPr id="16" name="グループ化 15">
            <a:extLst>
              <a:ext uri="{FF2B5EF4-FFF2-40B4-BE49-F238E27FC236}">
                <a16:creationId xmlns:a16="http://schemas.microsoft.com/office/drawing/2014/main" id="{D10869BC-083C-CE4C-A490-DFBE8FDDEFBF}"/>
              </a:ext>
            </a:extLst>
          </p:cNvPr>
          <p:cNvGrpSpPr/>
          <p:nvPr/>
        </p:nvGrpSpPr>
        <p:grpSpPr>
          <a:xfrm>
            <a:off x="4843350" y="1699011"/>
            <a:ext cx="3945177" cy="346500"/>
            <a:chOff x="4781512" y="2189209"/>
            <a:chExt cx="3945177" cy="533912"/>
          </a:xfrm>
        </p:grpSpPr>
        <p:sp>
          <p:nvSpPr>
            <p:cNvPr id="66" name="ホームベース 65">
              <a:extLst>
                <a:ext uri="{FF2B5EF4-FFF2-40B4-BE49-F238E27FC236}">
                  <a16:creationId xmlns:a16="http://schemas.microsoft.com/office/drawing/2014/main" id="{A45E4202-9485-214B-A4AB-DC5F1B4CA65D}"/>
                </a:ext>
              </a:extLst>
            </p:cNvPr>
            <p:cNvSpPr/>
            <p:nvPr/>
          </p:nvSpPr>
          <p:spPr>
            <a:xfrm rot="10800000">
              <a:off x="4781512" y="2189209"/>
              <a:ext cx="3945177" cy="533912"/>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82D0F399-F69C-3C4E-A6E2-939136F5A567}"/>
                </a:ext>
              </a:extLst>
            </p:cNvPr>
            <p:cNvSpPr txBox="1"/>
            <p:nvPr/>
          </p:nvSpPr>
          <p:spPr>
            <a:xfrm>
              <a:off x="4870441" y="2222990"/>
              <a:ext cx="3856248"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脅威の巧妙化と分散化</a:t>
              </a:r>
              <a:r>
                <a:rPr kumimoji="1" lang="ja-JP" altLang="en-US" sz="1200">
                  <a:solidFill>
                    <a:schemeClr val="bg1"/>
                  </a:solidFill>
                  <a:latin typeface="Meiryo" panose="020B0604030504040204" pitchFamily="34" charset="-128"/>
                  <a:ea typeface="Meiryo" panose="020B0604030504040204" pitchFamily="34" charset="-128"/>
                </a:rPr>
                <a:t>（内外からの不正）</a:t>
              </a:r>
            </a:p>
          </p:txBody>
        </p:sp>
      </p:grpSp>
      <p:sp>
        <p:nvSpPr>
          <p:cNvPr id="70" name="Freeform 20">
            <a:extLst>
              <a:ext uri="{FF2B5EF4-FFF2-40B4-BE49-F238E27FC236}">
                <a16:creationId xmlns:a16="http://schemas.microsoft.com/office/drawing/2014/main" id="{2B0EE35F-2FB5-1146-B9A8-8C2C763D26E7}"/>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1" name="図形グループ 34">
            <a:extLst>
              <a:ext uri="{FF2B5EF4-FFF2-40B4-BE49-F238E27FC236}">
                <a16:creationId xmlns:a16="http://schemas.microsoft.com/office/drawing/2014/main" id="{7CFB195B-3F3B-A44D-87E4-E7730BC37FBD}"/>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72" name="円/楕円 71">
              <a:extLst>
                <a:ext uri="{FF2B5EF4-FFF2-40B4-BE49-F238E27FC236}">
                  <a16:creationId xmlns:a16="http://schemas.microsoft.com/office/drawing/2014/main" id="{2EF02EC1-7617-4D47-93D1-92ADB75F640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a:extLst>
                <a:ext uri="{FF2B5EF4-FFF2-40B4-BE49-F238E27FC236}">
                  <a16:creationId xmlns:a16="http://schemas.microsoft.com/office/drawing/2014/main" id="{D1B42CBE-C21D-6143-9C87-E843140B4C6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120">
            <a:extLst>
              <a:ext uri="{FF2B5EF4-FFF2-40B4-BE49-F238E27FC236}">
                <a16:creationId xmlns:a16="http://schemas.microsoft.com/office/drawing/2014/main" id="{C5169541-8F08-524C-939B-CAAF9708E868}"/>
              </a:ext>
            </a:extLst>
          </p:cNvPr>
          <p:cNvGrpSpPr/>
          <p:nvPr/>
        </p:nvGrpSpPr>
        <p:grpSpPr>
          <a:xfrm>
            <a:off x="7414248" y="5192606"/>
            <a:ext cx="679541" cy="593816"/>
            <a:chOff x="-62676" y="3965594"/>
            <a:chExt cx="679541" cy="593816"/>
          </a:xfrm>
        </p:grpSpPr>
        <p:sp>
          <p:nvSpPr>
            <p:cNvPr id="75" name="角丸四角形 74">
              <a:extLst>
                <a:ext uri="{FF2B5EF4-FFF2-40B4-BE49-F238E27FC236}">
                  <a16:creationId xmlns:a16="http://schemas.microsoft.com/office/drawing/2014/main" id="{942E26D4-538B-E246-9A8A-8FE75F3CA66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a:extLst>
                <a:ext uri="{FF2B5EF4-FFF2-40B4-BE49-F238E27FC236}">
                  <a16:creationId xmlns:a16="http://schemas.microsoft.com/office/drawing/2014/main" id="{BFB50536-9D23-E847-91FB-4F64804F3D6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7" name="図形グループ 123">
            <a:extLst>
              <a:ext uri="{FF2B5EF4-FFF2-40B4-BE49-F238E27FC236}">
                <a16:creationId xmlns:a16="http://schemas.microsoft.com/office/drawing/2014/main" id="{46F9C1C9-50A4-2147-963B-7FA9898AA0AA}"/>
              </a:ext>
            </a:extLst>
          </p:cNvPr>
          <p:cNvGrpSpPr/>
          <p:nvPr/>
        </p:nvGrpSpPr>
        <p:grpSpPr>
          <a:xfrm>
            <a:off x="7901266" y="5311623"/>
            <a:ext cx="341289" cy="550466"/>
            <a:chOff x="1140657" y="4229811"/>
            <a:chExt cx="341289" cy="550466"/>
          </a:xfrm>
        </p:grpSpPr>
        <p:sp>
          <p:nvSpPr>
            <p:cNvPr id="78" name="角丸四角形 77">
              <a:extLst>
                <a:ext uri="{FF2B5EF4-FFF2-40B4-BE49-F238E27FC236}">
                  <a16:creationId xmlns:a16="http://schemas.microsoft.com/office/drawing/2014/main" id="{B0F42636-CA4B-B74B-BB56-0BF7B6104891}"/>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9" name="図 78">
              <a:extLst>
                <a:ext uri="{FF2B5EF4-FFF2-40B4-BE49-F238E27FC236}">
                  <a16:creationId xmlns:a16="http://schemas.microsoft.com/office/drawing/2014/main" id="{F3A35F1D-C00A-7A47-80F3-77746FE6A26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80" name="図形グループ 34">
            <a:extLst>
              <a:ext uri="{FF2B5EF4-FFF2-40B4-BE49-F238E27FC236}">
                <a16:creationId xmlns:a16="http://schemas.microsoft.com/office/drawing/2014/main" id="{72E8DC47-B6D2-0C44-A6C6-8137141BDD2B}"/>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81" name="円/楕円 80">
              <a:extLst>
                <a:ext uri="{FF2B5EF4-FFF2-40B4-BE49-F238E27FC236}">
                  <a16:creationId xmlns:a16="http://schemas.microsoft.com/office/drawing/2014/main" id="{44F988C1-F992-1944-B317-1C4E3323C39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B3B278E6-A99C-4342-AD4C-EF6E178AAC5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Freeform 20">
            <a:extLst>
              <a:ext uri="{FF2B5EF4-FFF2-40B4-BE49-F238E27FC236}">
                <a16:creationId xmlns:a16="http://schemas.microsoft.com/office/drawing/2014/main" id="{BA519ACA-A4D7-5848-8A3A-D7450516CC63}"/>
              </a:ext>
            </a:extLst>
          </p:cNvPr>
          <p:cNvSpPr>
            <a:spLocks noEditPoints="1"/>
          </p:cNvSpPr>
          <p:nvPr/>
        </p:nvSpPr>
        <p:spPr bwMode="black">
          <a:xfrm>
            <a:off x="5255218" y="4730487"/>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88" name="図形グループ 34">
            <a:extLst>
              <a:ext uri="{FF2B5EF4-FFF2-40B4-BE49-F238E27FC236}">
                <a16:creationId xmlns:a16="http://schemas.microsoft.com/office/drawing/2014/main" id="{94BD5A60-F96A-1F48-B260-500CBAF49BC2}"/>
              </a:ext>
            </a:extLst>
          </p:cNvPr>
          <p:cNvGrpSpPr/>
          <p:nvPr/>
        </p:nvGrpSpPr>
        <p:grpSpPr>
          <a:xfrm>
            <a:off x="5724014" y="4895377"/>
            <a:ext cx="320886" cy="589030"/>
            <a:chOff x="1946324" y="4125162"/>
            <a:chExt cx="969964" cy="2007872"/>
          </a:xfrm>
          <a:effectLst>
            <a:outerShdw blurRad="50800" dist="38100" dir="2700000" algn="tl" rotWithShape="0">
              <a:prstClr val="black">
                <a:alpha val="40000"/>
              </a:prstClr>
            </a:outerShdw>
          </a:effectLst>
        </p:grpSpPr>
        <p:sp>
          <p:nvSpPr>
            <p:cNvPr id="89" name="円/楕円 88">
              <a:extLst>
                <a:ext uri="{FF2B5EF4-FFF2-40B4-BE49-F238E27FC236}">
                  <a16:creationId xmlns:a16="http://schemas.microsoft.com/office/drawing/2014/main" id="{D2C48E26-32DF-C540-806D-363588AA6C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a:extLst>
                <a:ext uri="{FF2B5EF4-FFF2-40B4-BE49-F238E27FC236}">
                  <a16:creationId xmlns:a16="http://schemas.microsoft.com/office/drawing/2014/main" id="{EE0F0207-283A-3945-A027-03F3E094FB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1" name="図形グループ 120">
            <a:extLst>
              <a:ext uri="{FF2B5EF4-FFF2-40B4-BE49-F238E27FC236}">
                <a16:creationId xmlns:a16="http://schemas.microsoft.com/office/drawing/2014/main" id="{80983553-F1F8-BA42-A690-F11794ECA52C}"/>
              </a:ext>
            </a:extLst>
          </p:cNvPr>
          <p:cNvGrpSpPr/>
          <p:nvPr/>
        </p:nvGrpSpPr>
        <p:grpSpPr>
          <a:xfrm>
            <a:off x="7880654" y="4640283"/>
            <a:ext cx="679541" cy="593816"/>
            <a:chOff x="-62676" y="3965594"/>
            <a:chExt cx="679541" cy="593816"/>
          </a:xfrm>
        </p:grpSpPr>
        <p:sp>
          <p:nvSpPr>
            <p:cNvPr id="92" name="角丸四角形 91">
              <a:extLst>
                <a:ext uri="{FF2B5EF4-FFF2-40B4-BE49-F238E27FC236}">
                  <a16:creationId xmlns:a16="http://schemas.microsoft.com/office/drawing/2014/main" id="{4DF6D55E-B032-5443-A2E0-0DF9860846B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図 92">
              <a:extLst>
                <a:ext uri="{FF2B5EF4-FFF2-40B4-BE49-F238E27FC236}">
                  <a16:creationId xmlns:a16="http://schemas.microsoft.com/office/drawing/2014/main" id="{558D700E-F4F8-D042-B398-E1638707231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94" name="図形グループ 123">
            <a:extLst>
              <a:ext uri="{FF2B5EF4-FFF2-40B4-BE49-F238E27FC236}">
                <a16:creationId xmlns:a16="http://schemas.microsoft.com/office/drawing/2014/main" id="{1BEFCD07-E55D-CE43-9ADE-75905DD2F950}"/>
              </a:ext>
            </a:extLst>
          </p:cNvPr>
          <p:cNvGrpSpPr/>
          <p:nvPr/>
        </p:nvGrpSpPr>
        <p:grpSpPr>
          <a:xfrm>
            <a:off x="8367672" y="4759300"/>
            <a:ext cx="341289" cy="550466"/>
            <a:chOff x="1140657" y="4229811"/>
            <a:chExt cx="341289" cy="550466"/>
          </a:xfrm>
        </p:grpSpPr>
        <p:sp>
          <p:nvSpPr>
            <p:cNvPr id="95" name="角丸四角形 94">
              <a:extLst>
                <a:ext uri="{FF2B5EF4-FFF2-40B4-BE49-F238E27FC236}">
                  <a16:creationId xmlns:a16="http://schemas.microsoft.com/office/drawing/2014/main" id="{994EB66B-1F41-9A45-A217-CA4A30E0C7E7}"/>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6" name="図 95">
              <a:extLst>
                <a:ext uri="{FF2B5EF4-FFF2-40B4-BE49-F238E27FC236}">
                  <a16:creationId xmlns:a16="http://schemas.microsoft.com/office/drawing/2014/main" id="{8CE42FBF-2293-CF4A-B54E-9F5907AB14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97" name="図形グループ 34">
            <a:extLst>
              <a:ext uri="{FF2B5EF4-FFF2-40B4-BE49-F238E27FC236}">
                <a16:creationId xmlns:a16="http://schemas.microsoft.com/office/drawing/2014/main" id="{A83C00D3-A299-E64F-8222-2692EC493B17}"/>
              </a:ext>
            </a:extLst>
          </p:cNvPr>
          <p:cNvGrpSpPr/>
          <p:nvPr/>
        </p:nvGrpSpPr>
        <p:grpSpPr>
          <a:xfrm>
            <a:off x="7731888" y="4869356"/>
            <a:ext cx="320886" cy="589030"/>
            <a:chOff x="1946324" y="4125162"/>
            <a:chExt cx="969964" cy="2007872"/>
          </a:xfrm>
          <a:effectLst>
            <a:outerShdw blurRad="50800" dist="38100" dir="2700000" algn="tl" rotWithShape="0">
              <a:prstClr val="black">
                <a:alpha val="40000"/>
              </a:prstClr>
            </a:outerShdw>
          </a:effectLst>
        </p:grpSpPr>
        <p:sp>
          <p:nvSpPr>
            <p:cNvPr id="98" name="円/楕円 97">
              <a:extLst>
                <a:ext uri="{FF2B5EF4-FFF2-40B4-BE49-F238E27FC236}">
                  <a16:creationId xmlns:a16="http://schemas.microsoft.com/office/drawing/2014/main" id="{9EEE99F3-786D-7E46-8E37-3F3E9BFC9D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a:extLst>
                <a:ext uri="{FF2B5EF4-FFF2-40B4-BE49-F238E27FC236}">
                  <a16:creationId xmlns:a16="http://schemas.microsoft.com/office/drawing/2014/main" id="{5A9AA0CD-9275-534A-9C41-BBBB719893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120">
            <a:extLst>
              <a:ext uri="{FF2B5EF4-FFF2-40B4-BE49-F238E27FC236}">
                <a16:creationId xmlns:a16="http://schemas.microsoft.com/office/drawing/2014/main" id="{6822D501-96E9-404E-80F9-16CB22AB9FA2}"/>
              </a:ext>
            </a:extLst>
          </p:cNvPr>
          <p:cNvGrpSpPr/>
          <p:nvPr/>
        </p:nvGrpSpPr>
        <p:grpSpPr>
          <a:xfrm>
            <a:off x="6585765" y="5689695"/>
            <a:ext cx="679541" cy="593816"/>
            <a:chOff x="-62676" y="3965594"/>
            <a:chExt cx="679541" cy="593816"/>
          </a:xfrm>
        </p:grpSpPr>
        <p:sp>
          <p:nvSpPr>
            <p:cNvPr id="101" name="角丸四角形 100">
              <a:extLst>
                <a:ext uri="{FF2B5EF4-FFF2-40B4-BE49-F238E27FC236}">
                  <a16:creationId xmlns:a16="http://schemas.microsoft.com/office/drawing/2014/main" id="{613DA965-BB26-2E43-BA77-07325CD1113E}"/>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 name="図 101">
              <a:extLst>
                <a:ext uri="{FF2B5EF4-FFF2-40B4-BE49-F238E27FC236}">
                  <a16:creationId xmlns:a16="http://schemas.microsoft.com/office/drawing/2014/main" id="{6CCE8698-3AEF-3B4B-A51A-96DEC6DDE61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3" name="図形グループ 123">
            <a:extLst>
              <a:ext uri="{FF2B5EF4-FFF2-40B4-BE49-F238E27FC236}">
                <a16:creationId xmlns:a16="http://schemas.microsoft.com/office/drawing/2014/main" id="{2CDD0C74-5509-FA48-8C4F-4EBA7ABFF57D}"/>
              </a:ext>
            </a:extLst>
          </p:cNvPr>
          <p:cNvGrpSpPr/>
          <p:nvPr/>
        </p:nvGrpSpPr>
        <p:grpSpPr>
          <a:xfrm>
            <a:off x="7072783" y="5808712"/>
            <a:ext cx="341289" cy="550466"/>
            <a:chOff x="1140657" y="4229811"/>
            <a:chExt cx="341289" cy="550466"/>
          </a:xfrm>
        </p:grpSpPr>
        <p:sp>
          <p:nvSpPr>
            <p:cNvPr id="104" name="角丸四角形 103">
              <a:extLst>
                <a:ext uri="{FF2B5EF4-FFF2-40B4-BE49-F238E27FC236}">
                  <a16:creationId xmlns:a16="http://schemas.microsoft.com/office/drawing/2014/main" id="{0FC3E29D-BD4B-BD44-90C8-CC74ECEE1D70}"/>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9" name="図 108">
              <a:extLst>
                <a:ext uri="{FF2B5EF4-FFF2-40B4-BE49-F238E27FC236}">
                  <a16:creationId xmlns:a16="http://schemas.microsoft.com/office/drawing/2014/main" id="{59F453D0-BD7D-CC4B-9056-3C185B52391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10" name="図形グループ 34">
            <a:extLst>
              <a:ext uri="{FF2B5EF4-FFF2-40B4-BE49-F238E27FC236}">
                <a16:creationId xmlns:a16="http://schemas.microsoft.com/office/drawing/2014/main" id="{E6F0A7E2-16C3-EA4A-8BDA-80A350E789D6}"/>
              </a:ext>
            </a:extLst>
          </p:cNvPr>
          <p:cNvGrpSpPr/>
          <p:nvPr/>
        </p:nvGrpSpPr>
        <p:grpSpPr>
          <a:xfrm>
            <a:off x="6436999" y="5918768"/>
            <a:ext cx="320886" cy="589030"/>
            <a:chOff x="1946324" y="4125162"/>
            <a:chExt cx="969964" cy="2007872"/>
          </a:xfrm>
          <a:effectLst>
            <a:outerShdw blurRad="50800" dist="38100" dir="2700000" algn="tl" rotWithShape="0">
              <a:prstClr val="black">
                <a:alpha val="40000"/>
              </a:prstClr>
            </a:outerShdw>
          </a:effectLst>
        </p:grpSpPr>
        <p:sp>
          <p:nvSpPr>
            <p:cNvPr id="111" name="円/楕円 110">
              <a:extLst>
                <a:ext uri="{FF2B5EF4-FFF2-40B4-BE49-F238E27FC236}">
                  <a16:creationId xmlns:a16="http://schemas.microsoft.com/office/drawing/2014/main" id="{453D1092-7CFD-4846-B03D-BF5634F8F0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a:extLst>
                <a:ext uri="{FF2B5EF4-FFF2-40B4-BE49-F238E27FC236}">
                  <a16:creationId xmlns:a16="http://schemas.microsoft.com/office/drawing/2014/main" id="{A42346A5-8C50-3A49-B6A8-493296EE2E6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7" name="Freeform 20">
            <a:extLst>
              <a:ext uri="{FF2B5EF4-FFF2-40B4-BE49-F238E27FC236}">
                <a16:creationId xmlns:a16="http://schemas.microsoft.com/office/drawing/2014/main" id="{6F600A6C-E179-2148-98EE-16B626A9F9DC}"/>
              </a:ext>
            </a:extLst>
          </p:cNvPr>
          <p:cNvSpPr>
            <a:spLocks noEditPoints="1"/>
          </p:cNvSpPr>
          <p:nvPr/>
        </p:nvSpPr>
        <p:spPr bwMode="black">
          <a:xfrm>
            <a:off x="5075280" y="5728308"/>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18" name="図形グループ 34">
            <a:extLst>
              <a:ext uri="{FF2B5EF4-FFF2-40B4-BE49-F238E27FC236}">
                <a16:creationId xmlns:a16="http://schemas.microsoft.com/office/drawing/2014/main" id="{3A055175-D5FF-EE4F-A9C0-3DD1009F02C8}"/>
              </a:ext>
            </a:extLst>
          </p:cNvPr>
          <p:cNvGrpSpPr/>
          <p:nvPr/>
        </p:nvGrpSpPr>
        <p:grpSpPr>
          <a:xfrm>
            <a:off x="5544076" y="5893198"/>
            <a:ext cx="320886" cy="589030"/>
            <a:chOff x="1946324" y="4125162"/>
            <a:chExt cx="969964" cy="2007872"/>
          </a:xfrm>
          <a:effectLst>
            <a:outerShdw blurRad="50800" dist="38100" dir="2700000" algn="tl" rotWithShape="0">
              <a:prstClr val="black">
                <a:alpha val="40000"/>
              </a:prstClr>
            </a:outerShdw>
          </a:effectLst>
        </p:grpSpPr>
        <p:sp>
          <p:nvSpPr>
            <p:cNvPr id="119" name="円/楕円 118">
              <a:extLst>
                <a:ext uri="{FF2B5EF4-FFF2-40B4-BE49-F238E27FC236}">
                  <a16:creationId xmlns:a16="http://schemas.microsoft.com/office/drawing/2014/main" id="{3FEF394F-DCEA-804A-B249-3772235153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a:extLst>
                <a:ext uri="{FF2B5EF4-FFF2-40B4-BE49-F238E27FC236}">
                  <a16:creationId xmlns:a16="http://schemas.microsoft.com/office/drawing/2014/main" id="{1B90B971-09CA-3541-9E87-CC4DFB4AF67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図形グループ 120">
            <a:extLst>
              <a:ext uri="{FF2B5EF4-FFF2-40B4-BE49-F238E27FC236}">
                <a16:creationId xmlns:a16="http://schemas.microsoft.com/office/drawing/2014/main" id="{C60B1D3D-4A99-4743-85C6-74DDA38D6111}"/>
              </a:ext>
            </a:extLst>
          </p:cNvPr>
          <p:cNvGrpSpPr/>
          <p:nvPr/>
        </p:nvGrpSpPr>
        <p:grpSpPr>
          <a:xfrm>
            <a:off x="7831559" y="5689695"/>
            <a:ext cx="679541" cy="593816"/>
            <a:chOff x="-62676" y="3965594"/>
            <a:chExt cx="679541" cy="593816"/>
          </a:xfrm>
        </p:grpSpPr>
        <p:sp>
          <p:nvSpPr>
            <p:cNvPr id="124" name="角丸四角形 123">
              <a:extLst>
                <a:ext uri="{FF2B5EF4-FFF2-40B4-BE49-F238E27FC236}">
                  <a16:creationId xmlns:a16="http://schemas.microsoft.com/office/drawing/2014/main" id="{1ACCD720-E4A8-A64D-8DD1-13EAE99C476D}"/>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5" name="図 124">
              <a:extLst>
                <a:ext uri="{FF2B5EF4-FFF2-40B4-BE49-F238E27FC236}">
                  <a16:creationId xmlns:a16="http://schemas.microsoft.com/office/drawing/2014/main" id="{4A74A661-DA95-9F4D-999E-AF650CC38A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7" name="図形グループ 123">
            <a:extLst>
              <a:ext uri="{FF2B5EF4-FFF2-40B4-BE49-F238E27FC236}">
                <a16:creationId xmlns:a16="http://schemas.microsoft.com/office/drawing/2014/main" id="{117DAD51-6D06-B54E-B6BD-48C888CA7E16}"/>
              </a:ext>
            </a:extLst>
          </p:cNvPr>
          <p:cNvGrpSpPr/>
          <p:nvPr/>
        </p:nvGrpSpPr>
        <p:grpSpPr>
          <a:xfrm>
            <a:off x="8318577" y="5808712"/>
            <a:ext cx="341289" cy="550466"/>
            <a:chOff x="1140657" y="4229811"/>
            <a:chExt cx="341289" cy="550466"/>
          </a:xfrm>
        </p:grpSpPr>
        <p:sp>
          <p:nvSpPr>
            <p:cNvPr id="128" name="角丸四角形 127">
              <a:extLst>
                <a:ext uri="{FF2B5EF4-FFF2-40B4-BE49-F238E27FC236}">
                  <a16:creationId xmlns:a16="http://schemas.microsoft.com/office/drawing/2014/main" id="{E7E8F561-68A3-E144-A8D2-D332BF53A18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9" name="図 128">
              <a:extLst>
                <a:ext uri="{FF2B5EF4-FFF2-40B4-BE49-F238E27FC236}">
                  <a16:creationId xmlns:a16="http://schemas.microsoft.com/office/drawing/2014/main" id="{8CD15B99-F70F-F34B-BA27-E66C41A2DD0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30" name="図形グループ 34">
            <a:extLst>
              <a:ext uri="{FF2B5EF4-FFF2-40B4-BE49-F238E27FC236}">
                <a16:creationId xmlns:a16="http://schemas.microsoft.com/office/drawing/2014/main" id="{97CA30CE-61A7-B342-BAFD-6B1570725D14}"/>
              </a:ext>
            </a:extLst>
          </p:cNvPr>
          <p:cNvGrpSpPr/>
          <p:nvPr/>
        </p:nvGrpSpPr>
        <p:grpSpPr>
          <a:xfrm>
            <a:off x="7682793" y="5918768"/>
            <a:ext cx="320886" cy="589030"/>
            <a:chOff x="1946324" y="4125162"/>
            <a:chExt cx="969964" cy="2007872"/>
          </a:xfrm>
          <a:effectLst>
            <a:outerShdw blurRad="50800" dist="38100" dir="2700000" algn="tl" rotWithShape="0">
              <a:prstClr val="black">
                <a:alpha val="40000"/>
              </a:prstClr>
            </a:outerShdw>
          </a:effectLst>
        </p:grpSpPr>
        <p:sp>
          <p:nvSpPr>
            <p:cNvPr id="133" name="円/楕円 132">
              <a:extLst>
                <a:ext uri="{FF2B5EF4-FFF2-40B4-BE49-F238E27FC236}">
                  <a16:creationId xmlns:a16="http://schemas.microsoft.com/office/drawing/2014/main" id="{A528D068-4860-614E-BFBB-28A20501F0A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フローチャート: 論理積ゲート 133">
              <a:extLst>
                <a:ext uri="{FF2B5EF4-FFF2-40B4-BE49-F238E27FC236}">
                  <a16:creationId xmlns:a16="http://schemas.microsoft.com/office/drawing/2014/main" id="{5CF6441C-6A48-1143-AF5F-0FC5281B9D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4" name="テキスト ボックス 153">
            <a:extLst>
              <a:ext uri="{FF2B5EF4-FFF2-40B4-BE49-F238E27FC236}">
                <a16:creationId xmlns:a16="http://schemas.microsoft.com/office/drawing/2014/main" id="{F96AB736-93FB-EA44-A049-42FF205D0095}"/>
              </a:ext>
            </a:extLst>
          </p:cNvPr>
          <p:cNvSpPr txBox="1"/>
          <p:nvPr/>
        </p:nvSpPr>
        <p:spPr>
          <a:xfrm>
            <a:off x="6368037" y="4122832"/>
            <a:ext cx="1107996" cy="669414"/>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全社員</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a:t>
            </a:r>
            <a:r>
              <a:rPr kumimoji="1"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&amp;</a:t>
            </a:r>
          </a:p>
          <a:p>
            <a:pPr algn="ctr"/>
            <a:r>
              <a:rPr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endParaRPr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種類と台数の増大</a:t>
            </a:r>
          </a:p>
        </p:txBody>
      </p:sp>
      <p:grpSp>
        <p:nvGrpSpPr>
          <p:cNvPr id="155" name="Group 451">
            <a:extLst>
              <a:ext uri="{FF2B5EF4-FFF2-40B4-BE49-F238E27FC236}">
                <a16:creationId xmlns:a16="http://schemas.microsoft.com/office/drawing/2014/main" id="{4BDF73F8-E7F7-C846-89FF-BA5531F60209}"/>
              </a:ext>
            </a:extLst>
          </p:cNvPr>
          <p:cNvGrpSpPr>
            <a:grpSpLocks noChangeAspect="1"/>
          </p:cNvGrpSpPr>
          <p:nvPr/>
        </p:nvGrpSpPr>
        <p:grpSpPr>
          <a:xfrm>
            <a:off x="967686" y="4595647"/>
            <a:ext cx="224636" cy="159248"/>
            <a:chOff x="3335338" y="269944"/>
            <a:chExt cx="2154238" cy="1527175"/>
          </a:xfrm>
          <a:solidFill>
            <a:srgbClr val="FF0000"/>
          </a:solidFill>
        </p:grpSpPr>
        <p:sp>
          <p:nvSpPr>
            <p:cNvPr id="156" name="Freeform 24">
              <a:extLst>
                <a:ext uri="{FF2B5EF4-FFF2-40B4-BE49-F238E27FC236}">
                  <a16:creationId xmlns:a16="http://schemas.microsoft.com/office/drawing/2014/main" id="{BC87D839-8537-484E-9920-CDF093375D75}"/>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57" name="Freeform 25">
              <a:extLst>
                <a:ext uri="{FF2B5EF4-FFF2-40B4-BE49-F238E27FC236}">
                  <a16:creationId xmlns:a16="http://schemas.microsoft.com/office/drawing/2014/main" id="{869886FD-D408-1342-9EA2-58678CE7400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0" name="Freeform 26">
              <a:extLst>
                <a:ext uri="{FF2B5EF4-FFF2-40B4-BE49-F238E27FC236}">
                  <a16:creationId xmlns:a16="http://schemas.microsoft.com/office/drawing/2014/main" id="{E81C9EBB-29EB-5E41-8E9E-1AE6E4716EA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1" name="Freeform 27">
              <a:extLst>
                <a:ext uri="{FF2B5EF4-FFF2-40B4-BE49-F238E27FC236}">
                  <a16:creationId xmlns:a16="http://schemas.microsoft.com/office/drawing/2014/main" id="{3360FB74-DA16-0145-B63A-3E07809C1BF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2" name="Freeform 28">
              <a:extLst>
                <a:ext uri="{FF2B5EF4-FFF2-40B4-BE49-F238E27FC236}">
                  <a16:creationId xmlns:a16="http://schemas.microsoft.com/office/drawing/2014/main" id="{C5B57336-6C15-EC45-B008-148F38684F9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63" name="Group 451">
            <a:extLst>
              <a:ext uri="{FF2B5EF4-FFF2-40B4-BE49-F238E27FC236}">
                <a16:creationId xmlns:a16="http://schemas.microsoft.com/office/drawing/2014/main" id="{11651AED-04D2-C54E-AC34-AFADCDFC01E5}"/>
              </a:ext>
            </a:extLst>
          </p:cNvPr>
          <p:cNvGrpSpPr>
            <a:grpSpLocks noChangeAspect="1"/>
          </p:cNvGrpSpPr>
          <p:nvPr/>
        </p:nvGrpSpPr>
        <p:grpSpPr>
          <a:xfrm>
            <a:off x="2808757" y="5234119"/>
            <a:ext cx="224636" cy="159248"/>
            <a:chOff x="3335338" y="269944"/>
            <a:chExt cx="2154238" cy="1527175"/>
          </a:xfrm>
          <a:solidFill>
            <a:srgbClr val="FF0000"/>
          </a:solidFill>
        </p:grpSpPr>
        <p:sp>
          <p:nvSpPr>
            <p:cNvPr id="164" name="Freeform 24">
              <a:extLst>
                <a:ext uri="{FF2B5EF4-FFF2-40B4-BE49-F238E27FC236}">
                  <a16:creationId xmlns:a16="http://schemas.microsoft.com/office/drawing/2014/main" id="{74B2C505-3572-D84F-9A7C-D3A9D0A6CBA7}"/>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5" name="Freeform 25">
              <a:extLst>
                <a:ext uri="{FF2B5EF4-FFF2-40B4-BE49-F238E27FC236}">
                  <a16:creationId xmlns:a16="http://schemas.microsoft.com/office/drawing/2014/main" id="{B6B08992-C86E-A74E-885A-B7109E5BFC7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6" name="Freeform 26">
              <a:extLst>
                <a:ext uri="{FF2B5EF4-FFF2-40B4-BE49-F238E27FC236}">
                  <a16:creationId xmlns:a16="http://schemas.microsoft.com/office/drawing/2014/main" id="{EDFE6F1F-B55F-A24C-983E-B9E48DD5FA1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7" name="Freeform 27">
              <a:extLst>
                <a:ext uri="{FF2B5EF4-FFF2-40B4-BE49-F238E27FC236}">
                  <a16:creationId xmlns:a16="http://schemas.microsoft.com/office/drawing/2014/main" id="{01E8796D-26C6-9C4D-B2EE-94DDA259EF8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8" name="Freeform 28">
              <a:extLst>
                <a:ext uri="{FF2B5EF4-FFF2-40B4-BE49-F238E27FC236}">
                  <a16:creationId xmlns:a16="http://schemas.microsoft.com/office/drawing/2014/main" id="{93F0818A-ACB1-8848-AD02-DBD7B000354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2" name="Group 451">
            <a:extLst>
              <a:ext uri="{FF2B5EF4-FFF2-40B4-BE49-F238E27FC236}">
                <a16:creationId xmlns:a16="http://schemas.microsoft.com/office/drawing/2014/main" id="{1573C035-540A-BA4D-B325-89EB684371FA}"/>
              </a:ext>
            </a:extLst>
          </p:cNvPr>
          <p:cNvGrpSpPr>
            <a:grpSpLocks noChangeAspect="1"/>
          </p:cNvGrpSpPr>
          <p:nvPr/>
        </p:nvGrpSpPr>
        <p:grpSpPr>
          <a:xfrm>
            <a:off x="3686581" y="5057335"/>
            <a:ext cx="224636" cy="159248"/>
            <a:chOff x="3335338" y="269944"/>
            <a:chExt cx="2154238" cy="1527175"/>
          </a:xfrm>
          <a:solidFill>
            <a:srgbClr val="FF0000"/>
          </a:solidFill>
        </p:grpSpPr>
        <p:sp>
          <p:nvSpPr>
            <p:cNvPr id="173" name="Freeform 24">
              <a:extLst>
                <a:ext uri="{FF2B5EF4-FFF2-40B4-BE49-F238E27FC236}">
                  <a16:creationId xmlns:a16="http://schemas.microsoft.com/office/drawing/2014/main" id="{B96EBA39-7F73-774A-A453-94F7D5B296D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4" name="Freeform 25">
              <a:extLst>
                <a:ext uri="{FF2B5EF4-FFF2-40B4-BE49-F238E27FC236}">
                  <a16:creationId xmlns:a16="http://schemas.microsoft.com/office/drawing/2014/main" id="{318A0D6F-3C58-A549-A612-2EE7CDE6033B}"/>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5" name="Freeform 26">
              <a:extLst>
                <a:ext uri="{FF2B5EF4-FFF2-40B4-BE49-F238E27FC236}">
                  <a16:creationId xmlns:a16="http://schemas.microsoft.com/office/drawing/2014/main" id="{D944CC88-52B8-AD40-AEBD-9343F432EDD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6" name="Freeform 27">
              <a:extLst>
                <a:ext uri="{FF2B5EF4-FFF2-40B4-BE49-F238E27FC236}">
                  <a16:creationId xmlns:a16="http://schemas.microsoft.com/office/drawing/2014/main" id="{52F54700-AD22-EC49-A6E3-D4BF02A0126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7" name="Freeform 28">
              <a:extLst>
                <a:ext uri="{FF2B5EF4-FFF2-40B4-BE49-F238E27FC236}">
                  <a16:creationId xmlns:a16="http://schemas.microsoft.com/office/drawing/2014/main" id="{391609AF-A342-6042-A1C8-3EA50F49B1E2}"/>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8" name="Group 451">
            <a:extLst>
              <a:ext uri="{FF2B5EF4-FFF2-40B4-BE49-F238E27FC236}">
                <a16:creationId xmlns:a16="http://schemas.microsoft.com/office/drawing/2014/main" id="{E1C7E7EA-F00C-8847-B5F2-251D60D7E33B}"/>
              </a:ext>
            </a:extLst>
          </p:cNvPr>
          <p:cNvGrpSpPr>
            <a:grpSpLocks noChangeAspect="1"/>
          </p:cNvGrpSpPr>
          <p:nvPr/>
        </p:nvGrpSpPr>
        <p:grpSpPr>
          <a:xfrm>
            <a:off x="2402295" y="5946661"/>
            <a:ext cx="224636" cy="159248"/>
            <a:chOff x="3335338" y="269944"/>
            <a:chExt cx="2154238" cy="1527175"/>
          </a:xfrm>
          <a:solidFill>
            <a:srgbClr val="FF0000"/>
          </a:solidFill>
        </p:grpSpPr>
        <p:sp>
          <p:nvSpPr>
            <p:cNvPr id="179" name="Freeform 24">
              <a:extLst>
                <a:ext uri="{FF2B5EF4-FFF2-40B4-BE49-F238E27FC236}">
                  <a16:creationId xmlns:a16="http://schemas.microsoft.com/office/drawing/2014/main" id="{F565F044-5140-324B-A5D2-1534F66F27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0" name="Freeform 25">
              <a:extLst>
                <a:ext uri="{FF2B5EF4-FFF2-40B4-BE49-F238E27FC236}">
                  <a16:creationId xmlns:a16="http://schemas.microsoft.com/office/drawing/2014/main" id="{CBDDFD74-97E0-ED41-AF58-ACD946AA54F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1" name="Freeform 26">
              <a:extLst>
                <a:ext uri="{FF2B5EF4-FFF2-40B4-BE49-F238E27FC236}">
                  <a16:creationId xmlns:a16="http://schemas.microsoft.com/office/drawing/2014/main" id="{5748AC62-EC33-DF48-AF15-4B640C6A7B7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2" name="Freeform 27">
              <a:extLst>
                <a:ext uri="{FF2B5EF4-FFF2-40B4-BE49-F238E27FC236}">
                  <a16:creationId xmlns:a16="http://schemas.microsoft.com/office/drawing/2014/main" id="{EB216674-038F-4D40-9F7E-CC2544809A17}"/>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3" name="Freeform 28">
              <a:extLst>
                <a:ext uri="{FF2B5EF4-FFF2-40B4-BE49-F238E27FC236}">
                  <a16:creationId xmlns:a16="http://schemas.microsoft.com/office/drawing/2014/main" id="{D1CB13E2-FA45-534C-8374-86F674704A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84" name="Group 451">
            <a:extLst>
              <a:ext uri="{FF2B5EF4-FFF2-40B4-BE49-F238E27FC236}">
                <a16:creationId xmlns:a16="http://schemas.microsoft.com/office/drawing/2014/main" id="{FB7EAB69-F8C2-B04C-AE49-A12C54CA2AC1}"/>
              </a:ext>
            </a:extLst>
          </p:cNvPr>
          <p:cNvGrpSpPr>
            <a:grpSpLocks noChangeAspect="1"/>
          </p:cNvGrpSpPr>
          <p:nvPr/>
        </p:nvGrpSpPr>
        <p:grpSpPr>
          <a:xfrm>
            <a:off x="1276955" y="5715108"/>
            <a:ext cx="224636" cy="159248"/>
            <a:chOff x="3335338" y="269944"/>
            <a:chExt cx="2154238" cy="1527175"/>
          </a:xfrm>
          <a:solidFill>
            <a:srgbClr val="FF0000"/>
          </a:solidFill>
        </p:grpSpPr>
        <p:sp>
          <p:nvSpPr>
            <p:cNvPr id="185" name="Freeform 24">
              <a:extLst>
                <a:ext uri="{FF2B5EF4-FFF2-40B4-BE49-F238E27FC236}">
                  <a16:creationId xmlns:a16="http://schemas.microsoft.com/office/drawing/2014/main" id="{5F4CFB63-712B-3C4F-8748-6A5EC3445344}"/>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6" name="Freeform 25">
              <a:extLst>
                <a:ext uri="{FF2B5EF4-FFF2-40B4-BE49-F238E27FC236}">
                  <a16:creationId xmlns:a16="http://schemas.microsoft.com/office/drawing/2014/main" id="{D069A9B7-B4A4-A146-8BB7-459A07A84EF1}"/>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7" name="Freeform 26">
              <a:extLst>
                <a:ext uri="{FF2B5EF4-FFF2-40B4-BE49-F238E27FC236}">
                  <a16:creationId xmlns:a16="http://schemas.microsoft.com/office/drawing/2014/main" id="{13631E25-3BDF-2442-AE44-D08F1BC076A2}"/>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8" name="Freeform 27">
              <a:extLst>
                <a:ext uri="{FF2B5EF4-FFF2-40B4-BE49-F238E27FC236}">
                  <a16:creationId xmlns:a16="http://schemas.microsoft.com/office/drawing/2014/main" id="{40A660C4-01E8-4A48-8313-AF4B9811FEA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9" name="Freeform 28">
              <a:extLst>
                <a:ext uri="{FF2B5EF4-FFF2-40B4-BE49-F238E27FC236}">
                  <a16:creationId xmlns:a16="http://schemas.microsoft.com/office/drawing/2014/main" id="{A390CC3D-0ED0-424D-B904-8F4E50D5D381}"/>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90" name="Group 451">
            <a:extLst>
              <a:ext uri="{FF2B5EF4-FFF2-40B4-BE49-F238E27FC236}">
                <a16:creationId xmlns:a16="http://schemas.microsoft.com/office/drawing/2014/main" id="{8EED59C8-19D8-5749-9F94-571B5ABD32CD}"/>
              </a:ext>
            </a:extLst>
          </p:cNvPr>
          <p:cNvGrpSpPr>
            <a:grpSpLocks noChangeAspect="1"/>
          </p:cNvGrpSpPr>
          <p:nvPr/>
        </p:nvGrpSpPr>
        <p:grpSpPr>
          <a:xfrm>
            <a:off x="3538682" y="4393989"/>
            <a:ext cx="224636" cy="159248"/>
            <a:chOff x="3335338" y="269944"/>
            <a:chExt cx="2154238" cy="1527175"/>
          </a:xfrm>
          <a:solidFill>
            <a:srgbClr val="FF0000"/>
          </a:solidFill>
        </p:grpSpPr>
        <p:sp>
          <p:nvSpPr>
            <p:cNvPr id="191" name="Freeform 24">
              <a:extLst>
                <a:ext uri="{FF2B5EF4-FFF2-40B4-BE49-F238E27FC236}">
                  <a16:creationId xmlns:a16="http://schemas.microsoft.com/office/drawing/2014/main" id="{4583CF75-E040-3A48-9A68-C2E484BEB40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2" name="Freeform 25">
              <a:extLst>
                <a:ext uri="{FF2B5EF4-FFF2-40B4-BE49-F238E27FC236}">
                  <a16:creationId xmlns:a16="http://schemas.microsoft.com/office/drawing/2014/main" id="{F9E7AB13-5767-5145-B7EE-DCB915623FD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3" name="Freeform 26">
              <a:extLst>
                <a:ext uri="{FF2B5EF4-FFF2-40B4-BE49-F238E27FC236}">
                  <a16:creationId xmlns:a16="http://schemas.microsoft.com/office/drawing/2014/main" id="{2072D03A-D95D-E344-B86D-968F2C70597D}"/>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4" name="Freeform 27">
              <a:extLst>
                <a:ext uri="{FF2B5EF4-FFF2-40B4-BE49-F238E27FC236}">
                  <a16:creationId xmlns:a16="http://schemas.microsoft.com/office/drawing/2014/main" id="{3A4BBD6C-D042-DA42-89E0-B110F332C39A}"/>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5" name="Freeform 28">
              <a:extLst>
                <a:ext uri="{FF2B5EF4-FFF2-40B4-BE49-F238E27FC236}">
                  <a16:creationId xmlns:a16="http://schemas.microsoft.com/office/drawing/2014/main" id="{A7A1FD27-1A85-3B45-AB51-65575D395D5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196" name="テキスト ボックス 195">
            <a:extLst>
              <a:ext uri="{FF2B5EF4-FFF2-40B4-BE49-F238E27FC236}">
                <a16:creationId xmlns:a16="http://schemas.microsoft.com/office/drawing/2014/main" id="{57F56494-1A03-4A41-AFB5-D99EF4D9FCFF}"/>
              </a:ext>
            </a:extLst>
          </p:cNvPr>
          <p:cNvSpPr txBox="1"/>
          <p:nvPr/>
        </p:nvSpPr>
        <p:spPr>
          <a:xfrm>
            <a:off x="367186" y="5030133"/>
            <a:ext cx="1935145" cy="415498"/>
          </a:xfrm>
          <a:prstGeom prst="rect">
            <a:avLst/>
          </a:prstGeom>
          <a:noFill/>
        </p:spPr>
        <p:txBody>
          <a:bodyPr wrap="none" rtlCol="0">
            <a:spAutoFit/>
          </a:bodyPr>
          <a:lstStyle/>
          <a:p>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手段の巧妙化と多様化により</a:t>
            </a:r>
            <a:endPar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内部への不正侵入を防げない</a:t>
            </a:r>
            <a:endParaRPr kumimoji="1" lang="ja-JP" altLang="en-US" sz="9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7" name="テキスト ボックス 196">
            <a:extLst>
              <a:ext uri="{FF2B5EF4-FFF2-40B4-BE49-F238E27FC236}">
                <a16:creationId xmlns:a16="http://schemas.microsoft.com/office/drawing/2014/main" id="{D5FE4EC9-F6E9-A447-ADCB-51354EC2CEAD}"/>
              </a:ext>
            </a:extLst>
          </p:cNvPr>
          <p:cNvSpPr txBox="1"/>
          <p:nvPr/>
        </p:nvSpPr>
        <p:spPr>
          <a:xfrm>
            <a:off x="4745158" y="3877994"/>
            <a:ext cx="1705915" cy="415498"/>
          </a:xfrm>
          <a:prstGeom prst="rect">
            <a:avLst/>
          </a:prstGeom>
          <a:noFill/>
        </p:spPr>
        <p:txBody>
          <a:bodyPr wrap="none" rtlCol="0">
            <a:spAutoFit/>
          </a:bodyPr>
          <a:lstStyle/>
          <a:p>
            <a:pPr algn="ctr"/>
            <a:r>
              <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とパスワードが盗まれ</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への侵入を防げない</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乗算記号 12">
            <a:extLst>
              <a:ext uri="{FF2B5EF4-FFF2-40B4-BE49-F238E27FC236}">
                <a16:creationId xmlns:a16="http://schemas.microsoft.com/office/drawing/2014/main" id="{7E16A25C-D140-074E-8F7F-33C9F63E6D6A}"/>
              </a:ext>
            </a:extLst>
          </p:cNvPr>
          <p:cNvSpPr/>
          <p:nvPr/>
        </p:nvSpPr>
        <p:spPr>
          <a:xfrm>
            <a:off x="2134962" y="2472909"/>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Freeform 5">
            <a:extLst>
              <a:ext uri="{FF2B5EF4-FFF2-40B4-BE49-F238E27FC236}">
                <a16:creationId xmlns:a16="http://schemas.microsoft.com/office/drawing/2014/main" id="{81138337-6824-E54A-944C-B6AB6A384AF2}"/>
              </a:ext>
            </a:extLst>
          </p:cNvPr>
          <p:cNvSpPr>
            <a:spLocks/>
          </p:cNvSpPr>
          <p:nvPr/>
        </p:nvSpPr>
        <p:spPr bwMode="auto">
          <a:xfrm>
            <a:off x="314576" y="1154569"/>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DE0726C7-8597-864A-AB44-37D7D0C1FD6F}"/>
              </a:ext>
            </a:extLst>
          </p:cNvPr>
          <p:cNvSpPr txBox="1"/>
          <p:nvPr/>
        </p:nvSpPr>
        <p:spPr>
          <a:xfrm>
            <a:off x="937792" y="1606140"/>
            <a:ext cx="1261884" cy="415498"/>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クラウドサービス</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の利用拡大</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3" name="乗算記号 202">
            <a:extLst>
              <a:ext uri="{FF2B5EF4-FFF2-40B4-BE49-F238E27FC236}">
                <a16:creationId xmlns:a16="http://schemas.microsoft.com/office/drawing/2014/main" id="{28FE3050-A26A-2347-B1FD-14E3CDF02988}"/>
              </a:ext>
            </a:extLst>
          </p:cNvPr>
          <p:cNvSpPr/>
          <p:nvPr/>
        </p:nvSpPr>
        <p:spPr>
          <a:xfrm>
            <a:off x="3347840" y="3268955"/>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Freeform 20">
            <a:extLst>
              <a:ext uri="{FF2B5EF4-FFF2-40B4-BE49-F238E27FC236}">
                <a16:creationId xmlns:a16="http://schemas.microsoft.com/office/drawing/2014/main" id="{BD8F0F23-A9AF-334D-9B71-D27F573C8FE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211" name="Group 451">
            <a:extLst>
              <a:ext uri="{FF2B5EF4-FFF2-40B4-BE49-F238E27FC236}">
                <a16:creationId xmlns:a16="http://schemas.microsoft.com/office/drawing/2014/main" id="{1D4746A7-4A15-4C4C-99D9-251E848DB550}"/>
              </a:ext>
            </a:extLst>
          </p:cNvPr>
          <p:cNvGrpSpPr>
            <a:grpSpLocks noChangeAspect="1"/>
          </p:cNvGrpSpPr>
          <p:nvPr/>
        </p:nvGrpSpPr>
        <p:grpSpPr>
          <a:xfrm>
            <a:off x="8077858" y="4843363"/>
            <a:ext cx="224636" cy="159248"/>
            <a:chOff x="3335338" y="269944"/>
            <a:chExt cx="2154238" cy="1527175"/>
          </a:xfrm>
          <a:solidFill>
            <a:srgbClr val="FF0000"/>
          </a:solidFill>
        </p:grpSpPr>
        <p:sp>
          <p:nvSpPr>
            <p:cNvPr id="212" name="Freeform 24">
              <a:extLst>
                <a:ext uri="{FF2B5EF4-FFF2-40B4-BE49-F238E27FC236}">
                  <a16:creationId xmlns:a16="http://schemas.microsoft.com/office/drawing/2014/main" id="{CBE80BA6-E4CA-1143-AB8F-B4993F740D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3" name="Freeform 25">
              <a:extLst>
                <a:ext uri="{FF2B5EF4-FFF2-40B4-BE49-F238E27FC236}">
                  <a16:creationId xmlns:a16="http://schemas.microsoft.com/office/drawing/2014/main" id="{DF4A60C9-6FA4-D24E-AB36-FB9BC46E30C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4" name="Freeform 26">
              <a:extLst>
                <a:ext uri="{FF2B5EF4-FFF2-40B4-BE49-F238E27FC236}">
                  <a16:creationId xmlns:a16="http://schemas.microsoft.com/office/drawing/2014/main" id="{20869338-8764-A343-ADE0-0D44D4E4147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5" name="Freeform 27">
              <a:extLst>
                <a:ext uri="{FF2B5EF4-FFF2-40B4-BE49-F238E27FC236}">
                  <a16:creationId xmlns:a16="http://schemas.microsoft.com/office/drawing/2014/main" id="{94F90B16-C004-A942-8E25-BE362CF75FE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6" name="Freeform 28">
              <a:extLst>
                <a:ext uri="{FF2B5EF4-FFF2-40B4-BE49-F238E27FC236}">
                  <a16:creationId xmlns:a16="http://schemas.microsoft.com/office/drawing/2014/main" id="{D5892B7A-BF94-F44D-840A-AB91695121BB}"/>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17" name="Group 451">
            <a:extLst>
              <a:ext uri="{FF2B5EF4-FFF2-40B4-BE49-F238E27FC236}">
                <a16:creationId xmlns:a16="http://schemas.microsoft.com/office/drawing/2014/main" id="{CF9C3864-0E07-7340-BC01-DCC57395DCC4}"/>
              </a:ext>
            </a:extLst>
          </p:cNvPr>
          <p:cNvGrpSpPr>
            <a:grpSpLocks noChangeAspect="1"/>
          </p:cNvGrpSpPr>
          <p:nvPr/>
        </p:nvGrpSpPr>
        <p:grpSpPr>
          <a:xfrm>
            <a:off x="6809395" y="5928692"/>
            <a:ext cx="224636" cy="159248"/>
            <a:chOff x="3335338" y="269944"/>
            <a:chExt cx="2154238" cy="1527175"/>
          </a:xfrm>
          <a:solidFill>
            <a:srgbClr val="FF0000"/>
          </a:solidFill>
        </p:grpSpPr>
        <p:sp>
          <p:nvSpPr>
            <p:cNvPr id="218" name="Freeform 24">
              <a:extLst>
                <a:ext uri="{FF2B5EF4-FFF2-40B4-BE49-F238E27FC236}">
                  <a16:creationId xmlns:a16="http://schemas.microsoft.com/office/drawing/2014/main" id="{8EF9626E-2E92-FB4B-8A82-591A8AE322A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9" name="Freeform 25">
              <a:extLst>
                <a:ext uri="{FF2B5EF4-FFF2-40B4-BE49-F238E27FC236}">
                  <a16:creationId xmlns:a16="http://schemas.microsoft.com/office/drawing/2014/main" id="{3E37CE20-58A3-8A41-A8E2-1D53F64E27B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0" name="Freeform 26">
              <a:extLst>
                <a:ext uri="{FF2B5EF4-FFF2-40B4-BE49-F238E27FC236}">
                  <a16:creationId xmlns:a16="http://schemas.microsoft.com/office/drawing/2014/main" id="{3FFE48F7-31CA-3A40-B53A-326F99B5BD00}"/>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1" name="Freeform 27">
              <a:extLst>
                <a:ext uri="{FF2B5EF4-FFF2-40B4-BE49-F238E27FC236}">
                  <a16:creationId xmlns:a16="http://schemas.microsoft.com/office/drawing/2014/main" id="{E00AC16F-9D7E-1549-BD8F-3A000622B4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2" name="Freeform 28">
              <a:extLst>
                <a:ext uri="{FF2B5EF4-FFF2-40B4-BE49-F238E27FC236}">
                  <a16:creationId xmlns:a16="http://schemas.microsoft.com/office/drawing/2014/main" id="{BA8BF6C7-0351-F340-9CD8-9ADB7C472BE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3" name="Group 451">
            <a:extLst>
              <a:ext uri="{FF2B5EF4-FFF2-40B4-BE49-F238E27FC236}">
                <a16:creationId xmlns:a16="http://schemas.microsoft.com/office/drawing/2014/main" id="{80B99B2C-6F79-D64A-B03A-8630E0417D14}"/>
              </a:ext>
            </a:extLst>
          </p:cNvPr>
          <p:cNvGrpSpPr>
            <a:grpSpLocks noChangeAspect="1"/>
          </p:cNvGrpSpPr>
          <p:nvPr/>
        </p:nvGrpSpPr>
        <p:grpSpPr>
          <a:xfrm>
            <a:off x="5301948" y="5874356"/>
            <a:ext cx="224636" cy="159248"/>
            <a:chOff x="3335338" y="269944"/>
            <a:chExt cx="2154238" cy="1527175"/>
          </a:xfrm>
          <a:solidFill>
            <a:srgbClr val="FF0000"/>
          </a:solidFill>
        </p:grpSpPr>
        <p:sp>
          <p:nvSpPr>
            <p:cNvPr id="224" name="Freeform 24">
              <a:extLst>
                <a:ext uri="{FF2B5EF4-FFF2-40B4-BE49-F238E27FC236}">
                  <a16:creationId xmlns:a16="http://schemas.microsoft.com/office/drawing/2014/main" id="{8B264A0C-6647-CD4E-AC5D-D61C15BB2E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5" name="Freeform 25">
              <a:extLst>
                <a:ext uri="{FF2B5EF4-FFF2-40B4-BE49-F238E27FC236}">
                  <a16:creationId xmlns:a16="http://schemas.microsoft.com/office/drawing/2014/main" id="{2AD5E830-0A4A-BE49-AFB4-A8A60AB2977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6" name="Freeform 26">
              <a:extLst>
                <a:ext uri="{FF2B5EF4-FFF2-40B4-BE49-F238E27FC236}">
                  <a16:creationId xmlns:a16="http://schemas.microsoft.com/office/drawing/2014/main" id="{0D1AB22D-D33A-7740-84EE-9FFD0540062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7" name="Freeform 27">
              <a:extLst>
                <a:ext uri="{FF2B5EF4-FFF2-40B4-BE49-F238E27FC236}">
                  <a16:creationId xmlns:a16="http://schemas.microsoft.com/office/drawing/2014/main" id="{5879686A-3F03-BE49-9F20-933DDC4A9F49}"/>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8" name="Freeform 28">
              <a:extLst>
                <a:ext uri="{FF2B5EF4-FFF2-40B4-BE49-F238E27FC236}">
                  <a16:creationId xmlns:a16="http://schemas.microsoft.com/office/drawing/2014/main" id="{0A5C3E67-AE09-5640-A850-200ACAE092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9" name="Group 451">
            <a:extLst>
              <a:ext uri="{FF2B5EF4-FFF2-40B4-BE49-F238E27FC236}">
                <a16:creationId xmlns:a16="http://schemas.microsoft.com/office/drawing/2014/main" id="{ECD73BB1-08C4-434F-BFA3-4C153786CAFE}"/>
              </a:ext>
            </a:extLst>
          </p:cNvPr>
          <p:cNvGrpSpPr>
            <a:grpSpLocks noChangeAspect="1"/>
          </p:cNvGrpSpPr>
          <p:nvPr/>
        </p:nvGrpSpPr>
        <p:grpSpPr>
          <a:xfrm>
            <a:off x="5481886" y="4880654"/>
            <a:ext cx="224636" cy="159248"/>
            <a:chOff x="3335338" y="269944"/>
            <a:chExt cx="2154238" cy="1527175"/>
          </a:xfrm>
          <a:solidFill>
            <a:srgbClr val="FF0000"/>
          </a:solidFill>
        </p:grpSpPr>
        <p:sp>
          <p:nvSpPr>
            <p:cNvPr id="230" name="Freeform 24">
              <a:extLst>
                <a:ext uri="{FF2B5EF4-FFF2-40B4-BE49-F238E27FC236}">
                  <a16:creationId xmlns:a16="http://schemas.microsoft.com/office/drawing/2014/main" id="{20B2C62C-71E2-484C-B7A4-345584C037E8}"/>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1" name="Freeform 25">
              <a:extLst>
                <a:ext uri="{FF2B5EF4-FFF2-40B4-BE49-F238E27FC236}">
                  <a16:creationId xmlns:a16="http://schemas.microsoft.com/office/drawing/2014/main" id="{24643F87-6E2F-2A4A-BC7C-D6E6369195A5}"/>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2" name="Freeform 26">
              <a:extLst>
                <a:ext uri="{FF2B5EF4-FFF2-40B4-BE49-F238E27FC236}">
                  <a16:creationId xmlns:a16="http://schemas.microsoft.com/office/drawing/2014/main" id="{C06C08FF-AE03-AC4D-A718-ACFE05EE1ECF}"/>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3" name="Freeform 27">
              <a:extLst>
                <a:ext uri="{FF2B5EF4-FFF2-40B4-BE49-F238E27FC236}">
                  <a16:creationId xmlns:a16="http://schemas.microsoft.com/office/drawing/2014/main" id="{DCD69CAB-9BC6-5A4F-9F48-4166CB69900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4" name="Freeform 28">
              <a:extLst>
                <a:ext uri="{FF2B5EF4-FFF2-40B4-BE49-F238E27FC236}">
                  <a16:creationId xmlns:a16="http://schemas.microsoft.com/office/drawing/2014/main" id="{3A60658D-E2AC-BF47-8636-45BAC744BF2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35" name="Group 451">
            <a:extLst>
              <a:ext uri="{FF2B5EF4-FFF2-40B4-BE49-F238E27FC236}">
                <a16:creationId xmlns:a16="http://schemas.microsoft.com/office/drawing/2014/main" id="{C0444306-A2BF-EB42-AC1E-947D9E08F25A}"/>
              </a:ext>
            </a:extLst>
          </p:cNvPr>
          <p:cNvGrpSpPr>
            <a:grpSpLocks noChangeAspect="1"/>
          </p:cNvGrpSpPr>
          <p:nvPr/>
        </p:nvGrpSpPr>
        <p:grpSpPr>
          <a:xfrm>
            <a:off x="7594428" y="5457173"/>
            <a:ext cx="224636" cy="159248"/>
            <a:chOff x="3335338" y="269944"/>
            <a:chExt cx="2154238" cy="1527175"/>
          </a:xfrm>
          <a:solidFill>
            <a:srgbClr val="FF0000"/>
          </a:solidFill>
        </p:grpSpPr>
        <p:sp>
          <p:nvSpPr>
            <p:cNvPr id="236" name="Freeform 24">
              <a:extLst>
                <a:ext uri="{FF2B5EF4-FFF2-40B4-BE49-F238E27FC236}">
                  <a16:creationId xmlns:a16="http://schemas.microsoft.com/office/drawing/2014/main" id="{EA236DCB-D614-6548-9EA5-A1BA29B46F4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7" name="Freeform 25">
              <a:extLst>
                <a:ext uri="{FF2B5EF4-FFF2-40B4-BE49-F238E27FC236}">
                  <a16:creationId xmlns:a16="http://schemas.microsoft.com/office/drawing/2014/main" id="{359B063F-9386-A541-BBB4-8F4BBE72F72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8" name="Freeform 26">
              <a:extLst>
                <a:ext uri="{FF2B5EF4-FFF2-40B4-BE49-F238E27FC236}">
                  <a16:creationId xmlns:a16="http://schemas.microsoft.com/office/drawing/2014/main" id="{EFA42EF0-786D-F64B-8009-EFCE6F93A6E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9" name="Freeform 27">
              <a:extLst>
                <a:ext uri="{FF2B5EF4-FFF2-40B4-BE49-F238E27FC236}">
                  <a16:creationId xmlns:a16="http://schemas.microsoft.com/office/drawing/2014/main" id="{024C6996-E9A0-E447-937F-72A79850580F}"/>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0" name="Freeform 28">
              <a:extLst>
                <a:ext uri="{FF2B5EF4-FFF2-40B4-BE49-F238E27FC236}">
                  <a16:creationId xmlns:a16="http://schemas.microsoft.com/office/drawing/2014/main" id="{9CB1F965-9E93-1746-84E7-166AA8851A4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41" name="Group 451">
            <a:extLst>
              <a:ext uri="{FF2B5EF4-FFF2-40B4-BE49-F238E27FC236}">
                <a16:creationId xmlns:a16="http://schemas.microsoft.com/office/drawing/2014/main" id="{18AE6B70-AF43-4741-96A3-29C8868078C2}"/>
              </a:ext>
            </a:extLst>
          </p:cNvPr>
          <p:cNvGrpSpPr>
            <a:grpSpLocks noChangeAspect="1"/>
          </p:cNvGrpSpPr>
          <p:nvPr/>
        </p:nvGrpSpPr>
        <p:grpSpPr>
          <a:xfrm>
            <a:off x="5990997" y="5428338"/>
            <a:ext cx="224636" cy="159248"/>
            <a:chOff x="3335338" y="269944"/>
            <a:chExt cx="2154238" cy="1527175"/>
          </a:xfrm>
          <a:solidFill>
            <a:srgbClr val="FF0000"/>
          </a:solidFill>
        </p:grpSpPr>
        <p:sp>
          <p:nvSpPr>
            <p:cNvPr id="242" name="Freeform 24">
              <a:extLst>
                <a:ext uri="{FF2B5EF4-FFF2-40B4-BE49-F238E27FC236}">
                  <a16:creationId xmlns:a16="http://schemas.microsoft.com/office/drawing/2014/main" id="{8B87DA2B-5734-2C46-BE41-3BB46307363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3" name="Freeform 25">
              <a:extLst>
                <a:ext uri="{FF2B5EF4-FFF2-40B4-BE49-F238E27FC236}">
                  <a16:creationId xmlns:a16="http://schemas.microsoft.com/office/drawing/2014/main" id="{DE197450-18DE-FF49-8F2C-57D32BB2213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2" name="Freeform 26">
              <a:extLst>
                <a:ext uri="{FF2B5EF4-FFF2-40B4-BE49-F238E27FC236}">
                  <a16:creationId xmlns:a16="http://schemas.microsoft.com/office/drawing/2014/main" id="{F578AE57-CD04-1D49-B0D6-A699D7DDC724}"/>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3" name="Freeform 27">
              <a:extLst>
                <a:ext uri="{FF2B5EF4-FFF2-40B4-BE49-F238E27FC236}">
                  <a16:creationId xmlns:a16="http://schemas.microsoft.com/office/drawing/2014/main" id="{E2E648D9-C627-5549-A6D3-9C54131B59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4" name="Freeform 28">
              <a:extLst>
                <a:ext uri="{FF2B5EF4-FFF2-40B4-BE49-F238E27FC236}">
                  <a16:creationId xmlns:a16="http://schemas.microsoft.com/office/drawing/2014/main" id="{9EDD2943-CAA1-DB4B-A826-9FFB8793C108}"/>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55" name="Group 451">
            <a:extLst>
              <a:ext uri="{FF2B5EF4-FFF2-40B4-BE49-F238E27FC236}">
                <a16:creationId xmlns:a16="http://schemas.microsoft.com/office/drawing/2014/main" id="{A8BD55D0-F1DC-9A43-B785-61BAA3E639F5}"/>
              </a:ext>
            </a:extLst>
          </p:cNvPr>
          <p:cNvGrpSpPr>
            <a:grpSpLocks noChangeAspect="1"/>
          </p:cNvGrpSpPr>
          <p:nvPr/>
        </p:nvGrpSpPr>
        <p:grpSpPr>
          <a:xfrm>
            <a:off x="8063996" y="5946661"/>
            <a:ext cx="224636" cy="159248"/>
            <a:chOff x="3335338" y="269944"/>
            <a:chExt cx="2154238" cy="1527175"/>
          </a:xfrm>
          <a:solidFill>
            <a:srgbClr val="FF0000"/>
          </a:solidFill>
        </p:grpSpPr>
        <p:sp>
          <p:nvSpPr>
            <p:cNvPr id="256" name="Freeform 24">
              <a:extLst>
                <a:ext uri="{FF2B5EF4-FFF2-40B4-BE49-F238E27FC236}">
                  <a16:creationId xmlns:a16="http://schemas.microsoft.com/office/drawing/2014/main" id="{EC43C7C8-03D4-2B47-9471-856C606156D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7" name="Freeform 25">
              <a:extLst>
                <a:ext uri="{FF2B5EF4-FFF2-40B4-BE49-F238E27FC236}">
                  <a16:creationId xmlns:a16="http://schemas.microsoft.com/office/drawing/2014/main" id="{30CF5874-78A7-8148-AB2A-90DC632A472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8" name="Freeform 26">
              <a:extLst>
                <a:ext uri="{FF2B5EF4-FFF2-40B4-BE49-F238E27FC236}">
                  <a16:creationId xmlns:a16="http://schemas.microsoft.com/office/drawing/2014/main" id="{94541D65-0774-2E40-8335-AB552A656A4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3" name="Freeform 27">
              <a:extLst>
                <a:ext uri="{FF2B5EF4-FFF2-40B4-BE49-F238E27FC236}">
                  <a16:creationId xmlns:a16="http://schemas.microsoft.com/office/drawing/2014/main" id="{1BAC35CE-87E9-7640-9007-30EE12DBDED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6" name="Freeform 28">
              <a:extLst>
                <a:ext uri="{FF2B5EF4-FFF2-40B4-BE49-F238E27FC236}">
                  <a16:creationId xmlns:a16="http://schemas.microsoft.com/office/drawing/2014/main" id="{A38D4B65-4F63-5B46-9C69-F828890C9A3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69" name="Group 451">
            <a:extLst>
              <a:ext uri="{FF2B5EF4-FFF2-40B4-BE49-F238E27FC236}">
                <a16:creationId xmlns:a16="http://schemas.microsoft.com/office/drawing/2014/main" id="{7BDE4DDF-9BB9-4C4B-8BA3-BFCFCFB682F4}"/>
              </a:ext>
            </a:extLst>
          </p:cNvPr>
          <p:cNvGrpSpPr>
            <a:grpSpLocks noChangeAspect="1"/>
          </p:cNvGrpSpPr>
          <p:nvPr/>
        </p:nvGrpSpPr>
        <p:grpSpPr>
          <a:xfrm>
            <a:off x="7134137" y="6032990"/>
            <a:ext cx="224636" cy="159248"/>
            <a:chOff x="3335338" y="269944"/>
            <a:chExt cx="2154238" cy="1527175"/>
          </a:xfrm>
          <a:solidFill>
            <a:srgbClr val="FF0000"/>
          </a:solidFill>
        </p:grpSpPr>
        <p:sp>
          <p:nvSpPr>
            <p:cNvPr id="272" name="Freeform 24">
              <a:extLst>
                <a:ext uri="{FF2B5EF4-FFF2-40B4-BE49-F238E27FC236}">
                  <a16:creationId xmlns:a16="http://schemas.microsoft.com/office/drawing/2014/main" id="{F4F0DCFD-1EA3-864C-A6E5-FDFC228E223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3" name="Freeform 25">
              <a:extLst>
                <a:ext uri="{FF2B5EF4-FFF2-40B4-BE49-F238E27FC236}">
                  <a16:creationId xmlns:a16="http://schemas.microsoft.com/office/drawing/2014/main" id="{D592D9EA-896A-F440-AC42-925812C365A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5" name="Freeform 26">
              <a:extLst>
                <a:ext uri="{FF2B5EF4-FFF2-40B4-BE49-F238E27FC236}">
                  <a16:creationId xmlns:a16="http://schemas.microsoft.com/office/drawing/2014/main" id="{EBF80D74-54E3-7241-8D87-AF361FBD0D5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2" name="Freeform 27">
              <a:extLst>
                <a:ext uri="{FF2B5EF4-FFF2-40B4-BE49-F238E27FC236}">
                  <a16:creationId xmlns:a16="http://schemas.microsoft.com/office/drawing/2014/main" id="{D98BC73C-5B2D-7A4B-892B-163D3CF66BE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4" name="Freeform 28">
              <a:extLst>
                <a:ext uri="{FF2B5EF4-FFF2-40B4-BE49-F238E27FC236}">
                  <a16:creationId xmlns:a16="http://schemas.microsoft.com/office/drawing/2014/main" id="{CF63D58F-01E9-504A-9298-351DCAD183B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85" name="Group 451">
            <a:extLst>
              <a:ext uri="{FF2B5EF4-FFF2-40B4-BE49-F238E27FC236}">
                <a16:creationId xmlns:a16="http://schemas.microsoft.com/office/drawing/2014/main" id="{2FB6FCA6-9487-D647-AEB8-F4509B7CE7C4}"/>
              </a:ext>
            </a:extLst>
          </p:cNvPr>
          <p:cNvGrpSpPr>
            <a:grpSpLocks noChangeAspect="1"/>
          </p:cNvGrpSpPr>
          <p:nvPr/>
        </p:nvGrpSpPr>
        <p:grpSpPr>
          <a:xfrm>
            <a:off x="8375956" y="6015527"/>
            <a:ext cx="224636" cy="159248"/>
            <a:chOff x="3335338" y="269944"/>
            <a:chExt cx="2154238" cy="1527175"/>
          </a:xfrm>
          <a:solidFill>
            <a:srgbClr val="FF0000"/>
          </a:solidFill>
        </p:grpSpPr>
        <p:sp>
          <p:nvSpPr>
            <p:cNvPr id="286" name="Freeform 24">
              <a:extLst>
                <a:ext uri="{FF2B5EF4-FFF2-40B4-BE49-F238E27FC236}">
                  <a16:creationId xmlns:a16="http://schemas.microsoft.com/office/drawing/2014/main" id="{474354AD-C00B-C44D-BB5D-B813A2B3AFC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7" name="Freeform 25">
              <a:extLst>
                <a:ext uri="{FF2B5EF4-FFF2-40B4-BE49-F238E27FC236}">
                  <a16:creationId xmlns:a16="http://schemas.microsoft.com/office/drawing/2014/main" id="{05D1FB65-9713-0D4F-9307-569B068978A7}"/>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8" name="Freeform 26">
              <a:extLst>
                <a:ext uri="{FF2B5EF4-FFF2-40B4-BE49-F238E27FC236}">
                  <a16:creationId xmlns:a16="http://schemas.microsoft.com/office/drawing/2014/main" id="{26544E79-AF0F-3345-881B-5B31C84D3DF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9" name="Freeform 27">
              <a:extLst>
                <a:ext uri="{FF2B5EF4-FFF2-40B4-BE49-F238E27FC236}">
                  <a16:creationId xmlns:a16="http://schemas.microsoft.com/office/drawing/2014/main" id="{417FE195-34CF-5841-814E-7BC186D993D6}"/>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0" name="Freeform 28">
              <a:extLst>
                <a:ext uri="{FF2B5EF4-FFF2-40B4-BE49-F238E27FC236}">
                  <a16:creationId xmlns:a16="http://schemas.microsoft.com/office/drawing/2014/main" id="{5D60A3F2-9AA5-6440-B0F7-288C532EA0BC}"/>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1" name="Group 451">
            <a:extLst>
              <a:ext uri="{FF2B5EF4-FFF2-40B4-BE49-F238E27FC236}">
                <a16:creationId xmlns:a16="http://schemas.microsoft.com/office/drawing/2014/main" id="{40C4AAE5-1BD6-A841-A577-5B83E5182561}"/>
              </a:ext>
            </a:extLst>
          </p:cNvPr>
          <p:cNvGrpSpPr>
            <a:grpSpLocks noChangeAspect="1"/>
          </p:cNvGrpSpPr>
          <p:nvPr/>
        </p:nvGrpSpPr>
        <p:grpSpPr>
          <a:xfrm>
            <a:off x="7959633" y="5536797"/>
            <a:ext cx="224636" cy="159248"/>
            <a:chOff x="3335338" y="269944"/>
            <a:chExt cx="2154238" cy="1527175"/>
          </a:xfrm>
          <a:solidFill>
            <a:srgbClr val="FF0000"/>
          </a:solidFill>
        </p:grpSpPr>
        <p:sp>
          <p:nvSpPr>
            <p:cNvPr id="292" name="Freeform 24">
              <a:extLst>
                <a:ext uri="{FF2B5EF4-FFF2-40B4-BE49-F238E27FC236}">
                  <a16:creationId xmlns:a16="http://schemas.microsoft.com/office/drawing/2014/main" id="{4CF9D854-F055-414D-8910-7D265A47B2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3" name="Freeform 25">
              <a:extLst>
                <a:ext uri="{FF2B5EF4-FFF2-40B4-BE49-F238E27FC236}">
                  <a16:creationId xmlns:a16="http://schemas.microsoft.com/office/drawing/2014/main" id="{8AD13688-7B9B-024B-8BA1-1D15C015835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4" name="Freeform 26">
              <a:extLst>
                <a:ext uri="{FF2B5EF4-FFF2-40B4-BE49-F238E27FC236}">
                  <a16:creationId xmlns:a16="http://schemas.microsoft.com/office/drawing/2014/main" id="{550210E4-49DE-0F48-B026-894BA75EE15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5" name="Freeform 27">
              <a:extLst>
                <a:ext uri="{FF2B5EF4-FFF2-40B4-BE49-F238E27FC236}">
                  <a16:creationId xmlns:a16="http://schemas.microsoft.com/office/drawing/2014/main" id="{3E96D89C-0022-7641-AC1C-5A5CCCFEF5B2}"/>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6" name="Freeform 28">
              <a:extLst>
                <a:ext uri="{FF2B5EF4-FFF2-40B4-BE49-F238E27FC236}">
                  <a16:creationId xmlns:a16="http://schemas.microsoft.com/office/drawing/2014/main" id="{8BBCFDCC-3C1F-354A-B91F-E6061FB0158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7" name="Group 451">
            <a:extLst>
              <a:ext uri="{FF2B5EF4-FFF2-40B4-BE49-F238E27FC236}">
                <a16:creationId xmlns:a16="http://schemas.microsoft.com/office/drawing/2014/main" id="{AB28D142-769D-D845-85A3-375B0BBC1BFC}"/>
              </a:ext>
            </a:extLst>
          </p:cNvPr>
          <p:cNvGrpSpPr>
            <a:grpSpLocks noChangeAspect="1"/>
          </p:cNvGrpSpPr>
          <p:nvPr/>
        </p:nvGrpSpPr>
        <p:grpSpPr>
          <a:xfrm>
            <a:off x="8427282" y="4950509"/>
            <a:ext cx="224636" cy="159248"/>
            <a:chOff x="3335338" y="269944"/>
            <a:chExt cx="2154238" cy="1527175"/>
          </a:xfrm>
          <a:solidFill>
            <a:srgbClr val="FF0000"/>
          </a:solidFill>
        </p:grpSpPr>
        <p:sp>
          <p:nvSpPr>
            <p:cNvPr id="298" name="Freeform 24">
              <a:extLst>
                <a:ext uri="{FF2B5EF4-FFF2-40B4-BE49-F238E27FC236}">
                  <a16:creationId xmlns:a16="http://schemas.microsoft.com/office/drawing/2014/main" id="{DDAB4F56-FA62-6142-847C-64131B539DA6}"/>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9" name="Freeform 25">
              <a:extLst>
                <a:ext uri="{FF2B5EF4-FFF2-40B4-BE49-F238E27FC236}">
                  <a16:creationId xmlns:a16="http://schemas.microsoft.com/office/drawing/2014/main" id="{9D330B7F-370A-2E44-AFF5-1A9FF2BCAC6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0" name="Freeform 26">
              <a:extLst>
                <a:ext uri="{FF2B5EF4-FFF2-40B4-BE49-F238E27FC236}">
                  <a16:creationId xmlns:a16="http://schemas.microsoft.com/office/drawing/2014/main" id="{49A5950B-27BD-3A46-A82B-F9D2621E0FC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1" name="Freeform 27">
              <a:extLst>
                <a:ext uri="{FF2B5EF4-FFF2-40B4-BE49-F238E27FC236}">
                  <a16:creationId xmlns:a16="http://schemas.microsoft.com/office/drawing/2014/main" id="{3A0B9FDA-F554-D84C-AEB8-28B2ABF7BA04}"/>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2" name="Freeform 28">
              <a:extLst>
                <a:ext uri="{FF2B5EF4-FFF2-40B4-BE49-F238E27FC236}">
                  <a16:creationId xmlns:a16="http://schemas.microsoft.com/office/drawing/2014/main" id="{0D92752A-16C3-CD48-8F26-CB4974DB2C5D}"/>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274" name="テキスト ボックス 273">
            <a:extLst>
              <a:ext uri="{FF2B5EF4-FFF2-40B4-BE49-F238E27FC236}">
                <a16:creationId xmlns:a16="http://schemas.microsoft.com/office/drawing/2014/main" id="{05D80643-D5B2-EF46-8679-847605E3A6F6}"/>
              </a:ext>
            </a:extLst>
          </p:cNvPr>
          <p:cNvSpPr txBox="1"/>
          <p:nvPr/>
        </p:nvSpPr>
        <p:spPr>
          <a:xfrm>
            <a:off x="5817998" y="2252240"/>
            <a:ext cx="756937" cy="400110"/>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4" name="フリーフォーム 303">
            <a:extLst>
              <a:ext uri="{FF2B5EF4-FFF2-40B4-BE49-F238E27FC236}">
                <a16:creationId xmlns:a16="http://schemas.microsoft.com/office/drawing/2014/main" id="{1B94979E-F313-7547-892A-D75FFD465FB7}"/>
              </a:ext>
            </a:extLst>
          </p:cNvPr>
          <p:cNvSpPr/>
          <p:nvPr/>
        </p:nvSpPr>
        <p:spPr>
          <a:xfrm>
            <a:off x="2758078" y="2194560"/>
            <a:ext cx="4160882"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210" name="乗算記号 209">
            <a:extLst>
              <a:ext uri="{FF2B5EF4-FFF2-40B4-BE49-F238E27FC236}">
                <a16:creationId xmlns:a16="http://schemas.microsoft.com/office/drawing/2014/main" id="{E4675561-FA82-DC46-BF17-C44578379ED9}"/>
              </a:ext>
            </a:extLst>
          </p:cNvPr>
          <p:cNvSpPr/>
          <p:nvPr/>
        </p:nvSpPr>
        <p:spPr>
          <a:xfrm>
            <a:off x="5783891" y="2015276"/>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乗算記号 304">
            <a:extLst>
              <a:ext uri="{FF2B5EF4-FFF2-40B4-BE49-F238E27FC236}">
                <a16:creationId xmlns:a16="http://schemas.microsoft.com/office/drawing/2014/main" id="{CBE59304-CA9B-3842-A74C-6C1677D8EC9D}"/>
              </a:ext>
            </a:extLst>
          </p:cNvPr>
          <p:cNvSpPr/>
          <p:nvPr/>
        </p:nvSpPr>
        <p:spPr>
          <a:xfrm>
            <a:off x="1795201" y="3600348"/>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1861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0"/>
                                        </p:tgtEl>
                                        <p:attrNameLst>
                                          <p:attrName>style.visibility</p:attrName>
                                        </p:attrNameLst>
                                      </p:cBhvr>
                                      <p:to>
                                        <p:strVal val="visible"/>
                                      </p:to>
                                    </p:set>
                                    <p:anim calcmode="lin" valueType="num">
                                      <p:cBhvr>
                                        <p:cTn id="12" dur="500" fill="hold"/>
                                        <p:tgtEl>
                                          <p:spTgt spid="210"/>
                                        </p:tgtEl>
                                        <p:attrNameLst>
                                          <p:attrName>ppt_w</p:attrName>
                                        </p:attrNameLst>
                                      </p:cBhvr>
                                      <p:tavLst>
                                        <p:tav tm="0">
                                          <p:val>
                                            <p:fltVal val="0"/>
                                          </p:val>
                                        </p:tav>
                                        <p:tav tm="100000">
                                          <p:val>
                                            <p:strVal val="#ppt_w"/>
                                          </p:val>
                                        </p:tav>
                                      </p:tavLst>
                                    </p:anim>
                                    <p:anim calcmode="lin" valueType="num">
                                      <p:cBhvr>
                                        <p:cTn id="13" dur="500" fill="hold"/>
                                        <p:tgtEl>
                                          <p:spTgt spid="210"/>
                                        </p:tgtEl>
                                        <p:attrNameLst>
                                          <p:attrName>ppt_h</p:attrName>
                                        </p:attrNameLst>
                                      </p:cBhvr>
                                      <p:tavLst>
                                        <p:tav tm="0">
                                          <p:val>
                                            <p:fltVal val="0"/>
                                          </p:val>
                                        </p:tav>
                                        <p:tav tm="100000">
                                          <p:val>
                                            <p:strVal val="#ppt_h"/>
                                          </p:val>
                                        </p:tav>
                                      </p:tavLst>
                                    </p:anim>
                                    <p:animEffect transition="in" filter="fade">
                                      <p:cBhvr>
                                        <p:cTn id="14" dur="500"/>
                                        <p:tgtEl>
                                          <p:spTgt spid="2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9"/>
                                        </p:tgtEl>
                                        <p:attrNameLst>
                                          <p:attrName>style.visibility</p:attrName>
                                        </p:attrNameLst>
                                      </p:cBhvr>
                                      <p:to>
                                        <p:strVal val="visible"/>
                                      </p:to>
                                    </p:set>
                                    <p:anim calcmode="lin" valueType="num">
                                      <p:cBhvr>
                                        <p:cTn id="24" dur="500" fill="hold"/>
                                        <p:tgtEl>
                                          <p:spTgt spid="169"/>
                                        </p:tgtEl>
                                        <p:attrNameLst>
                                          <p:attrName>ppt_w</p:attrName>
                                        </p:attrNameLst>
                                      </p:cBhvr>
                                      <p:tavLst>
                                        <p:tav tm="0">
                                          <p:val>
                                            <p:fltVal val="0"/>
                                          </p:val>
                                        </p:tav>
                                        <p:tav tm="100000">
                                          <p:val>
                                            <p:strVal val="#ppt_w"/>
                                          </p:val>
                                        </p:tav>
                                      </p:tavLst>
                                    </p:anim>
                                    <p:anim calcmode="lin" valueType="num">
                                      <p:cBhvr>
                                        <p:cTn id="25" dur="500" fill="hold"/>
                                        <p:tgtEl>
                                          <p:spTgt spid="169"/>
                                        </p:tgtEl>
                                        <p:attrNameLst>
                                          <p:attrName>ppt_h</p:attrName>
                                        </p:attrNameLst>
                                      </p:cBhvr>
                                      <p:tavLst>
                                        <p:tav tm="0">
                                          <p:val>
                                            <p:fltVal val="0"/>
                                          </p:val>
                                        </p:tav>
                                        <p:tav tm="100000">
                                          <p:val>
                                            <p:strVal val="#ppt_h"/>
                                          </p:val>
                                        </p:tav>
                                      </p:tavLst>
                                    </p:anim>
                                    <p:animEffect transition="in" filter="fade">
                                      <p:cBhvr>
                                        <p:cTn id="26" dur="500"/>
                                        <p:tgtEl>
                                          <p:spTgt spid="16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3"/>
                                        </p:tgtEl>
                                        <p:attrNameLst>
                                          <p:attrName>style.visibility</p:attrName>
                                        </p:attrNameLst>
                                      </p:cBhvr>
                                      <p:to>
                                        <p:strVal val="visible"/>
                                      </p:to>
                                    </p:set>
                                    <p:anim calcmode="lin" valueType="num">
                                      <p:cBhvr>
                                        <p:cTn id="29" dur="500" fill="hold"/>
                                        <p:tgtEl>
                                          <p:spTgt spid="283"/>
                                        </p:tgtEl>
                                        <p:attrNameLst>
                                          <p:attrName>ppt_w</p:attrName>
                                        </p:attrNameLst>
                                      </p:cBhvr>
                                      <p:tavLst>
                                        <p:tav tm="0">
                                          <p:val>
                                            <p:fltVal val="0"/>
                                          </p:val>
                                        </p:tav>
                                        <p:tav tm="100000">
                                          <p:val>
                                            <p:strVal val="#ppt_w"/>
                                          </p:val>
                                        </p:tav>
                                      </p:tavLst>
                                    </p:anim>
                                    <p:anim calcmode="lin" valueType="num">
                                      <p:cBhvr>
                                        <p:cTn id="30" dur="500" fill="hold"/>
                                        <p:tgtEl>
                                          <p:spTgt spid="283"/>
                                        </p:tgtEl>
                                        <p:attrNameLst>
                                          <p:attrName>ppt_h</p:attrName>
                                        </p:attrNameLst>
                                      </p:cBhvr>
                                      <p:tavLst>
                                        <p:tav tm="0">
                                          <p:val>
                                            <p:fltVal val="0"/>
                                          </p:val>
                                        </p:tav>
                                        <p:tav tm="100000">
                                          <p:val>
                                            <p:strVal val="#ppt_h"/>
                                          </p:val>
                                        </p:tav>
                                      </p:tavLst>
                                    </p:anim>
                                    <p:animEffect transition="in" filter="fade">
                                      <p:cBhvr>
                                        <p:cTn id="31" dur="500"/>
                                        <p:tgtEl>
                                          <p:spTgt spid="28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5"/>
                                        </p:tgtEl>
                                        <p:attrNameLst>
                                          <p:attrName>style.visibility</p:attrName>
                                        </p:attrNameLst>
                                      </p:cBhvr>
                                      <p:to>
                                        <p:strVal val="visible"/>
                                      </p:to>
                                    </p:set>
                                    <p:anim calcmode="lin" valueType="num">
                                      <p:cBhvr>
                                        <p:cTn id="36" dur="500" fill="hold"/>
                                        <p:tgtEl>
                                          <p:spTgt spid="155"/>
                                        </p:tgtEl>
                                        <p:attrNameLst>
                                          <p:attrName>ppt_w</p:attrName>
                                        </p:attrNameLst>
                                      </p:cBhvr>
                                      <p:tavLst>
                                        <p:tav tm="0">
                                          <p:val>
                                            <p:fltVal val="0"/>
                                          </p:val>
                                        </p:tav>
                                        <p:tav tm="100000">
                                          <p:val>
                                            <p:strVal val="#ppt_w"/>
                                          </p:val>
                                        </p:tav>
                                      </p:tavLst>
                                    </p:anim>
                                    <p:anim calcmode="lin" valueType="num">
                                      <p:cBhvr>
                                        <p:cTn id="37" dur="500" fill="hold"/>
                                        <p:tgtEl>
                                          <p:spTgt spid="155"/>
                                        </p:tgtEl>
                                        <p:attrNameLst>
                                          <p:attrName>ppt_h</p:attrName>
                                        </p:attrNameLst>
                                      </p:cBhvr>
                                      <p:tavLst>
                                        <p:tav tm="0">
                                          <p:val>
                                            <p:fltVal val="0"/>
                                          </p:val>
                                        </p:tav>
                                        <p:tav tm="100000">
                                          <p:val>
                                            <p:strVal val="#ppt_h"/>
                                          </p:val>
                                        </p:tav>
                                      </p:tavLst>
                                    </p:anim>
                                    <p:animEffect transition="in" filter="fade">
                                      <p:cBhvr>
                                        <p:cTn id="38" dur="500"/>
                                        <p:tgtEl>
                                          <p:spTgt spid="15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96"/>
                                        </p:tgtEl>
                                        <p:attrNameLst>
                                          <p:attrName>style.visibility</p:attrName>
                                        </p:attrNameLst>
                                      </p:cBhvr>
                                      <p:to>
                                        <p:strVal val="visible"/>
                                      </p:to>
                                    </p:set>
                                    <p:anim calcmode="lin" valueType="num">
                                      <p:cBhvr>
                                        <p:cTn id="41" dur="500" fill="hold"/>
                                        <p:tgtEl>
                                          <p:spTgt spid="196"/>
                                        </p:tgtEl>
                                        <p:attrNameLst>
                                          <p:attrName>ppt_w</p:attrName>
                                        </p:attrNameLst>
                                      </p:cBhvr>
                                      <p:tavLst>
                                        <p:tav tm="0">
                                          <p:val>
                                            <p:fltVal val="0"/>
                                          </p:val>
                                        </p:tav>
                                        <p:tav tm="100000">
                                          <p:val>
                                            <p:strVal val="#ppt_w"/>
                                          </p:val>
                                        </p:tav>
                                      </p:tavLst>
                                    </p:anim>
                                    <p:anim calcmode="lin" valueType="num">
                                      <p:cBhvr>
                                        <p:cTn id="42" dur="500" fill="hold"/>
                                        <p:tgtEl>
                                          <p:spTgt spid="196"/>
                                        </p:tgtEl>
                                        <p:attrNameLst>
                                          <p:attrName>ppt_h</p:attrName>
                                        </p:attrNameLst>
                                      </p:cBhvr>
                                      <p:tavLst>
                                        <p:tav tm="0">
                                          <p:val>
                                            <p:fltVal val="0"/>
                                          </p:val>
                                        </p:tav>
                                        <p:tav tm="100000">
                                          <p:val>
                                            <p:strVal val="#ppt_h"/>
                                          </p:val>
                                        </p:tav>
                                      </p:tavLst>
                                    </p:anim>
                                    <p:animEffect transition="in" filter="fade">
                                      <p:cBhvr>
                                        <p:cTn id="43" dur="500"/>
                                        <p:tgtEl>
                                          <p:spTgt spid="196"/>
                                        </p:tgtEl>
                                      </p:cBhvr>
                                    </p:animEffect>
                                  </p:childTnLst>
                                </p:cTn>
                              </p:par>
                              <p:par>
                                <p:cTn id="44" presetID="53" presetClass="entr" presetSubtype="16" fill="hold" nodeType="withEffect">
                                  <p:stCondLst>
                                    <p:cond delay="0"/>
                                  </p:stCondLst>
                                  <p:childTnLst>
                                    <p:set>
                                      <p:cBhvr>
                                        <p:cTn id="45" dur="1" fill="hold">
                                          <p:stCondLst>
                                            <p:cond delay="0"/>
                                          </p:stCondLst>
                                        </p:cTn>
                                        <p:tgtEl>
                                          <p:spTgt spid="184"/>
                                        </p:tgtEl>
                                        <p:attrNameLst>
                                          <p:attrName>style.visibility</p:attrName>
                                        </p:attrNameLst>
                                      </p:cBhvr>
                                      <p:to>
                                        <p:strVal val="visible"/>
                                      </p:to>
                                    </p:set>
                                    <p:anim calcmode="lin" valueType="num">
                                      <p:cBhvr>
                                        <p:cTn id="46" dur="500" fill="hold"/>
                                        <p:tgtEl>
                                          <p:spTgt spid="184"/>
                                        </p:tgtEl>
                                        <p:attrNameLst>
                                          <p:attrName>ppt_w</p:attrName>
                                        </p:attrNameLst>
                                      </p:cBhvr>
                                      <p:tavLst>
                                        <p:tav tm="0">
                                          <p:val>
                                            <p:fltVal val="0"/>
                                          </p:val>
                                        </p:tav>
                                        <p:tav tm="100000">
                                          <p:val>
                                            <p:strVal val="#ppt_w"/>
                                          </p:val>
                                        </p:tav>
                                      </p:tavLst>
                                    </p:anim>
                                    <p:anim calcmode="lin" valueType="num">
                                      <p:cBhvr>
                                        <p:cTn id="47" dur="500" fill="hold"/>
                                        <p:tgtEl>
                                          <p:spTgt spid="184"/>
                                        </p:tgtEl>
                                        <p:attrNameLst>
                                          <p:attrName>ppt_h</p:attrName>
                                        </p:attrNameLst>
                                      </p:cBhvr>
                                      <p:tavLst>
                                        <p:tav tm="0">
                                          <p:val>
                                            <p:fltVal val="0"/>
                                          </p:val>
                                        </p:tav>
                                        <p:tav tm="100000">
                                          <p:val>
                                            <p:strVal val="#ppt_h"/>
                                          </p:val>
                                        </p:tav>
                                      </p:tavLst>
                                    </p:anim>
                                    <p:animEffect transition="in" filter="fade">
                                      <p:cBhvr>
                                        <p:cTn id="48" dur="500"/>
                                        <p:tgtEl>
                                          <p:spTgt spid="184"/>
                                        </p:tgtEl>
                                      </p:cBhvr>
                                    </p:animEffect>
                                  </p:childTnLst>
                                </p:cTn>
                              </p:par>
                              <p:par>
                                <p:cTn id="49" presetID="53" presetClass="entr" presetSubtype="16" fill="hold" nodeType="with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p:cTn id="51" dur="500" fill="hold"/>
                                        <p:tgtEl>
                                          <p:spTgt spid="178"/>
                                        </p:tgtEl>
                                        <p:attrNameLst>
                                          <p:attrName>ppt_w</p:attrName>
                                        </p:attrNameLst>
                                      </p:cBhvr>
                                      <p:tavLst>
                                        <p:tav tm="0">
                                          <p:val>
                                            <p:fltVal val="0"/>
                                          </p:val>
                                        </p:tav>
                                        <p:tav tm="100000">
                                          <p:val>
                                            <p:strVal val="#ppt_w"/>
                                          </p:val>
                                        </p:tav>
                                      </p:tavLst>
                                    </p:anim>
                                    <p:anim calcmode="lin" valueType="num">
                                      <p:cBhvr>
                                        <p:cTn id="52" dur="500" fill="hold"/>
                                        <p:tgtEl>
                                          <p:spTgt spid="178"/>
                                        </p:tgtEl>
                                        <p:attrNameLst>
                                          <p:attrName>ppt_h</p:attrName>
                                        </p:attrNameLst>
                                      </p:cBhvr>
                                      <p:tavLst>
                                        <p:tav tm="0">
                                          <p:val>
                                            <p:fltVal val="0"/>
                                          </p:val>
                                        </p:tav>
                                        <p:tav tm="100000">
                                          <p:val>
                                            <p:strVal val="#ppt_h"/>
                                          </p:val>
                                        </p:tav>
                                      </p:tavLst>
                                    </p:anim>
                                    <p:animEffect transition="in" filter="fade">
                                      <p:cBhvr>
                                        <p:cTn id="53" dur="500"/>
                                        <p:tgtEl>
                                          <p:spTgt spid="178"/>
                                        </p:tgtEl>
                                      </p:cBhvr>
                                    </p:animEffect>
                                  </p:childTnLst>
                                </p:cTn>
                              </p:par>
                              <p:par>
                                <p:cTn id="54" presetID="53" presetClass="entr" presetSubtype="16" fill="hold" nodeType="withEffect">
                                  <p:stCondLst>
                                    <p:cond delay="0"/>
                                  </p:stCondLst>
                                  <p:childTnLst>
                                    <p:set>
                                      <p:cBhvr>
                                        <p:cTn id="55" dur="1" fill="hold">
                                          <p:stCondLst>
                                            <p:cond delay="0"/>
                                          </p:stCondLst>
                                        </p:cTn>
                                        <p:tgtEl>
                                          <p:spTgt spid="163"/>
                                        </p:tgtEl>
                                        <p:attrNameLst>
                                          <p:attrName>style.visibility</p:attrName>
                                        </p:attrNameLst>
                                      </p:cBhvr>
                                      <p:to>
                                        <p:strVal val="visible"/>
                                      </p:to>
                                    </p:set>
                                    <p:anim calcmode="lin" valueType="num">
                                      <p:cBhvr>
                                        <p:cTn id="56" dur="500" fill="hold"/>
                                        <p:tgtEl>
                                          <p:spTgt spid="163"/>
                                        </p:tgtEl>
                                        <p:attrNameLst>
                                          <p:attrName>ppt_w</p:attrName>
                                        </p:attrNameLst>
                                      </p:cBhvr>
                                      <p:tavLst>
                                        <p:tav tm="0">
                                          <p:val>
                                            <p:fltVal val="0"/>
                                          </p:val>
                                        </p:tav>
                                        <p:tav tm="100000">
                                          <p:val>
                                            <p:strVal val="#ppt_w"/>
                                          </p:val>
                                        </p:tav>
                                      </p:tavLst>
                                    </p:anim>
                                    <p:anim calcmode="lin" valueType="num">
                                      <p:cBhvr>
                                        <p:cTn id="57" dur="500" fill="hold"/>
                                        <p:tgtEl>
                                          <p:spTgt spid="163"/>
                                        </p:tgtEl>
                                        <p:attrNameLst>
                                          <p:attrName>ppt_h</p:attrName>
                                        </p:attrNameLst>
                                      </p:cBhvr>
                                      <p:tavLst>
                                        <p:tav tm="0">
                                          <p:val>
                                            <p:fltVal val="0"/>
                                          </p:val>
                                        </p:tav>
                                        <p:tav tm="100000">
                                          <p:val>
                                            <p:strVal val="#ppt_h"/>
                                          </p:val>
                                        </p:tav>
                                      </p:tavLst>
                                    </p:anim>
                                    <p:animEffect transition="in" filter="fade">
                                      <p:cBhvr>
                                        <p:cTn id="58" dur="500"/>
                                        <p:tgtEl>
                                          <p:spTgt spid="163"/>
                                        </p:tgtEl>
                                      </p:cBhvr>
                                    </p:animEffect>
                                  </p:childTnLst>
                                </p:cTn>
                              </p:par>
                              <p:par>
                                <p:cTn id="59" presetID="53" presetClass="entr" presetSubtype="16" fill="hold" nodeType="withEffect">
                                  <p:stCondLst>
                                    <p:cond delay="0"/>
                                  </p:stCondLst>
                                  <p:childTnLst>
                                    <p:set>
                                      <p:cBhvr>
                                        <p:cTn id="60" dur="1" fill="hold">
                                          <p:stCondLst>
                                            <p:cond delay="0"/>
                                          </p:stCondLst>
                                        </p:cTn>
                                        <p:tgtEl>
                                          <p:spTgt spid="190"/>
                                        </p:tgtEl>
                                        <p:attrNameLst>
                                          <p:attrName>style.visibility</p:attrName>
                                        </p:attrNameLst>
                                      </p:cBhvr>
                                      <p:to>
                                        <p:strVal val="visible"/>
                                      </p:to>
                                    </p:set>
                                    <p:anim calcmode="lin" valueType="num">
                                      <p:cBhvr>
                                        <p:cTn id="61" dur="500" fill="hold"/>
                                        <p:tgtEl>
                                          <p:spTgt spid="190"/>
                                        </p:tgtEl>
                                        <p:attrNameLst>
                                          <p:attrName>ppt_w</p:attrName>
                                        </p:attrNameLst>
                                      </p:cBhvr>
                                      <p:tavLst>
                                        <p:tav tm="0">
                                          <p:val>
                                            <p:fltVal val="0"/>
                                          </p:val>
                                        </p:tav>
                                        <p:tav tm="100000">
                                          <p:val>
                                            <p:strVal val="#ppt_w"/>
                                          </p:val>
                                        </p:tav>
                                      </p:tavLst>
                                    </p:anim>
                                    <p:anim calcmode="lin" valueType="num">
                                      <p:cBhvr>
                                        <p:cTn id="62" dur="500" fill="hold"/>
                                        <p:tgtEl>
                                          <p:spTgt spid="190"/>
                                        </p:tgtEl>
                                        <p:attrNameLst>
                                          <p:attrName>ppt_h</p:attrName>
                                        </p:attrNameLst>
                                      </p:cBhvr>
                                      <p:tavLst>
                                        <p:tav tm="0">
                                          <p:val>
                                            <p:fltVal val="0"/>
                                          </p:val>
                                        </p:tav>
                                        <p:tav tm="100000">
                                          <p:val>
                                            <p:strVal val="#ppt_h"/>
                                          </p:val>
                                        </p:tav>
                                      </p:tavLst>
                                    </p:anim>
                                    <p:animEffect transition="in" filter="fade">
                                      <p:cBhvr>
                                        <p:cTn id="63" dur="500"/>
                                        <p:tgtEl>
                                          <p:spTgt spid="190"/>
                                        </p:tgtEl>
                                      </p:cBhvr>
                                    </p:animEffect>
                                  </p:childTnLst>
                                </p:cTn>
                              </p:par>
                              <p:par>
                                <p:cTn id="64" presetID="53" presetClass="entr" presetSubtype="16" fill="hold" nodeType="withEffect">
                                  <p:stCondLst>
                                    <p:cond delay="0"/>
                                  </p:stCondLst>
                                  <p:childTnLst>
                                    <p:set>
                                      <p:cBhvr>
                                        <p:cTn id="65" dur="1" fill="hold">
                                          <p:stCondLst>
                                            <p:cond delay="0"/>
                                          </p:stCondLst>
                                        </p:cTn>
                                        <p:tgtEl>
                                          <p:spTgt spid="172"/>
                                        </p:tgtEl>
                                        <p:attrNameLst>
                                          <p:attrName>style.visibility</p:attrName>
                                        </p:attrNameLst>
                                      </p:cBhvr>
                                      <p:to>
                                        <p:strVal val="visible"/>
                                      </p:to>
                                    </p:set>
                                    <p:anim calcmode="lin" valueType="num">
                                      <p:cBhvr>
                                        <p:cTn id="66" dur="500" fill="hold"/>
                                        <p:tgtEl>
                                          <p:spTgt spid="172"/>
                                        </p:tgtEl>
                                        <p:attrNameLst>
                                          <p:attrName>ppt_w</p:attrName>
                                        </p:attrNameLst>
                                      </p:cBhvr>
                                      <p:tavLst>
                                        <p:tav tm="0">
                                          <p:val>
                                            <p:fltVal val="0"/>
                                          </p:val>
                                        </p:tav>
                                        <p:tav tm="100000">
                                          <p:val>
                                            <p:strVal val="#ppt_w"/>
                                          </p:val>
                                        </p:tav>
                                      </p:tavLst>
                                    </p:anim>
                                    <p:anim calcmode="lin" valueType="num">
                                      <p:cBhvr>
                                        <p:cTn id="67" dur="500" fill="hold"/>
                                        <p:tgtEl>
                                          <p:spTgt spid="172"/>
                                        </p:tgtEl>
                                        <p:attrNameLst>
                                          <p:attrName>ppt_h</p:attrName>
                                        </p:attrNameLst>
                                      </p:cBhvr>
                                      <p:tavLst>
                                        <p:tav tm="0">
                                          <p:val>
                                            <p:fltVal val="0"/>
                                          </p:val>
                                        </p:tav>
                                        <p:tav tm="100000">
                                          <p:val>
                                            <p:strVal val="#ppt_h"/>
                                          </p:val>
                                        </p:tav>
                                      </p:tavLst>
                                    </p:anim>
                                    <p:animEffect transition="in" filter="fade">
                                      <p:cBhvr>
                                        <p:cTn id="68" dur="500"/>
                                        <p:tgtEl>
                                          <p:spTgt spid="172"/>
                                        </p:tgtEl>
                                      </p:cBhvr>
                                    </p:animEffect>
                                  </p:childTnLst>
                                </p:cTn>
                              </p:par>
                              <p:par>
                                <p:cTn id="69" presetID="53" presetClass="entr" presetSubtype="16" fill="hold" nodeType="withEffect">
                                  <p:stCondLst>
                                    <p:cond delay="0"/>
                                  </p:stCondLst>
                                  <p:childTnLst>
                                    <p:set>
                                      <p:cBhvr>
                                        <p:cTn id="70" dur="1" fill="hold">
                                          <p:stCondLst>
                                            <p:cond delay="0"/>
                                          </p:stCondLst>
                                        </p:cTn>
                                        <p:tgtEl>
                                          <p:spTgt spid="229"/>
                                        </p:tgtEl>
                                        <p:attrNameLst>
                                          <p:attrName>style.visibility</p:attrName>
                                        </p:attrNameLst>
                                      </p:cBhvr>
                                      <p:to>
                                        <p:strVal val="visible"/>
                                      </p:to>
                                    </p:set>
                                    <p:anim calcmode="lin" valueType="num">
                                      <p:cBhvr>
                                        <p:cTn id="71" dur="500" fill="hold"/>
                                        <p:tgtEl>
                                          <p:spTgt spid="229"/>
                                        </p:tgtEl>
                                        <p:attrNameLst>
                                          <p:attrName>ppt_w</p:attrName>
                                        </p:attrNameLst>
                                      </p:cBhvr>
                                      <p:tavLst>
                                        <p:tav tm="0">
                                          <p:val>
                                            <p:fltVal val="0"/>
                                          </p:val>
                                        </p:tav>
                                        <p:tav tm="100000">
                                          <p:val>
                                            <p:strVal val="#ppt_w"/>
                                          </p:val>
                                        </p:tav>
                                      </p:tavLst>
                                    </p:anim>
                                    <p:anim calcmode="lin" valueType="num">
                                      <p:cBhvr>
                                        <p:cTn id="72" dur="500" fill="hold"/>
                                        <p:tgtEl>
                                          <p:spTgt spid="229"/>
                                        </p:tgtEl>
                                        <p:attrNameLst>
                                          <p:attrName>ppt_h</p:attrName>
                                        </p:attrNameLst>
                                      </p:cBhvr>
                                      <p:tavLst>
                                        <p:tav tm="0">
                                          <p:val>
                                            <p:fltVal val="0"/>
                                          </p:val>
                                        </p:tav>
                                        <p:tav tm="100000">
                                          <p:val>
                                            <p:strVal val="#ppt_h"/>
                                          </p:val>
                                        </p:tav>
                                      </p:tavLst>
                                    </p:anim>
                                    <p:animEffect transition="in" filter="fade">
                                      <p:cBhvr>
                                        <p:cTn id="73" dur="500"/>
                                        <p:tgtEl>
                                          <p:spTgt spid="229"/>
                                        </p:tgtEl>
                                      </p:cBhvr>
                                    </p:animEffect>
                                  </p:childTnLst>
                                </p:cTn>
                              </p:par>
                              <p:par>
                                <p:cTn id="74" presetID="53" presetClass="entr" presetSubtype="16" fill="hold" nodeType="withEffect">
                                  <p:stCondLst>
                                    <p:cond delay="0"/>
                                  </p:stCondLst>
                                  <p:childTnLst>
                                    <p:set>
                                      <p:cBhvr>
                                        <p:cTn id="75" dur="1" fill="hold">
                                          <p:stCondLst>
                                            <p:cond delay="0"/>
                                          </p:stCondLst>
                                        </p:cTn>
                                        <p:tgtEl>
                                          <p:spTgt spid="223"/>
                                        </p:tgtEl>
                                        <p:attrNameLst>
                                          <p:attrName>style.visibility</p:attrName>
                                        </p:attrNameLst>
                                      </p:cBhvr>
                                      <p:to>
                                        <p:strVal val="visible"/>
                                      </p:to>
                                    </p:set>
                                    <p:anim calcmode="lin" valueType="num">
                                      <p:cBhvr>
                                        <p:cTn id="76" dur="500" fill="hold"/>
                                        <p:tgtEl>
                                          <p:spTgt spid="223"/>
                                        </p:tgtEl>
                                        <p:attrNameLst>
                                          <p:attrName>ppt_w</p:attrName>
                                        </p:attrNameLst>
                                      </p:cBhvr>
                                      <p:tavLst>
                                        <p:tav tm="0">
                                          <p:val>
                                            <p:fltVal val="0"/>
                                          </p:val>
                                        </p:tav>
                                        <p:tav tm="100000">
                                          <p:val>
                                            <p:strVal val="#ppt_w"/>
                                          </p:val>
                                        </p:tav>
                                      </p:tavLst>
                                    </p:anim>
                                    <p:anim calcmode="lin" valueType="num">
                                      <p:cBhvr>
                                        <p:cTn id="77" dur="500" fill="hold"/>
                                        <p:tgtEl>
                                          <p:spTgt spid="223"/>
                                        </p:tgtEl>
                                        <p:attrNameLst>
                                          <p:attrName>ppt_h</p:attrName>
                                        </p:attrNameLst>
                                      </p:cBhvr>
                                      <p:tavLst>
                                        <p:tav tm="0">
                                          <p:val>
                                            <p:fltVal val="0"/>
                                          </p:val>
                                        </p:tav>
                                        <p:tav tm="100000">
                                          <p:val>
                                            <p:strVal val="#ppt_h"/>
                                          </p:val>
                                        </p:tav>
                                      </p:tavLst>
                                    </p:anim>
                                    <p:animEffect transition="in" filter="fade">
                                      <p:cBhvr>
                                        <p:cTn id="78" dur="500"/>
                                        <p:tgtEl>
                                          <p:spTgt spid="223"/>
                                        </p:tgtEl>
                                      </p:cBhvr>
                                    </p:animEffect>
                                  </p:childTnLst>
                                </p:cTn>
                              </p:par>
                              <p:par>
                                <p:cTn id="79" presetID="53" presetClass="entr" presetSubtype="16" fill="hold" nodeType="withEffect">
                                  <p:stCondLst>
                                    <p:cond delay="0"/>
                                  </p:stCondLst>
                                  <p:childTnLst>
                                    <p:set>
                                      <p:cBhvr>
                                        <p:cTn id="80" dur="1" fill="hold">
                                          <p:stCondLst>
                                            <p:cond delay="0"/>
                                          </p:stCondLst>
                                        </p:cTn>
                                        <p:tgtEl>
                                          <p:spTgt spid="241"/>
                                        </p:tgtEl>
                                        <p:attrNameLst>
                                          <p:attrName>style.visibility</p:attrName>
                                        </p:attrNameLst>
                                      </p:cBhvr>
                                      <p:to>
                                        <p:strVal val="visible"/>
                                      </p:to>
                                    </p:set>
                                    <p:anim calcmode="lin" valueType="num">
                                      <p:cBhvr>
                                        <p:cTn id="81" dur="500" fill="hold"/>
                                        <p:tgtEl>
                                          <p:spTgt spid="241"/>
                                        </p:tgtEl>
                                        <p:attrNameLst>
                                          <p:attrName>ppt_w</p:attrName>
                                        </p:attrNameLst>
                                      </p:cBhvr>
                                      <p:tavLst>
                                        <p:tav tm="0">
                                          <p:val>
                                            <p:fltVal val="0"/>
                                          </p:val>
                                        </p:tav>
                                        <p:tav tm="100000">
                                          <p:val>
                                            <p:strVal val="#ppt_w"/>
                                          </p:val>
                                        </p:tav>
                                      </p:tavLst>
                                    </p:anim>
                                    <p:anim calcmode="lin" valueType="num">
                                      <p:cBhvr>
                                        <p:cTn id="82" dur="500" fill="hold"/>
                                        <p:tgtEl>
                                          <p:spTgt spid="241"/>
                                        </p:tgtEl>
                                        <p:attrNameLst>
                                          <p:attrName>ppt_h</p:attrName>
                                        </p:attrNameLst>
                                      </p:cBhvr>
                                      <p:tavLst>
                                        <p:tav tm="0">
                                          <p:val>
                                            <p:fltVal val="0"/>
                                          </p:val>
                                        </p:tav>
                                        <p:tav tm="100000">
                                          <p:val>
                                            <p:strVal val="#ppt_h"/>
                                          </p:val>
                                        </p:tav>
                                      </p:tavLst>
                                    </p:anim>
                                    <p:animEffect transition="in" filter="fade">
                                      <p:cBhvr>
                                        <p:cTn id="83" dur="500"/>
                                        <p:tgtEl>
                                          <p:spTgt spid="241"/>
                                        </p:tgtEl>
                                      </p:cBhvr>
                                    </p:animEffect>
                                  </p:childTnLst>
                                </p:cTn>
                              </p:par>
                              <p:par>
                                <p:cTn id="84" presetID="53" presetClass="entr" presetSubtype="16" fill="hold" nodeType="withEffect">
                                  <p:stCondLst>
                                    <p:cond delay="0"/>
                                  </p:stCondLst>
                                  <p:childTnLst>
                                    <p:set>
                                      <p:cBhvr>
                                        <p:cTn id="85" dur="1" fill="hold">
                                          <p:stCondLst>
                                            <p:cond delay="0"/>
                                          </p:stCondLst>
                                        </p:cTn>
                                        <p:tgtEl>
                                          <p:spTgt spid="217"/>
                                        </p:tgtEl>
                                        <p:attrNameLst>
                                          <p:attrName>style.visibility</p:attrName>
                                        </p:attrNameLst>
                                      </p:cBhvr>
                                      <p:to>
                                        <p:strVal val="visible"/>
                                      </p:to>
                                    </p:set>
                                    <p:anim calcmode="lin" valueType="num">
                                      <p:cBhvr>
                                        <p:cTn id="86" dur="500" fill="hold"/>
                                        <p:tgtEl>
                                          <p:spTgt spid="217"/>
                                        </p:tgtEl>
                                        <p:attrNameLst>
                                          <p:attrName>ppt_w</p:attrName>
                                        </p:attrNameLst>
                                      </p:cBhvr>
                                      <p:tavLst>
                                        <p:tav tm="0">
                                          <p:val>
                                            <p:fltVal val="0"/>
                                          </p:val>
                                        </p:tav>
                                        <p:tav tm="100000">
                                          <p:val>
                                            <p:strVal val="#ppt_w"/>
                                          </p:val>
                                        </p:tav>
                                      </p:tavLst>
                                    </p:anim>
                                    <p:anim calcmode="lin" valueType="num">
                                      <p:cBhvr>
                                        <p:cTn id="87" dur="500" fill="hold"/>
                                        <p:tgtEl>
                                          <p:spTgt spid="217"/>
                                        </p:tgtEl>
                                        <p:attrNameLst>
                                          <p:attrName>ppt_h</p:attrName>
                                        </p:attrNameLst>
                                      </p:cBhvr>
                                      <p:tavLst>
                                        <p:tav tm="0">
                                          <p:val>
                                            <p:fltVal val="0"/>
                                          </p:val>
                                        </p:tav>
                                        <p:tav tm="100000">
                                          <p:val>
                                            <p:strVal val="#ppt_h"/>
                                          </p:val>
                                        </p:tav>
                                      </p:tavLst>
                                    </p:anim>
                                    <p:animEffect transition="in" filter="fade">
                                      <p:cBhvr>
                                        <p:cTn id="88" dur="500"/>
                                        <p:tgtEl>
                                          <p:spTgt spid="217"/>
                                        </p:tgtEl>
                                      </p:cBhvr>
                                    </p:animEffect>
                                  </p:childTnLst>
                                </p:cTn>
                              </p:par>
                              <p:par>
                                <p:cTn id="89" presetID="53" presetClass="entr" presetSubtype="16" fill="hold" nodeType="withEffect">
                                  <p:stCondLst>
                                    <p:cond delay="0"/>
                                  </p:stCondLst>
                                  <p:childTnLst>
                                    <p:set>
                                      <p:cBhvr>
                                        <p:cTn id="90" dur="1" fill="hold">
                                          <p:stCondLst>
                                            <p:cond delay="0"/>
                                          </p:stCondLst>
                                        </p:cTn>
                                        <p:tgtEl>
                                          <p:spTgt spid="269"/>
                                        </p:tgtEl>
                                        <p:attrNameLst>
                                          <p:attrName>style.visibility</p:attrName>
                                        </p:attrNameLst>
                                      </p:cBhvr>
                                      <p:to>
                                        <p:strVal val="visible"/>
                                      </p:to>
                                    </p:set>
                                    <p:anim calcmode="lin" valueType="num">
                                      <p:cBhvr>
                                        <p:cTn id="91" dur="500" fill="hold"/>
                                        <p:tgtEl>
                                          <p:spTgt spid="269"/>
                                        </p:tgtEl>
                                        <p:attrNameLst>
                                          <p:attrName>ppt_w</p:attrName>
                                        </p:attrNameLst>
                                      </p:cBhvr>
                                      <p:tavLst>
                                        <p:tav tm="0">
                                          <p:val>
                                            <p:fltVal val="0"/>
                                          </p:val>
                                        </p:tav>
                                        <p:tav tm="100000">
                                          <p:val>
                                            <p:strVal val="#ppt_w"/>
                                          </p:val>
                                        </p:tav>
                                      </p:tavLst>
                                    </p:anim>
                                    <p:anim calcmode="lin" valueType="num">
                                      <p:cBhvr>
                                        <p:cTn id="92" dur="500" fill="hold"/>
                                        <p:tgtEl>
                                          <p:spTgt spid="269"/>
                                        </p:tgtEl>
                                        <p:attrNameLst>
                                          <p:attrName>ppt_h</p:attrName>
                                        </p:attrNameLst>
                                      </p:cBhvr>
                                      <p:tavLst>
                                        <p:tav tm="0">
                                          <p:val>
                                            <p:fltVal val="0"/>
                                          </p:val>
                                        </p:tav>
                                        <p:tav tm="100000">
                                          <p:val>
                                            <p:strVal val="#ppt_h"/>
                                          </p:val>
                                        </p:tav>
                                      </p:tavLst>
                                    </p:anim>
                                    <p:animEffect transition="in" filter="fade">
                                      <p:cBhvr>
                                        <p:cTn id="93" dur="500"/>
                                        <p:tgtEl>
                                          <p:spTgt spid="269"/>
                                        </p:tgtEl>
                                      </p:cBhvr>
                                    </p:animEffect>
                                  </p:childTnLst>
                                </p:cTn>
                              </p:par>
                              <p:par>
                                <p:cTn id="94" presetID="53" presetClass="entr" presetSubtype="16" fill="hold" nodeType="withEffect">
                                  <p:stCondLst>
                                    <p:cond delay="0"/>
                                  </p:stCondLst>
                                  <p:childTnLst>
                                    <p:set>
                                      <p:cBhvr>
                                        <p:cTn id="95" dur="1" fill="hold">
                                          <p:stCondLst>
                                            <p:cond delay="0"/>
                                          </p:stCondLst>
                                        </p:cTn>
                                        <p:tgtEl>
                                          <p:spTgt spid="235"/>
                                        </p:tgtEl>
                                        <p:attrNameLst>
                                          <p:attrName>style.visibility</p:attrName>
                                        </p:attrNameLst>
                                      </p:cBhvr>
                                      <p:to>
                                        <p:strVal val="visible"/>
                                      </p:to>
                                    </p:set>
                                    <p:anim calcmode="lin" valueType="num">
                                      <p:cBhvr>
                                        <p:cTn id="96" dur="500" fill="hold"/>
                                        <p:tgtEl>
                                          <p:spTgt spid="235"/>
                                        </p:tgtEl>
                                        <p:attrNameLst>
                                          <p:attrName>ppt_w</p:attrName>
                                        </p:attrNameLst>
                                      </p:cBhvr>
                                      <p:tavLst>
                                        <p:tav tm="0">
                                          <p:val>
                                            <p:fltVal val="0"/>
                                          </p:val>
                                        </p:tav>
                                        <p:tav tm="100000">
                                          <p:val>
                                            <p:strVal val="#ppt_w"/>
                                          </p:val>
                                        </p:tav>
                                      </p:tavLst>
                                    </p:anim>
                                    <p:anim calcmode="lin" valueType="num">
                                      <p:cBhvr>
                                        <p:cTn id="97" dur="500" fill="hold"/>
                                        <p:tgtEl>
                                          <p:spTgt spid="235"/>
                                        </p:tgtEl>
                                        <p:attrNameLst>
                                          <p:attrName>ppt_h</p:attrName>
                                        </p:attrNameLst>
                                      </p:cBhvr>
                                      <p:tavLst>
                                        <p:tav tm="0">
                                          <p:val>
                                            <p:fltVal val="0"/>
                                          </p:val>
                                        </p:tav>
                                        <p:tav tm="100000">
                                          <p:val>
                                            <p:strVal val="#ppt_h"/>
                                          </p:val>
                                        </p:tav>
                                      </p:tavLst>
                                    </p:anim>
                                    <p:animEffect transition="in" filter="fade">
                                      <p:cBhvr>
                                        <p:cTn id="98" dur="500"/>
                                        <p:tgtEl>
                                          <p:spTgt spid="235"/>
                                        </p:tgtEl>
                                      </p:cBhvr>
                                    </p:animEffect>
                                  </p:childTnLst>
                                </p:cTn>
                              </p:par>
                              <p:par>
                                <p:cTn id="99" presetID="53" presetClass="entr" presetSubtype="16" fill="hold" nodeType="withEffect">
                                  <p:stCondLst>
                                    <p:cond delay="0"/>
                                  </p:stCondLst>
                                  <p:childTnLst>
                                    <p:set>
                                      <p:cBhvr>
                                        <p:cTn id="100" dur="1" fill="hold">
                                          <p:stCondLst>
                                            <p:cond delay="0"/>
                                          </p:stCondLst>
                                        </p:cTn>
                                        <p:tgtEl>
                                          <p:spTgt spid="291"/>
                                        </p:tgtEl>
                                        <p:attrNameLst>
                                          <p:attrName>style.visibility</p:attrName>
                                        </p:attrNameLst>
                                      </p:cBhvr>
                                      <p:to>
                                        <p:strVal val="visible"/>
                                      </p:to>
                                    </p:set>
                                    <p:anim calcmode="lin" valueType="num">
                                      <p:cBhvr>
                                        <p:cTn id="101" dur="500" fill="hold"/>
                                        <p:tgtEl>
                                          <p:spTgt spid="291"/>
                                        </p:tgtEl>
                                        <p:attrNameLst>
                                          <p:attrName>ppt_w</p:attrName>
                                        </p:attrNameLst>
                                      </p:cBhvr>
                                      <p:tavLst>
                                        <p:tav tm="0">
                                          <p:val>
                                            <p:fltVal val="0"/>
                                          </p:val>
                                        </p:tav>
                                        <p:tav tm="100000">
                                          <p:val>
                                            <p:strVal val="#ppt_w"/>
                                          </p:val>
                                        </p:tav>
                                      </p:tavLst>
                                    </p:anim>
                                    <p:anim calcmode="lin" valueType="num">
                                      <p:cBhvr>
                                        <p:cTn id="102" dur="500" fill="hold"/>
                                        <p:tgtEl>
                                          <p:spTgt spid="291"/>
                                        </p:tgtEl>
                                        <p:attrNameLst>
                                          <p:attrName>ppt_h</p:attrName>
                                        </p:attrNameLst>
                                      </p:cBhvr>
                                      <p:tavLst>
                                        <p:tav tm="0">
                                          <p:val>
                                            <p:fltVal val="0"/>
                                          </p:val>
                                        </p:tav>
                                        <p:tav tm="100000">
                                          <p:val>
                                            <p:strVal val="#ppt_h"/>
                                          </p:val>
                                        </p:tav>
                                      </p:tavLst>
                                    </p:anim>
                                    <p:animEffect transition="in" filter="fade">
                                      <p:cBhvr>
                                        <p:cTn id="103" dur="500"/>
                                        <p:tgtEl>
                                          <p:spTgt spid="291"/>
                                        </p:tgtEl>
                                      </p:cBhvr>
                                    </p:animEffect>
                                  </p:childTnLst>
                                </p:cTn>
                              </p:par>
                              <p:par>
                                <p:cTn id="104" presetID="53" presetClass="entr" presetSubtype="16" fill="hold" nodeType="withEffect">
                                  <p:stCondLst>
                                    <p:cond delay="0"/>
                                  </p:stCondLst>
                                  <p:childTnLst>
                                    <p:set>
                                      <p:cBhvr>
                                        <p:cTn id="105" dur="1" fill="hold">
                                          <p:stCondLst>
                                            <p:cond delay="0"/>
                                          </p:stCondLst>
                                        </p:cTn>
                                        <p:tgtEl>
                                          <p:spTgt spid="255"/>
                                        </p:tgtEl>
                                        <p:attrNameLst>
                                          <p:attrName>style.visibility</p:attrName>
                                        </p:attrNameLst>
                                      </p:cBhvr>
                                      <p:to>
                                        <p:strVal val="visible"/>
                                      </p:to>
                                    </p:set>
                                    <p:anim calcmode="lin" valueType="num">
                                      <p:cBhvr>
                                        <p:cTn id="106" dur="500" fill="hold"/>
                                        <p:tgtEl>
                                          <p:spTgt spid="255"/>
                                        </p:tgtEl>
                                        <p:attrNameLst>
                                          <p:attrName>ppt_w</p:attrName>
                                        </p:attrNameLst>
                                      </p:cBhvr>
                                      <p:tavLst>
                                        <p:tav tm="0">
                                          <p:val>
                                            <p:fltVal val="0"/>
                                          </p:val>
                                        </p:tav>
                                        <p:tav tm="100000">
                                          <p:val>
                                            <p:strVal val="#ppt_w"/>
                                          </p:val>
                                        </p:tav>
                                      </p:tavLst>
                                    </p:anim>
                                    <p:anim calcmode="lin" valueType="num">
                                      <p:cBhvr>
                                        <p:cTn id="107" dur="500" fill="hold"/>
                                        <p:tgtEl>
                                          <p:spTgt spid="255"/>
                                        </p:tgtEl>
                                        <p:attrNameLst>
                                          <p:attrName>ppt_h</p:attrName>
                                        </p:attrNameLst>
                                      </p:cBhvr>
                                      <p:tavLst>
                                        <p:tav tm="0">
                                          <p:val>
                                            <p:fltVal val="0"/>
                                          </p:val>
                                        </p:tav>
                                        <p:tav tm="100000">
                                          <p:val>
                                            <p:strVal val="#ppt_h"/>
                                          </p:val>
                                        </p:tav>
                                      </p:tavLst>
                                    </p:anim>
                                    <p:animEffect transition="in" filter="fade">
                                      <p:cBhvr>
                                        <p:cTn id="108" dur="500"/>
                                        <p:tgtEl>
                                          <p:spTgt spid="255"/>
                                        </p:tgtEl>
                                      </p:cBhvr>
                                    </p:animEffect>
                                  </p:childTnLst>
                                </p:cTn>
                              </p:par>
                              <p:par>
                                <p:cTn id="109" presetID="53" presetClass="entr" presetSubtype="16" fill="hold" nodeType="withEffect">
                                  <p:stCondLst>
                                    <p:cond delay="0"/>
                                  </p:stCondLst>
                                  <p:childTnLst>
                                    <p:set>
                                      <p:cBhvr>
                                        <p:cTn id="110" dur="1" fill="hold">
                                          <p:stCondLst>
                                            <p:cond delay="0"/>
                                          </p:stCondLst>
                                        </p:cTn>
                                        <p:tgtEl>
                                          <p:spTgt spid="285"/>
                                        </p:tgtEl>
                                        <p:attrNameLst>
                                          <p:attrName>style.visibility</p:attrName>
                                        </p:attrNameLst>
                                      </p:cBhvr>
                                      <p:to>
                                        <p:strVal val="visible"/>
                                      </p:to>
                                    </p:set>
                                    <p:anim calcmode="lin" valueType="num">
                                      <p:cBhvr>
                                        <p:cTn id="111" dur="500" fill="hold"/>
                                        <p:tgtEl>
                                          <p:spTgt spid="285"/>
                                        </p:tgtEl>
                                        <p:attrNameLst>
                                          <p:attrName>ppt_w</p:attrName>
                                        </p:attrNameLst>
                                      </p:cBhvr>
                                      <p:tavLst>
                                        <p:tav tm="0">
                                          <p:val>
                                            <p:fltVal val="0"/>
                                          </p:val>
                                        </p:tav>
                                        <p:tav tm="100000">
                                          <p:val>
                                            <p:strVal val="#ppt_w"/>
                                          </p:val>
                                        </p:tav>
                                      </p:tavLst>
                                    </p:anim>
                                    <p:anim calcmode="lin" valueType="num">
                                      <p:cBhvr>
                                        <p:cTn id="112" dur="500" fill="hold"/>
                                        <p:tgtEl>
                                          <p:spTgt spid="285"/>
                                        </p:tgtEl>
                                        <p:attrNameLst>
                                          <p:attrName>ppt_h</p:attrName>
                                        </p:attrNameLst>
                                      </p:cBhvr>
                                      <p:tavLst>
                                        <p:tav tm="0">
                                          <p:val>
                                            <p:fltVal val="0"/>
                                          </p:val>
                                        </p:tav>
                                        <p:tav tm="100000">
                                          <p:val>
                                            <p:strVal val="#ppt_h"/>
                                          </p:val>
                                        </p:tav>
                                      </p:tavLst>
                                    </p:anim>
                                    <p:animEffect transition="in" filter="fade">
                                      <p:cBhvr>
                                        <p:cTn id="113" dur="500"/>
                                        <p:tgtEl>
                                          <p:spTgt spid="285"/>
                                        </p:tgtEl>
                                      </p:cBhvr>
                                    </p:animEffect>
                                  </p:childTnLst>
                                </p:cTn>
                              </p:par>
                              <p:par>
                                <p:cTn id="114" presetID="53" presetClass="entr" presetSubtype="16" fill="hold" nodeType="withEffect">
                                  <p:stCondLst>
                                    <p:cond delay="0"/>
                                  </p:stCondLst>
                                  <p:childTnLst>
                                    <p:set>
                                      <p:cBhvr>
                                        <p:cTn id="115" dur="1" fill="hold">
                                          <p:stCondLst>
                                            <p:cond delay="0"/>
                                          </p:stCondLst>
                                        </p:cTn>
                                        <p:tgtEl>
                                          <p:spTgt spid="297"/>
                                        </p:tgtEl>
                                        <p:attrNameLst>
                                          <p:attrName>style.visibility</p:attrName>
                                        </p:attrNameLst>
                                      </p:cBhvr>
                                      <p:to>
                                        <p:strVal val="visible"/>
                                      </p:to>
                                    </p:set>
                                    <p:anim calcmode="lin" valueType="num">
                                      <p:cBhvr>
                                        <p:cTn id="116" dur="500" fill="hold"/>
                                        <p:tgtEl>
                                          <p:spTgt spid="297"/>
                                        </p:tgtEl>
                                        <p:attrNameLst>
                                          <p:attrName>ppt_w</p:attrName>
                                        </p:attrNameLst>
                                      </p:cBhvr>
                                      <p:tavLst>
                                        <p:tav tm="0">
                                          <p:val>
                                            <p:fltVal val="0"/>
                                          </p:val>
                                        </p:tav>
                                        <p:tav tm="100000">
                                          <p:val>
                                            <p:strVal val="#ppt_w"/>
                                          </p:val>
                                        </p:tav>
                                      </p:tavLst>
                                    </p:anim>
                                    <p:anim calcmode="lin" valueType="num">
                                      <p:cBhvr>
                                        <p:cTn id="117" dur="500" fill="hold"/>
                                        <p:tgtEl>
                                          <p:spTgt spid="297"/>
                                        </p:tgtEl>
                                        <p:attrNameLst>
                                          <p:attrName>ppt_h</p:attrName>
                                        </p:attrNameLst>
                                      </p:cBhvr>
                                      <p:tavLst>
                                        <p:tav tm="0">
                                          <p:val>
                                            <p:fltVal val="0"/>
                                          </p:val>
                                        </p:tav>
                                        <p:tav tm="100000">
                                          <p:val>
                                            <p:strVal val="#ppt_h"/>
                                          </p:val>
                                        </p:tav>
                                      </p:tavLst>
                                    </p:anim>
                                    <p:animEffect transition="in" filter="fade">
                                      <p:cBhvr>
                                        <p:cTn id="118" dur="500"/>
                                        <p:tgtEl>
                                          <p:spTgt spid="297"/>
                                        </p:tgtEl>
                                      </p:cBhvr>
                                    </p:animEffect>
                                  </p:childTnLst>
                                </p:cTn>
                              </p:par>
                              <p:par>
                                <p:cTn id="119" presetID="53" presetClass="entr" presetSubtype="16" fill="hold" nodeType="withEffect">
                                  <p:stCondLst>
                                    <p:cond delay="0"/>
                                  </p:stCondLst>
                                  <p:childTnLst>
                                    <p:set>
                                      <p:cBhvr>
                                        <p:cTn id="120" dur="1" fill="hold">
                                          <p:stCondLst>
                                            <p:cond delay="0"/>
                                          </p:stCondLst>
                                        </p:cTn>
                                        <p:tgtEl>
                                          <p:spTgt spid="211"/>
                                        </p:tgtEl>
                                        <p:attrNameLst>
                                          <p:attrName>style.visibility</p:attrName>
                                        </p:attrNameLst>
                                      </p:cBhvr>
                                      <p:to>
                                        <p:strVal val="visible"/>
                                      </p:to>
                                    </p:set>
                                    <p:anim calcmode="lin" valueType="num">
                                      <p:cBhvr>
                                        <p:cTn id="121" dur="500" fill="hold"/>
                                        <p:tgtEl>
                                          <p:spTgt spid="211"/>
                                        </p:tgtEl>
                                        <p:attrNameLst>
                                          <p:attrName>ppt_w</p:attrName>
                                        </p:attrNameLst>
                                      </p:cBhvr>
                                      <p:tavLst>
                                        <p:tav tm="0">
                                          <p:val>
                                            <p:fltVal val="0"/>
                                          </p:val>
                                        </p:tav>
                                        <p:tav tm="100000">
                                          <p:val>
                                            <p:strVal val="#ppt_w"/>
                                          </p:val>
                                        </p:tav>
                                      </p:tavLst>
                                    </p:anim>
                                    <p:anim calcmode="lin" valueType="num">
                                      <p:cBhvr>
                                        <p:cTn id="122" dur="500" fill="hold"/>
                                        <p:tgtEl>
                                          <p:spTgt spid="211"/>
                                        </p:tgtEl>
                                        <p:attrNameLst>
                                          <p:attrName>ppt_h</p:attrName>
                                        </p:attrNameLst>
                                      </p:cBhvr>
                                      <p:tavLst>
                                        <p:tav tm="0">
                                          <p:val>
                                            <p:fltVal val="0"/>
                                          </p:val>
                                        </p:tav>
                                        <p:tav tm="100000">
                                          <p:val>
                                            <p:strVal val="#ppt_h"/>
                                          </p:val>
                                        </p:tav>
                                      </p:tavLst>
                                    </p:anim>
                                    <p:animEffect transition="in" filter="fade">
                                      <p:cBhvr>
                                        <p:cTn id="123" dur="500"/>
                                        <p:tgtEl>
                                          <p:spTgt spid="211"/>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02"/>
                                        </p:tgtEl>
                                        <p:attrNameLst>
                                          <p:attrName>style.visibility</p:attrName>
                                        </p:attrNameLst>
                                      </p:cBhvr>
                                      <p:to>
                                        <p:strVal val="visible"/>
                                      </p:to>
                                    </p:set>
                                    <p:anim calcmode="lin" valueType="num">
                                      <p:cBhvr>
                                        <p:cTn id="128" dur="500" fill="hold"/>
                                        <p:tgtEl>
                                          <p:spTgt spid="202"/>
                                        </p:tgtEl>
                                        <p:attrNameLst>
                                          <p:attrName>ppt_w</p:attrName>
                                        </p:attrNameLst>
                                      </p:cBhvr>
                                      <p:tavLst>
                                        <p:tav tm="0">
                                          <p:val>
                                            <p:fltVal val="0"/>
                                          </p:val>
                                        </p:tav>
                                        <p:tav tm="100000">
                                          <p:val>
                                            <p:strVal val="#ppt_w"/>
                                          </p:val>
                                        </p:tav>
                                      </p:tavLst>
                                    </p:anim>
                                    <p:anim calcmode="lin" valueType="num">
                                      <p:cBhvr>
                                        <p:cTn id="129" dur="500" fill="hold"/>
                                        <p:tgtEl>
                                          <p:spTgt spid="202"/>
                                        </p:tgtEl>
                                        <p:attrNameLst>
                                          <p:attrName>ppt_h</p:attrName>
                                        </p:attrNameLst>
                                      </p:cBhvr>
                                      <p:tavLst>
                                        <p:tav tm="0">
                                          <p:val>
                                            <p:fltVal val="0"/>
                                          </p:val>
                                        </p:tav>
                                        <p:tav tm="100000">
                                          <p:val>
                                            <p:strVal val="#ppt_h"/>
                                          </p:val>
                                        </p:tav>
                                      </p:tavLst>
                                    </p:anim>
                                    <p:animEffect transition="in" filter="fade">
                                      <p:cBhvr>
                                        <p:cTn id="130" dur="500"/>
                                        <p:tgtEl>
                                          <p:spTgt spid="202"/>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54"/>
                                        </p:tgtEl>
                                        <p:attrNameLst>
                                          <p:attrName>style.visibility</p:attrName>
                                        </p:attrNameLst>
                                      </p:cBhvr>
                                      <p:to>
                                        <p:strVal val="visible"/>
                                      </p:to>
                                    </p:set>
                                    <p:anim calcmode="lin" valueType="num">
                                      <p:cBhvr>
                                        <p:cTn id="133" dur="500" fill="hold"/>
                                        <p:tgtEl>
                                          <p:spTgt spid="154"/>
                                        </p:tgtEl>
                                        <p:attrNameLst>
                                          <p:attrName>ppt_w</p:attrName>
                                        </p:attrNameLst>
                                      </p:cBhvr>
                                      <p:tavLst>
                                        <p:tav tm="0">
                                          <p:val>
                                            <p:fltVal val="0"/>
                                          </p:val>
                                        </p:tav>
                                        <p:tav tm="100000">
                                          <p:val>
                                            <p:strVal val="#ppt_w"/>
                                          </p:val>
                                        </p:tav>
                                      </p:tavLst>
                                    </p:anim>
                                    <p:anim calcmode="lin" valueType="num">
                                      <p:cBhvr>
                                        <p:cTn id="134" dur="500" fill="hold"/>
                                        <p:tgtEl>
                                          <p:spTgt spid="154"/>
                                        </p:tgtEl>
                                        <p:attrNameLst>
                                          <p:attrName>ppt_h</p:attrName>
                                        </p:attrNameLst>
                                      </p:cBhvr>
                                      <p:tavLst>
                                        <p:tav tm="0">
                                          <p:val>
                                            <p:fltVal val="0"/>
                                          </p:val>
                                        </p:tav>
                                        <p:tav tm="100000">
                                          <p:val>
                                            <p:strVal val="#ppt_h"/>
                                          </p:val>
                                        </p:tav>
                                      </p:tavLst>
                                    </p:anim>
                                    <p:animEffect transition="in" filter="fade">
                                      <p:cBhvr>
                                        <p:cTn id="135" dur="500"/>
                                        <p:tgtEl>
                                          <p:spTgt spid="154"/>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03"/>
                                        </p:tgtEl>
                                        <p:attrNameLst>
                                          <p:attrName>style.visibility</p:attrName>
                                        </p:attrNameLst>
                                      </p:cBhvr>
                                      <p:to>
                                        <p:strVal val="visible"/>
                                      </p:to>
                                    </p:set>
                                    <p:anim calcmode="lin" valueType="num">
                                      <p:cBhvr>
                                        <p:cTn id="140" dur="500" fill="hold"/>
                                        <p:tgtEl>
                                          <p:spTgt spid="203"/>
                                        </p:tgtEl>
                                        <p:attrNameLst>
                                          <p:attrName>ppt_w</p:attrName>
                                        </p:attrNameLst>
                                      </p:cBhvr>
                                      <p:tavLst>
                                        <p:tav tm="0">
                                          <p:val>
                                            <p:fltVal val="0"/>
                                          </p:val>
                                        </p:tav>
                                        <p:tav tm="100000">
                                          <p:val>
                                            <p:strVal val="#ppt_w"/>
                                          </p:val>
                                        </p:tav>
                                      </p:tavLst>
                                    </p:anim>
                                    <p:anim calcmode="lin" valueType="num">
                                      <p:cBhvr>
                                        <p:cTn id="141" dur="500" fill="hold"/>
                                        <p:tgtEl>
                                          <p:spTgt spid="203"/>
                                        </p:tgtEl>
                                        <p:attrNameLst>
                                          <p:attrName>ppt_h</p:attrName>
                                        </p:attrNameLst>
                                      </p:cBhvr>
                                      <p:tavLst>
                                        <p:tav tm="0">
                                          <p:val>
                                            <p:fltVal val="0"/>
                                          </p:val>
                                        </p:tav>
                                        <p:tav tm="100000">
                                          <p:val>
                                            <p:strVal val="#ppt_h"/>
                                          </p:val>
                                        </p:tav>
                                      </p:tavLst>
                                    </p:anim>
                                    <p:animEffect transition="in" filter="fade">
                                      <p:cBhvr>
                                        <p:cTn id="142" dur="500"/>
                                        <p:tgtEl>
                                          <p:spTgt spid="203"/>
                                        </p:tgtEl>
                                      </p:cBhvr>
                                    </p:animEffect>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305"/>
                                        </p:tgtEl>
                                        <p:attrNameLst>
                                          <p:attrName>style.visibility</p:attrName>
                                        </p:attrNameLst>
                                      </p:cBhvr>
                                      <p:to>
                                        <p:strVal val="visible"/>
                                      </p:to>
                                    </p:set>
                                    <p:anim calcmode="lin" valueType="num">
                                      <p:cBhvr>
                                        <p:cTn id="146" dur="500" fill="hold"/>
                                        <p:tgtEl>
                                          <p:spTgt spid="305"/>
                                        </p:tgtEl>
                                        <p:attrNameLst>
                                          <p:attrName>ppt_w</p:attrName>
                                        </p:attrNameLst>
                                      </p:cBhvr>
                                      <p:tavLst>
                                        <p:tav tm="0">
                                          <p:val>
                                            <p:fltVal val="0"/>
                                          </p:val>
                                        </p:tav>
                                        <p:tav tm="100000">
                                          <p:val>
                                            <p:strVal val="#ppt_w"/>
                                          </p:val>
                                        </p:tav>
                                      </p:tavLst>
                                    </p:anim>
                                    <p:anim calcmode="lin" valueType="num">
                                      <p:cBhvr>
                                        <p:cTn id="147" dur="500" fill="hold"/>
                                        <p:tgtEl>
                                          <p:spTgt spid="305"/>
                                        </p:tgtEl>
                                        <p:attrNameLst>
                                          <p:attrName>ppt_h</p:attrName>
                                        </p:attrNameLst>
                                      </p:cBhvr>
                                      <p:tavLst>
                                        <p:tav tm="0">
                                          <p:val>
                                            <p:fltVal val="0"/>
                                          </p:val>
                                        </p:tav>
                                        <p:tav tm="100000">
                                          <p:val>
                                            <p:strVal val="#ppt_h"/>
                                          </p:val>
                                        </p:tav>
                                      </p:tavLst>
                                    </p:anim>
                                    <p:animEffect transition="in" filter="fade">
                                      <p:cBhvr>
                                        <p:cTn id="148" dur="500"/>
                                        <p:tgtEl>
                                          <p:spTgt spid="305"/>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2" fill="hold" nodeType="clickEffect">
                                  <p:stCondLst>
                                    <p:cond delay="0"/>
                                  </p:stCondLst>
                                  <p:childTnLst>
                                    <p:set>
                                      <p:cBhvr>
                                        <p:cTn id="152" dur="1" fill="hold">
                                          <p:stCondLst>
                                            <p:cond delay="0"/>
                                          </p:stCondLst>
                                        </p:cTn>
                                        <p:tgtEl>
                                          <p:spTgt spid="17"/>
                                        </p:tgtEl>
                                        <p:attrNameLst>
                                          <p:attrName>style.visibility</p:attrName>
                                        </p:attrNameLst>
                                      </p:cBhvr>
                                      <p:to>
                                        <p:strVal val="visible"/>
                                      </p:to>
                                    </p:set>
                                    <p:anim calcmode="lin" valueType="num">
                                      <p:cBhvr additive="base">
                                        <p:cTn id="153" dur="500" fill="hold"/>
                                        <p:tgtEl>
                                          <p:spTgt spid="17"/>
                                        </p:tgtEl>
                                        <p:attrNameLst>
                                          <p:attrName>ppt_x</p:attrName>
                                        </p:attrNameLst>
                                      </p:cBhvr>
                                      <p:tavLst>
                                        <p:tav tm="0">
                                          <p:val>
                                            <p:strVal val="1+#ppt_w/2"/>
                                          </p:val>
                                        </p:tav>
                                        <p:tav tm="100000">
                                          <p:val>
                                            <p:strVal val="#ppt_x"/>
                                          </p:val>
                                        </p:tav>
                                      </p:tavLst>
                                    </p:anim>
                                    <p:anim calcmode="lin" valueType="num">
                                      <p:cBhvr additive="base">
                                        <p:cTn id="154" dur="500" fill="hold"/>
                                        <p:tgtEl>
                                          <p:spTgt spid="17"/>
                                        </p:tgtEl>
                                        <p:attrNameLst>
                                          <p:attrName>ppt_y</p:attrName>
                                        </p:attrNameLst>
                                      </p:cBhvr>
                                      <p:tavLst>
                                        <p:tav tm="0">
                                          <p:val>
                                            <p:strVal val="#ppt_y"/>
                                          </p:val>
                                        </p:tav>
                                        <p:tav tm="100000">
                                          <p:val>
                                            <p:strVal val="#ppt_y"/>
                                          </p:val>
                                        </p:tav>
                                      </p:tavLst>
                                    </p:anim>
                                  </p:childTnLst>
                                </p:cTn>
                              </p:par>
                            </p:childTnLst>
                          </p:cTn>
                        </p:par>
                        <p:par>
                          <p:cTn id="155" fill="hold">
                            <p:stCondLst>
                              <p:cond delay="500"/>
                            </p:stCondLst>
                            <p:childTnLst>
                              <p:par>
                                <p:cTn id="156" presetID="2" presetClass="entr" presetSubtype="2" fill="hold" nodeType="afterEffect">
                                  <p:stCondLst>
                                    <p:cond delay="0"/>
                                  </p:stCondLst>
                                  <p:childTnLst>
                                    <p:set>
                                      <p:cBhvr>
                                        <p:cTn id="157" dur="1" fill="hold">
                                          <p:stCondLst>
                                            <p:cond delay="0"/>
                                          </p:stCondLst>
                                        </p:cTn>
                                        <p:tgtEl>
                                          <p:spTgt spid="15"/>
                                        </p:tgtEl>
                                        <p:attrNameLst>
                                          <p:attrName>style.visibility</p:attrName>
                                        </p:attrNameLst>
                                      </p:cBhvr>
                                      <p:to>
                                        <p:strVal val="visible"/>
                                      </p:to>
                                    </p:set>
                                    <p:anim calcmode="lin" valueType="num">
                                      <p:cBhvr additive="base">
                                        <p:cTn id="158" dur="500" fill="hold"/>
                                        <p:tgtEl>
                                          <p:spTgt spid="15"/>
                                        </p:tgtEl>
                                        <p:attrNameLst>
                                          <p:attrName>ppt_x</p:attrName>
                                        </p:attrNameLst>
                                      </p:cBhvr>
                                      <p:tavLst>
                                        <p:tav tm="0">
                                          <p:val>
                                            <p:strVal val="1+#ppt_w/2"/>
                                          </p:val>
                                        </p:tav>
                                        <p:tav tm="100000">
                                          <p:val>
                                            <p:strVal val="#ppt_x"/>
                                          </p:val>
                                        </p:tav>
                                      </p:tavLst>
                                    </p:anim>
                                    <p:anim calcmode="lin" valueType="num">
                                      <p:cBhvr additive="base">
                                        <p:cTn id="159" dur="500" fill="hold"/>
                                        <p:tgtEl>
                                          <p:spTgt spid="15"/>
                                        </p:tgtEl>
                                        <p:attrNameLst>
                                          <p:attrName>ppt_y</p:attrName>
                                        </p:attrNameLst>
                                      </p:cBhvr>
                                      <p:tavLst>
                                        <p:tav tm="0">
                                          <p:val>
                                            <p:strVal val="#ppt_y"/>
                                          </p:val>
                                        </p:tav>
                                        <p:tav tm="100000">
                                          <p:val>
                                            <p:strVal val="#ppt_y"/>
                                          </p:val>
                                        </p:tav>
                                      </p:tavLst>
                                    </p:anim>
                                  </p:childTnLst>
                                </p:cTn>
                              </p:par>
                            </p:childTnLst>
                          </p:cTn>
                        </p:par>
                        <p:par>
                          <p:cTn id="160" fill="hold">
                            <p:stCondLst>
                              <p:cond delay="1000"/>
                            </p:stCondLst>
                            <p:childTnLst>
                              <p:par>
                                <p:cTn id="161" presetID="2" presetClass="entr" presetSubtype="2" fill="hold" nodeType="afterEffect">
                                  <p:stCondLst>
                                    <p:cond delay="0"/>
                                  </p:stCondLst>
                                  <p:childTnLst>
                                    <p:set>
                                      <p:cBhvr>
                                        <p:cTn id="162" dur="1" fill="hold">
                                          <p:stCondLst>
                                            <p:cond delay="0"/>
                                          </p:stCondLst>
                                        </p:cTn>
                                        <p:tgtEl>
                                          <p:spTgt spid="16"/>
                                        </p:tgtEl>
                                        <p:attrNameLst>
                                          <p:attrName>style.visibility</p:attrName>
                                        </p:attrNameLst>
                                      </p:cBhvr>
                                      <p:to>
                                        <p:strVal val="visible"/>
                                      </p:to>
                                    </p:set>
                                    <p:anim calcmode="lin" valueType="num">
                                      <p:cBhvr additive="base">
                                        <p:cTn id="163" dur="500" fill="hold"/>
                                        <p:tgtEl>
                                          <p:spTgt spid="16"/>
                                        </p:tgtEl>
                                        <p:attrNameLst>
                                          <p:attrName>ppt_x</p:attrName>
                                        </p:attrNameLst>
                                      </p:cBhvr>
                                      <p:tavLst>
                                        <p:tav tm="0">
                                          <p:val>
                                            <p:strVal val="1+#ppt_w/2"/>
                                          </p:val>
                                        </p:tav>
                                        <p:tav tm="100000">
                                          <p:val>
                                            <p:strVal val="#ppt_x"/>
                                          </p:val>
                                        </p:tav>
                                      </p:tavLst>
                                    </p:anim>
                                    <p:anim calcmode="lin" valueType="num">
                                      <p:cBhvr additive="base">
                                        <p:cTn id="16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169" grpId="0" animBg="1"/>
      <p:bldP spid="154" grpId="0"/>
      <p:bldP spid="196" grpId="0"/>
      <p:bldP spid="197" grpId="0"/>
      <p:bldP spid="13" grpId="0" animBg="1"/>
      <p:bldP spid="202" grpId="0"/>
      <p:bldP spid="203" grpId="0" animBg="1"/>
      <p:bldP spid="210" grpId="0" animBg="1"/>
      <p:bldP spid="30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a:extLst>
              <a:ext uri="{FF2B5EF4-FFF2-40B4-BE49-F238E27FC236}">
                <a16:creationId xmlns:a16="http://schemas.microsoft.com/office/drawing/2014/main" id="{539D1B23-169D-EE47-8D41-3F4FB4A60B74}"/>
              </a:ext>
            </a:extLst>
          </p:cNvPr>
          <p:cNvSpPr/>
          <p:nvPr/>
        </p:nvSpPr>
        <p:spPr>
          <a:xfrm>
            <a:off x="3310100" y="1070392"/>
            <a:ext cx="2492989" cy="2072767"/>
          </a:xfrm>
          <a:prstGeom prst="roundRect">
            <a:avLst>
              <a:gd name="adj" fmla="val 10853"/>
            </a:avLst>
          </a:prstGeom>
          <a:solidFill>
            <a:schemeClr val="accent4">
              <a:lumMod val="60000"/>
              <a:lumOff val="40000"/>
              <a:alpha val="1918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7E5ACD5-5EB2-EC44-9A1A-3CFC2C9C6EFB}"/>
              </a:ext>
            </a:extLst>
          </p:cNvPr>
          <p:cNvSpPr/>
          <p:nvPr/>
        </p:nvSpPr>
        <p:spPr>
          <a:xfrm>
            <a:off x="876748"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6D570DC8-E52B-174F-B823-C29FD0D28F70}"/>
              </a:ext>
            </a:extLst>
          </p:cNvPr>
          <p:cNvSpPr/>
          <p:nvPr/>
        </p:nvSpPr>
        <p:spPr>
          <a:xfrm>
            <a:off x="5954357"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A057CC7-7125-3A42-AF53-5CF42A639165}"/>
              </a:ext>
            </a:extLst>
          </p:cNvPr>
          <p:cNvSpPr>
            <a:spLocks noGrp="1"/>
          </p:cNvSpPr>
          <p:nvPr>
            <p:ph type="title"/>
          </p:nvPr>
        </p:nvSpPr>
        <p:spPr/>
        <p:txBody>
          <a:bodyPr/>
          <a:lstStyle/>
          <a:p>
            <a:r>
              <a:rPr kumimoji="1" lang="ja-JP" altLang="en-US"/>
              <a:t>動的ポリシー</a:t>
            </a:r>
          </a:p>
        </p:txBody>
      </p:sp>
      <p:sp>
        <p:nvSpPr>
          <p:cNvPr id="3" name="円/楕円 2">
            <a:extLst>
              <a:ext uri="{FF2B5EF4-FFF2-40B4-BE49-F238E27FC236}">
                <a16:creationId xmlns:a16="http://schemas.microsoft.com/office/drawing/2014/main" id="{CC69A432-7DFA-C345-AFA5-44BF2AC93B3B}"/>
              </a:ext>
            </a:extLst>
          </p:cNvPr>
          <p:cNvSpPr/>
          <p:nvPr/>
        </p:nvSpPr>
        <p:spPr>
          <a:xfrm>
            <a:off x="3646054" y="3168843"/>
            <a:ext cx="1851891" cy="1851891"/>
          </a:xfrm>
          <a:prstGeom prst="ellipse">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2D3082A-7E55-C945-A972-9B8FB427B138}"/>
              </a:ext>
            </a:extLst>
          </p:cNvPr>
          <p:cNvSpPr txBox="1"/>
          <p:nvPr/>
        </p:nvSpPr>
        <p:spPr>
          <a:xfrm>
            <a:off x="3946811" y="4431450"/>
            <a:ext cx="1261885"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リファレンス</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a:solidFill>
                  <a:schemeClr val="bg1"/>
                </a:solidFill>
                <a:latin typeface="Meiryo" panose="020B0604030504040204" pitchFamily="34" charset="-128"/>
                <a:ea typeface="Meiryo" panose="020B0604030504040204" pitchFamily="34" charset="-128"/>
              </a:rPr>
              <a:t>モニター</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Freeform 20">
            <a:extLst>
              <a:ext uri="{FF2B5EF4-FFF2-40B4-BE49-F238E27FC236}">
                <a16:creationId xmlns:a16="http://schemas.microsoft.com/office/drawing/2014/main" id="{4BEDF29E-9FA4-CA4C-BD64-4562ABD5E470}"/>
              </a:ext>
            </a:extLst>
          </p:cNvPr>
          <p:cNvSpPr>
            <a:spLocks noEditPoints="1"/>
          </p:cNvSpPr>
          <p:nvPr/>
        </p:nvSpPr>
        <p:spPr bwMode="black">
          <a:xfrm>
            <a:off x="1704442" y="3518404"/>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 name="図形グループ 34">
            <a:extLst>
              <a:ext uri="{FF2B5EF4-FFF2-40B4-BE49-F238E27FC236}">
                <a16:creationId xmlns:a16="http://schemas.microsoft.com/office/drawing/2014/main" id="{49D05028-4027-4444-B0F0-A1F6EEC5E7F0}"/>
              </a:ext>
            </a:extLst>
          </p:cNvPr>
          <p:cNvGrpSpPr/>
          <p:nvPr/>
        </p:nvGrpSpPr>
        <p:grpSpPr>
          <a:xfrm>
            <a:off x="1622191" y="3661482"/>
            <a:ext cx="348896" cy="703221"/>
            <a:chOff x="1946324" y="4125162"/>
            <a:chExt cx="969964" cy="2007872"/>
          </a:xfrm>
          <a:effectLst>
            <a:outerShdw blurRad="50800" dist="38100" dir="2700000" algn="tl" rotWithShape="0">
              <a:prstClr val="black">
                <a:alpha val="40000"/>
              </a:prstClr>
            </a:outerShdw>
          </a:effectLst>
        </p:grpSpPr>
        <p:sp>
          <p:nvSpPr>
            <p:cNvPr id="8" name="円/楕円 7">
              <a:extLst>
                <a:ext uri="{FF2B5EF4-FFF2-40B4-BE49-F238E27FC236}">
                  <a16:creationId xmlns:a16="http://schemas.microsoft.com/office/drawing/2014/main" id="{AF160D98-328E-7244-9DAD-9A7521DA2B2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51DC374D-555A-8A4F-976F-2AC3B4DAD8C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Group 4">
            <a:extLst>
              <a:ext uri="{FF2B5EF4-FFF2-40B4-BE49-F238E27FC236}">
                <a16:creationId xmlns:a16="http://schemas.microsoft.com/office/drawing/2014/main" id="{86A6A4E0-3D07-F94B-B1DF-B492B380B4A3}"/>
              </a:ext>
            </a:extLst>
          </p:cNvPr>
          <p:cNvGrpSpPr>
            <a:grpSpLocks noChangeAspect="1"/>
          </p:cNvGrpSpPr>
          <p:nvPr/>
        </p:nvGrpSpPr>
        <p:grpSpPr bwMode="auto">
          <a:xfrm>
            <a:off x="7213713" y="3671652"/>
            <a:ext cx="364971" cy="693052"/>
            <a:chOff x="4282" y="2219"/>
            <a:chExt cx="554" cy="1052"/>
          </a:xfrm>
          <a:effectLst>
            <a:outerShdw blurRad="50800" dist="38100" dir="2700000" algn="tl" rotWithShape="0">
              <a:prstClr val="black">
                <a:alpha val="40000"/>
              </a:prstClr>
            </a:outerShdw>
          </a:effectLst>
        </p:grpSpPr>
        <p:sp>
          <p:nvSpPr>
            <p:cNvPr id="11" name="Rectangle 5">
              <a:extLst>
                <a:ext uri="{FF2B5EF4-FFF2-40B4-BE49-F238E27FC236}">
                  <a16:creationId xmlns:a16="http://schemas.microsoft.com/office/drawing/2014/main" id="{B0AEAF33-5C6D-7F45-A6E1-9012FB82F03E}"/>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2" name="Rectangle 6">
              <a:extLst>
                <a:ext uri="{FF2B5EF4-FFF2-40B4-BE49-F238E27FC236}">
                  <a16:creationId xmlns:a16="http://schemas.microsoft.com/office/drawing/2014/main" id="{2880B81C-6148-494D-AD3D-F5D35F426F3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3" name="Rectangle 7">
              <a:extLst>
                <a:ext uri="{FF2B5EF4-FFF2-40B4-BE49-F238E27FC236}">
                  <a16:creationId xmlns:a16="http://schemas.microsoft.com/office/drawing/2014/main" id="{56ED6156-5CC8-9D43-99EC-6B45DD30DBA9}"/>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4" name="Rectangle 8">
              <a:extLst>
                <a:ext uri="{FF2B5EF4-FFF2-40B4-BE49-F238E27FC236}">
                  <a16:creationId xmlns:a16="http://schemas.microsoft.com/office/drawing/2014/main" id="{B969732F-CD3D-6542-948C-280606C74A86}"/>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5" name="Rectangle 9">
              <a:extLst>
                <a:ext uri="{FF2B5EF4-FFF2-40B4-BE49-F238E27FC236}">
                  <a16:creationId xmlns:a16="http://schemas.microsoft.com/office/drawing/2014/main" id="{C235BE3B-54DA-7A43-BC88-74A309FB07E8}"/>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6" name="Rectangle 10">
              <a:extLst>
                <a:ext uri="{FF2B5EF4-FFF2-40B4-BE49-F238E27FC236}">
                  <a16:creationId xmlns:a16="http://schemas.microsoft.com/office/drawing/2014/main" id="{E81A61D6-7A7D-8C4D-9A53-A9309C5CF5A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7" name="Rectangle 11">
              <a:extLst>
                <a:ext uri="{FF2B5EF4-FFF2-40B4-BE49-F238E27FC236}">
                  <a16:creationId xmlns:a16="http://schemas.microsoft.com/office/drawing/2014/main" id="{D1FE3A79-45E3-FE49-A5C5-E07313252ACE}"/>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pic>
        <p:nvPicPr>
          <p:cNvPr id="18"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AFDAF38D-B462-084A-ABED-40D9CE0A256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17274" y="3478866"/>
            <a:ext cx="609997" cy="6099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CD26B6ED-85B5-E549-86BD-421B3FA78AC8}"/>
              </a:ext>
            </a:extLst>
          </p:cNvPr>
          <p:cNvSpPr/>
          <p:nvPr/>
        </p:nvSpPr>
        <p:spPr>
          <a:xfrm>
            <a:off x="909020" y="4559067"/>
            <a:ext cx="2199938" cy="415498"/>
          </a:xfrm>
          <a:prstGeom prst="rect">
            <a:avLst/>
          </a:prstGeom>
        </p:spPr>
        <p:txBody>
          <a:bodyPr wrap="square">
            <a:spAutoFit/>
          </a:bodyPr>
          <a:lstStyle/>
          <a:p>
            <a:pPr algn="just"/>
            <a:r>
              <a:rPr lang="ja-JP" altLang="ja-JP" sz="1050" kern="100">
                <a:latin typeface="Meiryo" panose="020B0604030504040204" pitchFamily="34" charset="-128"/>
                <a:ea typeface="Meiryo" panose="020B0604030504040204" pitchFamily="34" charset="-128"/>
                <a:cs typeface="Times New Roman" panose="02020603050405020304" pitchFamily="18" charset="0"/>
              </a:rPr>
              <a:t>プログラムなどデータを</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要求し、</a:t>
            </a:r>
            <a:r>
              <a:rPr lang="ja-JP" altLang="ja-JP" sz="1050" kern="100">
                <a:latin typeface="Meiryo" panose="020B0604030504040204" pitchFamily="34" charset="-128"/>
                <a:ea typeface="Meiryo" panose="020B0604030504040204" pitchFamily="34" charset="-128"/>
                <a:cs typeface="Times New Roman" panose="02020603050405020304" pitchFamily="18" charset="0"/>
              </a:rPr>
              <a:t>受け取り、扱う</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側／使用者</a:t>
            </a:r>
            <a:endParaRPr lang="ja-JP" altLang="ja-JP" sz="105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DE718BCC-7745-3044-A061-624E8A4BCB1C}"/>
              </a:ext>
            </a:extLst>
          </p:cNvPr>
          <p:cNvSpPr/>
          <p:nvPr/>
        </p:nvSpPr>
        <p:spPr>
          <a:xfrm>
            <a:off x="1254498" y="3116134"/>
            <a:ext cx="1569660" cy="369332"/>
          </a:xfrm>
          <a:prstGeom prst="rect">
            <a:avLst/>
          </a:prstGeom>
        </p:spPr>
        <p:txBody>
          <a:bodyPr wrap="none">
            <a:spAutoFit/>
          </a:bodyPr>
          <a:lstStyle/>
          <a:p>
            <a:pPr algn="ctr"/>
            <a:r>
              <a:rPr lang="ja-JP" altLang="ja-JP" b="1" kern="100">
                <a:latin typeface="Meiryo" panose="020B0604030504040204" pitchFamily="34" charset="-128"/>
                <a:ea typeface="Meiryo" panose="020B0604030504040204" pitchFamily="34" charset="-128"/>
                <a:cs typeface="Times New Roman" panose="02020603050405020304" pitchFamily="18" charset="0"/>
              </a:rPr>
              <a:t>サブジェクト</a:t>
            </a:r>
            <a:endParaRPr lang="ja-JP" altLang="en-US" b="1">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ADBF525-5F73-CF4C-84C2-0A26A35442AB}"/>
              </a:ext>
            </a:extLst>
          </p:cNvPr>
          <p:cNvSpPr/>
          <p:nvPr/>
        </p:nvSpPr>
        <p:spPr>
          <a:xfrm>
            <a:off x="6013523" y="4557233"/>
            <a:ext cx="2194559" cy="577081"/>
          </a:xfrm>
          <a:prstGeom prst="rect">
            <a:avLst/>
          </a:prstGeom>
        </p:spPr>
        <p:txBody>
          <a:bodyPr wrap="square">
            <a:spAutoFit/>
          </a:bodyPr>
          <a:lstStyle/>
          <a:p>
            <a:pPr algn="r"/>
            <a:r>
              <a:rPr lang="ja-JP" altLang="ja-JP" sz="1050">
                <a:latin typeface="Meiryo" panose="020B0604030504040204" pitchFamily="34" charset="-128"/>
                <a:ea typeface="Meiryo" panose="020B0604030504040204" pitchFamily="34" charset="-128"/>
                <a:cs typeface="Times New Roman" panose="02020603050405020304" pitchFamily="18" charset="0"/>
              </a:rPr>
              <a:t>ファイルや資料、</a:t>
            </a:r>
            <a:r>
              <a:rPr lang="ja-JP" altLang="en-US" sz="1050">
                <a:latin typeface="Meiryo" panose="020B0604030504040204" pitchFamily="34" charset="-128"/>
                <a:ea typeface="Meiryo" panose="020B0604030504040204" pitchFamily="34" charset="-128"/>
                <a:cs typeface="Times New Roman" panose="02020603050405020304" pitchFamily="18" charset="0"/>
              </a:rPr>
              <a:t>アプリケーションなど、</a:t>
            </a:r>
            <a:r>
              <a:rPr lang="ja-JP" altLang="ja-JP" sz="1050">
                <a:latin typeface="Meiryo" panose="020B0604030504040204" pitchFamily="34" charset="-128"/>
                <a:ea typeface="Meiryo" panose="020B0604030504040204" pitchFamily="34" charset="-128"/>
                <a:cs typeface="Times New Roman" panose="02020603050405020304" pitchFamily="18" charset="0"/>
              </a:rPr>
              <a:t>データ</a:t>
            </a:r>
            <a:r>
              <a:rPr lang="ja-JP" altLang="en-US" sz="1050">
                <a:latin typeface="Meiryo" panose="020B0604030504040204" pitchFamily="34" charset="-128"/>
                <a:ea typeface="Meiryo" panose="020B0604030504040204" pitchFamily="34" charset="-128"/>
                <a:cs typeface="Times New Roman" panose="02020603050405020304" pitchFamily="18" charset="0"/>
              </a:rPr>
              <a:t>や機能、資源</a:t>
            </a:r>
            <a:r>
              <a:rPr lang="ja-JP" altLang="ja-JP" sz="1050">
                <a:latin typeface="Meiryo" panose="020B0604030504040204" pitchFamily="34" charset="-128"/>
                <a:ea typeface="Meiryo" panose="020B0604030504040204" pitchFamily="34" charset="-128"/>
                <a:cs typeface="Times New Roman" panose="02020603050405020304" pitchFamily="18" charset="0"/>
              </a:rPr>
              <a:t>を差し出す</a:t>
            </a:r>
            <a:r>
              <a:rPr lang="ja-JP" altLang="en-US" sz="1050">
                <a:latin typeface="Meiryo" panose="020B0604030504040204" pitchFamily="34" charset="-128"/>
                <a:ea typeface="Meiryo" panose="020B0604030504040204" pitchFamily="34" charset="-128"/>
                <a:cs typeface="Times New Roman" panose="02020603050405020304" pitchFamily="18" charset="0"/>
              </a:rPr>
              <a:t>側</a:t>
            </a:r>
            <a:r>
              <a:rPr lang="ja-JP" altLang="ja-JP" sz="1050">
                <a:latin typeface="Meiryo" panose="020B0604030504040204" pitchFamily="34" charset="-128"/>
                <a:ea typeface="Meiryo" panose="020B0604030504040204" pitchFamily="34" charset="-128"/>
              </a:rPr>
              <a:t> </a:t>
            </a:r>
            <a:endParaRPr lang="ja-JP" altLang="en-US" sz="1050">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FB886DFC-44FF-7447-83ED-189F1287CB31}"/>
              </a:ext>
            </a:extLst>
          </p:cNvPr>
          <p:cNvSpPr/>
          <p:nvPr/>
        </p:nvSpPr>
        <p:spPr>
          <a:xfrm>
            <a:off x="6337442" y="3116134"/>
            <a:ext cx="1569660" cy="369332"/>
          </a:xfrm>
          <a:prstGeom prst="rect">
            <a:avLst/>
          </a:prstGeom>
        </p:spPr>
        <p:txBody>
          <a:bodyPr wrap="none">
            <a:spAutoFit/>
          </a:bodyPr>
          <a:lstStyle/>
          <a:p>
            <a:pPr algn="ctr"/>
            <a:r>
              <a:rPr lang="ja-JP" altLang="ja-JP" b="1">
                <a:latin typeface="Meiryo" panose="020B0604030504040204" pitchFamily="34" charset="-128"/>
                <a:ea typeface="Meiryo" panose="020B0604030504040204" pitchFamily="34" charset="-128"/>
                <a:cs typeface="Times New Roman" panose="02020603050405020304" pitchFamily="18" charset="0"/>
              </a:rPr>
              <a:t>オブジェクト</a:t>
            </a:r>
            <a:endParaRPr lang="ja-JP" altLang="en-US" b="1">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4F0C6CD-2F05-BA4C-A923-DD88081D40E2}"/>
              </a:ext>
            </a:extLst>
          </p:cNvPr>
          <p:cNvSpPr txBox="1"/>
          <p:nvPr/>
        </p:nvSpPr>
        <p:spPr>
          <a:xfrm>
            <a:off x="928227" y="5286000"/>
            <a:ext cx="2199938" cy="830997"/>
          </a:xfrm>
          <a:prstGeom prst="rect">
            <a:avLst/>
          </a:prstGeom>
          <a:noFill/>
        </p:spPr>
        <p:txBody>
          <a:bodyPr wrap="square" rtlCol="0">
            <a:spAutoFit/>
          </a:bodyPr>
          <a:lstStyle/>
          <a:p>
            <a:r>
              <a:rPr lang="ja-JP" altLang="en-US" sz="1200" b="1">
                <a:latin typeface="Meiryo" panose="020B0604030504040204" pitchFamily="34" charset="-128"/>
                <a:ea typeface="Meiryo" panose="020B0604030504040204" pitchFamily="34" charset="-128"/>
              </a:rPr>
              <a:t>サブジェクト</a:t>
            </a:r>
            <a:r>
              <a:rPr lang="ja-JP" altLang="en-US" sz="1200">
                <a:latin typeface="Meiryo" panose="020B0604030504040204" pitchFamily="34" charset="-128"/>
                <a:ea typeface="Meiryo" panose="020B0604030504040204" pitchFamily="34" charset="-128"/>
              </a:rPr>
              <a:t>が、なりすましされていないか、</a:t>
            </a:r>
            <a:r>
              <a:rPr kumimoji="1" lang="ja-JP" altLang="en-US" sz="1200">
                <a:latin typeface="Meiryo" panose="020B0604030504040204" pitchFamily="34" charset="-128"/>
                <a:ea typeface="Meiryo" panose="020B0604030504040204" pitchFamily="34" charset="-128"/>
              </a:rPr>
              <a:t>デバイスがルールに準拠しているかを</a:t>
            </a:r>
            <a:r>
              <a:rPr lang="ja-JP" altLang="en-US" sz="1200">
                <a:latin typeface="Meiryo" panose="020B0604030504040204" pitchFamily="34" charset="-128"/>
                <a:ea typeface="Meiryo" panose="020B0604030504040204" pitchFamily="34" charset="-128"/>
              </a:rPr>
              <a:t>毎回検証し、状態を確認</a:t>
            </a:r>
            <a:endParaRPr kumimoji="1" lang="ja-JP" altLang="en-US" sz="12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0D6ABA2-455D-044A-ADA4-F7B6638D2A9D}"/>
              </a:ext>
            </a:extLst>
          </p:cNvPr>
          <p:cNvSpPr txBox="1"/>
          <p:nvPr/>
        </p:nvSpPr>
        <p:spPr>
          <a:xfrm>
            <a:off x="6013524" y="5284927"/>
            <a:ext cx="2194559" cy="830997"/>
          </a:xfrm>
          <a:prstGeom prst="rect">
            <a:avLst/>
          </a:prstGeom>
          <a:noFill/>
        </p:spPr>
        <p:txBody>
          <a:bodyPr wrap="square" rtlCol="0">
            <a:spAutoFit/>
          </a:bodyPr>
          <a:lstStyle/>
          <a:p>
            <a:pPr algn="r"/>
            <a:r>
              <a:rPr kumimoji="1" lang="ja-JP" altLang="en-US" sz="1200" b="1">
                <a:latin typeface="Meiryo" panose="020B0604030504040204" pitchFamily="34" charset="-128"/>
                <a:ea typeface="Meiryo" panose="020B0604030504040204" pitchFamily="34" charset="-128"/>
              </a:rPr>
              <a:t>オブジェクト</a:t>
            </a:r>
            <a:r>
              <a:rPr kumimoji="1" lang="ja-JP" altLang="en-US" sz="1200">
                <a:latin typeface="Meiryo" panose="020B0604030504040204" pitchFamily="34" charset="-128"/>
                <a:ea typeface="Meiryo" panose="020B0604030504040204" pitchFamily="34" charset="-128"/>
              </a:rPr>
              <a:t>が、適切な状態になっているかを確認し、適切でなければ直ぐに適切な状態に戻せるようにしておく</a:t>
            </a:r>
          </a:p>
        </p:txBody>
      </p:sp>
      <p:pic>
        <p:nvPicPr>
          <p:cNvPr id="1026" name="Picture 2" descr="チェックリスト 無料アイコン">
            <a:extLst>
              <a:ext uri="{FF2B5EF4-FFF2-40B4-BE49-F238E27FC236}">
                <a16:creationId xmlns:a16="http://schemas.microsoft.com/office/drawing/2014/main" id="{006B995C-9B8F-F545-B657-4EA0A1422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945" y="1582189"/>
            <a:ext cx="689619" cy="689619"/>
          </a:xfrm>
          <a:prstGeom prst="rect">
            <a:avLst/>
          </a:prstGeom>
          <a:noFill/>
          <a:extLst>
            <a:ext uri="{909E8E84-426E-40DD-AFC4-6F175D3DCCD1}">
              <a14:hiddenFill xmlns:a14="http://schemas.microsoft.com/office/drawing/2010/main">
                <a:solidFill>
                  <a:srgbClr val="FFFFFF"/>
                </a:solidFill>
              </a14:hiddenFill>
            </a:ext>
          </a:extLst>
        </p:spPr>
      </p:pic>
      <p:sp>
        <p:nvSpPr>
          <p:cNvPr id="26" name="円柱 25">
            <a:extLst>
              <a:ext uri="{FF2B5EF4-FFF2-40B4-BE49-F238E27FC236}">
                <a16:creationId xmlns:a16="http://schemas.microsoft.com/office/drawing/2014/main" id="{57A32E3D-F286-C949-8DBE-58FEBA749479}"/>
              </a:ext>
            </a:extLst>
          </p:cNvPr>
          <p:cNvSpPr/>
          <p:nvPr/>
        </p:nvSpPr>
        <p:spPr>
          <a:xfrm>
            <a:off x="4194729" y="5519315"/>
            <a:ext cx="766053" cy="532559"/>
          </a:xfrm>
          <a:prstGeom prst="ca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0E464626-17F0-C54C-B7E2-09FA09B2E9C6}"/>
              </a:ext>
            </a:extLst>
          </p:cNvPr>
          <p:cNvSpPr/>
          <p:nvPr/>
        </p:nvSpPr>
        <p:spPr>
          <a:xfrm>
            <a:off x="4016640" y="1187173"/>
            <a:ext cx="1107997" cy="369332"/>
          </a:xfrm>
          <a:prstGeom prst="rect">
            <a:avLst/>
          </a:prstGeom>
        </p:spPr>
        <p:txBody>
          <a:bodyPr wrap="none">
            <a:spAutoFit/>
          </a:bodyPr>
          <a:lstStyle/>
          <a:p>
            <a:pPr algn="ctr"/>
            <a:r>
              <a:rPr lang="ja-JP" altLang="en-US" b="1" kern="100">
                <a:latin typeface="Meiryo" panose="020B0604030504040204" pitchFamily="34" charset="-128"/>
                <a:ea typeface="Meiryo" panose="020B0604030504040204" pitchFamily="34" charset="-128"/>
                <a:cs typeface="Times New Roman" panose="02020603050405020304" pitchFamily="18" charset="0"/>
              </a:rPr>
              <a:t>ポリシー</a:t>
            </a:r>
            <a:endParaRPr lang="ja-JP" altLang="en-US" b="1">
              <a:latin typeface="Meiryo" panose="020B0604030504040204" pitchFamily="34" charset="-128"/>
              <a:ea typeface="Meiryo" panose="020B0604030504040204" pitchFamily="34" charset="-128"/>
            </a:endParaRPr>
          </a:p>
        </p:txBody>
      </p:sp>
      <p:sp>
        <p:nvSpPr>
          <p:cNvPr id="28" name="上下矢印 27">
            <a:extLst>
              <a:ext uri="{FF2B5EF4-FFF2-40B4-BE49-F238E27FC236}">
                <a16:creationId xmlns:a16="http://schemas.microsoft.com/office/drawing/2014/main" id="{51249144-BD95-FD4A-B04A-C1BFE6F92C85}"/>
              </a:ext>
            </a:extLst>
          </p:cNvPr>
          <p:cNvSpPr/>
          <p:nvPr/>
        </p:nvSpPr>
        <p:spPr>
          <a:xfrm>
            <a:off x="4340082" y="2274907"/>
            <a:ext cx="467958" cy="868253"/>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6885DEA7-F11F-7D4F-A061-E3EC7C7BB8B4}"/>
              </a:ext>
            </a:extLst>
          </p:cNvPr>
          <p:cNvSpPr/>
          <p:nvPr/>
        </p:nvSpPr>
        <p:spPr>
          <a:xfrm>
            <a:off x="4271163" y="6115924"/>
            <a:ext cx="595036" cy="338554"/>
          </a:xfrm>
          <a:prstGeom prst="rect">
            <a:avLst/>
          </a:prstGeom>
        </p:spPr>
        <p:txBody>
          <a:bodyPr wrap="none">
            <a:spAutoFit/>
          </a:bodyPr>
          <a:lstStyle/>
          <a:p>
            <a:pPr algn="ctr"/>
            <a:r>
              <a:rPr lang="ja-JP" altLang="en-US" sz="1600" kern="100">
                <a:latin typeface="Meiryo" panose="020B0604030504040204" pitchFamily="34" charset="-128"/>
                <a:ea typeface="Meiryo" panose="020B0604030504040204" pitchFamily="34" charset="-128"/>
                <a:cs typeface="Times New Roman" panose="02020603050405020304" pitchFamily="18" charset="0"/>
              </a:rPr>
              <a:t>ログ</a:t>
            </a:r>
            <a:endParaRPr lang="ja-JP" altLang="en-US" sz="160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F22E4A6F-FA8A-5C4F-BAF0-611077464CDF}"/>
              </a:ext>
            </a:extLst>
          </p:cNvPr>
          <p:cNvSpPr txBox="1"/>
          <p:nvPr/>
        </p:nvSpPr>
        <p:spPr>
          <a:xfrm>
            <a:off x="3325505" y="2417012"/>
            <a:ext cx="2492990" cy="646331"/>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信頼度のレベルに応じ</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適切なポリシーを動的に構成し</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サブジェクトの属性に応じて</a:t>
            </a:r>
            <a:r>
              <a:rPr kumimoji="1" lang="ja-JP" altLang="en-US" sz="1200">
                <a:latin typeface="Meiryo" panose="020B0604030504040204" pitchFamily="34" charset="-128"/>
                <a:ea typeface="Meiryo" panose="020B0604030504040204" pitchFamily="34" charset="-128"/>
              </a:rPr>
              <a:t>提供</a:t>
            </a:r>
          </a:p>
        </p:txBody>
      </p:sp>
      <p:sp>
        <p:nvSpPr>
          <p:cNvPr id="31" name="下矢印 30">
            <a:extLst>
              <a:ext uri="{FF2B5EF4-FFF2-40B4-BE49-F238E27FC236}">
                <a16:creationId xmlns:a16="http://schemas.microsoft.com/office/drawing/2014/main" id="{15EA40EB-A069-1E4C-8C88-A4027E8F1B39}"/>
              </a:ext>
            </a:extLst>
          </p:cNvPr>
          <p:cNvSpPr/>
          <p:nvPr/>
        </p:nvSpPr>
        <p:spPr>
          <a:xfrm>
            <a:off x="4338021" y="5101114"/>
            <a:ext cx="467958" cy="351212"/>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a:extLst>
              <a:ext uri="{FF2B5EF4-FFF2-40B4-BE49-F238E27FC236}">
                <a16:creationId xmlns:a16="http://schemas.microsoft.com/office/drawing/2014/main" id="{5CD53A9B-1A5E-5540-88A3-E251CEA0271F}"/>
              </a:ext>
            </a:extLst>
          </p:cNvPr>
          <p:cNvSpPr/>
          <p:nvPr/>
        </p:nvSpPr>
        <p:spPr>
          <a:xfrm>
            <a:off x="3325504" y="3288363"/>
            <a:ext cx="2477440" cy="1105763"/>
          </a:xfrm>
          <a:prstGeom prst="roundRect">
            <a:avLst>
              <a:gd name="adj" fmla="val 10853"/>
            </a:avLst>
          </a:prstGeom>
          <a:solidFill>
            <a:schemeClr val="accent2">
              <a:lumMod val="60000"/>
              <a:lumOff val="4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07BFCCF9-A9C4-7041-AF08-6448922E5981}"/>
              </a:ext>
            </a:extLst>
          </p:cNvPr>
          <p:cNvSpPr/>
          <p:nvPr/>
        </p:nvSpPr>
        <p:spPr>
          <a:xfrm>
            <a:off x="2518278" y="3828204"/>
            <a:ext cx="4147583" cy="540239"/>
          </a:xfrm>
          <a:prstGeom prst="rightArrow">
            <a:avLst>
              <a:gd name="adj1" fmla="val 69913"/>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4C8AC4DA-B8BE-BB4E-B90A-95360AAC04A7}"/>
              </a:ext>
            </a:extLst>
          </p:cNvPr>
          <p:cNvSpPr txBox="1"/>
          <p:nvPr/>
        </p:nvSpPr>
        <p:spPr>
          <a:xfrm>
            <a:off x="3325505" y="3423756"/>
            <a:ext cx="2492991" cy="461665"/>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データのやり取り</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アクセスの正しさを</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毎回検証する</a:t>
            </a:r>
          </a:p>
        </p:txBody>
      </p:sp>
      <p:sp>
        <p:nvSpPr>
          <p:cNvPr id="29" name="正方形/長方形 28">
            <a:extLst>
              <a:ext uri="{FF2B5EF4-FFF2-40B4-BE49-F238E27FC236}">
                <a16:creationId xmlns:a16="http://schemas.microsoft.com/office/drawing/2014/main" id="{3F90625C-A4F4-3941-9E2B-75B14DDB3B59}"/>
              </a:ext>
            </a:extLst>
          </p:cNvPr>
          <p:cNvSpPr/>
          <p:nvPr/>
        </p:nvSpPr>
        <p:spPr>
          <a:xfrm>
            <a:off x="3554977" y="3934487"/>
            <a:ext cx="2031325" cy="369332"/>
          </a:xfrm>
          <a:prstGeom prst="rect">
            <a:avLst/>
          </a:prstGeom>
        </p:spPr>
        <p:txBody>
          <a:bodyPr wrap="none">
            <a:spAutoFit/>
          </a:bodyPr>
          <a:lstStyle/>
          <a:p>
            <a:pPr algn="ctr"/>
            <a:r>
              <a:rPr lang="ja-JP" altLang="en-US"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トランザクション</a:t>
            </a:r>
            <a:endParaRPr lang="ja-JP" altLang="en-US" b="1">
              <a:solidFill>
                <a:schemeClr val="bg1"/>
              </a:solidFill>
              <a:latin typeface="Meiryo" panose="020B0604030504040204" pitchFamily="34" charset="-128"/>
              <a:ea typeface="Meiryo" panose="020B0604030504040204" pitchFamily="34" charset="-128"/>
            </a:endParaRPr>
          </a:p>
        </p:txBody>
      </p:sp>
      <p:sp>
        <p:nvSpPr>
          <p:cNvPr id="36" name="四角形吹き出し 35">
            <a:extLst>
              <a:ext uri="{FF2B5EF4-FFF2-40B4-BE49-F238E27FC236}">
                <a16:creationId xmlns:a16="http://schemas.microsoft.com/office/drawing/2014/main" id="{5014D826-648E-AE48-A44A-F4B995CCF225}"/>
              </a:ext>
            </a:extLst>
          </p:cNvPr>
          <p:cNvSpPr/>
          <p:nvPr/>
        </p:nvSpPr>
        <p:spPr>
          <a:xfrm>
            <a:off x="443866" y="2203571"/>
            <a:ext cx="1344326" cy="569825"/>
          </a:xfrm>
          <a:prstGeom prst="wedgeRectCallout">
            <a:avLst>
              <a:gd name="adj1" fmla="val 27707"/>
              <a:gd name="adj2" fmla="val 10525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FAB31133-DF29-5547-A167-ADD28E2C7436}"/>
              </a:ext>
            </a:extLst>
          </p:cNvPr>
          <p:cNvSpPr txBox="1"/>
          <p:nvPr/>
        </p:nvSpPr>
        <p:spPr>
          <a:xfrm>
            <a:off x="492129" y="2264032"/>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サブジェクト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1" name="四角形吹き出し 40">
            <a:extLst>
              <a:ext uri="{FF2B5EF4-FFF2-40B4-BE49-F238E27FC236}">
                <a16:creationId xmlns:a16="http://schemas.microsoft.com/office/drawing/2014/main" id="{C92AA152-90C9-9849-8058-8493A9AF003F}"/>
              </a:ext>
            </a:extLst>
          </p:cNvPr>
          <p:cNvSpPr/>
          <p:nvPr/>
        </p:nvSpPr>
        <p:spPr>
          <a:xfrm>
            <a:off x="7294818" y="1515578"/>
            <a:ext cx="1344326" cy="569825"/>
          </a:xfrm>
          <a:prstGeom prst="wedgeRectCallout">
            <a:avLst>
              <a:gd name="adj1" fmla="val 4100"/>
              <a:gd name="adj2" fmla="val 22608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976F3084-00A6-3542-9449-282A1ED0DB3C}"/>
              </a:ext>
            </a:extLst>
          </p:cNvPr>
          <p:cNvSpPr txBox="1"/>
          <p:nvPr/>
        </p:nvSpPr>
        <p:spPr>
          <a:xfrm>
            <a:off x="7343081" y="1576039"/>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オブジェクト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3" name="四角形吹き出し 42">
            <a:extLst>
              <a:ext uri="{FF2B5EF4-FFF2-40B4-BE49-F238E27FC236}">
                <a16:creationId xmlns:a16="http://schemas.microsoft.com/office/drawing/2014/main" id="{B1728F52-D6FA-7D4C-B208-2A6CBEA24610}"/>
              </a:ext>
            </a:extLst>
          </p:cNvPr>
          <p:cNvSpPr/>
          <p:nvPr/>
        </p:nvSpPr>
        <p:spPr>
          <a:xfrm>
            <a:off x="5863640" y="2193873"/>
            <a:ext cx="1458762" cy="569825"/>
          </a:xfrm>
          <a:prstGeom prst="wedgeRectCallout">
            <a:avLst>
              <a:gd name="adj1" fmla="val -73121"/>
              <a:gd name="adj2" fmla="val 15717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EB328339-5A5E-1A46-B4C8-F22129C21E3F}"/>
              </a:ext>
            </a:extLst>
          </p:cNvPr>
          <p:cNvSpPr txBox="1"/>
          <p:nvPr/>
        </p:nvSpPr>
        <p:spPr>
          <a:xfrm>
            <a:off x="5879046" y="2248739"/>
            <a:ext cx="1415772"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トランザクション</a:t>
            </a:r>
            <a:endParaRPr kumimoji="1" lang="en-US" altLang="ja-JP" sz="1200" b="1"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は信頼できるか？</a:t>
            </a:r>
          </a:p>
        </p:txBody>
      </p:sp>
      <p:sp>
        <p:nvSpPr>
          <p:cNvPr id="45" name="四角形吹き出し 44">
            <a:extLst>
              <a:ext uri="{FF2B5EF4-FFF2-40B4-BE49-F238E27FC236}">
                <a16:creationId xmlns:a16="http://schemas.microsoft.com/office/drawing/2014/main" id="{1670EA09-4327-C94F-95AD-086B7416B248}"/>
              </a:ext>
            </a:extLst>
          </p:cNvPr>
          <p:cNvSpPr/>
          <p:nvPr/>
        </p:nvSpPr>
        <p:spPr>
          <a:xfrm>
            <a:off x="1954507" y="1075645"/>
            <a:ext cx="1209622" cy="569825"/>
          </a:xfrm>
          <a:prstGeom prst="wedgeRectCallout">
            <a:avLst>
              <a:gd name="adj1" fmla="val 106525"/>
              <a:gd name="adj2" fmla="val 14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AEFABE34-38C5-BF46-B9AA-7D53F33716D0}"/>
              </a:ext>
            </a:extLst>
          </p:cNvPr>
          <p:cNvSpPr txBox="1"/>
          <p:nvPr/>
        </p:nvSpPr>
        <p:spPr>
          <a:xfrm>
            <a:off x="1971086" y="1138513"/>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ポリシー</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Tree>
    <p:extLst>
      <p:ext uri="{BB962C8B-B14F-4D97-AF65-F5344CB8AC3E}">
        <p14:creationId xmlns:p14="http://schemas.microsoft.com/office/powerpoint/2010/main" val="722735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3B9FFA0F-8F7C-334C-B09D-4A81115E1715}"/>
              </a:ext>
            </a:extLst>
          </p:cNvPr>
          <p:cNvSpPr/>
          <p:nvPr/>
        </p:nvSpPr>
        <p:spPr>
          <a:xfrm>
            <a:off x="226800" y="3509984"/>
            <a:ext cx="8686800" cy="282520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38A94BD-CE20-FE4A-A761-DE62D49195DF}"/>
              </a:ext>
            </a:extLst>
          </p:cNvPr>
          <p:cNvSpPr>
            <a:spLocks noGrp="1"/>
          </p:cNvSpPr>
          <p:nvPr>
            <p:ph type="title"/>
          </p:nvPr>
        </p:nvSpPr>
        <p:spPr/>
        <p:txBody>
          <a:bodyPr/>
          <a:lstStyle/>
          <a:p>
            <a:r>
              <a:rPr kumimoji="1" lang="ja-JP" altLang="en-US"/>
              <a:t>ユーザーに意識させない・負担をかけないセキュリティ</a:t>
            </a:r>
          </a:p>
        </p:txBody>
      </p:sp>
      <p:sp>
        <p:nvSpPr>
          <p:cNvPr id="4" name="TextBox 31">
            <a:extLst>
              <a:ext uri="{FF2B5EF4-FFF2-40B4-BE49-F238E27FC236}">
                <a16:creationId xmlns:a16="http://schemas.microsoft.com/office/drawing/2014/main" id="{5166B213-EC6A-A948-B588-9F94A09BF7E0}"/>
              </a:ext>
            </a:extLst>
          </p:cNvPr>
          <p:cNvSpPr txBox="1"/>
          <p:nvPr/>
        </p:nvSpPr>
        <p:spPr>
          <a:xfrm>
            <a:off x="1835201" y="3752868"/>
            <a:ext cx="159157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ecurity</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5" name="TextBox 32">
            <a:extLst>
              <a:ext uri="{FF2B5EF4-FFF2-40B4-BE49-F238E27FC236}">
                <a16:creationId xmlns:a16="http://schemas.microsoft.com/office/drawing/2014/main" id="{BAD68797-9C73-F14E-9F84-5E06B00B9E08}"/>
              </a:ext>
            </a:extLst>
          </p:cNvPr>
          <p:cNvSpPr txBox="1"/>
          <p:nvPr/>
        </p:nvSpPr>
        <p:spPr>
          <a:xfrm>
            <a:off x="2627728" y="3755701"/>
            <a:ext cx="2517914"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O</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rchestration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6" name="TextBox 33">
            <a:extLst>
              <a:ext uri="{FF2B5EF4-FFF2-40B4-BE49-F238E27FC236}">
                <a16:creationId xmlns:a16="http://schemas.microsoft.com/office/drawing/2014/main" id="{DF691B75-27F3-434C-8706-742A95188BF6}"/>
              </a:ext>
            </a:extLst>
          </p:cNvPr>
          <p:cNvSpPr txBox="1"/>
          <p:nvPr/>
        </p:nvSpPr>
        <p:spPr>
          <a:xfrm>
            <a:off x="4521052" y="3767542"/>
            <a:ext cx="2236951"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A</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utomation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7" name="TextBox 34">
            <a:extLst>
              <a:ext uri="{FF2B5EF4-FFF2-40B4-BE49-F238E27FC236}">
                <a16:creationId xmlns:a16="http://schemas.microsoft.com/office/drawing/2014/main" id="{89EBDC54-8185-F047-8B1E-1024F538F566}"/>
              </a:ext>
            </a:extLst>
          </p:cNvPr>
          <p:cNvSpPr txBox="1"/>
          <p:nvPr/>
        </p:nvSpPr>
        <p:spPr>
          <a:xfrm>
            <a:off x="6460810" y="3755701"/>
            <a:ext cx="185396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R</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esponse</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8" name="TextBox 35">
            <a:extLst>
              <a:ext uri="{FF2B5EF4-FFF2-40B4-BE49-F238E27FC236}">
                <a16:creationId xmlns:a16="http://schemas.microsoft.com/office/drawing/2014/main" id="{E73FD227-92E9-0148-9AAA-E30E5331BD39}"/>
              </a:ext>
            </a:extLst>
          </p:cNvPr>
          <p:cNvSpPr txBox="1"/>
          <p:nvPr/>
        </p:nvSpPr>
        <p:spPr>
          <a:xfrm>
            <a:off x="289207" y="3737017"/>
            <a:ext cx="2236951" cy="75097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sz="3200" b="1"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SOAR</a:t>
            </a:r>
            <a:endParaRPr kumimoji="0" lang="ja-JP" altLang="en-US" sz="3200" b="1" i="0" u="none" strike="noStrike" kern="0" cap="none" spc="0" normalizeH="0" baseline="0" noProof="0">
              <a:ln>
                <a:noFill/>
              </a:ln>
              <a:solidFill>
                <a:srgbClr val="D83B01"/>
              </a:solidFill>
              <a:effectLst/>
              <a:uLnTx/>
              <a:uFillTx/>
              <a:latin typeface="Meiryo" panose="020B0604030504040204" pitchFamily="34" charset="-128"/>
              <a:ea typeface="Meiryo" panose="020B0604030504040204" pitchFamily="34" charset="-128"/>
            </a:endParaRPr>
          </a:p>
        </p:txBody>
      </p:sp>
      <p:sp>
        <p:nvSpPr>
          <p:cNvPr id="9" name="TextBox 36">
            <a:extLst>
              <a:ext uri="{FF2B5EF4-FFF2-40B4-BE49-F238E27FC236}">
                <a16:creationId xmlns:a16="http://schemas.microsoft.com/office/drawing/2014/main" id="{072F0C3F-1EFE-5447-8A56-00CCC5F55BCE}"/>
              </a:ext>
            </a:extLst>
          </p:cNvPr>
          <p:cNvSpPr txBox="1"/>
          <p:nvPr/>
        </p:nvSpPr>
        <p:spPr>
          <a:xfrm>
            <a:off x="1278342" y="4054285"/>
            <a:ext cx="3898967" cy="494751"/>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4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セキュリティ製品間の連携</a:t>
            </a:r>
          </a:p>
        </p:txBody>
      </p:sp>
      <p:sp>
        <p:nvSpPr>
          <p:cNvPr id="10" name="TextBox 37">
            <a:extLst>
              <a:ext uri="{FF2B5EF4-FFF2-40B4-BE49-F238E27FC236}">
                <a16:creationId xmlns:a16="http://schemas.microsoft.com/office/drawing/2014/main" id="{CC5A7012-0639-244B-AE4D-2F2A315C4494}"/>
              </a:ext>
            </a:extLst>
          </p:cNvPr>
          <p:cNvSpPr txBox="1"/>
          <p:nvPr/>
        </p:nvSpPr>
        <p:spPr>
          <a:xfrm>
            <a:off x="4822518" y="4041988"/>
            <a:ext cx="1634020"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手動 → 自動</a:t>
            </a:r>
          </a:p>
        </p:txBody>
      </p:sp>
      <p:sp>
        <p:nvSpPr>
          <p:cNvPr id="11" name="TextBox 38">
            <a:extLst>
              <a:ext uri="{FF2B5EF4-FFF2-40B4-BE49-F238E27FC236}">
                <a16:creationId xmlns:a16="http://schemas.microsoft.com/office/drawing/2014/main" id="{AAE401D3-0D2D-9347-88BB-C97BB74EE20A}"/>
              </a:ext>
            </a:extLst>
          </p:cNvPr>
          <p:cNvSpPr txBox="1"/>
          <p:nvPr/>
        </p:nvSpPr>
        <p:spPr>
          <a:xfrm>
            <a:off x="6385384" y="4041988"/>
            <a:ext cx="2025033"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zh-TW" altLang="en-US" sz="1600"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自動調査＆対処</a:t>
            </a:r>
            <a:endPar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17" name="Rectangle 44">
            <a:extLst>
              <a:ext uri="{FF2B5EF4-FFF2-40B4-BE49-F238E27FC236}">
                <a16:creationId xmlns:a16="http://schemas.microsoft.com/office/drawing/2014/main" id="{9C9FB8AD-EA54-C441-B2EC-61B426386C5C}"/>
              </a:ext>
            </a:extLst>
          </p:cNvPr>
          <p:cNvSpPr/>
          <p:nvPr/>
        </p:nvSpPr>
        <p:spPr bwMode="auto">
          <a:xfrm>
            <a:off x="1110521"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脅威の可視化</a:t>
            </a:r>
          </a:p>
        </p:txBody>
      </p:sp>
      <p:sp>
        <p:nvSpPr>
          <p:cNvPr id="18" name="Rectangle 45">
            <a:extLst>
              <a:ext uri="{FF2B5EF4-FFF2-40B4-BE49-F238E27FC236}">
                <a16:creationId xmlns:a16="http://schemas.microsoft.com/office/drawing/2014/main" id="{AFF966FC-8D49-BF4C-A2D6-7AD267AF7758}"/>
              </a:ext>
            </a:extLst>
          </p:cNvPr>
          <p:cNvSpPr/>
          <p:nvPr/>
        </p:nvSpPr>
        <p:spPr bwMode="auto">
          <a:xfrm>
            <a:off x="2929846" y="4658343"/>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アラートの</a:t>
            </a:r>
            <a:endParaRPr kumimoji="0" lang="en-US" altLang="ja-JP" sz="1400" kern="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相関分析</a:t>
            </a:r>
            <a:endPar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a:t>
            </a:r>
            <a:br>
              <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b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マッピング</a:t>
            </a:r>
          </a:p>
        </p:txBody>
      </p:sp>
      <p:sp>
        <p:nvSpPr>
          <p:cNvPr id="19" name="Rectangle 46">
            <a:extLst>
              <a:ext uri="{FF2B5EF4-FFF2-40B4-BE49-F238E27FC236}">
                <a16:creationId xmlns:a16="http://schemas.microsoft.com/office/drawing/2014/main" id="{925B9DCD-3634-734F-BF7E-739D99017948}"/>
              </a:ext>
            </a:extLst>
          </p:cNvPr>
          <p:cNvSpPr/>
          <p:nvPr/>
        </p:nvSpPr>
        <p:spPr bwMode="auto">
          <a:xfrm>
            <a:off x="4723572"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インシデントの優先順位</a:t>
            </a:r>
          </a:p>
        </p:txBody>
      </p:sp>
      <p:sp>
        <p:nvSpPr>
          <p:cNvPr id="20" name="Rectangle 47">
            <a:extLst>
              <a:ext uri="{FF2B5EF4-FFF2-40B4-BE49-F238E27FC236}">
                <a16:creationId xmlns:a16="http://schemas.microsoft.com/office/drawing/2014/main" id="{E31FF7E8-621C-EA44-9CBB-1778F5AF3660}"/>
              </a:ext>
            </a:extLst>
          </p:cNvPr>
          <p:cNvSpPr/>
          <p:nvPr/>
        </p:nvSpPr>
        <p:spPr bwMode="auto">
          <a:xfrm>
            <a:off x="6517298" y="464936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対処</a:t>
            </a:r>
          </a:p>
        </p:txBody>
      </p:sp>
      <p:sp>
        <p:nvSpPr>
          <p:cNvPr id="21" name="Right Brace 48">
            <a:extLst>
              <a:ext uri="{FF2B5EF4-FFF2-40B4-BE49-F238E27FC236}">
                <a16:creationId xmlns:a16="http://schemas.microsoft.com/office/drawing/2014/main" id="{646860C1-4844-EF44-ACD9-6C6AF7CC18B1}"/>
              </a:ext>
            </a:extLst>
          </p:cNvPr>
          <p:cNvSpPr/>
          <p:nvPr/>
        </p:nvSpPr>
        <p:spPr>
          <a:xfrm rot="16200000">
            <a:off x="4454505" y="864468"/>
            <a:ext cx="276851" cy="7324257"/>
          </a:xfrm>
          <a:prstGeom prst="rightBrace">
            <a:avLst>
              <a:gd name="adj1" fmla="val 55516"/>
              <a:gd name="adj2" fmla="val 49729"/>
            </a:avLst>
          </a:prstGeom>
          <a:noFill/>
          <a:ln w="19050">
            <a:solidFill>
              <a:srgbClr val="0070C0"/>
            </a:solidFill>
            <a:prstDash val="solid"/>
          </a:ln>
        </p:spPr>
        <p:txBody>
          <a:bodyPr wrap="square" lIns="0" tIns="0" rIns="0" bIns="0" rtlCol="0"/>
          <a:lstStyle/>
          <a:p>
            <a:pPr marL="0" marR="0" lvl="0" indent="0" defTabSz="62331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2" name="Isosceles Triangle 49">
            <a:extLst>
              <a:ext uri="{FF2B5EF4-FFF2-40B4-BE49-F238E27FC236}">
                <a16:creationId xmlns:a16="http://schemas.microsoft.com/office/drawing/2014/main" id="{F0D94520-9F1C-EC46-A628-8EDC980A238E}"/>
              </a:ext>
            </a:extLst>
          </p:cNvPr>
          <p:cNvSpPr/>
          <p:nvPr/>
        </p:nvSpPr>
        <p:spPr bwMode="auto">
          <a:xfrm rot="5400000">
            <a:off x="2515686" y="5034040"/>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3" name="Isosceles Triangle 50">
            <a:extLst>
              <a:ext uri="{FF2B5EF4-FFF2-40B4-BE49-F238E27FC236}">
                <a16:creationId xmlns:a16="http://schemas.microsoft.com/office/drawing/2014/main" id="{F4438728-69F7-964F-8D7E-B32198FB8EAB}"/>
              </a:ext>
            </a:extLst>
          </p:cNvPr>
          <p:cNvSpPr/>
          <p:nvPr/>
        </p:nvSpPr>
        <p:spPr bwMode="auto">
          <a:xfrm rot="5400000">
            <a:off x="4330325" y="5035531"/>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4" name="Isosceles Triangle 51">
            <a:extLst>
              <a:ext uri="{FF2B5EF4-FFF2-40B4-BE49-F238E27FC236}">
                <a16:creationId xmlns:a16="http://schemas.microsoft.com/office/drawing/2014/main" id="{7F27CDD0-8DE2-A644-AA38-F2C569C39236}"/>
              </a:ext>
            </a:extLst>
          </p:cNvPr>
          <p:cNvSpPr/>
          <p:nvPr/>
        </p:nvSpPr>
        <p:spPr bwMode="auto">
          <a:xfrm rot="5400000">
            <a:off x="6118823" y="5043018"/>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cxnSp>
        <p:nvCxnSpPr>
          <p:cNvPr id="25" name="Connector: Elbow 52">
            <a:extLst>
              <a:ext uri="{FF2B5EF4-FFF2-40B4-BE49-F238E27FC236}">
                <a16:creationId xmlns:a16="http://schemas.microsoft.com/office/drawing/2014/main" id="{EE2DB042-3AC8-B340-B2E5-A588911DC730}"/>
              </a:ext>
            </a:extLst>
          </p:cNvPr>
          <p:cNvCxnSpPr>
            <a:cxnSpLocks/>
            <a:stCxn id="20" idx="3"/>
            <a:endCxn id="17" idx="1"/>
          </p:cNvCxnSpPr>
          <p:nvPr/>
        </p:nvCxnSpPr>
        <p:spPr>
          <a:xfrm flipH="1">
            <a:off x="1110521" y="5146078"/>
            <a:ext cx="6881131" cy="5570"/>
          </a:xfrm>
          <a:prstGeom prst="bentConnector5">
            <a:avLst>
              <a:gd name="adj1" fmla="val -3322"/>
              <a:gd name="adj2" fmla="val 13121777"/>
              <a:gd name="adj3" fmla="val 103322"/>
            </a:avLst>
          </a:prstGeom>
          <a:noFill/>
          <a:ln w="28575" cap="flat" cmpd="sng" algn="ctr">
            <a:solidFill>
              <a:schemeClr val="accent6">
                <a:lumMod val="75000"/>
              </a:schemeClr>
            </a:solidFill>
            <a:prstDash val="solid"/>
            <a:headEnd type="none"/>
            <a:tailEnd type="triangle"/>
          </a:ln>
          <a:effectLst/>
        </p:spPr>
      </p:cxnSp>
      <p:sp>
        <p:nvSpPr>
          <p:cNvPr id="26" name="TextBox 53">
            <a:extLst>
              <a:ext uri="{FF2B5EF4-FFF2-40B4-BE49-F238E27FC236}">
                <a16:creationId xmlns:a16="http://schemas.microsoft.com/office/drawing/2014/main" id="{9BE0DD00-66D7-A544-B7CE-53962CAF80F2}"/>
              </a:ext>
            </a:extLst>
          </p:cNvPr>
          <p:cNvSpPr txBox="1"/>
          <p:nvPr/>
        </p:nvSpPr>
        <p:spPr>
          <a:xfrm rot="10800000">
            <a:off x="4041197" y="5702700"/>
            <a:ext cx="1061605" cy="348557"/>
          </a:xfrm>
          <a:prstGeom prst="homePlate">
            <a:avLst/>
          </a:prstGeom>
          <a:solidFill>
            <a:schemeClr val="accent6">
              <a:lumMod val="75000"/>
            </a:schemeClr>
          </a:solidFill>
          <a:effectLst>
            <a:outerShdw blurRad="50800" dist="38100" dir="2700000" algn="tl" rotWithShape="0">
              <a:prstClr val="black">
                <a:alpha val="40000"/>
              </a:prstClr>
            </a:outerShdw>
          </a:effectLst>
        </p:spPr>
        <p:txBody>
          <a:bodyPr wrap="square" lIns="182880" tIns="146304" rIns="182880" bIns="146304"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ja-JP" altLang="en-US" sz="20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43940E3B-BB23-CB4D-955F-DBC67AB5A319}"/>
              </a:ext>
            </a:extLst>
          </p:cNvPr>
          <p:cNvSpPr/>
          <p:nvPr/>
        </p:nvSpPr>
        <p:spPr>
          <a:xfrm>
            <a:off x="4213213" y="5739207"/>
            <a:ext cx="800219" cy="320088"/>
          </a:xfrm>
          <a:prstGeom prst="rect">
            <a:avLst/>
          </a:prstGeom>
        </p:spPr>
        <p:txBody>
          <a:bodyPr wrap="none">
            <a:spAutoFit/>
          </a:bodyPr>
          <a:lstStyle/>
          <a:p>
            <a:pPr lvl="0" algn="ctr" defTabSz="914400">
              <a:lnSpc>
                <a:spcPct val="90000"/>
              </a:lnSpc>
              <a:spcAft>
                <a:spcPts val="600"/>
              </a:spcAft>
              <a:defRPr/>
            </a:pPr>
            <a:r>
              <a:rPr kumimoji="0" lang="ja-JP" altLang="en-US" sz="1600" kern="0">
                <a:solidFill>
                  <a:schemeClr val="bg1"/>
                </a:solidFill>
                <a:latin typeface="Meiryo" panose="020B0604030504040204" pitchFamily="34" charset="-128"/>
                <a:ea typeface="Meiryo" panose="020B0604030504040204" pitchFamily="34" charset="-128"/>
              </a:rPr>
              <a:t>自動化</a:t>
            </a:r>
          </a:p>
        </p:txBody>
      </p:sp>
      <p:grpSp>
        <p:nvGrpSpPr>
          <p:cNvPr id="48" name="グループ化 47">
            <a:extLst>
              <a:ext uri="{FF2B5EF4-FFF2-40B4-BE49-F238E27FC236}">
                <a16:creationId xmlns:a16="http://schemas.microsoft.com/office/drawing/2014/main" id="{2785A9EB-4C64-1F48-89CF-B32CD8D99914}"/>
              </a:ext>
            </a:extLst>
          </p:cNvPr>
          <p:cNvGrpSpPr/>
          <p:nvPr/>
        </p:nvGrpSpPr>
        <p:grpSpPr>
          <a:xfrm>
            <a:off x="230400" y="1019622"/>
            <a:ext cx="8686800" cy="2676145"/>
            <a:chOff x="230400" y="1019622"/>
            <a:chExt cx="8686800" cy="2676145"/>
          </a:xfrm>
        </p:grpSpPr>
        <p:grpSp>
          <p:nvGrpSpPr>
            <p:cNvPr id="36" name="グループ化 35">
              <a:extLst>
                <a:ext uri="{FF2B5EF4-FFF2-40B4-BE49-F238E27FC236}">
                  <a16:creationId xmlns:a16="http://schemas.microsoft.com/office/drawing/2014/main" id="{7D64F330-449C-FA49-9619-29945E78C756}"/>
                </a:ext>
              </a:extLst>
            </p:cNvPr>
            <p:cNvGrpSpPr/>
            <p:nvPr/>
          </p:nvGrpSpPr>
          <p:grpSpPr>
            <a:xfrm>
              <a:off x="230400" y="1019622"/>
              <a:ext cx="8686800" cy="2252185"/>
              <a:chOff x="230400" y="867908"/>
              <a:chExt cx="8686800" cy="2252185"/>
            </a:xfrm>
          </p:grpSpPr>
          <p:sp>
            <p:nvSpPr>
              <p:cNvPr id="37" name="正方形/長方形 36">
                <a:extLst>
                  <a:ext uri="{FF2B5EF4-FFF2-40B4-BE49-F238E27FC236}">
                    <a16:creationId xmlns:a16="http://schemas.microsoft.com/office/drawing/2014/main" id="{7BF63658-0374-314C-92E4-2751617B3983}"/>
                  </a:ext>
                </a:extLst>
              </p:cNvPr>
              <p:cNvSpPr/>
              <p:nvPr/>
            </p:nvSpPr>
            <p:spPr>
              <a:xfrm>
                <a:off x="230400" y="867908"/>
                <a:ext cx="8686800" cy="22521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8" name="図 37">
                <a:extLst>
                  <a:ext uri="{FF2B5EF4-FFF2-40B4-BE49-F238E27FC236}">
                    <a16:creationId xmlns:a16="http://schemas.microsoft.com/office/drawing/2014/main" id="{611E4A18-A474-4C48-9ABF-38C6BE276F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645232"/>
                <a:ext cx="700312" cy="786868"/>
              </a:xfrm>
              <a:prstGeom prst="rect">
                <a:avLst/>
              </a:prstGeom>
            </p:spPr>
          </p:pic>
          <p:pic>
            <p:nvPicPr>
              <p:cNvPr id="39" name="図 38">
                <a:extLst>
                  <a:ext uri="{FF2B5EF4-FFF2-40B4-BE49-F238E27FC236}">
                    <a16:creationId xmlns:a16="http://schemas.microsoft.com/office/drawing/2014/main" id="{BA3B7A91-9915-4E4B-9711-CEA07206B5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626965"/>
                <a:ext cx="862790" cy="811023"/>
              </a:xfrm>
              <a:prstGeom prst="rect">
                <a:avLst/>
              </a:prstGeom>
            </p:spPr>
          </p:pic>
          <p:pic>
            <p:nvPicPr>
              <p:cNvPr id="40" name="図 39">
                <a:extLst>
                  <a:ext uri="{FF2B5EF4-FFF2-40B4-BE49-F238E27FC236}">
                    <a16:creationId xmlns:a16="http://schemas.microsoft.com/office/drawing/2014/main" id="{3CC61351-E32F-3845-9E1A-99ECB43E26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604920"/>
                <a:ext cx="901540" cy="804829"/>
              </a:xfrm>
              <a:prstGeom prst="rect">
                <a:avLst/>
              </a:prstGeom>
            </p:spPr>
          </p:pic>
          <p:pic>
            <p:nvPicPr>
              <p:cNvPr id="41" name="図 40">
                <a:extLst>
                  <a:ext uri="{FF2B5EF4-FFF2-40B4-BE49-F238E27FC236}">
                    <a16:creationId xmlns:a16="http://schemas.microsoft.com/office/drawing/2014/main" id="{1EF4B230-B05D-5F42-AC59-E9F8CBAC69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650025"/>
                <a:ext cx="759724" cy="759724"/>
              </a:xfrm>
              <a:prstGeom prst="rect">
                <a:avLst/>
              </a:prstGeom>
            </p:spPr>
          </p:pic>
          <p:pic>
            <p:nvPicPr>
              <p:cNvPr id="42" name="図 41">
                <a:extLst>
                  <a:ext uri="{FF2B5EF4-FFF2-40B4-BE49-F238E27FC236}">
                    <a16:creationId xmlns:a16="http://schemas.microsoft.com/office/drawing/2014/main" id="{AD08105E-7BEF-9845-B447-49C273A5BB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663647"/>
                <a:ext cx="824199" cy="737657"/>
              </a:xfrm>
              <a:prstGeom prst="rect">
                <a:avLst/>
              </a:prstGeom>
              <a:effectLst>
                <a:outerShdw blurRad="50800" dist="38100" dir="2700000" algn="tl" rotWithShape="0">
                  <a:prstClr val="black">
                    <a:alpha val="40000"/>
                  </a:prstClr>
                </a:outerShdw>
              </a:effectLst>
            </p:spPr>
          </p:pic>
          <p:pic>
            <p:nvPicPr>
              <p:cNvPr id="43" name="図 42">
                <a:extLst>
                  <a:ext uri="{FF2B5EF4-FFF2-40B4-BE49-F238E27FC236}">
                    <a16:creationId xmlns:a16="http://schemas.microsoft.com/office/drawing/2014/main" id="{49FEAF79-186B-554E-B832-0493CB6B95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626965"/>
                <a:ext cx="806968" cy="811023"/>
              </a:xfrm>
              <a:prstGeom prst="rect">
                <a:avLst/>
              </a:prstGeom>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2DFBF554-DB6A-3348-9B42-56C2DDDA3E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632757"/>
                <a:ext cx="759724" cy="759724"/>
              </a:xfrm>
              <a:prstGeom prst="rect">
                <a:avLst/>
              </a:prstGeom>
            </p:spPr>
          </p:pic>
          <p:sp>
            <p:nvSpPr>
              <p:cNvPr id="45" name="テキスト ボックス 44">
                <a:extLst>
                  <a:ext uri="{FF2B5EF4-FFF2-40B4-BE49-F238E27FC236}">
                    <a16:creationId xmlns:a16="http://schemas.microsoft.com/office/drawing/2014/main" id="{467D0CDE-FD32-C843-B14D-295AC3287E37}"/>
                  </a:ext>
                </a:extLst>
              </p:cNvPr>
              <p:cNvSpPr txBox="1"/>
              <p:nvPr/>
            </p:nvSpPr>
            <p:spPr>
              <a:xfrm>
                <a:off x="1394491" y="1047453"/>
                <a:ext cx="635141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いつでも／どこでも　安心・安全に</a:t>
                </a:r>
                <a:r>
                  <a:rPr kumimoji="1" lang="en-US" altLang="ja-JP" sz="2000" dirty="0">
                    <a:solidFill>
                      <a:schemeClr val="bg1"/>
                    </a:solidFill>
                    <a:latin typeface="Meiryo" panose="020B0604030504040204" pitchFamily="34" charset="-128"/>
                    <a:ea typeface="Meiryo" panose="020B0604030504040204" pitchFamily="34" charset="-128"/>
                  </a:rPr>
                  <a:t>IT</a:t>
                </a:r>
                <a:r>
                  <a:rPr kumimoji="1" lang="ja-JP" altLang="en-US" sz="2000">
                    <a:solidFill>
                      <a:schemeClr val="bg1"/>
                    </a:solidFill>
                    <a:latin typeface="Meiryo" panose="020B0604030504040204" pitchFamily="34" charset="-128"/>
                    <a:ea typeface="Meiryo" panose="020B0604030504040204" pitchFamily="34" charset="-128"/>
                  </a:rPr>
                  <a:t>の利便性を享受</a:t>
                </a:r>
              </a:p>
            </p:txBody>
          </p:sp>
        </p:grpSp>
        <p:sp>
          <p:nvSpPr>
            <p:cNvPr id="35" name="上矢印 34">
              <a:extLst>
                <a:ext uri="{FF2B5EF4-FFF2-40B4-BE49-F238E27FC236}">
                  <a16:creationId xmlns:a16="http://schemas.microsoft.com/office/drawing/2014/main" id="{E657FE80-2160-5743-8244-F3DADEBED8E9}"/>
                </a:ext>
              </a:extLst>
            </p:cNvPr>
            <p:cNvSpPr/>
            <p:nvPr/>
          </p:nvSpPr>
          <p:spPr>
            <a:xfrm>
              <a:off x="2114031" y="2764138"/>
              <a:ext cx="4912337" cy="931629"/>
            </a:xfrm>
            <a:prstGeom prst="upArrow">
              <a:avLst>
                <a:gd name="adj1" fmla="val 83055"/>
                <a:gd name="adj2" fmla="val 61444"/>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B1A77879-1AF1-3E41-85CB-5A4752A1DA8B}"/>
                </a:ext>
              </a:extLst>
            </p:cNvPr>
            <p:cNvSpPr/>
            <p:nvPr/>
          </p:nvSpPr>
          <p:spPr>
            <a:xfrm>
              <a:off x="2286000" y="3020319"/>
              <a:ext cx="4572000" cy="646331"/>
            </a:xfrm>
            <a:prstGeom prst="rect">
              <a:avLst/>
            </a:prstGeom>
          </p:spPr>
          <p:txBody>
            <a:bodyPr>
              <a:spAutoFit/>
            </a:bodyPr>
            <a:lstStyle/>
            <a:p>
              <a:pPr algn="ctr"/>
              <a:r>
                <a:rPr lang="ja-JP" altLang="en-US">
                  <a:solidFill>
                    <a:schemeClr val="bg1"/>
                  </a:solidFill>
                  <a:latin typeface="Meiryo" panose="020B0604030504040204" pitchFamily="34" charset="-128"/>
                  <a:ea typeface="Meiryo" panose="020B0604030504040204" pitchFamily="34" charset="-128"/>
                </a:rPr>
                <a:t>ユーザーに</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意識させない・負担をかけない</a:t>
              </a:r>
            </a:p>
          </p:txBody>
        </p:sp>
      </p:grpSp>
    </p:spTree>
    <p:extLst>
      <p:ext uri="{BB962C8B-B14F-4D97-AF65-F5344CB8AC3E}">
        <p14:creationId xmlns:p14="http://schemas.microsoft.com/office/powerpoint/2010/main" val="39314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364817C-71EE-904D-8418-145408833EC3}"/>
              </a:ext>
            </a:extLst>
          </p:cNvPr>
          <p:cNvSpPr/>
          <p:nvPr/>
        </p:nvSpPr>
        <p:spPr>
          <a:xfrm>
            <a:off x="4835781" y="1265884"/>
            <a:ext cx="3944504" cy="48444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BACA95BA-3444-DE41-A432-A9B56531A5D6}"/>
              </a:ext>
            </a:extLst>
          </p:cNvPr>
          <p:cNvSpPr/>
          <p:nvPr/>
        </p:nvSpPr>
        <p:spPr>
          <a:xfrm>
            <a:off x="364720" y="1266787"/>
            <a:ext cx="3944504" cy="48444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A812671-1C0C-DA4D-B2B4-B29385B3DE45}"/>
              </a:ext>
            </a:extLst>
          </p:cNvPr>
          <p:cNvSpPr>
            <a:spLocks noGrp="1"/>
          </p:cNvSpPr>
          <p:nvPr>
            <p:ph type="title"/>
          </p:nvPr>
        </p:nvSpPr>
        <p:spPr/>
        <p:txBody>
          <a:bodyPr/>
          <a:lstStyle/>
          <a:p>
            <a:r>
              <a:rPr kumimoji="1" lang="ja-JP" altLang="en-US"/>
              <a:t>セキュリティの基本構成が変わる</a:t>
            </a:r>
          </a:p>
        </p:txBody>
      </p:sp>
      <p:sp>
        <p:nvSpPr>
          <p:cNvPr id="23" name="テキスト ボックス 22">
            <a:extLst>
              <a:ext uri="{FF2B5EF4-FFF2-40B4-BE49-F238E27FC236}">
                <a16:creationId xmlns:a16="http://schemas.microsoft.com/office/drawing/2014/main" id="{488BC74D-1BFA-114D-B8E5-D020F00C10A4}"/>
              </a:ext>
            </a:extLst>
          </p:cNvPr>
          <p:cNvSpPr txBox="1"/>
          <p:nvPr/>
        </p:nvSpPr>
        <p:spPr>
          <a:xfrm>
            <a:off x="859641" y="2787848"/>
            <a:ext cx="2954655"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ネットワークの内外の境界を護ること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境界防衛</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53" name="正方形/長方形 52">
            <a:extLst>
              <a:ext uri="{FF2B5EF4-FFF2-40B4-BE49-F238E27FC236}">
                <a16:creationId xmlns:a16="http://schemas.microsoft.com/office/drawing/2014/main" id="{DD6E983E-FE79-AA40-A96C-6F1B6C2AEA13}"/>
              </a:ext>
            </a:extLst>
          </p:cNvPr>
          <p:cNvSpPr/>
          <p:nvPr/>
        </p:nvSpPr>
        <p:spPr>
          <a:xfrm>
            <a:off x="4919336" y="1991349"/>
            <a:ext cx="3775395" cy="168139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7E112687-6E35-E445-8687-5A1DC568971A}"/>
              </a:ext>
            </a:extLst>
          </p:cNvPr>
          <p:cNvSpPr/>
          <p:nvPr/>
        </p:nvSpPr>
        <p:spPr>
          <a:xfrm>
            <a:off x="4919336" y="4262216"/>
            <a:ext cx="3775395" cy="168139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乗算記号 54">
            <a:extLst>
              <a:ext uri="{FF2B5EF4-FFF2-40B4-BE49-F238E27FC236}">
                <a16:creationId xmlns:a16="http://schemas.microsoft.com/office/drawing/2014/main" id="{FDE778D6-8179-924A-A89A-8E8772A8507B}"/>
              </a:ext>
            </a:extLst>
          </p:cNvPr>
          <p:cNvSpPr/>
          <p:nvPr/>
        </p:nvSpPr>
        <p:spPr>
          <a:xfrm>
            <a:off x="6301308" y="3424241"/>
            <a:ext cx="1025017" cy="1072757"/>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E286A30-CFF2-7B48-B5D9-F9A4846D444A}"/>
              </a:ext>
            </a:extLst>
          </p:cNvPr>
          <p:cNvSpPr txBox="1"/>
          <p:nvPr/>
        </p:nvSpPr>
        <p:spPr>
          <a:xfrm>
            <a:off x="4919336" y="2127309"/>
            <a:ext cx="3775395" cy="1479892"/>
          </a:xfrm>
          <a:prstGeom prst="rect">
            <a:avLst/>
          </a:prstGeom>
          <a:noFill/>
        </p:spPr>
        <p:txBody>
          <a:bodyPr wrap="square" lIns="137160" tIns="109728" rIns="137160" bIns="109728" rtlCol="0">
            <a:spAutoFit/>
          </a:bodyPr>
          <a:lstStyle/>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脆弱性をなくし続け、最新の状態を保つ</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2400" b="1">
                <a:solidFill>
                  <a:schemeClr val="bg1"/>
                </a:solidFill>
                <a:latin typeface="Meiryo" panose="020B0604030504040204" pitchFamily="34" charset="-128"/>
                <a:ea typeface="Meiryo" panose="020B0604030504040204" pitchFamily="34" charset="-128"/>
              </a:rPr>
              <a:t>サイバー・ハイジーン</a:t>
            </a:r>
            <a:endParaRPr lang="en-US" altLang="ja-JP" sz="24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endParaRPr lang="en-US" altLang="ja-JP" sz="12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パッチや修正プログラムを迅速に適用し</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en-US" altLang="ja-JP" sz="1200" dirty="0">
                <a:solidFill>
                  <a:schemeClr val="bg1"/>
                </a:solidFill>
                <a:latin typeface="Meiryo" panose="020B0604030504040204" pitchFamily="34" charset="-128"/>
                <a:ea typeface="Meiryo" panose="020B0604030504040204" pitchFamily="34" charset="-128"/>
              </a:rPr>
              <a:t>OS</a:t>
            </a:r>
            <a:r>
              <a:rPr lang="ja-JP" altLang="en-US" sz="1200">
                <a:solidFill>
                  <a:schemeClr val="bg1"/>
                </a:solidFill>
                <a:latin typeface="Meiryo" panose="020B0604030504040204" pitchFamily="34" charset="-128"/>
                <a:ea typeface="Meiryo" panose="020B0604030504040204" pitchFamily="34" charset="-128"/>
              </a:rPr>
              <a:t>やアプリケーションを最新の状態に保つこと</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EC5B563-A5E7-BC43-A4E6-EE72D21A1298}"/>
              </a:ext>
            </a:extLst>
          </p:cNvPr>
          <p:cNvSpPr txBox="1"/>
          <p:nvPr/>
        </p:nvSpPr>
        <p:spPr>
          <a:xfrm>
            <a:off x="4919337" y="4438734"/>
            <a:ext cx="3775395" cy="1384995"/>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信頼度に応じてダイナミックにアクセスを制御する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動的ポリシー</a:t>
            </a:r>
            <a:endParaRPr lang="en-US" altLang="ja-JP" sz="2400" b="1" dirty="0">
              <a:solidFill>
                <a:schemeClr val="bg1"/>
              </a:solidFill>
              <a:latin typeface="Meiryo" panose="020B0604030504040204" pitchFamily="34" charset="-128"/>
              <a:ea typeface="Meiryo" panose="020B0604030504040204" pitchFamily="34" charset="-128"/>
            </a:endParaRPr>
          </a:p>
          <a:p>
            <a:pPr algn="ct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アクセスごとの信頼度レベルの評価と</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そのレベルに応じたポリシーの動的変更で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常に信頼できる状態を維持する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4A472B28-4B4A-2044-ACEF-3425D477B688}"/>
              </a:ext>
            </a:extLst>
          </p:cNvPr>
          <p:cNvSpPr txBox="1"/>
          <p:nvPr/>
        </p:nvSpPr>
        <p:spPr>
          <a:xfrm>
            <a:off x="782695" y="3746053"/>
            <a:ext cx="3108543" cy="646331"/>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脅威は外部からもたらされることを前提に</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ファイヤーウォールで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ネットワーク外部からの攻撃を防御する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61" name="三角形 60">
            <a:extLst>
              <a:ext uri="{FF2B5EF4-FFF2-40B4-BE49-F238E27FC236}">
                <a16:creationId xmlns:a16="http://schemas.microsoft.com/office/drawing/2014/main" id="{3DB810AB-8952-6445-BA32-D938590D06DA}"/>
              </a:ext>
            </a:extLst>
          </p:cNvPr>
          <p:cNvSpPr/>
          <p:nvPr/>
        </p:nvSpPr>
        <p:spPr>
          <a:xfrm rot="5400000">
            <a:off x="4165032" y="3502149"/>
            <a:ext cx="838200" cy="286138"/>
          </a:xfrm>
          <a:prstGeom prst="triangle">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C131DA20-78B1-2542-85DA-F7DDB69882C2}"/>
              </a:ext>
            </a:extLst>
          </p:cNvPr>
          <p:cNvSpPr txBox="1"/>
          <p:nvPr/>
        </p:nvSpPr>
        <p:spPr>
          <a:xfrm>
            <a:off x="5021931" y="1332946"/>
            <a:ext cx="3570208"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ネットワークの内外を問わず常に信頼を維持する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ゼロトラスト</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Tree>
    <p:extLst>
      <p:ext uri="{BB962C8B-B14F-4D97-AF65-F5344CB8AC3E}">
        <p14:creationId xmlns:p14="http://schemas.microsoft.com/office/powerpoint/2010/main" val="31814785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chemeClr val="bg1"/>
                </a:solidFill>
                <a:latin typeface="Meiryo" panose="020B0604030504040204" pitchFamily="34" charset="-128"/>
                <a:ea typeface="Meiryo" panose="020B0604030504040204" pitchFamily="34" charset="-128"/>
                <a:cs typeface="Arial"/>
              </a:rPr>
              <a:t>5G </a:t>
            </a:r>
            <a:r>
              <a:rPr lang="ja-JP" altLang="en-US" sz="2800" dirty="0">
                <a:solidFill>
                  <a:schemeClr val="bg1"/>
                </a:solidFill>
                <a:latin typeface="Meiryo" panose="020B0604030504040204" pitchFamily="34" charset="-128"/>
                <a:ea typeface="Meiryo" panose="020B0604030504040204" pitchFamily="34" charset="-128"/>
                <a:cs typeface="Arial"/>
              </a:rPr>
              <a:t>（次世代移動体通信システム）</a:t>
            </a:r>
            <a:endParaRPr lang="en-US" altLang="ja-JP" sz="2800" dirty="0">
              <a:solidFill>
                <a:schemeClr val="bg1"/>
              </a:solidFill>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0475DDDA-0DC7-7547-B64C-AEC0A41EDE5F}"/>
              </a:ext>
            </a:extLst>
          </p:cNvPr>
          <p:cNvSpPr/>
          <p:nvPr/>
        </p:nvSpPr>
        <p:spPr>
          <a:xfrm>
            <a:off x="814011" y="2406006"/>
            <a:ext cx="4108817"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rPr>
              <a:t>デジタル時代の</a:t>
            </a:r>
            <a:r>
              <a:rPr lang="ja-JP" altLang="ja-JP">
                <a:solidFill>
                  <a:srgbClr val="0070C0"/>
                </a:solidFill>
                <a:latin typeface="Meiryo" panose="020B0604030504040204" pitchFamily="34" charset="-128"/>
                <a:ea typeface="Meiryo" panose="020B0604030504040204" pitchFamily="34" charset="-128"/>
              </a:rPr>
              <a:t>データ連係基盤</a:t>
            </a:r>
            <a:r>
              <a:rPr lang="ja-JP" altLang="en-US">
                <a:solidFill>
                  <a:srgbClr val="0070C0"/>
                </a:solidFill>
                <a:latin typeface="Meiryo" panose="020B0604030504040204" pitchFamily="34" charset="-128"/>
                <a:ea typeface="Meiryo" panose="020B0604030504040204" pitchFamily="34" charset="-128"/>
              </a:rPr>
              <a:t>となる</a:t>
            </a:r>
            <a:endParaRPr lang="en-US" altLang="ja-JP"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1077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DC90161-D405-A442-B097-BC85FD6B9ADA}"/>
              </a:ext>
            </a:extLst>
          </p:cNvPr>
          <p:cNvPicPr>
            <a:picLocks noChangeAspect="1"/>
          </p:cNvPicPr>
          <p:nvPr/>
        </p:nvPicPr>
        <p:blipFill>
          <a:blip r:embed="rId2"/>
          <a:stretch>
            <a:fillRect/>
          </a:stretch>
        </p:blipFill>
        <p:spPr>
          <a:xfrm>
            <a:off x="5187466" y="2147389"/>
            <a:ext cx="3554181" cy="3180991"/>
          </a:xfrm>
          <a:prstGeom prst="rect">
            <a:avLst/>
          </a:prstGeom>
        </p:spPr>
      </p:pic>
      <p:sp>
        <p:nvSpPr>
          <p:cNvPr id="24" name="右矢印 23">
            <a:extLst>
              <a:ext uri="{FF2B5EF4-FFF2-40B4-BE49-F238E27FC236}">
                <a16:creationId xmlns:a16="http://schemas.microsoft.com/office/drawing/2014/main" id="{B31A22C1-54C2-1946-858A-1A5831AC87E6}"/>
              </a:ext>
            </a:extLst>
          </p:cNvPr>
          <p:cNvSpPr/>
          <p:nvPr/>
        </p:nvSpPr>
        <p:spPr>
          <a:xfrm>
            <a:off x="655899" y="3230127"/>
            <a:ext cx="5668432" cy="1015513"/>
          </a:xfrm>
          <a:prstGeom prst="rightArrow">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73899355-3869-D543-B82C-A446B38D23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1464" y="2211456"/>
            <a:ext cx="575438" cy="937358"/>
          </a:xfrm>
          <a:prstGeom prst="rect">
            <a:avLst/>
          </a:prstGeom>
        </p:spPr>
      </p:pic>
      <p:pic>
        <p:nvPicPr>
          <p:cNvPr id="6" name="図 5">
            <a:extLst>
              <a:ext uri="{FF2B5EF4-FFF2-40B4-BE49-F238E27FC236}">
                <a16:creationId xmlns:a16="http://schemas.microsoft.com/office/drawing/2014/main" id="{BB2D4371-2CE0-8249-917C-9F800E324B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5048" y="2212580"/>
            <a:ext cx="484699" cy="936234"/>
          </a:xfrm>
          <a:prstGeom prst="rect">
            <a:avLst/>
          </a:prstGeom>
        </p:spPr>
      </p:pic>
      <p:pic>
        <p:nvPicPr>
          <p:cNvPr id="7" name="図 6">
            <a:extLst>
              <a:ext uri="{FF2B5EF4-FFF2-40B4-BE49-F238E27FC236}">
                <a16:creationId xmlns:a16="http://schemas.microsoft.com/office/drawing/2014/main" id="{4222055D-7F60-A44A-9D64-AA046E6D69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31729" y="2211455"/>
            <a:ext cx="575439" cy="937359"/>
          </a:xfrm>
          <a:prstGeom prst="rect">
            <a:avLst/>
          </a:prstGeom>
        </p:spPr>
      </p:pic>
      <p:pic>
        <p:nvPicPr>
          <p:cNvPr id="8" name="図 7">
            <a:extLst>
              <a:ext uri="{FF2B5EF4-FFF2-40B4-BE49-F238E27FC236}">
                <a16:creationId xmlns:a16="http://schemas.microsoft.com/office/drawing/2014/main" id="{96E28FEB-C2B4-1B41-AD16-32CA98EB8C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5205" y="2164685"/>
            <a:ext cx="574749" cy="936234"/>
          </a:xfrm>
          <a:prstGeom prst="rect">
            <a:avLst/>
          </a:prstGeom>
        </p:spPr>
      </p:pic>
      <p:sp>
        <p:nvSpPr>
          <p:cNvPr id="10" name="円/楕円 9">
            <a:extLst>
              <a:ext uri="{FF2B5EF4-FFF2-40B4-BE49-F238E27FC236}">
                <a16:creationId xmlns:a16="http://schemas.microsoft.com/office/drawing/2014/main" id="{6AE55F74-F548-924E-9CF2-4819FCEC297F}"/>
              </a:ext>
            </a:extLst>
          </p:cNvPr>
          <p:cNvSpPr/>
          <p:nvPr/>
        </p:nvSpPr>
        <p:spPr>
          <a:xfrm>
            <a:off x="826077" y="3377846"/>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F30E7EB3-0068-7843-B9A9-1D46A9BBEADC}"/>
              </a:ext>
            </a:extLst>
          </p:cNvPr>
          <p:cNvSpPr txBox="1"/>
          <p:nvPr/>
        </p:nvSpPr>
        <p:spPr>
          <a:xfrm>
            <a:off x="846120"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1G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2" name="円/楕円 11">
            <a:extLst>
              <a:ext uri="{FF2B5EF4-FFF2-40B4-BE49-F238E27FC236}">
                <a16:creationId xmlns:a16="http://schemas.microsoft.com/office/drawing/2014/main" id="{DC6AE873-CD05-254D-9C7F-663E2ABED0F1}"/>
              </a:ext>
            </a:extLst>
          </p:cNvPr>
          <p:cNvSpPr/>
          <p:nvPr/>
        </p:nvSpPr>
        <p:spPr>
          <a:xfrm>
            <a:off x="1959409" y="3377846"/>
            <a:ext cx="720080" cy="720080"/>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9EDB5EB-EBCE-A342-8277-60023E01DC82}"/>
              </a:ext>
            </a:extLst>
          </p:cNvPr>
          <p:cNvSpPr txBox="1"/>
          <p:nvPr/>
        </p:nvSpPr>
        <p:spPr>
          <a:xfrm>
            <a:off x="1979452"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2G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4" name="円/楕円 13">
            <a:extLst>
              <a:ext uri="{FF2B5EF4-FFF2-40B4-BE49-F238E27FC236}">
                <a16:creationId xmlns:a16="http://schemas.microsoft.com/office/drawing/2014/main" id="{4E04096D-CFA6-4746-8EF0-A273876D4CEC}"/>
              </a:ext>
            </a:extLst>
          </p:cNvPr>
          <p:cNvSpPr/>
          <p:nvPr/>
        </p:nvSpPr>
        <p:spPr>
          <a:xfrm>
            <a:off x="3042932" y="3379659"/>
            <a:ext cx="720080" cy="72008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D81CC370-40AB-CD40-A33B-C86D6077ACD2}"/>
              </a:ext>
            </a:extLst>
          </p:cNvPr>
          <p:cNvSpPr txBox="1"/>
          <p:nvPr/>
        </p:nvSpPr>
        <p:spPr>
          <a:xfrm>
            <a:off x="3062975" y="3508866"/>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3G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6" name="円/楕円 15">
            <a:extLst>
              <a:ext uri="{FF2B5EF4-FFF2-40B4-BE49-F238E27FC236}">
                <a16:creationId xmlns:a16="http://schemas.microsoft.com/office/drawing/2014/main" id="{DD5476BA-9D4F-5A4A-9265-060B06C380C0}"/>
              </a:ext>
            </a:extLst>
          </p:cNvPr>
          <p:cNvSpPr/>
          <p:nvPr/>
        </p:nvSpPr>
        <p:spPr>
          <a:xfrm>
            <a:off x="4126455" y="3363037"/>
            <a:ext cx="720080" cy="72008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DD77FDD1-0CA2-5C4E-A315-7E6A6912E74C}"/>
              </a:ext>
            </a:extLst>
          </p:cNvPr>
          <p:cNvSpPr txBox="1"/>
          <p:nvPr/>
        </p:nvSpPr>
        <p:spPr>
          <a:xfrm>
            <a:off x="4146498" y="3492244"/>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4G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8" name="円/楕円 17">
            <a:extLst>
              <a:ext uri="{FF2B5EF4-FFF2-40B4-BE49-F238E27FC236}">
                <a16:creationId xmlns:a16="http://schemas.microsoft.com/office/drawing/2014/main" id="{67EA1D20-273F-D94D-9DE2-DFD2B994D660}"/>
              </a:ext>
            </a:extLst>
          </p:cNvPr>
          <p:cNvSpPr/>
          <p:nvPr/>
        </p:nvSpPr>
        <p:spPr>
          <a:xfrm>
            <a:off x="6352000" y="3103602"/>
            <a:ext cx="1234633" cy="123894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C19E2560-C53F-4849-AE0B-10B32E2643D9}"/>
              </a:ext>
            </a:extLst>
          </p:cNvPr>
          <p:cNvSpPr txBox="1"/>
          <p:nvPr/>
        </p:nvSpPr>
        <p:spPr>
          <a:xfrm>
            <a:off x="6458648" y="3369131"/>
            <a:ext cx="1011816" cy="707886"/>
          </a:xfrm>
          <a:prstGeom prst="rect">
            <a:avLst/>
          </a:prstGeom>
          <a:noFill/>
        </p:spPr>
        <p:txBody>
          <a:bodyPr wrap="none" rtlCol="0">
            <a:spAutoFit/>
          </a:bodyPr>
          <a:lstStyle/>
          <a:p>
            <a:pPr algn="ctr"/>
            <a:r>
              <a:rPr lang="en-US" altLang="ja-JP" sz="4000" dirty="0">
                <a:solidFill>
                  <a:schemeClr val="bg1"/>
                </a:solidFill>
                <a:latin typeface="Hiragino Kaku Gothic StdN W8" panose="020B0800000000000000" pitchFamily="34" charset="-128"/>
                <a:ea typeface="Hiragino Kaku Gothic StdN W8" panose="020B0800000000000000" pitchFamily="34" charset="-128"/>
              </a:rPr>
              <a:t>5G</a:t>
            </a:r>
            <a:endParaRPr kumimoji="1" lang="ja-JP" altLang="en-US" sz="40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20" name="テキスト ボックス 19">
            <a:extLst>
              <a:ext uri="{FF2B5EF4-FFF2-40B4-BE49-F238E27FC236}">
                <a16:creationId xmlns:a16="http://schemas.microsoft.com/office/drawing/2014/main" id="{FEFFBF1B-7381-0C44-A14E-7D18E2F28511}"/>
              </a:ext>
            </a:extLst>
          </p:cNvPr>
          <p:cNvSpPr txBox="1"/>
          <p:nvPr/>
        </p:nvSpPr>
        <p:spPr>
          <a:xfrm>
            <a:off x="87737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音声</a:t>
            </a:r>
          </a:p>
        </p:txBody>
      </p:sp>
      <p:sp>
        <p:nvSpPr>
          <p:cNvPr id="21" name="テキスト ボックス 20">
            <a:extLst>
              <a:ext uri="{FF2B5EF4-FFF2-40B4-BE49-F238E27FC236}">
                <a16:creationId xmlns:a16="http://schemas.microsoft.com/office/drawing/2014/main" id="{C0357FBA-F51E-4343-9E16-C7C2843C254C}"/>
              </a:ext>
            </a:extLst>
          </p:cNvPr>
          <p:cNvSpPr txBox="1"/>
          <p:nvPr/>
        </p:nvSpPr>
        <p:spPr>
          <a:xfrm>
            <a:off x="1827973" y="4155125"/>
            <a:ext cx="1005403"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テキスト</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1E18A97-B5E4-8B40-963B-41658507F6D4}"/>
              </a:ext>
            </a:extLst>
          </p:cNvPr>
          <p:cNvSpPr txBox="1"/>
          <p:nvPr/>
        </p:nvSpPr>
        <p:spPr>
          <a:xfrm>
            <a:off x="3006806" y="4155125"/>
            <a:ext cx="800219"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データ</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3B9A7C0-E4C0-C44C-B30C-D91ECE5D8648}"/>
              </a:ext>
            </a:extLst>
          </p:cNvPr>
          <p:cNvSpPr txBox="1"/>
          <p:nvPr/>
        </p:nvSpPr>
        <p:spPr>
          <a:xfrm>
            <a:off x="420182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動画</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8E54DB56-2F60-A140-B529-A41A8D1979F9}"/>
              </a:ext>
            </a:extLst>
          </p:cNvPr>
          <p:cNvSpPr txBox="1"/>
          <p:nvPr/>
        </p:nvSpPr>
        <p:spPr>
          <a:xfrm>
            <a:off x="5333458" y="1542615"/>
            <a:ext cx="2377574" cy="600164"/>
          </a:xfrm>
          <a:prstGeom prst="rect">
            <a:avLst/>
          </a:prstGeom>
          <a:noFill/>
        </p:spPr>
        <p:txBody>
          <a:bodyPr wrap="none" rtlCol="0">
            <a:spAutoFit/>
          </a:bodyPr>
          <a:lstStyle/>
          <a:p>
            <a:pPr algn="ctr"/>
            <a:r>
              <a:rPr kumimoji="1" lang="ja-JP" altLang="en-US" sz="900">
                <a:solidFill>
                  <a:srgbClr val="0070C0"/>
                </a:solidFill>
                <a:latin typeface="Meiryo" panose="020B0604030504040204" pitchFamily="34" charset="-128"/>
                <a:ea typeface="Meiryo" panose="020B0604030504040204" pitchFamily="34" charset="-128"/>
              </a:rPr>
              <a:t>あらゆるモノがつながることを前提とした</a:t>
            </a:r>
            <a:endParaRPr kumimoji="1" lang="en-US" altLang="ja-JP" sz="900"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社会課題の解決</a:t>
            </a:r>
            <a:endParaRPr kumimoji="1" lang="ja-JP" altLang="en-US" sz="2400" b="1">
              <a:solidFill>
                <a:srgbClr val="0070C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AA4B6A5-92FD-1F48-AFC5-9CA966E701D9}"/>
              </a:ext>
            </a:extLst>
          </p:cNvPr>
          <p:cNvSpPr txBox="1"/>
          <p:nvPr/>
        </p:nvSpPr>
        <p:spPr>
          <a:xfrm>
            <a:off x="474152" y="1625165"/>
            <a:ext cx="4631396" cy="400110"/>
          </a:xfrm>
          <a:prstGeom prst="rect">
            <a:avLst/>
          </a:prstGeom>
          <a:noFill/>
        </p:spPr>
        <p:txBody>
          <a:bodyPr wrap="none" rtlCol="0">
            <a:spAutoFit/>
          </a:bodyPr>
          <a:lstStyle/>
          <a:p>
            <a:pPr algn="ctr"/>
            <a:r>
              <a:rPr kumimoji="1" lang="ja-JP" altLang="en-US" sz="2000">
                <a:solidFill>
                  <a:schemeClr val="accent3">
                    <a:lumMod val="50000"/>
                  </a:schemeClr>
                </a:solidFill>
                <a:latin typeface="Meiryo" panose="020B0604030504040204" pitchFamily="34" charset="-128"/>
                <a:ea typeface="Meiryo" panose="020B0604030504040204" pitchFamily="34" charset="-128"/>
              </a:rPr>
              <a:t>通信・コミュニケーションの性能向上</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27" name="タイトル 26">
            <a:extLst>
              <a:ext uri="{FF2B5EF4-FFF2-40B4-BE49-F238E27FC236}">
                <a16:creationId xmlns:a16="http://schemas.microsoft.com/office/drawing/2014/main" id="{DBEC7C65-0256-B64E-B8C0-A41E83AA96F1}"/>
              </a:ext>
            </a:extLst>
          </p:cNvPr>
          <p:cNvSpPr>
            <a:spLocks noGrp="1"/>
          </p:cNvSpPr>
          <p:nvPr>
            <p:ph type="title"/>
          </p:nvPr>
        </p:nvSpPr>
        <p:spPr/>
        <p:txBody>
          <a:bodyPr/>
          <a:lstStyle/>
          <a:p>
            <a:r>
              <a:rPr lang="ja-JP" altLang="en-US"/>
              <a:t>移動体通信システムの歴史</a:t>
            </a:r>
            <a:endParaRPr kumimoji="1" lang="ja-JP" altLang="en-US"/>
          </a:p>
        </p:txBody>
      </p:sp>
      <p:sp>
        <p:nvSpPr>
          <p:cNvPr id="2" name="テキスト ボックス 1">
            <a:extLst>
              <a:ext uri="{FF2B5EF4-FFF2-40B4-BE49-F238E27FC236}">
                <a16:creationId xmlns:a16="http://schemas.microsoft.com/office/drawing/2014/main" id="{921C7298-32FC-0C4B-9683-3C5B4F37FD1F}"/>
              </a:ext>
            </a:extLst>
          </p:cNvPr>
          <p:cNvSpPr txBox="1"/>
          <p:nvPr/>
        </p:nvSpPr>
        <p:spPr>
          <a:xfrm>
            <a:off x="822882"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1979〜</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86EBA6B-1A4E-D640-A488-F6A9A4A8616E}"/>
              </a:ext>
            </a:extLst>
          </p:cNvPr>
          <p:cNvSpPr txBox="1"/>
          <p:nvPr/>
        </p:nvSpPr>
        <p:spPr>
          <a:xfrm>
            <a:off x="1954948"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1993〜</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6E8DA305-901D-024E-9A87-693258D17432}"/>
              </a:ext>
            </a:extLst>
          </p:cNvPr>
          <p:cNvSpPr txBox="1"/>
          <p:nvPr/>
        </p:nvSpPr>
        <p:spPr>
          <a:xfrm>
            <a:off x="3039739"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2001</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4633343-4CE0-4745-92F4-B1CF1D0DEDAD}"/>
              </a:ext>
            </a:extLst>
          </p:cNvPr>
          <p:cNvSpPr txBox="1"/>
          <p:nvPr/>
        </p:nvSpPr>
        <p:spPr>
          <a:xfrm>
            <a:off x="4122418"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2012</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B1AEB0D-5EEE-924E-84CF-7104A3D1532D}"/>
              </a:ext>
            </a:extLst>
          </p:cNvPr>
          <p:cNvSpPr txBox="1"/>
          <p:nvPr/>
        </p:nvSpPr>
        <p:spPr>
          <a:xfrm>
            <a:off x="6444208" y="5322802"/>
            <a:ext cx="1037465" cy="369332"/>
          </a:xfrm>
          <a:prstGeom prst="rect">
            <a:avLst/>
          </a:prstGeom>
          <a:noFill/>
        </p:spPr>
        <p:txBody>
          <a:bodyPr wrap="none" rtlCol="0">
            <a:spAutoFit/>
          </a:bodyPr>
          <a:lstStyle/>
          <a:p>
            <a:pPr algn="ctr"/>
            <a:r>
              <a:rPr lang="en-US" altLang="ja-JP" b="1" dirty="0">
                <a:solidFill>
                  <a:srgbClr val="0070C0"/>
                </a:solidFill>
                <a:latin typeface="Meiryo" panose="020B0604030504040204" pitchFamily="34" charset="-128"/>
                <a:ea typeface="Meiryo" panose="020B0604030504040204" pitchFamily="34" charset="-128"/>
              </a:rPr>
              <a:t>2020</a:t>
            </a:r>
            <a:r>
              <a:rPr kumimoji="1" lang="en-US" altLang="ja-JP" b="1" dirty="0">
                <a:solidFill>
                  <a:srgbClr val="0070C0"/>
                </a:solidFill>
                <a:latin typeface="Meiryo" panose="020B0604030504040204" pitchFamily="34" charset="-128"/>
                <a:ea typeface="Meiryo" panose="020B0604030504040204" pitchFamily="34" charset="-128"/>
              </a:rPr>
              <a:t>〜</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8BFE431-52EE-4342-8347-8D93828C013D}"/>
              </a:ext>
            </a:extLst>
          </p:cNvPr>
          <p:cNvSpPr txBox="1"/>
          <p:nvPr/>
        </p:nvSpPr>
        <p:spPr>
          <a:xfrm>
            <a:off x="878975" y="4661096"/>
            <a:ext cx="591830"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9.6Kbps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4C25B46-8E39-DE4B-8059-BC7F8A8E448C}"/>
              </a:ext>
            </a:extLst>
          </p:cNvPr>
          <p:cNvSpPr txBox="1"/>
          <p:nvPr/>
        </p:nvSpPr>
        <p:spPr>
          <a:xfrm>
            <a:off x="1838949" y="4661096"/>
            <a:ext cx="950901"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28.8〜384Kbps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953B888-8A97-3848-B9AD-1CE030A75811}"/>
              </a:ext>
            </a:extLst>
          </p:cNvPr>
          <p:cNvSpPr txBox="1"/>
          <p:nvPr/>
        </p:nvSpPr>
        <p:spPr>
          <a:xfrm>
            <a:off x="2905849" y="4661096"/>
            <a:ext cx="939681"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2.4</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〜14.4Mbps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3D239FF9-ECF8-2148-8FBB-7445EB6BC19B}"/>
              </a:ext>
            </a:extLst>
          </p:cNvPr>
          <p:cNvSpPr txBox="1"/>
          <p:nvPr/>
        </p:nvSpPr>
        <p:spPr>
          <a:xfrm>
            <a:off x="4118758" y="4661096"/>
            <a:ext cx="766557"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0.1</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〜1Gbps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8D2AA94C-71A0-8848-8CB6-FA64A8807B19}"/>
              </a:ext>
            </a:extLst>
          </p:cNvPr>
          <p:cNvSpPr txBox="1"/>
          <p:nvPr/>
        </p:nvSpPr>
        <p:spPr>
          <a:xfrm>
            <a:off x="6509931" y="5600273"/>
            <a:ext cx="906017" cy="276999"/>
          </a:xfrm>
          <a:prstGeom prst="rect">
            <a:avLst/>
          </a:prstGeom>
          <a:noFill/>
        </p:spPr>
        <p:txBody>
          <a:bodyPr wrap="none" rtlCol="0">
            <a:spAutoFit/>
          </a:bodyPr>
          <a:lstStyle/>
          <a:p>
            <a:pPr algn="ctr"/>
            <a:r>
              <a:rPr lang="en-US" altLang="ja-JP" sz="1200" dirty="0">
                <a:solidFill>
                  <a:srgbClr val="0070C0"/>
                </a:solidFill>
                <a:latin typeface="Meiryo" panose="020B0604030504040204" pitchFamily="34" charset="-128"/>
                <a:ea typeface="Meiryo" panose="020B0604030504040204" pitchFamily="34" charset="-128"/>
              </a:rPr>
              <a:t>10</a:t>
            </a:r>
            <a:r>
              <a:rPr kumimoji="1" lang="en-US" altLang="ja-JP" sz="1200" dirty="0">
                <a:solidFill>
                  <a:srgbClr val="0070C0"/>
                </a:solidFill>
                <a:latin typeface="Meiryo" panose="020B0604030504040204" pitchFamily="34" charset="-128"/>
                <a:ea typeface="Meiryo" panose="020B0604030504040204" pitchFamily="34" charset="-128"/>
              </a:rPr>
              <a:t>Gbps〜</a:t>
            </a:r>
            <a:endParaRPr kumimoji="1" lang="ja-JP" altLang="en-US" sz="1200">
              <a:solidFill>
                <a:srgbClr val="0070C0"/>
              </a:solidFill>
              <a:latin typeface="Meiryo" panose="020B0604030504040204" pitchFamily="34" charset="-128"/>
              <a:ea typeface="Meiryo" panose="020B0604030504040204" pitchFamily="34" charset="-128"/>
            </a:endParaRPr>
          </a:p>
        </p:txBody>
      </p:sp>
      <p:pic>
        <p:nvPicPr>
          <p:cNvPr id="36" name="図 35">
            <a:extLst>
              <a:ext uri="{FF2B5EF4-FFF2-40B4-BE49-F238E27FC236}">
                <a16:creationId xmlns:a16="http://schemas.microsoft.com/office/drawing/2014/main" id="{608A7F6C-63B8-6646-9818-9B56555AB6F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46089" y="1542615"/>
            <a:ext cx="904759" cy="904759"/>
          </a:xfrm>
          <a:prstGeom prst="rect">
            <a:avLst/>
          </a:prstGeom>
        </p:spPr>
      </p:pic>
      <p:cxnSp>
        <p:nvCxnSpPr>
          <p:cNvPr id="39" name="直線矢印コネクタ 38">
            <a:extLst>
              <a:ext uri="{FF2B5EF4-FFF2-40B4-BE49-F238E27FC236}">
                <a16:creationId xmlns:a16="http://schemas.microsoft.com/office/drawing/2014/main" id="{A2C781C4-5B75-5746-BADC-6CD1BD2A40A4}"/>
              </a:ext>
            </a:extLst>
          </p:cNvPr>
          <p:cNvCxnSpPr>
            <a:cxnSpLocks/>
          </p:cNvCxnSpPr>
          <p:nvPr/>
        </p:nvCxnSpPr>
        <p:spPr>
          <a:xfrm>
            <a:off x="619514" y="1985966"/>
            <a:ext cx="4713944" cy="0"/>
          </a:xfrm>
          <a:prstGeom prst="straightConnector1">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216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36A3DCDB-4D57-C34B-94F7-502F26238F54}"/>
              </a:ext>
            </a:extLst>
          </p:cNvPr>
          <p:cNvSpPr/>
          <p:nvPr/>
        </p:nvSpPr>
        <p:spPr>
          <a:xfrm>
            <a:off x="3219281" y="801810"/>
            <a:ext cx="2723745" cy="5781552"/>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1689FEF-081B-7B4E-BE65-26A9046CCC91}"/>
              </a:ext>
            </a:extLst>
          </p:cNvPr>
          <p:cNvSpPr>
            <a:spLocks noGrp="1"/>
          </p:cNvSpPr>
          <p:nvPr>
            <p:ph type="title"/>
          </p:nvPr>
        </p:nvSpPr>
        <p:spPr/>
        <p:txBody>
          <a:bodyPr/>
          <a:lstStyle/>
          <a:p>
            <a:r>
              <a:rPr kumimoji="1" lang="ja-JP" altLang="en-US"/>
              <a:t>データと</a:t>
            </a:r>
            <a:r>
              <a:rPr kumimoji="1" lang="en-US" altLang="ja-JP" dirty="0"/>
              <a:t>UX</a:t>
            </a:r>
            <a:r>
              <a:rPr kumimoji="1" lang="ja-JP" altLang="en-US"/>
              <a:t>とサービス</a:t>
            </a:r>
          </a:p>
        </p:txBody>
      </p:sp>
      <p:pic>
        <p:nvPicPr>
          <p:cNvPr id="4" name="図 3">
            <a:extLst>
              <a:ext uri="{FF2B5EF4-FFF2-40B4-BE49-F238E27FC236}">
                <a16:creationId xmlns:a16="http://schemas.microsoft.com/office/drawing/2014/main" id="{1A9D491D-A22D-3E45-982F-5BFAFE8024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4712" y="2828959"/>
            <a:ext cx="850787" cy="1083805"/>
          </a:xfrm>
          <a:prstGeom prst="rect">
            <a:avLst/>
          </a:prstGeom>
          <a:effectLst>
            <a:outerShdw blurRad="50800" dist="38100" dir="2700000" algn="tl" rotWithShape="0">
              <a:prstClr val="black">
                <a:alpha val="40000"/>
              </a:prstClr>
            </a:outerShdw>
          </a:effectLst>
        </p:spPr>
      </p:pic>
      <p:sp>
        <p:nvSpPr>
          <p:cNvPr id="6" name="円柱 5">
            <a:extLst>
              <a:ext uri="{FF2B5EF4-FFF2-40B4-BE49-F238E27FC236}">
                <a16:creationId xmlns:a16="http://schemas.microsoft.com/office/drawing/2014/main" id="{031D8C37-4FEA-544E-92B5-97615D3D7F0D}"/>
              </a:ext>
            </a:extLst>
          </p:cNvPr>
          <p:cNvSpPr/>
          <p:nvPr/>
        </p:nvSpPr>
        <p:spPr>
          <a:xfrm>
            <a:off x="1530810" y="3140016"/>
            <a:ext cx="1214664" cy="1311879"/>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B26E1472-3BB4-BD49-960E-8B1715CCB999}"/>
              </a:ext>
            </a:extLst>
          </p:cNvPr>
          <p:cNvSpPr txBox="1"/>
          <p:nvPr/>
        </p:nvSpPr>
        <p:spPr>
          <a:xfrm>
            <a:off x="1579099" y="3466704"/>
            <a:ext cx="1120819"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データ</a:t>
            </a:r>
          </a:p>
        </p:txBody>
      </p:sp>
      <p:pic>
        <p:nvPicPr>
          <p:cNvPr id="5" name="Picture 8">
            <a:extLst>
              <a:ext uri="{FF2B5EF4-FFF2-40B4-BE49-F238E27FC236}">
                <a16:creationId xmlns:a16="http://schemas.microsoft.com/office/drawing/2014/main" id="{5FDE0D16-78B0-6C42-B53F-6D3FD06191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212321" y="2763021"/>
            <a:ext cx="1351228" cy="19303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DCADF77-3FD8-CE4B-8085-60B4F7955F6F}"/>
              </a:ext>
            </a:extLst>
          </p:cNvPr>
          <p:cNvSpPr txBox="1"/>
          <p:nvPr/>
        </p:nvSpPr>
        <p:spPr>
          <a:xfrm>
            <a:off x="3618956" y="3945914"/>
            <a:ext cx="1909497" cy="830997"/>
          </a:xfrm>
          <a:prstGeom prst="rect">
            <a:avLst/>
          </a:prstGeom>
          <a:noFill/>
        </p:spPr>
        <p:txBody>
          <a:bodyPr wrap="none" rtlCol="0">
            <a:spAutoFit/>
          </a:bodyPr>
          <a:lstStyle/>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10" name="テキスト ボックス 9">
            <a:extLst>
              <a:ext uri="{FF2B5EF4-FFF2-40B4-BE49-F238E27FC236}">
                <a16:creationId xmlns:a16="http://schemas.microsoft.com/office/drawing/2014/main" id="{CD497355-F4BC-B04E-8D31-DD357F847BB4}"/>
              </a:ext>
            </a:extLst>
          </p:cNvPr>
          <p:cNvSpPr txBox="1"/>
          <p:nvPr/>
        </p:nvSpPr>
        <p:spPr>
          <a:xfrm>
            <a:off x="4205434" y="2758589"/>
            <a:ext cx="1428596" cy="923330"/>
          </a:xfrm>
          <a:prstGeom prst="rect">
            <a:avLst/>
          </a:prstGeom>
          <a:noFill/>
        </p:spPr>
        <p:txBody>
          <a:bodyPr wrap="none" rtlCol="0">
            <a:spAutoFit/>
          </a:bodyPr>
          <a:lstStyle/>
          <a:p>
            <a:r>
              <a:rPr kumimoji="1" lang="en-US" altLang="ja-JP" sz="5400" dirty="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540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11" name="テキスト ボックス 10">
            <a:extLst>
              <a:ext uri="{FF2B5EF4-FFF2-40B4-BE49-F238E27FC236}">
                <a16:creationId xmlns:a16="http://schemas.microsoft.com/office/drawing/2014/main" id="{6107D243-0033-9A49-9952-A837F8822280}"/>
              </a:ext>
            </a:extLst>
          </p:cNvPr>
          <p:cNvSpPr txBox="1"/>
          <p:nvPr/>
        </p:nvSpPr>
        <p:spPr>
          <a:xfrm>
            <a:off x="4314437" y="3580852"/>
            <a:ext cx="1210589" cy="400110"/>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体験価値</a:t>
            </a:r>
          </a:p>
        </p:txBody>
      </p:sp>
      <p:sp>
        <p:nvSpPr>
          <p:cNvPr id="12" name="右矢印 11">
            <a:extLst>
              <a:ext uri="{FF2B5EF4-FFF2-40B4-BE49-F238E27FC236}">
                <a16:creationId xmlns:a16="http://schemas.microsoft.com/office/drawing/2014/main" id="{8E160B60-D138-4249-BB69-5142B46BC1EC}"/>
              </a:ext>
            </a:extLst>
          </p:cNvPr>
          <p:cNvSpPr/>
          <p:nvPr/>
        </p:nvSpPr>
        <p:spPr>
          <a:xfrm>
            <a:off x="2595728" y="3390747"/>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胸の位置でペンライトを持つアイドルファンのイラスト（女性）">
            <a:extLst>
              <a:ext uri="{FF2B5EF4-FFF2-40B4-BE49-F238E27FC236}">
                <a16:creationId xmlns:a16="http://schemas.microsoft.com/office/drawing/2014/main" id="{F701D374-47B3-254A-8D99-4E62150746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09578" y="3437983"/>
            <a:ext cx="1761876" cy="1250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F12AC107-E793-7940-AE72-D87606D806CB}"/>
              </a:ext>
            </a:extLst>
          </p:cNvPr>
          <p:cNvSpPr txBox="1"/>
          <p:nvPr/>
        </p:nvSpPr>
        <p:spPr>
          <a:xfrm>
            <a:off x="6591471" y="2837520"/>
            <a:ext cx="1967205" cy="830997"/>
          </a:xfrm>
          <a:prstGeom prst="rect">
            <a:avLst/>
          </a:prstGeom>
          <a:noFill/>
        </p:spPr>
        <p:txBody>
          <a:bodyPr wrap="none" rtlCol="0">
            <a:spAutoFit/>
          </a:bodyPr>
          <a:lstStyle/>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ファンを増やす</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solidFill>
                  <a:schemeClr val="accent6">
                    <a:lumMod val="75000"/>
                  </a:schemeClr>
                </a:solidFill>
                <a:latin typeface="Meiryo" panose="020B0604030504040204" pitchFamily="34" charset="-128"/>
                <a:ea typeface="Meiryo" panose="020B0604030504040204" pitchFamily="34" charset="-128"/>
              </a:rPr>
              <a:t>信頼を高める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リピートさせる</a:t>
            </a:r>
          </a:p>
        </p:txBody>
      </p:sp>
      <p:sp>
        <p:nvSpPr>
          <p:cNvPr id="14" name="曲折矢印 13">
            <a:extLst>
              <a:ext uri="{FF2B5EF4-FFF2-40B4-BE49-F238E27FC236}">
                <a16:creationId xmlns:a16="http://schemas.microsoft.com/office/drawing/2014/main" id="{4093C3FA-16EC-744E-90C2-66DAEB025C3E}"/>
              </a:ext>
            </a:extLst>
          </p:cNvPr>
          <p:cNvSpPr/>
          <p:nvPr/>
        </p:nvSpPr>
        <p:spPr>
          <a:xfrm flipH="1">
            <a:off x="5662505" y="1394298"/>
            <a:ext cx="2161275" cy="1311880"/>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B9C5DAD7-A72C-1E43-A105-744C85AA4C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8956" y="1380703"/>
            <a:ext cx="962198" cy="837112"/>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4DEA50F3-E83F-0243-BFC1-2D7DBEBD5B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3705" y="1474099"/>
            <a:ext cx="875433" cy="647820"/>
          </a:xfrm>
          <a:prstGeom prst="rect">
            <a:avLst/>
          </a:prstGeom>
          <a:effectLst>
            <a:outerShdw blurRad="50800" dist="38100" dir="2700000" algn="tl" rotWithShape="0">
              <a:prstClr val="black">
                <a:alpha val="40000"/>
              </a:prstClr>
            </a:outerShdw>
          </a:effectLst>
        </p:spPr>
      </p:pic>
      <p:sp>
        <p:nvSpPr>
          <p:cNvPr id="19" name="テキスト ボックス 18">
            <a:extLst>
              <a:ext uri="{FF2B5EF4-FFF2-40B4-BE49-F238E27FC236}">
                <a16:creationId xmlns:a16="http://schemas.microsoft.com/office/drawing/2014/main" id="{0DA47EDC-BC68-2447-B3AD-B1C46B23A68A}"/>
              </a:ext>
            </a:extLst>
          </p:cNvPr>
          <p:cNvSpPr txBox="1"/>
          <p:nvPr/>
        </p:nvSpPr>
        <p:spPr>
          <a:xfrm>
            <a:off x="3673457" y="2224457"/>
            <a:ext cx="180049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ビジネス機会の創出</a:t>
            </a:r>
          </a:p>
        </p:txBody>
      </p:sp>
      <p:sp>
        <p:nvSpPr>
          <p:cNvPr id="20" name="曲折矢印 19">
            <a:extLst>
              <a:ext uri="{FF2B5EF4-FFF2-40B4-BE49-F238E27FC236}">
                <a16:creationId xmlns:a16="http://schemas.microsoft.com/office/drawing/2014/main" id="{E0F5BFB0-D1DB-B446-9B20-911196E39DDE}"/>
              </a:ext>
            </a:extLst>
          </p:cNvPr>
          <p:cNvSpPr/>
          <p:nvPr/>
        </p:nvSpPr>
        <p:spPr>
          <a:xfrm rot="16200000" flipH="1">
            <a:off x="1608808" y="1153677"/>
            <a:ext cx="1281980" cy="2189751"/>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グループ化 17">
            <a:extLst>
              <a:ext uri="{FF2B5EF4-FFF2-40B4-BE49-F238E27FC236}">
                <a16:creationId xmlns:a16="http://schemas.microsoft.com/office/drawing/2014/main" id="{44820723-382B-A040-A16C-F969AAD8C204}"/>
              </a:ext>
            </a:extLst>
          </p:cNvPr>
          <p:cNvGrpSpPr/>
          <p:nvPr/>
        </p:nvGrpSpPr>
        <p:grpSpPr>
          <a:xfrm rot="10800000">
            <a:off x="1331893" y="4747634"/>
            <a:ext cx="6668858" cy="1495245"/>
            <a:chOff x="1279298" y="4206017"/>
            <a:chExt cx="6668858" cy="1495245"/>
          </a:xfrm>
        </p:grpSpPr>
        <p:sp>
          <p:nvSpPr>
            <p:cNvPr id="21" name="曲折矢印 20">
              <a:extLst>
                <a:ext uri="{FF2B5EF4-FFF2-40B4-BE49-F238E27FC236}">
                  <a16:creationId xmlns:a16="http://schemas.microsoft.com/office/drawing/2014/main" id="{731D3079-B410-5446-9C45-7900E9EBDF19}"/>
                </a:ext>
              </a:extLst>
            </p:cNvPr>
            <p:cNvSpPr/>
            <p:nvPr/>
          </p:nvSpPr>
          <p:spPr>
            <a:xfrm flipH="1">
              <a:off x="5786881" y="4206017"/>
              <a:ext cx="2161275" cy="1311880"/>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曲折矢印 21">
              <a:extLst>
                <a:ext uri="{FF2B5EF4-FFF2-40B4-BE49-F238E27FC236}">
                  <a16:creationId xmlns:a16="http://schemas.microsoft.com/office/drawing/2014/main" id="{7C1DCD6C-7D5A-B74E-873F-7CD4F99EC880}"/>
                </a:ext>
              </a:extLst>
            </p:cNvPr>
            <p:cNvSpPr/>
            <p:nvPr/>
          </p:nvSpPr>
          <p:spPr>
            <a:xfrm rot="16200000" flipH="1">
              <a:off x="1733184" y="3965396"/>
              <a:ext cx="1281980" cy="2189751"/>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4" name="図 23">
            <a:extLst>
              <a:ext uri="{FF2B5EF4-FFF2-40B4-BE49-F238E27FC236}">
                <a16:creationId xmlns:a16="http://schemas.microsoft.com/office/drawing/2014/main" id="{EB622DD0-2993-AB4E-9EE1-216EF92228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4926" y="4930999"/>
            <a:ext cx="1041463" cy="947731"/>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5E64E67E-44CF-0A49-82DD-7FADF01099D3}"/>
              </a:ext>
            </a:extLst>
          </p:cNvPr>
          <p:cNvSpPr txBox="1"/>
          <p:nvPr/>
        </p:nvSpPr>
        <p:spPr>
          <a:xfrm>
            <a:off x="3502939" y="5768253"/>
            <a:ext cx="2159566" cy="738664"/>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高速に改善と</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アップデートを繰り返し</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3">
                    <a:lumMod val="75000"/>
                  </a:schemeClr>
                </a:solidFill>
                <a:latin typeface="Meiryo" panose="020B0604030504040204" pitchFamily="34" charset="-128"/>
                <a:ea typeface="Meiryo" panose="020B0604030504040204" pitchFamily="34" charset="-128"/>
              </a:rPr>
              <a:t>体験価値を維持する</a:t>
            </a:r>
          </a:p>
        </p:txBody>
      </p:sp>
      <p:sp>
        <p:nvSpPr>
          <p:cNvPr id="26" name="テキスト ボックス 25">
            <a:extLst>
              <a:ext uri="{FF2B5EF4-FFF2-40B4-BE49-F238E27FC236}">
                <a16:creationId xmlns:a16="http://schemas.microsoft.com/office/drawing/2014/main" id="{BF768504-5405-5643-9270-355636857D8B}"/>
              </a:ext>
            </a:extLst>
          </p:cNvPr>
          <p:cNvSpPr txBox="1"/>
          <p:nvPr/>
        </p:nvSpPr>
        <p:spPr>
          <a:xfrm>
            <a:off x="3864114" y="913652"/>
            <a:ext cx="141577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サービス</a:t>
            </a:r>
          </a:p>
        </p:txBody>
      </p:sp>
      <p:sp>
        <p:nvSpPr>
          <p:cNvPr id="28" name="テキスト ボックス 27">
            <a:extLst>
              <a:ext uri="{FF2B5EF4-FFF2-40B4-BE49-F238E27FC236}">
                <a16:creationId xmlns:a16="http://schemas.microsoft.com/office/drawing/2014/main" id="{3EBF246E-F7F5-1348-9725-85D191FC3008}"/>
              </a:ext>
            </a:extLst>
          </p:cNvPr>
          <p:cNvSpPr txBox="1"/>
          <p:nvPr/>
        </p:nvSpPr>
        <p:spPr>
          <a:xfrm>
            <a:off x="1647129" y="3775550"/>
            <a:ext cx="954107"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属性データ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体験データ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生活データ</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9" name="右矢印 28">
            <a:extLst>
              <a:ext uri="{FF2B5EF4-FFF2-40B4-BE49-F238E27FC236}">
                <a16:creationId xmlns:a16="http://schemas.microsoft.com/office/drawing/2014/main" id="{09D52413-DC35-7245-A73E-5EAA30CC00B5}"/>
              </a:ext>
            </a:extLst>
          </p:cNvPr>
          <p:cNvSpPr/>
          <p:nvPr/>
        </p:nvSpPr>
        <p:spPr>
          <a:xfrm>
            <a:off x="5809946" y="3380456"/>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98196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C00E2458-797D-0B42-B016-5D7F22F8C466}"/>
              </a:ext>
            </a:extLst>
          </p:cNvPr>
          <p:cNvSpPr/>
          <p:nvPr/>
        </p:nvSpPr>
        <p:spPr>
          <a:xfrm>
            <a:off x="1741384" y="1279359"/>
            <a:ext cx="5660998" cy="4837181"/>
          </a:xfrm>
          <a:prstGeom prst="triangl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D8F32819-5CBA-C742-A971-564E38E1E270}"/>
              </a:ext>
            </a:extLst>
          </p:cNvPr>
          <p:cNvSpPr/>
          <p:nvPr/>
        </p:nvSpPr>
        <p:spPr>
          <a:xfrm>
            <a:off x="3635483" y="3481955"/>
            <a:ext cx="1849362" cy="1579804"/>
          </a:xfrm>
          <a:prstGeom prs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矢印コネクタ 12">
            <a:extLst>
              <a:ext uri="{FF2B5EF4-FFF2-40B4-BE49-F238E27FC236}">
                <a16:creationId xmlns:a16="http://schemas.microsoft.com/office/drawing/2014/main" id="{03E799A9-0206-EB44-9E40-063E2BA48542}"/>
              </a:ext>
            </a:extLst>
          </p:cNvPr>
          <p:cNvCxnSpPr>
            <a:cxnSpLocks/>
          </p:cNvCxnSpPr>
          <p:nvPr/>
        </p:nvCxnSpPr>
        <p:spPr>
          <a:xfrm flipH="1" flipV="1">
            <a:off x="4571883" y="863865"/>
            <a:ext cx="117" cy="363205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a:t>の</a:t>
            </a:r>
            <a:r>
              <a:rPr kumimoji="1" lang="en-US" altLang="ja-JP" dirty="0"/>
              <a:t>3</a:t>
            </a:r>
            <a:r>
              <a:rPr kumimoji="1" lang="ja-JP" altLang="en-US"/>
              <a:t>つの特徴</a:t>
            </a:r>
            <a:endParaRPr kumimoji="1" lang="ja-JP" altLang="en-US" dirty="0"/>
          </a:p>
        </p:txBody>
      </p:sp>
      <p:sp>
        <p:nvSpPr>
          <p:cNvPr id="8" name="テキスト ボックス 7">
            <a:extLst>
              <a:ext uri="{FF2B5EF4-FFF2-40B4-BE49-F238E27FC236}">
                <a16:creationId xmlns:a16="http://schemas.microsoft.com/office/drawing/2014/main" id="{2D471D8E-BC6E-AA4D-A325-CEC64C7ACB0D}"/>
              </a:ext>
            </a:extLst>
          </p:cNvPr>
          <p:cNvSpPr txBox="1"/>
          <p:nvPr/>
        </p:nvSpPr>
        <p:spPr>
          <a:xfrm>
            <a:off x="306580" y="6116540"/>
            <a:ext cx="723275"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先送り</a:t>
            </a:r>
          </a:p>
        </p:txBody>
      </p:sp>
      <p:sp>
        <p:nvSpPr>
          <p:cNvPr id="9" name="角丸四角形 8">
            <a:extLst>
              <a:ext uri="{FF2B5EF4-FFF2-40B4-BE49-F238E27FC236}">
                <a16:creationId xmlns:a16="http://schemas.microsoft.com/office/drawing/2014/main" id="{1074DA95-D073-4845-8459-80800499A5A9}"/>
              </a:ext>
            </a:extLst>
          </p:cNvPr>
          <p:cNvSpPr/>
          <p:nvPr/>
        </p:nvSpPr>
        <p:spPr>
          <a:xfrm>
            <a:off x="3061357" y="1035600"/>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高速・大容量</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a:extLst>
              <a:ext uri="{FF2B5EF4-FFF2-40B4-BE49-F238E27FC236}">
                <a16:creationId xmlns:a16="http://schemas.microsoft.com/office/drawing/2014/main" id="{7FF17085-F6FF-1C4E-B9E3-7BA249E2F43D}"/>
              </a:ext>
            </a:extLst>
          </p:cNvPr>
          <p:cNvSpPr/>
          <p:nvPr/>
        </p:nvSpPr>
        <p:spPr>
          <a:xfrm>
            <a:off x="431612" y="5670766"/>
            <a:ext cx="1305465" cy="345057"/>
          </a:xfrm>
          <a:prstGeom prst="roundRect">
            <a:avLst>
              <a:gd name="adj" fmla="val 50000"/>
            </a:avLst>
          </a:prstGeom>
          <a:solidFill>
            <a:schemeClr val="accent6">
              <a:lumMod val="75000"/>
            </a:schemeClr>
          </a:solidFill>
          <a:ln>
            <a:no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大量端末接続</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a:extLst>
              <a:ext uri="{FF2B5EF4-FFF2-40B4-BE49-F238E27FC236}">
                <a16:creationId xmlns:a16="http://schemas.microsoft.com/office/drawing/2014/main" id="{AF95AB87-1775-2348-A36E-08BC2DCEA6A3}"/>
              </a:ext>
            </a:extLst>
          </p:cNvPr>
          <p:cNvSpPr/>
          <p:nvPr/>
        </p:nvSpPr>
        <p:spPr>
          <a:xfrm>
            <a:off x="7406689" y="5664688"/>
            <a:ext cx="1446927"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超低</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遅延</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高信頼性</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 name="直線矢印コネクタ 13">
            <a:extLst>
              <a:ext uri="{FF2B5EF4-FFF2-40B4-BE49-F238E27FC236}">
                <a16:creationId xmlns:a16="http://schemas.microsoft.com/office/drawing/2014/main" id="{D8BA2BD0-E092-7F4D-974B-2B542E010152}"/>
              </a:ext>
            </a:extLst>
          </p:cNvPr>
          <p:cNvCxnSpPr>
            <a:cxnSpLocks/>
          </p:cNvCxnSpPr>
          <p:nvPr/>
        </p:nvCxnSpPr>
        <p:spPr>
          <a:xfrm flipH="1">
            <a:off x="1399535" y="4477089"/>
            <a:ext cx="3189297" cy="185340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左矢印 16">
            <a:extLst>
              <a:ext uri="{FF2B5EF4-FFF2-40B4-BE49-F238E27FC236}">
                <a16:creationId xmlns:a16="http://schemas.microsoft.com/office/drawing/2014/main" id="{FEB0EF94-8CB7-7A41-913E-BDA8B8907F4D}"/>
              </a:ext>
            </a:extLst>
          </p:cNvPr>
          <p:cNvSpPr/>
          <p:nvPr/>
        </p:nvSpPr>
        <p:spPr>
          <a:xfrm>
            <a:off x="1377244" y="6117743"/>
            <a:ext cx="2212289"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100</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万台</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/k</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8" name="左矢印 17">
            <a:extLst>
              <a:ext uri="{FF2B5EF4-FFF2-40B4-BE49-F238E27FC236}">
                <a16:creationId xmlns:a16="http://schemas.microsoft.com/office/drawing/2014/main" id="{830C5E0A-F1EB-2E41-A806-8AFDC5107A96}"/>
              </a:ext>
            </a:extLst>
          </p:cNvPr>
          <p:cNvSpPr/>
          <p:nvPr/>
        </p:nvSpPr>
        <p:spPr>
          <a:xfrm>
            <a:off x="6093374" y="611501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ミリ秒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9" name="左矢印 18">
            <a:extLst>
              <a:ext uri="{FF2B5EF4-FFF2-40B4-BE49-F238E27FC236}">
                <a16:creationId xmlns:a16="http://schemas.microsoft.com/office/drawing/2014/main" id="{558CCFFC-D1B5-3E48-8030-309C268603DB}"/>
              </a:ext>
            </a:extLst>
          </p:cNvPr>
          <p:cNvSpPr/>
          <p:nvPr/>
        </p:nvSpPr>
        <p:spPr>
          <a:xfrm>
            <a:off x="4386694" y="1013122"/>
            <a:ext cx="2219118"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20G</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ビット</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20" name="左矢印 19">
            <a:extLst>
              <a:ext uri="{FF2B5EF4-FFF2-40B4-BE49-F238E27FC236}">
                <a16:creationId xmlns:a16="http://schemas.microsoft.com/office/drawing/2014/main" id="{49C51089-22BE-4D42-BB23-B006E2AB7D40}"/>
              </a:ext>
            </a:extLst>
          </p:cNvPr>
          <p:cNvSpPr/>
          <p:nvPr/>
        </p:nvSpPr>
        <p:spPr>
          <a:xfrm>
            <a:off x="3130938" y="3274627"/>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G</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ビット</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1" name="左矢印 20">
            <a:extLst>
              <a:ext uri="{FF2B5EF4-FFF2-40B4-BE49-F238E27FC236}">
                <a16:creationId xmlns:a16="http://schemas.microsoft.com/office/drawing/2014/main" id="{C42B7990-8B2E-5945-AB75-69225DEAFC22}"/>
              </a:ext>
            </a:extLst>
          </p:cNvPr>
          <p:cNvSpPr/>
          <p:nvPr/>
        </p:nvSpPr>
        <p:spPr>
          <a:xfrm>
            <a:off x="2296947" y="4737548"/>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万台</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/k</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左矢印 21">
            <a:extLst>
              <a:ext uri="{FF2B5EF4-FFF2-40B4-BE49-F238E27FC236}">
                <a16:creationId xmlns:a16="http://schemas.microsoft.com/office/drawing/2014/main" id="{CB7357B8-3882-F144-B84C-F4A1B612AD4B}"/>
              </a:ext>
            </a:extLst>
          </p:cNvPr>
          <p:cNvSpPr/>
          <p:nvPr/>
        </p:nvSpPr>
        <p:spPr>
          <a:xfrm>
            <a:off x="5127418" y="474183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ミリ秒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A7DA27CB-44FF-B246-9E28-E3A5F76157DE}"/>
              </a:ext>
            </a:extLst>
          </p:cNvPr>
          <p:cNvSpPr/>
          <p:nvPr/>
        </p:nvSpPr>
        <p:spPr>
          <a:xfrm>
            <a:off x="4469759" y="11058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75482BC4-1751-E247-87C2-2A005444A49B}"/>
              </a:ext>
            </a:extLst>
          </p:cNvPr>
          <p:cNvSpPr/>
          <p:nvPr/>
        </p:nvSpPr>
        <p:spPr>
          <a:xfrm>
            <a:off x="1600912" y="60674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a:extLst>
              <a:ext uri="{FF2B5EF4-FFF2-40B4-BE49-F238E27FC236}">
                <a16:creationId xmlns:a16="http://schemas.microsoft.com/office/drawing/2014/main" id="{74843B85-1B38-B641-8058-F054BAB6F59F}"/>
              </a:ext>
            </a:extLst>
          </p:cNvPr>
          <p:cNvSpPr/>
          <p:nvPr/>
        </p:nvSpPr>
        <p:spPr>
          <a:xfrm>
            <a:off x="4218728" y="1638276"/>
            <a:ext cx="682871" cy="156760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18F8E9F0-048A-E442-9EB9-FF52F4EA400E}"/>
              </a:ext>
            </a:extLst>
          </p:cNvPr>
          <p:cNvSpPr/>
          <p:nvPr/>
        </p:nvSpPr>
        <p:spPr>
          <a:xfrm rot="14462936">
            <a:off x="2212276" y="5282228"/>
            <a:ext cx="561978" cy="834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5E3FD10-409D-344B-AC5D-870419571A70}"/>
              </a:ext>
            </a:extLst>
          </p:cNvPr>
          <p:cNvSpPr txBox="1"/>
          <p:nvPr/>
        </p:nvSpPr>
        <p:spPr>
          <a:xfrm>
            <a:off x="4356691" y="2161303"/>
            <a:ext cx="428323" cy="523220"/>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20</a:t>
            </a:r>
          </a:p>
          <a:p>
            <a:pPr algn="ct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ACED8470-E4A1-D04F-8470-9CA5D3CE7D24}"/>
              </a:ext>
            </a:extLst>
          </p:cNvPr>
          <p:cNvSpPr txBox="1"/>
          <p:nvPr/>
        </p:nvSpPr>
        <p:spPr>
          <a:xfrm>
            <a:off x="4105822" y="5294088"/>
            <a:ext cx="930063" cy="707886"/>
          </a:xfrm>
          <a:prstGeom prst="rect">
            <a:avLst/>
          </a:prstGeom>
          <a:noFill/>
        </p:spPr>
        <p:txBody>
          <a:bodyPr wrap="none" rtlCol="0">
            <a:spAutoFit/>
          </a:bodyPr>
          <a:lstStyle/>
          <a:p>
            <a:r>
              <a:rPr kumimoji="1" lang="en-US" altLang="ja-JP" sz="4000" b="1" dirty="0">
                <a:solidFill>
                  <a:schemeClr val="accent6">
                    <a:lumMod val="75000"/>
                  </a:schemeClr>
                </a:solidFill>
                <a:latin typeface="Meiryo" panose="020B0604030504040204" pitchFamily="34" charset="-128"/>
                <a:ea typeface="Meiryo" panose="020B0604030504040204" pitchFamily="34" charset="-128"/>
              </a:rPr>
              <a:t>5G</a:t>
            </a:r>
            <a:endParaRPr kumimoji="1" lang="ja-JP" altLang="en-US" sz="4000" b="1">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AEFC56-963B-3741-8D67-2CCFEC8BF5FE}"/>
              </a:ext>
            </a:extLst>
          </p:cNvPr>
          <p:cNvSpPr txBox="1"/>
          <p:nvPr/>
        </p:nvSpPr>
        <p:spPr>
          <a:xfrm>
            <a:off x="4294321" y="4678424"/>
            <a:ext cx="556563" cy="400110"/>
          </a:xfrm>
          <a:prstGeom prst="rect">
            <a:avLst/>
          </a:prstGeom>
          <a:noFill/>
        </p:spPr>
        <p:txBody>
          <a:bodyPr wrap="none" rtlCol="0">
            <a:spAutoFit/>
          </a:bodyPr>
          <a:lstStyle/>
          <a:p>
            <a:r>
              <a:rPr kumimoji="1" lang="en-US" altLang="ja-JP" sz="2000" b="1" dirty="0">
                <a:solidFill>
                  <a:schemeClr val="accent3">
                    <a:lumMod val="50000"/>
                  </a:schemeClr>
                </a:solidFill>
                <a:latin typeface="Meiryo" panose="020B0604030504040204" pitchFamily="34" charset="-128"/>
                <a:ea typeface="Meiryo" panose="020B0604030504040204" pitchFamily="34" charset="-128"/>
              </a:rPr>
              <a:t>4G</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cxnSp>
        <p:nvCxnSpPr>
          <p:cNvPr id="39" name="直線矢印コネクタ 38">
            <a:extLst>
              <a:ext uri="{FF2B5EF4-FFF2-40B4-BE49-F238E27FC236}">
                <a16:creationId xmlns:a16="http://schemas.microsoft.com/office/drawing/2014/main" id="{7304E1E9-93DF-0B42-8C7F-2BE5D36B46D0}"/>
              </a:ext>
            </a:extLst>
          </p:cNvPr>
          <p:cNvCxnSpPr>
            <a:cxnSpLocks/>
          </p:cNvCxnSpPr>
          <p:nvPr/>
        </p:nvCxnSpPr>
        <p:spPr>
          <a:xfrm>
            <a:off x="4570855" y="4483229"/>
            <a:ext cx="3173376" cy="18313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1AB62300-9F44-8441-9E0F-74031E2CC75F}"/>
              </a:ext>
            </a:extLst>
          </p:cNvPr>
          <p:cNvSpPr/>
          <p:nvPr/>
        </p:nvSpPr>
        <p:spPr>
          <a:xfrm>
            <a:off x="7377965" y="6074856"/>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D337A67-8589-4646-A8C9-CFEABAB6AF15}"/>
              </a:ext>
            </a:extLst>
          </p:cNvPr>
          <p:cNvSpPr/>
          <p:nvPr/>
        </p:nvSpPr>
        <p:spPr>
          <a:xfrm rot="7155530">
            <a:off x="6411012" y="5324830"/>
            <a:ext cx="569134" cy="75562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CB0B96B-F06A-524C-81CC-9FA69DD39517}"/>
              </a:ext>
            </a:extLst>
          </p:cNvPr>
          <p:cNvSpPr txBox="1"/>
          <p:nvPr/>
        </p:nvSpPr>
        <p:spPr>
          <a:xfrm rot="1891727">
            <a:off x="6318272" y="5554508"/>
            <a:ext cx="657552"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1/10</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73F88514-7BA3-D94E-AA95-EFBB933A8E72}"/>
              </a:ext>
            </a:extLst>
          </p:cNvPr>
          <p:cNvSpPr txBox="1"/>
          <p:nvPr/>
        </p:nvSpPr>
        <p:spPr>
          <a:xfrm rot="19663658">
            <a:off x="2237326" y="5554509"/>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8C672749-2A1F-2D4E-8884-C2AACD184745}"/>
              </a:ext>
            </a:extLst>
          </p:cNvPr>
          <p:cNvSpPr/>
          <p:nvPr/>
        </p:nvSpPr>
        <p:spPr>
          <a:xfrm>
            <a:off x="7319908" y="5079919"/>
            <a:ext cx="1741618"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URLLC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Ultra-Reliable and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Low Latency Communications</a:t>
            </a:r>
            <a:endParaRPr lang="en-US" altLang="ja-JP" sz="800" dirty="0">
              <a:latin typeface="Meiryo" panose="020B0604030504040204" pitchFamily="34" charset="-128"/>
              <a:ea typeface="Meiryo" panose="020B0604030504040204" pitchFamily="34" charset="-128"/>
              <a:cs typeface="Meiryo" charset="-128"/>
            </a:endParaRPr>
          </a:p>
        </p:txBody>
      </p:sp>
      <p:sp>
        <p:nvSpPr>
          <p:cNvPr id="12" name="正方形/長方形 11">
            <a:extLst>
              <a:ext uri="{FF2B5EF4-FFF2-40B4-BE49-F238E27FC236}">
                <a16:creationId xmlns:a16="http://schemas.microsoft.com/office/drawing/2014/main" id="{3FFFD75D-CB20-7146-AD1C-CE81F7A61E8B}"/>
              </a:ext>
            </a:extLst>
          </p:cNvPr>
          <p:cNvSpPr/>
          <p:nvPr/>
        </p:nvSpPr>
        <p:spPr>
          <a:xfrm>
            <a:off x="302790" y="5099517"/>
            <a:ext cx="1461459"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mMTC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massive Machine Type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Communications</a:t>
            </a:r>
            <a:endParaRPr lang="en-US" altLang="ja-JP" sz="800" dirty="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97E96793-0344-B24F-962F-E2A22833323C}"/>
              </a:ext>
            </a:extLst>
          </p:cNvPr>
          <p:cNvSpPr/>
          <p:nvPr/>
        </p:nvSpPr>
        <p:spPr>
          <a:xfrm>
            <a:off x="2912524" y="1414464"/>
            <a:ext cx="1603129" cy="430887"/>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eMBB</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enhanced Mobile Broadband</a:t>
            </a:r>
            <a:endParaRPr lang="ja-JP" altLang="en-US" sz="800"/>
          </a:p>
        </p:txBody>
      </p:sp>
      <p:sp>
        <p:nvSpPr>
          <p:cNvPr id="5" name="テキスト ボックス 4">
            <a:extLst>
              <a:ext uri="{FF2B5EF4-FFF2-40B4-BE49-F238E27FC236}">
                <a16:creationId xmlns:a16="http://schemas.microsoft.com/office/drawing/2014/main" id="{9E13F472-081C-B041-A504-C342A2A5326B}"/>
              </a:ext>
            </a:extLst>
          </p:cNvPr>
          <p:cNvSpPr txBox="1"/>
          <p:nvPr/>
        </p:nvSpPr>
        <p:spPr>
          <a:xfrm>
            <a:off x="922436" y="976647"/>
            <a:ext cx="2031325" cy="461665"/>
          </a:xfrm>
          <a:prstGeom prst="rect">
            <a:avLst/>
          </a:prstGeom>
          <a:noFill/>
        </p:spPr>
        <p:txBody>
          <a:bodyPr wrap="none" rtlCol="0">
            <a:spAutoFit/>
          </a:bodyPr>
          <a:lstStyle/>
          <a:p>
            <a:pPr algn="r"/>
            <a:r>
              <a:rPr lang="ja-JP" altLang="en-US" sz="1200">
                <a:solidFill>
                  <a:schemeClr val="accent6">
                    <a:lumMod val="75000"/>
                  </a:schemeClr>
                </a:solidFill>
                <a:latin typeface="Meiryo" panose="020B0604030504040204" pitchFamily="34" charset="-128"/>
                <a:ea typeface="Meiryo" panose="020B0604030504040204" pitchFamily="34" charset="-128"/>
              </a:rPr>
              <a:t>リアリティの再現</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光ファイバーの代替／補完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23B1557D-0EFC-054C-8544-CC0E81EC1C2B}"/>
              </a:ext>
            </a:extLst>
          </p:cNvPr>
          <p:cNvSpPr txBox="1"/>
          <p:nvPr/>
        </p:nvSpPr>
        <p:spPr>
          <a:xfrm>
            <a:off x="291633" y="4684019"/>
            <a:ext cx="1877437"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高精細／高分解能な</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デジタル・ツインの構築</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158006C-89E3-CA44-9B8E-8A2FA078A352}"/>
              </a:ext>
            </a:extLst>
          </p:cNvPr>
          <p:cNvSpPr txBox="1"/>
          <p:nvPr/>
        </p:nvSpPr>
        <p:spPr>
          <a:xfrm>
            <a:off x="7298386" y="4684018"/>
            <a:ext cx="1415772"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時空間の同期</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リアルタイム連携</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5341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EC4E1-74DD-614A-B4C8-8B4DD16D56F0}"/>
              </a:ext>
            </a:extLst>
          </p:cNvPr>
          <p:cNvSpPr>
            <a:spLocks noGrp="1"/>
          </p:cNvSpPr>
          <p:nvPr>
            <p:ph type="title"/>
          </p:nvPr>
        </p:nvSpPr>
        <p:spPr/>
        <p:txBody>
          <a:bodyPr/>
          <a:lstStyle/>
          <a:p>
            <a:r>
              <a:rPr kumimoji="1" lang="en-US" altLang="ja-JP" dirty="0"/>
              <a:t>5G</a:t>
            </a:r>
            <a:r>
              <a:rPr kumimoji="1" lang="ja-JP" altLang="en-US"/>
              <a:t>の３つの特性</a:t>
            </a:r>
          </a:p>
        </p:txBody>
      </p:sp>
      <p:sp>
        <p:nvSpPr>
          <p:cNvPr id="3" name="スライド番号プレースホルダー 2">
            <a:extLst>
              <a:ext uri="{FF2B5EF4-FFF2-40B4-BE49-F238E27FC236}">
                <a16:creationId xmlns:a16="http://schemas.microsoft.com/office/drawing/2014/main" id="{41426EA7-92B3-3947-9685-2EE44B1D0AF3}"/>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111</a:t>
            </a:fld>
            <a:endParaRPr kumimoji="1" lang="ja-JP" altLang="en-US"/>
          </a:p>
        </p:txBody>
      </p:sp>
      <p:pic>
        <p:nvPicPr>
          <p:cNvPr id="4" name="図 3">
            <a:extLst>
              <a:ext uri="{FF2B5EF4-FFF2-40B4-BE49-F238E27FC236}">
                <a16:creationId xmlns:a16="http://schemas.microsoft.com/office/drawing/2014/main" id="{9B4D6E8A-0FD5-E346-B8D3-08C5993D6E66}"/>
              </a:ext>
            </a:extLst>
          </p:cNvPr>
          <p:cNvPicPr>
            <a:picLocks noChangeAspect="1"/>
          </p:cNvPicPr>
          <p:nvPr/>
        </p:nvPicPr>
        <p:blipFill>
          <a:blip r:embed="rId2"/>
          <a:stretch>
            <a:fillRect/>
          </a:stretch>
        </p:blipFill>
        <p:spPr>
          <a:xfrm>
            <a:off x="505426" y="1912531"/>
            <a:ext cx="7916449" cy="2559652"/>
          </a:xfrm>
          <a:prstGeom prst="rect">
            <a:avLst/>
          </a:prstGeom>
        </p:spPr>
      </p:pic>
      <p:sp>
        <p:nvSpPr>
          <p:cNvPr id="5" name="正方形/長方形 4">
            <a:extLst>
              <a:ext uri="{FF2B5EF4-FFF2-40B4-BE49-F238E27FC236}">
                <a16:creationId xmlns:a16="http://schemas.microsoft.com/office/drawing/2014/main" id="{7BB6DACE-5CC2-FC4D-868B-30E845359AF9}"/>
              </a:ext>
            </a:extLst>
          </p:cNvPr>
          <p:cNvSpPr/>
          <p:nvPr/>
        </p:nvSpPr>
        <p:spPr>
          <a:xfrm>
            <a:off x="457200" y="4705179"/>
            <a:ext cx="8608646" cy="830997"/>
          </a:xfrm>
          <a:prstGeom prst="rect">
            <a:avLst/>
          </a:prstGeom>
        </p:spPr>
        <p:txBody>
          <a:bodyPr wrap="square">
            <a:spAutoFit/>
          </a:bodyPr>
          <a:lstStyle/>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URLLC</a:t>
            </a:r>
            <a:r>
              <a:rPr lang="ja-JP" altLang="en-US" sz="1600">
                <a:latin typeface="Meiryo" panose="020B0604030504040204" pitchFamily="34" charset="-128"/>
                <a:ea typeface="Meiryo" panose="020B0604030504040204" pitchFamily="34" charset="-128"/>
              </a:rPr>
              <a:t>：Ultra-Reliable and Low Latency Communications／</a:t>
            </a:r>
            <a:r>
              <a:rPr lang="ja-JP" altLang="en-US" sz="1600">
                <a:latin typeface="Meiryo" panose="020B0604030504040204" pitchFamily="34" charset="-128"/>
                <a:ea typeface="Meiryo" panose="020B0604030504040204" pitchFamily="34" charset="-128"/>
                <a:cs typeface="Meiryo" charset="-128"/>
              </a:rPr>
              <a:t>超低遅延・超高信頼性</a:t>
            </a:r>
            <a:endParaRPr lang="en-US" altLang="ja-JP" sz="1600" dirty="0">
              <a:latin typeface="Meiryo" panose="020B0604030504040204" pitchFamily="34" charset="-128"/>
              <a:ea typeface="Meiryo" panose="020B0604030504040204" pitchFamily="34" charset="-128"/>
              <a:cs typeface="Meiryo"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eMBB</a:t>
            </a:r>
            <a:r>
              <a:rPr lang="ja-JP" altLang="en-US" sz="1600">
                <a:latin typeface="Meiryo" panose="020B0604030504040204" pitchFamily="34" charset="-128"/>
                <a:ea typeface="Meiryo" panose="020B0604030504040204" pitchFamily="34" charset="-128"/>
              </a:rPr>
              <a:t>：enhanced Mobile Broadband／高速大容量通信　＊標準化が先行</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mMTC</a:t>
            </a:r>
            <a:r>
              <a:rPr lang="ja-JP" altLang="en-US" sz="1600">
                <a:latin typeface="Meiryo" panose="020B0604030504040204" pitchFamily="34" charset="-128"/>
                <a:ea typeface="Meiryo" panose="020B0604030504040204" pitchFamily="34" charset="-128"/>
              </a:rPr>
              <a:t>：massive Machine Type Communications／大量端末接続</a:t>
            </a:r>
            <a:endParaRPr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822506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788D0D-006D-3645-A4E5-08B5AC193A7B}"/>
              </a:ext>
            </a:extLst>
          </p:cNvPr>
          <p:cNvSpPr>
            <a:spLocks noGrp="1"/>
          </p:cNvSpPr>
          <p:nvPr>
            <p:ph type="title"/>
          </p:nvPr>
        </p:nvSpPr>
        <p:spPr/>
        <p:txBody>
          <a:bodyPr/>
          <a:lstStyle/>
          <a:p>
            <a:r>
              <a:rPr lang="en-US" altLang="ja-JP" dirty="0"/>
              <a:t>5G</a:t>
            </a:r>
            <a:r>
              <a:rPr lang="ja-JP" altLang="en-US"/>
              <a:t>の３つの特性とアプリケーション</a:t>
            </a:r>
            <a:endParaRPr kumimoji="1" lang="ja-JP" altLang="en-US"/>
          </a:p>
        </p:txBody>
      </p:sp>
      <p:pic>
        <p:nvPicPr>
          <p:cNvPr id="11" name="図 10">
            <a:extLst>
              <a:ext uri="{FF2B5EF4-FFF2-40B4-BE49-F238E27FC236}">
                <a16:creationId xmlns:a16="http://schemas.microsoft.com/office/drawing/2014/main" id="{47360DC2-C135-7148-B4A8-77C23F213C1F}"/>
              </a:ext>
            </a:extLst>
          </p:cNvPr>
          <p:cNvPicPr>
            <a:picLocks noChangeAspect="1"/>
          </p:cNvPicPr>
          <p:nvPr/>
        </p:nvPicPr>
        <p:blipFill>
          <a:blip r:embed="rId2"/>
          <a:stretch>
            <a:fillRect/>
          </a:stretch>
        </p:blipFill>
        <p:spPr>
          <a:xfrm>
            <a:off x="406750" y="1007693"/>
            <a:ext cx="8330499" cy="5259153"/>
          </a:xfrm>
          <a:prstGeom prst="rect">
            <a:avLst/>
          </a:prstGeom>
        </p:spPr>
      </p:pic>
    </p:spTree>
    <p:extLst>
      <p:ext uri="{BB962C8B-B14F-4D97-AF65-F5344CB8AC3E}">
        <p14:creationId xmlns:p14="http://schemas.microsoft.com/office/powerpoint/2010/main" val="1438627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850A999-E616-5C4C-9F9F-D610AC925EFC}"/>
              </a:ext>
            </a:extLst>
          </p:cNvPr>
          <p:cNvSpPr>
            <a:spLocks noGrp="1"/>
          </p:cNvSpPr>
          <p:nvPr>
            <p:ph type="title"/>
          </p:nvPr>
        </p:nvSpPr>
        <p:spPr/>
        <p:txBody>
          <a:bodyPr/>
          <a:lstStyle/>
          <a:p>
            <a:r>
              <a:rPr lang="en" altLang="ja-JP" dirty="0"/>
              <a:t>5G</a:t>
            </a:r>
            <a:r>
              <a:rPr lang="ja-JP" altLang="en-US"/>
              <a:t>の社会実装に向けたロードマップ</a:t>
            </a:r>
          </a:p>
        </p:txBody>
      </p:sp>
      <p:pic>
        <p:nvPicPr>
          <p:cNvPr id="4" name="図 3" descr="グラフィカル ユーザー インターフェイス, Web サイト&#10;&#10;自動的に生成された説明">
            <a:extLst>
              <a:ext uri="{FF2B5EF4-FFF2-40B4-BE49-F238E27FC236}">
                <a16:creationId xmlns:a16="http://schemas.microsoft.com/office/drawing/2014/main" id="{3C85BE1D-9529-C047-B352-926342C5DB4A}"/>
              </a:ext>
            </a:extLst>
          </p:cNvPr>
          <p:cNvPicPr>
            <a:picLocks noChangeAspect="1"/>
          </p:cNvPicPr>
          <p:nvPr/>
        </p:nvPicPr>
        <p:blipFill>
          <a:blip r:embed="rId2"/>
          <a:stretch>
            <a:fillRect/>
          </a:stretch>
        </p:blipFill>
        <p:spPr>
          <a:xfrm>
            <a:off x="125760" y="1196752"/>
            <a:ext cx="8892480" cy="4589899"/>
          </a:xfrm>
          <a:prstGeom prst="rect">
            <a:avLst/>
          </a:prstGeom>
        </p:spPr>
      </p:pic>
      <p:sp>
        <p:nvSpPr>
          <p:cNvPr id="2" name="正方形/長方形 1">
            <a:extLst>
              <a:ext uri="{FF2B5EF4-FFF2-40B4-BE49-F238E27FC236}">
                <a16:creationId xmlns:a16="http://schemas.microsoft.com/office/drawing/2014/main" id="{813031B9-A08D-304A-9251-CCAC8A7A2F27}"/>
              </a:ext>
            </a:extLst>
          </p:cNvPr>
          <p:cNvSpPr/>
          <p:nvPr/>
        </p:nvSpPr>
        <p:spPr>
          <a:xfrm>
            <a:off x="4446240" y="5842729"/>
            <a:ext cx="4572000" cy="246221"/>
          </a:xfrm>
          <a:prstGeom prst="rect">
            <a:avLst/>
          </a:prstGeom>
        </p:spPr>
        <p:txBody>
          <a:bodyPr>
            <a:spAutoFit/>
          </a:bodyPr>
          <a:lstStyle/>
          <a:p>
            <a:pPr algn="r"/>
            <a:r>
              <a:rPr lang="ja-JP" altLang="en-US" sz="1000">
                <a:hlinkClick r:id="rId3"/>
              </a:rPr>
              <a:t>https://www.soumu.go.jp/johotsusintokei/linkdata/r02_01_houkoku.pdf</a:t>
            </a:r>
            <a:endParaRPr lang="ja-JP" altLang="en-US" sz="1000"/>
          </a:p>
        </p:txBody>
      </p:sp>
      <p:sp>
        <p:nvSpPr>
          <p:cNvPr id="3" name="正方形/長方形 2">
            <a:extLst>
              <a:ext uri="{FF2B5EF4-FFF2-40B4-BE49-F238E27FC236}">
                <a16:creationId xmlns:a16="http://schemas.microsoft.com/office/drawing/2014/main" id="{99821507-9C9A-E349-9CD9-0630ED478860}"/>
              </a:ext>
            </a:extLst>
          </p:cNvPr>
          <p:cNvSpPr/>
          <p:nvPr/>
        </p:nvSpPr>
        <p:spPr>
          <a:xfrm>
            <a:off x="5568380" y="6145028"/>
            <a:ext cx="3449859" cy="246221"/>
          </a:xfrm>
          <a:prstGeom prst="rect">
            <a:avLst/>
          </a:prstGeom>
        </p:spPr>
        <p:txBody>
          <a:bodyPr wrap="square">
            <a:spAutoFit/>
          </a:bodyPr>
          <a:lstStyle/>
          <a:p>
            <a:pPr algn="r"/>
            <a:r>
              <a:rPr lang="ja-JP" altLang="en-US" sz="1000">
                <a:hlinkClick r:id="rId4"/>
              </a:rPr>
              <a:t>https://www.soumu.go.jp/main_content/000633132.pdf</a:t>
            </a:r>
            <a:endParaRPr lang="ja-JP" altLang="en-US" sz="1000"/>
          </a:p>
        </p:txBody>
      </p:sp>
      <p:sp>
        <p:nvSpPr>
          <p:cNvPr id="6" name="正方形/長方形 5">
            <a:extLst>
              <a:ext uri="{FF2B5EF4-FFF2-40B4-BE49-F238E27FC236}">
                <a16:creationId xmlns:a16="http://schemas.microsoft.com/office/drawing/2014/main" id="{BC9419E5-939A-CE46-BB2F-4BC42A22C03C}"/>
              </a:ext>
            </a:extLst>
          </p:cNvPr>
          <p:cNvSpPr/>
          <p:nvPr/>
        </p:nvSpPr>
        <p:spPr>
          <a:xfrm>
            <a:off x="1365294" y="6177671"/>
            <a:ext cx="4572000" cy="246221"/>
          </a:xfrm>
          <a:prstGeom prst="rect">
            <a:avLst/>
          </a:prstGeom>
        </p:spPr>
        <p:txBody>
          <a:bodyPr>
            <a:spAutoFit/>
          </a:bodyPr>
          <a:lstStyle/>
          <a:p>
            <a:pPr algn="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参考</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第5世代移動通信システム（5G）の今と将来展望 </a:t>
            </a:r>
          </a:p>
        </p:txBody>
      </p:sp>
    </p:spTree>
    <p:extLst>
      <p:ext uri="{BB962C8B-B14F-4D97-AF65-F5344CB8AC3E}">
        <p14:creationId xmlns:p14="http://schemas.microsoft.com/office/powerpoint/2010/main" val="7253906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435344BF-C98A-654F-AF20-054ABF121E5F}"/>
              </a:ext>
            </a:extLst>
          </p:cNvPr>
          <p:cNvSpPr/>
          <p:nvPr/>
        </p:nvSpPr>
        <p:spPr>
          <a:xfrm>
            <a:off x="3557306" y="3988284"/>
            <a:ext cx="2013179" cy="7920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0D8EE212-BF04-E246-82B4-C5F26DAB6D1A}"/>
              </a:ext>
            </a:extLst>
          </p:cNvPr>
          <p:cNvSpPr/>
          <p:nvPr/>
        </p:nvSpPr>
        <p:spPr>
          <a:xfrm>
            <a:off x="1920620" y="4257333"/>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A627AD37-00E7-824D-BA02-13F2BBAC48F1}"/>
              </a:ext>
            </a:extLst>
          </p:cNvPr>
          <p:cNvSpPr/>
          <p:nvPr/>
        </p:nvSpPr>
        <p:spPr>
          <a:xfrm>
            <a:off x="1191675"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06BD2F3-FA25-814C-8BCE-F765B0B44D1C}"/>
              </a:ext>
            </a:extLst>
          </p:cNvPr>
          <p:cNvSpPr>
            <a:spLocks noGrp="1"/>
          </p:cNvSpPr>
          <p:nvPr>
            <p:ph type="title"/>
          </p:nvPr>
        </p:nvSpPr>
        <p:spPr/>
        <p:txBody>
          <a:bodyPr/>
          <a:lstStyle/>
          <a:p>
            <a:r>
              <a:rPr kumimoji="1" lang="en-US" altLang="ja-JP" dirty="0"/>
              <a:t>5G</a:t>
            </a:r>
            <a:r>
              <a:rPr kumimoji="1" lang="ja-JP" altLang="en-US"/>
              <a:t>の普及段階</a:t>
            </a:r>
          </a:p>
        </p:txBody>
      </p:sp>
      <p:sp>
        <p:nvSpPr>
          <p:cNvPr id="9" name="正方形/長方形 8">
            <a:extLst>
              <a:ext uri="{FF2B5EF4-FFF2-40B4-BE49-F238E27FC236}">
                <a16:creationId xmlns:a16="http://schemas.microsoft.com/office/drawing/2014/main" id="{23E5E3C3-6193-5449-92FF-62D735309410}"/>
              </a:ext>
            </a:extLst>
          </p:cNvPr>
          <p:cNvSpPr/>
          <p:nvPr/>
        </p:nvSpPr>
        <p:spPr>
          <a:xfrm>
            <a:off x="5939760" y="1895659"/>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90592B4-C28C-9B48-947B-2BA5ABE819AC}"/>
              </a:ext>
            </a:extLst>
          </p:cNvPr>
          <p:cNvSpPr/>
          <p:nvPr/>
        </p:nvSpPr>
        <p:spPr>
          <a:xfrm>
            <a:off x="6622695"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8B658ED3-FF37-6248-9813-265ACC211A73}"/>
              </a:ext>
            </a:extLst>
          </p:cNvPr>
          <p:cNvSpPr/>
          <p:nvPr/>
        </p:nvSpPr>
        <p:spPr>
          <a:xfrm>
            <a:off x="7305630"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8DD9CFE-11E7-FD4D-BC1F-260AC8C06DE2}"/>
              </a:ext>
            </a:extLst>
          </p:cNvPr>
          <p:cNvSpPr txBox="1"/>
          <p:nvPr/>
        </p:nvSpPr>
        <p:spPr>
          <a:xfrm>
            <a:off x="5942434" y="1980192"/>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eMBB</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B34208D-433C-5544-9399-51A8AF165CB9}"/>
              </a:ext>
            </a:extLst>
          </p:cNvPr>
          <p:cNvSpPr txBox="1"/>
          <p:nvPr/>
        </p:nvSpPr>
        <p:spPr>
          <a:xfrm>
            <a:off x="6631366" y="1980193"/>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低遅延</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a:solidFill>
                  <a:schemeClr val="bg1"/>
                </a:solidFill>
                <a:latin typeface="Meiryo" panose="020B0604030504040204" pitchFamily="34" charset="-128"/>
                <a:ea typeface="Meiryo" panose="020B0604030504040204" pitchFamily="34" charset="-128"/>
              </a:rPr>
              <a:t>U</a:t>
            </a:r>
            <a:r>
              <a:rPr kumimoji="1" lang="en-US" altLang="ja-JP" sz="1000" dirty="0">
                <a:solidFill>
                  <a:schemeClr val="bg1"/>
                </a:solidFill>
                <a:latin typeface="Meiryo" panose="020B0604030504040204" pitchFamily="34" charset="-128"/>
                <a:ea typeface="Meiryo" panose="020B0604030504040204" pitchFamily="34" charset="-128"/>
              </a:rPr>
              <a:t>RLLC</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D29A7BE-724F-1046-AB39-BAB0C5A7F35E}"/>
              </a:ext>
            </a:extLst>
          </p:cNvPr>
          <p:cNvSpPr txBox="1"/>
          <p:nvPr/>
        </p:nvSpPr>
        <p:spPr>
          <a:xfrm>
            <a:off x="7308304" y="1980192"/>
            <a:ext cx="645398" cy="430887"/>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多</a:t>
            </a:r>
            <a:r>
              <a:rPr kumimoji="1" lang="ja-JP" altLang="en-US" sz="1200">
                <a:solidFill>
                  <a:schemeClr val="bg1"/>
                </a:solidFill>
                <a:latin typeface="Meiryo" panose="020B0604030504040204" pitchFamily="34" charset="-128"/>
                <a:ea typeface="Meiryo" panose="020B0604030504040204" pitchFamily="34" charset="-128"/>
              </a:rPr>
              <a:t>接続</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mMTC</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F52DA2B0-F501-EC46-AF53-CB4133B8C8CE}"/>
              </a:ext>
            </a:extLst>
          </p:cNvPr>
          <p:cNvSpPr/>
          <p:nvPr/>
        </p:nvSpPr>
        <p:spPr>
          <a:xfrm>
            <a:off x="3557695" y="1899669"/>
            <a:ext cx="648072" cy="57606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6A9D809-3BD1-6C4D-AD6F-EB00628DA8E3}"/>
              </a:ext>
            </a:extLst>
          </p:cNvPr>
          <p:cNvSpPr/>
          <p:nvPr/>
        </p:nvSpPr>
        <p:spPr>
          <a:xfrm>
            <a:off x="4240630"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BD5EB3C8-43FB-FD42-AC2E-9E7F88B26C02}"/>
              </a:ext>
            </a:extLst>
          </p:cNvPr>
          <p:cNvSpPr/>
          <p:nvPr/>
        </p:nvSpPr>
        <p:spPr>
          <a:xfrm>
            <a:off x="4923565"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08DDBAF0-4405-D343-B377-B7B7914B8F1F}"/>
              </a:ext>
            </a:extLst>
          </p:cNvPr>
          <p:cNvSpPr txBox="1"/>
          <p:nvPr/>
        </p:nvSpPr>
        <p:spPr>
          <a:xfrm>
            <a:off x="3560369" y="1984202"/>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eMBB</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45B7097-E042-1343-AAAF-340AB3FB9351}"/>
              </a:ext>
            </a:extLst>
          </p:cNvPr>
          <p:cNvSpPr txBox="1"/>
          <p:nvPr/>
        </p:nvSpPr>
        <p:spPr>
          <a:xfrm>
            <a:off x="4249301" y="1984203"/>
            <a:ext cx="645398" cy="430887"/>
          </a:xfrm>
          <a:prstGeom prst="rect">
            <a:avLst/>
          </a:prstGeom>
          <a:solidFill>
            <a:schemeClr val="bg1">
              <a:lumMod val="50000"/>
            </a:schemeClr>
          </a:solid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E029B96-75D6-EA4C-9BFA-347BED55C4D0}"/>
              </a:ext>
            </a:extLst>
          </p:cNvPr>
          <p:cNvSpPr txBox="1"/>
          <p:nvPr/>
        </p:nvSpPr>
        <p:spPr>
          <a:xfrm>
            <a:off x="4926239" y="1984202"/>
            <a:ext cx="645398" cy="430887"/>
          </a:xfrm>
          <a:prstGeom prst="rect">
            <a:avLst/>
          </a:prstGeom>
          <a:solidFill>
            <a:schemeClr val="bg1">
              <a:lumMod val="50000"/>
            </a:schemeClr>
          </a:solidFill>
        </p:spPr>
        <p:txBody>
          <a:bodyPr wrap="square" rtlCol="0">
            <a:spAutoFit/>
          </a:bodyPr>
          <a:lstStyle/>
          <a:p>
            <a:pPr algn="ctr"/>
            <a:r>
              <a:rPr lang="ja-JP" altLang="en-US" sz="1200">
                <a:solidFill>
                  <a:schemeClr val="bg1">
                    <a:lumMod val="75000"/>
                  </a:schemeClr>
                </a:solidFill>
                <a:latin typeface="Meiryo" panose="020B0604030504040204" pitchFamily="34" charset="-128"/>
                <a:ea typeface="Meiryo" panose="020B0604030504040204" pitchFamily="34" charset="-128"/>
              </a:rPr>
              <a:t>多</a:t>
            </a:r>
            <a:r>
              <a:rPr kumimoji="1" lang="ja-JP" altLang="en-US" sz="120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3A39D23F-79F4-A649-9764-DA28DA5F1BF6}"/>
              </a:ext>
            </a:extLst>
          </p:cNvPr>
          <p:cNvSpPr/>
          <p:nvPr/>
        </p:nvSpPr>
        <p:spPr>
          <a:xfrm>
            <a:off x="1191677" y="1895276"/>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54EA717B-289C-2B41-8AC7-250D5626048C}"/>
              </a:ext>
            </a:extLst>
          </p:cNvPr>
          <p:cNvSpPr/>
          <p:nvPr/>
        </p:nvSpPr>
        <p:spPr>
          <a:xfrm>
            <a:off x="1874612"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A5EA0FE5-5AE2-C44D-AAFC-8117B871236E}"/>
              </a:ext>
            </a:extLst>
          </p:cNvPr>
          <p:cNvSpPr/>
          <p:nvPr/>
        </p:nvSpPr>
        <p:spPr>
          <a:xfrm>
            <a:off x="2557547"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CB57A8B9-3AC2-E341-863A-5B5EFF64A31F}"/>
              </a:ext>
            </a:extLst>
          </p:cNvPr>
          <p:cNvSpPr txBox="1"/>
          <p:nvPr/>
        </p:nvSpPr>
        <p:spPr>
          <a:xfrm>
            <a:off x="1194351" y="1979809"/>
            <a:ext cx="645398" cy="430887"/>
          </a:xfrm>
          <a:prstGeom prst="rect">
            <a:avLst/>
          </a:prstGeom>
          <a:no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高速</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eMBB</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51BE1803-72A3-1E49-BDDA-74C8912790FD}"/>
              </a:ext>
            </a:extLst>
          </p:cNvPr>
          <p:cNvSpPr txBox="1"/>
          <p:nvPr/>
        </p:nvSpPr>
        <p:spPr>
          <a:xfrm>
            <a:off x="1883283" y="1979810"/>
            <a:ext cx="645398" cy="430887"/>
          </a:xfrm>
          <a:prstGeom prst="rect">
            <a:avLst/>
          </a:prstGeom>
          <a:no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5D4A1B91-AC37-B041-89EB-556140CEC126}"/>
              </a:ext>
            </a:extLst>
          </p:cNvPr>
          <p:cNvSpPr txBox="1"/>
          <p:nvPr/>
        </p:nvSpPr>
        <p:spPr>
          <a:xfrm>
            <a:off x="2560221" y="1979809"/>
            <a:ext cx="645398" cy="430887"/>
          </a:xfrm>
          <a:prstGeom prst="rect">
            <a:avLst/>
          </a:prstGeom>
          <a:noFill/>
        </p:spPr>
        <p:txBody>
          <a:bodyPr wrap="square" rtlCol="0">
            <a:spAutoFit/>
          </a:bodyPr>
          <a:lstStyle/>
          <a:p>
            <a:pPr algn="ctr"/>
            <a:r>
              <a:rPr lang="ja-JP" altLang="en-US" sz="1200">
                <a:solidFill>
                  <a:schemeClr val="bg1">
                    <a:lumMod val="75000"/>
                  </a:schemeClr>
                </a:solidFill>
                <a:latin typeface="Meiryo" panose="020B0604030504040204" pitchFamily="34" charset="-128"/>
                <a:ea typeface="Meiryo" panose="020B0604030504040204" pitchFamily="34" charset="-128"/>
              </a:rPr>
              <a:t>多</a:t>
            </a:r>
            <a:r>
              <a:rPr kumimoji="1" lang="ja-JP" altLang="en-US" sz="120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pic>
        <p:nvPicPr>
          <p:cNvPr id="35" name="図 34">
            <a:extLst>
              <a:ext uri="{FF2B5EF4-FFF2-40B4-BE49-F238E27FC236}">
                <a16:creationId xmlns:a16="http://schemas.microsoft.com/office/drawing/2014/main" id="{1E13FDDE-335B-D749-90B4-581828CF8DB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77240" y="4959091"/>
            <a:ext cx="1057484" cy="795453"/>
          </a:xfrm>
          <a:prstGeom prst="rect">
            <a:avLst/>
          </a:prstGeom>
          <a:effectLst>
            <a:outerShdw blurRad="50800" dist="38100" dir="2700000" algn="tl" rotWithShape="0">
              <a:prstClr val="black">
                <a:alpha val="40000"/>
              </a:prstClr>
            </a:outerShdw>
          </a:effectLst>
        </p:spPr>
      </p:pic>
      <p:pic>
        <p:nvPicPr>
          <p:cNvPr id="38" name="図 37" descr="挿絵, 食品, プレート が含まれている画像&#10;&#10;自動的に生成された説明">
            <a:extLst>
              <a:ext uri="{FF2B5EF4-FFF2-40B4-BE49-F238E27FC236}">
                <a16:creationId xmlns:a16="http://schemas.microsoft.com/office/drawing/2014/main" id="{88DD5964-1320-2B4A-B2C5-35F36F38A4F4}"/>
              </a:ext>
            </a:extLst>
          </p:cNvPr>
          <p:cNvPicPr>
            <a:picLocks noChangeAspect="1"/>
          </p:cNvPicPr>
          <p:nvPr/>
        </p:nvPicPr>
        <p:blipFill>
          <a:blip r:embed="rId3"/>
          <a:stretch>
            <a:fillRect/>
          </a:stretch>
        </p:blipFill>
        <p:spPr>
          <a:xfrm>
            <a:off x="1191676" y="1408089"/>
            <a:ext cx="478229" cy="372857"/>
          </a:xfrm>
          <a:prstGeom prst="rect">
            <a:avLst/>
          </a:prstGeom>
        </p:spPr>
      </p:pic>
      <p:sp>
        <p:nvSpPr>
          <p:cNvPr id="39" name="テキスト ボックス 38">
            <a:extLst>
              <a:ext uri="{FF2B5EF4-FFF2-40B4-BE49-F238E27FC236}">
                <a16:creationId xmlns:a16="http://schemas.microsoft.com/office/drawing/2014/main" id="{5846BA9E-5933-B947-9C10-11B4725C2330}"/>
              </a:ext>
            </a:extLst>
          </p:cNvPr>
          <p:cNvSpPr txBox="1"/>
          <p:nvPr/>
        </p:nvSpPr>
        <p:spPr>
          <a:xfrm>
            <a:off x="1709976" y="1486487"/>
            <a:ext cx="1747081"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4G</a:t>
            </a:r>
            <a:r>
              <a:rPr lang="ja-JP" altLang="en-US" sz="2400">
                <a:latin typeface="Meiryo" panose="020B0604030504040204" pitchFamily="34" charset="-128"/>
                <a:ea typeface="Meiryo" panose="020B0604030504040204" pitchFamily="34" charset="-128"/>
              </a:rPr>
              <a:t>（</a:t>
            </a:r>
            <a:r>
              <a:rPr lang="en-US" altLang="ja-JP" sz="2400" dirty="0">
                <a:latin typeface="Meiryo" panose="020B0604030504040204" pitchFamily="34" charset="-128"/>
                <a:ea typeface="Meiryo" panose="020B0604030504040204" pitchFamily="34" charset="-128"/>
              </a:rPr>
              <a:t>LTE</a:t>
            </a:r>
            <a:r>
              <a:rPr lang="ja-JP" altLang="en-US" sz="2400">
                <a:latin typeface="Meiryo" panose="020B0604030504040204" pitchFamily="34" charset="-128"/>
                <a:ea typeface="Meiryo" panose="020B0604030504040204" pitchFamily="34" charset="-128"/>
              </a:rPr>
              <a:t>）</a:t>
            </a:r>
            <a:endParaRPr kumimoji="1" lang="ja-JP" altLang="en-US" sz="2400">
              <a:latin typeface="Meiryo" panose="020B0604030504040204" pitchFamily="34" charset="-128"/>
              <a:ea typeface="Meiryo" panose="020B0604030504040204" pitchFamily="34" charset="-128"/>
            </a:endParaRPr>
          </a:p>
        </p:txBody>
      </p:sp>
      <p:sp>
        <p:nvSpPr>
          <p:cNvPr id="40" name="角丸四角形 39">
            <a:extLst>
              <a:ext uri="{FF2B5EF4-FFF2-40B4-BE49-F238E27FC236}">
                <a16:creationId xmlns:a16="http://schemas.microsoft.com/office/drawing/2014/main" id="{7C62350A-7581-314B-B539-3D57BC951EF2}"/>
              </a:ext>
            </a:extLst>
          </p:cNvPr>
          <p:cNvSpPr/>
          <p:nvPr/>
        </p:nvSpPr>
        <p:spPr>
          <a:xfrm>
            <a:off x="119244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28F314C-2414-484F-9C4E-7DA18080D84D}"/>
              </a:ext>
            </a:extLst>
          </p:cNvPr>
          <p:cNvSpPr txBox="1"/>
          <p:nvPr/>
        </p:nvSpPr>
        <p:spPr>
          <a:xfrm>
            <a:off x="123312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43" name="直線コネクタ 42">
            <a:extLst>
              <a:ext uri="{FF2B5EF4-FFF2-40B4-BE49-F238E27FC236}">
                <a16:creationId xmlns:a16="http://schemas.microsoft.com/office/drawing/2014/main" id="{F90F5032-47D0-9148-B92A-9C836ADB815F}"/>
              </a:ext>
            </a:extLst>
          </p:cNvPr>
          <p:cNvCxnSpPr>
            <a:cxnSpLocks/>
            <a:stCxn id="40" idx="2"/>
            <a:endCxn id="48" idx="0"/>
          </p:cNvCxnSpPr>
          <p:nvPr/>
        </p:nvCxnSpPr>
        <p:spPr>
          <a:xfrm flipH="1">
            <a:off x="2198646" y="3225971"/>
            <a:ext cx="384" cy="1033103"/>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D6EC364E-8B42-DA4C-A6BF-B70A4B846B6E}"/>
              </a:ext>
            </a:extLst>
          </p:cNvPr>
          <p:cNvSpPr txBox="1"/>
          <p:nvPr/>
        </p:nvSpPr>
        <p:spPr>
          <a:xfrm>
            <a:off x="1910515" y="4259074"/>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53" name="正方形/長方形 52">
            <a:extLst>
              <a:ext uri="{FF2B5EF4-FFF2-40B4-BE49-F238E27FC236}">
                <a16:creationId xmlns:a16="http://schemas.microsoft.com/office/drawing/2014/main" id="{66B368BD-6F73-154B-885B-711AC61E3D80}"/>
              </a:ext>
            </a:extLst>
          </p:cNvPr>
          <p:cNvSpPr/>
          <p:nvPr/>
        </p:nvSpPr>
        <p:spPr>
          <a:xfrm>
            <a:off x="3695563" y="4257332"/>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角丸四角形 53">
            <a:extLst>
              <a:ext uri="{FF2B5EF4-FFF2-40B4-BE49-F238E27FC236}">
                <a16:creationId xmlns:a16="http://schemas.microsoft.com/office/drawing/2014/main" id="{972C1849-661A-E14E-984D-1D2A669197A6}"/>
              </a:ext>
            </a:extLst>
          </p:cNvPr>
          <p:cNvSpPr/>
          <p:nvPr/>
        </p:nvSpPr>
        <p:spPr>
          <a:xfrm>
            <a:off x="356541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51CFA346-5231-9B44-8E55-77186EA8DC6D}"/>
              </a:ext>
            </a:extLst>
          </p:cNvPr>
          <p:cNvSpPr txBox="1"/>
          <p:nvPr/>
        </p:nvSpPr>
        <p:spPr>
          <a:xfrm>
            <a:off x="360609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6CAC0F14-75D0-0D4E-AF4F-8EE8C4E1C020}"/>
              </a:ext>
            </a:extLst>
          </p:cNvPr>
          <p:cNvCxnSpPr>
            <a:cxnSpLocks/>
            <a:stCxn id="54" idx="2"/>
            <a:endCxn id="57" idx="0"/>
          </p:cNvCxnSpPr>
          <p:nvPr/>
        </p:nvCxnSpPr>
        <p:spPr>
          <a:xfrm flipH="1">
            <a:off x="3983694" y="3225971"/>
            <a:ext cx="588306" cy="1031361"/>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874CCC67-DAC9-0946-9324-DDD8992FC6A6}"/>
              </a:ext>
            </a:extLst>
          </p:cNvPr>
          <p:cNvSpPr txBox="1"/>
          <p:nvPr/>
        </p:nvSpPr>
        <p:spPr>
          <a:xfrm>
            <a:off x="3695563"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62" name="正方形/長方形 61">
            <a:extLst>
              <a:ext uri="{FF2B5EF4-FFF2-40B4-BE49-F238E27FC236}">
                <a16:creationId xmlns:a16="http://schemas.microsoft.com/office/drawing/2014/main" id="{84663ACB-41C2-E042-BEE2-F5AF66A06FCC}"/>
              </a:ext>
            </a:extLst>
          </p:cNvPr>
          <p:cNvSpPr/>
          <p:nvPr/>
        </p:nvSpPr>
        <p:spPr>
          <a:xfrm>
            <a:off x="4888705"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5EEDB38F-8D4F-3746-9716-B970229696C6}"/>
              </a:ext>
            </a:extLst>
          </p:cNvPr>
          <p:cNvSpPr txBox="1"/>
          <p:nvPr/>
        </p:nvSpPr>
        <p:spPr>
          <a:xfrm>
            <a:off x="4878984"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64" name="直線コネクタ 63">
            <a:extLst>
              <a:ext uri="{FF2B5EF4-FFF2-40B4-BE49-F238E27FC236}">
                <a16:creationId xmlns:a16="http://schemas.microsoft.com/office/drawing/2014/main" id="{1EAB248C-A319-F74F-BB41-49EADD9F8293}"/>
              </a:ext>
            </a:extLst>
          </p:cNvPr>
          <p:cNvCxnSpPr>
            <a:cxnSpLocks/>
            <a:stCxn id="54" idx="2"/>
            <a:endCxn id="63" idx="0"/>
          </p:cNvCxnSpPr>
          <p:nvPr/>
        </p:nvCxnSpPr>
        <p:spPr>
          <a:xfrm>
            <a:off x="4572000"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67" name="円/楕円 66">
            <a:extLst>
              <a:ext uri="{FF2B5EF4-FFF2-40B4-BE49-F238E27FC236}">
                <a16:creationId xmlns:a16="http://schemas.microsoft.com/office/drawing/2014/main" id="{3D6CAB8C-DCA8-4845-8D3D-3B82425C3EC7}"/>
              </a:ext>
            </a:extLst>
          </p:cNvPr>
          <p:cNvSpPr/>
          <p:nvPr/>
        </p:nvSpPr>
        <p:spPr>
          <a:xfrm>
            <a:off x="3557693"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a:extLst>
              <a:ext uri="{FF2B5EF4-FFF2-40B4-BE49-F238E27FC236}">
                <a16:creationId xmlns:a16="http://schemas.microsoft.com/office/drawing/2014/main" id="{3BCF6967-B8A0-B34E-B18A-93856BD2EF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49605" y="4959091"/>
            <a:ext cx="1057484" cy="795453"/>
          </a:xfrm>
          <a:prstGeom prst="rect">
            <a:avLst/>
          </a:prstGeom>
          <a:effectLst>
            <a:outerShdw blurRad="50800" dist="38100" dir="2700000" algn="tl" rotWithShape="0">
              <a:prstClr val="black">
                <a:alpha val="40000"/>
              </a:prstClr>
            </a:outerShdw>
          </a:effectLst>
        </p:spPr>
      </p:pic>
      <p:sp>
        <p:nvSpPr>
          <p:cNvPr id="69" name="円/楕円 68">
            <a:extLst>
              <a:ext uri="{FF2B5EF4-FFF2-40B4-BE49-F238E27FC236}">
                <a16:creationId xmlns:a16="http://schemas.microsoft.com/office/drawing/2014/main" id="{28797061-D4DD-1E4D-AFF1-BD88F1862A45}"/>
              </a:ext>
            </a:extLst>
          </p:cNvPr>
          <p:cNvSpPr/>
          <p:nvPr/>
        </p:nvSpPr>
        <p:spPr>
          <a:xfrm>
            <a:off x="4404135" y="5461515"/>
            <a:ext cx="1091757"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7" name="グループ化 76">
            <a:extLst>
              <a:ext uri="{FF2B5EF4-FFF2-40B4-BE49-F238E27FC236}">
                <a16:creationId xmlns:a16="http://schemas.microsoft.com/office/drawing/2014/main" id="{6E420C73-A286-9F44-9C4B-5B6FFD8F45EB}"/>
              </a:ext>
            </a:extLst>
          </p:cNvPr>
          <p:cNvGrpSpPr/>
          <p:nvPr/>
        </p:nvGrpSpPr>
        <p:grpSpPr>
          <a:xfrm>
            <a:off x="5019621" y="5022480"/>
            <a:ext cx="288032" cy="566988"/>
            <a:chOff x="5101716" y="4927356"/>
            <a:chExt cx="288032" cy="566988"/>
          </a:xfrm>
        </p:grpSpPr>
        <p:sp>
          <p:nvSpPr>
            <p:cNvPr id="72" name="正方形/長方形 71">
              <a:extLst>
                <a:ext uri="{FF2B5EF4-FFF2-40B4-BE49-F238E27FC236}">
                  <a16:creationId xmlns:a16="http://schemas.microsoft.com/office/drawing/2014/main" id="{C5F1584C-4159-8747-9193-46889F8D4A95}"/>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BDA60F07-722A-2E44-941C-FD09AA9FBE3C}"/>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テキスト ボックス 72">
            <a:extLst>
              <a:ext uri="{FF2B5EF4-FFF2-40B4-BE49-F238E27FC236}">
                <a16:creationId xmlns:a16="http://schemas.microsoft.com/office/drawing/2014/main" id="{FEF81ADD-48D9-214C-88F4-6C675244A7F6}"/>
              </a:ext>
            </a:extLst>
          </p:cNvPr>
          <p:cNvSpPr txBox="1"/>
          <p:nvPr/>
        </p:nvSpPr>
        <p:spPr>
          <a:xfrm>
            <a:off x="3743356" y="5676262"/>
            <a:ext cx="697627" cy="215444"/>
          </a:xfrm>
          <a:prstGeom prst="rect">
            <a:avLst/>
          </a:prstGeom>
          <a:noFill/>
        </p:spPr>
        <p:txBody>
          <a:bodyPr wrap="none" rtlCol="0">
            <a:spAutoFit/>
          </a:bodyPr>
          <a:lstStyle/>
          <a:p>
            <a:r>
              <a:rPr kumimoji="1" lang="ja-JP" altLang="en-US" sz="800">
                <a:solidFill>
                  <a:schemeClr val="accent3">
                    <a:lumMod val="50000"/>
                  </a:schemeClr>
                </a:solidFill>
                <a:latin typeface="Meiryo" panose="020B0604030504040204" pitchFamily="34" charset="-128"/>
                <a:ea typeface="Meiryo" panose="020B0604030504040204" pitchFamily="34" charset="-128"/>
              </a:rPr>
              <a:t>マクロセル</a:t>
            </a:r>
          </a:p>
        </p:txBody>
      </p:sp>
      <p:sp>
        <p:nvSpPr>
          <p:cNvPr id="74" name="テキスト ボックス 73">
            <a:extLst>
              <a:ext uri="{FF2B5EF4-FFF2-40B4-BE49-F238E27FC236}">
                <a16:creationId xmlns:a16="http://schemas.microsoft.com/office/drawing/2014/main" id="{EC797A5B-93A5-AA4D-91D5-1A9CF7C68E60}"/>
              </a:ext>
            </a:extLst>
          </p:cNvPr>
          <p:cNvSpPr txBox="1"/>
          <p:nvPr/>
        </p:nvSpPr>
        <p:spPr>
          <a:xfrm>
            <a:off x="4385205" y="553699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75" name="テキスト ボックス 74">
            <a:extLst>
              <a:ext uri="{FF2B5EF4-FFF2-40B4-BE49-F238E27FC236}">
                <a16:creationId xmlns:a16="http://schemas.microsoft.com/office/drawing/2014/main" id="{659F4311-1C1C-EE46-A5D8-120FCA489310}"/>
              </a:ext>
            </a:extLst>
          </p:cNvPr>
          <p:cNvSpPr txBox="1"/>
          <p:nvPr/>
        </p:nvSpPr>
        <p:spPr>
          <a:xfrm>
            <a:off x="3583583"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76" name="テキスト ボックス 75">
            <a:extLst>
              <a:ext uri="{FF2B5EF4-FFF2-40B4-BE49-F238E27FC236}">
                <a16:creationId xmlns:a16="http://schemas.microsoft.com/office/drawing/2014/main" id="{5B759620-453F-9D40-B05B-00468586D523}"/>
              </a:ext>
            </a:extLst>
          </p:cNvPr>
          <p:cNvSpPr txBox="1"/>
          <p:nvPr/>
        </p:nvSpPr>
        <p:spPr>
          <a:xfrm>
            <a:off x="4768349"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78" name="左右矢印 77">
            <a:extLst>
              <a:ext uri="{FF2B5EF4-FFF2-40B4-BE49-F238E27FC236}">
                <a16:creationId xmlns:a16="http://schemas.microsoft.com/office/drawing/2014/main" id="{5E291D78-F0C0-AE4C-82EC-7F8AD3113889}"/>
              </a:ext>
            </a:extLst>
          </p:cNvPr>
          <p:cNvSpPr/>
          <p:nvPr/>
        </p:nvSpPr>
        <p:spPr>
          <a:xfrm>
            <a:off x="4341182"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C94627CF-70B0-D449-87A7-34C609C644E7}"/>
              </a:ext>
            </a:extLst>
          </p:cNvPr>
          <p:cNvSpPr txBox="1"/>
          <p:nvPr/>
        </p:nvSpPr>
        <p:spPr>
          <a:xfrm>
            <a:off x="4324886" y="4020559"/>
            <a:ext cx="501035"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NSA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3D416CA8-B38A-344A-AD74-1F214C242AB2}"/>
              </a:ext>
            </a:extLst>
          </p:cNvPr>
          <p:cNvSpPr txBox="1"/>
          <p:nvPr/>
        </p:nvSpPr>
        <p:spPr>
          <a:xfrm>
            <a:off x="3779065" y="6023293"/>
            <a:ext cx="1569660"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NSA</a:t>
            </a:r>
            <a:r>
              <a:rPr kumimoji="1" lang="en-US" altLang="ja-JP" sz="1000" dirty="0">
                <a:solidFill>
                  <a:schemeClr val="accent6"/>
                </a:solidFill>
                <a:latin typeface="Meiryo" panose="020B0604030504040204" pitchFamily="34" charset="-128"/>
                <a:ea typeface="Meiryo" panose="020B0604030504040204" pitchFamily="34" charset="-128"/>
              </a:rPr>
              <a:t>: Non</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82" name="正方形/長方形 81">
            <a:extLst>
              <a:ext uri="{FF2B5EF4-FFF2-40B4-BE49-F238E27FC236}">
                <a16:creationId xmlns:a16="http://schemas.microsoft.com/office/drawing/2014/main" id="{81A3DE07-445B-E841-ACE0-9E97F8259A3A}"/>
              </a:ext>
            </a:extLst>
          </p:cNvPr>
          <p:cNvSpPr/>
          <p:nvPr/>
        </p:nvSpPr>
        <p:spPr>
          <a:xfrm>
            <a:off x="6067184" y="4480252"/>
            <a:ext cx="556820" cy="2079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a:extLst>
              <a:ext uri="{FF2B5EF4-FFF2-40B4-BE49-F238E27FC236}">
                <a16:creationId xmlns:a16="http://schemas.microsoft.com/office/drawing/2014/main" id="{AFF0487F-3F3C-9743-A1F4-00891CA2930B}"/>
              </a:ext>
            </a:extLst>
          </p:cNvPr>
          <p:cNvSpPr/>
          <p:nvPr/>
        </p:nvSpPr>
        <p:spPr>
          <a:xfrm>
            <a:off x="5937031" y="2764306"/>
            <a:ext cx="2013179" cy="461665"/>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5A28FD00-0B3C-E14A-A09D-8FD44711AF9C}"/>
              </a:ext>
            </a:extLst>
          </p:cNvPr>
          <p:cNvSpPr txBox="1"/>
          <p:nvPr/>
        </p:nvSpPr>
        <p:spPr>
          <a:xfrm>
            <a:off x="5977719"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5G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85" name="直線コネクタ 84">
            <a:extLst>
              <a:ext uri="{FF2B5EF4-FFF2-40B4-BE49-F238E27FC236}">
                <a16:creationId xmlns:a16="http://schemas.microsoft.com/office/drawing/2014/main" id="{1E3FD3E2-C2D8-F040-B068-5B13F31B8522}"/>
              </a:ext>
            </a:extLst>
          </p:cNvPr>
          <p:cNvCxnSpPr>
            <a:cxnSpLocks/>
            <a:stCxn id="83" idx="2"/>
            <a:endCxn id="107" idx="0"/>
          </p:cNvCxnSpPr>
          <p:nvPr/>
        </p:nvCxnSpPr>
        <p:spPr>
          <a:xfrm flipH="1">
            <a:off x="6345594" y="3225971"/>
            <a:ext cx="598027" cy="1035348"/>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86" name="テキスト ボックス 85">
            <a:extLst>
              <a:ext uri="{FF2B5EF4-FFF2-40B4-BE49-F238E27FC236}">
                <a16:creationId xmlns:a16="http://schemas.microsoft.com/office/drawing/2014/main" id="{56812173-E375-3B4F-9D9F-1EAA33238C42}"/>
              </a:ext>
            </a:extLst>
          </p:cNvPr>
          <p:cNvSpPr txBox="1"/>
          <p:nvPr/>
        </p:nvSpPr>
        <p:spPr>
          <a:xfrm>
            <a:off x="6062405" y="4484887"/>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LTE</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87" name="正方形/長方形 86">
            <a:extLst>
              <a:ext uri="{FF2B5EF4-FFF2-40B4-BE49-F238E27FC236}">
                <a16:creationId xmlns:a16="http://schemas.microsoft.com/office/drawing/2014/main" id="{E41E494E-E95D-654B-BDFC-57C6EEC1B5D1}"/>
              </a:ext>
            </a:extLst>
          </p:cNvPr>
          <p:cNvSpPr/>
          <p:nvPr/>
        </p:nvSpPr>
        <p:spPr>
          <a:xfrm>
            <a:off x="7260326"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テキスト ボックス 87">
            <a:extLst>
              <a:ext uri="{FF2B5EF4-FFF2-40B4-BE49-F238E27FC236}">
                <a16:creationId xmlns:a16="http://schemas.microsoft.com/office/drawing/2014/main" id="{2FD8A151-CA44-0D40-81AB-D4C9220A286C}"/>
              </a:ext>
            </a:extLst>
          </p:cNvPr>
          <p:cNvSpPr txBox="1"/>
          <p:nvPr/>
        </p:nvSpPr>
        <p:spPr>
          <a:xfrm>
            <a:off x="7250605"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89" name="直線コネクタ 88">
            <a:extLst>
              <a:ext uri="{FF2B5EF4-FFF2-40B4-BE49-F238E27FC236}">
                <a16:creationId xmlns:a16="http://schemas.microsoft.com/office/drawing/2014/main" id="{22F21512-8233-B74C-B721-E3F2FCECB544}"/>
              </a:ext>
            </a:extLst>
          </p:cNvPr>
          <p:cNvCxnSpPr>
            <a:cxnSpLocks/>
            <a:stCxn id="83" idx="2"/>
            <a:endCxn id="88" idx="0"/>
          </p:cNvCxnSpPr>
          <p:nvPr/>
        </p:nvCxnSpPr>
        <p:spPr>
          <a:xfrm>
            <a:off x="6943621"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90" name="円/楕円 89">
            <a:extLst>
              <a:ext uri="{FF2B5EF4-FFF2-40B4-BE49-F238E27FC236}">
                <a16:creationId xmlns:a16="http://schemas.microsoft.com/office/drawing/2014/main" id="{689CAA64-7665-B546-BBB0-BD29C581E5BB}"/>
              </a:ext>
            </a:extLst>
          </p:cNvPr>
          <p:cNvSpPr/>
          <p:nvPr/>
        </p:nvSpPr>
        <p:spPr>
          <a:xfrm>
            <a:off x="5929314"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488F74A1-585D-084B-939F-854E9065154D}"/>
              </a:ext>
            </a:extLst>
          </p:cNvPr>
          <p:cNvSpPr/>
          <p:nvPr/>
        </p:nvSpPr>
        <p:spPr>
          <a:xfrm>
            <a:off x="5937032" y="5290054"/>
            <a:ext cx="2013178" cy="591373"/>
          </a:xfrm>
          <a:prstGeom prst="ellips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テキスト ボックス 97">
            <a:extLst>
              <a:ext uri="{FF2B5EF4-FFF2-40B4-BE49-F238E27FC236}">
                <a16:creationId xmlns:a16="http://schemas.microsoft.com/office/drawing/2014/main" id="{0F40AE6D-963D-CF43-827E-830619AD4CEB}"/>
              </a:ext>
            </a:extLst>
          </p:cNvPr>
          <p:cNvSpPr txBox="1"/>
          <p:nvPr/>
        </p:nvSpPr>
        <p:spPr>
          <a:xfrm>
            <a:off x="5955204"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99" name="テキスト ボックス 98">
            <a:extLst>
              <a:ext uri="{FF2B5EF4-FFF2-40B4-BE49-F238E27FC236}">
                <a16:creationId xmlns:a16="http://schemas.microsoft.com/office/drawing/2014/main" id="{97D44C6B-BCB5-4C4A-BACD-0E3FEEB57231}"/>
              </a:ext>
            </a:extLst>
          </p:cNvPr>
          <p:cNvSpPr txBox="1"/>
          <p:nvPr/>
        </p:nvSpPr>
        <p:spPr>
          <a:xfrm>
            <a:off x="7139970"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100" name="左右矢印 99">
            <a:extLst>
              <a:ext uri="{FF2B5EF4-FFF2-40B4-BE49-F238E27FC236}">
                <a16:creationId xmlns:a16="http://schemas.microsoft.com/office/drawing/2014/main" id="{0735B7F3-A943-F74B-9A7A-89625338BE68}"/>
              </a:ext>
            </a:extLst>
          </p:cNvPr>
          <p:cNvSpPr/>
          <p:nvPr/>
        </p:nvSpPr>
        <p:spPr>
          <a:xfrm>
            <a:off x="6712803"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テキスト ボックス 100">
            <a:extLst>
              <a:ext uri="{FF2B5EF4-FFF2-40B4-BE49-F238E27FC236}">
                <a16:creationId xmlns:a16="http://schemas.microsoft.com/office/drawing/2014/main" id="{B707C9BB-2FC1-5345-BA88-291BC827BC91}"/>
              </a:ext>
            </a:extLst>
          </p:cNvPr>
          <p:cNvSpPr txBox="1"/>
          <p:nvPr/>
        </p:nvSpPr>
        <p:spPr>
          <a:xfrm>
            <a:off x="6417331" y="4015407"/>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02" name="テキスト ボックス 101">
            <a:extLst>
              <a:ext uri="{FF2B5EF4-FFF2-40B4-BE49-F238E27FC236}">
                <a16:creationId xmlns:a16="http://schemas.microsoft.com/office/drawing/2014/main" id="{66A2632E-CEB3-B84C-9109-D79B792A0250}"/>
              </a:ext>
            </a:extLst>
          </p:cNvPr>
          <p:cNvSpPr txBox="1"/>
          <p:nvPr/>
        </p:nvSpPr>
        <p:spPr>
          <a:xfrm>
            <a:off x="6355869" y="6023293"/>
            <a:ext cx="1159292"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SA</a:t>
            </a:r>
            <a:r>
              <a:rPr kumimoji="1" lang="en-US" altLang="ja-JP" sz="1000" dirty="0">
                <a:solidFill>
                  <a:schemeClr val="accent6"/>
                </a:solidFill>
                <a:latin typeface="Meiryo" panose="020B0604030504040204" pitchFamily="34" charset="-128"/>
                <a:ea typeface="Meiryo" panose="020B0604030504040204" pitchFamily="34" charset="-128"/>
              </a:rPr>
              <a:t>: </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103" name="円/楕円 102">
            <a:extLst>
              <a:ext uri="{FF2B5EF4-FFF2-40B4-BE49-F238E27FC236}">
                <a16:creationId xmlns:a16="http://schemas.microsoft.com/office/drawing/2014/main" id="{DF2BF333-CDA5-9B44-ADF5-DE02CE83252E}"/>
              </a:ext>
            </a:extLst>
          </p:cNvPr>
          <p:cNvSpPr/>
          <p:nvPr/>
        </p:nvSpPr>
        <p:spPr>
          <a:xfrm>
            <a:off x="6786387" y="5405536"/>
            <a:ext cx="1145688"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3" name="グループ化 92">
            <a:extLst>
              <a:ext uri="{FF2B5EF4-FFF2-40B4-BE49-F238E27FC236}">
                <a16:creationId xmlns:a16="http://schemas.microsoft.com/office/drawing/2014/main" id="{81433B48-FCAD-CA45-8B34-B51E8DF69EE8}"/>
              </a:ext>
            </a:extLst>
          </p:cNvPr>
          <p:cNvGrpSpPr/>
          <p:nvPr/>
        </p:nvGrpSpPr>
        <p:grpSpPr>
          <a:xfrm>
            <a:off x="7394719" y="5011194"/>
            <a:ext cx="288032" cy="566988"/>
            <a:chOff x="5101716" y="4927356"/>
            <a:chExt cx="288032" cy="566988"/>
          </a:xfrm>
        </p:grpSpPr>
        <p:sp>
          <p:nvSpPr>
            <p:cNvPr id="94" name="正方形/長方形 93">
              <a:extLst>
                <a:ext uri="{FF2B5EF4-FFF2-40B4-BE49-F238E27FC236}">
                  <a16:creationId xmlns:a16="http://schemas.microsoft.com/office/drawing/2014/main" id="{9C72FF26-0F9A-8C44-8F99-1F669C5E48CA}"/>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FA6AB654-C93F-A249-91C3-782AA0F01493}"/>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1" name="図 90">
            <a:extLst>
              <a:ext uri="{FF2B5EF4-FFF2-40B4-BE49-F238E27FC236}">
                <a16:creationId xmlns:a16="http://schemas.microsoft.com/office/drawing/2014/main" id="{A439CC02-D9FD-1841-88A7-90CE725BC19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21226" y="4959091"/>
            <a:ext cx="1057484" cy="795453"/>
          </a:xfrm>
          <a:prstGeom prst="rect">
            <a:avLst/>
          </a:prstGeom>
          <a:effectLst>
            <a:outerShdw blurRad="50800" dist="38100" dir="2700000" algn="tl" rotWithShape="0">
              <a:prstClr val="black">
                <a:alpha val="40000"/>
              </a:prstClr>
            </a:outerShdw>
          </a:effectLst>
        </p:spPr>
      </p:pic>
      <p:sp>
        <p:nvSpPr>
          <p:cNvPr id="96" name="テキスト ボックス 95">
            <a:extLst>
              <a:ext uri="{FF2B5EF4-FFF2-40B4-BE49-F238E27FC236}">
                <a16:creationId xmlns:a16="http://schemas.microsoft.com/office/drawing/2014/main" id="{B7377641-EE2B-364F-9850-887F43FD7BD0}"/>
              </a:ext>
            </a:extLst>
          </p:cNvPr>
          <p:cNvSpPr txBox="1"/>
          <p:nvPr/>
        </p:nvSpPr>
        <p:spPr>
          <a:xfrm>
            <a:off x="6401730" y="5686569"/>
            <a:ext cx="697627" cy="215444"/>
          </a:xfrm>
          <a:prstGeom prst="rect">
            <a:avLst/>
          </a:prstGeom>
          <a:noFill/>
        </p:spPr>
        <p:txBody>
          <a:bodyPr wrap="none" rtlCol="0">
            <a:spAutoFit/>
          </a:bodyPr>
          <a:lstStyle/>
          <a:p>
            <a:r>
              <a:rPr kumimoji="1" lang="ja-JP" altLang="en-US" sz="800">
                <a:solidFill>
                  <a:schemeClr val="tx2"/>
                </a:solidFill>
                <a:latin typeface="Meiryo" panose="020B0604030504040204" pitchFamily="34" charset="-128"/>
                <a:ea typeface="Meiryo" panose="020B0604030504040204" pitchFamily="34" charset="-128"/>
              </a:rPr>
              <a:t>マクロセル</a:t>
            </a:r>
          </a:p>
        </p:txBody>
      </p:sp>
      <p:sp>
        <p:nvSpPr>
          <p:cNvPr id="97" name="テキスト ボックス 96">
            <a:extLst>
              <a:ext uri="{FF2B5EF4-FFF2-40B4-BE49-F238E27FC236}">
                <a16:creationId xmlns:a16="http://schemas.microsoft.com/office/drawing/2014/main" id="{98FA9337-04B7-144F-B92E-3B8E79379B9A}"/>
              </a:ext>
            </a:extLst>
          </p:cNvPr>
          <p:cNvSpPr txBox="1"/>
          <p:nvPr/>
        </p:nvSpPr>
        <p:spPr>
          <a:xfrm>
            <a:off x="6768247" y="549482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107" name="正方形/長方形 106">
            <a:extLst>
              <a:ext uri="{FF2B5EF4-FFF2-40B4-BE49-F238E27FC236}">
                <a16:creationId xmlns:a16="http://schemas.microsoft.com/office/drawing/2014/main" id="{F9C833B3-9A0F-0443-BCCC-FA29C56641F0}"/>
              </a:ext>
            </a:extLst>
          </p:cNvPr>
          <p:cNvSpPr/>
          <p:nvPr/>
        </p:nvSpPr>
        <p:spPr>
          <a:xfrm>
            <a:off x="6067184" y="4261319"/>
            <a:ext cx="556820" cy="20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テキスト ボックス 108">
            <a:extLst>
              <a:ext uri="{FF2B5EF4-FFF2-40B4-BE49-F238E27FC236}">
                <a16:creationId xmlns:a16="http://schemas.microsoft.com/office/drawing/2014/main" id="{6C2AB7A6-094E-4B4B-A394-69B163D1C49D}"/>
              </a:ext>
            </a:extLst>
          </p:cNvPr>
          <p:cNvSpPr txBox="1"/>
          <p:nvPr/>
        </p:nvSpPr>
        <p:spPr>
          <a:xfrm>
            <a:off x="6062405" y="4253315"/>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NR</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2C65D5D4-A91B-9D48-9544-E9336EB4C8D7}"/>
              </a:ext>
            </a:extLst>
          </p:cNvPr>
          <p:cNvSpPr txBox="1"/>
          <p:nvPr/>
        </p:nvSpPr>
        <p:spPr>
          <a:xfrm>
            <a:off x="3480203" y="3640288"/>
            <a:ext cx="800219" cy="33855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65B5AF64-7048-B140-B741-E2D855BB9F00}"/>
              </a:ext>
            </a:extLst>
          </p:cNvPr>
          <p:cNvSpPr txBox="1"/>
          <p:nvPr/>
        </p:nvSpPr>
        <p:spPr>
          <a:xfrm>
            <a:off x="4870941" y="3640288"/>
            <a:ext cx="80021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p:txBody>
      </p:sp>
      <p:sp>
        <p:nvSpPr>
          <p:cNvPr id="113" name="テキスト ボックス 112">
            <a:extLst>
              <a:ext uri="{FF2B5EF4-FFF2-40B4-BE49-F238E27FC236}">
                <a16:creationId xmlns:a16="http://schemas.microsoft.com/office/drawing/2014/main" id="{CB5B7326-CA86-814C-9594-A47D44016C1C}"/>
              </a:ext>
            </a:extLst>
          </p:cNvPr>
          <p:cNvSpPr txBox="1"/>
          <p:nvPr/>
        </p:nvSpPr>
        <p:spPr>
          <a:xfrm>
            <a:off x="7250605" y="3640128"/>
            <a:ext cx="800219" cy="338554"/>
          </a:xfrm>
          <a:prstGeom prst="rect">
            <a:avLst/>
          </a:prstGeom>
          <a:noFill/>
        </p:spPr>
        <p:txBody>
          <a:bodyPr wrap="none" rtlCol="0">
            <a:spAutoFit/>
          </a:bodyPr>
          <a:lstStyle/>
          <a:p>
            <a:pPr algn="r"/>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pPr algn="r"/>
            <a:r>
              <a:rPr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id="{97C8F488-1BC9-FD44-8C1B-83CC43276AB3}"/>
              </a:ext>
            </a:extLst>
          </p:cNvPr>
          <p:cNvSpPr txBox="1"/>
          <p:nvPr/>
        </p:nvSpPr>
        <p:spPr>
          <a:xfrm>
            <a:off x="7096516" y="4015851"/>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15" name="テキスト ボックス 114">
            <a:extLst>
              <a:ext uri="{FF2B5EF4-FFF2-40B4-BE49-F238E27FC236}">
                <a16:creationId xmlns:a16="http://schemas.microsoft.com/office/drawing/2014/main" id="{62F4D434-FB2E-9746-8BE4-B0935D421DAE}"/>
              </a:ext>
            </a:extLst>
          </p:cNvPr>
          <p:cNvSpPr txBox="1"/>
          <p:nvPr/>
        </p:nvSpPr>
        <p:spPr>
          <a:xfrm>
            <a:off x="1292911" y="6023293"/>
            <a:ext cx="1826142" cy="246221"/>
          </a:xfrm>
          <a:prstGeom prst="rect">
            <a:avLst/>
          </a:prstGeom>
          <a:noFill/>
        </p:spPr>
        <p:txBody>
          <a:bodyPr wrap="none" rtlCol="0">
            <a:spAutoFit/>
          </a:bodyPr>
          <a:lstStyle/>
          <a:p>
            <a:pPr algn="ctr"/>
            <a:r>
              <a:rPr kumimoji="1" lang="en-US" altLang="ja-JP" sz="1000" b="1" dirty="0">
                <a:solidFill>
                  <a:schemeClr val="accent3">
                    <a:lumMod val="75000"/>
                  </a:schemeClr>
                </a:solidFill>
                <a:latin typeface="Meiryo" panose="020B0604030504040204" pitchFamily="34" charset="-128"/>
                <a:ea typeface="Meiryo" panose="020B0604030504040204" pitchFamily="34" charset="-128"/>
              </a:rPr>
              <a:t>LTE</a:t>
            </a:r>
            <a:r>
              <a:rPr kumimoji="1" lang="en-US" altLang="ja-JP" sz="1000" dirty="0">
                <a:solidFill>
                  <a:schemeClr val="accent3">
                    <a:lumMod val="75000"/>
                  </a:schemeClr>
                </a:solidFill>
                <a:latin typeface="Meiryo" panose="020B0604030504040204" pitchFamily="34" charset="-128"/>
                <a:ea typeface="Meiryo" panose="020B0604030504040204" pitchFamily="34" charset="-128"/>
              </a:rPr>
              <a:t>: Long Term Evolution</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EACB44C4-0991-C342-8630-52C257E597EE}"/>
              </a:ext>
            </a:extLst>
          </p:cNvPr>
          <p:cNvSpPr txBox="1"/>
          <p:nvPr/>
        </p:nvSpPr>
        <p:spPr>
          <a:xfrm>
            <a:off x="3772288" y="6207115"/>
            <a:ext cx="1151277" cy="246221"/>
          </a:xfrm>
          <a:prstGeom prst="rect">
            <a:avLst/>
          </a:prstGeom>
          <a:noFill/>
        </p:spPr>
        <p:txBody>
          <a:bodyPr wrap="none" rtlCol="0">
            <a:spAutoFit/>
          </a:bodyPr>
          <a:lstStyle/>
          <a:p>
            <a:pPr algn="ctr"/>
            <a:r>
              <a:rPr kumimoji="1" lang="en-US" altLang="ja-JP" sz="1000" b="1" dirty="0">
                <a:solidFill>
                  <a:srgbClr val="0070C0"/>
                </a:solidFill>
                <a:latin typeface="Meiryo" panose="020B0604030504040204" pitchFamily="34" charset="-128"/>
                <a:ea typeface="Meiryo" panose="020B0604030504040204" pitchFamily="34" charset="-128"/>
              </a:rPr>
              <a:t>NR</a:t>
            </a:r>
            <a:r>
              <a:rPr kumimoji="1" lang="en-US" altLang="ja-JP" sz="1000" dirty="0">
                <a:solidFill>
                  <a:srgbClr val="0070C0"/>
                </a:solidFill>
                <a:latin typeface="Meiryo" panose="020B0604030504040204" pitchFamily="34" charset="-128"/>
                <a:ea typeface="Meiryo" panose="020B0604030504040204" pitchFamily="34" charset="-128"/>
              </a:rPr>
              <a:t>: New Radio</a:t>
            </a:r>
            <a:endParaRPr kumimoji="1" lang="ja-JP" altLang="en-US" sz="1000">
              <a:solidFill>
                <a:srgbClr val="0070C0"/>
              </a:solidFill>
              <a:latin typeface="Meiryo" panose="020B0604030504040204" pitchFamily="34" charset="-128"/>
              <a:ea typeface="Meiryo" panose="020B0604030504040204" pitchFamily="34" charset="-128"/>
            </a:endParaRPr>
          </a:p>
        </p:txBody>
      </p:sp>
      <p:pic>
        <p:nvPicPr>
          <p:cNvPr id="118" name="図 117">
            <a:extLst>
              <a:ext uri="{FF2B5EF4-FFF2-40B4-BE49-F238E27FC236}">
                <a16:creationId xmlns:a16="http://schemas.microsoft.com/office/drawing/2014/main" id="{E08EBF75-12B8-0A44-88E1-1F3FB20AE144}"/>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57306" y="1408138"/>
            <a:ext cx="645398" cy="484778"/>
          </a:xfrm>
          <a:prstGeom prst="rect">
            <a:avLst/>
          </a:prstGeom>
        </p:spPr>
      </p:pic>
      <p:sp>
        <p:nvSpPr>
          <p:cNvPr id="119" name="テキスト ボックス 118">
            <a:extLst>
              <a:ext uri="{FF2B5EF4-FFF2-40B4-BE49-F238E27FC236}">
                <a16:creationId xmlns:a16="http://schemas.microsoft.com/office/drawing/2014/main" id="{0FC33B2B-025E-1D40-95A0-3841DC67F943}"/>
              </a:ext>
            </a:extLst>
          </p:cNvPr>
          <p:cNvSpPr txBox="1"/>
          <p:nvPr/>
        </p:nvSpPr>
        <p:spPr>
          <a:xfrm>
            <a:off x="4288856" y="1486487"/>
            <a:ext cx="1215397"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初期</a:t>
            </a:r>
            <a:endParaRPr kumimoji="1" lang="ja-JP" altLang="en-US" sz="2400">
              <a:latin typeface="Meiryo" panose="020B0604030504040204" pitchFamily="34" charset="-128"/>
              <a:ea typeface="Meiryo" panose="020B0604030504040204" pitchFamily="34" charset="-128"/>
            </a:endParaRPr>
          </a:p>
        </p:txBody>
      </p:sp>
      <p:pic>
        <p:nvPicPr>
          <p:cNvPr id="120" name="図 119">
            <a:extLst>
              <a:ext uri="{FF2B5EF4-FFF2-40B4-BE49-F238E27FC236}">
                <a16:creationId xmlns:a16="http://schemas.microsoft.com/office/drawing/2014/main" id="{9E3D85E4-67A1-234C-842B-81719B7295AC}"/>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66381" y="1400888"/>
            <a:ext cx="645398" cy="484778"/>
          </a:xfrm>
          <a:prstGeom prst="rect">
            <a:avLst/>
          </a:prstGeom>
        </p:spPr>
      </p:pic>
      <p:sp>
        <p:nvSpPr>
          <p:cNvPr id="121" name="テキスト ボックス 120">
            <a:extLst>
              <a:ext uri="{FF2B5EF4-FFF2-40B4-BE49-F238E27FC236}">
                <a16:creationId xmlns:a16="http://schemas.microsoft.com/office/drawing/2014/main" id="{9C4FDF9A-16AB-2D42-9087-F14165E0D330}"/>
              </a:ext>
            </a:extLst>
          </p:cNvPr>
          <p:cNvSpPr txBox="1"/>
          <p:nvPr/>
        </p:nvSpPr>
        <p:spPr>
          <a:xfrm>
            <a:off x="6516216" y="1479237"/>
            <a:ext cx="1523174"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普及期</a:t>
            </a:r>
            <a:endParaRPr kumimoji="1" lang="ja-JP" altLang="en-US" sz="2400">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5216F55F-4FDA-A341-9563-F1E63CB3DA21}"/>
              </a:ext>
            </a:extLst>
          </p:cNvPr>
          <p:cNvSpPr txBox="1"/>
          <p:nvPr/>
        </p:nvSpPr>
        <p:spPr>
          <a:xfrm>
            <a:off x="1105989" y="1049940"/>
            <a:ext cx="883575" cy="369332"/>
          </a:xfrm>
          <a:prstGeom prst="rect">
            <a:avLst/>
          </a:prstGeom>
          <a:noFill/>
        </p:spPr>
        <p:txBody>
          <a:bodyPr wrap="none" rtlCol="0">
            <a:spAutoFit/>
          </a:bodyPr>
          <a:lstStyle/>
          <a:p>
            <a:r>
              <a:rPr kumimoji="1" lang="en-US" altLang="ja-JP" dirty="0">
                <a:solidFill>
                  <a:schemeClr val="accent3">
                    <a:lumMod val="75000"/>
                  </a:schemeClr>
                </a:solidFill>
              </a:rPr>
              <a:t>2010〜</a:t>
            </a:r>
            <a:endParaRPr kumimoji="1" lang="ja-JP" altLang="en-US">
              <a:solidFill>
                <a:schemeClr val="accent3">
                  <a:lumMod val="75000"/>
                </a:schemeClr>
              </a:solidFill>
            </a:endParaRPr>
          </a:p>
        </p:txBody>
      </p:sp>
      <p:sp>
        <p:nvSpPr>
          <p:cNvPr id="123" name="テキスト ボックス 122">
            <a:extLst>
              <a:ext uri="{FF2B5EF4-FFF2-40B4-BE49-F238E27FC236}">
                <a16:creationId xmlns:a16="http://schemas.microsoft.com/office/drawing/2014/main" id="{F78FBE27-93A7-A349-B07B-867113024D02}"/>
              </a:ext>
            </a:extLst>
          </p:cNvPr>
          <p:cNvSpPr txBox="1"/>
          <p:nvPr/>
        </p:nvSpPr>
        <p:spPr>
          <a:xfrm>
            <a:off x="3484168" y="1044088"/>
            <a:ext cx="883575" cy="369332"/>
          </a:xfrm>
          <a:prstGeom prst="rect">
            <a:avLst/>
          </a:prstGeom>
          <a:noFill/>
        </p:spPr>
        <p:txBody>
          <a:bodyPr wrap="none" rtlCol="0">
            <a:spAutoFit/>
          </a:bodyPr>
          <a:lstStyle/>
          <a:p>
            <a:r>
              <a:rPr kumimoji="1" lang="en-US" altLang="ja-JP" dirty="0">
                <a:solidFill>
                  <a:srgbClr val="0070C0"/>
                </a:solidFill>
              </a:rPr>
              <a:t>2020〜</a:t>
            </a:r>
            <a:endParaRPr kumimoji="1" lang="ja-JP" altLang="en-US">
              <a:solidFill>
                <a:srgbClr val="0070C0"/>
              </a:solidFill>
            </a:endParaRPr>
          </a:p>
        </p:txBody>
      </p:sp>
      <p:sp>
        <p:nvSpPr>
          <p:cNvPr id="124" name="テキスト ボックス 123">
            <a:extLst>
              <a:ext uri="{FF2B5EF4-FFF2-40B4-BE49-F238E27FC236}">
                <a16:creationId xmlns:a16="http://schemas.microsoft.com/office/drawing/2014/main" id="{D5CA587E-3354-B44A-B6F9-EEC5913C5AEE}"/>
              </a:ext>
            </a:extLst>
          </p:cNvPr>
          <p:cNvSpPr txBox="1"/>
          <p:nvPr/>
        </p:nvSpPr>
        <p:spPr>
          <a:xfrm>
            <a:off x="5903806" y="1049940"/>
            <a:ext cx="883575" cy="369332"/>
          </a:xfrm>
          <a:prstGeom prst="rect">
            <a:avLst/>
          </a:prstGeom>
          <a:noFill/>
        </p:spPr>
        <p:txBody>
          <a:bodyPr wrap="none" rtlCol="0">
            <a:spAutoFit/>
          </a:bodyPr>
          <a:lstStyle/>
          <a:p>
            <a:r>
              <a:rPr kumimoji="1" lang="en-US" altLang="ja-JP" dirty="0">
                <a:solidFill>
                  <a:srgbClr val="0070C0"/>
                </a:solidFill>
              </a:rPr>
              <a:t>2022〜</a:t>
            </a:r>
            <a:endParaRPr kumimoji="1" lang="ja-JP" altLang="en-US">
              <a:solidFill>
                <a:srgbClr val="0070C0"/>
              </a:solidFill>
            </a:endParaRPr>
          </a:p>
        </p:txBody>
      </p:sp>
    </p:spTree>
    <p:extLst>
      <p:ext uri="{BB962C8B-B14F-4D97-AF65-F5344CB8AC3E}">
        <p14:creationId xmlns:p14="http://schemas.microsoft.com/office/powerpoint/2010/main" val="16221994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円/楕円 19">
            <a:extLst>
              <a:ext uri="{FF2B5EF4-FFF2-40B4-BE49-F238E27FC236}">
                <a16:creationId xmlns:a16="http://schemas.microsoft.com/office/drawing/2014/main" id="{39BD3B52-112A-1D46-833A-AE596C249AFA}"/>
              </a:ext>
            </a:extLst>
          </p:cNvPr>
          <p:cNvSpPr/>
          <p:nvPr/>
        </p:nvSpPr>
        <p:spPr>
          <a:xfrm>
            <a:off x="876303" y="1192771"/>
            <a:ext cx="7377079" cy="2722705"/>
          </a:xfrm>
          <a:prstGeom prst="ellipse">
            <a:avLst/>
          </a:prstGeom>
          <a:solidFill>
            <a:srgbClr val="92D050">
              <a:alpha val="152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D66DF373-67A0-3B47-8A85-264BCEA63A29}"/>
              </a:ext>
            </a:extLst>
          </p:cNvPr>
          <p:cNvSpPr/>
          <p:nvPr/>
        </p:nvSpPr>
        <p:spPr>
          <a:xfrm>
            <a:off x="7224990" y="4138405"/>
            <a:ext cx="1166610" cy="1146267"/>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E6141565-05C8-2A44-B03C-CEEE63C9138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6412" y="4111615"/>
            <a:ext cx="411397" cy="411397"/>
          </a:xfrm>
          <a:prstGeom prst="rect">
            <a:avLst/>
          </a:prstGeom>
        </p:spPr>
      </p:pic>
      <p:sp>
        <p:nvSpPr>
          <p:cNvPr id="34" name="円/楕円 33">
            <a:extLst>
              <a:ext uri="{FF2B5EF4-FFF2-40B4-BE49-F238E27FC236}">
                <a16:creationId xmlns:a16="http://schemas.microsoft.com/office/drawing/2014/main" id="{E3035507-1B98-174F-8FF3-E9EE653E1DC8}"/>
              </a:ext>
            </a:extLst>
          </p:cNvPr>
          <p:cNvSpPr/>
          <p:nvPr/>
        </p:nvSpPr>
        <p:spPr>
          <a:xfrm>
            <a:off x="5856634" y="4761952"/>
            <a:ext cx="1367707" cy="1071404"/>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BB925703-8564-CB47-945B-DC62B45B287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0203" y="4719151"/>
            <a:ext cx="411397" cy="411397"/>
          </a:xfrm>
          <a:prstGeom prst="rect">
            <a:avLst/>
          </a:prstGeom>
        </p:spPr>
      </p:pic>
      <p:sp>
        <p:nvSpPr>
          <p:cNvPr id="30" name="円/楕円 29">
            <a:extLst>
              <a:ext uri="{FF2B5EF4-FFF2-40B4-BE49-F238E27FC236}">
                <a16:creationId xmlns:a16="http://schemas.microsoft.com/office/drawing/2014/main" id="{AA3D3976-0D6C-8540-A281-4B4547A330CA}"/>
              </a:ext>
            </a:extLst>
          </p:cNvPr>
          <p:cNvSpPr/>
          <p:nvPr/>
        </p:nvSpPr>
        <p:spPr>
          <a:xfrm>
            <a:off x="3941674" y="4852471"/>
            <a:ext cx="1685038" cy="1217544"/>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DAD45E91-84DC-E542-A39A-C4385A642748}"/>
              </a:ext>
            </a:extLst>
          </p:cNvPr>
          <p:cNvSpPr/>
          <p:nvPr/>
        </p:nvSpPr>
        <p:spPr>
          <a:xfrm>
            <a:off x="4743098" y="3965430"/>
            <a:ext cx="1112887" cy="872181"/>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7E0F8E9C-B26B-1540-9D84-E823EB0FBBEB}"/>
              </a:ext>
            </a:extLst>
          </p:cNvPr>
          <p:cNvSpPr/>
          <p:nvPr/>
        </p:nvSpPr>
        <p:spPr>
          <a:xfrm>
            <a:off x="3361393" y="3980290"/>
            <a:ext cx="1112887" cy="872181"/>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7" name="図 26">
            <a:extLst>
              <a:ext uri="{FF2B5EF4-FFF2-40B4-BE49-F238E27FC236}">
                <a16:creationId xmlns:a16="http://schemas.microsoft.com/office/drawing/2014/main" id="{BF834E58-E72E-1C48-A4EF-560475820E2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97861" y="3862557"/>
            <a:ext cx="411397" cy="411397"/>
          </a:xfrm>
          <a:prstGeom prst="rect">
            <a:avLst/>
          </a:prstGeom>
        </p:spPr>
      </p:pic>
      <p:sp>
        <p:nvSpPr>
          <p:cNvPr id="23" name="円/楕円 22">
            <a:extLst>
              <a:ext uri="{FF2B5EF4-FFF2-40B4-BE49-F238E27FC236}">
                <a16:creationId xmlns:a16="http://schemas.microsoft.com/office/drawing/2014/main" id="{5C763BA9-84CC-7149-8EC5-D4DDCC0E5619}"/>
              </a:ext>
            </a:extLst>
          </p:cNvPr>
          <p:cNvSpPr/>
          <p:nvPr/>
        </p:nvSpPr>
        <p:spPr>
          <a:xfrm>
            <a:off x="574218" y="3878390"/>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C678FBBD-32A0-4C42-B849-454F0A8A4DDC}"/>
              </a:ext>
            </a:extLst>
          </p:cNvPr>
          <p:cNvSpPr/>
          <p:nvPr/>
        </p:nvSpPr>
        <p:spPr>
          <a:xfrm>
            <a:off x="1912125" y="4675312"/>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58672EF-0900-244A-A318-67FA18AF390B}"/>
              </a:ext>
            </a:extLst>
          </p:cNvPr>
          <p:cNvSpPr>
            <a:spLocks noGrp="1"/>
          </p:cNvSpPr>
          <p:nvPr>
            <p:ph type="title"/>
          </p:nvPr>
        </p:nvSpPr>
        <p:spPr/>
        <p:txBody>
          <a:bodyPr/>
          <a:lstStyle/>
          <a:p>
            <a:r>
              <a:rPr kumimoji="1" lang="ja-JP" altLang="en-US"/>
              <a:t>ローカル</a:t>
            </a:r>
            <a:r>
              <a:rPr kumimoji="1" lang="en-US" altLang="ja-JP" dirty="0"/>
              <a:t>5G</a:t>
            </a:r>
            <a:r>
              <a:rPr kumimoji="1" lang="ja-JP" altLang="en-US"/>
              <a:t>（</a:t>
            </a:r>
            <a:r>
              <a:rPr kumimoji="1" lang="en-US" altLang="ja-JP" dirty="0"/>
              <a:t>Private 5G</a:t>
            </a:r>
            <a:r>
              <a:rPr kumimoji="1" lang="ja-JP" altLang="en-US"/>
              <a:t>）</a:t>
            </a:r>
          </a:p>
        </p:txBody>
      </p:sp>
      <p:pic>
        <p:nvPicPr>
          <p:cNvPr id="4" name="図 3">
            <a:extLst>
              <a:ext uri="{FF2B5EF4-FFF2-40B4-BE49-F238E27FC236}">
                <a16:creationId xmlns:a16="http://schemas.microsoft.com/office/drawing/2014/main" id="{E6B27807-5D66-6741-BA3F-E78ECDE64A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544" y="3802968"/>
            <a:ext cx="1166610" cy="1090780"/>
          </a:xfrm>
          <a:prstGeom prst="rect">
            <a:avLst/>
          </a:prstGeom>
        </p:spPr>
      </p:pic>
      <p:pic>
        <p:nvPicPr>
          <p:cNvPr id="5" name="図 4">
            <a:extLst>
              <a:ext uri="{FF2B5EF4-FFF2-40B4-BE49-F238E27FC236}">
                <a16:creationId xmlns:a16="http://schemas.microsoft.com/office/drawing/2014/main" id="{63657364-4CB0-0240-ACBD-E3B52FBCC0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7529" y="4939797"/>
            <a:ext cx="970755" cy="914936"/>
          </a:xfrm>
          <a:prstGeom prst="rect">
            <a:avLst/>
          </a:prstGeom>
        </p:spPr>
      </p:pic>
      <p:pic>
        <p:nvPicPr>
          <p:cNvPr id="6" name="図 5">
            <a:extLst>
              <a:ext uri="{FF2B5EF4-FFF2-40B4-BE49-F238E27FC236}">
                <a16:creationId xmlns:a16="http://schemas.microsoft.com/office/drawing/2014/main" id="{B30DC6A9-E40F-1348-AD70-2136A761DE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3728" y="1827767"/>
            <a:ext cx="1506303" cy="1182448"/>
          </a:xfrm>
          <a:prstGeom prst="rect">
            <a:avLst/>
          </a:prstGeom>
        </p:spPr>
      </p:pic>
      <p:pic>
        <p:nvPicPr>
          <p:cNvPr id="7" name="図 6">
            <a:extLst>
              <a:ext uri="{FF2B5EF4-FFF2-40B4-BE49-F238E27FC236}">
                <a16:creationId xmlns:a16="http://schemas.microsoft.com/office/drawing/2014/main" id="{F31255D4-C214-344A-BBD4-F1BD6CCF8F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65829" y="2151161"/>
            <a:ext cx="1173821" cy="746550"/>
          </a:xfrm>
          <a:prstGeom prst="rect">
            <a:avLst/>
          </a:prstGeom>
        </p:spPr>
      </p:pic>
      <p:pic>
        <p:nvPicPr>
          <p:cNvPr id="8" name="図 7">
            <a:extLst>
              <a:ext uri="{FF2B5EF4-FFF2-40B4-BE49-F238E27FC236}">
                <a16:creationId xmlns:a16="http://schemas.microsoft.com/office/drawing/2014/main" id="{9E152D41-A8DD-2848-8B90-416AC9622B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78648" y="2737040"/>
            <a:ext cx="864671" cy="856025"/>
          </a:xfrm>
          <a:prstGeom prst="rect">
            <a:avLst/>
          </a:prstGeom>
        </p:spPr>
      </p:pic>
      <p:pic>
        <p:nvPicPr>
          <p:cNvPr id="9" name="図 8">
            <a:extLst>
              <a:ext uri="{FF2B5EF4-FFF2-40B4-BE49-F238E27FC236}">
                <a16:creationId xmlns:a16="http://schemas.microsoft.com/office/drawing/2014/main" id="{4521EF4E-D7F4-0647-92A1-CCF282DF77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32595" y="2180727"/>
            <a:ext cx="1034303" cy="731771"/>
          </a:xfrm>
          <a:prstGeom prst="rect">
            <a:avLst/>
          </a:prstGeom>
        </p:spPr>
      </p:pic>
      <p:pic>
        <p:nvPicPr>
          <p:cNvPr id="10" name="図 9">
            <a:extLst>
              <a:ext uri="{FF2B5EF4-FFF2-40B4-BE49-F238E27FC236}">
                <a16:creationId xmlns:a16="http://schemas.microsoft.com/office/drawing/2014/main" id="{B420AA2C-03A6-6F46-834A-E0226B62336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35121" y="4284310"/>
            <a:ext cx="818261" cy="968356"/>
          </a:xfrm>
          <a:prstGeom prst="rect">
            <a:avLst/>
          </a:prstGeom>
        </p:spPr>
      </p:pic>
      <p:pic>
        <p:nvPicPr>
          <p:cNvPr id="11" name="図 10">
            <a:extLst>
              <a:ext uri="{FF2B5EF4-FFF2-40B4-BE49-F238E27FC236}">
                <a16:creationId xmlns:a16="http://schemas.microsoft.com/office/drawing/2014/main" id="{06C0FC10-EBAF-2441-9851-39FAA433F0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79336" y="4015401"/>
            <a:ext cx="746550" cy="746550"/>
          </a:xfrm>
          <a:prstGeom prst="rect">
            <a:avLst/>
          </a:prstGeom>
        </p:spPr>
      </p:pic>
      <p:pic>
        <p:nvPicPr>
          <p:cNvPr id="12" name="図 11">
            <a:extLst>
              <a:ext uri="{FF2B5EF4-FFF2-40B4-BE49-F238E27FC236}">
                <a16:creationId xmlns:a16="http://schemas.microsoft.com/office/drawing/2014/main" id="{529303BA-7936-2240-92D6-C1ABB421894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85796" y="4787794"/>
            <a:ext cx="1352005" cy="1203888"/>
          </a:xfrm>
          <a:prstGeom prst="rect">
            <a:avLst/>
          </a:prstGeom>
        </p:spPr>
      </p:pic>
      <p:pic>
        <p:nvPicPr>
          <p:cNvPr id="13" name="図 12">
            <a:extLst>
              <a:ext uri="{FF2B5EF4-FFF2-40B4-BE49-F238E27FC236}">
                <a16:creationId xmlns:a16="http://schemas.microsoft.com/office/drawing/2014/main" id="{0B143008-F9A8-E249-B53E-2C59F83F388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20518" y="1725019"/>
            <a:ext cx="1379735" cy="1231413"/>
          </a:xfrm>
          <a:prstGeom prst="rect">
            <a:avLst/>
          </a:prstGeom>
        </p:spPr>
      </p:pic>
      <p:pic>
        <p:nvPicPr>
          <p:cNvPr id="14" name="図 13">
            <a:extLst>
              <a:ext uri="{FF2B5EF4-FFF2-40B4-BE49-F238E27FC236}">
                <a16:creationId xmlns:a16="http://schemas.microsoft.com/office/drawing/2014/main" id="{2CEFA163-E0AB-CC45-A4F3-58C4EA2CF4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83361" y="3950570"/>
            <a:ext cx="746550" cy="746550"/>
          </a:xfrm>
          <a:prstGeom prst="rect">
            <a:avLst/>
          </a:prstGeom>
        </p:spPr>
      </p:pic>
      <p:pic>
        <p:nvPicPr>
          <p:cNvPr id="15" name="図 14">
            <a:extLst>
              <a:ext uri="{FF2B5EF4-FFF2-40B4-BE49-F238E27FC236}">
                <a16:creationId xmlns:a16="http://schemas.microsoft.com/office/drawing/2014/main" id="{7F787849-CD61-E94D-B63A-8593110B93C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09802" y="4981183"/>
            <a:ext cx="1166610" cy="734964"/>
          </a:xfrm>
          <a:prstGeom prst="rect">
            <a:avLst/>
          </a:prstGeom>
        </p:spPr>
      </p:pic>
      <p:pic>
        <p:nvPicPr>
          <p:cNvPr id="16" name="図 15">
            <a:extLst>
              <a:ext uri="{FF2B5EF4-FFF2-40B4-BE49-F238E27FC236}">
                <a16:creationId xmlns:a16="http://schemas.microsoft.com/office/drawing/2014/main" id="{AD1C16A9-8BD8-CA4D-B69B-CDA70902B67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016376" y="2776542"/>
            <a:ext cx="1169327" cy="973465"/>
          </a:xfrm>
          <a:prstGeom prst="rect">
            <a:avLst/>
          </a:prstGeom>
        </p:spPr>
      </p:pic>
      <p:pic>
        <p:nvPicPr>
          <p:cNvPr id="19" name="図 18">
            <a:extLst>
              <a:ext uri="{FF2B5EF4-FFF2-40B4-BE49-F238E27FC236}">
                <a16:creationId xmlns:a16="http://schemas.microsoft.com/office/drawing/2014/main" id="{0E5A2B73-C095-0E40-A483-FD306D315F3A}"/>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66865" y="899887"/>
            <a:ext cx="827655" cy="827655"/>
          </a:xfrm>
          <a:prstGeom prst="rect">
            <a:avLst/>
          </a:prstGeom>
        </p:spPr>
      </p:pic>
      <p:pic>
        <p:nvPicPr>
          <p:cNvPr id="22" name="図 21">
            <a:extLst>
              <a:ext uri="{FF2B5EF4-FFF2-40B4-BE49-F238E27FC236}">
                <a16:creationId xmlns:a16="http://schemas.microsoft.com/office/drawing/2014/main" id="{1B4B8D06-0548-2A4D-BCD1-3CEF0378A2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54362" y="3656859"/>
            <a:ext cx="411397" cy="411397"/>
          </a:xfrm>
          <a:prstGeom prst="rect">
            <a:avLst/>
          </a:prstGeom>
        </p:spPr>
      </p:pic>
      <p:pic>
        <p:nvPicPr>
          <p:cNvPr id="25" name="図 24">
            <a:extLst>
              <a:ext uri="{FF2B5EF4-FFF2-40B4-BE49-F238E27FC236}">
                <a16:creationId xmlns:a16="http://schemas.microsoft.com/office/drawing/2014/main" id="{09B6964D-355B-EF44-B8B3-8BA7B3C7B54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87209" y="4469614"/>
            <a:ext cx="411397" cy="411397"/>
          </a:xfrm>
          <a:prstGeom prst="rect">
            <a:avLst/>
          </a:prstGeom>
        </p:spPr>
      </p:pic>
      <p:pic>
        <p:nvPicPr>
          <p:cNvPr id="29" name="図 28">
            <a:extLst>
              <a:ext uri="{FF2B5EF4-FFF2-40B4-BE49-F238E27FC236}">
                <a16:creationId xmlns:a16="http://schemas.microsoft.com/office/drawing/2014/main" id="{F784BE6E-31EC-F541-BE36-988A04BD0D4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4576" y="4006657"/>
            <a:ext cx="411397" cy="411397"/>
          </a:xfrm>
          <a:prstGeom prst="rect">
            <a:avLst/>
          </a:prstGeom>
        </p:spPr>
      </p:pic>
      <p:pic>
        <p:nvPicPr>
          <p:cNvPr id="31" name="図 30">
            <a:extLst>
              <a:ext uri="{FF2B5EF4-FFF2-40B4-BE49-F238E27FC236}">
                <a16:creationId xmlns:a16="http://schemas.microsoft.com/office/drawing/2014/main" id="{71E38A89-8D20-154E-BD95-34A877B8808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77695" y="4944332"/>
            <a:ext cx="411397" cy="411397"/>
          </a:xfrm>
          <a:prstGeom prst="rect">
            <a:avLst/>
          </a:prstGeom>
        </p:spPr>
      </p:pic>
      <p:sp>
        <p:nvSpPr>
          <p:cNvPr id="36" name="テキスト ボックス 35">
            <a:extLst>
              <a:ext uri="{FF2B5EF4-FFF2-40B4-BE49-F238E27FC236}">
                <a16:creationId xmlns:a16="http://schemas.microsoft.com/office/drawing/2014/main" id="{CC1BF204-ABC0-084A-B7E2-AAF5EC4A3A76}"/>
              </a:ext>
            </a:extLst>
          </p:cNvPr>
          <p:cNvSpPr txBox="1"/>
          <p:nvPr/>
        </p:nvSpPr>
        <p:spPr>
          <a:xfrm>
            <a:off x="1774477" y="1777496"/>
            <a:ext cx="5612434" cy="338554"/>
          </a:xfrm>
          <a:prstGeom prst="rect">
            <a:avLst/>
          </a:prstGeom>
          <a:noFill/>
        </p:spPr>
        <p:txBody>
          <a:bodyPr wrap="none" rtlCol="0">
            <a:spAutoFit/>
          </a:bodyPr>
          <a:lstStyle/>
          <a:p>
            <a:pPr algn="ctr"/>
            <a:r>
              <a:rPr kumimoji="1" lang="ja-JP" altLang="en-US" sz="1600" b="1">
                <a:solidFill>
                  <a:srgbClr val="009051"/>
                </a:solidFill>
                <a:latin typeface="Meiryo" panose="020B0604030504040204" pitchFamily="34" charset="-128"/>
                <a:ea typeface="Meiryo" panose="020B0604030504040204" pitchFamily="34" charset="-128"/>
              </a:rPr>
              <a:t>キャリア</a:t>
            </a:r>
            <a:r>
              <a:rPr kumimoji="1" lang="en-US" altLang="ja-JP" sz="1600" b="1" dirty="0">
                <a:solidFill>
                  <a:srgbClr val="009051"/>
                </a:solidFill>
                <a:latin typeface="Meiryo" panose="020B0604030504040204" pitchFamily="34" charset="-128"/>
                <a:ea typeface="Meiryo" panose="020B0604030504040204" pitchFamily="34" charset="-128"/>
              </a:rPr>
              <a:t>5G</a:t>
            </a:r>
            <a:r>
              <a:rPr kumimoji="1" lang="ja-JP" altLang="en-US" sz="1600">
                <a:solidFill>
                  <a:srgbClr val="009051"/>
                </a:solidFill>
                <a:latin typeface="Meiryo" panose="020B0604030504040204" pitchFamily="34" charset="-128"/>
                <a:ea typeface="Meiryo" panose="020B0604030504040204" pitchFamily="34" charset="-128"/>
              </a:rPr>
              <a:t>：</a:t>
            </a:r>
            <a:r>
              <a:rPr lang="ja-JP" altLang="en-US" sz="1600">
                <a:solidFill>
                  <a:srgbClr val="009051"/>
                </a:solidFill>
                <a:latin typeface="Meiryo" panose="020B0604030504040204" pitchFamily="34" charset="-128"/>
                <a:ea typeface="Meiryo" panose="020B0604030504040204" pitchFamily="34" charset="-128"/>
              </a:rPr>
              <a:t>住宅街や駅・商業地域等の広域／通信事業者</a:t>
            </a:r>
            <a:endParaRPr kumimoji="1" lang="ja-JP" altLang="en-US" sz="1600">
              <a:solidFill>
                <a:srgbClr val="00905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C1349A2-ED2F-F545-8139-E44B9B7CFC54}"/>
              </a:ext>
            </a:extLst>
          </p:cNvPr>
          <p:cNvSpPr txBox="1"/>
          <p:nvPr/>
        </p:nvSpPr>
        <p:spPr>
          <a:xfrm>
            <a:off x="297487" y="6142753"/>
            <a:ext cx="8534709" cy="338554"/>
          </a:xfrm>
          <a:prstGeom prst="rect">
            <a:avLst/>
          </a:prstGeom>
          <a:noFill/>
        </p:spPr>
        <p:txBody>
          <a:bodyPr wrap="none" rtlCol="0">
            <a:spAutoFit/>
          </a:bodyPr>
          <a:lstStyle/>
          <a:p>
            <a:pPr algn="ctr"/>
            <a:r>
              <a:rPr kumimoji="1" lang="ja-JP" altLang="en-US" sz="1600" b="1">
                <a:solidFill>
                  <a:srgbClr val="0432FF"/>
                </a:solidFill>
                <a:latin typeface="Meiryo" panose="020B0604030504040204" pitchFamily="34" charset="-128"/>
                <a:ea typeface="Meiryo" panose="020B0604030504040204" pitchFamily="34" charset="-128"/>
              </a:rPr>
              <a:t>ローカル</a:t>
            </a:r>
            <a:r>
              <a:rPr kumimoji="1" lang="en-US" altLang="ja-JP" sz="1600" b="1" dirty="0">
                <a:solidFill>
                  <a:srgbClr val="0432FF"/>
                </a:solidFill>
                <a:latin typeface="Meiryo" panose="020B0604030504040204" pitchFamily="34" charset="-128"/>
                <a:ea typeface="Meiryo" panose="020B0604030504040204" pitchFamily="34" charset="-128"/>
              </a:rPr>
              <a:t>5G</a:t>
            </a:r>
            <a:r>
              <a:rPr kumimoji="1" lang="ja-JP" altLang="en-US" sz="1600">
                <a:solidFill>
                  <a:srgbClr val="0432FF"/>
                </a:solidFill>
                <a:latin typeface="Meiryo" panose="020B0604030504040204" pitchFamily="34" charset="-128"/>
                <a:ea typeface="Meiryo" panose="020B0604030504040204" pitchFamily="34" charset="-128"/>
              </a:rPr>
              <a:t>：</a:t>
            </a:r>
            <a:r>
              <a:rPr lang="ja-JP" altLang="en-US" sz="1600">
                <a:solidFill>
                  <a:srgbClr val="0432FF"/>
                </a:solidFill>
                <a:latin typeface="Meiryo" panose="020B0604030504040204" pitchFamily="34" charset="-128"/>
                <a:ea typeface="Meiryo" panose="020B0604030504040204" pitchFamily="34" charset="-128"/>
              </a:rPr>
              <a:t>「自己の建物内」又は「自己の土地内」／</a:t>
            </a:r>
            <a:r>
              <a:rPr lang="ja-JP" altLang="ja-JP" sz="1600">
                <a:solidFill>
                  <a:srgbClr val="0432FF"/>
                </a:solidFill>
                <a:latin typeface="Meiryo" panose="020B0604030504040204" pitchFamily="34" charset="-128"/>
                <a:ea typeface="Meiryo" panose="020B0604030504040204" pitchFamily="34" charset="-128"/>
              </a:rPr>
              <a:t>その場所を利用する権利を持つ者 </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588337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64B1FF-33DA-8F40-8F06-AC5F01A3B4F0}"/>
              </a:ext>
            </a:extLst>
          </p:cNvPr>
          <p:cNvSpPr>
            <a:spLocks noGrp="1"/>
          </p:cNvSpPr>
          <p:nvPr>
            <p:ph type="title"/>
          </p:nvPr>
        </p:nvSpPr>
        <p:spPr/>
        <p:txBody>
          <a:bodyPr/>
          <a:lstStyle/>
          <a:p>
            <a:r>
              <a:rPr kumimoji="1" lang="ja-JP" altLang="en-US"/>
              <a:t>キャリア</a:t>
            </a:r>
            <a:r>
              <a:rPr kumimoji="1" lang="en-US" altLang="ja-JP" dirty="0"/>
              <a:t>5G/</a:t>
            </a:r>
            <a:r>
              <a:rPr kumimoji="1" lang="ja-JP" altLang="en-US"/>
              <a:t>ローカル</a:t>
            </a:r>
            <a:r>
              <a:rPr kumimoji="1" lang="en-US" altLang="ja-JP" dirty="0"/>
              <a:t>5G/WiFi6</a:t>
            </a:r>
            <a:r>
              <a:rPr kumimoji="1" lang="ja-JP" altLang="en-US"/>
              <a:t>の比較</a:t>
            </a:r>
          </a:p>
        </p:txBody>
      </p:sp>
      <p:pic>
        <p:nvPicPr>
          <p:cNvPr id="4" name="図 3">
            <a:extLst>
              <a:ext uri="{FF2B5EF4-FFF2-40B4-BE49-F238E27FC236}">
                <a16:creationId xmlns:a16="http://schemas.microsoft.com/office/drawing/2014/main" id="{05B43EC2-6EF9-C143-AED2-0B55E1F0554C}"/>
              </a:ext>
            </a:extLst>
          </p:cNvPr>
          <p:cNvPicPr>
            <a:picLocks noChangeAspect="1"/>
          </p:cNvPicPr>
          <p:nvPr/>
        </p:nvPicPr>
        <p:blipFill>
          <a:blip r:embed="rId3"/>
          <a:stretch>
            <a:fillRect/>
          </a:stretch>
        </p:blipFill>
        <p:spPr>
          <a:xfrm>
            <a:off x="113400" y="996343"/>
            <a:ext cx="8917200" cy="4992287"/>
          </a:xfrm>
          <a:prstGeom prst="rect">
            <a:avLst/>
          </a:prstGeom>
        </p:spPr>
      </p:pic>
    </p:spTree>
    <p:extLst>
      <p:ext uri="{BB962C8B-B14F-4D97-AF65-F5344CB8AC3E}">
        <p14:creationId xmlns:p14="http://schemas.microsoft.com/office/powerpoint/2010/main" val="25111969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117</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77252" y="4159586"/>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3745"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9670" y="4157168"/>
            <a:ext cx="1381938" cy="584775"/>
          </a:xfrm>
          <a:prstGeom prst="rect">
            <a:avLst/>
          </a:prstGeom>
          <a:noFill/>
        </p:spPr>
        <p:txBody>
          <a:bodyPr wrap="square" rtlCol="0">
            <a:spAutoFit/>
          </a:bodyPr>
          <a:lstStyle/>
          <a:p>
            <a:pPr algn="ctr"/>
            <a:r>
              <a:rPr lang="ja-JP" altLang="en-US" sz="240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207678" y="4157167"/>
            <a:ext cx="1612991"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セキュア</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9" y="4146970"/>
            <a:ext cx="1381938"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企業別</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3268137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118</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19850701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8BFF9CE3-480F-C946-8F40-2002CC0AC53A}"/>
              </a:ext>
            </a:extLst>
          </p:cNvPr>
          <p:cNvSpPr/>
          <p:nvPr/>
        </p:nvSpPr>
        <p:spPr>
          <a:xfrm>
            <a:off x="911022" y="3427878"/>
            <a:ext cx="7344816" cy="2640109"/>
          </a:xfrm>
          <a:prstGeom prst="roundRect">
            <a:avLst>
              <a:gd name="adj" fmla="val 5000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4309BAA-A6E2-FA42-B099-EC1BD6C64706}"/>
              </a:ext>
            </a:extLst>
          </p:cNvPr>
          <p:cNvSpPr>
            <a:spLocks noGrp="1"/>
          </p:cNvSpPr>
          <p:nvPr>
            <p:ph type="title"/>
          </p:nvPr>
        </p:nvSpPr>
        <p:spPr/>
        <p:txBody>
          <a:bodyPr/>
          <a:lstStyle/>
          <a:p>
            <a:r>
              <a:rPr kumimoji="1" lang="ja-JP" altLang="en-US"/>
              <a:t>つながることが前提の社会やビジネス</a:t>
            </a:r>
          </a:p>
        </p:txBody>
      </p:sp>
      <p:pic>
        <p:nvPicPr>
          <p:cNvPr id="4" name="図 3">
            <a:extLst>
              <a:ext uri="{FF2B5EF4-FFF2-40B4-BE49-F238E27FC236}">
                <a16:creationId xmlns:a16="http://schemas.microsoft.com/office/drawing/2014/main" id="{64896A73-5F4C-064A-A01B-1472D04DDCE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91090" y="3845082"/>
            <a:ext cx="1548172" cy="1164555"/>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F98E35F8-3145-464C-986F-14B79FE691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7849" y="5524212"/>
            <a:ext cx="1150727" cy="1001132"/>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1B65E5B8-7132-AA4B-BF83-B58B46C238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2385" y="4542420"/>
            <a:ext cx="941552" cy="941552"/>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DFADA7B3-C6A4-0E41-A45B-48AE2FC1DD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67436" y="5483972"/>
            <a:ext cx="1107356" cy="928225"/>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870FAC1C-50BA-AB49-AB87-8D830B94BB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33952" y="4052790"/>
            <a:ext cx="749939" cy="828662"/>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E0FAD11C-05F9-E143-B5BF-A8CEA1A6AC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0175" y="5662123"/>
            <a:ext cx="689964" cy="749961"/>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6B28616E-82E3-6345-ABF6-0C22FF8200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02222" y="5159144"/>
            <a:ext cx="839470" cy="1252940"/>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0E281287-6ADF-204D-8A7B-6ABE705C193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36470" y="3898289"/>
            <a:ext cx="1143000" cy="1028700"/>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9A4382AD-64CB-EC47-83BD-55A8F5145A5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28441" y="3661685"/>
            <a:ext cx="1136306" cy="1035301"/>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9DD387CD-9C17-7D4F-9E1E-BCB9E43607E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46296" y="5231930"/>
            <a:ext cx="1157096" cy="777569"/>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2D8D1505-2D37-EF4C-9154-2411AE105DB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13168" y="4534266"/>
            <a:ext cx="1068205" cy="107357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97E850AF-11B7-A74E-9B1F-1EED35C2835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2283" y="3964728"/>
            <a:ext cx="1395890" cy="1048468"/>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DF5C501-D2FF-F44D-986A-EE6DEF0C804D}"/>
              </a:ext>
            </a:extLst>
          </p:cNvPr>
          <p:cNvPicPr>
            <a:picLocks noChangeAspect="1"/>
          </p:cNvPicPr>
          <p:nvPr/>
        </p:nvPicPr>
        <p:blipFill>
          <a:blip r:embed="rId14"/>
          <a:stretch>
            <a:fillRect/>
          </a:stretch>
        </p:blipFill>
        <p:spPr>
          <a:xfrm>
            <a:off x="6339138" y="5524212"/>
            <a:ext cx="830566" cy="830566"/>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C5D475D9-CBED-DC4C-9FC9-CA43A75C3B47}"/>
              </a:ext>
              <a:ext uri="{C183D7F6-B498-43B3-948B-1728B52AA6E4}">
                <adec:decorative xmlns:adec="http://schemas.microsoft.com/office/drawing/2017/decorative" val="1"/>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62662" y="3642548"/>
            <a:ext cx="1429277" cy="1073573"/>
          </a:xfrm>
          <a:prstGeom prst="rect">
            <a:avLst/>
          </a:prstGeom>
        </p:spPr>
      </p:pic>
      <p:grpSp>
        <p:nvGrpSpPr>
          <p:cNvPr id="37" name="グループ化 36">
            <a:extLst>
              <a:ext uri="{FF2B5EF4-FFF2-40B4-BE49-F238E27FC236}">
                <a16:creationId xmlns:a16="http://schemas.microsoft.com/office/drawing/2014/main" id="{9D03D953-4B4E-0A43-807E-C104F296F93F}"/>
              </a:ext>
            </a:extLst>
          </p:cNvPr>
          <p:cNvGrpSpPr/>
          <p:nvPr/>
        </p:nvGrpSpPr>
        <p:grpSpPr>
          <a:xfrm>
            <a:off x="899592" y="896383"/>
            <a:ext cx="7344816" cy="3008387"/>
            <a:chOff x="899592" y="896383"/>
            <a:chExt cx="7344816" cy="3008387"/>
          </a:xfrm>
        </p:grpSpPr>
        <p:sp>
          <p:nvSpPr>
            <p:cNvPr id="3" name="角丸四角形 2">
              <a:extLst>
                <a:ext uri="{FF2B5EF4-FFF2-40B4-BE49-F238E27FC236}">
                  <a16:creationId xmlns:a16="http://schemas.microsoft.com/office/drawing/2014/main" id="{4DD9404D-D0E7-1646-B515-F49FB0B40A46}"/>
                </a:ext>
              </a:extLst>
            </p:cNvPr>
            <p:cNvSpPr/>
            <p:nvPr/>
          </p:nvSpPr>
          <p:spPr>
            <a:xfrm>
              <a:off x="899592" y="896383"/>
              <a:ext cx="7344816" cy="2364684"/>
            </a:xfrm>
            <a:prstGeom prst="roundRect">
              <a:avLst>
                <a:gd name="adj" fmla="val 500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下矢印 21">
              <a:extLst>
                <a:ext uri="{FF2B5EF4-FFF2-40B4-BE49-F238E27FC236}">
                  <a16:creationId xmlns:a16="http://schemas.microsoft.com/office/drawing/2014/main" id="{321BA5B5-5A0D-4345-8288-257B226E6D6B}"/>
                </a:ext>
              </a:extLst>
            </p:cNvPr>
            <p:cNvSpPr/>
            <p:nvPr/>
          </p:nvSpPr>
          <p:spPr>
            <a:xfrm>
              <a:off x="4175200" y="2970521"/>
              <a:ext cx="779951" cy="934249"/>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磁気ディスク 22">
              <a:extLst>
                <a:ext uri="{FF2B5EF4-FFF2-40B4-BE49-F238E27FC236}">
                  <a16:creationId xmlns:a16="http://schemas.microsoft.com/office/drawing/2014/main" id="{8BB0CE1A-DEFC-BC4B-AB8C-41582B4FECD0}"/>
                </a:ext>
              </a:extLst>
            </p:cNvPr>
            <p:cNvSpPr/>
            <p:nvPr/>
          </p:nvSpPr>
          <p:spPr>
            <a:xfrm>
              <a:off x="3712315" y="2071552"/>
              <a:ext cx="1742230" cy="792088"/>
            </a:xfrm>
            <a:prstGeom prst="flowChartMagneticDisk">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744EB08-C800-0A4F-AD3F-9CAF9B3BEAD4}"/>
                </a:ext>
              </a:extLst>
            </p:cNvPr>
            <p:cNvSpPr/>
            <p:nvPr/>
          </p:nvSpPr>
          <p:spPr>
            <a:xfrm>
              <a:off x="1497400" y="1292440"/>
              <a:ext cx="1606203" cy="11433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A5B7CD3C-033B-E34B-AA1D-283613F13B06}"/>
                </a:ext>
              </a:extLst>
            </p:cNvPr>
            <p:cNvSpPr/>
            <p:nvPr/>
          </p:nvSpPr>
          <p:spPr>
            <a:xfrm>
              <a:off x="6040701" y="1292440"/>
              <a:ext cx="1606203" cy="11433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5E98A340-9661-A540-B858-960EF0B6A1C8}"/>
                </a:ext>
              </a:extLst>
            </p:cNvPr>
            <p:cNvSpPr txBox="1"/>
            <p:nvPr/>
          </p:nvSpPr>
          <p:spPr>
            <a:xfrm>
              <a:off x="1568056" y="1510444"/>
              <a:ext cx="1441420"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アナリティクス</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9C27F45A-8346-924F-AC7C-A409EF1512FC}"/>
                </a:ext>
              </a:extLst>
            </p:cNvPr>
            <p:cNvSpPr txBox="1"/>
            <p:nvPr/>
          </p:nvSpPr>
          <p:spPr>
            <a:xfrm>
              <a:off x="1580880" y="1956463"/>
              <a:ext cx="1415772"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最適化・予測など</a:t>
              </a:r>
            </a:p>
          </p:txBody>
        </p:sp>
        <p:sp>
          <p:nvSpPr>
            <p:cNvPr id="29" name="テキスト ボックス 28">
              <a:extLst>
                <a:ext uri="{FF2B5EF4-FFF2-40B4-BE49-F238E27FC236}">
                  <a16:creationId xmlns:a16="http://schemas.microsoft.com/office/drawing/2014/main" id="{41C053EC-226D-F143-983C-E806F183AC7F}"/>
                </a:ext>
              </a:extLst>
            </p:cNvPr>
            <p:cNvSpPr txBox="1"/>
            <p:nvPr/>
          </p:nvSpPr>
          <p:spPr>
            <a:xfrm>
              <a:off x="6047387" y="1510444"/>
              <a:ext cx="1620957"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アプリケーション</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2DFF57C-F2AC-B447-B00D-0C58AE60B64C}"/>
                </a:ext>
              </a:extLst>
            </p:cNvPr>
            <p:cNvSpPr txBox="1"/>
            <p:nvPr/>
          </p:nvSpPr>
          <p:spPr>
            <a:xfrm>
              <a:off x="6058113" y="1864131"/>
              <a:ext cx="1569660"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機器制御・指示命令</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情報提供等</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1" name="左右矢印 30">
              <a:extLst>
                <a:ext uri="{FF2B5EF4-FFF2-40B4-BE49-F238E27FC236}">
                  <a16:creationId xmlns:a16="http://schemas.microsoft.com/office/drawing/2014/main" id="{24830AF2-CDD2-8541-B638-FFA8ACEC4157}"/>
                </a:ext>
              </a:extLst>
            </p:cNvPr>
            <p:cNvSpPr/>
            <p:nvPr/>
          </p:nvSpPr>
          <p:spPr>
            <a:xfrm>
              <a:off x="3003790" y="1389796"/>
              <a:ext cx="3122769"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左右矢印 31">
              <a:extLst>
                <a:ext uri="{FF2B5EF4-FFF2-40B4-BE49-F238E27FC236}">
                  <a16:creationId xmlns:a16="http://schemas.microsoft.com/office/drawing/2014/main" id="{731081BB-1804-8348-99B0-B6F506467DCF}"/>
                </a:ext>
              </a:extLst>
            </p:cNvPr>
            <p:cNvSpPr/>
            <p:nvPr/>
          </p:nvSpPr>
          <p:spPr>
            <a:xfrm rot="1423183">
              <a:off x="2982604" y="2017564"/>
              <a:ext cx="873266"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左右矢印 32">
              <a:extLst>
                <a:ext uri="{FF2B5EF4-FFF2-40B4-BE49-F238E27FC236}">
                  <a16:creationId xmlns:a16="http://schemas.microsoft.com/office/drawing/2014/main" id="{2161137F-57BF-B841-A540-C6B7B1E03E5B}"/>
                </a:ext>
              </a:extLst>
            </p:cNvPr>
            <p:cNvSpPr/>
            <p:nvPr/>
          </p:nvSpPr>
          <p:spPr>
            <a:xfrm rot="20176817" flipH="1">
              <a:off x="5326459" y="2012762"/>
              <a:ext cx="873266"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97284FE0-3163-A14C-9664-E2410D97CEC3}"/>
                </a:ext>
              </a:extLst>
            </p:cNvPr>
            <p:cNvSpPr txBox="1"/>
            <p:nvPr/>
          </p:nvSpPr>
          <p:spPr>
            <a:xfrm>
              <a:off x="4142548" y="2422198"/>
              <a:ext cx="877163"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B758F6B-603A-4D4F-A9FE-DB980368ECF1}"/>
                </a:ext>
              </a:extLst>
            </p:cNvPr>
            <p:cNvSpPr txBox="1"/>
            <p:nvPr/>
          </p:nvSpPr>
          <p:spPr>
            <a:xfrm>
              <a:off x="3450049" y="1052845"/>
              <a:ext cx="2262159"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クラウド・サービス</a:t>
              </a:r>
            </a:p>
          </p:txBody>
        </p:sp>
      </p:grpSp>
    </p:spTree>
    <p:extLst>
      <p:ext uri="{BB962C8B-B14F-4D97-AF65-F5344CB8AC3E}">
        <p14:creationId xmlns:p14="http://schemas.microsoft.com/office/powerpoint/2010/main" val="192190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567525"/>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562851"/>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345774"/>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338019"/>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338019"/>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1802974"/>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1802974"/>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224635"/>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419269"/>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446515"/>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465435"/>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465434"/>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429866"/>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429865"/>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026419"/>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026419"/>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1817347"/>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1802974"/>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378524"/>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spTree>
    <p:extLst>
      <p:ext uri="{BB962C8B-B14F-4D97-AF65-F5344CB8AC3E}">
        <p14:creationId xmlns:p14="http://schemas.microsoft.com/office/powerpoint/2010/main" val="18276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開発と運用</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テキスト ボックス 3">
            <a:extLst>
              <a:ext uri="{FF2B5EF4-FFF2-40B4-BE49-F238E27FC236}">
                <a16:creationId xmlns:a16="http://schemas.microsoft.com/office/drawing/2014/main" id="{7CEB7002-F18B-BB44-B0D2-023B40155A0F}"/>
              </a:ext>
            </a:extLst>
          </p:cNvPr>
          <p:cNvSpPr txBox="1"/>
          <p:nvPr/>
        </p:nvSpPr>
        <p:spPr>
          <a:xfrm>
            <a:off x="771897" y="2406006"/>
            <a:ext cx="5032147" cy="369332"/>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圧倒的なビジネス・スピードに対処するための</a:t>
            </a:r>
          </a:p>
        </p:txBody>
      </p:sp>
    </p:spTree>
    <p:extLst>
      <p:ext uri="{BB962C8B-B14F-4D97-AF65-F5344CB8AC3E}">
        <p14:creationId xmlns:p14="http://schemas.microsoft.com/office/powerpoint/2010/main" val="32587279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システム開発と</a:t>
            </a:r>
            <a:r>
              <a:rPr lang="en-US" altLang="ja-JP" sz="2400" dirty="0">
                <a:solidFill>
                  <a:schemeClr val="bg1"/>
                </a:solidFill>
                <a:latin typeface="Meiryo" panose="020B0604030504040204" pitchFamily="34" charset="-128"/>
                <a:ea typeface="Meiryo" panose="020B0604030504040204" pitchFamily="34" charset="-128"/>
                <a:cs typeface="Arial" pitchFamily="34" charset="0"/>
              </a:rPr>
              <a:t>DX</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636904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98AF0B7E-EBBD-C54F-A1CE-5B1D581ABFE9}"/>
              </a:ext>
            </a:extLst>
          </p:cNvPr>
          <p:cNvSpPr/>
          <p:nvPr/>
        </p:nvSpPr>
        <p:spPr>
          <a:xfrm>
            <a:off x="1442077" y="1021718"/>
            <a:ext cx="2899142" cy="521559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0BCD8DF4-5F18-5B41-96CA-03E69492C997}"/>
              </a:ext>
            </a:extLst>
          </p:cNvPr>
          <p:cNvSpPr/>
          <p:nvPr/>
        </p:nvSpPr>
        <p:spPr>
          <a:xfrm>
            <a:off x="4382898" y="1021718"/>
            <a:ext cx="2899142" cy="521559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星 24 21">
            <a:extLst>
              <a:ext uri="{FF2B5EF4-FFF2-40B4-BE49-F238E27FC236}">
                <a16:creationId xmlns:a16="http://schemas.microsoft.com/office/drawing/2014/main" id="{7C7847FB-5849-E845-8037-6701E72896FB}"/>
              </a:ext>
            </a:extLst>
          </p:cNvPr>
          <p:cNvSpPr/>
          <p:nvPr/>
        </p:nvSpPr>
        <p:spPr>
          <a:xfrm>
            <a:off x="716130" y="4175800"/>
            <a:ext cx="7272808" cy="1006616"/>
          </a:xfrm>
          <a:prstGeom prst="star24">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C7B6470A-B050-954F-88EF-3CA3322FB2F1}"/>
              </a:ext>
            </a:extLst>
          </p:cNvPr>
          <p:cNvSpPr/>
          <p:nvPr/>
        </p:nvSpPr>
        <p:spPr>
          <a:xfrm>
            <a:off x="1294267" y="1556931"/>
            <a:ext cx="6124473" cy="792088"/>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9B9EC282-E044-FB44-9C10-CE79A01E1D9F}"/>
              </a:ext>
            </a:extLst>
          </p:cNvPr>
          <p:cNvSpPr/>
          <p:nvPr/>
        </p:nvSpPr>
        <p:spPr>
          <a:xfrm>
            <a:off x="1294269" y="2389874"/>
            <a:ext cx="6124473" cy="7920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3137E24-A769-1A49-9E8E-9365F35E5425}"/>
              </a:ext>
            </a:extLst>
          </p:cNvPr>
          <p:cNvSpPr/>
          <p:nvPr/>
        </p:nvSpPr>
        <p:spPr>
          <a:xfrm>
            <a:off x="1294269" y="3222956"/>
            <a:ext cx="6124473" cy="7920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E1B06F91-D189-F24A-9ADA-DD32627142EC}"/>
              </a:ext>
            </a:extLst>
          </p:cNvPr>
          <p:cNvSpPr/>
          <p:nvPr/>
        </p:nvSpPr>
        <p:spPr>
          <a:xfrm>
            <a:off x="1294268" y="5290528"/>
            <a:ext cx="6124473" cy="7920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19A8E05-0D5D-D643-9A27-A2D22313B855}"/>
              </a:ext>
            </a:extLst>
          </p:cNvPr>
          <p:cNvSpPr>
            <a:spLocks noGrp="1"/>
          </p:cNvSpPr>
          <p:nvPr>
            <p:ph type="title"/>
          </p:nvPr>
        </p:nvSpPr>
        <p:spPr/>
        <p:txBody>
          <a:bodyPr/>
          <a:lstStyle/>
          <a:p>
            <a:r>
              <a:rPr kumimoji="1" lang="en-US" altLang="ja-JP" dirty="0"/>
              <a:t>IT</a:t>
            </a:r>
            <a:r>
              <a:rPr kumimoji="1" lang="ja-JP" altLang="en-US"/>
              <a:t>の役割の歴史的変遷</a:t>
            </a:r>
          </a:p>
        </p:txBody>
      </p:sp>
      <p:sp>
        <p:nvSpPr>
          <p:cNvPr id="3" name="テキスト ボックス 2">
            <a:extLst>
              <a:ext uri="{FF2B5EF4-FFF2-40B4-BE49-F238E27FC236}">
                <a16:creationId xmlns:a16="http://schemas.microsoft.com/office/drawing/2014/main" id="{FACF30F1-7BB5-5C45-BD44-DF4BCD7E6F69}"/>
              </a:ext>
            </a:extLst>
          </p:cNvPr>
          <p:cNvSpPr txBox="1"/>
          <p:nvPr/>
        </p:nvSpPr>
        <p:spPr>
          <a:xfrm>
            <a:off x="1442077" y="1095266"/>
            <a:ext cx="28991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ビジネス</a:t>
            </a:r>
            <a:endParaRPr kumimoji="1" lang="ja-JP" altLang="en-US" sz="2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ACE1A51A-10BC-594C-99CB-69CA5C3A8440}"/>
              </a:ext>
            </a:extLst>
          </p:cNvPr>
          <p:cNvSpPr txBox="1"/>
          <p:nvPr/>
        </p:nvSpPr>
        <p:spPr>
          <a:xfrm>
            <a:off x="4526529" y="1729142"/>
            <a:ext cx="3180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バッチ処理システム</a:t>
            </a:r>
            <a:endParaRPr kumimoji="1" lang="en-US" altLang="ja-JP" sz="1400" b="1"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ビジネス</a:t>
            </a:r>
            <a:r>
              <a:rPr kumimoji="1" lang="ja-JP" altLang="en-US" sz="1400" b="0"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の事後で事務</a:t>
            </a:r>
            <a:r>
              <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処理</a:t>
            </a:r>
          </a:p>
        </p:txBody>
      </p:sp>
      <p:sp>
        <p:nvSpPr>
          <p:cNvPr id="5" name="テキスト ボックス 4">
            <a:extLst>
              <a:ext uri="{FF2B5EF4-FFF2-40B4-BE49-F238E27FC236}">
                <a16:creationId xmlns:a16="http://schemas.microsoft.com/office/drawing/2014/main" id="{364C3C04-A106-B04F-B47B-30455A9084A3}"/>
              </a:ext>
            </a:extLst>
          </p:cNvPr>
          <p:cNvSpPr txBox="1"/>
          <p:nvPr/>
        </p:nvSpPr>
        <p:spPr>
          <a:xfrm>
            <a:off x="4526529" y="2528577"/>
            <a:ext cx="3036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オンライン処理システム</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ビジネスと</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同時並行で事務</a:t>
            </a:r>
            <a:r>
              <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処理</a:t>
            </a:r>
          </a:p>
        </p:txBody>
      </p:sp>
      <p:sp>
        <p:nvSpPr>
          <p:cNvPr id="6" name="テキスト ボックス 5">
            <a:extLst>
              <a:ext uri="{FF2B5EF4-FFF2-40B4-BE49-F238E27FC236}">
                <a16:creationId xmlns:a16="http://schemas.microsoft.com/office/drawing/2014/main" id="{97B61C57-EE60-7B46-8CD7-905C5F34B38D}"/>
              </a:ext>
            </a:extLst>
          </p:cNvPr>
          <p:cNvSpPr txBox="1"/>
          <p:nvPr/>
        </p:nvSpPr>
        <p:spPr>
          <a:xfrm>
            <a:off x="1514084" y="3378237"/>
            <a:ext cx="2880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モノとサービスの組合せ</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モノが主役・サービスは脇役</a:t>
            </a:r>
            <a:endPar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1C4FCBC-90D0-1B40-9963-6950CCE41AD4}"/>
              </a:ext>
            </a:extLst>
          </p:cNvPr>
          <p:cNvSpPr txBox="1"/>
          <p:nvPr/>
        </p:nvSpPr>
        <p:spPr>
          <a:xfrm>
            <a:off x="4526529" y="3378237"/>
            <a:ext cx="34040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インターネット／</a:t>
            </a:r>
            <a:r>
              <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Web</a:t>
            </a: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システム</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一方通行発信・受信</a:t>
            </a:r>
            <a:r>
              <a:rPr lang="ja-JP" altLang="en-US" sz="1400">
                <a:solidFill>
                  <a:schemeClr val="bg1"/>
                </a:solidFill>
                <a:latin typeface="Meiryo" panose="020B0604030504040204" pitchFamily="34" charset="-128"/>
                <a:ea typeface="Meiryo" panose="020B0604030504040204" pitchFamily="34" charset="-128"/>
              </a:rPr>
              <a:t>・</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会話型</a:t>
            </a:r>
            <a:r>
              <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EC</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BED5135-55E8-0D45-AC5E-F1180D0416B9}"/>
              </a:ext>
            </a:extLst>
          </p:cNvPr>
          <p:cNvSpPr txBox="1"/>
          <p:nvPr/>
        </p:nvSpPr>
        <p:spPr>
          <a:xfrm>
            <a:off x="1517758" y="5424962"/>
            <a:ext cx="273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サービス中心</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サービスが主役、モノが脇役</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B7AF878B-AC51-2348-8136-B54D57346DE9}"/>
              </a:ext>
            </a:extLst>
          </p:cNvPr>
          <p:cNvSpPr txBox="1"/>
          <p:nvPr/>
        </p:nvSpPr>
        <p:spPr>
          <a:xfrm>
            <a:off x="4502299" y="5426640"/>
            <a:ext cx="3564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エンゲージメント型</a:t>
            </a:r>
            <a:r>
              <a:rPr lang="en-US" altLang="ja-JP" sz="1400" b="1" dirty="0">
                <a:solidFill>
                  <a:schemeClr val="bg1"/>
                </a:solidFill>
                <a:latin typeface="Meiryo" panose="020B0604030504040204" pitchFamily="34" charset="-128"/>
                <a:ea typeface="Meiryo" panose="020B0604030504040204" pitchFamily="34" charset="-128"/>
              </a:rPr>
              <a:t>Web</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モバイル、ソーシャル、</a:t>
            </a:r>
            <a:r>
              <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UX</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など</a:t>
            </a:r>
            <a:endPar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9E03FFB8-C28A-0647-B3E3-3A50D43AEA18}"/>
              </a:ext>
            </a:extLst>
          </p:cNvPr>
          <p:cNvSpPr txBox="1"/>
          <p:nvPr/>
        </p:nvSpPr>
        <p:spPr>
          <a:xfrm>
            <a:off x="259552" y="1682975"/>
            <a:ext cx="131014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a:t>
            </a: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1970</a:t>
            </a:r>
            <a:endPar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D3910753-823A-6040-9937-82CB8A4C3894}"/>
              </a:ext>
            </a:extLst>
          </p:cNvPr>
          <p:cNvSpPr txBox="1"/>
          <p:nvPr/>
        </p:nvSpPr>
        <p:spPr>
          <a:xfrm>
            <a:off x="300792" y="2533228"/>
            <a:ext cx="99347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a:t>
            </a: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1990</a:t>
            </a:r>
            <a:endPar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B5CE1AFF-710A-C245-8607-CCFCC3066206}"/>
              </a:ext>
            </a:extLst>
          </p:cNvPr>
          <p:cNvSpPr txBox="1"/>
          <p:nvPr/>
        </p:nvSpPr>
        <p:spPr>
          <a:xfrm>
            <a:off x="300792" y="3378237"/>
            <a:ext cx="99347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schemeClr val="accent6">
                    <a:lumMod val="50000"/>
                  </a:schemeClr>
                </a:solidFill>
                <a:effectLst/>
                <a:uLnTx/>
                <a:uFillTx/>
                <a:latin typeface="Meiryo" panose="020B0604030504040204" pitchFamily="34" charset="-128"/>
                <a:ea typeface="Meiryo" panose="020B0604030504040204" pitchFamily="34" charset="-128"/>
              </a:rPr>
              <a:t>～</a:t>
            </a: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2000</a:t>
            </a:r>
            <a:endPar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44838D6-DEC6-D447-AAB3-779EAC223998}"/>
              </a:ext>
            </a:extLst>
          </p:cNvPr>
          <p:cNvSpPr txBox="1"/>
          <p:nvPr/>
        </p:nvSpPr>
        <p:spPr>
          <a:xfrm>
            <a:off x="259552" y="5424962"/>
            <a:ext cx="140742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2010</a:t>
            </a:r>
            <a:r>
              <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    </a:t>
            </a:r>
          </a:p>
        </p:txBody>
      </p:sp>
      <p:sp>
        <p:nvSpPr>
          <p:cNvPr id="16" name="正方形/長方形 15">
            <a:extLst>
              <a:ext uri="{FF2B5EF4-FFF2-40B4-BE49-F238E27FC236}">
                <a16:creationId xmlns:a16="http://schemas.microsoft.com/office/drawing/2014/main" id="{595F6024-EFDA-094B-9AA2-66BDEF6B37CD}"/>
              </a:ext>
            </a:extLst>
          </p:cNvPr>
          <p:cNvSpPr/>
          <p:nvPr/>
        </p:nvSpPr>
        <p:spPr>
          <a:xfrm>
            <a:off x="1074274" y="4386653"/>
            <a:ext cx="6556519" cy="615553"/>
          </a:xfrm>
          <a:prstGeom prst="rect">
            <a:avLst/>
          </a:prstGeom>
        </p:spPr>
        <p:txBody>
          <a:bodyPr wrap="square">
            <a:spAutoFit/>
          </a:bodyPr>
          <a:lstStyle/>
          <a:p>
            <a:pPr lvl="0" algn="ctr" defTabSz="914400">
              <a:defRPr/>
            </a:pPr>
            <a:r>
              <a:rPr lang="ja-JP" altLang="en-US" b="1">
                <a:solidFill>
                  <a:srgbClr val="FF0000"/>
                </a:solidFill>
                <a:latin typeface="Meiryo" panose="020B0604030504040204" pitchFamily="34" charset="-128"/>
                <a:ea typeface="Meiryo" panose="020B0604030504040204" pitchFamily="34" charset="-128"/>
              </a:rPr>
              <a:t>ハイパー・コンペティション</a:t>
            </a:r>
            <a:endParaRPr lang="en-US" altLang="ja-JP" b="1" dirty="0">
              <a:solidFill>
                <a:srgbClr val="FF0000"/>
              </a:solidFill>
              <a:latin typeface="Meiryo" panose="020B0604030504040204" pitchFamily="34" charset="-128"/>
              <a:ea typeface="Meiryo" panose="020B0604030504040204" pitchFamily="34" charset="-128"/>
            </a:endParaRPr>
          </a:p>
          <a:p>
            <a:pPr lvl="0" algn="ctr" defTabSz="914400">
              <a:defRPr/>
            </a:pPr>
            <a:r>
              <a:rPr lang="ja-JP" altLang="en-US" sz="1600">
                <a:solidFill>
                  <a:srgbClr val="FF0000"/>
                </a:solidFill>
                <a:latin typeface="Meiryo" panose="020B0604030504040204" pitchFamily="34" charset="-128"/>
                <a:ea typeface="Meiryo" panose="020B0604030504040204" pitchFamily="34" charset="-128"/>
              </a:rPr>
              <a:t>不確実性の増大・競争原理の変化</a:t>
            </a:r>
            <a:endParaRPr lang="ja-JP" altLang="en-US" sz="1600" dirty="0">
              <a:solidFill>
                <a:srgbClr val="FF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BC86671F-BBEC-3C44-9EAF-F13C2AD54E9B}"/>
              </a:ext>
            </a:extLst>
          </p:cNvPr>
          <p:cNvSpPr txBox="1"/>
          <p:nvPr/>
        </p:nvSpPr>
        <p:spPr>
          <a:xfrm>
            <a:off x="1514084" y="2527984"/>
            <a:ext cx="2088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モノ中心</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a:t>
            </a:r>
            <a:r>
              <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、製品</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が主役</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23" name="ホームベース 22">
            <a:extLst>
              <a:ext uri="{FF2B5EF4-FFF2-40B4-BE49-F238E27FC236}">
                <a16:creationId xmlns:a16="http://schemas.microsoft.com/office/drawing/2014/main" id="{5CA59B94-1023-404E-A9FC-224862A9A406}"/>
              </a:ext>
            </a:extLst>
          </p:cNvPr>
          <p:cNvSpPr/>
          <p:nvPr/>
        </p:nvSpPr>
        <p:spPr>
          <a:xfrm rot="10800000">
            <a:off x="7282039" y="1556931"/>
            <a:ext cx="1328402" cy="791949"/>
          </a:xfrm>
          <a:prstGeom prst="homePlat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ホームベース 23">
            <a:extLst>
              <a:ext uri="{FF2B5EF4-FFF2-40B4-BE49-F238E27FC236}">
                <a16:creationId xmlns:a16="http://schemas.microsoft.com/office/drawing/2014/main" id="{19A618CB-A772-BC43-8FF6-D381F1BDB736}"/>
              </a:ext>
            </a:extLst>
          </p:cNvPr>
          <p:cNvSpPr/>
          <p:nvPr/>
        </p:nvSpPr>
        <p:spPr>
          <a:xfrm rot="10800000">
            <a:off x="7274724" y="2398179"/>
            <a:ext cx="1328402" cy="791949"/>
          </a:xfrm>
          <a:prstGeom prst="homePlat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ホームベース 24">
            <a:extLst>
              <a:ext uri="{FF2B5EF4-FFF2-40B4-BE49-F238E27FC236}">
                <a16:creationId xmlns:a16="http://schemas.microsoft.com/office/drawing/2014/main" id="{B633173D-8D50-5F4C-8BE2-745F831F79A9}"/>
              </a:ext>
            </a:extLst>
          </p:cNvPr>
          <p:cNvSpPr/>
          <p:nvPr/>
        </p:nvSpPr>
        <p:spPr>
          <a:xfrm rot="10800000">
            <a:off x="7282039" y="3217481"/>
            <a:ext cx="1328402" cy="79194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ホームベース 25">
            <a:extLst>
              <a:ext uri="{FF2B5EF4-FFF2-40B4-BE49-F238E27FC236}">
                <a16:creationId xmlns:a16="http://schemas.microsoft.com/office/drawing/2014/main" id="{4C3344DA-A9D7-7C46-A45B-319463B33E2B}"/>
              </a:ext>
            </a:extLst>
          </p:cNvPr>
          <p:cNvSpPr/>
          <p:nvPr/>
        </p:nvSpPr>
        <p:spPr>
          <a:xfrm rot="10800000">
            <a:off x="7274724" y="5288162"/>
            <a:ext cx="1328402" cy="791949"/>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2AFCB8CD-C24A-0847-B652-5BA34AC07E5D}"/>
              </a:ext>
            </a:extLst>
          </p:cNvPr>
          <p:cNvSpPr txBox="1"/>
          <p:nvPr/>
        </p:nvSpPr>
        <p:spPr>
          <a:xfrm>
            <a:off x="7069269" y="1714063"/>
            <a:ext cx="15159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ウオーター</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フォール</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0E51A083-6672-2F4A-8974-8D77D1160C51}"/>
              </a:ext>
            </a:extLst>
          </p:cNvPr>
          <p:cNvSpPr txBox="1"/>
          <p:nvPr/>
        </p:nvSpPr>
        <p:spPr>
          <a:xfrm>
            <a:off x="7061954" y="2561758"/>
            <a:ext cx="15159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ウオーター</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フォール</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7D6FD7C-5310-5447-900A-60ED8EE7C98D}"/>
              </a:ext>
            </a:extLst>
          </p:cNvPr>
          <p:cNvSpPr txBox="1"/>
          <p:nvPr/>
        </p:nvSpPr>
        <p:spPr>
          <a:xfrm>
            <a:off x="7069269" y="3460631"/>
            <a:ext cx="15159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アジャイル</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30CEDBC-DF0B-B549-AA69-2871C45469E0}"/>
              </a:ext>
            </a:extLst>
          </p:cNvPr>
          <p:cNvSpPr txBox="1"/>
          <p:nvPr/>
        </p:nvSpPr>
        <p:spPr>
          <a:xfrm>
            <a:off x="7058700" y="5471129"/>
            <a:ext cx="15159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アジャイル</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bg1"/>
                </a:solidFill>
                <a:latin typeface="Meiryo" panose="020B0604030504040204" pitchFamily="34" charset="-128"/>
                <a:ea typeface="Meiryo" panose="020B0604030504040204" pitchFamily="34" charset="-128"/>
              </a:rPr>
              <a:t>&amp; DevOps</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897B616E-ADF9-F14E-A56A-9A82375181A0}"/>
              </a:ext>
            </a:extLst>
          </p:cNvPr>
          <p:cNvSpPr txBox="1"/>
          <p:nvPr/>
        </p:nvSpPr>
        <p:spPr>
          <a:xfrm>
            <a:off x="4378290" y="1103642"/>
            <a:ext cx="28991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IT</a:t>
            </a:r>
            <a:endParaRPr kumimoji="1" lang="ja-JP" altLang="en-US" sz="2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03FA9A6-5BDE-CA4C-A4F7-56D1A6E23C89}"/>
              </a:ext>
            </a:extLst>
          </p:cNvPr>
          <p:cNvSpPr txBox="1"/>
          <p:nvPr/>
        </p:nvSpPr>
        <p:spPr>
          <a:xfrm>
            <a:off x="1514084" y="1689383"/>
            <a:ext cx="2088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モノ中心</a:t>
            </a:r>
            <a:endParaRPr kumimoji="1" lang="en-US" altLang="ja-JP" sz="1400" b="1"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モノ</a:t>
            </a:r>
            <a:r>
              <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、製品</a:t>
            </a:r>
            <a:r>
              <a:rPr kumimoji="1" lang="ja-JP" altLang="en-US" sz="1400" b="0"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が主役</a:t>
            </a:r>
            <a:endPar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341D91D7-D71C-4C4B-A4AF-6DAF1C5C5F8E}"/>
              </a:ext>
            </a:extLst>
          </p:cNvPr>
          <p:cNvSpPr txBox="1"/>
          <p:nvPr/>
        </p:nvSpPr>
        <p:spPr>
          <a:xfrm>
            <a:off x="7420062" y="1111142"/>
            <a:ext cx="13284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開発手法</a:t>
            </a:r>
            <a:endPar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843718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0E25E-3F26-EE4E-9F34-E7BD1A472501}"/>
              </a:ext>
            </a:extLst>
          </p:cNvPr>
          <p:cNvSpPr>
            <a:spLocks noGrp="1"/>
          </p:cNvSpPr>
          <p:nvPr>
            <p:ph type="title"/>
          </p:nvPr>
        </p:nvSpPr>
        <p:spPr/>
        <p:txBody>
          <a:bodyPr/>
          <a:lstStyle/>
          <a:p>
            <a:r>
              <a:rPr lang="ja-JP" altLang="en-US"/>
              <a:t>ビジネス・スピードの加速とシステム開発・運用の関係</a:t>
            </a:r>
            <a:endParaRPr kumimoji="1" lang="ja-JP" altLang="en-US"/>
          </a:p>
        </p:txBody>
      </p:sp>
      <p:pic>
        <p:nvPicPr>
          <p:cNvPr id="1026" name="Picture 2">
            <a:extLst>
              <a:ext uri="{FF2B5EF4-FFF2-40B4-BE49-F238E27FC236}">
                <a16:creationId xmlns:a16="http://schemas.microsoft.com/office/drawing/2014/main" id="{A07F67CE-C3A2-E24C-B5DC-33F3A5F4DC1B}"/>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426026"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03649E-6846-024E-A602-70F182796CE2}"/>
              </a:ext>
            </a:extLst>
          </p:cNvPr>
          <p:cNvSpPr txBox="1"/>
          <p:nvPr/>
        </p:nvSpPr>
        <p:spPr>
          <a:xfrm>
            <a:off x="345423" y="1665541"/>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ビジネス</a:t>
            </a:r>
          </a:p>
        </p:txBody>
      </p:sp>
      <p:sp>
        <p:nvSpPr>
          <p:cNvPr id="6" name="円/楕円 5">
            <a:extLst>
              <a:ext uri="{FF2B5EF4-FFF2-40B4-BE49-F238E27FC236}">
                <a16:creationId xmlns:a16="http://schemas.microsoft.com/office/drawing/2014/main" id="{3B88E1AD-7CDD-7240-92E9-16D7890F0720}"/>
              </a:ext>
            </a:extLst>
          </p:cNvPr>
          <p:cNvSpPr/>
          <p:nvPr/>
        </p:nvSpPr>
        <p:spPr>
          <a:xfrm>
            <a:off x="823935"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AF9909D0-C11C-4241-B46B-6888B348CEF1}"/>
              </a:ext>
            </a:extLst>
          </p:cNvPr>
          <p:cNvSpPr/>
          <p:nvPr/>
        </p:nvSpPr>
        <p:spPr>
          <a:xfrm>
            <a:off x="2455122"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C18C3F78-1F21-E84E-898C-D4864E0FB4D8}"/>
              </a:ext>
            </a:extLst>
          </p:cNvPr>
          <p:cNvSpPr/>
          <p:nvPr/>
        </p:nvSpPr>
        <p:spPr>
          <a:xfrm>
            <a:off x="818096"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025686FB-C5BE-0547-A251-1B99557BAA76}"/>
              </a:ext>
            </a:extLst>
          </p:cNvPr>
          <p:cNvSpPr/>
          <p:nvPr/>
        </p:nvSpPr>
        <p:spPr>
          <a:xfrm>
            <a:off x="2455123"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904A9BF-C538-9642-9FB9-794792CEEF96}"/>
              </a:ext>
            </a:extLst>
          </p:cNvPr>
          <p:cNvSpPr txBox="1"/>
          <p:nvPr/>
        </p:nvSpPr>
        <p:spPr>
          <a:xfrm>
            <a:off x="2531810" y="1665541"/>
            <a:ext cx="800219"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要件定義</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設計</a:t>
            </a:r>
          </a:p>
        </p:txBody>
      </p:sp>
      <p:sp>
        <p:nvSpPr>
          <p:cNvPr id="13" name="テキスト ボックス 12">
            <a:extLst>
              <a:ext uri="{FF2B5EF4-FFF2-40B4-BE49-F238E27FC236}">
                <a16:creationId xmlns:a16="http://schemas.microsoft.com/office/drawing/2014/main" id="{1584C74A-94A6-924E-981E-782379256CAA}"/>
              </a:ext>
            </a:extLst>
          </p:cNvPr>
          <p:cNvSpPr txBox="1"/>
          <p:nvPr/>
        </p:nvSpPr>
        <p:spPr>
          <a:xfrm>
            <a:off x="2673452" y="3957462"/>
            <a:ext cx="646331"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開発</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テスト</a:t>
            </a:r>
          </a:p>
        </p:txBody>
      </p:sp>
      <p:sp>
        <p:nvSpPr>
          <p:cNvPr id="14" name="テキスト ボックス 13">
            <a:extLst>
              <a:ext uri="{FF2B5EF4-FFF2-40B4-BE49-F238E27FC236}">
                <a16:creationId xmlns:a16="http://schemas.microsoft.com/office/drawing/2014/main" id="{CC752B96-2166-3A4F-B5AB-74AAE09055A6}"/>
              </a:ext>
            </a:extLst>
          </p:cNvPr>
          <p:cNvSpPr txBox="1"/>
          <p:nvPr/>
        </p:nvSpPr>
        <p:spPr>
          <a:xfrm>
            <a:off x="345422" y="4154660"/>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本番移行</a:t>
            </a:r>
          </a:p>
        </p:txBody>
      </p:sp>
      <p:pic>
        <p:nvPicPr>
          <p:cNvPr id="15" name="Picture 2">
            <a:extLst>
              <a:ext uri="{FF2B5EF4-FFF2-40B4-BE49-F238E27FC236}">
                <a16:creationId xmlns:a16="http://schemas.microsoft.com/office/drawing/2014/main" id="{9F106361-1D44-5C4E-B38C-A8B46CC9D763}"/>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3181360"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17" name="円/楕円 16">
            <a:extLst>
              <a:ext uri="{FF2B5EF4-FFF2-40B4-BE49-F238E27FC236}">
                <a16:creationId xmlns:a16="http://schemas.microsoft.com/office/drawing/2014/main" id="{BBC239B4-B068-BD41-ACD2-F88A56A15B41}"/>
              </a:ext>
            </a:extLst>
          </p:cNvPr>
          <p:cNvSpPr/>
          <p:nvPr/>
        </p:nvSpPr>
        <p:spPr>
          <a:xfrm>
            <a:off x="3579269"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5435360F-AB73-724C-A5FA-F044B57928C1}"/>
              </a:ext>
            </a:extLst>
          </p:cNvPr>
          <p:cNvSpPr/>
          <p:nvPr/>
        </p:nvSpPr>
        <p:spPr>
          <a:xfrm>
            <a:off x="5210456"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3CEF606F-42A6-994C-BE82-72785F1C531F}"/>
              </a:ext>
            </a:extLst>
          </p:cNvPr>
          <p:cNvSpPr/>
          <p:nvPr/>
        </p:nvSpPr>
        <p:spPr>
          <a:xfrm>
            <a:off x="3573430"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98B54713-6CD2-B542-BF8F-F40D73DA7A32}"/>
              </a:ext>
            </a:extLst>
          </p:cNvPr>
          <p:cNvSpPr/>
          <p:nvPr/>
        </p:nvSpPr>
        <p:spPr>
          <a:xfrm>
            <a:off x="5210457"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Picture 2">
            <a:extLst>
              <a:ext uri="{FF2B5EF4-FFF2-40B4-BE49-F238E27FC236}">
                <a16:creationId xmlns:a16="http://schemas.microsoft.com/office/drawing/2014/main" id="{EF34D052-E291-C043-82B4-F43B223109A2}"/>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6" name="円/楕円 25">
            <a:extLst>
              <a:ext uri="{FF2B5EF4-FFF2-40B4-BE49-F238E27FC236}">
                <a16:creationId xmlns:a16="http://schemas.microsoft.com/office/drawing/2014/main" id="{C300085C-BC44-0A48-9747-524C1FFB4B59}"/>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F4847D16-8582-684E-A578-D2C90EA87ABD}"/>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A9DCDC4-1549-1646-9DDE-6642A8C481B8}"/>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B86047D9-533A-364A-A5FA-C2E2816A7E69}"/>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Picture 2">
            <a:extLst>
              <a:ext uri="{FF2B5EF4-FFF2-40B4-BE49-F238E27FC236}">
                <a16:creationId xmlns:a16="http://schemas.microsoft.com/office/drawing/2014/main" id="{5387C2B2-2711-B643-88C1-7F352AA14E8B}"/>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6" name="円/楕円 35">
            <a:extLst>
              <a:ext uri="{FF2B5EF4-FFF2-40B4-BE49-F238E27FC236}">
                <a16:creationId xmlns:a16="http://schemas.microsoft.com/office/drawing/2014/main" id="{0E80A394-A5D6-8949-86C3-A8433D7CFB57}"/>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A62D3308-8C9A-E243-A8EA-AEAA4B869526}"/>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7E0F1B08-F5B1-E742-B718-30A95511DF48}"/>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51303353-507B-8C4D-BD05-D35F47C9CB4E}"/>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Picture 2">
            <a:extLst>
              <a:ext uri="{FF2B5EF4-FFF2-40B4-BE49-F238E27FC236}">
                <a16:creationId xmlns:a16="http://schemas.microsoft.com/office/drawing/2014/main" id="{C3B913B4-1668-614F-BA69-E6E2EA0DED8F}"/>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1" name="円/楕円 40">
            <a:extLst>
              <a:ext uri="{FF2B5EF4-FFF2-40B4-BE49-F238E27FC236}">
                <a16:creationId xmlns:a16="http://schemas.microsoft.com/office/drawing/2014/main" id="{FF530AC2-BA7F-774B-AB7B-56113BAEC391}"/>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591A508C-842D-F943-83C9-A2E730C35F54}"/>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a:extLst>
              <a:ext uri="{FF2B5EF4-FFF2-40B4-BE49-F238E27FC236}">
                <a16:creationId xmlns:a16="http://schemas.microsoft.com/office/drawing/2014/main" id="{6AF7C346-8B7B-5B48-ADF3-D4FF370393DD}"/>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062E2C78-3B35-5F4B-9115-6F28B00FFF9A}"/>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Picture 2">
            <a:extLst>
              <a:ext uri="{FF2B5EF4-FFF2-40B4-BE49-F238E27FC236}">
                <a16:creationId xmlns:a16="http://schemas.microsoft.com/office/drawing/2014/main" id="{EF824B13-3B40-B446-854D-0EF5D6D97630}"/>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6" name="円/楕円 45">
            <a:extLst>
              <a:ext uri="{FF2B5EF4-FFF2-40B4-BE49-F238E27FC236}">
                <a16:creationId xmlns:a16="http://schemas.microsoft.com/office/drawing/2014/main" id="{748F957B-E774-4647-A38C-320928B409D9}"/>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A8622BAB-05AC-B144-A7E1-14DFA47CC3F7}"/>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31168A62-64A7-844D-B4BF-454926FB1159}"/>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1B8C7AD7-D32D-F249-9497-C43A45756EC9}"/>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Picture 2">
            <a:extLst>
              <a:ext uri="{FF2B5EF4-FFF2-40B4-BE49-F238E27FC236}">
                <a16:creationId xmlns:a16="http://schemas.microsoft.com/office/drawing/2014/main" id="{7DFB3F6A-D9EE-254B-BB5E-5FE29D51C423}"/>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1" name="円/楕円 50">
            <a:extLst>
              <a:ext uri="{FF2B5EF4-FFF2-40B4-BE49-F238E27FC236}">
                <a16:creationId xmlns:a16="http://schemas.microsoft.com/office/drawing/2014/main" id="{64E3281E-B6B9-CA49-B5AF-7E19447181E0}"/>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B0222646-DE71-FD4E-895F-455D5C4AA830}"/>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EBE6B276-207E-E745-B971-A7159F2F4138}"/>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D8617097-0A8D-5C46-80E1-D22512B629BA}"/>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5" name="Picture 2">
            <a:extLst>
              <a:ext uri="{FF2B5EF4-FFF2-40B4-BE49-F238E27FC236}">
                <a16:creationId xmlns:a16="http://schemas.microsoft.com/office/drawing/2014/main" id="{E7909B29-E166-554C-A31B-4B302E498B4C}"/>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6" name="円/楕円 55">
            <a:extLst>
              <a:ext uri="{FF2B5EF4-FFF2-40B4-BE49-F238E27FC236}">
                <a16:creationId xmlns:a16="http://schemas.microsoft.com/office/drawing/2014/main" id="{F7A60962-B605-994B-BB91-DC8DC3DF84C3}"/>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C2382FD0-20E5-864A-A48C-D7DB225F675B}"/>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78F9403E-3DA8-1C43-919D-77F9F001860C}"/>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9918F2C8-935F-AA44-90C2-147EF6CC48E0}"/>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0" name="Picture 2">
            <a:extLst>
              <a:ext uri="{FF2B5EF4-FFF2-40B4-BE49-F238E27FC236}">
                <a16:creationId xmlns:a16="http://schemas.microsoft.com/office/drawing/2014/main" id="{FAFBAEB3-AD41-4546-AC06-D8729FCFB6F0}"/>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1" name="円/楕円 60">
            <a:extLst>
              <a:ext uri="{FF2B5EF4-FFF2-40B4-BE49-F238E27FC236}">
                <a16:creationId xmlns:a16="http://schemas.microsoft.com/office/drawing/2014/main" id="{ED1F2985-FC77-A14B-BADD-742B0DE5E598}"/>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D132364C-8AE5-A145-A3F2-CCB6EC25FA47}"/>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ADB467E5-7D6D-0745-9BF1-C0E791816308}"/>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6E29C778-FA65-C949-B95D-F0D860D8A178}"/>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5" name="Picture 2">
            <a:extLst>
              <a:ext uri="{FF2B5EF4-FFF2-40B4-BE49-F238E27FC236}">
                <a16:creationId xmlns:a16="http://schemas.microsoft.com/office/drawing/2014/main" id="{C7E1CBDA-1113-E045-B4AC-96419C1A596F}"/>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6" name="円/楕円 65">
            <a:extLst>
              <a:ext uri="{FF2B5EF4-FFF2-40B4-BE49-F238E27FC236}">
                <a16:creationId xmlns:a16="http://schemas.microsoft.com/office/drawing/2014/main" id="{476F64E6-A999-BE4D-93F2-87529A180ECD}"/>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9A745D12-ADD3-744A-9F13-4C751CABF04D}"/>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0BE45E90-1784-B642-80B1-C9C6764F1C95}"/>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0785B240-DDBF-5A4D-8345-13C15F8EE5B1}"/>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0" name="Picture 2">
            <a:extLst>
              <a:ext uri="{FF2B5EF4-FFF2-40B4-BE49-F238E27FC236}">
                <a16:creationId xmlns:a16="http://schemas.microsoft.com/office/drawing/2014/main" id="{E40F616A-137E-3542-A840-2FB15A2BBF9E}"/>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1" name="円/楕円 70">
            <a:extLst>
              <a:ext uri="{FF2B5EF4-FFF2-40B4-BE49-F238E27FC236}">
                <a16:creationId xmlns:a16="http://schemas.microsoft.com/office/drawing/2014/main" id="{75B974C1-E1D0-1345-82FC-9097D78E286C}"/>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166D6573-7D48-AC41-8E87-4DB73E47707C}"/>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D2725A88-D006-D845-A08B-94E65C9CE57C}"/>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30E9F1EF-64E9-344F-825B-140B5E24FAAD}"/>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Picture 2">
            <a:extLst>
              <a:ext uri="{FF2B5EF4-FFF2-40B4-BE49-F238E27FC236}">
                <a16:creationId xmlns:a16="http://schemas.microsoft.com/office/drawing/2014/main" id="{0AABA753-F2CB-7A4F-954B-78F2A6F03FDA}"/>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6" name="円/楕円 75">
            <a:extLst>
              <a:ext uri="{FF2B5EF4-FFF2-40B4-BE49-F238E27FC236}">
                <a16:creationId xmlns:a16="http://schemas.microsoft.com/office/drawing/2014/main" id="{1114EFE6-1BD8-7E44-A32E-F3DCDA1E6508}"/>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0D1F8C87-8F11-394A-B56E-DC6111C8B756}"/>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1BAADB78-2263-964A-9C15-DA13E72B0195}"/>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a:extLst>
              <a:ext uri="{FF2B5EF4-FFF2-40B4-BE49-F238E27FC236}">
                <a16:creationId xmlns:a16="http://schemas.microsoft.com/office/drawing/2014/main" id="{1048CB13-DA94-1B4A-ABCC-C8CAA2BF99E9}"/>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0" name="Picture 2">
            <a:extLst>
              <a:ext uri="{FF2B5EF4-FFF2-40B4-BE49-F238E27FC236}">
                <a16:creationId xmlns:a16="http://schemas.microsoft.com/office/drawing/2014/main" id="{70F68FDF-3A43-0444-94FF-E7BE35B48FAB}"/>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1" name="円/楕円 80">
            <a:extLst>
              <a:ext uri="{FF2B5EF4-FFF2-40B4-BE49-F238E27FC236}">
                <a16:creationId xmlns:a16="http://schemas.microsoft.com/office/drawing/2014/main" id="{B009235B-330C-0041-88F8-34CF042377A2}"/>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91C3F7D2-F0FA-1B47-A2C7-E62C0B53A299}"/>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4348884A-0303-8B47-96AF-C51D38929BB0}"/>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843F71F3-CE85-7749-A8A1-66926DECBA27}"/>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5" name="Picture 2">
            <a:extLst>
              <a:ext uri="{FF2B5EF4-FFF2-40B4-BE49-F238E27FC236}">
                <a16:creationId xmlns:a16="http://schemas.microsoft.com/office/drawing/2014/main" id="{B11FCCC0-9FAB-8941-839F-2217A93615D7}"/>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6" name="円/楕円 85">
            <a:extLst>
              <a:ext uri="{FF2B5EF4-FFF2-40B4-BE49-F238E27FC236}">
                <a16:creationId xmlns:a16="http://schemas.microsoft.com/office/drawing/2014/main" id="{ED7F3183-9FE6-4F49-87E0-5AB5BD086D7F}"/>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5ABCE54A-0E0A-9243-ACE3-E7A2348931F7}"/>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34DFB6C5-967A-1045-9FC8-A3389208DC11}"/>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F6030E31-AFD8-344B-8D0C-27A207C363DB}"/>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0" name="Picture 2">
            <a:extLst>
              <a:ext uri="{FF2B5EF4-FFF2-40B4-BE49-F238E27FC236}">
                <a16:creationId xmlns:a16="http://schemas.microsoft.com/office/drawing/2014/main" id="{35A220ED-1820-C640-8DCC-1DDD350D9075}"/>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1" name="円/楕円 90">
            <a:extLst>
              <a:ext uri="{FF2B5EF4-FFF2-40B4-BE49-F238E27FC236}">
                <a16:creationId xmlns:a16="http://schemas.microsoft.com/office/drawing/2014/main" id="{082BC4A6-9DA2-774E-8251-9E90C98CCAE5}"/>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A6083A0B-F879-3840-A8B9-E8CA07FD814C}"/>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4643BA2E-9344-7A43-83D1-F9A9D65C390D}"/>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947D5BBA-DF5E-D24D-AD46-62AB1322EBA5}"/>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5" name="Picture 2">
            <a:extLst>
              <a:ext uri="{FF2B5EF4-FFF2-40B4-BE49-F238E27FC236}">
                <a16:creationId xmlns:a16="http://schemas.microsoft.com/office/drawing/2014/main" id="{08156058-9646-464E-9C02-E641C69E6A77}"/>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6" name="円/楕円 95">
            <a:extLst>
              <a:ext uri="{FF2B5EF4-FFF2-40B4-BE49-F238E27FC236}">
                <a16:creationId xmlns:a16="http://schemas.microsoft.com/office/drawing/2014/main" id="{0B019748-5B91-8E46-AD9E-B18054EE596C}"/>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34035941-971A-2942-8C71-638183069B76}"/>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2B9593AB-0537-EA49-8413-092313467915}"/>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F0FCEBD7-2CC9-BE48-A032-7084411A1C53}"/>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0" name="図 99">
            <a:extLst>
              <a:ext uri="{FF2B5EF4-FFF2-40B4-BE49-F238E27FC236}">
                <a16:creationId xmlns:a16="http://schemas.microsoft.com/office/drawing/2014/main" id="{91E9A50F-5553-8449-AD6B-2A03CCD119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58542" y="5926848"/>
            <a:ext cx="611948" cy="556873"/>
          </a:xfrm>
          <a:prstGeom prst="rect">
            <a:avLst/>
          </a:prstGeom>
          <a:effectLst>
            <a:outerShdw blurRad="50800" dist="38100" dir="2700000" algn="tl" rotWithShape="0">
              <a:prstClr val="black">
                <a:alpha val="40000"/>
              </a:prstClr>
            </a:outerShdw>
          </a:effectLst>
        </p:spPr>
      </p:pic>
      <p:pic>
        <p:nvPicPr>
          <p:cNvPr id="101" name="図 100">
            <a:extLst>
              <a:ext uri="{FF2B5EF4-FFF2-40B4-BE49-F238E27FC236}">
                <a16:creationId xmlns:a16="http://schemas.microsoft.com/office/drawing/2014/main" id="{C47670F9-D09E-AA4D-A1D6-7EAB7FDD8D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856001" y="852675"/>
            <a:ext cx="674276" cy="619319"/>
          </a:xfrm>
          <a:prstGeom prst="rect">
            <a:avLst/>
          </a:prstGeom>
          <a:effectLst>
            <a:outerShdw blurRad="50800" dist="38100" dir="2700000" algn="tl" rotWithShape="0">
              <a:prstClr val="black">
                <a:alpha val="40000"/>
              </a:prstClr>
            </a:outerShdw>
          </a:effectLst>
        </p:spPr>
      </p:pic>
      <p:sp>
        <p:nvSpPr>
          <p:cNvPr id="102" name="テキスト ボックス 101">
            <a:extLst>
              <a:ext uri="{FF2B5EF4-FFF2-40B4-BE49-F238E27FC236}">
                <a16:creationId xmlns:a16="http://schemas.microsoft.com/office/drawing/2014/main" id="{590AC9CC-0264-364A-96C4-43E4DBC1A235}"/>
              </a:ext>
            </a:extLst>
          </p:cNvPr>
          <p:cNvSpPr txBox="1"/>
          <p:nvPr/>
        </p:nvSpPr>
        <p:spPr>
          <a:xfrm>
            <a:off x="477945" y="5980024"/>
            <a:ext cx="7366119" cy="584775"/>
          </a:xfrm>
          <a:prstGeom prst="rect">
            <a:avLst/>
          </a:prstGeom>
          <a:noFill/>
        </p:spPr>
        <p:txBody>
          <a:bodyPr wrap="none" rtlCol="0">
            <a:spAutoFit/>
          </a:bodyPr>
          <a:lstStyle/>
          <a:p>
            <a:r>
              <a:rPr lang="ja-JP" altLang="en-US" sz="1600">
                <a:solidFill>
                  <a:schemeClr val="accent6">
                    <a:lumMod val="75000"/>
                  </a:schemeClr>
                </a:solidFill>
                <a:latin typeface="Meiryo" panose="020B0604030504040204" pitchFamily="34" charset="-128"/>
                <a:ea typeface="Meiryo" panose="020B0604030504040204" pitchFamily="34" charset="-128"/>
              </a:rPr>
              <a:t>リアルタイムな現場のニーズの変化やフィードバックをうけて、</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r>
              <a:rPr lang="ja-JP" altLang="en-US" sz="1600">
                <a:solidFill>
                  <a:schemeClr val="accent6">
                    <a:lumMod val="75000"/>
                  </a:schemeClr>
                </a:solidFill>
                <a:latin typeface="Meiryo" panose="020B0604030504040204" pitchFamily="34" charset="-128"/>
                <a:ea typeface="Meiryo" panose="020B0604030504040204" pitchFamily="34" charset="-128"/>
              </a:rPr>
              <a:t>小さな単位で高速に改善を繰り返し、ビジネスの成果に、いち早く貢献する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id="{1A566356-6228-DA41-8106-2DF6CE7DE310}"/>
              </a:ext>
            </a:extLst>
          </p:cNvPr>
          <p:cNvSpPr txBox="1"/>
          <p:nvPr/>
        </p:nvSpPr>
        <p:spPr>
          <a:xfrm>
            <a:off x="469990" y="899442"/>
            <a:ext cx="7305695" cy="584775"/>
          </a:xfrm>
          <a:prstGeom prst="rect">
            <a:avLst/>
          </a:prstGeom>
          <a:noFill/>
        </p:spPr>
        <p:txBody>
          <a:bodyPr wrap="squar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将来を予測し緻密な計画を立て、</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必要性が高いと考えられるニーズに基づき仕様に固め、その通りに開発する</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1" name="下矢印 10">
            <a:extLst>
              <a:ext uri="{FF2B5EF4-FFF2-40B4-BE49-F238E27FC236}">
                <a16:creationId xmlns:a16="http://schemas.microsoft.com/office/drawing/2014/main" id="{3793B0E2-663A-634E-BC12-8DC620A46C73}"/>
              </a:ext>
            </a:extLst>
          </p:cNvPr>
          <p:cNvSpPr/>
          <p:nvPr/>
        </p:nvSpPr>
        <p:spPr>
          <a:xfrm>
            <a:off x="3999145" y="4507920"/>
            <a:ext cx="1145706" cy="52481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330510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D02412-6E3A-3D49-BB5F-048D34149439}"/>
              </a:ext>
            </a:extLst>
          </p:cNvPr>
          <p:cNvSpPr>
            <a:spLocks noGrp="1"/>
          </p:cNvSpPr>
          <p:nvPr>
            <p:ph type="title"/>
          </p:nvPr>
        </p:nvSpPr>
        <p:spPr/>
        <p:txBody>
          <a:bodyPr/>
          <a:lstStyle/>
          <a:p>
            <a:r>
              <a:rPr kumimoji="1" lang="ja-JP" altLang="en-US"/>
              <a:t>アジャイル・</a:t>
            </a:r>
            <a:r>
              <a:rPr kumimoji="1" lang="en-US" altLang="ja-JP" dirty="0"/>
              <a:t>DevOps</a:t>
            </a:r>
            <a:r>
              <a:rPr kumimoji="1" lang="ja-JP" altLang="en-US"/>
              <a:t>・クラウドは常識の大転換</a:t>
            </a:r>
          </a:p>
        </p:txBody>
      </p:sp>
      <p:sp>
        <p:nvSpPr>
          <p:cNvPr id="3" name="正方形/長方形 2">
            <a:extLst>
              <a:ext uri="{FF2B5EF4-FFF2-40B4-BE49-F238E27FC236}">
                <a16:creationId xmlns:a16="http://schemas.microsoft.com/office/drawing/2014/main" id="{07C4779F-AE60-C644-868A-45475973628B}"/>
              </a:ext>
            </a:extLst>
          </p:cNvPr>
          <p:cNvSpPr/>
          <p:nvPr/>
        </p:nvSpPr>
        <p:spPr>
          <a:xfrm>
            <a:off x="467544" y="831674"/>
            <a:ext cx="8208912" cy="2736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8F88A86-A44E-E346-920A-0214E55FE2AA}"/>
              </a:ext>
            </a:extLst>
          </p:cNvPr>
          <p:cNvSpPr/>
          <p:nvPr/>
        </p:nvSpPr>
        <p:spPr>
          <a:xfrm>
            <a:off x="695925" y="1340768"/>
            <a:ext cx="2160240"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1173A91-B938-8B41-BB83-AD8173D9536A}"/>
              </a:ext>
            </a:extLst>
          </p:cNvPr>
          <p:cNvSpPr/>
          <p:nvPr/>
        </p:nvSpPr>
        <p:spPr>
          <a:xfrm>
            <a:off x="2572755" y="1340768"/>
            <a:ext cx="2160240"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A44CF436-3FDF-474E-9925-53949BF592B7}"/>
              </a:ext>
            </a:extLst>
          </p:cNvPr>
          <p:cNvSpPr/>
          <p:nvPr/>
        </p:nvSpPr>
        <p:spPr>
          <a:xfrm>
            <a:off x="4436034" y="1340768"/>
            <a:ext cx="2160240"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3839A17D-E975-854C-BE01-032A95C1EA8E}"/>
              </a:ext>
            </a:extLst>
          </p:cNvPr>
          <p:cNvSpPr/>
          <p:nvPr/>
        </p:nvSpPr>
        <p:spPr>
          <a:xfrm>
            <a:off x="6322733" y="1340768"/>
            <a:ext cx="2160240"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AD8817A-094E-0144-955C-B2353E06FA5D}"/>
              </a:ext>
            </a:extLst>
          </p:cNvPr>
          <p:cNvSpPr txBox="1"/>
          <p:nvPr/>
        </p:nvSpPr>
        <p:spPr>
          <a:xfrm>
            <a:off x="848481" y="1537182"/>
            <a:ext cx="90281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構築</a:t>
            </a:r>
          </a:p>
        </p:txBody>
      </p:sp>
      <p:sp>
        <p:nvSpPr>
          <p:cNvPr id="14" name="テキスト ボックス 13">
            <a:extLst>
              <a:ext uri="{FF2B5EF4-FFF2-40B4-BE49-F238E27FC236}">
                <a16:creationId xmlns:a16="http://schemas.microsoft.com/office/drawing/2014/main" id="{C30AB5B4-FB2E-BC41-AE61-565187CD85C5}"/>
              </a:ext>
            </a:extLst>
          </p:cNvPr>
          <p:cNvSpPr txBox="1"/>
          <p:nvPr/>
        </p:nvSpPr>
        <p:spPr>
          <a:xfrm>
            <a:off x="2712149" y="1537182"/>
            <a:ext cx="90281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運用</a:t>
            </a:r>
          </a:p>
        </p:txBody>
      </p:sp>
      <p:sp>
        <p:nvSpPr>
          <p:cNvPr id="15" name="テキスト ボックス 14">
            <a:extLst>
              <a:ext uri="{FF2B5EF4-FFF2-40B4-BE49-F238E27FC236}">
                <a16:creationId xmlns:a16="http://schemas.microsoft.com/office/drawing/2014/main" id="{0AA86909-557F-0D42-A9C0-4088AAAF9108}"/>
              </a:ext>
            </a:extLst>
          </p:cNvPr>
          <p:cNvSpPr txBox="1"/>
          <p:nvPr/>
        </p:nvSpPr>
        <p:spPr>
          <a:xfrm>
            <a:off x="4584357" y="1537182"/>
            <a:ext cx="90281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構築</a:t>
            </a:r>
          </a:p>
        </p:txBody>
      </p:sp>
      <p:sp>
        <p:nvSpPr>
          <p:cNvPr id="16" name="テキスト ボックス 15">
            <a:extLst>
              <a:ext uri="{FF2B5EF4-FFF2-40B4-BE49-F238E27FC236}">
                <a16:creationId xmlns:a16="http://schemas.microsoft.com/office/drawing/2014/main" id="{23FBA8CA-EB4F-E848-993D-3C6EF7CC7677}"/>
              </a:ext>
            </a:extLst>
          </p:cNvPr>
          <p:cNvSpPr txBox="1"/>
          <p:nvPr/>
        </p:nvSpPr>
        <p:spPr>
          <a:xfrm>
            <a:off x="6456774" y="1537182"/>
            <a:ext cx="90281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運用</a:t>
            </a:r>
          </a:p>
        </p:txBody>
      </p:sp>
      <p:sp>
        <p:nvSpPr>
          <p:cNvPr id="81" name="テキスト ボックス 80">
            <a:extLst>
              <a:ext uri="{FF2B5EF4-FFF2-40B4-BE49-F238E27FC236}">
                <a16:creationId xmlns:a16="http://schemas.microsoft.com/office/drawing/2014/main" id="{C80F14AC-5040-0E44-A25F-568730B86089}"/>
              </a:ext>
            </a:extLst>
          </p:cNvPr>
          <p:cNvSpPr txBox="1"/>
          <p:nvPr/>
        </p:nvSpPr>
        <p:spPr>
          <a:xfrm>
            <a:off x="611560" y="2294859"/>
            <a:ext cx="5610831" cy="1077218"/>
          </a:xfrm>
          <a:prstGeom prst="rect">
            <a:avLst/>
          </a:prstGeom>
          <a:noFill/>
        </p:spPr>
        <p:txBody>
          <a:bodyPr wrap="none" rtlCol="0">
            <a:spAutoFit/>
          </a:bodyPr>
          <a:lstStyle/>
          <a:p>
            <a:pPr marL="285750" indent="-285750">
              <a:buFont typeface="Wingdings" pitchFamily="2" charset="2"/>
              <a:buChar char="l"/>
            </a:pPr>
            <a:r>
              <a:rPr kumimoji="1" lang="ja-JP" altLang="en-US" sz="1600">
                <a:latin typeface="Meiryo" panose="020B0604030504040204" pitchFamily="34" charset="-128"/>
                <a:ea typeface="Meiryo" panose="020B0604030504040204" pitchFamily="34" charset="-128"/>
              </a:rPr>
              <a:t>構築・運用サイクル：</a:t>
            </a:r>
            <a:r>
              <a:rPr kumimoji="1" lang="en-US" altLang="ja-JP" sz="1600" dirty="0">
                <a:latin typeface="Meiryo" panose="020B0604030504040204" pitchFamily="34" charset="-128"/>
                <a:ea typeface="Meiryo" panose="020B0604030504040204" pitchFamily="34" charset="-128"/>
              </a:rPr>
              <a:t>5</a:t>
            </a:r>
            <a:r>
              <a:rPr kumimoji="1" lang="ja-JP" altLang="en-US" sz="1600">
                <a:latin typeface="Meiryo" panose="020B0604030504040204" pitchFamily="34" charset="-128"/>
                <a:ea typeface="Meiryo" panose="020B0604030504040204" pitchFamily="34" charset="-128"/>
              </a:rPr>
              <a:t>年</a:t>
            </a:r>
            <a:r>
              <a:rPr kumimoji="1" lang="en-US" altLang="ja-JP" sz="1600" dirty="0">
                <a:latin typeface="Meiryo" panose="020B0604030504040204" pitchFamily="34" charset="-128"/>
                <a:ea typeface="Meiryo" panose="020B0604030504040204" pitchFamily="34" charset="-128"/>
              </a:rPr>
              <a:t>〜</a:t>
            </a: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業務要件：変えられない／計画通りが前提</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要求水準：高品質／完璧</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責任分担：要求（事業会社）／その他全て（</a:t>
            </a:r>
            <a:r>
              <a:rPr lang="en-US" altLang="ja-JP" sz="1600" dirty="0">
                <a:latin typeface="Meiryo" panose="020B0604030504040204" pitchFamily="34" charset="-128"/>
                <a:ea typeface="Meiryo" panose="020B0604030504040204" pitchFamily="34" charset="-128"/>
              </a:rPr>
              <a:t>SI</a:t>
            </a:r>
            <a:r>
              <a:rPr lang="ja-JP" altLang="en-US" sz="1600">
                <a:latin typeface="Meiryo" panose="020B0604030504040204" pitchFamily="34" charset="-128"/>
                <a:ea typeface="Meiryo" panose="020B0604030504040204" pitchFamily="34" charset="-128"/>
              </a:rPr>
              <a:t>事業者）</a:t>
            </a:r>
            <a:endParaRPr lang="en-US" altLang="ja-JP" sz="1600" dirty="0">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931802F8-B505-F14D-9325-FF9B5A7181AB}"/>
              </a:ext>
            </a:extLst>
          </p:cNvPr>
          <p:cNvSpPr/>
          <p:nvPr/>
        </p:nvSpPr>
        <p:spPr>
          <a:xfrm>
            <a:off x="6222066" y="2291501"/>
            <a:ext cx="771151" cy="352107"/>
          </a:xfrm>
          <a:prstGeom prst="rect">
            <a:avLst/>
          </a:prstGeom>
          <a:solidFill>
            <a:schemeClr val="bg1">
              <a:lumMod val="50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2">
                  <a:lumMod val="50000"/>
                </a:schemeClr>
              </a:solidFill>
              <a:latin typeface="ＭＳ Ｐゴシック"/>
              <a:ea typeface="ＭＳ Ｐゴシック"/>
              <a:cs typeface="ＭＳ Ｐゴシック"/>
            </a:endParaRPr>
          </a:p>
        </p:txBody>
      </p:sp>
      <p:sp>
        <p:nvSpPr>
          <p:cNvPr id="85" name="フローチャート: 磁気ディスク 84">
            <a:extLst>
              <a:ext uri="{FF2B5EF4-FFF2-40B4-BE49-F238E27FC236}">
                <a16:creationId xmlns:a16="http://schemas.microsoft.com/office/drawing/2014/main" id="{B9A800A0-8E9C-0540-A7B3-483EF4BBF0A9}"/>
              </a:ext>
            </a:extLst>
          </p:cNvPr>
          <p:cNvSpPr/>
          <p:nvPr/>
        </p:nvSpPr>
        <p:spPr>
          <a:xfrm>
            <a:off x="6222065" y="2673856"/>
            <a:ext cx="771152" cy="352107"/>
          </a:xfrm>
          <a:prstGeom prst="flowChartMagneticDisk">
            <a:avLst/>
          </a:prstGeom>
          <a:solidFill>
            <a:schemeClr val="bg1">
              <a:lumMod val="50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2">
                  <a:lumMod val="50000"/>
                </a:schemeClr>
              </a:solidFill>
              <a:latin typeface="ＭＳ Ｐゴシック"/>
              <a:ea typeface="ＭＳ Ｐゴシック"/>
              <a:cs typeface="ＭＳ Ｐゴシック"/>
            </a:endParaRPr>
          </a:p>
        </p:txBody>
      </p:sp>
      <p:sp>
        <p:nvSpPr>
          <p:cNvPr id="86" name="角丸四角形 85">
            <a:extLst>
              <a:ext uri="{FF2B5EF4-FFF2-40B4-BE49-F238E27FC236}">
                <a16:creationId xmlns:a16="http://schemas.microsoft.com/office/drawing/2014/main" id="{D0C6E01A-9418-4743-BAC7-8EFAAFAE41E6}"/>
              </a:ext>
            </a:extLst>
          </p:cNvPr>
          <p:cNvSpPr/>
          <p:nvPr/>
        </p:nvSpPr>
        <p:spPr>
          <a:xfrm>
            <a:off x="6222065" y="3056211"/>
            <a:ext cx="771152" cy="352107"/>
          </a:xfrm>
          <a:prstGeom prst="roundRect">
            <a:avLst>
              <a:gd name="adj" fmla="val 50000"/>
            </a:avLst>
          </a:prstGeom>
          <a:solidFill>
            <a:schemeClr val="bg1">
              <a:lumMod val="50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2">
                  <a:lumMod val="50000"/>
                </a:schemeClr>
              </a:solidFill>
              <a:latin typeface="ＭＳ Ｐゴシック"/>
              <a:ea typeface="ＭＳ Ｐゴシック"/>
              <a:cs typeface="ＭＳ Ｐゴシック"/>
            </a:endParaRPr>
          </a:p>
        </p:txBody>
      </p:sp>
      <p:sp>
        <p:nvSpPr>
          <p:cNvPr id="87" name="テキスト ボックス 86">
            <a:extLst>
              <a:ext uri="{FF2B5EF4-FFF2-40B4-BE49-F238E27FC236}">
                <a16:creationId xmlns:a16="http://schemas.microsoft.com/office/drawing/2014/main" id="{450B1485-DA49-9B42-A191-41EC1989D1DB}"/>
              </a:ext>
            </a:extLst>
          </p:cNvPr>
          <p:cNvSpPr txBox="1"/>
          <p:nvPr/>
        </p:nvSpPr>
        <p:spPr>
          <a:xfrm>
            <a:off x="6314770" y="2389331"/>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8" name="テキスト ボックス 87">
            <a:extLst>
              <a:ext uri="{FF2B5EF4-FFF2-40B4-BE49-F238E27FC236}">
                <a16:creationId xmlns:a16="http://schemas.microsoft.com/office/drawing/2014/main" id="{FBD33CCA-5B9C-3844-AEE1-9808B4A7604E}"/>
              </a:ext>
            </a:extLst>
          </p:cNvPr>
          <p:cNvSpPr txBox="1"/>
          <p:nvPr/>
        </p:nvSpPr>
        <p:spPr>
          <a:xfrm>
            <a:off x="6277651" y="2769471"/>
            <a:ext cx="697627"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ストレージ</a:t>
            </a:r>
          </a:p>
        </p:txBody>
      </p:sp>
      <p:sp>
        <p:nvSpPr>
          <p:cNvPr id="89" name="テキスト ボックス 88">
            <a:extLst>
              <a:ext uri="{FF2B5EF4-FFF2-40B4-BE49-F238E27FC236}">
                <a16:creationId xmlns:a16="http://schemas.microsoft.com/office/drawing/2014/main" id="{324AB2F7-3426-1E48-9FB6-A2C1CE81B8E0}"/>
              </a:ext>
            </a:extLst>
          </p:cNvPr>
          <p:cNvSpPr txBox="1"/>
          <p:nvPr/>
        </p:nvSpPr>
        <p:spPr>
          <a:xfrm>
            <a:off x="6192998" y="3139277"/>
            <a:ext cx="800219"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ネットワーク</a:t>
            </a:r>
          </a:p>
        </p:txBody>
      </p:sp>
      <p:sp>
        <p:nvSpPr>
          <p:cNvPr id="90" name="テキスト ボックス 89">
            <a:extLst>
              <a:ext uri="{FF2B5EF4-FFF2-40B4-BE49-F238E27FC236}">
                <a16:creationId xmlns:a16="http://schemas.microsoft.com/office/drawing/2014/main" id="{FEA7B7AB-4590-FB48-9485-BF31DF29E2E3}"/>
              </a:ext>
            </a:extLst>
          </p:cNvPr>
          <p:cNvSpPr txBox="1"/>
          <p:nvPr/>
        </p:nvSpPr>
        <p:spPr>
          <a:xfrm>
            <a:off x="7103716" y="2806004"/>
            <a:ext cx="1383712" cy="553998"/>
          </a:xfrm>
          <a:prstGeom prst="rect">
            <a:avLst/>
          </a:prstGeom>
          <a:noFill/>
        </p:spPr>
        <p:txBody>
          <a:bodyPr wrap="none" rtlCol="0">
            <a:spAutoFit/>
          </a:bodyPr>
          <a:lstStyle/>
          <a:p>
            <a:pPr algn="r"/>
            <a:r>
              <a:rPr kumimoji="1" lang="en-US" altLang="ja-JP" sz="1000" dirty="0">
                <a:solidFill>
                  <a:srgbClr val="C00000"/>
                </a:solidFill>
                <a:latin typeface="Meiryo" panose="020B0604030504040204" pitchFamily="34" charset="-128"/>
                <a:ea typeface="Meiryo" panose="020B0604030504040204" pitchFamily="34" charset="-128"/>
              </a:rPr>
              <a:t>HW</a:t>
            </a:r>
            <a:r>
              <a:rPr kumimoji="1" lang="ja-JP" altLang="en-US" sz="1000">
                <a:solidFill>
                  <a:srgbClr val="C00000"/>
                </a:solidFill>
                <a:latin typeface="Meiryo" panose="020B0604030504040204" pitchFamily="34" charset="-128"/>
                <a:ea typeface="Meiryo" panose="020B0604030504040204" pitchFamily="34" charset="-128"/>
              </a:rPr>
              <a:t>や設備を調達</a:t>
            </a:r>
            <a:endParaRPr kumimoji="1" lang="en-US" altLang="ja-JP" sz="1000" dirty="0">
              <a:solidFill>
                <a:srgbClr val="C00000"/>
              </a:solidFill>
              <a:latin typeface="Meiryo" panose="020B0604030504040204" pitchFamily="34" charset="-128"/>
              <a:ea typeface="Meiryo" panose="020B0604030504040204" pitchFamily="34" charset="-128"/>
            </a:endParaRPr>
          </a:p>
          <a:p>
            <a:pPr algn="r"/>
            <a:r>
              <a:rPr lang="ja-JP" altLang="en-US" sz="1000">
                <a:solidFill>
                  <a:srgbClr val="C00000"/>
                </a:solidFill>
                <a:latin typeface="Meiryo" panose="020B0604030504040204" pitchFamily="34" charset="-128"/>
                <a:ea typeface="Meiryo" panose="020B0604030504040204" pitchFamily="34" charset="-128"/>
              </a:rPr>
              <a:t>システム構築・運用</a:t>
            </a:r>
            <a:endParaRPr lang="en-US" altLang="ja-JP" sz="1000" dirty="0">
              <a:solidFill>
                <a:srgbClr val="C00000"/>
              </a:solidFill>
              <a:latin typeface="Meiryo" panose="020B0604030504040204" pitchFamily="34" charset="-128"/>
              <a:ea typeface="Meiryo" panose="020B0604030504040204" pitchFamily="34" charset="-128"/>
            </a:endParaRPr>
          </a:p>
          <a:p>
            <a:pPr algn="r"/>
            <a:r>
              <a:rPr kumimoji="1" lang="ja-JP" altLang="en-US" sz="1000">
                <a:solidFill>
                  <a:srgbClr val="C00000"/>
                </a:solidFill>
                <a:latin typeface="Meiryo" panose="020B0604030504040204" pitchFamily="34" charset="-128"/>
                <a:ea typeface="Meiryo" panose="020B0604030504040204" pitchFamily="34" charset="-128"/>
              </a:rPr>
              <a:t>一連の業務を外注</a:t>
            </a:r>
          </a:p>
        </p:txBody>
      </p:sp>
      <p:sp>
        <p:nvSpPr>
          <p:cNvPr id="91" name="テキスト ボックス 90">
            <a:extLst>
              <a:ext uri="{FF2B5EF4-FFF2-40B4-BE49-F238E27FC236}">
                <a16:creationId xmlns:a16="http://schemas.microsoft.com/office/drawing/2014/main" id="{1F613218-E2C5-1F4D-82AC-1E49D03E529F}"/>
              </a:ext>
            </a:extLst>
          </p:cNvPr>
          <p:cNvSpPr txBox="1"/>
          <p:nvPr/>
        </p:nvSpPr>
        <p:spPr>
          <a:xfrm>
            <a:off x="7143390" y="2294360"/>
            <a:ext cx="1415772" cy="461665"/>
          </a:xfrm>
          <a:prstGeom prst="rect">
            <a:avLst/>
          </a:prstGeom>
          <a:noFill/>
        </p:spPr>
        <p:txBody>
          <a:bodyPr wrap="none" rtlCol="0">
            <a:spAutoFit/>
          </a:bodyPr>
          <a:lstStyle/>
          <a:p>
            <a:pPr algn="ctr"/>
            <a:r>
              <a:rPr kumimoji="1" lang="ja-JP" altLang="en-US" sz="1200" b="1">
                <a:solidFill>
                  <a:srgbClr val="C00000"/>
                </a:solidFill>
                <a:latin typeface="Meiryo" panose="020B0604030504040204" pitchFamily="34" charset="-128"/>
                <a:ea typeface="Meiryo" panose="020B0604030504040204" pitchFamily="34" charset="-128"/>
              </a:rPr>
              <a:t>所有＋構築・運用</a:t>
            </a:r>
            <a:endParaRPr kumimoji="1" lang="en-US" altLang="ja-JP" sz="1200" b="1" dirty="0">
              <a:solidFill>
                <a:srgbClr val="C00000"/>
              </a:solidFill>
              <a:latin typeface="Meiryo" panose="020B0604030504040204" pitchFamily="34" charset="-128"/>
              <a:ea typeface="Meiryo" panose="020B0604030504040204" pitchFamily="34" charset="-128"/>
            </a:endParaRPr>
          </a:p>
          <a:p>
            <a:pPr algn="ctr"/>
            <a:r>
              <a:rPr lang="ja-JP" altLang="en-US" sz="1200" b="1">
                <a:solidFill>
                  <a:srgbClr val="C00000"/>
                </a:solidFill>
                <a:latin typeface="Meiryo" panose="020B0604030504040204" pitchFamily="34" charset="-128"/>
                <a:ea typeface="Meiryo" panose="020B0604030504040204" pitchFamily="34" charset="-128"/>
              </a:rPr>
              <a:t>指示・外注が前提</a:t>
            </a:r>
            <a:endParaRPr kumimoji="1" lang="ja-JP" altLang="en-US" sz="1200" b="1">
              <a:solidFill>
                <a:srgbClr val="C00000"/>
              </a:solidFill>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145B4105-B933-9E4F-9384-F1F495FE13C5}"/>
              </a:ext>
            </a:extLst>
          </p:cNvPr>
          <p:cNvSpPr txBox="1"/>
          <p:nvPr/>
        </p:nvSpPr>
        <p:spPr>
          <a:xfrm>
            <a:off x="533822" y="871453"/>
            <a:ext cx="4544834" cy="400110"/>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従来のやり方（建築工事と保守点検）</a:t>
            </a:r>
          </a:p>
        </p:txBody>
      </p:sp>
      <p:grpSp>
        <p:nvGrpSpPr>
          <p:cNvPr id="101" name="グループ化 100">
            <a:extLst>
              <a:ext uri="{FF2B5EF4-FFF2-40B4-BE49-F238E27FC236}">
                <a16:creationId xmlns:a16="http://schemas.microsoft.com/office/drawing/2014/main" id="{046C3AA4-CA11-4A46-B899-277FB64FE59F}"/>
              </a:ext>
            </a:extLst>
          </p:cNvPr>
          <p:cNvGrpSpPr/>
          <p:nvPr/>
        </p:nvGrpSpPr>
        <p:grpSpPr>
          <a:xfrm>
            <a:off x="467544" y="3348745"/>
            <a:ext cx="8208912" cy="3104591"/>
            <a:chOff x="467544" y="3348745"/>
            <a:chExt cx="8208912" cy="3104591"/>
          </a:xfrm>
        </p:grpSpPr>
        <p:sp>
          <p:nvSpPr>
            <p:cNvPr id="4" name="正方形/長方形 3">
              <a:extLst>
                <a:ext uri="{FF2B5EF4-FFF2-40B4-BE49-F238E27FC236}">
                  <a16:creationId xmlns:a16="http://schemas.microsoft.com/office/drawing/2014/main" id="{51E5ED39-DEF6-7B4B-A976-4CE87EDB9157}"/>
                </a:ext>
              </a:extLst>
            </p:cNvPr>
            <p:cNvSpPr/>
            <p:nvPr/>
          </p:nvSpPr>
          <p:spPr>
            <a:xfrm>
              <a:off x="467544" y="3717032"/>
              <a:ext cx="8208912" cy="273630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E4C8F9F6-BF8D-AD48-94EA-85BE2DB70B15}"/>
                </a:ext>
              </a:extLst>
            </p:cNvPr>
            <p:cNvSpPr/>
            <p:nvPr/>
          </p:nvSpPr>
          <p:spPr>
            <a:xfrm>
              <a:off x="695925"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C6E5601-CD8C-1C4F-9737-5ED7052CB555}"/>
                </a:ext>
              </a:extLst>
            </p:cNvPr>
            <p:cNvSpPr/>
            <p:nvPr/>
          </p:nvSpPr>
          <p:spPr>
            <a:xfrm>
              <a:off x="836124"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69957DA6-6E2A-6A40-9034-9C51894BD141}"/>
                </a:ext>
              </a:extLst>
            </p:cNvPr>
            <p:cNvSpPr/>
            <p:nvPr/>
          </p:nvSpPr>
          <p:spPr>
            <a:xfrm>
              <a:off x="973433"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9ADC829-40FA-384F-BD3F-226CCC5141F4}"/>
                </a:ext>
              </a:extLst>
            </p:cNvPr>
            <p:cNvSpPr/>
            <p:nvPr/>
          </p:nvSpPr>
          <p:spPr>
            <a:xfrm>
              <a:off x="1113632"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B28F4FA3-EF0A-2247-BD28-E9AE25AB77AA}"/>
                </a:ext>
              </a:extLst>
            </p:cNvPr>
            <p:cNvSpPr/>
            <p:nvPr/>
          </p:nvSpPr>
          <p:spPr>
            <a:xfrm>
              <a:off x="125539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DDA2E32-5247-9E47-82F2-F08987E2FDF3}"/>
                </a:ext>
              </a:extLst>
            </p:cNvPr>
            <p:cNvSpPr/>
            <p:nvPr/>
          </p:nvSpPr>
          <p:spPr>
            <a:xfrm>
              <a:off x="139559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4D00DD68-FAE8-B64D-9184-619D2D31184C}"/>
                </a:ext>
              </a:extLst>
            </p:cNvPr>
            <p:cNvSpPr/>
            <p:nvPr/>
          </p:nvSpPr>
          <p:spPr>
            <a:xfrm>
              <a:off x="1532906"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04638B6D-6C55-E84A-BD95-21DF617BEFD8}"/>
                </a:ext>
              </a:extLst>
            </p:cNvPr>
            <p:cNvSpPr/>
            <p:nvPr/>
          </p:nvSpPr>
          <p:spPr>
            <a:xfrm>
              <a:off x="1673105"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598453DD-E86D-F549-A692-FD58EB3B6B31}"/>
                </a:ext>
              </a:extLst>
            </p:cNvPr>
            <p:cNvSpPr/>
            <p:nvPr/>
          </p:nvSpPr>
          <p:spPr>
            <a:xfrm>
              <a:off x="180079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1D708396-7D78-954D-B854-CAC6C3D4AEAD}"/>
                </a:ext>
              </a:extLst>
            </p:cNvPr>
            <p:cNvSpPr/>
            <p:nvPr/>
          </p:nvSpPr>
          <p:spPr>
            <a:xfrm>
              <a:off x="194099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C040F34B-43C9-E649-BD91-6FBA4643CB50}"/>
                </a:ext>
              </a:extLst>
            </p:cNvPr>
            <p:cNvSpPr/>
            <p:nvPr/>
          </p:nvSpPr>
          <p:spPr>
            <a:xfrm>
              <a:off x="2078306"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AF2369D-91B6-0544-825B-A8945DA54E37}"/>
                </a:ext>
              </a:extLst>
            </p:cNvPr>
            <p:cNvSpPr/>
            <p:nvPr/>
          </p:nvSpPr>
          <p:spPr>
            <a:xfrm>
              <a:off x="2218505"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F3D743D0-AFF5-254D-9E45-78105B1661E6}"/>
                </a:ext>
              </a:extLst>
            </p:cNvPr>
            <p:cNvSpPr/>
            <p:nvPr/>
          </p:nvSpPr>
          <p:spPr>
            <a:xfrm>
              <a:off x="2360271"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B67903-9848-A44E-A960-8DCEAD5E9959}"/>
                </a:ext>
              </a:extLst>
            </p:cNvPr>
            <p:cNvSpPr/>
            <p:nvPr/>
          </p:nvSpPr>
          <p:spPr>
            <a:xfrm>
              <a:off x="2500470"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1E42A812-757A-6248-AC36-C792B82AC525}"/>
                </a:ext>
              </a:extLst>
            </p:cNvPr>
            <p:cNvSpPr/>
            <p:nvPr/>
          </p:nvSpPr>
          <p:spPr>
            <a:xfrm>
              <a:off x="2637779"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2ED37380-1A7C-2F46-A749-49E5A2095835}"/>
                </a:ext>
              </a:extLst>
            </p:cNvPr>
            <p:cNvSpPr/>
            <p:nvPr/>
          </p:nvSpPr>
          <p:spPr>
            <a:xfrm>
              <a:off x="2777978"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44A31C55-A029-604F-AB50-539817B5D7AD}"/>
                </a:ext>
              </a:extLst>
            </p:cNvPr>
            <p:cNvSpPr/>
            <p:nvPr/>
          </p:nvSpPr>
          <p:spPr>
            <a:xfrm>
              <a:off x="2921995"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D965B936-32AB-9C4C-AB3B-5DA11B6D6D7E}"/>
                </a:ext>
              </a:extLst>
            </p:cNvPr>
            <p:cNvSpPr/>
            <p:nvPr/>
          </p:nvSpPr>
          <p:spPr>
            <a:xfrm>
              <a:off x="3062194"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83E6A273-40BC-FE47-ABAA-A1EAAB60128F}"/>
                </a:ext>
              </a:extLst>
            </p:cNvPr>
            <p:cNvSpPr/>
            <p:nvPr/>
          </p:nvSpPr>
          <p:spPr>
            <a:xfrm>
              <a:off x="3199503"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F57ED3E5-C282-044B-B444-1EB3BFE8B1FA}"/>
                </a:ext>
              </a:extLst>
            </p:cNvPr>
            <p:cNvSpPr/>
            <p:nvPr/>
          </p:nvSpPr>
          <p:spPr>
            <a:xfrm>
              <a:off x="3339702"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2B7A5DC-3014-9447-A092-4C371065E054}"/>
                </a:ext>
              </a:extLst>
            </p:cNvPr>
            <p:cNvSpPr/>
            <p:nvPr/>
          </p:nvSpPr>
          <p:spPr>
            <a:xfrm>
              <a:off x="348146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C2F7608F-6A99-D843-876D-DD8EE21636C3}"/>
                </a:ext>
              </a:extLst>
            </p:cNvPr>
            <p:cNvSpPr/>
            <p:nvPr/>
          </p:nvSpPr>
          <p:spPr>
            <a:xfrm>
              <a:off x="362166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5CDA51AD-F858-524F-9E58-6A1C6633FC6C}"/>
                </a:ext>
              </a:extLst>
            </p:cNvPr>
            <p:cNvSpPr/>
            <p:nvPr/>
          </p:nvSpPr>
          <p:spPr>
            <a:xfrm>
              <a:off x="3758976"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B5C35D30-E4F7-1B44-ABB2-89D281DA5D3F}"/>
                </a:ext>
              </a:extLst>
            </p:cNvPr>
            <p:cNvSpPr/>
            <p:nvPr/>
          </p:nvSpPr>
          <p:spPr>
            <a:xfrm>
              <a:off x="3899175"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586C73E5-49A3-2143-B4D4-4A246698496C}"/>
                </a:ext>
              </a:extLst>
            </p:cNvPr>
            <p:cNvSpPr/>
            <p:nvPr/>
          </p:nvSpPr>
          <p:spPr>
            <a:xfrm>
              <a:off x="402686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C57ABD68-0B34-0642-89EE-31398A71DB04}"/>
                </a:ext>
              </a:extLst>
            </p:cNvPr>
            <p:cNvSpPr/>
            <p:nvPr/>
          </p:nvSpPr>
          <p:spPr>
            <a:xfrm>
              <a:off x="416706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7287532C-E1FA-B34D-A5E1-4C0567FC8801}"/>
                </a:ext>
              </a:extLst>
            </p:cNvPr>
            <p:cNvSpPr/>
            <p:nvPr/>
          </p:nvSpPr>
          <p:spPr>
            <a:xfrm>
              <a:off x="4304376"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7058C18B-9EC1-C147-9969-D2DDED3DB98B}"/>
                </a:ext>
              </a:extLst>
            </p:cNvPr>
            <p:cNvSpPr/>
            <p:nvPr/>
          </p:nvSpPr>
          <p:spPr>
            <a:xfrm>
              <a:off x="4444575"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2328AB9A-068D-F741-891F-E8343A2EB771}"/>
                </a:ext>
              </a:extLst>
            </p:cNvPr>
            <p:cNvSpPr/>
            <p:nvPr/>
          </p:nvSpPr>
          <p:spPr>
            <a:xfrm>
              <a:off x="4586341"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196B7F45-06FE-0F49-A4D4-64B9AC469E38}"/>
                </a:ext>
              </a:extLst>
            </p:cNvPr>
            <p:cNvSpPr/>
            <p:nvPr/>
          </p:nvSpPr>
          <p:spPr>
            <a:xfrm>
              <a:off x="4726540"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73F8E4E9-B110-1947-9AE2-CF91DE023FE2}"/>
                </a:ext>
              </a:extLst>
            </p:cNvPr>
            <p:cNvSpPr/>
            <p:nvPr/>
          </p:nvSpPr>
          <p:spPr>
            <a:xfrm>
              <a:off x="4863849"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59CEF269-D47C-1140-B789-E8E35FBD1729}"/>
                </a:ext>
              </a:extLst>
            </p:cNvPr>
            <p:cNvSpPr/>
            <p:nvPr/>
          </p:nvSpPr>
          <p:spPr>
            <a:xfrm>
              <a:off x="5004048"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93E33933-B9A0-A140-B8C6-F8B60D4E61F3}"/>
                </a:ext>
              </a:extLst>
            </p:cNvPr>
            <p:cNvSpPr/>
            <p:nvPr/>
          </p:nvSpPr>
          <p:spPr>
            <a:xfrm>
              <a:off x="5135707"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8F0F89DB-0F1A-244C-8086-710892269325}"/>
                </a:ext>
              </a:extLst>
            </p:cNvPr>
            <p:cNvSpPr/>
            <p:nvPr/>
          </p:nvSpPr>
          <p:spPr>
            <a:xfrm>
              <a:off x="5275906"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69772375-A277-3045-A74F-4F0AB659B478}"/>
                </a:ext>
              </a:extLst>
            </p:cNvPr>
            <p:cNvSpPr/>
            <p:nvPr/>
          </p:nvSpPr>
          <p:spPr>
            <a:xfrm>
              <a:off x="5413215"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A7FFC61B-8F93-664E-9D94-3C388CB9F4C4}"/>
                </a:ext>
              </a:extLst>
            </p:cNvPr>
            <p:cNvSpPr/>
            <p:nvPr/>
          </p:nvSpPr>
          <p:spPr>
            <a:xfrm>
              <a:off x="5553414"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141D13E2-956E-9C44-B21D-BF071FAC5D23}"/>
                </a:ext>
              </a:extLst>
            </p:cNvPr>
            <p:cNvSpPr/>
            <p:nvPr/>
          </p:nvSpPr>
          <p:spPr>
            <a:xfrm>
              <a:off x="5695180"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C55D424-268F-9840-BA8F-8EA9324972E6}"/>
                </a:ext>
              </a:extLst>
            </p:cNvPr>
            <p:cNvSpPr/>
            <p:nvPr/>
          </p:nvSpPr>
          <p:spPr>
            <a:xfrm>
              <a:off x="5835379"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357D342-B9BE-5B44-B4B3-316FEC256143}"/>
                </a:ext>
              </a:extLst>
            </p:cNvPr>
            <p:cNvSpPr/>
            <p:nvPr/>
          </p:nvSpPr>
          <p:spPr>
            <a:xfrm>
              <a:off x="597268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DE4336F8-00AD-1543-91D8-50836986AFD5}"/>
                </a:ext>
              </a:extLst>
            </p:cNvPr>
            <p:cNvSpPr/>
            <p:nvPr/>
          </p:nvSpPr>
          <p:spPr>
            <a:xfrm>
              <a:off x="611288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ED0538D2-1862-5E4E-853C-1FFAEA845882}"/>
                </a:ext>
              </a:extLst>
            </p:cNvPr>
            <p:cNvSpPr/>
            <p:nvPr/>
          </p:nvSpPr>
          <p:spPr>
            <a:xfrm>
              <a:off x="6240580"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0A87242E-F4C2-274D-9970-755EAA0D65D6}"/>
                </a:ext>
              </a:extLst>
            </p:cNvPr>
            <p:cNvSpPr/>
            <p:nvPr/>
          </p:nvSpPr>
          <p:spPr>
            <a:xfrm>
              <a:off x="6380779"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C384AB4D-A3B8-C946-B6B4-576AE74F4B48}"/>
                </a:ext>
              </a:extLst>
            </p:cNvPr>
            <p:cNvSpPr/>
            <p:nvPr/>
          </p:nvSpPr>
          <p:spPr>
            <a:xfrm>
              <a:off x="651808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409EB755-C264-824E-ACA1-5674383D37AC}"/>
                </a:ext>
              </a:extLst>
            </p:cNvPr>
            <p:cNvSpPr/>
            <p:nvPr/>
          </p:nvSpPr>
          <p:spPr>
            <a:xfrm>
              <a:off x="665828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C94275AA-45AB-BC4A-BEEA-9C8BDB5ED9D8}"/>
                </a:ext>
              </a:extLst>
            </p:cNvPr>
            <p:cNvSpPr/>
            <p:nvPr/>
          </p:nvSpPr>
          <p:spPr>
            <a:xfrm>
              <a:off x="6800053"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6A74D33A-F278-F744-812B-C412ED4B7FFF}"/>
                </a:ext>
              </a:extLst>
            </p:cNvPr>
            <p:cNvSpPr/>
            <p:nvPr/>
          </p:nvSpPr>
          <p:spPr>
            <a:xfrm>
              <a:off x="6940252"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F04E9875-AD3A-0040-B8FB-D2D7EC00B768}"/>
                </a:ext>
              </a:extLst>
            </p:cNvPr>
            <p:cNvSpPr/>
            <p:nvPr/>
          </p:nvSpPr>
          <p:spPr>
            <a:xfrm>
              <a:off x="7077561"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F32F95CB-123C-9841-AAA4-47DD1EA180DF}"/>
                </a:ext>
              </a:extLst>
            </p:cNvPr>
            <p:cNvSpPr/>
            <p:nvPr/>
          </p:nvSpPr>
          <p:spPr>
            <a:xfrm>
              <a:off x="7217760"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6877AE2F-A07F-CF42-A7C0-BB6A2B6BE0A1}"/>
                </a:ext>
              </a:extLst>
            </p:cNvPr>
            <p:cNvSpPr/>
            <p:nvPr/>
          </p:nvSpPr>
          <p:spPr>
            <a:xfrm>
              <a:off x="7361777"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1E58FA70-1EF1-4C46-935F-24861789A6AC}"/>
                </a:ext>
              </a:extLst>
            </p:cNvPr>
            <p:cNvSpPr/>
            <p:nvPr/>
          </p:nvSpPr>
          <p:spPr>
            <a:xfrm>
              <a:off x="7501976"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AA61F68D-7FD0-5D41-A2BB-612E8AFC74FB}"/>
                </a:ext>
              </a:extLst>
            </p:cNvPr>
            <p:cNvSpPr/>
            <p:nvPr/>
          </p:nvSpPr>
          <p:spPr>
            <a:xfrm>
              <a:off x="7639285"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233943C8-91BB-CA4B-A39B-7B00B9CC0EA7}"/>
                </a:ext>
              </a:extLst>
            </p:cNvPr>
            <p:cNvSpPr/>
            <p:nvPr/>
          </p:nvSpPr>
          <p:spPr>
            <a:xfrm>
              <a:off x="7779484"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A09403DA-D349-B94C-948E-13B9776970F0}"/>
                </a:ext>
              </a:extLst>
            </p:cNvPr>
            <p:cNvSpPr/>
            <p:nvPr/>
          </p:nvSpPr>
          <p:spPr>
            <a:xfrm>
              <a:off x="7921250"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D8DB362C-6B07-994B-BEA5-D498CBA0D3B4}"/>
                </a:ext>
              </a:extLst>
            </p:cNvPr>
            <p:cNvSpPr/>
            <p:nvPr/>
          </p:nvSpPr>
          <p:spPr>
            <a:xfrm>
              <a:off x="8061449"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07DF4A44-8BE3-4640-8A0B-9C199B638B4A}"/>
                </a:ext>
              </a:extLst>
            </p:cNvPr>
            <p:cNvSpPr/>
            <p:nvPr/>
          </p:nvSpPr>
          <p:spPr>
            <a:xfrm>
              <a:off x="819875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7DF2DEE6-76A3-724E-9483-1F636CFB4D7B}"/>
                </a:ext>
              </a:extLst>
            </p:cNvPr>
            <p:cNvSpPr/>
            <p:nvPr/>
          </p:nvSpPr>
          <p:spPr>
            <a:xfrm>
              <a:off x="833895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テキスト ボックス 81">
              <a:extLst>
                <a:ext uri="{FF2B5EF4-FFF2-40B4-BE49-F238E27FC236}">
                  <a16:creationId xmlns:a16="http://schemas.microsoft.com/office/drawing/2014/main" id="{674BA6F4-0C65-F64F-925A-8A476A3BF9CB}"/>
                </a:ext>
              </a:extLst>
            </p:cNvPr>
            <p:cNvSpPr txBox="1"/>
            <p:nvPr/>
          </p:nvSpPr>
          <p:spPr>
            <a:xfrm>
              <a:off x="611560" y="5232102"/>
              <a:ext cx="5192447" cy="1077218"/>
            </a:xfrm>
            <a:prstGeom prst="rect">
              <a:avLst/>
            </a:prstGeom>
            <a:noFill/>
          </p:spPr>
          <p:txBody>
            <a:bodyPr wrap="none" rtlCol="0">
              <a:spAutoFit/>
            </a:bodyPr>
            <a:lstStyle/>
            <a:p>
              <a:pPr marL="285750" indent="-285750">
                <a:buFont typeface="Wingdings" pitchFamily="2" charset="2"/>
                <a:buChar char="l"/>
              </a:pPr>
              <a:r>
                <a:rPr kumimoji="1" lang="ja-JP" altLang="en-US" sz="1600">
                  <a:latin typeface="Meiryo" panose="020B0604030504040204" pitchFamily="34" charset="-128"/>
                  <a:ea typeface="Meiryo" panose="020B0604030504040204" pitchFamily="34" charset="-128"/>
                </a:rPr>
                <a:t>設計・実行サイクル：分／時間／日</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業務要件：変える／計画通りは無理が前提</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要求水準：高速にアップデートし品質を維持</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責任分担：全て（事業会社）／支援（外部事業者）</a:t>
              </a:r>
              <a:endParaRPr lang="en-US" altLang="ja-JP" sz="1600" dirty="0">
                <a:latin typeface="Meiryo" panose="020B0604030504040204" pitchFamily="34" charset="-128"/>
                <a:ea typeface="Meiryo" panose="020B0604030504040204" pitchFamily="34" charset="-128"/>
              </a:endParaRPr>
            </a:p>
          </p:txBody>
        </p:sp>
        <p:pic>
          <p:nvPicPr>
            <p:cNvPr id="1025" name="Picture 1" descr="page18image57217712">
              <a:extLst>
                <a:ext uri="{FF2B5EF4-FFF2-40B4-BE49-F238E27FC236}">
                  <a16:creationId xmlns:a16="http://schemas.microsoft.com/office/drawing/2014/main" id="{778C3118-B5D8-0143-89FE-73D43F619AA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38436" y="5232102"/>
              <a:ext cx="1254781" cy="1077218"/>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a:extLst>
                <a:ext uri="{FF2B5EF4-FFF2-40B4-BE49-F238E27FC236}">
                  <a16:creationId xmlns:a16="http://schemas.microsoft.com/office/drawing/2014/main" id="{5D1CE12A-642B-F549-A5F9-A9A69B271901}"/>
                </a:ext>
              </a:extLst>
            </p:cNvPr>
            <p:cNvSpPr txBox="1"/>
            <p:nvPr/>
          </p:nvSpPr>
          <p:spPr>
            <a:xfrm>
              <a:off x="7278777" y="5755322"/>
              <a:ext cx="1210588" cy="553998"/>
            </a:xfrm>
            <a:prstGeom prst="rect">
              <a:avLst/>
            </a:prstGeom>
            <a:noFill/>
          </p:spPr>
          <p:txBody>
            <a:bodyPr wrap="none" rtlCol="0">
              <a:spAutoFit/>
            </a:bodyPr>
            <a:lstStyle/>
            <a:p>
              <a:pPr algn="r"/>
              <a:r>
                <a:rPr lang="ja-JP" altLang="en-US" sz="1000">
                  <a:solidFill>
                    <a:schemeClr val="accent6">
                      <a:lumMod val="75000"/>
                    </a:schemeClr>
                  </a:solidFill>
                  <a:latin typeface="Meiryo" panose="020B0604030504040204" pitchFamily="34" charset="-128"/>
                  <a:ea typeface="Meiryo" panose="020B0604030504040204" pitchFamily="34" charset="-128"/>
                </a:rPr>
                <a:t>機能部品の組合せ</a:t>
              </a:r>
              <a:endParaRPr lang="en-US" altLang="ja-JP" sz="10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000">
                  <a:solidFill>
                    <a:schemeClr val="accent6">
                      <a:lumMod val="75000"/>
                    </a:schemeClr>
                  </a:solidFill>
                  <a:latin typeface="Meiryo" panose="020B0604030504040204" pitchFamily="34" charset="-128"/>
                  <a:ea typeface="Meiryo" panose="020B0604030504040204" pitchFamily="34" charset="-128"/>
                </a:rPr>
                <a:t>手順の設計と実行</a:t>
              </a:r>
              <a:endParaRPr kumimoji="1" lang="en-US" altLang="ja-JP" sz="10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000">
                  <a:solidFill>
                    <a:schemeClr val="accent6">
                      <a:lumMod val="75000"/>
                    </a:schemeClr>
                  </a:solidFill>
                  <a:latin typeface="Meiryo" panose="020B0604030504040204" pitchFamily="34" charset="-128"/>
                  <a:ea typeface="Meiryo" panose="020B0604030504040204" pitchFamily="34" charset="-128"/>
                </a:rPr>
                <a:t>自分が</a:t>
              </a:r>
              <a:r>
                <a:rPr kumimoji="1" lang="ja-JP" altLang="en-US" sz="1000">
                  <a:solidFill>
                    <a:schemeClr val="accent6">
                      <a:lumMod val="75000"/>
                    </a:schemeClr>
                  </a:solidFill>
                  <a:latin typeface="Meiryo" panose="020B0604030504040204" pitchFamily="34" charset="-128"/>
                  <a:ea typeface="Meiryo" panose="020B0604030504040204" pitchFamily="34" charset="-128"/>
                </a:rPr>
                <a:t>責任・主管</a:t>
              </a:r>
            </a:p>
          </p:txBody>
        </p:sp>
        <p:sp>
          <p:nvSpPr>
            <p:cNvPr id="94" name="テキスト ボックス 93">
              <a:extLst>
                <a:ext uri="{FF2B5EF4-FFF2-40B4-BE49-F238E27FC236}">
                  <a16:creationId xmlns:a16="http://schemas.microsoft.com/office/drawing/2014/main" id="{D783403D-426F-4744-B7AF-D4F05A0C3EE5}"/>
                </a:ext>
              </a:extLst>
            </p:cNvPr>
            <p:cNvSpPr txBox="1"/>
            <p:nvPr/>
          </p:nvSpPr>
          <p:spPr>
            <a:xfrm>
              <a:off x="7143390" y="5250909"/>
              <a:ext cx="1415772" cy="461665"/>
            </a:xfrm>
            <a:prstGeom prst="rect">
              <a:avLst/>
            </a:prstGeom>
            <a:noFill/>
          </p:spPr>
          <p:txBody>
            <a:bodyPr wrap="none" rtlCol="0">
              <a:spAutoFit/>
            </a:bodyPr>
            <a:lstStyle/>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使用</a:t>
              </a:r>
              <a:r>
                <a:rPr kumimoji="1" lang="ja-JP" altLang="en-US" sz="1200" b="1">
                  <a:solidFill>
                    <a:schemeClr val="accent6">
                      <a:lumMod val="75000"/>
                    </a:schemeClr>
                  </a:solidFill>
                  <a:latin typeface="Meiryo" panose="020B0604030504040204" pitchFamily="34" charset="-128"/>
                  <a:ea typeface="Meiryo" panose="020B0604030504040204" pitchFamily="34" charset="-128"/>
                </a:rPr>
                <a:t>＋設計・実行</a:t>
              </a:r>
              <a:endParaRPr kumimoji="1" lang="en-US" altLang="ja-JP" sz="12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自前・内製が前提</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2ACC00AC-4F00-6F40-BE79-671DF00AE2F6}"/>
                </a:ext>
              </a:extLst>
            </p:cNvPr>
            <p:cNvSpPr txBox="1"/>
            <p:nvPr/>
          </p:nvSpPr>
          <p:spPr>
            <a:xfrm>
              <a:off x="533822" y="3780793"/>
              <a:ext cx="4801314" cy="400110"/>
            </a:xfrm>
            <a:prstGeom prst="rect">
              <a:avLst/>
            </a:prstGeom>
            <a:noFill/>
          </p:spPr>
          <p:txBody>
            <a:bodyPr wrap="none" rtlCol="0">
              <a:spAutoFit/>
            </a:bodyPr>
            <a:lstStyle/>
            <a:p>
              <a:r>
                <a:rPr kumimoji="1" lang="ja-JP" altLang="en-US" sz="2000" b="1">
                  <a:solidFill>
                    <a:schemeClr val="accent6">
                      <a:lumMod val="75000"/>
                    </a:schemeClr>
                  </a:solidFill>
                  <a:latin typeface="Meiryo" panose="020B0604030504040204" pitchFamily="34" charset="-128"/>
                  <a:ea typeface="Meiryo" panose="020B0604030504040204" pitchFamily="34" charset="-128"/>
                </a:rPr>
                <a:t>これからのやり方（賃貸やレンタカー）</a:t>
              </a:r>
            </a:p>
          </p:txBody>
        </p:sp>
        <p:sp>
          <p:nvSpPr>
            <p:cNvPr id="93" name="下矢印 92">
              <a:extLst>
                <a:ext uri="{FF2B5EF4-FFF2-40B4-BE49-F238E27FC236}">
                  <a16:creationId xmlns:a16="http://schemas.microsoft.com/office/drawing/2014/main" id="{7517353A-557D-F641-838E-879E8A993A85}"/>
                </a:ext>
              </a:extLst>
            </p:cNvPr>
            <p:cNvSpPr/>
            <p:nvPr/>
          </p:nvSpPr>
          <p:spPr>
            <a:xfrm>
              <a:off x="3753326" y="3348745"/>
              <a:ext cx="1602483" cy="4320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グループ化 98">
            <a:extLst>
              <a:ext uri="{FF2B5EF4-FFF2-40B4-BE49-F238E27FC236}">
                <a16:creationId xmlns:a16="http://schemas.microsoft.com/office/drawing/2014/main" id="{367EDA0D-70BC-A24E-8870-49984EAA2458}"/>
              </a:ext>
            </a:extLst>
          </p:cNvPr>
          <p:cNvGrpSpPr/>
          <p:nvPr/>
        </p:nvGrpSpPr>
        <p:grpSpPr>
          <a:xfrm>
            <a:off x="6380779" y="3500761"/>
            <a:ext cx="2528161" cy="717950"/>
            <a:chOff x="6380779" y="3500761"/>
            <a:chExt cx="2528161" cy="717950"/>
          </a:xfrm>
        </p:grpSpPr>
        <p:sp>
          <p:nvSpPr>
            <p:cNvPr id="98" name="四角形吹き出し 97">
              <a:extLst>
                <a:ext uri="{FF2B5EF4-FFF2-40B4-BE49-F238E27FC236}">
                  <a16:creationId xmlns:a16="http://schemas.microsoft.com/office/drawing/2014/main" id="{1E6D0948-872E-7C4D-A6BC-E53C97B85F67}"/>
                </a:ext>
              </a:extLst>
            </p:cNvPr>
            <p:cNvSpPr/>
            <p:nvPr/>
          </p:nvSpPr>
          <p:spPr>
            <a:xfrm>
              <a:off x="6380779" y="3500761"/>
              <a:ext cx="2528161" cy="717950"/>
            </a:xfrm>
            <a:prstGeom prst="wedgeRectCallout">
              <a:avLst>
                <a:gd name="adj1" fmla="val -41251"/>
                <a:gd name="adj2" fmla="val 23033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ＭＳ Ｐゴシック"/>
                <a:ea typeface="ＭＳ Ｐゴシック"/>
                <a:cs typeface="ＭＳ Ｐゴシック"/>
              </a:endParaRPr>
            </a:p>
          </p:txBody>
        </p:sp>
        <p:sp>
          <p:nvSpPr>
            <p:cNvPr id="100" name="テキスト ボックス 99">
              <a:extLst>
                <a:ext uri="{FF2B5EF4-FFF2-40B4-BE49-F238E27FC236}">
                  <a16:creationId xmlns:a16="http://schemas.microsoft.com/office/drawing/2014/main" id="{F6DE2246-14F9-6D4F-9306-2801539AB0FF}"/>
                </a:ext>
              </a:extLst>
            </p:cNvPr>
            <p:cNvSpPr txBox="1"/>
            <p:nvPr/>
          </p:nvSpPr>
          <p:spPr>
            <a:xfrm>
              <a:off x="6456774" y="3552808"/>
              <a:ext cx="2319866" cy="646331"/>
            </a:xfrm>
            <a:prstGeom prst="rect">
              <a:avLst/>
            </a:prstGeom>
            <a:noFill/>
          </p:spPr>
          <p:txBody>
            <a:bodyPr wrap="none" rtlCol="0">
              <a:spAutoFit/>
            </a:bodyPr>
            <a:lstStyle/>
            <a:p>
              <a:r>
                <a:rPr lang="ja-JP" altLang="en-US" sz="900">
                  <a:solidFill>
                    <a:schemeClr val="bg1"/>
                  </a:solidFill>
                  <a:latin typeface="Meiryo" panose="020B0604030504040204" pitchFamily="34" charset="-128"/>
                  <a:ea typeface="Meiryo" panose="020B0604030504040204" pitchFamily="34" charset="-128"/>
                </a:rPr>
                <a:t>クラウドには</a:t>
              </a:r>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900">
                  <a:solidFill>
                    <a:schemeClr val="bg1"/>
                  </a:solidFill>
                  <a:latin typeface="Meiryo" panose="020B0604030504040204" pitchFamily="34" charset="-128"/>
                  <a:ea typeface="Meiryo" panose="020B0604030504040204" pitchFamily="34" charset="-128"/>
                </a:rPr>
                <a:t>預ける・載せる・任せる発想はない</a:t>
              </a:r>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900">
                  <a:solidFill>
                    <a:schemeClr val="bg1"/>
                  </a:solidFill>
                  <a:latin typeface="Meiryo" panose="020B0604030504040204" pitchFamily="34" charset="-128"/>
                  <a:ea typeface="Meiryo" panose="020B0604030504040204" pitchFamily="34" charset="-128"/>
                </a:rPr>
                <a:t>アウトソーシングではない</a:t>
              </a:r>
              <a:endParaRPr kumimoji="1"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900">
                  <a:solidFill>
                    <a:schemeClr val="bg1"/>
                  </a:solidFill>
                  <a:latin typeface="Meiryo" panose="020B0604030504040204" pitchFamily="34" charset="-128"/>
                  <a:ea typeface="Meiryo" panose="020B0604030504040204" pitchFamily="34" charset="-128"/>
                </a:rPr>
                <a:t>借りて、自分で使いこなす発想が必要</a:t>
              </a:r>
              <a:endParaRPr kumimoji="1" lang="ja-JP" altLang="en-US" sz="9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90975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up)">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wipe(down)">
                                      <p:cBhvr>
                                        <p:cTn id="1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18CAA-84A0-B949-872C-56171221812D}"/>
              </a:ext>
            </a:extLst>
          </p:cNvPr>
          <p:cNvSpPr>
            <a:spLocks noGrp="1"/>
          </p:cNvSpPr>
          <p:nvPr>
            <p:ph type="title"/>
          </p:nvPr>
        </p:nvSpPr>
        <p:spPr/>
        <p:txBody>
          <a:bodyPr/>
          <a:lstStyle/>
          <a:p>
            <a:r>
              <a:rPr lang="ja-JP" altLang="en-US" dirty="0"/>
              <a:t>生産物（完成品）とサービス（未完成品）</a:t>
            </a:r>
          </a:p>
        </p:txBody>
      </p:sp>
      <p:sp>
        <p:nvSpPr>
          <p:cNvPr id="5" name="正方形/長方形 4">
            <a:extLst>
              <a:ext uri="{FF2B5EF4-FFF2-40B4-BE49-F238E27FC236}">
                <a16:creationId xmlns:a16="http://schemas.microsoft.com/office/drawing/2014/main" id="{D8726199-BEE0-2E4D-AF52-646429428735}"/>
              </a:ext>
            </a:extLst>
          </p:cNvPr>
          <p:cNvSpPr/>
          <p:nvPr/>
        </p:nvSpPr>
        <p:spPr>
          <a:xfrm>
            <a:off x="1144249" y="1531193"/>
            <a:ext cx="7058744" cy="442849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リーフォーム 5">
            <a:extLst>
              <a:ext uri="{FF2B5EF4-FFF2-40B4-BE49-F238E27FC236}">
                <a16:creationId xmlns:a16="http://schemas.microsoft.com/office/drawing/2014/main" id="{448F25F7-5817-424F-9ED0-529995C81F0C}"/>
              </a:ext>
            </a:extLst>
          </p:cNvPr>
          <p:cNvSpPr/>
          <p:nvPr/>
        </p:nvSpPr>
        <p:spPr>
          <a:xfrm>
            <a:off x="1232962" y="2337125"/>
            <a:ext cx="7058744" cy="3577514"/>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445329 h 3445329"/>
              <a:gd name="connsiteX1" fmla="*/ 980660 w 3803374"/>
              <a:gd name="connsiteY1" fmla="*/ 2800586 h 3445329"/>
              <a:gd name="connsiteX2" fmla="*/ 1431234 w 3803374"/>
              <a:gd name="connsiteY2" fmla="*/ 385701 h 3445329"/>
              <a:gd name="connsiteX3" fmla="*/ 2173358 w 3803374"/>
              <a:gd name="connsiteY3" fmla="*/ 219645 h 3445329"/>
              <a:gd name="connsiteX4" fmla="*/ 3803374 w 3803374"/>
              <a:gd name="connsiteY4" fmla="*/ 1887974 h 3445329"/>
              <a:gd name="connsiteX0" fmla="*/ 0 w 3803374"/>
              <a:gd name="connsiteY0" fmla="*/ 3433672 h 3433672"/>
              <a:gd name="connsiteX1" fmla="*/ 980660 w 3803374"/>
              <a:gd name="connsiteY1" fmla="*/ 2788929 h 3433672"/>
              <a:gd name="connsiteX2" fmla="*/ 1524000 w 3803374"/>
              <a:gd name="connsiteY2" fmla="*/ 310690 h 3433672"/>
              <a:gd name="connsiteX3" fmla="*/ 2173358 w 3803374"/>
              <a:gd name="connsiteY3" fmla="*/ 207988 h 3433672"/>
              <a:gd name="connsiteX4" fmla="*/ 3803374 w 3803374"/>
              <a:gd name="connsiteY4" fmla="*/ 1876317 h 3433672"/>
              <a:gd name="connsiteX0" fmla="*/ 0 w 3803374"/>
              <a:gd name="connsiteY0" fmla="*/ 3559633 h 3559633"/>
              <a:gd name="connsiteX1" fmla="*/ 980660 w 3803374"/>
              <a:gd name="connsiteY1" fmla="*/ 2914890 h 3559633"/>
              <a:gd name="connsiteX2" fmla="*/ 1524000 w 3803374"/>
              <a:gd name="connsiteY2" fmla="*/ 436651 h 3559633"/>
              <a:gd name="connsiteX3" fmla="*/ 2180647 w 3803374"/>
              <a:gd name="connsiteY3" fmla="*/ 143885 h 3559633"/>
              <a:gd name="connsiteX4" fmla="*/ 3803374 w 3803374"/>
              <a:gd name="connsiteY4" fmla="*/ 2002278 h 3559633"/>
              <a:gd name="connsiteX0" fmla="*/ 0 w 3803374"/>
              <a:gd name="connsiteY0" fmla="*/ 3494692 h 3494692"/>
              <a:gd name="connsiteX1" fmla="*/ 980660 w 3803374"/>
              <a:gd name="connsiteY1" fmla="*/ 2849949 h 3494692"/>
              <a:gd name="connsiteX2" fmla="*/ 1524000 w 3803374"/>
              <a:gd name="connsiteY2" fmla="*/ 371710 h 3494692"/>
              <a:gd name="connsiteX3" fmla="*/ 2180647 w 3803374"/>
              <a:gd name="connsiteY3" fmla="*/ 78944 h 3494692"/>
              <a:gd name="connsiteX4" fmla="*/ 3803374 w 3803374"/>
              <a:gd name="connsiteY4" fmla="*/ 1937337 h 3494692"/>
              <a:gd name="connsiteX0" fmla="*/ 0 w 3810664"/>
              <a:gd name="connsiteY0" fmla="*/ 3637465 h 3637465"/>
              <a:gd name="connsiteX1" fmla="*/ 980660 w 3810664"/>
              <a:gd name="connsiteY1" fmla="*/ 2992722 h 3637465"/>
              <a:gd name="connsiteX2" fmla="*/ 1524000 w 3810664"/>
              <a:gd name="connsiteY2" fmla="*/ 514483 h 3637465"/>
              <a:gd name="connsiteX3" fmla="*/ 2180647 w 3810664"/>
              <a:gd name="connsiteY3" fmla="*/ 221717 h 3637465"/>
              <a:gd name="connsiteX4" fmla="*/ 3810664 w 3810664"/>
              <a:gd name="connsiteY4" fmla="*/ 3136017 h 3637465"/>
              <a:gd name="connsiteX0" fmla="*/ 0 w 3810664"/>
              <a:gd name="connsiteY0" fmla="*/ 3669588 h 3669588"/>
              <a:gd name="connsiteX1" fmla="*/ 980660 w 3810664"/>
              <a:gd name="connsiteY1" fmla="*/ 3024845 h 3669588"/>
              <a:gd name="connsiteX2" fmla="*/ 1524000 w 3810664"/>
              <a:gd name="connsiteY2" fmla="*/ 546606 h 3669588"/>
              <a:gd name="connsiteX3" fmla="*/ 2450348 w 3810664"/>
              <a:gd name="connsiteY3" fmla="*/ 211604 h 3669588"/>
              <a:gd name="connsiteX4" fmla="*/ 3810664 w 3810664"/>
              <a:gd name="connsiteY4" fmla="*/ 3168140 h 3669588"/>
              <a:gd name="connsiteX0" fmla="*/ 0 w 3810664"/>
              <a:gd name="connsiteY0" fmla="*/ 3669588 h 3669588"/>
              <a:gd name="connsiteX1" fmla="*/ 980660 w 3810664"/>
              <a:gd name="connsiteY1" fmla="*/ 3024845 h 3669588"/>
              <a:gd name="connsiteX2" fmla="*/ 1524000 w 3810664"/>
              <a:gd name="connsiteY2" fmla="*/ 546606 h 3669588"/>
              <a:gd name="connsiteX3" fmla="*/ 2362878 w 3810664"/>
              <a:gd name="connsiteY3" fmla="*/ 211604 h 3669588"/>
              <a:gd name="connsiteX4" fmla="*/ 3810664 w 3810664"/>
              <a:gd name="connsiteY4" fmla="*/ 3168140 h 3669588"/>
              <a:gd name="connsiteX0" fmla="*/ 0 w 3810664"/>
              <a:gd name="connsiteY0" fmla="*/ 3800963 h 3800963"/>
              <a:gd name="connsiteX1" fmla="*/ 980660 w 3810664"/>
              <a:gd name="connsiteY1" fmla="*/ 3156220 h 3800963"/>
              <a:gd name="connsiteX2" fmla="*/ 1524000 w 3810664"/>
              <a:gd name="connsiteY2" fmla="*/ 677981 h 3800963"/>
              <a:gd name="connsiteX3" fmla="*/ 2362878 w 3810664"/>
              <a:gd name="connsiteY3" fmla="*/ 342979 h 3800963"/>
              <a:gd name="connsiteX4" fmla="*/ 3810664 w 3810664"/>
              <a:gd name="connsiteY4" fmla="*/ 3299515 h 3800963"/>
              <a:gd name="connsiteX0" fmla="*/ 0 w 3810664"/>
              <a:gd name="connsiteY0" fmla="*/ 3857271 h 3857271"/>
              <a:gd name="connsiteX1" fmla="*/ 980660 w 3810664"/>
              <a:gd name="connsiteY1" fmla="*/ 3212528 h 3857271"/>
              <a:gd name="connsiteX2" fmla="*/ 1524000 w 3810664"/>
              <a:gd name="connsiteY2" fmla="*/ 734289 h 3857271"/>
              <a:gd name="connsiteX3" fmla="*/ 2362878 w 3810664"/>
              <a:gd name="connsiteY3" fmla="*/ 399287 h 3857271"/>
              <a:gd name="connsiteX4" fmla="*/ 3810664 w 3810664"/>
              <a:gd name="connsiteY4" fmla="*/ 3355823 h 3857271"/>
              <a:gd name="connsiteX0" fmla="*/ 0 w 3810664"/>
              <a:gd name="connsiteY0" fmla="*/ 3951122 h 3951122"/>
              <a:gd name="connsiteX1" fmla="*/ 980660 w 3810664"/>
              <a:gd name="connsiteY1" fmla="*/ 3306379 h 3951122"/>
              <a:gd name="connsiteX2" fmla="*/ 1524000 w 3810664"/>
              <a:gd name="connsiteY2" fmla="*/ 828140 h 3951122"/>
              <a:gd name="connsiteX3" fmla="*/ 2362878 w 3810664"/>
              <a:gd name="connsiteY3" fmla="*/ 493138 h 3951122"/>
              <a:gd name="connsiteX4" fmla="*/ 3810664 w 3810664"/>
              <a:gd name="connsiteY4" fmla="*/ 3449674 h 3951122"/>
              <a:gd name="connsiteX0" fmla="*/ 0 w 3810664"/>
              <a:gd name="connsiteY0" fmla="*/ 3797364 h 3797364"/>
              <a:gd name="connsiteX1" fmla="*/ 980660 w 3810664"/>
              <a:gd name="connsiteY1" fmla="*/ 3152621 h 3797364"/>
              <a:gd name="connsiteX2" fmla="*/ 1545868 w 3810664"/>
              <a:gd name="connsiteY2" fmla="*/ 378728 h 3797364"/>
              <a:gd name="connsiteX3" fmla="*/ 2362878 w 3810664"/>
              <a:gd name="connsiteY3" fmla="*/ 339380 h 3797364"/>
              <a:gd name="connsiteX4" fmla="*/ 3810664 w 3810664"/>
              <a:gd name="connsiteY4" fmla="*/ 3295916 h 3797364"/>
              <a:gd name="connsiteX0" fmla="*/ 0 w 3810664"/>
              <a:gd name="connsiteY0" fmla="*/ 3820252 h 3820252"/>
              <a:gd name="connsiteX1" fmla="*/ 980660 w 3810664"/>
              <a:gd name="connsiteY1" fmla="*/ 3175509 h 3820252"/>
              <a:gd name="connsiteX2" fmla="*/ 1582314 w 3810664"/>
              <a:gd name="connsiteY2" fmla="*/ 359381 h 3820252"/>
              <a:gd name="connsiteX3" fmla="*/ 2362878 w 3810664"/>
              <a:gd name="connsiteY3" fmla="*/ 362268 h 3820252"/>
              <a:gd name="connsiteX4" fmla="*/ 3810664 w 3810664"/>
              <a:gd name="connsiteY4" fmla="*/ 3318804 h 3820252"/>
              <a:gd name="connsiteX0" fmla="*/ 0 w 3810664"/>
              <a:gd name="connsiteY0" fmla="*/ 3699162 h 3699162"/>
              <a:gd name="connsiteX1" fmla="*/ 980660 w 3810664"/>
              <a:gd name="connsiteY1" fmla="*/ 3054419 h 3699162"/>
              <a:gd name="connsiteX2" fmla="*/ 1582314 w 3810664"/>
              <a:gd name="connsiteY2" fmla="*/ 238291 h 3699162"/>
              <a:gd name="connsiteX3" fmla="*/ 2362878 w 3810664"/>
              <a:gd name="connsiteY3" fmla="*/ 241178 h 3699162"/>
              <a:gd name="connsiteX4" fmla="*/ 3810664 w 3810664"/>
              <a:gd name="connsiteY4" fmla="*/ 3197714 h 3699162"/>
              <a:gd name="connsiteX0" fmla="*/ 0 w 3810664"/>
              <a:gd name="connsiteY0" fmla="*/ 3552341 h 3552341"/>
              <a:gd name="connsiteX1" fmla="*/ 980660 w 3810664"/>
              <a:gd name="connsiteY1" fmla="*/ 2907598 h 3552341"/>
              <a:gd name="connsiteX2" fmla="*/ 1582314 w 3810664"/>
              <a:gd name="connsiteY2" fmla="*/ 91470 h 3552341"/>
              <a:gd name="connsiteX3" fmla="*/ 2362878 w 3810664"/>
              <a:gd name="connsiteY3" fmla="*/ 94357 h 3552341"/>
              <a:gd name="connsiteX4" fmla="*/ 3810664 w 3810664"/>
              <a:gd name="connsiteY4" fmla="*/ 3050893 h 3552341"/>
              <a:gd name="connsiteX0" fmla="*/ 0 w 3810664"/>
              <a:gd name="connsiteY0" fmla="*/ 3506521 h 3506521"/>
              <a:gd name="connsiteX1" fmla="*/ 980660 w 3810664"/>
              <a:gd name="connsiteY1" fmla="*/ 2861778 h 3506521"/>
              <a:gd name="connsiteX2" fmla="*/ 1582314 w 3810664"/>
              <a:gd name="connsiteY2" fmla="*/ 45650 h 3506521"/>
              <a:gd name="connsiteX3" fmla="*/ 2362878 w 3810664"/>
              <a:gd name="connsiteY3" fmla="*/ 48537 h 3506521"/>
              <a:gd name="connsiteX4" fmla="*/ 3810664 w 3810664"/>
              <a:gd name="connsiteY4" fmla="*/ 3005073 h 3506521"/>
              <a:gd name="connsiteX0" fmla="*/ 0 w 3817953"/>
              <a:gd name="connsiteY0" fmla="*/ 3663483 h 3663483"/>
              <a:gd name="connsiteX1" fmla="*/ 980660 w 3817953"/>
              <a:gd name="connsiteY1" fmla="*/ 3018740 h 3663483"/>
              <a:gd name="connsiteX2" fmla="*/ 1582314 w 3817953"/>
              <a:gd name="connsiteY2" fmla="*/ 202612 h 3663483"/>
              <a:gd name="connsiteX3" fmla="*/ 2362878 w 3817953"/>
              <a:gd name="connsiteY3" fmla="*/ 205499 h 3663483"/>
              <a:gd name="connsiteX4" fmla="*/ 3817953 w 3817953"/>
              <a:gd name="connsiteY4" fmla="*/ 2676318 h 3663483"/>
              <a:gd name="connsiteX0" fmla="*/ 0 w 3817953"/>
              <a:gd name="connsiteY0" fmla="*/ 3706786 h 3706786"/>
              <a:gd name="connsiteX1" fmla="*/ 980660 w 3817953"/>
              <a:gd name="connsiteY1" fmla="*/ 3062043 h 3706786"/>
              <a:gd name="connsiteX2" fmla="*/ 1582314 w 3817953"/>
              <a:gd name="connsiteY2" fmla="*/ 245915 h 3706786"/>
              <a:gd name="connsiteX3" fmla="*/ 2362878 w 3817953"/>
              <a:gd name="connsiteY3" fmla="*/ 248802 h 3706786"/>
              <a:gd name="connsiteX4" fmla="*/ 3817953 w 3817953"/>
              <a:gd name="connsiteY4" fmla="*/ 2719621 h 3706786"/>
              <a:gd name="connsiteX0" fmla="*/ 0 w 3817953"/>
              <a:gd name="connsiteY0" fmla="*/ 3727987 h 3727987"/>
              <a:gd name="connsiteX1" fmla="*/ 980660 w 3817953"/>
              <a:gd name="connsiteY1" fmla="*/ 3083244 h 3727987"/>
              <a:gd name="connsiteX2" fmla="*/ 1582314 w 3817953"/>
              <a:gd name="connsiteY2" fmla="*/ 267116 h 3727987"/>
              <a:gd name="connsiteX3" fmla="*/ 2362878 w 3817953"/>
              <a:gd name="connsiteY3" fmla="*/ 270003 h 3727987"/>
              <a:gd name="connsiteX4" fmla="*/ 3817953 w 3817953"/>
              <a:gd name="connsiteY4" fmla="*/ 2740822 h 3727987"/>
              <a:gd name="connsiteX0" fmla="*/ 0 w 3817953"/>
              <a:gd name="connsiteY0" fmla="*/ 3692428 h 3692428"/>
              <a:gd name="connsiteX1" fmla="*/ 980660 w 3817953"/>
              <a:gd name="connsiteY1" fmla="*/ 3047685 h 3692428"/>
              <a:gd name="connsiteX2" fmla="*/ 1582314 w 3817953"/>
              <a:gd name="connsiteY2" fmla="*/ 231557 h 3692428"/>
              <a:gd name="connsiteX3" fmla="*/ 2479505 w 3817953"/>
              <a:gd name="connsiteY3" fmla="*/ 445625 h 3692428"/>
              <a:gd name="connsiteX4" fmla="*/ 3817953 w 3817953"/>
              <a:gd name="connsiteY4" fmla="*/ 2705263 h 3692428"/>
              <a:gd name="connsiteX0" fmla="*/ 0 w 3817953"/>
              <a:gd name="connsiteY0" fmla="*/ 3790272 h 3790272"/>
              <a:gd name="connsiteX1" fmla="*/ 980660 w 3817953"/>
              <a:gd name="connsiteY1" fmla="*/ 3145529 h 3790272"/>
              <a:gd name="connsiteX2" fmla="*/ 1582314 w 3817953"/>
              <a:gd name="connsiteY2" fmla="*/ 329401 h 3790272"/>
              <a:gd name="connsiteX3" fmla="*/ 2464927 w 3817953"/>
              <a:gd name="connsiteY3" fmla="*/ 332290 h 3790272"/>
              <a:gd name="connsiteX4" fmla="*/ 3817953 w 3817953"/>
              <a:gd name="connsiteY4" fmla="*/ 2803107 h 3790272"/>
              <a:gd name="connsiteX0" fmla="*/ 0 w 3817953"/>
              <a:gd name="connsiteY0" fmla="*/ 3854223 h 3854223"/>
              <a:gd name="connsiteX1" fmla="*/ 980660 w 3817953"/>
              <a:gd name="connsiteY1" fmla="*/ 3209480 h 3854223"/>
              <a:gd name="connsiteX2" fmla="*/ 1582314 w 3817953"/>
              <a:gd name="connsiteY2" fmla="*/ 393352 h 3854223"/>
              <a:gd name="connsiteX3" fmla="*/ 2464927 w 3817953"/>
              <a:gd name="connsiteY3" fmla="*/ 396241 h 3854223"/>
              <a:gd name="connsiteX4" fmla="*/ 3817953 w 3817953"/>
              <a:gd name="connsiteY4" fmla="*/ 2867058 h 3854223"/>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49324 h 3736489"/>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07089 h 3736489"/>
              <a:gd name="connsiteX0" fmla="*/ 0 w 3817953"/>
              <a:gd name="connsiteY0" fmla="*/ 3778487 h 3778487"/>
              <a:gd name="connsiteX1" fmla="*/ 980660 w 3817953"/>
              <a:gd name="connsiteY1" fmla="*/ 3133744 h 3778487"/>
              <a:gd name="connsiteX2" fmla="*/ 1582314 w 3817953"/>
              <a:gd name="connsiteY2" fmla="*/ 317616 h 3778487"/>
              <a:gd name="connsiteX3" fmla="*/ 2362878 w 3817953"/>
              <a:gd name="connsiteY3" fmla="*/ 236033 h 3778487"/>
              <a:gd name="connsiteX4" fmla="*/ 2922978 w 3817953"/>
              <a:gd name="connsiteY4" fmla="*/ 1840332 h 3778487"/>
              <a:gd name="connsiteX5" fmla="*/ 3817953 w 3817953"/>
              <a:gd name="connsiteY5" fmla="*/ 2749087 h 3778487"/>
              <a:gd name="connsiteX0" fmla="*/ 0 w 3817953"/>
              <a:gd name="connsiteY0" fmla="*/ 3729186 h 3729186"/>
              <a:gd name="connsiteX1" fmla="*/ 980660 w 3817953"/>
              <a:gd name="connsiteY1" fmla="*/ 3084443 h 3729186"/>
              <a:gd name="connsiteX2" fmla="*/ 1582314 w 3817953"/>
              <a:gd name="connsiteY2" fmla="*/ 268315 h 3729186"/>
              <a:gd name="connsiteX3" fmla="*/ 2362878 w 3817953"/>
              <a:gd name="connsiteY3" fmla="*/ 186732 h 3729186"/>
              <a:gd name="connsiteX4" fmla="*/ 2922978 w 3817953"/>
              <a:gd name="connsiteY4" fmla="*/ 1791031 h 3729186"/>
              <a:gd name="connsiteX5" fmla="*/ 3817953 w 3817953"/>
              <a:gd name="connsiteY5" fmla="*/ 2699786 h 3729186"/>
              <a:gd name="connsiteX0" fmla="*/ 0 w 3817953"/>
              <a:gd name="connsiteY0" fmla="*/ 3793830 h 3793830"/>
              <a:gd name="connsiteX1" fmla="*/ 980660 w 3817953"/>
              <a:gd name="connsiteY1" fmla="*/ 3149087 h 3793830"/>
              <a:gd name="connsiteX2" fmla="*/ 1582314 w 3817953"/>
              <a:gd name="connsiteY2" fmla="*/ 332959 h 3793830"/>
              <a:gd name="connsiteX3" fmla="*/ 2362878 w 3817953"/>
              <a:gd name="connsiteY3" fmla="*/ 124667 h 3793830"/>
              <a:gd name="connsiteX4" fmla="*/ 2922978 w 3817953"/>
              <a:gd name="connsiteY4" fmla="*/ 1855675 h 3793830"/>
              <a:gd name="connsiteX5" fmla="*/ 3817953 w 3817953"/>
              <a:gd name="connsiteY5" fmla="*/ 2764430 h 3793830"/>
              <a:gd name="connsiteX0" fmla="*/ 0 w 3817953"/>
              <a:gd name="connsiteY0" fmla="*/ 3856535 h 3856535"/>
              <a:gd name="connsiteX1" fmla="*/ 980660 w 3817953"/>
              <a:gd name="connsiteY1" fmla="*/ 3211792 h 3856535"/>
              <a:gd name="connsiteX2" fmla="*/ 1582314 w 3817953"/>
              <a:gd name="connsiteY2" fmla="*/ 395664 h 3856535"/>
              <a:gd name="connsiteX3" fmla="*/ 2362878 w 3817953"/>
              <a:gd name="connsiteY3" fmla="*/ 187372 h 3856535"/>
              <a:gd name="connsiteX4" fmla="*/ 2922978 w 3817953"/>
              <a:gd name="connsiteY4" fmla="*/ 1918380 h 3856535"/>
              <a:gd name="connsiteX5" fmla="*/ 3817953 w 3817953"/>
              <a:gd name="connsiteY5" fmla="*/ 2827135 h 385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953" h="3856535">
                <a:moveTo>
                  <a:pt x="0" y="3856535"/>
                </a:moveTo>
                <a:cubicBezTo>
                  <a:pt x="536713" y="3736338"/>
                  <a:pt x="716941" y="3788604"/>
                  <a:pt x="980660" y="3211792"/>
                </a:cubicBezTo>
                <a:cubicBezTo>
                  <a:pt x="1244379" y="2634980"/>
                  <a:pt x="1351944" y="899734"/>
                  <a:pt x="1582314" y="395664"/>
                </a:cubicBezTo>
                <a:cubicBezTo>
                  <a:pt x="1812684" y="-108406"/>
                  <a:pt x="2139434" y="-75731"/>
                  <a:pt x="2362878" y="187372"/>
                </a:cubicBezTo>
                <a:cubicBezTo>
                  <a:pt x="2586322" y="450475"/>
                  <a:pt x="2697474" y="1506577"/>
                  <a:pt x="2922978" y="1918380"/>
                </a:cubicBezTo>
                <a:cubicBezTo>
                  <a:pt x="3148482" y="2330183"/>
                  <a:pt x="3683369" y="2615842"/>
                  <a:pt x="3817953" y="2827135"/>
                </a:cubicBezTo>
              </a:path>
            </a:pathLst>
          </a:custGeom>
          <a:noFill/>
          <a:ln w="57150">
            <a:solidFill>
              <a:srgbClr val="FF8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7BCD87A-F437-884A-96C5-09B3C4A3E77F}"/>
              </a:ext>
            </a:extLst>
          </p:cNvPr>
          <p:cNvSpPr txBox="1"/>
          <p:nvPr/>
        </p:nvSpPr>
        <p:spPr>
          <a:xfrm>
            <a:off x="661088" y="1531193"/>
            <a:ext cx="461665" cy="1872208"/>
          </a:xfrm>
          <a:prstGeom prst="rect">
            <a:avLst/>
          </a:prstGeom>
          <a:noFill/>
        </p:spPr>
        <p:txBody>
          <a:bodyPr vert="eaVert" wrap="square" rtlCol="0">
            <a:spAutoFit/>
          </a:bodyPr>
          <a:lstStyle/>
          <a:p>
            <a:r>
              <a:rPr kumimoji="1" lang="ja-JP" altLang="en-US" dirty="0">
                <a:solidFill>
                  <a:srgbClr val="009051"/>
                </a:solidFill>
                <a:latin typeface="Meiryo" panose="020B0604030504040204" pitchFamily="34" charset="-128"/>
                <a:ea typeface="Meiryo" panose="020B0604030504040204" pitchFamily="34" charset="-128"/>
              </a:rPr>
              <a:t>ワークロード</a:t>
            </a:r>
          </a:p>
        </p:txBody>
      </p:sp>
      <p:cxnSp>
        <p:nvCxnSpPr>
          <p:cNvPr id="11" name="直線矢印コネクタ 10">
            <a:extLst>
              <a:ext uri="{FF2B5EF4-FFF2-40B4-BE49-F238E27FC236}">
                <a16:creationId xmlns:a16="http://schemas.microsoft.com/office/drawing/2014/main" id="{F16F5217-3B99-B143-9A1A-C425FE14520B}"/>
              </a:ext>
            </a:extLst>
          </p:cNvPr>
          <p:cNvCxnSpPr>
            <a:cxnSpLocks/>
          </p:cNvCxnSpPr>
          <p:nvPr/>
        </p:nvCxnSpPr>
        <p:spPr>
          <a:xfrm flipV="1">
            <a:off x="1144252" y="1531193"/>
            <a:ext cx="0" cy="4383446"/>
          </a:xfrm>
          <a:prstGeom prst="straightConnector1">
            <a:avLst/>
          </a:prstGeom>
          <a:ln>
            <a:solidFill>
              <a:srgbClr val="00905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26B1EE43-DB7A-4E46-81EF-9A855A510AFB}"/>
              </a:ext>
            </a:extLst>
          </p:cNvPr>
          <p:cNvCxnSpPr>
            <a:cxnSpLocks/>
          </p:cNvCxnSpPr>
          <p:nvPr/>
        </p:nvCxnSpPr>
        <p:spPr>
          <a:xfrm>
            <a:off x="1187624" y="6067696"/>
            <a:ext cx="7129772" cy="0"/>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EE1A020F-DC59-5F4A-A232-7DCFACBB3AEE}"/>
              </a:ext>
            </a:extLst>
          </p:cNvPr>
          <p:cNvSpPr txBox="1"/>
          <p:nvPr/>
        </p:nvSpPr>
        <p:spPr>
          <a:xfrm>
            <a:off x="6562241" y="6156012"/>
            <a:ext cx="1800493" cy="369332"/>
          </a:xfrm>
          <a:prstGeom prst="rect">
            <a:avLst/>
          </a:prstGeom>
          <a:noFill/>
        </p:spPr>
        <p:txBody>
          <a:bodyPr wrap="none" rtlCol="0">
            <a:spAutoFit/>
          </a:bodyPr>
          <a:lstStyle/>
          <a:p>
            <a:r>
              <a:rPr kumimoji="1" lang="ja-JP" altLang="en-US" dirty="0">
                <a:solidFill>
                  <a:srgbClr val="953735"/>
                </a:solidFill>
                <a:latin typeface="Meiryo" panose="020B0604030504040204" pitchFamily="34" charset="-128"/>
                <a:ea typeface="Meiryo" panose="020B0604030504040204" pitchFamily="34" charset="-128"/>
              </a:rPr>
              <a:t>ライフ・タイム</a:t>
            </a:r>
          </a:p>
        </p:txBody>
      </p:sp>
      <p:sp>
        <p:nvSpPr>
          <p:cNvPr id="20" name="テキスト ボックス 19">
            <a:extLst>
              <a:ext uri="{FF2B5EF4-FFF2-40B4-BE49-F238E27FC236}">
                <a16:creationId xmlns:a16="http://schemas.microsoft.com/office/drawing/2014/main" id="{6BF291F4-DB36-544D-A469-912899453275}"/>
              </a:ext>
            </a:extLst>
          </p:cNvPr>
          <p:cNvSpPr txBox="1"/>
          <p:nvPr/>
        </p:nvSpPr>
        <p:spPr>
          <a:xfrm>
            <a:off x="1909390" y="1952306"/>
            <a:ext cx="2723823" cy="646331"/>
          </a:xfrm>
          <a:prstGeom prst="rect">
            <a:avLst/>
          </a:prstGeom>
          <a:noFill/>
        </p:spPr>
        <p:txBody>
          <a:bodyPr wrap="none" rtlCol="0">
            <a:spAutoFit/>
          </a:bodyPr>
          <a:lstStyle/>
          <a:p>
            <a:r>
              <a:rPr lang="ja-JP" altLang="en-US" dirty="0">
                <a:solidFill>
                  <a:schemeClr val="accent6">
                    <a:lumMod val="50000"/>
                  </a:schemeClr>
                </a:solidFill>
                <a:latin typeface="Meiryo" panose="020B0604030504040204" pitchFamily="34" charset="-128"/>
                <a:ea typeface="Meiryo" panose="020B0604030504040204" pitchFamily="34" charset="-128"/>
              </a:rPr>
              <a:t>ウォーターフォール開発</a:t>
            </a:r>
            <a:endParaRPr lang="en-US" altLang="ja-JP"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dirty="0">
                <a:solidFill>
                  <a:schemeClr val="accent6">
                    <a:lumMod val="50000"/>
                  </a:schemeClr>
                </a:solidFill>
                <a:latin typeface="Meiryo" panose="020B0604030504040204" pitchFamily="34" charset="-128"/>
                <a:ea typeface="Meiryo" panose="020B0604030504040204" pitchFamily="34" charset="-128"/>
              </a:rPr>
              <a:t>外注</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46151DBA-450F-B048-9CBB-5EAAEA27EA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890210" y="2228477"/>
            <a:ext cx="1307055" cy="1200523"/>
          </a:xfrm>
          <a:prstGeom prst="rect">
            <a:avLst/>
          </a:prstGeom>
          <a:effectLst>
            <a:outerShdw blurRad="50800" dist="38100" dir="2700000" algn="tl" rotWithShape="0">
              <a:prstClr val="black">
                <a:alpha val="40000"/>
              </a:prstClr>
            </a:outerShdw>
          </a:effectLst>
        </p:spPr>
      </p:pic>
      <p:sp>
        <p:nvSpPr>
          <p:cNvPr id="33" name="テキスト ボックス 32">
            <a:extLst>
              <a:ext uri="{FF2B5EF4-FFF2-40B4-BE49-F238E27FC236}">
                <a16:creationId xmlns:a16="http://schemas.microsoft.com/office/drawing/2014/main" id="{DA79A5D5-9B78-7044-ABA5-1F83CC6064CE}"/>
              </a:ext>
            </a:extLst>
          </p:cNvPr>
          <p:cNvSpPr txBox="1"/>
          <p:nvPr/>
        </p:nvSpPr>
        <p:spPr>
          <a:xfrm>
            <a:off x="1680330" y="3175162"/>
            <a:ext cx="1960793" cy="738664"/>
          </a:xfrm>
          <a:prstGeom prst="rect">
            <a:avLst/>
          </a:prstGeom>
          <a:noFill/>
        </p:spPr>
        <p:txBody>
          <a:bodyPr wrap="none" rtlCol="0">
            <a:spAutoFit/>
          </a:bodyPr>
          <a:lstStyle/>
          <a:p>
            <a:r>
              <a:rPr lang="ja-JP" altLang="en-US" sz="1400" dirty="0">
                <a:solidFill>
                  <a:schemeClr val="accent6">
                    <a:lumMod val="75000"/>
                  </a:schemeClr>
                </a:solidFill>
                <a:latin typeface="Meiryo" panose="020B0604030504040204" pitchFamily="34" charset="-128"/>
                <a:ea typeface="Meiryo" panose="020B0604030504040204" pitchFamily="34" charset="-128"/>
              </a:rPr>
              <a:t>リリース後の</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dirty="0">
                <a:solidFill>
                  <a:schemeClr val="accent6">
                    <a:lumMod val="75000"/>
                  </a:schemeClr>
                </a:solidFill>
                <a:latin typeface="Meiryo" panose="020B0604030504040204" pitchFamily="34" charset="-128"/>
                <a:ea typeface="Meiryo" panose="020B0604030504040204" pitchFamily="34" charset="-128"/>
              </a:rPr>
              <a:t>手戻りが許されない</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en-US" altLang="ja-JP" sz="14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完全</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な成果物を提供</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4" name="四角形吹き出し 3">
            <a:extLst>
              <a:ext uri="{FF2B5EF4-FFF2-40B4-BE49-F238E27FC236}">
                <a16:creationId xmlns:a16="http://schemas.microsoft.com/office/drawing/2014/main" id="{3972B1D0-A5A3-E84C-A976-DEE1A4B0275B}"/>
              </a:ext>
            </a:extLst>
          </p:cNvPr>
          <p:cNvSpPr/>
          <p:nvPr/>
        </p:nvSpPr>
        <p:spPr>
          <a:xfrm>
            <a:off x="3563888" y="1033893"/>
            <a:ext cx="1800190" cy="687277"/>
          </a:xfrm>
          <a:prstGeom prst="wedgeRectCallout">
            <a:avLst>
              <a:gd name="adj1" fmla="val -45367"/>
              <a:gd name="adj2" fmla="val 7664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生産物としての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情報システム</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 name="グループ化 6">
            <a:extLst>
              <a:ext uri="{FF2B5EF4-FFF2-40B4-BE49-F238E27FC236}">
                <a16:creationId xmlns:a16="http://schemas.microsoft.com/office/drawing/2014/main" id="{C3356A48-2D59-C249-8C63-26DD7715D1D8}"/>
              </a:ext>
            </a:extLst>
          </p:cNvPr>
          <p:cNvGrpSpPr/>
          <p:nvPr/>
        </p:nvGrpSpPr>
        <p:grpSpPr>
          <a:xfrm>
            <a:off x="1232962" y="2038336"/>
            <a:ext cx="7058741" cy="3876302"/>
            <a:chOff x="1232962" y="2038336"/>
            <a:chExt cx="7058741" cy="3876302"/>
          </a:xfrm>
        </p:grpSpPr>
        <p:sp>
          <p:nvSpPr>
            <p:cNvPr id="8" name="フリーフォーム 7">
              <a:extLst>
                <a:ext uri="{FF2B5EF4-FFF2-40B4-BE49-F238E27FC236}">
                  <a16:creationId xmlns:a16="http://schemas.microsoft.com/office/drawing/2014/main" id="{74EBDD06-E397-944C-B896-64AA7FEAD147}"/>
                </a:ext>
              </a:extLst>
            </p:cNvPr>
            <p:cNvSpPr/>
            <p:nvPr/>
          </p:nvSpPr>
          <p:spPr>
            <a:xfrm>
              <a:off x="1232962" y="3043363"/>
              <a:ext cx="7058741" cy="2871275"/>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225897 h 3225897"/>
                <a:gd name="connsiteX1" fmla="*/ 742121 w 3803374"/>
                <a:gd name="connsiteY1" fmla="*/ 2623389 h 3225897"/>
                <a:gd name="connsiteX2" fmla="*/ 1232451 w 3803374"/>
                <a:gd name="connsiteY2" fmla="*/ 1560065 h 3225897"/>
                <a:gd name="connsiteX3" fmla="*/ 2173358 w 3803374"/>
                <a:gd name="connsiteY3" fmla="*/ 213 h 3225897"/>
                <a:gd name="connsiteX4" fmla="*/ 3803374 w 3803374"/>
                <a:gd name="connsiteY4" fmla="*/ 1668542 h 3225897"/>
                <a:gd name="connsiteX0" fmla="*/ 0 w 3803374"/>
                <a:gd name="connsiteY0" fmla="*/ 3225905 h 3225905"/>
                <a:gd name="connsiteX1" fmla="*/ 622851 w 3803374"/>
                <a:gd name="connsiteY1" fmla="*/ 2919051 h 3225905"/>
                <a:gd name="connsiteX2" fmla="*/ 1232451 w 3803374"/>
                <a:gd name="connsiteY2" fmla="*/ 1560073 h 3225905"/>
                <a:gd name="connsiteX3" fmla="*/ 2173358 w 3803374"/>
                <a:gd name="connsiteY3" fmla="*/ 221 h 3225905"/>
                <a:gd name="connsiteX4" fmla="*/ 3803374 w 3803374"/>
                <a:gd name="connsiteY4" fmla="*/ 1668550 h 3225905"/>
                <a:gd name="connsiteX0" fmla="*/ 0 w 3803374"/>
                <a:gd name="connsiteY0" fmla="*/ 3225695 h 3225695"/>
                <a:gd name="connsiteX1" fmla="*/ 622851 w 3803374"/>
                <a:gd name="connsiteY1" fmla="*/ 2918841 h 3225695"/>
                <a:gd name="connsiteX2" fmla="*/ 1020416 w 3803374"/>
                <a:gd name="connsiteY2" fmla="*/ 1644336 h 3225695"/>
                <a:gd name="connsiteX3" fmla="*/ 2173358 w 3803374"/>
                <a:gd name="connsiteY3" fmla="*/ 11 h 3225695"/>
                <a:gd name="connsiteX4" fmla="*/ 3803374 w 3803374"/>
                <a:gd name="connsiteY4" fmla="*/ 1668340 h 3225695"/>
                <a:gd name="connsiteX0" fmla="*/ 0 w 3803374"/>
                <a:gd name="connsiteY0" fmla="*/ 3225697 h 3225697"/>
                <a:gd name="connsiteX1" fmla="*/ 622851 w 3803374"/>
                <a:gd name="connsiteY1" fmla="*/ 2918843 h 3225697"/>
                <a:gd name="connsiteX2" fmla="*/ 1020416 w 3803374"/>
                <a:gd name="connsiteY2" fmla="*/ 1644338 h 3225697"/>
                <a:gd name="connsiteX3" fmla="*/ 2173358 w 3803374"/>
                <a:gd name="connsiteY3" fmla="*/ 13 h 3225697"/>
                <a:gd name="connsiteX4" fmla="*/ 3803374 w 3803374"/>
                <a:gd name="connsiteY4" fmla="*/ 1668342 h 3225697"/>
                <a:gd name="connsiteX0" fmla="*/ 0 w 3803374"/>
                <a:gd name="connsiteY0" fmla="*/ 2444338 h 2444338"/>
                <a:gd name="connsiteX1" fmla="*/ 622851 w 3803374"/>
                <a:gd name="connsiteY1" fmla="*/ 2137484 h 2444338"/>
                <a:gd name="connsiteX2" fmla="*/ 1020416 w 3803374"/>
                <a:gd name="connsiteY2" fmla="*/ 862979 h 2444338"/>
                <a:gd name="connsiteX3" fmla="*/ 2160106 w 3803374"/>
                <a:gd name="connsiteY3" fmla="*/ 24 h 2444338"/>
                <a:gd name="connsiteX4" fmla="*/ 3803374 w 3803374"/>
                <a:gd name="connsiteY4" fmla="*/ 886983 h 2444338"/>
                <a:gd name="connsiteX0" fmla="*/ 0 w 3803374"/>
                <a:gd name="connsiteY0" fmla="*/ 2472013 h 2472013"/>
                <a:gd name="connsiteX1" fmla="*/ 622851 w 3803374"/>
                <a:gd name="connsiteY1" fmla="*/ 2165159 h 2472013"/>
                <a:gd name="connsiteX2" fmla="*/ 1020416 w 3803374"/>
                <a:gd name="connsiteY2" fmla="*/ 890654 h 2472013"/>
                <a:gd name="connsiteX3" fmla="*/ 2160106 w 3803374"/>
                <a:gd name="connsiteY3" fmla="*/ 27699 h 2472013"/>
                <a:gd name="connsiteX4" fmla="*/ 3803374 w 3803374"/>
                <a:gd name="connsiteY4" fmla="*/ 914658 h 2472013"/>
                <a:gd name="connsiteX0" fmla="*/ 0 w 3710608"/>
                <a:gd name="connsiteY0" fmla="*/ 3443936 h 3443936"/>
                <a:gd name="connsiteX1" fmla="*/ 622851 w 3710608"/>
                <a:gd name="connsiteY1" fmla="*/ 3137082 h 3443936"/>
                <a:gd name="connsiteX2" fmla="*/ 1020416 w 3710608"/>
                <a:gd name="connsiteY2" fmla="*/ 1862577 h 3443936"/>
                <a:gd name="connsiteX3" fmla="*/ 2160106 w 3710608"/>
                <a:gd name="connsiteY3" fmla="*/ 999622 h 3443936"/>
                <a:gd name="connsiteX4" fmla="*/ 3710608 w 3710608"/>
                <a:gd name="connsiteY4" fmla="*/ 49305 h 3443936"/>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950317 h 3394631"/>
                <a:gd name="connsiteX4" fmla="*/ 3710608 w 3710608"/>
                <a:gd name="connsiteY4" fmla="*/ 0 h 3394631"/>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46854 w 3710608"/>
                <a:gd name="connsiteY3" fmla="*/ 739134 h 3394631"/>
                <a:gd name="connsiteX4" fmla="*/ 3710608 w 3710608"/>
                <a:gd name="connsiteY4" fmla="*/ 0 h 3394631"/>
                <a:gd name="connsiteX0" fmla="*/ 0 w 3710608"/>
                <a:gd name="connsiteY0" fmla="*/ 3394631 h 3394631"/>
                <a:gd name="connsiteX1" fmla="*/ 596347 w 3710608"/>
                <a:gd name="connsiteY1" fmla="*/ 3003304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97563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18050 w 3710608"/>
                <a:gd name="connsiteY1" fmla="*/ 3045541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94855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608" h="3394631">
                  <a:moveTo>
                    <a:pt x="0" y="3394631"/>
                  </a:moveTo>
                  <a:cubicBezTo>
                    <a:pt x="284921" y="3105489"/>
                    <a:pt x="267538" y="2921597"/>
                    <a:pt x="318988" y="2702201"/>
                  </a:cubicBezTo>
                  <a:cubicBezTo>
                    <a:pt x="370438" y="2482805"/>
                    <a:pt x="376487" y="1773505"/>
                    <a:pt x="681131" y="1420214"/>
                  </a:cubicBezTo>
                  <a:cubicBezTo>
                    <a:pt x="985775" y="1066923"/>
                    <a:pt x="1641941" y="819158"/>
                    <a:pt x="2146854" y="582456"/>
                  </a:cubicBezTo>
                  <a:cubicBezTo>
                    <a:pt x="2651767" y="345754"/>
                    <a:pt x="3331815" y="67114"/>
                    <a:pt x="3710608" y="0"/>
                  </a:cubicBezTo>
                </a:path>
              </a:pathLst>
            </a:custGeom>
            <a:noFill/>
            <a:ln w="76200">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FE0DFE6B-0E4F-9E4A-A3F0-4F80CABD544B}"/>
                </a:ext>
              </a:extLst>
            </p:cNvPr>
            <p:cNvSpPr txBox="1"/>
            <p:nvPr/>
          </p:nvSpPr>
          <p:spPr>
            <a:xfrm>
              <a:off x="6021424" y="2038336"/>
              <a:ext cx="1800493" cy="646331"/>
            </a:xfrm>
            <a:prstGeom prst="rect">
              <a:avLst/>
            </a:prstGeom>
            <a:noFill/>
          </p:spPr>
          <p:txBody>
            <a:bodyPr wrap="none" rtlCol="0">
              <a:spAutoFit/>
            </a:bodyPr>
            <a:lstStyle/>
            <a:p>
              <a:r>
                <a:rPr lang="ja-JP" altLang="en-US" dirty="0">
                  <a:solidFill>
                    <a:srgbClr val="0432FF"/>
                  </a:solidFill>
                  <a:latin typeface="Meiryo" panose="020B0604030504040204" pitchFamily="34" charset="-128"/>
                  <a:ea typeface="Meiryo" panose="020B0604030504040204" pitchFamily="34" charset="-128"/>
                </a:rPr>
                <a:t>アジャイル開発</a:t>
              </a:r>
              <a:endParaRPr lang="en-US" altLang="ja-JP" dirty="0">
                <a:solidFill>
                  <a:srgbClr val="0432FF"/>
                </a:solidFill>
                <a:latin typeface="Meiryo" panose="020B0604030504040204" pitchFamily="34" charset="-128"/>
                <a:ea typeface="Meiryo" panose="020B0604030504040204" pitchFamily="34" charset="-128"/>
              </a:endParaRPr>
            </a:p>
            <a:p>
              <a:r>
                <a:rPr kumimoji="1" lang="ja-JP" altLang="en-US" dirty="0">
                  <a:solidFill>
                    <a:srgbClr val="0432FF"/>
                  </a:solidFill>
                  <a:latin typeface="Meiryo" panose="020B0604030504040204" pitchFamily="34" charset="-128"/>
                  <a:ea typeface="Meiryo" panose="020B0604030504040204" pitchFamily="34" charset="-128"/>
                </a:rPr>
                <a:t>内製</a:t>
              </a:r>
              <a:endParaRPr kumimoji="1" lang="en-US" altLang="ja-JP" dirty="0">
                <a:solidFill>
                  <a:srgbClr val="0432FF"/>
                </a:solidFill>
                <a:latin typeface="Meiryo" panose="020B0604030504040204" pitchFamily="34" charset="-128"/>
                <a:ea typeface="Meiryo" panose="020B0604030504040204" pitchFamily="34" charset="-128"/>
              </a:endParaRPr>
            </a:p>
          </p:txBody>
        </p:sp>
        <p:pic>
          <p:nvPicPr>
            <p:cNvPr id="27" name="図 26">
              <a:extLst>
                <a:ext uri="{FF2B5EF4-FFF2-40B4-BE49-F238E27FC236}">
                  <a16:creationId xmlns:a16="http://schemas.microsoft.com/office/drawing/2014/main" id="{44C3EDDA-BB43-044F-AA39-0045A00738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23269" y="2250399"/>
              <a:ext cx="1287769" cy="1196599"/>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36FF714F-CC12-CF46-91E8-3503A49930B1}"/>
                </a:ext>
              </a:extLst>
            </p:cNvPr>
            <p:cNvSpPr txBox="1"/>
            <p:nvPr/>
          </p:nvSpPr>
          <p:spPr>
            <a:xfrm>
              <a:off x="6634904" y="3427540"/>
              <a:ext cx="1441420" cy="738664"/>
            </a:xfrm>
            <a:prstGeom prst="rect">
              <a:avLst/>
            </a:prstGeom>
            <a:noFill/>
          </p:spPr>
          <p:txBody>
            <a:bodyPr wrap="none" rtlCol="0">
              <a:spAutoFit/>
            </a:bodyPr>
            <a:lstStyle/>
            <a:p>
              <a:r>
                <a:rPr kumimoji="1" lang="ja-JP" altLang="en-US" sz="1400" dirty="0">
                  <a:solidFill>
                    <a:srgbClr val="0432FF"/>
                  </a:solidFill>
                  <a:latin typeface="Meiryo" panose="020B0604030504040204" pitchFamily="34" charset="-128"/>
                  <a:ea typeface="Meiryo" panose="020B0604030504040204" pitchFamily="34" charset="-128"/>
                </a:rPr>
                <a:t>リリース後も</a:t>
              </a:r>
              <a:endParaRPr kumimoji="1" lang="en-US" altLang="ja-JP" sz="1400" dirty="0">
                <a:solidFill>
                  <a:srgbClr val="0432FF"/>
                </a:solidFill>
                <a:latin typeface="Meiryo" panose="020B0604030504040204" pitchFamily="34" charset="-128"/>
                <a:ea typeface="Meiryo" panose="020B0604030504040204" pitchFamily="34" charset="-128"/>
              </a:endParaRPr>
            </a:p>
            <a:p>
              <a:r>
                <a:rPr lang="ja-JP" altLang="en-US" sz="1400" dirty="0">
                  <a:solidFill>
                    <a:srgbClr val="0432FF"/>
                  </a:solidFill>
                  <a:latin typeface="Meiryo" panose="020B0604030504040204" pitchFamily="34" charset="-128"/>
                  <a:ea typeface="Meiryo" panose="020B0604030504040204" pitchFamily="34" charset="-128"/>
                </a:rPr>
                <a:t>継続的に改善</a:t>
              </a:r>
              <a:endParaRPr lang="en-US" altLang="ja-JP" sz="1400" dirty="0">
                <a:solidFill>
                  <a:srgbClr val="0432FF"/>
                </a:solidFill>
                <a:latin typeface="Meiryo" panose="020B0604030504040204" pitchFamily="34" charset="-128"/>
                <a:ea typeface="Meiryo" panose="020B0604030504040204" pitchFamily="34" charset="-128"/>
              </a:endParaRPr>
            </a:p>
            <a:p>
              <a:r>
                <a:rPr kumimoji="1" lang="ja-JP" altLang="en-US" sz="1400" dirty="0">
                  <a:solidFill>
                    <a:srgbClr val="0432FF"/>
                  </a:solidFill>
                  <a:latin typeface="Meiryo" panose="020B0604030504040204" pitchFamily="34" charset="-128"/>
                  <a:ea typeface="Meiryo" panose="020B0604030504040204" pitchFamily="34" charset="-128"/>
                </a:rPr>
                <a:t>常に最新を維持</a:t>
              </a:r>
            </a:p>
          </p:txBody>
        </p:sp>
        <p:sp>
          <p:nvSpPr>
            <p:cNvPr id="19" name="四角形吹き出し 18">
              <a:extLst>
                <a:ext uri="{FF2B5EF4-FFF2-40B4-BE49-F238E27FC236}">
                  <a16:creationId xmlns:a16="http://schemas.microsoft.com/office/drawing/2014/main" id="{F1B23CEA-40C7-B345-9009-5F6FFB018D5C}"/>
                </a:ext>
              </a:extLst>
            </p:cNvPr>
            <p:cNvSpPr/>
            <p:nvPr/>
          </p:nvSpPr>
          <p:spPr>
            <a:xfrm>
              <a:off x="4572000" y="3987294"/>
              <a:ext cx="1800190" cy="687277"/>
            </a:xfrm>
            <a:prstGeom prst="wedgeRectCallout">
              <a:avLst>
                <a:gd name="adj1" fmla="val 57634"/>
                <a:gd name="adj2" fmla="val -10998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サービスとしての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情報システム</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grpSp>
    </p:spTree>
    <p:extLst>
      <p:ext uri="{BB962C8B-B14F-4D97-AF65-F5344CB8AC3E}">
        <p14:creationId xmlns:p14="http://schemas.microsoft.com/office/powerpoint/2010/main" val="3627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4BCFB452-921B-3140-A25F-02F2B9DAC9C4}"/>
              </a:ext>
            </a:extLst>
          </p:cNvPr>
          <p:cNvSpPr/>
          <p:nvPr/>
        </p:nvSpPr>
        <p:spPr>
          <a:xfrm rot="10800000">
            <a:off x="136676" y="5613017"/>
            <a:ext cx="8829020" cy="340479"/>
          </a:xfrm>
          <a:prstGeom prst="triangle">
            <a:avLst>
              <a:gd name="adj" fmla="val 94739"/>
            </a:avLst>
          </a:prstGeom>
          <a:gradFill flip="none" rotWithShape="1">
            <a:gsLst>
              <a:gs pos="11000">
                <a:schemeClr val="tx1">
                  <a:lumMod val="50000"/>
                  <a:lumOff val="50000"/>
                </a:schemeClr>
              </a:gs>
              <a:gs pos="60000">
                <a:schemeClr val="bg1">
                  <a:lumMod val="75000"/>
                </a:schemeClr>
              </a:gs>
              <a:gs pos="100000">
                <a:schemeClr val="bg1">
                  <a:lumMod val="85000"/>
                </a:schemeClr>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63BFDD6B-2EA3-C547-9051-EFF0F8C42EB3}"/>
              </a:ext>
            </a:extLst>
          </p:cNvPr>
          <p:cNvSpPr/>
          <p:nvPr/>
        </p:nvSpPr>
        <p:spPr>
          <a:xfrm>
            <a:off x="6713022" y="740588"/>
            <a:ext cx="2252723" cy="4640458"/>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FA579FBF-E5F4-E546-BE38-FD524E5C0101}"/>
              </a:ext>
            </a:extLst>
          </p:cNvPr>
          <p:cNvSpPr/>
          <p:nvPr/>
        </p:nvSpPr>
        <p:spPr>
          <a:xfrm>
            <a:off x="4620496" y="5386885"/>
            <a:ext cx="4345200" cy="249420"/>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59687E79-A151-EC46-B61F-39872FD12AA3}"/>
              </a:ext>
            </a:extLst>
          </p:cNvPr>
          <p:cNvSpPr/>
          <p:nvPr/>
        </p:nvSpPr>
        <p:spPr>
          <a:xfrm>
            <a:off x="6721762" y="5099400"/>
            <a:ext cx="2243934" cy="23027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472C73BE-2D75-4740-A2D1-615D6950613E}"/>
              </a:ext>
            </a:extLst>
          </p:cNvPr>
          <p:cNvSpPr/>
          <p:nvPr/>
        </p:nvSpPr>
        <p:spPr>
          <a:xfrm>
            <a:off x="2340478" y="740588"/>
            <a:ext cx="4375361" cy="464045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D0422F0-BC05-6D40-97F4-61F13CD57836}"/>
              </a:ext>
            </a:extLst>
          </p:cNvPr>
          <p:cNvSpPr/>
          <p:nvPr/>
        </p:nvSpPr>
        <p:spPr>
          <a:xfrm>
            <a:off x="4624317" y="5103306"/>
            <a:ext cx="2088706" cy="23027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4525B29-BE14-A848-ADED-66380F3B55A2}"/>
              </a:ext>
            </a:extLst>
          </p:cNvPr>
          <p:cNvSpPr/>
          <p:nvPr/>
        </p:nvSpPr>
        <p:spPr>
          <a:xfrm>
            <a:off x="2350372" y="5380748"/>
            <a:ext cx="2270124" cy="249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37B4AD5F-F0C5-A642-8605-AB02133D9501}"/>
              </a:ext>
            </a:extLst>
          </p:cNvPr>
          <p:cNvSpPr/>
          <p:nvPr/>
        </p:nvSpPr>
        <p:spPr>
          <a:xfrm>
            <a:off x="148858" y="741736"/>
            <a:ext cx="2201514" cy="4640458"/>
          </a:xfrm>
          <a:prstGeom prst="rect">
            <a:avLst/>
          </a:prstGeom>
          <a:solidFill>
            <a:schemeClr val="accent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B6A3B2D-DC79-A641-AD87-2D596C34F3B2}"/>
              </a:ext>
            </a:extLst>
          </p:cNvPr>
          <p:cNvSpPr>
            <a:spLocks noGrp="1"/>
          </p:cNvSpPr>
          <p:nvPr>
            <p:ph type="title"/>
          </p:nvPr>
        </p:nvSpPr>
        <p:spPr>
          <a:xfrm>
            <a:off x="228984" y="235202"/>
            <a:ext cx="8686800" cy="416221"/>
          </a:xfrm>
        </p:spPr>
        <p:txBody>
          <a:bodyPr/>
          <a:lstStyle/>
          <a:p>
            <a:r>
              <a:rPr kumimoji="1" lang="ja-JP" altLang="en-US"/>
              <a:t>気付きからサービスに至る全体プロセス</a:t>
            </a:r>
          </a:p>
        </p:txBody>
      </p:sp>
      <p:sp>
        <p:nvSpPr>
          <p:cNvPr id="3" name="円/楕円 2">
            <a:extLst>
              <a:ext uri="{FF2B5EF4-FFF2-40B4-BE49-F238E27FC236}">
                <a16:creationId xmlns:a16="http://schemas.microsoft.com/office/drawing/2014/main" id="{8256CED4-4399-7B43-85C0-F9C1BB4BE2E9}"/>
              </a:ext>
            </a:extLst>
          </p:cNvPr>
          <p:cNvSpPr/>
          <p:nvPr/>
        </p:nvSpPr>
        <p:spPr>
          <a:xfrm>
            <a:off x="2322102" y="1704880"/>
            <a:ext cx="2192035" cy="2217187"/>
          </a:xfrm>
          <a:prstGeom prst="ellipse">
            <a:avLst/>
          </a:prstGeom>
          <a:noFill/>
          <a:ln w="76200">
            <a:solidFill>
              <a:schemeClr val="accent3">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DC024CC3-AE28-0A45-8B7C-47C05B9CEEAE}"/>
              </a:ext>
            </a:extLst>
          </p:cNvPr>
          <p:cNvSpPr/>
          <p:nvPr/>
        </p:nvSpPr>
        <p:spPr>
          <a:xfrm>
            <a:off x="4525851" y="1677057"/>
            <a:ext cx="2192035" cy="2217187"/>
          </a:xfrm>
          <a:prstGeom prst="ellipse">
            <a:avLst/>
          </a:prstGeom>
          <a:noFill/>
          <a:ln w="76200">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8" name="フリーフォーム 7">
            <a:extLst>
              <a:ext uri="{FF2B5EF4-FFF2-40B4-BE49-F238E27FC236}">
                <a16:creationId xmlns:a16="http://schemas.microsoft.com/office/drawing/2014/main" id="{03F3CE3D-E8FE-C340-9EEA-005F35B3ED24}"/>
              </a:ext>
            </a:extLst>
          </p:cNvPr>
          <p:cNvSpPr/>
          <p:nvPr/>
        </p:nvSpPr>
        <p:spPr>
          <a:xfrm>
            <a:off x="438789" y="1690254"/>
            <a:ext cx="1891412" cy="2303795"/>
          </a:xfrm>
          <a:custGeom>
            <a:avLst/>
            <a:gdLst>
              <a:gd name="connsiteX0" fmla="*/ 0 w 2408663"/>
              <a:gd name="connsiteY0" fmla="*/ 2659925 h 2659925"/>
              <a:gd name="connsiteX1" fmla="*/ 1137424 w 2408663"/>
              <a:gd name="connsiteY1" fmla="*/ 28237 h 2659925"/>
              <a:gd name="connsiteX2" fmla="*/ 2408663 w 2408663"/>
              <a:gd name="connsiteY2" fmla="*/ 1500198 h 2659925"/>
              <a:gd name="connsiteX0" fmla="*/ 0 w 2408663"/>
              <a:gd name="connsiteY0" fmla="*/ 2631951 h 2631951"/>
              <a:gd name="connsiteX1" fmla="*/ 1137424 w 2408663"/>
              <a:gd name="connsiteY1" fmla="*/ 263 h 2631951"/>
              <a:gd name="connsiteX2" fmla="*/ 2408663 w 2408663"/>
              <a:gd name="connsiteY2" fmla="*/ 1472224 h 2631951"/>
              <a:gd name="connsiteX0" fmla="*/ 0 w 2408663"/>
              <a:gd name="connsiteY0" fmla="*/ 2631688 h 2631688"/>
              <a:gd name="connsiteX1" fmla="*/ 1137424 w 2408663"/>
              <a:gd name="connsiteY1" fmla="*/ 0 h 2631688"/>
              <a:gd name="connsiteX2" fmla="*/ 2408663 w 2408663"/>
              <a:gd name="connsiteY2" fmla="*/ 1471961 h 2631688"/>
              <a:gd name="connsiteX0" fmla="*/ 0 w 2408663"/>
              <a:gd name="connsiteY0" fmla="*/ 2631688 h 2631688"/>
              <a:gd name="connsiteX1" fmla="*/ 1137424 w 2408663"/>
              <a:gd name="connsiteY1" fmla="*/ 0 h 2631688"/>
              <a:gd name="connsiteX2" fmla="*/ 2408663 w 2408663"/>
              <a:gd name="connsiteY2" fmla="*/ 1471961 h 2631688"/>
              <a:gd name="connsiteX0" fmla="*/ 0 w 2408663"/>
              <a:gd name="connsiteY0" fmla="*/ 2631688 h 2631688"/>
              <a:gd name="connsiteX1" fmla="*/ 1137424 w 2408663"/>
              <a:gd name="connsiteY1" fmla="*/ 0 h 2631688"/>
              <a:gd name="connsiteX2" fmla="*/ 2408663 w 2408663"/>
              <a:gd name="connsiteY2" fmla="*/ 1471961 h 2631688"/>
              <a:gd name="connsiteX0" fmla="*/ 0 w 2310486"/>
              <a:gd name="connsiteY0" fmla="*/ 2631688 h 2631688"/>
              <a:gd name="connsiteX1" fmla="*/ 1137424 w 2310486"/>
              <a:gd name="connsiteY1" fmla="*/ 0 h 2631688"/>
              <a:gd name="connsiteX2" fmla="*/ 2310486 w 2310486"/>
              <a:gd name="connsiteY2" fmla="*/ 1314893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31688 h 2631688"/>
              <a:gd name="connsiteX1" fmla="*/ 1137424 w 2389028"/>
              <a:gd name="connsiteY1" fmla="*/ 0 h 2631688"/>
              <a:gd name="connsiteX2" fmla="*/ 2389028 w 2389028"/>
              <a:gd name="connsiteY2" fmla="*/ 1335835 h 2631688"/>
              <a:gd name="connsiteX0" fmla="*/ 0 w 2389028"/>
              <a:gd name="connsiteY0" fmla="*/ 2621217 h 2621217"/>
              <a:gd name="connsiteX1" fmla="*/ 1539950 w 2389028"/>
              <a:gd name="connsiteY1" fmla="*/ 0 h 2621217"/>
              <a:gd name="connsiteX2" fmla="*/ 2389028 w 2389028"/>
              <a:gd name="connsiteY2" fmla="*/ 1325364 h 2621217"/>
              <a:gd name="connsiteX0" fmla="*/ 0 w 2389028"/>
              <a:gd name="connsiteY0" fmla="*/ 2600275 h 2600275"/>
              <a:gd name="connsiteX1" fmla="*/ 1382868 w 2389028"/>
              <a:gd name="connsiteY1" fmla="*/ 0 h 2600275"/>
              <a:gd name="connsiteX2" fmla="*/ 2389028 w 2389028"/>
              <a:gd name="connsiteY2" fmla="*/ 1304422 h 2600275"/>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1353415 w 2389028"/>
              <a:gd name="connsiteY1" fmla="*/ 0 h 2589804"/>
              <a:gd name="connsiteX2" fmla="*/ 2389028 w 2389028"/>
              <a:gd name="connsiteY2" fmla="*/ 1293951 h 2589804"/>
              <a:gd name="connsiteX0" fmla="*/ 0 w 2389028"/>
              <a:gd name="connsiteY0" fmla="*/ 2589804 h 2589804"/>
              <a:gd name="connsiteX1" fmla="*/ 296239 w 2389028"/>
              <a:gd name="connsiteY1" fmla="*/ 2050643 h 2589804"/>
              <a:gd name="connsiteX2" fmla="*/ 1353415 w 2389028"/>
              <a:gd name="connsiteY2" fmla="*/ 0 h 2589804"/>
              <a:gd name="connsiteX3" fmla="*/ 2389028 w 2389028"/>
              <a:gd name="connsiteY3" fmla="*/ 1293951 h 2589804"/>
              <a:gd name="connsiteX0" fmla="*/ 0 w 2389028"/>
              <a:gd name="connsiteY0" fmla="*/ 2589804 h 2589804"/>
              <a:gd name="connsiteX1" fmla="*/ 420468 w 2389028"/>
              <a:gd name="connsiteY1" fmla="*/ 2155356 h 2589804"/>
              <a:gd name="connsiteX2" fmla="*/ 1353415 w 2389028"/>
              <a:gd name="connsiteY2" fmla="*/ 0 h 2589804"/>
              <a:gd name="connsiteX3" fmla="*/ 2389028 w 2389028"/>
              <a:gd name="connsiteY3" fmla="*/ 1293951 h 2589804"/>
              <a:gd name="connsiteX0" fmla="*/ 0 w 2389028"/>
              <a:gd name="connsiteY0" fmla="*/ 2589804 h 2589804"/>
              <a:gd name="connsiteX1" fmla="*/ 420468 w 2389028"/>
              <a:gd name="connsiteY1" fmla="*/ 2155356 h 2589804"/>
              <a:gd name="connsiteX2" fmla="*/ 1353415 w 2389028"/>
              <a:gd name="connsiteY2" fmla="*/ 0 h 2589804"/>
              <a:gd name="connsiteX3" fmla="*/ 2389028 w 2389028"/>
              <a:gd name="connsiteY3" fmla="*/ 1293951 h 2589804"/>
              <a:gd name="connsiteX0" fmla="*/ 0 w 2389028"/>
              <a:gd name="connsiteY0" fmla="*/ 2589804 h 2589804"/>
              <a:gd name="connsiteX1" fmla="*/ 602035 w 2389028"/>
              <a:gd name="connsiteY1" fmla="*/ 2165827 h 2589804"/>
              <a:gd name="connsiteX2" fmla="*/ 1353415 w 2389028"/>
              <a:gd name="connsiteY2" fmla="*/ 0 h 2589804"/>
              <a:gd name="connsiteX3" fmla="*/ 2389028 w 2389028"/>
              <a:gd name="connsiteY3" fmla="*/ 1293951 h 2589804"/>
              <a:gd name="connsiteX0" fmla="*/ 0 w 2389028"/>
              <a:gd name="connsiteY0" fmla="*/ 2579333 h 2579333"/>
              <a:gd name="connsiteX1" fmla="*/ 602035 w 2389028"/>
              <a:gd name="connsiteY1" fmla="*/ 2155356 h 2579333"/>
              <a:gd name="connsiteX2" fmla="*/ 1515869 w 2389028"/>
              <a:gd name="connsiteY2" fmla="*/ 0 h 2579333"/>
              <a:gd name="connsiteX3" fmla="*/ 2389028 w 2389028"/>
              <a:gd name="connsiteY3" fmla="*/ 1283480 h 2579333"/>
              <a:gd name="connsiteX0" fmla="*/ 0 w 2389028"/>
              <a:gd name="connsiteY0" fmla="*/ 2581014 h 2581014"/>
              <a:gd name="connsiteX1" fmla="*/ 602035 w 2389028"/>
              <a:gd name="connsiteY1" fmla="*/ 2157037 h 2581014"/>
              <a:gd name="connsiteX2" fmla="*/ 1515869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515869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611430 w 2389028"/>
              <a:gd name="connsiteY2" fmla="*/ 1681 h 2581014"/>
              <a:gd name="connsiteX3" fmla="*/ 2389028 w 2389028"/>
              <a:gd name="connsiteY3" fmla="*/ 1285161 h 2581014"/>
              <a:gd name="connsiteX0" fmla="*/ 0 w 2389028"/>
              <a:gd name="connsiteY0" fmla="*/ 2581014 h 2581014"/>
              <a:gd name="connsiteX1" fmla="*/ 602035 w 2389028"/>
              <a:gd name="connsiteY1" fmla="*/ 2157037 h 2581014"/>
              <a:gd name="connsiteX2" fmla="*/ 1611430 w 2389028"/>
              <a:gd name="connsiteY2" fmla="*/ 1681 h 2581014"/>
              <a:gd name="connsiteX3" fmla="*/ 2389028 w 2389028"/>
              <a:gd name="connsiteY3" fmla="*/ 1285161 h 2581014"/>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79333 h 2579333"/>
              <a:gd name="connsiteX1" fmla="*/ 602035 w 2389028"/>
              <a:gd name="connsiteY1" fmla="*/ 2155356 h 2579333"/>
              <a:gd name="connsiteX2" fmla="*/ 1611430 w 2389028"/>
              <a:gd name="connsiteY2" fmla="*/ 0 h 2579333"/>
              <a:gd name="connsiteX3" fmla="*/ 2389028 w 2389028"/>
              <a:gd name="connsiteY3" fmla="*/ 1283480 h 2579333"/>
              <a:gd name="connsiteX0" fmla="*/ 0 w 2389028"/>
              <a:gd name="connsiteY0" fmla="*/ 2582868 h 2582868"/>
              <a:gd name="connsiteX1" fmla="*/ 602035 w 2389028"/>
              <a:gd name="connsiteY1" fmla="*/ 2158891 h 2582868"/>
              <a:gd name="connsiteX2" fmla="*/ 974723 w 2389028"/>
              <a:gd name="connsiteY2" fmla="*/ 954697 h 2582868"/>
              <a:gd name="connsiteX3" fmla="*/ 1611430 w 2389028"/>
              <a:gd name="connsiteY3" fmla="*/ 3535 h 2582868"/>
              <a:gd name="connsiteX4" fmla="*/ 2389028 w 2389028"/>
              <a:gd name="connsiteY4" fmla="*/ 1287015 h 2582868"/>
              <a:gd name="connsiteX0" fmla="*/ 0 w 2389028"/>
              <a:gd name="connsiteY0" fmla="*/ 2582922 h 2582922"/>
              <a:gd name="connsiteX1" fmla="*/ 602035 w 2389028"/>
              <a:gd name="connsiteY1" fmla="*/ 2158945 h 2582922"/>
              <a:gd name="connsiteX2" fmla="*/ 821826 w 2389028"/>
              <a:gd name="connsiteY2" fmla="*/ 944280 h 2582922"/>
              <a:gd name="connsiteX3" fmla="*/ 1611430 w 2389028"/>
              <a:gd name="connsiteY3" fmla="*/ 3589 h 2582922"/>
              <a:gd name="connsiteX4" fmla="*/ 2389028 w 2389028"/>
              <a:gd name="connsiteY4" fmla="*/ 1287069 h 2582922"/>
              <a:gd name="connsiteX0" fmla="*/ 0 w 2389028"/>
              <a:gd name="connsiteY0" fmla="*/ 2583480 h 2583480"/>
              <a:gd name="connsiteX1" fmla="*/ 602035 w 2389028"/>
              <a:gd name="connsiteY1" fmla="*/ 2159503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480 h 2583480"/>
              <a:gd name="connsiteX1" fmla="*/ 602035 w 2389028"/>
              <a:gd name="connsiteY1" fmla="*/ 2159503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480 h 2583480"/>
              <a:gd name="connsiteX1" fmla="*/ 430025 w 2389028"/>
              <a:gd name="connsiteY1" fmla="*/ 2086205 h 2583480"/>
              <a:gd name="connsiteX2" fmla="*/ 821826 w 2389028"/>
              <a:gd name="connsiteY2" fmla="*/ 944838 h 2583480"/>
              <a:gd name="connsiteX3" fmla="*/ 1611430 w 2389028"/>
              <a:gd name="connsiteY3" fmla="*/ 4147 h 2583480"/>
              <a:gd name="connsiteX4" fmla="*/ 2389028 w 2389028"/>
              <a:gd name="connsiteY4" fmla="*/ 1287627 h 2583480"/>
              <a:gd name="connsiteX0" fmla="*/ 0 w 2389028"/>
              <a:gd name="connsiteY0" fmla="*/ 2583341 h 2583341"/>
              <a:gd name="connsiteX1" fmla="*/ 430025 w 2389028"/>
              <a:gd name="connsiteY1" fmla="*/ 2086066 h 2583341"/>
              <a:gd name="connsiteX2" fmla="*/ 869606 w 2389028"/>
              <a:gd name="connsiteY2" fmla="*/ 965641 h 2583341"/>
              <a:gd name="connsiteX3" fmla="*/ 1611430 w 2389028"/>
              <a:gd name="connsiteY3" fmla="*/ 4008 h 2583341"/>
              <a:gd name="connsiteX4" fmla="*/ 2389028 w 2389028"/>
              <a:gd name="connsiteY4" fmla="*/ 1287488 h 258334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211 h 2583211"/>
              <a:gd name="connsiteX1" fmla="*/ 430025 w 2389028"/>
              <a:gd name="connsiteY1" fmla="*/ 2085936 h 2583211"/>
              <a:gd name="connsiteX2" fmla="*/ 869606 w 2389028"/>
              <a:gd name="connsiteY2" fmla="*/ 965511 h 2583211"/>
              <a:gd name="connsiteX3" fmla="*/ 1611430 w 2389028"/>
              <a:gd name="connsiteY3" fmla="*/ 3878 h 2583211"/>
              <a:gd name="connsiteX4" fmla="*/ 2389028 w 2389028"/>
              <a:gd name="connsiteY4" fmla="*/ 1287358 h 2583211"/>
              <a:gd name="connsiteX0" fmla="*/ 0 w 2389028"/>
              <a:gd name="connsiteY0" fmla="*/ 2583088 h 2583088"/>
              <a:gd name="connsiteX1" fmla="*/ 430025 w 2389028"/>
              <a:gd name="connsiteY1" fmla="*/ 2085813 h 2583088"/>
              <a:gd name="connsiteX2" fmla="*/ 917386 w 2389028"/>
              <a:gd name="connsiteY2" fmla="*/ 986331 h 2583088"/>
              <a:gd name="connsiteX3" fmla="*/ 1611430 w 2389028"/>
              <a:gd name="connsiteY3" fmla="*/ 3755 h 2583088"/>
              <a:gd name="connsiteX4" fmla="*/ 2389028 w 2389028"/>
              <a:gd name="connsiteY4" fmla="*/ 1287235 h 2583088"/>
              <a:gd name="connsiteX0" fmla="*/ 0 w 2389028"/>
              <a:gd name="connsiteY0" fmla="*/ 2583208 h 2583208"/>
              <a:gd name="connsiteX1" fmla="*/ 430025 w 2389028"/>
              <a:gd name="connsiteY1" fmla="*/ 2085933 h 2583208"/>
              <a:gd name="connsiteX2" fmla="*/ 917386 w 2389028"/>
              <a:gd name="connsiteY2" fmla="*/ 986451 h 2583208"/>
              <a:gd name="connsiteX3" fmla="*/ 1611430 w 2389028"/>
              <a:gd name="connsiteY3" fmla="*/ 3875 h 2583208"/>
              <a:gd name="connsiteX4" fmla="*/ 2389028 w 2389028"/>
              <a:gd name="connsiteY4" fmla="*/ 1287355 h 2583208"/>
              <a:gd name="connsiteX0" fmla="*/ 0 w 2389028"/>
              <a:gd name="connsiteY0" fmla="*/ 2583208 h 2583208"/>
              <a:gd name="connsiteX1" fmla="*/ 430025 w 2389028"/>
              <a:gd name="connsiteY1" fmla="*/ 2085933 h 2583208"/>
              <a:gd name="connsiteX2" fmla="*/ 917386 w 2389028"/>
              <a:gd name="connsiteY2" fmla="*/ 986451 h 2583208"/>
              <a:gd name="connsiteX3" fmla="*/ 1611430 w 2389028"/>
              <a:gd name="connsiteY3" fmla="*/ 3875 h 2583208"/>
              <a:gd name="connsiteX4" fmla="*/ 2389028 w 2389028"/>
              <a:gd name="connsiteY4" fmla="*/ 1287355 h 2583208"/>
              <a:gd name="connsiteX0" fmla="*/ 0 w 2389028"/>
              <a:gd name="connsiteY0" fmla="*/ 2583208 h 2583208"/>
              <a:gd name="connsiteX1" fmla="*/ 430025 w 2389028"/>
              <a:gd name="connsiteY1" fmla="*/ 2085933 h 2583208"/>
              <a:gd name="connsiteX2" fmla="*/ 917386 w 2389028"/>
              <a:gd name="connsiteY2" fmla="*/ 986451 h 2583208"/>
              <a:gd name="connsiteX3" fmla="*/ 1582762 w 2389028"/>
              <a:gd name="connsiteY3" fmla="*/ 3875 h 2583208"/>
              <a:gd name="connsiteX4" fmla="*/ 2389028 w 2389028"/>
              <a:gd name="connsiteY4" fmla="*/ 1287355 h 2583208"/>
              <a:gd name="connsiteX0" fmla="*/ 0 w 2389028"/>
              <a:gd name="connsiteY0" fmla="*/ 2590494 h 2590494"/>
              <a:gd name="connsiteX1" fmla="*/ 430025 w 2389028"/>
              <a:gd name="connsiteY1" fmla="*/ 2093219 h 2590494"/>
              <a:gd name="connsiteX2" fmla="*/ 917386 w 2389028"/>
              <a:gd name="connsiteY2" fmla="*/ 993737 h 2590494"/>
              <a:gd name="connsiteX3" fmla="*/ 1582762 w 2389028"/>
              <a:gd name="connsiteY3" fmla="*/ 11161 h 2590494"/>
              <a:gd name="connsiteX4" fmla="*/ 2159681 w 2389028"/>
              <a:gd name="connsiteY4" fmla="*/ 470176 h 2590494"/>
              <a:gd name="connsiteX5" fmla="*/ 2389028 w 2389028"/>
              <a:gd name="connsiteY5" fmla="*/ 1294641 h 2590494"/>
              <a:gd name="connsiteX0" fmla="*/ 0 w 2389028"/>
              <a:gd name="connsiteY0" fmla="*/ 2590211 h 2590211"/>
              <a:gd name="connsiteX1" fmla="*/ 430025 w 2389028"/>
              <a:gd name="connsiteY1" fmla="*/ 2092936 h 2590211"/>
              <a:gd name="connsiteX2" fmla="*/ 917386 w 2389028"/>
              <a:gd name="connsiteY2" fmla="*/ 993454 h 2590211"/>
              <a:gd name="connsiteX3" fmla="*/ 1582762 w 2389028"/>
              <a:gd name="connsiteY3" fmla="*/ 10878 h 2590211"/>
              <a:gd name="connsiteX4" fmla="*/ 2159681 w 2389028"/>
              <a:gd name="connsiteY4" fmla="*/ 469893 h 2590211"/>
              <a:gd name="connsiteX5" fmla="*/ 2389028 w 2389028"/>
              <a:gd name="connsiteY5" fmla="*/ 1294358 h 2590211"/>
              <a:gd name="connsiteX0" fmla="*/ 0 w 2389028"/>
              <a:gd name="connsiteY0" fmla="*/ 2590211 h 2590211"/>
              <a:gd name="connsiteX1" fmla="*/ 430025 w 2389028"/>
              <a:gd name="connsiteY1" fmla="*/ 2092936 h 2590211"/>
              <a:gd name="connsiteX2" fmla="*/ 917386 w 2389028"/>
              <a:gd name="connsiteY2" fmla="*/ 993454 h 2590211"/>
              <a:gd name="connsiteX3" fmla="*/ 1582762 w 2389028"/>
              <a:gd name="connsiteY3" fmla="*/ 10878 h 2590211"/>
              <a:gd name="connsiteX4" fmla="*/ 2159681 w 2389028"/>
              <a:gd name="connsiteY4" fmla="*/ 469893 h 2590211"/>
              <a:gd name="connsiteX5" fmla="*/ 2389028 w 2389028"/>
              <a:gd name="connsiteY5" fmla="*/ 1294358 h 259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028" h="2590211">
                <a:moveTo>
                  <a:pt x="0" y="2590211"/>
                </a:moveTo>
                <a:cubicBezTo>
                  <a:pt x="181567" y="2550963"/>
                  <a:pt x="204456" y="2524570"/>
                  <a:pt x="430025" y="2092936"/>
                </a:cubicBezTo>
                <a:cubicBezTo>
                  <a:pt x="602035" y="1819829"/>
                  <a:pt x="691815" y="1499277"/>
                  <a:pt x="917386" y="993454"/>
                </a:cubicBezTo>
                <a:cubicBezTo>
                  <a:pt x="1114287" y="539987"/>
                  <a:pt x="1356601" y="-46254"/>
                  <a:pt x="1582762" y="10878"/>
                </a:cubicBezTo>
                <a:cubicBezTo>
                  <a:pt x="1781848" y="-64166"/>
                  <a:pt x="2092196" y="266452"/>
                  <a:pt x="2159681" y="469893"/>
                </a:cubicBezTo>
                <a:cubicBezTo>
                  <a:pt x="2294059" y="725691"/>
                  <a:pt x="2342840" y="1169164"/>
                  <a:pt x="2389028" y="1294358"/>
                </a:cubicBezTo>
              </a:path>
            </a:pathLst>
          </a:custGeom>
          <a:noFill/>
          <a:ln w="76200">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4901EC1C-402B-7646-BA91-4CF16427E6AB}"/>
              </a:ext>
            </a:extLst>
          </p:cNvPr>
          <p:cNvSpPr/>
          <p:nvPr/>
        </p:nvSpPr>
        <p:spPr>
          <a:xfrm>
            <a:off x="278896" y="3785938"/>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57349630-B3E1-2243-8812-4179E7BFBD37}"/>
              </a:ext>
            </a:extLst>
          </p:cNvPr>
          <p:cNvSpPr/>
          <p:nvPr/>
        </p:nvSpPr>
        <p:spPr>
          <a:xfrm>
            <a:off x="748062" y="2879372"/>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45E7195C-116E-4749-861A-92945B103CF3}"/>
              </a:ext>
            </a:extLst>
          </p:cNvPr>
          <p:cNvSpPr/>
          <p:nvPr/>
        </p:nvSpPr>
        <p:spPr>
          <a:xfrm>
            <a:off x="1514436" y="1485591"/>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60573821-BF77-3A4B-B516-BE46DB8B6CF5}"/>
              </a:ext>
            </a:extLst>
          </p:cNvPr>
          <p:cNvSpPr/>
          <p:nvPr/>
        </p:nvSpPr>
        <p:spPr>
          <a:xfrm>
            <a:off x="1066254" y="2037592"/>
            <a:ext cx="416221" cy="4162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97F3F2D1-BE5F-284C-BDB2-5AF597613545}"/>
              </a:ext>
            </a:extLst>
          </p:cNvPr>
          <p:cNvSpPr/>
          <p:nvPr/>
        </p:nvSpPr>
        <p:spPr>
          <a:xfrm>
            <a:off x="2084150" y="2594177"/>
            <a:ext cx="416221" cy="416221"/>
          </a:xfrm>
          <a:prstGeom prst="ellipse">
            <a:avLst/>
          </a:prstGeom>
          <a:solidFill>
            <a:schemeClr val="accent3">
              <a:lumMod val="75000"/>
            </a:schemeClr>
          </a:solidFill>
          <a:ln w="57150">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3E7FC9A5-F1FC-F547-9CCB-C4A4A02D1F82}"/>
              </a:ext>
            </a:extLst>
          </p:cNvPr>
          <p:cNvSpPr/>
          <p:nvPr/>
        </p:nvSpPr>
        <p:spPr>
          <a:xfrm>
            <a:off x="3169828" y="1488589"/>
            <a:ext cx="416221" cy="41622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4798D15F-35E2-F642-950D-4B9141A0E1AF}"/>
              </a:ext>
            </a:extLst>
          </p:cNvPr>
          <p:cNvSpPr/>
          <p:nvPr/>
        </p:nvSpPr>
        <p:spPr>
          <a:xfrm>
            <a:off x="6111554" y="1696699"/>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207B8439-FC72-054B-B46E-249328C13D43}"/>
              </a:ext>
            </a:extLst>
          </p:cNvPr>
          <p:cNvSpPr/>
          <p:nvPr/>
        </p:nvSpPr>
        <p:spPr>
          <a:xfrm>
            <a:off x="4559955" y="3138535"/>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E22CFB00-A325-B441-8654-2B06D0E2673D}"/>
              </a:ext>
            </a:extLst>
          </p:cNvPr>
          <p:cNvSpPr/>
          <p:nvPr/>
        </p:nvSpPr>
        <p:spPr>
          <a:xfrm>
            <a:off x="4795598" y="1674126"/>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61611804-32B5-F04E-ABCC-26C640E7F610}"/>
              </a:ext>
            </a:extLst>
          </p:cNvPr>
          <p:cNvSpPr/>
          <p:nvPr/>
        </p:nvSpPr>
        <p:spPr>
          <a:xfrm>
            <a:off x="6130604" y="3379846"/>
            <a:ext cx="416221" cy="416221"/>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3" name="三角形 22">
            <a:extLst>
              <a:ext uri="{FF2B5EF4-FFF2-40B4-BE49-F238E27FC236}">
                <a16:creationId xmlns:a16="http://schemas.microsoft.com/office/drawing/2014/main" id="{972B9040-7501-1B49-AEFC-75E2D9A2BB2C}"/>
              </a:ext>
            </a:extLst>
          </p:cNvPr>
          <p:cNvSpPr/>
          <p:nvPr/>
        </p:nvSpPr>
        <p:spPr>
          <a:xfrm rot="1468739">
            <a:off x="619138" y="346155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三角形 24">
            <a:extLst>
              <a:ext uri="{FF2B5EF4-FFF2-40B4-BE49-F238E27FC236}">
                <a16:creationId xmlns:a16="http://schemas.microsoft.com/office/drawing/2014/main" id="{B20F1031-B7C9-8A44-A0AB-EF3CC186822A}"/>
              </a:ext>
            </a:extLst>
          </p:cNvPr>
          <p:cNvSpPr/>
          <p:nvPr/>
        </p:nvSpPr>
        <p:spPr>
          <a:xfrm rot="18418979">
            <a:off x="4009644" y="190534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3140AF82-1FA6-0C46-99C1-6BD2CD8B0933}"/>
              </a:ext>
            </a:extLst>
          </p:cNvPr>
          <p:cNvSpPr txBox="1"/>
          <p:nvPr/>
        </p:nvSpPr>
        <p:spPr>
          <a:xfrm>
            <a:off x="1140575" y="2990873"/>
            <a:ext cx="49244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共感</a:t>
            </a:r>
          </a:p>
        </p:txBody>
      </p:sp>
      <p:sp>
        <p:nvSpPr>
          <p:cNvPr id="28" name="テキスト ボックス 27">
            <a:extLst>
              <a:ext uri="{FF2B5EF4-FFF2-40B4-BE49-F238E27FC236}">
                <a16:creationId xmlns:a16="http://schemas.microsoft.com/office/drawing/2014/main" id="{DD6CF120-946B-AC42-ACEC-342D2593E9F0}"/>
              </a:ext>
            </a:extLst>
          </p:cNvPr>
          <p:cNvSpPr txBox="1"/>
          <p:nvPr/>
        </p:nvSpPr>
        <p:spPr>
          <a:xfrm>
            <a:off x="611786" y="2114003"/>
            <a:ext cx="49244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定義</a:t>
            </a:r>
          </a:p>
        </p:txBody>
      </p:sp>
      <p:sp>
        <p:nvSpPr>
          <p:cNvPr id="29" name="テキスト ボックス 28">
            <a:extLst>
              <a:ext uri="{FF2B5EF4-FFF2-40B4-BE49-F238E27FC236}">
                <a16:creationId xmlns:a16="http://schemas.microsoft.com/office/drawing/2014/main" id="{53D4E2FD-40D5-4A43-B214-190FB044B22E}"/>
              </a:ext>
            </a:extLst>
          </p:cNvPr>
          <p:cNvSpPr txBox="1"/>
          <p:nvPr/>
        </p:nvSpPr>
        <p:spPr>
          <a:xfrm>
            <a:off x="1214106" y="1182431"/>
            <a:ext cx="1107996"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アイデア創出</a:t>
            </a:r>
          </a:p>
        </p:txBody>
      </p:sp>
      <p:sp>
        <p:nvSpPr>
          <p:cNvPr id="33" name="テキスト ボックス 32">
            <a:extLst>
              <a:ext uri="{FF2B5EF4-FFF2-40B4-BE49-F238E27FC236}">
                <a16:creationId xmlns:a16="http://schemas.microsoft.com/office/drawing/2014/main" id="{3925C1F7-D143-AA41-B7E4-6D33C8E1EC5F}"/>
              </a:ext>
            </a:extLst>
          </p:cNvPr>
          <p:cNvSpPr txBox="1"/>
          <p:nvPr/>
        </p:nvSpPr>
        <p:spPr>
          <a:xfrm>
            <a:off x="2866602" y="1177330"/>
            <a:ext cx="1107996"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学び・気付き</a:t>
            </a:r>
          </a:p>
        </p:txBody>
      </p:sp>
      <p:sp>
        <p:nvSpPr>
          <p:cNvPr id="34" name="テキスト ボックス 33">
            <a:extLst>
              <a:ext uri="{FF2B5EF4-FFF2-40B4-BE49-F238E27FC236}">
                <a16:creationId xmlns:a16="http://schemas.microsoft.com/office/drawing/2014/main" id="{960EED2A-F631-C54E-A709-09F403732E29}"/>
              </a:ext>
            </a:extLst>
          </p:cNvPr>
          <p:cNvSpPr txBox="1"/>
          <p:nvPr/>
        </p:nvSpPr>
        <p:spPr>
          <a:xfrm>
            <a:off x="5711444" y="1177330"/>
            <a:ext cx="800219" cy="461665"/>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デイリー</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6">
                    <a:lumMod val="75000"/>
                  </a:schemeClr>
                </a:solidFill>
                <a:latin typeface="Meiryo" panose="020B0604030504040204" pitchFamily="34" charset="-128"/>
                <a:ea typeface="Meiryo" panose="020B0604030504040204" pitchFamily="34" charset="-128"/>
              </a:rPr>
              <a:t>スクラム</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6A47363-5EB5-CA43-9384-88BED358DF48}"/>
              </a:ext>
            </a:extLst>
          </p:cNvPr>
          <p:cNvSpPr txBox="1"/>
          <p:nvPr/>
        </p:nvSpPr>
        <p:spPr>
          <a:xfrm>
            <a:off x="5385997" y="3187186"/>
            <a:ext cx="954107" cy="461665"/>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スプリント</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レビュー</a:t>
            </a:r>
          </a:p>
        </p:txBody>
      </p:sp>
      <p:sp>
        <p:nvSpPr>
          <p:cNvPr id="37" name="テキスト ボックス 36">
            <a:extLst>
              <a:ext uri="{FF2B5EF4-FFF2-40B4-BE49-F238E27FC236}">
                <a16:creationId xmlns:a16="http://schemas.microsoft.com/office/drawing/2014/main" id="{16EB4601-064D-3841-A78E-3D324601A795}"/>
              </a:ext>
            </a:extLst>
          </p:cNvPr>
          <p:cNvSpPr txBox="1"/>
          <p:nvPr/>
        </p:nvSpPr>
        <p:spPr>
          <a:xfrm>
            <a:off x="4568914" y="2856644"/>
            <a:ext cx="800219"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振り返り</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CBA15188-8E8A-1148-BC25-5450F844F7FC}"/>
              </a:ext>
            </a:extLst>
          </p:cNvPr>
          <p:cNvSpPr txBox="1"/>
          <p:nvPr/>
        </p:nvSpPr>
        <p:spPr>
          <a:xfrm>
            <a:off x="4250584" y="1180262"/>
            <a:ext cx="1107996" cy="461665"/>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スプリント</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プランニング</a:t>
            </a:r>
          </a:p>
        </p:txBody>
      </p:sp>
      <p:sp>
        <p:nvSpPr>
          <p:cNvPr id="39" name="テキスト ボックス 38">
            <a:extLst>
              <a:ext uri="{FF2B5EF4-FFF2-40B4-BE49-F238E27FC236}">
                <a16:creationId xmlns:a16="http://schemas.microsoft.com/office/drawing/2014/main" id="{EF2360A2-DD5B-6D4F-B029-4242A78FA917}"/>
              </a:ext>
            </a:extLst>
          </p:cNvPr>
          <p:cNvSpPr txBox="1"/>
          <p:nvPr/>
        </p:nvSpPr>
        <p:spPr>
          <a:xfrm>
            <a:off x="2696119" y="3346645"/>
            <a:ext cx="646331"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ビルド</a:t>
            </a:r>
          </a:p>
        </p:txBody>
      </p:sp>
      <p:sp>
        <p:nvSpPr>
          <p:cNvPr id="40" name="テキスト ボックス 39">
            <a:extLst>
              <a:ext uri="{FF2B5EF4-FFF2-40B4-BE49-F238E27FC236}">
                <a16:creationId xmlns:a16="http://schemas.microsoft.com/office/drawing/2014/main" id="{37C3185E-5BD5-364E-A6CC-CDAF6F7F6D15}"/>
              </a:ext>
            </a:extLst>
          </p:cNvPr>
          <p:cNvSpPr txBox="1"/>
          <p:nvPr/>
        </p:nvSpPr>
        <p:spPr>
          <a:xfrm rot="18999216">
            <a:off x="3804396" y="3387840"/>
            <a:ext cx="492443"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計測</a:t>
            </a:r>
          </a:p>
        </p:txBody>
      </p:sp>
      <p:sp>
        <p:nvSpPr>
          <p:cNvPr id="41" name="テキスト ボックス 40">
            <a:extLst>
              <a:ext uri="{FF2B5EF4-FFF2-40B4-BE49-F238E27FC236}">
                <a16:creationId xmlns:a16="http://schemas.microsoft.com/office/drawing/2014/main" id="{DA76EE50-F561-7147-8A80-FBEA93F1C3A3}"/>
              </a:ext>
            </a:extLst>
          </p:cNvPr>
          <p:cNvSpPr txBox="1"/>
          <p:nvPr/>
        </p:nvSpPr>
        <p:spPr>
          <a:xfrm>
            <a:off x="2513960" y="2563975"/>
            <a:ext cx="1422184" cy="261610"/>
          </a:xfrm>
          <a:prstGeom prst="rect">
            <a:avLst/>
          </a:prstGeom>
          <a:noFill/>
        </p:spPr>
        <p:txBody>
          <a:bodyPr wrap="none" rtlCol="0">
            <a:spAutoFit/>
          </a:bodyPr>
          <a:lstStyle>
            <a:defPPr>
              <a:defRPr lang="ja-JP"/>
            </a:defPPr>
            <a:lvl1pPr algn="ctr">
              <a:defRPr sz="1400">
                <a:solidFill>
                  <a:schemeClr val="accent3">
                    <a:lumMod val="75000"/>
                  </a:schemeClr>
                </a:solidFill>
                <a:latin typeface="Meiryo" panose="020B0604030504040204" pitchFamily="34" charset="-128"/>
                <a:ea typeface="Meiryo" panose="020B0604030504040204" pitchFamily="34" charset="-128"/>
              </a:defRPr>
            </a:lvl1pPr>
          </a:lstStyle>
          <a:p>
            <a:pPr algn="l"/>
            <a:r>
              <a:rPr lang="ja-JP" altLang="en-US" sz="1100" b="1"/>
              <a:t>ピボット</a:t>
            </a:r>
            <a:r>
              <a:rPr lang="en-US" altLang="ja-JP" sz="1100" b="1" dirty="0"/>
              <a:t> or </a:t>
            </a:r>
            <a:r>
              <a:rPr lang="ja-JP" altLang="en-US" sz="1100" b="1"/>
              <a:t>継続？</a:t>
            </a:r>
          </a:p>
        </p:txBody>
      </p:sp>
      <p:sp>
        <p:nvSpPr>
          <p:cNvPr id="42" name="テキスト ボックス 41">
            <a:extLst>
              <a:ext uri="{FF2B5EF4-FFF2-40B4-BE49-F238E27FC236}">
                <a16:creationId xmlns:a16="http://schemas.microsoft.com/office/drawing/2014/main" id="{233F6C68-686F-5146-A5C8-FB097EA6D799}"/>
              </a:ext>
            </a:extLst>
          </p:cNvPr>
          <p:cNvSpPr txBox="1"/>
          <p:nvPr/>
        </p:nvSpPr>
        <p:spPr>
          <a:xfrm>
            <a:off x="2518450" y="2857061"/>
            <a:ext cx="1031051" cy="261610"/>
          </a:xfrm>
          <a:prstGeom prst="rect">
            <a:avLst/>
          </a:prstGeom>
          <a:noFill/>
        </p:spPr>
        <p:txBody>
          <a:bodyPr wrap="none" rtlCol="0">
            <a:spAutoFit/>
          </a:bodyPr>
          <a:lstStyle>
            <a:defPPr>
              <a:defRPr lang="ja-JP"/>
            </a:defPPr>
            <a:lvl1pPr algn="ctr">
              <a:defRPr sz="1400">
                <a:solidFill>
                  <a:schemeClr val="accent3">
                    <a:lumMod val="75000"/>
                  </a:schemeClr>
                </a:solidFill>
                <a:latin typeface="Meiryo" panose="020B0604030504040204" pitchFamily="34" charset="-128"/>
                <a:ea typeface="Meiryo" panose="020B0604030504040204" pitchFamily="34" charset="-128"/>
              </a:defRPr>
            </a:lvl1pPr>
          </a:lstStyle>
          <a:p>
            <a:pPr algn="l"/>
            <a:r>
              <a:rPr lang="ja-JP" altLang="en-US" sz="1100" b="1"/>
              <a:t>実証実験開始</a:t>
            </a:r>
          </a:p>
        </p:txBody>
      </p:sp>
      <p:cxnSp>
        <p:nvCxnSpPr>
          <p:cNvPr id="44" name="直線コネクタ 43">
            <a:extLst>
              <a:ext uri="{FF2B5EF4-FFF2-40B4-BE49-F238E27FC236}">
                <a16:creationId xmlns:a16="http://schemas.microsoft.com/office/drawing/2014/main" id="{9BBE3A50-237C-7446-B434-D7E0C1287D2D}"/>
              </a:ext>
            </a:extLst>
          </p:cNvPr>
          <p:cNvCxnSpPr>
            <a:cxnSpLocks/>
          </p:cNvCxnSpPr>
          <p:nvPr/>
        </p:nvCxnSpPr>
        <p:spPr>
          <a:xfrm>
            <a:off x="2529377" y="2823623"/>
            <a:ext cx="1316949" cy="0"/>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a:extLst>
              <a:ext uri="{FF2B5EF4-FFF2-40B4-BE49-F238E27FC236}">
                <a16:creationId xmlns:a16="http://schemas.microsoft.com/office/drawing/2014/main" id="{1E4AABD9-E98A-8A44-BEE5-541EA8D8F472}"/>
              </a:ext>
            </a:extLst>
          </p:cNvPr>
          <p:cNvSpPr txBox="1"/>
          <p:nvPr/>
        </p:nvSpPr>
        <p:spPr>
          <a:xfrm>
            <a:off x="498900" y="908301"/>
            <a:ext cx="1467068" cy="400110"/>
          </a:xfrm>
          <a:prstGeom prst="rect">
            <a:avLst/>
          </a:prstGeom>
          <a:noFill/>
        </p:spPr>
        <p:txBody>
          <a:bodyPr wrap="none" rtlCol="0">
            <a:spAutoFit/>
          </a:bodyPr>
          <a:lstStyle/>
          <a:p>
            <a:pPr algn="ctr"/>
            <a:r>
              <a:rPr kumimoji="1" lang="ja-JP" altLang="en-US" sz="2000">
                <a:solidFill>
                  <a:schemeClr val="accent2">
                    <a:lumMod val="75000"/>
                  </a:schemeClr>
                </a:solidFill>
                <a:latin typeface="Meiryo" panose="020B0604030504040204" pitchFamily="34" charset="-128"/>
                <a:ea typeface="Meiryo" panose="020B0604030504040204" pitchFamily="34" charset="-128"/>
              </a:rPr>
              <a:t>顧客の課題</a:t>
            </a:r>
          </a:p>
        </p:txBody>
      </p:sp>
      <p:sp>
        <p:nvSpPr>
          <p:cNvPr id="53" name="テキスト ボックス 52">
            <a:extLst>
              <a:ext uri="{FF2B5EF4-FFF2-40B4-BE49-F238E27FC236}">
                <a16:creationId xmlns:a16="http://schemas.microsoft.com/office/drawing/2014/main" id="{F9B09AA3-490F-614B-A531-DABF9646953D}"/>
              </a:ext>
            </a:extLst>
          </p:cNvPr>
          <p:cNvSpPr txBox="1"/>
          <p:nvPr/>
        </p:nvSpPr>
        <p:spPr>
          <a:xfrm>
            <a:off x="3630481" y="903364"/>
            <a:ext cx="1980030" cy="400110"/>
          </a:xfrm>
          <a:prstGeom prst="rect">
            <a:avLst/>
          </a:prstGeom>
          <a:noFill/>
        </p:spPr>
        <p:txBody>
          <a:bodyPr wrap="none" rtlCol="0">
            <a:spAutoFit/>
          </a:bodyPr>
          <a:lstStyle/>
          <a:p>
            <a:pPr algn="ctr"/>
            <a:r>
              <a:rPr kumimoji="1" lang="ja-JP" altLang="en-US" sz="2000">
                <a:solidFill>
                  <a:schemeClr val="accent3">
                    <a:lumMod val="50000"/>
                  </a:schemeClr>
                </a:solidFill>
                <a:latin typeface="Meiryo" panose="020B0604030504040204" pitchFamily="34" charset="-128"/>
                <a:ea typeface="Meiryo" panose="020B0604030504040204" pitchFamily="34" charset="-128"/>
              </a:rPr>
              <a:t>ソリューション</a:t>
            </a:r>
          </a:p>
        </p:txBody>
      </p:sp>
      <p:sp>
        <p:nvSpPr>
          <p:cNvPr id="54" name="正方形/長方形 53">
            <a:extLst>
              <a:ext uri="{FF2B5EF4-FFF2-40B4-BE49-F238E27FC236}">
                <a16:creationId xmlns:a16="http://schemas.microsoft.com/office/drawing/2014/main" id="{8857E790-2121-874B-9FE4-6A1998BC9F42}"/>
              </a:ext>
            </a:extLst>
          </p:cNvPr>
          <p:cNvSpPr/>
          <p:nvPr/>
        </p:nvSpPr>
        <p:spPr>
          <a:xfrm>
            <a:off x="136725" y="5383325"/>
            <a:ext cx="2213647" cy="249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C4C3F355-2C55-3846-B95C-4011D1EA5E48}"/>
              </a:ext>
            </a:extLst>
          </p:cNvPr>
          <p:cNvSpPr txBox="1"/>
          <p:nvPr/>
        </p:nvSpPr>
        <p:spPr>
          <a:xfrm>
            <a:off x="678714" y="5386311"/>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デザイン思考</a:t>
            </a:r>
          </a:p>
        </p:txBody>
      </p:sp>
      <p:sp>
        <p:nvSpPr>
          <p:cNvPr id="58" name="テキスト ボックス 57">
            <a:extLst>
              <a:ext uri="{FF2B5EF4-FFF2-40B4-BE49-F238E27FC236}">
                <a16:creationId xmlns:a16="http://schemas.microsoft.com/office/drawing/2014/main" id="{D6E79754-AE4C-5348-989E-A249BF0719EF}"/>
              </a:ext>
            </a:extLst>
          </p:cNvPr>
          <p:cNvSpPr txBox="1"/>
          <p:nvPr/>
        </p:nvSpPr>
        <p:spPr>
          <a:xfrm>
            <a:off x="2596861" y="5390398"/>
            <a:ext cx="172354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リーンスタートアップ</a:t>
            </a:r>
          </a:p>
        </p:txBody>
      </p:sp>
      <p:sp>
        <p:nvSpPr>
          <p:cNvPr id="59" name="テキスト ボックス 58">
            <a:extLst>
              <a:ext uri="{FF2B5EF4-FFF2-40B4-BE49-F238E27FC236}">
                <a16:creationId xmlns:a16="http://schemas.microsoft.com/office/drawing/2014/main" id="{2351152F-B42A-F04B-A947-9468194D952C}"/>
              </a:ext>
            </a:extLst>
          </p:cNvPr>
          <p:cNvSpPr txBox="1"/>
          <p:nvPr/>
        </p:nvSpPr>
        <p:spPr>
          <a:xfrm>
            <a:off x="4923111" y="5104621"/>
            <a:ext cx="1491117"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アジャイル開発</a:t>
            </a:r>
          </a:p>
        </p:txBody>
      </p:sp>
      <p:sp>
        <p:nvSpPr>
          <p:cNvPr id="60" name="テキスト ボックス 59">
            <a:extLst>
              <a:ext uri="{FF2B5EF4-FFF2-40B4-BE49-F238E27FC236}">
                <a16:creationId xmlns:a16="http://schemas.microsoft.com/office/drawing/2014/main" id="{C6AB17EC-428D-B94C-A254-471BA414F721}"/>
              </a:ext>
            </a:extLst>
          </p:cNvPr>
          <p:cNvSpPr txBox="1"/>
          <p:nvPr/>
        </p:nvSpPr>
        <p:spPr>
          <a:xfrm>
            <a:off x="661138" y="3894244"/>
            <a:ext cx="141577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気付き・問題意識</a:t>
            </a:r>
          </a:p>
        </p:txBody>
      </p:sp>
      <p:sp>
        <p:nvSpPr>
          <p:cNvPr id="5" name="メモ 4">
            <a:extLst>
              <a:ext uri="{FF2B5EF4-FFF2-40B4-BE49-F238E27FC236}">
                <a16:creationId xmlns:a16="http://schemas.microsoft.com/office/drawing/2014/main" id="{B710A247-4A5C-0148-882F-7C4F0057BF4A}"/>
              </a:ext>
            </a:extLst>
          </p:cNvPr>
          <p:cNvSpPr/>
          <p:nvPr/>
        </p:nvSpPr>
        <p:spPr>
          <a:xfrm>
            <a:off x="4954366" y="2027229"/>
            <a:ext cx="315324" cy="363387"/>
          </a:xfrm>
          <a:prstGeom prst="foldedCorner">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BB5497F8-E997-DA40-915A-B562B41610FA}"/>
              </a:ext>
            </a:extLst>
          </p:cNvPr>
          <p:cNvSpPr txBox="1"/>
          <p:nvPr/>
        </p:nvSpPr>
        <p:spPr>
          <a:xfrm>
            <a:off x="4660953" y="2455024"/>
            <a:ext cx="954107"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タスクリスト</a:t>
            </a:r>
          </a:p>
        </p:txBody>
      </p:sp>
      <p:sp>
        <p:nvSpPr>
          <p:cNvPr id="45" name="円/楕円 44">
            <a:extLst>
              <a:ext uri="{FF2B5EF4-FFF2-40B4-BE49-F238E27FC236}">
                <a16:creationId xmlns:a16="http://schemas.microsoft.com/office/drawing/2014/main" id="{E95336F1-6BB3-7D4C-8F21-F5C786D2BDF2}"/>
              </a:ext>
            </a:extLst>
          </p:cNvPr>
          <p:cNvSpPr/>
          <p:nvPr/>
        </p:nvSpPr>
        <p:spPr>
          <a:xfrm>
            <a:off x="6717886" y="1701152"/>
            <a:ext cx="2192035" cy="2217187"/>
          </a:xfrm>
          <a:prstGeom prst="ellipse">
            <a:avLst/>
          </a:prstGeom>
          <a:noFill/>
          <a:ln w="76200">
            <a:solidFill>
              <a:srgbClr val="7030A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6" name="三角形 25">
            <a:extLst>
              <a:ext uri="{FF2B5EF4-FFF2-40B4-BE49-F238E27FC236}">
                <a16:creationId xmlns:a16="http://schemas.microsoft.com/office/drawing/2014/main" id="{E0507295-07EA-554D-93F0-E559B73E5C5B}"/>
              </a:ext>
            </a:extLst>
          </p:cNvPr>
          <p:cNvSpPr/>
          <p:nvPr/>
        </p:nvSpPr>
        <p:spPr>
          <a:xfrm rot="5400000">
            <a:off x="5536349" y="1557053"/>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48" name="三角形 47">
            <a:extLst>
              <a:ext uri="{FF2B5EF4-FFF2-40B4-BE49-F238E27FC236}">
                <a16:creationId xmlns:a16="http://schemas.microsoft.com/office/drawing/2014/main" id="{5BA1D145-F3CA-FC45-833A-5B6E3D3E50DE}"/>
              </a:ext>
            </a:extLst>
          </p:cNvPr>
          <p:cNvSpPr/>
          <p:nvPr/>
        </p:nvSpPr>
        <p:spPr>
          <a:xfrm rot="8383137">
            <a:off x="2376011" y="333750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三角形 48">
            <a:extLst>
              <a:ext uri="{FF2B5EF4-FFF2-40B4-BE49-F238E27FC236}">
                <a16:creationId xmlns:a16="http://schemas.microsoft.com/office/drawing/2014/main" id="{29B022CE-FFC6-194C-AB3D-DCEE21D5D6CB}"/>
              </a:ext>
            </a:extLst>
          </p:cNvPr>
          <p:cNvSpPr/>
          <p:nvPr/>
        </p:nvSpPr>
        <p:spPr>
          <a:xfrm rot="7583700">
            <a:off x="6767382" y="3329452"/>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4" name="テキスト ボックス 63">
            <a:extLst>
              <a:ext uri="{FF2B5EF4-FFF2-40B4-BE49-F238E27FC236}">
                <a16:creationId xmlns:a16="http://schemas.microsoft.com/office/drawing/2014/main" id="{F63DC831-79E6-E549-9880-093B32232A02}"/>
              </a:ext>
            </a:extLst>
          </p:cNvPr>
          <p:cNvSpPr txBox="1"/>
          <p:nvPr/>
        </p:nvSpPr>
        <p:spPr>
          <a:xfrm>
            <a:off x="7456517" y="5090157"/>
            <a:ext cx="748212"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運　用</a:t>
            </a:r>
          </a:p>
        </p:txBody>
      </p:sp>
      <p:sp>
        <p:nvSpPr>
          <p:cNvPr id="65" name="三角形 64">
            <a:extLst>
              <a:ext uri="{FF2B5EF4-FFF2-40B4-BE49-F238E27FC236}">
                <a16:creationId xmlns:a16="http://schemas.microsoft.com/office/drawing/2014/main" id="{B65E11C1-ED9E-3E42-8677-4EB6BD640A40}"/>
              </a:ext>
            </a:extLst>
          </p:cNvPr>
          <p:cNvSpPr/>
          <p:nvPr/>
        </p:nvSpPr>
        <p:spPr>
          <a:xfrm rot="16200000">
            <a:off x="5408908" y="3754205"/>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3074FD8F-FE0A-7649-A367-E17550721773}"/>
              </a:ext>
            </a:extLst>
          </p:cNvPr>
          <p:cNvSpPr/>
          <p:nvPr/>
        </p:nvSpPr>
        <p:spPr>
          <a:xfrm>
            <a:off x="6509911" y="2568597"/>
            <a:ext cx="416221" cy="416221"/>
          </a:xfrm>
          <a:prstGeom prst="ellipse">
            <a:avLst/>
          </a:prstGeom>
          <a:solidFill>
            <a:schemeClr val="accent6">
              <a:lumMod val="75000"/>
            </a:schemeClr>
          </a:solidFill>
          <a:ln w="57150">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4C7FEAAF-5364-C04F-B913-8D0474EFA765}"/>
              </a:ext>
            </a:extLst>
          </p:cNvPr>
          <p:cNvSpPr txBox="1"/>
          <p:nvPr/>
        </p:nvSpPr>
        <p:spPr>
          <a:xfrm>
            <a:off x="5711444" y="2639927"/>
            <a:ext cx="800219"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デプロイ</a:t>
            </a:r>
          </a:p>
        </p:txBody>
      </p:sp>
      <p:sp>
        <p:nvSpPr>
          <p:cNvPr id="68" name="円/楕円 67">
            <a:extLst>
              <a:ext uri="{FF2B5EF4-FFF2-40B4-BE49-F238E27FC236}">
                <a16:creationId xmlns:a16="http://schemas.microsoft.com/office/drawing/2014/main" id="{646E5C15-753F-014D-8705-BE49EAD66853}"/>
              </a:ext>
            </a:extLst>
          </p:cNvPr>
          <p:cNvSpPr/>
          <p:nvPr/>
        </p:nvSpPr>
        <p:spPr>
          <a:xfrm>
            <a:off x="2770929" y="3618097"/>
            <a:ext cx="416221" cy="41622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D25EF8D6-EC55-1F46-933C-F2D7696620C1}"/>
              </a:ext>
            </a:extLst>
          </p:cNvPr>
          <p:cNvSpPr txBox="1"/>
          <p:nvPr/>
        </p:nvSpPr>
        <p:spPr>
          <a:xfrm>
            <a:off x="7616579" y="3666100"/>
            <a:ext cx="492443"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運用</a:t>
            </a:r>
          </a:p>
        </p:txBody>
      </p:sp>
      <p:sp>
        <p:nvSpPr>
          <p:cNvPr id="70" name="テキスト ボックス 69">
            <a:extLst>
              <a:ext uri="{FF2B5EF4-FFF2-40B4-BE49-F238E27FC236}">
                <a16:creationId xmlns:a16="http://schemas.microsoft.com/office/drawing/2014/main" id="{7725F0C8-26D6-2042-B1BD-70C632C95445}"/>
              </a:ext>
            </a:extLst>
          </p:cNvPr>
          <p:cNvSpPr txBox="1"/>
          <p:nvPr/>
        </p:nvSpPr>
        <p:spPr>
          <a:xfrm rot="16200000">
            <a:off x="8492066" y="2632519"/>
            <a:ext cx="492443"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監視</a:t>
            </a:r>
          </a:p>
        </p:txBody>
      </p:sp>
      <p:sp>
        <p:nvSpPr>
          <p:cNvPr id="71" name="三角形 70">
            <a:extLst>
              <a:ext uri="{FF2B5EF4-FFF2-40B4-BE49-F238E27FC236}">
                <a16:creationId xmlns:a16="http://schemas.microsoft.com/office/drawing/2014/main" id="{D7EA4838-5333-5449-A8E6-EEE8FC74B1CC}"/>
              </a:ext>
            </a:extLst>
          </p:cNvPr>
          <p:cNvSpPr/>
          <p:nvPr/>
        </p:nvSpPr>
        <p:spPr>
          <a:xfrm rot="18838823">
            <a:off x="8455724" y="1931391"/>
            <a:ext cx="306733" cy="240733"/>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0EAFA6ED-7086-5E42-8812-78F35BD0F83B}"/>
              </a:ext>
            </a:extLst>
          </p:cNvPr>
          <p:cNvSpPr txBox="1"/>
          <p:nvPr/>
        </p:nvSpPr>
        <p:spPr>
          <a:xfrm>
            <a:off x="5987301" y="5390397"/>
            <a:ext cx="1491117" cy="276999"/>
          </a:xfrm>
          <a:prstGeom prst="rect">
            <a:avLst/>
          </a:prstGeom>
          <a:noFill/>
        </p:spPr>
        <p:txBody>
          <a:bodyPr wrap="squar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DevOps</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18BD7FDA-7218-6C43-A529-713E8E63791B}"/>
              </a:ext>
            </a:extLst>
          </p:cNvPr>
          <p:cNvSpPr txBox="1"/>
          <p:nvPr/>
        </p:nvSpPr>
        <p:spPr>
          <a:xfrm>
            <a:off x="7225329" y="909849"/>
            <a:ext cx="1210589" cy="400110"/>
          </a:xfrm>
          <a:prstGeom prst="rect">
            <a:avLst/>
          </a:prstGeom>
          <a:noFill/>
        </p:spPr>
        <p:txBody>
          <a:bodyPr wrap="none" rtlCol="0">
            <a:spAutoFit/>
          </a:bodyPr>
          <a:lstStyle/>
          <a:p>
            <a:pPr algn="ctr"/>
            <a:r>
              <a:rPr kumimoji="1" lang="ja-JP" altLang="en-US" sz="2000">
                <a:solidFill>
                  <a:srgbClr val="002060"/>
                </a:solidFill>
                <a:latin typeface="Meiryo" panose="020B0604030504040204" pitchFamily="34" charset="-128"/>
                <a:ea typeface="Meiryo" panose="020B0604030504040204" pitchFamily="34" charset="-128"/>
              </a:rPr>
              <a:t>サービス</a:t>
            </a:r>
          </a:p>
        </p:txBody>
      </p:sp>
      <p:sp>
        <p:nvSpPr>
          <p:cNvPr id="75" name="テキスト ボックス 74">
            <a:extLst>
              <a:ext uri="{FF2B5EF4-FFF2-40B4-BE49-F238E27FC236}">
                <a16:creationId xmlns:a16="http://schemas.microsoft.com/office/drawing/2014/main" id="{F43077DD-3B40-1442-A863-A7DAE73D0071}"/>
              </a:ext>
            </a:extLst>
          </p:cNvPr>
          <p:cNvSpPr txBox="1"/>
          <p:nvPr/>
        </p:nvSpPr>
        <p:spPr>
          <a:xfrm>
            <a:off x="6923785" y="2570440"/>
            <a:ext cx="1172116" cy="261610"/>
          </a:xfrm>
          <a:prstGeom prst="rect">
            <a:avLst/>
          </a:prstGeom>
          <a:noFill/>
        </p:spPr>
        <p:txBody>
          <a:bodyPr wrap="none" rtlCol="0">
            <a:spAutoFit/>
          </a:bodyPr>
          <a:lstStyle/>
          <a:p>
            <a:r>
              <a:rPr kumimoji="1" lang="ja-JP" altLang="en-US" sz="1100" b="1">
                <a:solidFill>
                  <a:srgbClr val="7030A0"/>
                </a:solidFill>
                <a:latin typeface="Meiryo" panose="020B0604030504040204" pitchFamily="34" charset="-128"/>
                <a:ea typeface="Meiryo" panose="020B0604030504040204" pitchFamily="34" charset="-128"/>
              </a:rPr>
              <a:t>フィードバック</a:t>
            </a:r>
          </a:p>
        </p:txBody>
      </p:sp>
      <p:sp>
        <p:nvSpPr>
          <p:cNvPr id="76" name="テキスト ボックス 75">
            <a:extLst>
              <a:ext uri="{FF2B5EF4-FFF2-40B4-BE49-F238E27FC236}">
                <a16:creationId xmlns:a16="http://schemas.microsoft.com/office/drawing/2014/main" id="{9C309EE8-5D8C-A74E-969D-64A9AD9855DF}"/>
              </a:ext>
            </a:extLst>
          </p:cNvPr>
          <p:cNvSpPr txBox="1"/>
          <p:nvPr/>
        </p:nvSpPr>
        <p:spPr>
          <a:xfrm>
            <a:off x="6702627" y="1180262"/>
            <a:ext cx="1508746" cy="446276"/>
          </a:xfrm>
          <a:prstGeom prst="rect">
            <a:avLst/>
          </a:prstGeom>
          <a:noFill/>
        </p:spPr>
        <p:txBody>
          <a:bodyPr wrap="none" rtlCol="0">
            <a:spAutoFit/>
          </a:bodyPr>
          <a:lstStyle/>
          <a:p>
            <a:r>
              <a:rPr kumimoji="1" lang="en-US" altLang="ja-JP" sz="1400" b="1" dirty="0">
                <a:solidFill>
                  <a:srgbClr val="7030A0"/>
                </a:solidFill>
                <a:latin typeface="Meiryo" panose="020B0604030504040204" pitchFamily="34" charset="-128"/>
                <a:ea typeface="Meiryo" panose="020B0604030504040204" pitchFamily="34" charset="-128"/>
              </a:rPr>
              <a:t>SRE</a:t>
            </a:r>
          </a:p>
          <a:p>
            <a:r>
              <a:rPr kumimoji="1" lang="en-US" altLang="ja-JP" sz="900" dirty="0">
                <a:solidFill>
                  <a:srgbClr val="7030A0"/>
                </a:solidFill>
                <a:latin typeface="Meiryo" panose="020B0604030504040204" pitchFamily="34" charset="-128"/>
                <a:ea typeface="Meiryo" panose="020B0604030504040204" pitchFamily="34" charset="-128"/>
              </a:rPr>
              <a:t>Site Reliability Engineer</a:t>
            </a:r>
            <a:endParaRPr kumimoji="1" lang="ja-JP" altLang="en-US" sz="900">
              <a:solidFill>
                <a:srgbClr val="7030A0"/>
              </a:solidFill>
              <a:latin typeface="Meiryo" panose="020B0604030504040204" pitchFamily="34" charset="-128"/>
              <a:ea typeface="Meiryo" panose="020B0604030504040204" pitchFamily="34" charset="-128"/>
            </a:endParaRPr>
          </a:p>
        </p:txBody>
      </p:sp>
      <p:cxnSp>
        <p:nvCxnSpPr>
          <p:cNvPr id="77" name="直線コネクタ 76">
            <a:extLst>
              <a:ext uri="{FF2B5EF4-FFF2-40B4-BE49-F238E27FC236}">
                <a16:creationId xmlns:a16="http://schemas.microsoft.com/office/drawing/2014/main" id="{5AC5CE44-F724-9646-BA11-14C7760C18A3}"/>
              </a:ext>
            </a:extLst>
          </p:cNvPr>
          <p:cNvCxnSpPr>
            <a:cxnSpLocks/>
          </p:cNvCxnSpPr>
          <p:nvPr/>
        </p:nvCxnSpPr>
        <p:spPr>
          <a:xfrm>
            <a:off x="6942735" y="2802287"/>
            <a:ext cx="1088927" cy="0"/>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8F65D4C5-CE0E-1E4D-A30B-AD2EB5FB07DB}"/>
              </a:ext>
            </a:extLst>
          </p:cNvPr>
          <p:cNvSpPr txBox="1"/>
          <p:nvPr/>
        </p:nvSpPr>
        <p:spPr>
          <a:xfrm>
            <a:off x="6923785" y="2823623"/>
            <a:ext cx="1031051" cy="261610"/>
          </a:xfrm>
          <a:prstGeom prst="rect">
            <a:avLst/>
          </a:prstGeom>
          <a:noFill/>
        </p:spPr>
        <p:txBody>
          <a:bodyPr wrap="none" rtlCol="0">
            <a:spAutoFit/>
          </a:bodyPr>
          <a:lstStyle/>
          <a:p>
            <a:r>
              <a:rPr kumimoji="1" lang="ja-JP" altLang="en-US" sz="1100" b="1">
                <a:solidFill>
                  <a:srgbClr val="7030A0"/>
                </a:solidFill>
                <a:latin typeface="Meiryo" panose="020B0604030504040204" pitchFamily="34" charset="-128"/>
                <a:ea typeface="Meiryo" panose="020B0604030504040204" pitchFamily="34" charset="-128"/>
              </a:rPr>
              <a:t>アップデート</a:t>
            </a:r>
          </a:p>
        </p:txBody>
      </p:sp>
      <p:sp>
        <p:nvSpPr>
          <p:cNvPr id="79" name="テキスト ボックス 78">
            <a:extLst>
              <a:ext uri="{FF2B5EF4-FFF2-40B4-BE49-F238E27FC236}">
                <a16:creationId xmlns:a16="http://schemas.microsoft.com/office/drawing/2014/main" id="{7EDC7C7A-6941-AB4D-9158-DF436A268FF7}"/>
              </a:ext>
            </a:extLst>
          </p:cNvPr>
          <p:cNvSpPr txBox="1"/>
          <p:nvPr/>
        </p:nvSpPr>
        <p:spPr>
          <a:xfrm>
            <a:off x="7385958" y="1832171"/>
            <a:ext cx="954107" cy="276999"/>
          </a:xfrm>
          <a:prstGeom prst="rect">
            <a:avLst/>
          </a:prstGeom>
          <a:noFill/>
        </p:spPr>
        <p:txBody>
          <a:bodyPr wrap="none" rtlCol="0">
            <a:spAutoFit/>
          </a:bodyPr>
          <a:lstStyle/>
          <a:p>
            <a:r>
              <a:rPr kumimoji="1" lang="ja-JP" altLang="en-US" sz="1200">
                <a:solidFill>
                  <a:srgbClr val="7030A0"/>
                </a:solidFill>
                <a:latin typeface="Meiryo" panose="020B0604030504040204" pitchFamily="34" charset="-128"/>
                <a:ea typeface="Meiryo" panose="020B0604030504040204" pitchFamily="34" charset="-128"/>
              </a:rPr>
              <a:t>データ収集</a:t>
            </a:r>
          </a:p>
        </p:txBody>
      </p:sp>
      <p:grpSp>
        <p:nvGrpSpPr>
          <p:cNvPr id="6" name="グループ化 5">
            <a:extLst>
              <a:ext uri="{FF2B5EF4-FFF2-40B4-BE49-F238E27FC236}">
                <a16:creationId xmlns:a16="http://schemas.microsoft.com/office/drawing/2014/main" id="{34B0D98F-8ECE-7746-A385-FC2FDED4EE9E}"/>
              </a:ext>
            </a:extLst>
          </p:cNvPr>
          <p:cNvGrpSpPr/>
          <p:nvPr/>
        </p:nvGrpSpPr>
        <p:grpSpPr>
          <a:xfrm>
            <a:off x="301690" y="5953896"/>
            <a:ext cx="632413" cy="632413"/>
            <a:chOff x="228677" y="5912544"/>
            <a:chExt cx="632413" cy="632413"/>
          </a:xfrm>
        </p:grpSpPr>
        <p:pic>
          <p:nvPicPr>
            <p:cNvPr id="145" name="Picture 2">
              <a:extLst>
                <a:ext uri="{FF2B5EF4-FFF2-40B4-BE49-F238E27FC236}">
                  <a16:creationId xmlns:a16="http://schemas.microsoft.com/office/drawing/2014/main" id="{58D6AA55-8B83-F241-8DBD-BC3EC428C85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6" name="円/楕円 145">
              <a:extLst>
                <a:ext uri="{FF2B5EF4-FFF2-40B4-BE49-F238E27FC236}">
                  <a16:creationId xmlns:a16="http://schemas.microsoft.com/office/drawing/2014/main" id="{382E8E10-0BE5-5049-A277-5E039EFCFEB7}"/>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8CA8ED3F-814A-F24C-A557-7CA882D06F1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215E9BC0-7002-4A49-97AD-C01014A993D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4B7AABA3-3B88-F549-9A3B-37764F065035}"/>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C0711D07-8DD3-4642-BD56-B5D4C97C3B1E}"/>
              </a:ext>
            </a:extLst>
          </p:cNvPr>
          <p:cNvGrpSpPr/>
          <p:nvPr/>
        </p:nvGrpSpPr>
        <p:grpSpPr>
          <a:xfrm>
            <a:off x="907019" y="5953895"/>
            <a:ext cx="632413" cy="632413"/>
            <a:chOff x="228677" y="5912544"/>
            <a:chExt cx="632413" cy="632413"/>
          </a:xfrm>
        </p:grpSpPr>
        <p:pic>
          <p:nvPicPr>
            <p:cNvPr id="151" name="Picture 2">
              <a:extLst>
                <a:ext uri="{FF2B5EF4-FFF2-40B4-BE49-F238E27FC236}">
                  <a16:creationId xmlns:a16="http://schemas.microsoft.com/office/drawing/2014/main" id="{2E2C4590-4818-7C4C-88D7-E8B281E75FE8}"/>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2" name="円/楕円 151">
              <a:extLst>
                <a:ext uri="{FF2B5EF4-FFF2-40B4-BE49-F238E27FC236}">
                  <a16:creationId xmlns:a16="http://schemas.microsoft.com/office/drawing/2014/main" id="{60E7624D-DB6D-E44C-8609-D503097D927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A520A333-1C75-A742-AA5B-EB54A28DC31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4B264BE1-F8EB-9445-A7A7-085524693AF0}"/>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円/楕円 154">
              <a:extLst>
                <a:ext uri="{FF2B5EF4-FFF2-40B4-BE49-F238E27FC236}">
                  <a16:creationId xmlns:a16="http://schemas.microsoft.com/office/drawing/2014/main" id="{D5B704B6-0E1D-5148-A238-1F2C321299E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グループ化 155">
            <a:extLst>
              <a:ext uri="{FF2B5EF4-FFF2-40B4-BE49-F238E27FC236}">
                <a16:creationId xmlns:a16="http://schemas.microsoft.com/office/drawing/2014/main" id="{8F3FC618-79E4-1644-AAF8-AD6E36600546}"/>
              </a:ext>
            </a:extLst>
          </p:cNvPr>
          <p:cNvGrpSpPr/>
          <p:nvPr/>
        </p:nvGrpSpPr>
        <p:grpSpPr>
          <a:xfrm>
            <a:off x="1518281" y="5949699"/>
            <a:ext cx="632413" cy="632413"/>
            <a:chOff x="228677" y="5912544"/>
            <a:chExt cx="632413" cy="632413"/>
          </a:xfrm>
        </p:grpSpPr>
        <p:pic>
          <p:nvPicPr>
            <p:cNvPr id="157" name="Picture 2">
              <a:extLst>
                <a:ext uri="{FF2B5EF4-FFF2-40B4-BE49-F238E27FC236}">
                  <a16:creationId xmlns:a16="http://schemas.microsoft.com/office/drawing/2014/main" id="{24E00F02-6569-864E-8481-D10008D8529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8" name="円/楕円 157">
              <a:extLst>
                <a:ext uri="{FF2B5EF4-FFF2-40B4-BE49-F238E27FC236}">
                  <a16:creationId xmlns:a16="http://schemas.microsoft.com/office/drawing/2014/main" id="{973B35CE-4CDE-4640-816B-5369FB8561C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E6D0F216-07F3-664D-8E08-4F363562B78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9A5FF774-DB15-034A-9A31-26C2FD3B39CD}"/>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1BF78B3C-6089-BA45-B85D-C20AF31CCB2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グループ化 161">
            <a:extLst>
              <a:ext uri="{FF2B5EF4-FFF2-40B4-BE49-F238E27FC236}">
                <a16:creationId xmlns:a16="http://schemas.microsoft.com/office/drawing/2014/main" id="{14095239-2184-B444-BD29-53D2FC126541}"/>
              </a:ext>
            </a:extLst>
          </p:cNvPr>
          <p:cNvGrpSpPr/>
          <p:nvPr/>
        </p:nvGrpSpPr>
        <p:grpSpPr>
          <a:xfrm>
            <a:off x="2123610" y="5949698"/>
            <a:ext cx="632413" cy="632413"/>
            <a:chOff x="228677" y="5912544"/>
            <a:chExt cx="632413" cy="632413"/>
          </a:xfrm>
        </p:grpSpPr>
        <p:pic>
          <p:nvPicPr>
            <p:cNvPr id="163" name="Picture 2">
              <a:extLst>
                <a:ext uri="{FF2B5EF4-FFF2-40B4-BE49-F238E27FC236}">
                  <a16:creationId xmlns:a16="http://schemas.microsoft.com/office/drawing/2014/main" id="{2DFA9913-8F93-8F49-9332-44AFF1F8470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4" name="円/楕円 163">
              <a:extLst>
                <a:ext uri="{FF2B5EF4-FFF2-40B4-BE49-F238E27FC236}">
                  <a16:creationId xmlns:a16="http://schemas.microsoft.com/office/drawing/2014/main" id="{EDA07718-C675-484B-B16D-FC08DF89DC7B}"/>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414EA5D9-4645-6F4C-B6B9-1F992482C4E3}"/>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F2EBC19C-97D0-7D42-BE42-0A96DCD971B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円/楕円 166">
              <a:extLst>
                <a:ext uri="{FF2B5EF4-FFF2-40B4-BE49-F238E27FC236}">
                  <a16:creationId xmlns:a16="http://schemas.microsoft.com/office/drawing/2014/main" id="{EB96F95F-FE1F-1C46-BA74-906E9F37C73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グループ化 167">
            <a:extLst>
              <a:ext uri="{FF2B5EF4-FFF2-40B4-BE49-F238E27FC236}">
                <a16:creationId xmlns:a16="http://schemas.microsoft.com/office/drawing/2014/main" id="{EFD6BA0F-C122-DC46-A773-000672AC6F43}"/>
              </a:ext>
            </a:extLst>
          </p:cNvPr>
          <p:cNvGrpSpPr/>
          <p:nvPr/>
        </p:nvGrpSpPr>
        <p:grpSpPr>
          <a:xfrm>
            <a:off x="2737174" y="5937679"/>
            <a:ext cx="632413" cy="632413"/>
            <a:chOff x="228677" y="5912544"/>
            <a:chExt cx="632413" cy="632413"/>
          </a:xfrm>
        </p:grpSpPr>
        <p:pic>
          <p:nvPicPr>
            <p:cNvPr id="169" name="Picture 2">
              <a:extLst>
                <a:ext uri="{FF2B5EF4-FFF2-40B4-BE49-F238E27FC236}">
                  <a16:creationId xmlns:a16="http://schemas.microsoft.com/office/drawing/2014/main" id="{7F590BAE-B5E5-6543-B40E-683D4D0AE82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0" name="円/楕円 169">
              <a:extLst>
                <a:ext uri="{FF2B5EF4-FFF2-40B4-BE49-F238E27FC236}">
                  <a16:creationId xmlns:a16="http://schemas.microsoft.com/office/drawing/2014/main" id="{77320570-D0B4-FE44-A7DF-18EC06E2AA3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a:extLst>
                <a:ext uri="{FF2B5EF4-FFF2-40B4-BE49-F238E27FC236}">
                  <a16:creationId xmlns:a16="http://schemas.microsoft.com/office/drawing/2014/main" id="{4647135D-7DFD-DC48-96F4-39FD8C4D4290}"/>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501DB02A-5F09-F143-8726-2CA80AE8E77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a:extLst>
                <a:ext uri="{FF2B5EF4-FFF2-40B4-BE49-F238E27FC236}">
                  <a16:creationId xmlns:a16="http://schemas.microsoft.com/office/drawing/2014/main" id="{E50F6A48-13A9-D54C-B43D-1101636C7504}"/>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グループ化 173">
            <a:extLst>
              <a:ext uri="{FF2B5EF4-FFF2-40B4-BE49-F238E27FC236}">
                <a16:creationId xmlns:a16="http://schemas.microsoft.com/office/drawing/2014/main" id="{3CA384CC-B3F7-DD49-9764-00FA4B6198EF}"/>
              </a:ext>
            </a:extLst>
          </p:cNvPr>
          <p:cNvGrpSpPr/>
          <p:nvPr/>
        </p:nvGrpSpPr>
        <p:grpSpPr>
          <a:xfrm>
            <a:off x="3342503" y="5937678"/>
            <a:ext cx="632413" cy="632413"/>
            <a:chOff x="228677" y="5912544"/>
            <a:chExt cx="632413" cy="632413"/>
          </a:xfrm>
        </p:grpSpPr>
        <p:pic>
          <p:nvPicPr>
            <p:cNvPr id="175" name="Picture 2">
              <a:extLst>
                <a:ext uri="{FF2B5EF4-FFF2-40B4-BE49-F238E27FC236}">
                  <a16:creationId xmlns:a16="http://schemas.microsoft.com/office/drawing/2014/main" id="{5B8A6E16-219F-F34D-95FF-A9C3A1A9AA6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76" name="円/楕円 175">
              <a:extLst>
                <a:ext uri="{FF2B5EF4-FFF2-40B4-BE49-F238E27FC236}">
                  <a16:creationId xmlns:a16="http://schemas.microsoft.com/office/drawing/2014/main" id="{6A31931E-02DA-A44A-9C8E-F130FD9656B6}"/>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a:extLst>
                <a:ext uri="{FF2B5EF4-FFF2-40B4-BE49-F238E27FC236}">
                  <a16:creationId xmlns:a16="http://schemas.microsoft.com/office/drawing/2014/main" id="{909093B2-37F8-AF4D-A024-5373C0CBB3C1}"/>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4AD032D7-07FA-9443-9946-5F47ED273904}"/>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円/楕円 178">
              <a:extLst>
                <a:ext uri="{FF2B5EF4-FFF2-40B4-BE49-F238E27FC236}">
                  <a16:creationId xmlns:a16="http://schemas.microsoft.com/office/drawing/2014/main" id="{64B0DE9B-3F58-6348-91E6-1A81AE47848E}"/>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グループ化 179">
            <a:extLst>
              <a:ext uri="{FF2B5EF4-FFF2-40B4-BE49-F238E27FC236}">
                <a16:creationId xmlns:a16="http://schemas.microsoft.com/office/drawing/2014/main" id="{F7EE989E-DE64-8B43-8101-E6DD53C7C0ED}"/>
              </a:ext>
            </a:extLst>
          </p:cNvPr>
          <p:cNvGrpSpPr/>
          <p:nvPr/>
        </p:nvGrpSpPr>
        <p:grpSpPr>
          <a:xfrm>
            <a:off x="3953765" y="5933482"/>
            <a:ext cx="632413" cy="632413"/>
            <a:chOff x="228677" y="5912544"/>
            <a:chExt cx="632413" cy="632413"/>
          </a:xfrm>
        </p:grpSpPr>
        <p:pic>
          <p:nvPicPr>
            <p:cNvPr id="181" name="Picture 2">
              <a:extLst>
                <a:ext uri="{FF2B5EF4-FFF2-40B4-BE49-F238E27FC236}">
                  <a16:creationId xmlns:a16="http://schemas.microsoft.com/office/drawing/2014/main" id="{CE50B552-3FF8-F543-9A1C-09DD2E44702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2" name="円/楕円 181">
              <a:extLst>
                <a:ext uri="{FF2B5EF4-FFF2-40B4-BE49-F238E27FC236}">
                  <a16:creationId xmlns:a16="http://schemas.microsoft.com/office/drawing/2014/main" id="{CA3BEA39-57A6-6D44-8020-71CBA492F0CF}"/>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a:extLst>
                <a:ext uri="{FF2B5EF4-FFF2-40B4-BE49-F238E27FC236}">
                  <a16:creationId xmlns:a16="http://schemas.microsoft.com/office/drawing/2014/main" id="{80A98DF4-82E4-A74E-8A28-4EEC9C38C60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a:extLst>
                <a:ext uri="{FF2B5EF4-FFF2-40B4-BE49-F238E27FC236}">
                  <a16:creationId xmlns:a16="http://schemas.microsoft.com/office/drawing/2014/main" id="{95916C22-4CB5-9B49-A635-BD7631DC4971}"/>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円/楕円 184">
              <a:extLst>
                <a:ext uri="{FF2B5EF4-FFF2-40B4-BE49-F238E27FC236}">
                  <a16:creationId xmlns:a16="http://schemas.microsoft.com/office/drawing/2014/main" id="{C98A2ADD-0FBE-DD45-8733-EE535DF73E5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グループ化 185">
            <a:extLst>
              <a:ext uri="{FF2B5EF4-FFF2-40B4-BE49-F238E27FC236}">
                <a16:creationId xmlns:a16="http://schemas.microsoft.com/office/drawing/2014/main" id="{6813EE01-FC47-DE4D-BF48-B7153298030A}"/>
              </a:ext>
            </a:extLst>
          </p:cNvPr>
          <p:cNvGrpSpPr/>
          <p:nvPr/>
        </p:nvGrpSpPr>
        <p:grpSpPr>
          <a:xfrm>
            <a:off x="4559094" y="5933481"/>
            <a:ext cx="632413" cy="632413"/>
            <a:chOff x="228677" y="5912544"/>
            <a:chExt cx="632413" cy="632413"/>
          </a:xfrm>
        </p:grpSpPr>
        <p:pic>
          <p:nvPicPr>
            <p:cNvPr id="187" name="Picture 2">
              <a:extLst>
                <a:ext uri="{FF2B5EF4-FFF2-40B4-BE49-F238E27FC236}">
                  <a16:creationId xmlns:a16="http://schemas.microsoft.com/office/drawing/2014/main" id="{30A66720-BB98-5D42-8817-731F1EFDCFD9}"/>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88" name="円/楕円 187">
              <a:extLst>
                <a:ext uri="{FF2B5EF4-FFF2-40B4-BE49-F238E27FC236}">
                  <a16:creationId xmlns:a16="http://schemas.microsoft.com/office/drawing/2014/main" id="{E2FD223F-BFF8-6F40-93C8-4AC9756F81BA}"/>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B54BBA7E-F083-8B4B-9192-AC589F633999}"/>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AD38F2F3-758F-FD4C-9DB3-6D500ADFF7F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787A7D80-7243-2547-8E51-B245220DFDB8}"/>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グループ化 191">
            <a:extLst>
              <a:ext uri="{FF2B5EF4-FFF2-40B4-BE49-F238E27FC236}">
                <a16:creationId xmlns:a16="http://schemas.microsoft.com/office/drawing/2014/main" id="{36EC0281-B36D-9549-B215-2C2736515FB9}"/>
              </a:ext>
            </a:extLst>
          </p:cNvPr>
          <p:cNvGrpSpPr/>
          <p:nvPr/>
        </p:nvGrpSpPr>
        <p:grpSpPr>
          <a:xfrm>
            <a:off x="5171923" y="5928220"/>
            <a:ext cx="632413" cy="632413"/>
            <a:chOff x="228677" y="5912544"/>
            <a:chExt cx="632413" cy="632413"/>
          </a:xfrm>
        </p:grpSpPr>
        <p:pic>
          <p:nvPicPr>
            <p:cNvPr id="193" name="Picture 2">
              <a:extLst>
                <a:ext uri="{FF2B5EF4-FFF2-40B4-BE49-F238E27FC236}">
                  <a16:creationId xmlns:a16="http://schemas.microsoft.com/office/drawing/2014/main" id="{A5524F7A-5D94-7243-83FD-048DBEE731CC}"/>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94" name="円/楕円 193">
              <a:extLst>
                <a:ext uri="{FF2B5EF4-FFF2-40B4-BE49-F238E27FC236}">
                  <a16:creationId xmlns:a16="http://schemas.microsoft.com/office/drawing/2014/main" id="{BE5084FF-2906-6B48-9079-6B837DD558B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a:extLst>
                <a:ext uri="{FF2B5EF4-FFF2-40B4-BE49-F238E27FC236}">
                  <a16:creationId xmlns:a16="http://schemas.microsoft.com/office/drawing/2014/main" id="{48B600EB-074C-4C4B-BDAE-3760D1FCEC8F}"/>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B840A0F6-E985-D342-9536-A5CFCA785F46}"/>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円/楕円 196">
              <a:extLst>
                <a:ext uri="{FF2B5EF4-FFF2-40B4-BE49-F238E27FC236}">
                  <a16:creationId xmlns:a16="http://schemas.microsoft.com/office/drawing/2014/main" id="{1ED6F670-D7B7-374F-B973-A93B2B0DF9D7}"/>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グループ化 197">
            <a:extLst>
              <a:ext uri="{FF2B5EF4-FFF2-40B4-BE49-F238E27FC236}">
                <a16:creationId xmlns:a16="http://schemas.microsoft.com/office/drawing/2014/main" id="{73CCF9D4-3669-BF43-B380-C085CF2ED078}"/>
              </a:ext>
            </a:extLst>
          </p:cNvPr>
          <p:cNvGrpSpPr/>
          <p:nvPr/>
        </p:nvGrpSpPr>
        <p:grpSpPr>
          <a:xfrm>
            <a:off x="5777252" y="5928219"/>
            <a:ext cx="632413" cy="632413"/>
            <a:chOff x="228677" y="5912544"/>
            <a:chExt cx="632413" cy="632413"/>
          </a:xfrm>
        </p:grpSpPr>
        <p:pic>
          <p:nvPicPr>
            <p:cNvPr id="199" name="Picture 2">
              <a:extLst>
                <a:ext uri="{FF2B5EF4-FFF2-40B4-BE49-F238E27FC236}">
                  <a16:creationId xmlns:a16="http://schemas.microsoft.com/office/drawing/2014/main" id="{0E59347C-4125-C648-95EF-71FBFFC4F3A9}"/>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00" name="円/楕円 199">
              <a:extLst>
                <a:ext uri="{FF2B5EF4-FFF2-40B4-BE49-F238E27FC236}">
                  <a16:creationId xmlns:a16="http://schemas.microsoft.com/office/drawing/2014/main" id="{7D504A54-57AE-1247-B8C5-E39E9721AA4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1381C566-D9CE-CA41-A375-9769736D9D6B}"/>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46648BD7-19EA-7D4A-9197-031513622C69}"/>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a:extLst>
                <a:ext uri="{FF2B5EF4-FFF2-40B4-BE49-F238E27FC236}">
                  <a16:creationId xmlns:a16="http://schemas.microsoft.com/office/drawing/2014/main" id="{5D8F288A-11E6-F14E-8270-AEB1BDCFE6A6}"/>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4" name="グループ化 203">
            <a:extLst>
              <a:ext uri="{FF2B5EF4-FFF2-40B4-BE49-F238E27FC236}">
                <a16:creationId xmlns:a16="http://schemas.microsoft.com/office/drawing/2014/main" id="{E6FB0134-FD9B-374A-A56E-3178E5263E74}"/>
              </a:ext>
            </a:extLst>
          </p:cNvPr>
          <p:cNvGrpSpPr/>
          <p:nvPr/>
        </p:nvGrpSpPr>
        <p:grpSpPr>
          <a:xfrm>
            <a:off x="6388514" y="5924023"/>
            <a:ext cx="632413" cy="632413"/>
            <a:chOff x="228677" y="5912544"/>
            <a:chExt cx="632413" cy="632413"/>
          </a:xfrm>
        </p:grpSpPr>
        <p:pic>
          <p:nvPicPr>
            <p:cNvPr id="205" name="Picture 2">
              <a:extLst>
                <a:ext uri="{FF2B5EF4-FFF2-40B4-BE49-F238E27FC236}">
                  <a16:creationId xmlns:a16="http://schemas.microsoft.com/office/drawing/2014/main" id="{28A2F2C6-411A-A34D-94C4-8A904D1BED82}"/>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06" name="円/楕円 205">
              <a:extLst>
                <a:ext uri="{FF2B5EF4-FFF2-40B4-BE49-F238E27FC236}">
                  <a16:creationId xmlns:a16="http://schemas.microsoft.com/office/drawing/2014/main" id="{333BF03A-90EA-6140-9F03-973004719DEE}"/>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a:extLst>
                <a:ext uri="{FF2B5EF4-FFF2-40B4-BE49-F238E27FC236}">
                  <a16:creationId xmlns:a16="http://schemas.microsoft.com/office/drawing/2014/main" id="{6A6E5FE6-1F4A-A743-BFFA-DFD6F1F90DDA}"/>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a:extLst>
                <a:ext uri="{FF2B5EF4-FFF2-40B4-BE49-F238E27FC236}">
                  <a16:creationId xmlns:a16="http://schemas.microsoft.com/office/drawing/2014/main" id="{F9537D98-3592-3447-9807-7B10EC85D4E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a:extLst>
                <a:ext uri="{FF2B5EF4-FFF2-40B4-BE49-F238E27FC236}">
                  <a16:creationId xmlns:a16="http://schemas.microsoft.com/office/drawing/2014/main" id="{A0C45099-E2B4-A142-9ED4-E1872D7B2B2B}"/>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グループ化 209">
            <a:extLst>
              <a:ext uri="{FF2B5EF4-FFF2-40B4-BE49-F238E27FC236}">
                <a16:creationId xmlns:a16="http://schemas.microsoft.com/office/drawing/2014/main" id="{D45BC255-7755-5E44-B705-E36CBAEA3456}"/>
              </a:ext>
            </a:extLst>
          </p:cNvPr>
          <p:cNvGrpSpPr/>
          <p:nvPr/>
        </p:nvGrpSpPr>
        <p:grpSpPr>
          <a:xfrm>
            <a:off x="6993843" y="5924022"/>
            <a:ext cx="632413" cy="632413"/>
            <a:chOff x="228677" y="5912544"/>
            <a:chExt cx="632413" cy="632413"/>
          </a:xfrm>
        </p:grpSpPr>
        <p:pic>
          <p:nvPicPr>
            <p:cNvPr id="211" name="Picture 2">
              <a:extLst>
                <a:ext uri="{FF2B5EF4-FFF2-40B4-BE49-F238E27FC236}">
                  <a16:creationId xmlns:a16="http://schemas.microsoft.com/office/drawing/2014/main" id="{D241EA97-04D6-1B47-8488-9FA40B711CB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12" name="円/楕円 211">
              <a:extLst>
                <a:ext uri="{FF2B5EF4-FFF2-40B4-BE49-F238E27FC236}">
                  <a16:creationId xmlns:a16="http://schemas.microsoft.com/office/drawing/2014/main" id="{4294AFB7-E457-C44D-96A9-98BA2D2D45D1}"/>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円/楕円 212">
              <a:extLst>
                <a:ext uri="{FF2B5EF4-FFF2-40B4-BE49-F238E27FC236}">
                  <a16:creationId xmlns:a16="http://schemas.microsoft.com/office/drawing/2014/main" id="{F90269FB-9EF0-D040-86FF-4F64019E6997}"/>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a:extLst>
                <a:ext uri="{FF2B5EF4-FFF2-40B4-BE49-F238E27FC236}">
                  <a16:creationId xmlns:a16="http://schemas.microsoft.com/office/drawing/2014/main" id="{4C4429E0-EB5D-574A-9B9D-CF5F4F0398C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円/楕円 214">
              <a:extLst>
                <a:ext uri="{FF2B5EF4-FFF2-40B4-BE49-F238E27FC236}">
                  <a16:creationId xmlns:a16="http://schemas.microsoft.com/office/drawing/2014/main" id="{22F86A1D-C753-9648-BDD6-D8CB02EF426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6" name="グループ化 215">
            <a:extLst>
              <a:ext uri="{FF2B5EF4-FFF2-40B4-BE49-F238E27FC236}">
                <a16:creationId xmlns:a16="http://schemas.microsoft.com/office/drawing/2014/main" id="{280CE9E9-E448-3449-884C-E8F80EC646A5}"/>
              </a:ext>
            </a:extLst>
          </p:cNvPr>
          <p:cNvGrpSpPr/>
          <p:nvPr/>
        </p:nvGrpSpPr>
        <p:grpSpPr>
          <a:xfrm>
            <a:off x="7603808" y="5934127"/>
            <a:ext cx="632413" cy="632413"/>
            <a:chOff x="228677" y="5912544"/>
            <a:chExt cx="632413" cy="632413"/>
          </a:xfrm>
        </p:grpSpPr>
        <p:pic>
          <p:nvPicPr>
            <p:cNvPr id="217" name="Picture 2">
              <a:extLst>
                <a:ext uri="{FF2B5EF4-FFF2-40B4-BE49-F238E27FC236}">
                  <a16:creationId xmlns:a16="http://schemas.microsoft.com/office/drawing/2014/main" id="{936F366A-849A-C647-BA31-88CA865A003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18" name="円/楕円 217">
              <a:extLst>
                <a:ext uri="{FF2B5EF4-FFF2-40B4-BE49-F238E27FC236}">
                  <a16:creationId xmlns:a16="http://schemas.microsoft.com/office/drawing/2014/main" id="{06E99F1C-2C2C-E84F-B36B-FB258DBADDE3}"/>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円/楕円 218">
              <a:extLst>
                <a:ext uri="{FF2B5EF4-FFF2-40B4-BE49-F238E27FC236}">
                  <a16:creationId xmlns:a16="http://schemas.microsoft.com/office/drawing/2014/main" id="{3168C81F-FEFF-E84D-932B-D3A6387FC211}"/>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a:extLst>
                <a:ext uri="{FF2B5EF4-FFF2-40B4-BE49-F238E27FC236}">
                  <a16:creationId xmlns:a16="http://schemas.microsoft.com/office/drawing/2014/main" id="{D3AF6296-8177-8B43-B263-024563A9E16F}"/>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円/楕円 220">
              <a:extLst>
                <a:ext uri="{FF2B5EF4-FFF2-40B4-BE49-F238E27FC236}">
                  <a16:creationId xmlns:a16="http://schemas.microsoft.com/office/drawing/2014/main" id="{F80C502D-83C4-C249-8E52-F172FF7BB9EF}"/>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2" name="グループ化 221">
            <a:extLst>
              <a:ext uri="{FF2B5EF4-FFF2-40B4-BE49-F238E27FC236}">
                <a16:creationId xmlns:a16="http://schemas.microsoft.com/office/drawing/2014/main" id="{2C762ABD-D676-8D49-B127-198D2AA3B4D7}"/>
              </a:ext>
            </a:extLst>
          </p:cNvPr>
          <p:cNvGrpSpPr/>
          <p:nvPr/>
        </p:nvGrpSpPr>
        <p:grpSpPr>
          <a:xfrm>
            <a:off x="8215070" y="5929931"/>
            <a:ext cx="632413" cy="632413"/>
            <a:chOff x="228677" y="5912544"/>
            <a:chExt cx="632413" cy="632413"/>
          </a:xfrm>
        </p:grpSpPr>
        <p:pic>
          <p:nvPicPr>
            <p:cNvPr id="223" name="Picture 2">
              <a:extLst>
                <a:ext uri="{FF2B5EF4-FFF2-40B4-BE49-F238E27FC236}">
                  <a16:creationId xmlns:a16="http://schemas.microsoft.com/office/drawing/2014/main" id="{F4A83753-4C06-0D4D-B1ED-4090AAF9A9E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28677" y="591254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224" name="円/楕円 223">
              <a:extLst>
                <a:ext uri="{FF2B5EF4-FFF2-40B4-BE49-F238E27FC236}">
                  <a16:creationId xmlns:a16="http://schemas.microsoft.com/office/drawing/2014/main" id="{BD15187D-F8BD-5E47-A5CB-2F05C95EF4D8}"/>
                </a:ext>
              </a:extLst>
            </p:cNvPr>
            <p:cNvSpPr/>
            <p:nvPr/>
          </p:nvSpPr>
          <p:spPr>
            <a:xfrm flipV="1">
              <a:off x="296743" y="593842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円/楕円 224">
              <a:extLst>
                <a:ext uri="{FF2B5EF4-FFF2-40B4-BE49-F238E27FC236}">
                  <a16:creationId xmlns:a16="http://schemas.microsoft.com/office/drawing/2014/main" id="{AA86FD50-AB69-5049-AB21-7B8585930F14}"/>
                </a:ext>
              </a:extLst>
            </p:cNvPr>
            <p:cNvSpPr/>
            <p:nvPr/>
          </p:nvSpPr>
          <p:spPr>
            <a:xfrm flipV="1">
              <a:off x="661041" y="638810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4783CD1C-E22C-2542-99C0-9A96CE9632D2}"/>
                </a:ext>
              </a:extLst>
            </p:cNvPr>
            <p:cNvSpPr/>
            <p:nvPr/>
          </p:nvSpPr>
          <p:spPr>
            <a:xfrm flipV="1">
              <a:off x="296743" y="6388101"/>
              <a:ext cx="106509" cy="106509"/>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a:extLst>
                <a:ext uri="{FF2B5EF4-FFF2-40B4-BE49-F238E27FC236}">
                  <a16:creationId xmlns:a16="http://schemas.microsoft.com/office/drawing/2014/main" id="{53CCEEDA-425A-BF42-903C-7AB16682F789}"/>
                </a:ext>
              </a:extLst>
            </p:cNvPr>
            <p:cNvSpPr/>
            <p:nvPr/>
          </p:nvSpPr>
          <p:spPr>
            <a:xfrm flipV="1">
              <a:off x="661041" y="593842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a:extLst>
              <a:ext uri="{FF2B5EF4-FFF2-40B4-BE49-F238E27FC236}">
                <a16:creationId xmlns:a16="http://schemas.microsoft.com/office/drawing/2014/main" id="{B4764197-E0FC-7F4E-A650-E2F3D974BC00}"/>
              </a:ext>
            </a:extLst>
          </p:cNvPr>
          <p:cNvSpPr txBox="1"/>
          <p:nvPr/>
        </p:nvSpPr>
        <p:spPr>
          <a:xfrm>
            <a:off x="3775125" y="6105853"/>
            <a:ext cx="1569660"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継続的な改善</a:t>
            </a:r>
          </a:p>
        </p:txBody>
      </p:sp>
      <p:sp>
        <p:nvSpPr>
          <p:cNvPr id="228" name="U ターン矢印 227">
            <a:extLst>
              <a:ext uri="{FF2B5EF4-FFF2-40B4-BE49-F238E27FC236}">
                <a16:creationId xmlns:a16="http://schemas.microsoft.com/office/drawing/2014/main" id="{58BDBFC4-FBB6-4741-97EB-9B656EFFEB51}"/>
              </a:ext>
            </a:extLst>
          </p:cNvPr>
          <p:cNvSpPr/>
          <p:nvPr/>
        </p:nvSpPr>
        <p:spPr>
          <a:xfrm rot="5400000">
            <a:off x="7288425" y="3305223"/>
            <a:ext cx="850738" cy="2495433"/>
          </a:xfrm>
          <a:prstGeom prst="uturnArrow">
            <a:avLst>
              <a:gd name="adj1" fmla="val 25000"/>
              <a:gd name="adj2" fmla="val 25000"/>
              <a:gd name="adj3" fmla="val 25000"/>
              <a:gd name="adj4" fmla="val 43750"/>
              <a:gd name="adj5" fmla="val 750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U ターン矢印 228">
            <a:extLst>
              <a:ext uri="{FF2B5EF4-FFF2-40B4-BE49-F238E27FC236}">
                <a16:creationId xmlns:a16="http://schemas.microsoft.com/office/drawing/2014/main" id="{B9E95BDD-4F05-6446-854A-67B323580A1A}"/>
              </a:ext>
            </a:extLst>
          </p:cNvPr>
          <p:cNvSpPr/>
          <p:nvPr/>
        </p:nvSpPr>
        <p:spPr>
          <a:xfrm rot="16200000">
            <a:off x="5388074" y="3197123"/>
            <a:ext cx="850738" cy="2495432"/>
          </a:xfrm>
          <a:prstGeom prst="uturnArrow">
            <a:avLst>
              <a:gd name="adj1" fmla="val 25000"/>
              <a:gd name="adj2" fmla="val 25000"/>
              <a:gd name="adj3" fmla="val 25000"/>
              <a:gd name="adj4" fmla="val 43750"/>
              <a:gd name="adj5" fmla="val 7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テキスト ボックス 229">
            <a:extLst>
              <a:ext uri="{FF2B5EF4-FFF2-40B4-BE49-F238E27FC236}">
                <a16:creationId xmlns:a16="http://schemas.microsoft.com/office/drawing/2014/main" id="{A8E0E882-CDDD-A643-98A2-7EBD5E88F3A3}"/>
              </a:ext>
            </a:extLst>
          </p:cNvPr>
          <p:cNvSpPr txBox="1"/>
          <p:nvPr/>
        </p:nvSpPr>
        <p:spPr>
          <a:xfrm>
            <a:off x="4965598" y="4323473"/>
            <a:ext cx="705797" cy="461665"/>
          </a:xfrm>
          <a:prstGeom prst="rect">
            <a:avLst/>
          </a:prstGeom>
          <a:noFill/>
        </p:spPr>
        <p:txBody>
          <a:bodyPr wrap="square" rtlCol="0">
            <a:spAutoFit/>
          </a:bodyPr>
          <a:lstStyle/>
          <a:p>
            <a:pPr algn="r"/>
            <a:r>
              <a:rPr kumimoji="1" lang="en-US" altLang="ja-JP" sz="2400" dirty="0">
                <a:solidFill>
                  <a:schemeClr val="accent6">
                    <a:lumMod val="50000"/>
                  </a:schemeClr>
                </a:solidFill>
                <a:latin typeface="Meiryo" panose="020B0604030504040204" pitchFamily="34" charset="-128"/>
                <a:ea typeface="Meiryo" panose="020B0604030504040204" pitchFamily="34" charset="-128"/>
              </a:rPr>
              <a:t>CI</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1" name="テキスト ボックス 230">
            <a:extLst>
              <a:ext uri="{FF2B5EF4-FFF2-40B4-BE49-F238E27FC236}">
                <a16:creationId xmlns:a16="http://schemas.microsoft.com/office/drawing/2014/main" id="{1BACD796-6267-8B41-A0D6-D0CF18AF6131}"/>
              </a:ext>
            </a:extLst>
          </p:cNvPr>
          <p:cNvSpPr txBox="1"/>
          <p:nvPr/>
        </p:nvSpPr>
        <p:spPr>
          <a:xfrm>
            <a:off x="7114390" y="4351710"/>
            <a:ext cx="850507" cy="338554"/>
          </a:xfrm>
          <a:prstGeom prst="rect">
            <a:avLst/>
          </a:prstGeom>
          <a:noFill/>
        </p:spPr>
        <p:txBody>
          <a:bodyPr wrap="square" rtlCol="0">
            <a:spAutoFit/>
          </a:bodyPr>
          <a:lstStyle/>
          <a:p>
            <a:pPr algn="r"/>
            <a:r>
              <a:rPr lang="en-US" altLang="ja-JP" sz="800" dirty="0">
                <a:solidFill>
                  <a:schemeClr val="accent4">
                    <a:lumMod val="75000"/>
                  </a:schemeClr>
                </a:solidFill>
                <a:latin typeface="Meiryo" panose="020B0604030504040204" pitchFamily="34" charset="-128"/>
                <a:ea typeface="Meiryo" panose="020B0604030504040204" pitchFamily="34" charset="-128"/>
              </a:rPr>
              <a:t>Continuous</a:t>
            </a:r>
          </a:p>
          <a:p>
            <a:pPr algn="r"/>
            <a:r>
              <a:rPr lang="en-US" altLang="ja-JP" sz="800" dirty="0">
                <a:solidFill>
                  <a:schemeClr val="accent4">
                    <a:lumMod val="75000"/>
                  </a:schemeClr>
                </a:solidFill>
                <a:latin typeface="Meiryo" panose="020B0604030504040204" pitchFamily="34" charset="-128"/>
                <a:ea typeface="Meiryo" panose="020B0604030504040204" pitchFamily="34" charset="-128"/>
              </a:rPr>
              <a:t>Delivery</a:t>
            </a:r>
            <a:endParaRPr kumimoji="1" lang="ja-JP" altLang="en-US" sz="800">
              <a:solidFill>
                <a:schemeClr val="accent4">
                  <a:lumMod val="75000"/>
                </a:schemeClr>
              </a:solidFill>
              <a:latin typeface="Meiryo" panose="020B0604030504040204" pitchFamily="34" charset="-128"/>
              <a:ea typeface="Meiryo" panose="020B0604030504040204" pitchFamily="34" charset="-128"/>
            </a:endParaRPr>
          </a:p>
        </p:txBody>
      </p:sp>
      <p:sp>
        <p:nvSpPr>
          <p:cNvPr id="232" name="テキスト ボックス 231">
            <a:extLst>
              <a:ext uri="{FF2B5EF4-FFF2-40B4-BE49-F238E27FC236}">
                <a16:creationId xmlns:a16="http://schemas.microsoft.com/office/drawing/2014/main" id="{EF78BB95-BA05-8044-9DE6-509944892390}"/>
              </a:ext>
            </a:extLst>
          </p:cNvPr>
          <p:cNvSpPr txBox="1"/>
          <p:nvPr/>
        </p:nvSpPr>
        <p:spPr>
          <a:xfrm>
            <a:off x="5505861" y="4346747"/>
            <a:ext cx="856835" cy="338554"/>
          </a:xfrm>
          <a:prstGeom prst="rect">
            <a:avLst/>
          </a:prstGeom>
          <a:noFill/>
        </p:spPr>
        <p:txBody>
          <a:bodyPr wrap="square" rtlCol="0">
            <a:spAutoFit/>
          </a:bodyPr>
          <a:lstStyle/>
          <a:p>
            <a:r>
              <a:rPr lang="en-US" altLang="ja-JP" sz="800" dirty="0">
                <a:solidFill>
                  <a:schemeClr val="accent6">
                    <a:lumMod val="50000"/>
                  </a:schemeClr>
                </a:solidFill>
                <a:latin typeface="Meiryo" panose="020B0604030504040204" pitchFamily="34" charset="-128"/>
                <a:ea typeface="Meiryo" panose="020B0604030504040204" pitchFamily="34" charset="-128"/>
              </a:rPr>
              <a:t>Continuous </a:t>
            </a:r>
          </a:p>
          <a:p>
            <a:r>
              <a:rPr lang="en-US" altLang="ja-JP" sz="800" dirty="0">
                <a:solidFill>
                  <a:schemeClr val="accent6">
                    <a:lumMod val="50000"/>
                  </a:schemeClr>
                </a:solidFill>
                <a:latin typeface="Meiryo" panose="020B0604030504040204" pitchFamily="34" charset="-128"/>
                <a:ea typeface="Meiryo" panose="020B0604030504040204" pitchFamily="34" charset="-128"/>
              </a:rPr>
              <a:t>Integration</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3" name="テキスト ボックス 232">
            <a:extLst>
              <a:ext uri="{FF2B5EF4-FFF2-40B4-BE49-F238E27FC236}">
                <a16:creationId xmlns:a16="http://schemas.microsoft.com/office/drawing/2014/main" id="{69A69027-B53F-2B41-A2A5-ACE02895B479}"/>
              </a:ext>
            </a:extLst>
          </p:cNvPr>
          <p:cNvSpPr txBox="1"/>
          <p:nvPr/>
        </p:nvSpPr>
        <p:spPr>
          <a:xfrm>
            <a:off x="7777507" y="4318902"/>
            <a:ext cx="683790" cy="461665"/>
          </a:xfrm>
          <a:prstGeom prst="rect">
            <a:avLst/>
          </a:prstGeom>
          <a:noFill/>
        </p:spPr>
        <p:txBody>
          <a:bodyPr wrap="square" rtlCol="0">
            <a:spAutoFit/>
          </a:bodyPr>
          <a:lstStyle/>
          <a:p>
            <a:pPr algn="r"/>
            <a:r>
              <a:rPr kumimoji="1" lang="en-US" altLang="ja-JP" sz="2400" dirty="0">
                <a:solidFill>
                  <a:schemeClr val="accent4">
                    <a:lumMod val="75000"/>
                  </a:schemeClr>
                </a:solidFill>
                <a:latin typeface="Meiryo" panose="020B0604030504040204" pitchFamily="34" charset="-128"/>
                <a:ea typeface="Meiryo" panose="020B0604030504040204" pitchFamily="34" charset="-128"/>
              </a:rPr>
              <a:t>CD</a:t>
            </a:r>
          </a:p>
        </p:txBody>
      </p:sp>
    </p:spTree>
    <p:extLst>
      <p:ext uri="{BB962C8B-B14F-4D97-AF65-F5344CB8AC3E}">
        <p14:creationId xmlns:p14="http://schemas.microsoft.com/office/powerpoint/2010/main" val="15057578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BCDD5022-19A6-C244-AD60-576FB3225CFA}"/>
              </a:ext>
            </a:extLst>
          </p:cNvPr>
          <p:cNvSpPr/>
          <p:nvPr/>
        </p:nvSpPr>
        <p:spPr>
          <a:xfrm>
            <a:off x="177209" y="1197921"/>
            <a:ext cx="4375320" cy="510362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044227F1-45C7-634F-A71C-A4392594C6B0}"/>
              </a:ext>
            </a:extLst>
          </p:cNvPr>
          <p:cNvSpPr/>
          <p:nvPr/>
        </p:nvSpPr>
        <p:spPr>
          <a:xfrm>
            <a:off x="4591470" y="1197921"/>
            <a:ext cx="4375320" cy="510362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U ターン矢印 38">
            <a:extLst>
              <a:ext uri="{FF2B5EF4-FFF2-40B4-BE49-F238E27FC236}">
                <a16:creationId xmlns:a16="http://schemas.microsoft.com/office/drawing/2014/main" id="{781BB026-D67A-B54F-83E5-6017CEC2F61B}"/>
              </a:ext>
            </a:extLst>
          </p:cNvPr>
          <p:cNvSpPr/>
          <p:nvPr/>
        </p:nvSpPr>
        <p:spPr>
          <a:xfrm flipV="1">
            <a:off x="3433405" y="3728258"/>
            <a:ext cx="2399028" cy="976945"/>
          </a:xfrm>
          <a:prstGeom prst="uturnArrow">
            <a:avLst>
              <a:gd name="adj1" fmla="val 30079"/>
              <a:gd name="adj2" fmla="val 25000"/>
              <a:gd name="adj3" fmla="val 25000"/>
              <a:gd name="adj4" fmla="val 43750"/>
              <a:gd name="adj5" fmla="val 100000"/>
            </a:avLst>
          </a:prstGeom>
          <a:solidFill>
            <a:srgbClr val="E46C0A">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 name="図 1">
            <a:extLst>
              <a:ext uri="{FF2B5EF4-FFF2-40B4-BE49-F238E27FC236}">
                <a16:creationId xmlns:a16="http://schemas.microsoft.com/office/drawing/2014/main" id="{B5CABAD1-DCD1-D643-B150-ED739CFB72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915" y="4820078"/>
            <a:ext cx="907903" cy="907903"/>
          </a:xfrm>
          <a:prstGeom prst="rect">
            <a:avLst/>
          </a:prstGeom>
        </p:spPr>
      </p:pic>
      <p:pic>
        <p:nvPicPr>
          <p:cNvPr id="3" name="図 2">
            <a:extLst>
              <a:ext uri="{FF2B5EF4-FFF2-40B4-BE49-F238E27FC236}">
                <a16:creationId xmlns:a16="http://schemas.microsoft.com/office/drawing/2014/main" id="{DA114FF3-712F-B746-9319-30407F76CB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2931" y="4972478"/>
            <a:ext cx="907903" cy="907903"/>
          </a:xfrm>
          <a:prstGeom prst="rect">
            <a:avLst/>
          </a:prstGeom>
        </p:spPr>
      </p:pic>
      <p:pic>
        <p:nvPicPr>
          <p:cNvPr id="4" name="図 3">
            <a:extLst>
              <a:ext uri="{FF2B5EF4-FFF2-40B4-BE49-F238E27FC236}">
                <a16:creationId xmlns:a16="http://schemas.microsoft.com/office/drawing/2014/main" id="{C7CD872A-35B3-C843-AD44-B78C060D3C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9948" y="5124878"/>
            <a:ext cx="907903" cy="907903"/>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F63E8B69-A33C-074B-BC66-47E92AEF2296}"/>
              </a:ext>
            </a:extLst>
          </p:cNvPr>
          <p:cNvSpPr/>
          <p:nvPr/>
        </p:nvSpPr>
        <p:spPr>
          <a:xfrm>
            <a:off x="695915" y="2399410"/>
            <a:ext cx="1381936" cy="76908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D467990-2933-BD41-AC63-62FFC8DD9458}"/>
              </a:ext>
            </a:extLst>
          </p:cNvPr>
          <p:cNvSpPr/>
          <p:nvPr/>
        </p:nvSpPr>
        <p:spPr>
          <a:xfrm>
            <a:off x="876522" y="2502190"/>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500247D5-D994-A641-B434-CF4FFA02DCF1}"/>
              </a:ext>
            </a:extLst>
          </p:cNvPr>
          <p:cNvSpPr/>
          <p:nvPr/>
        </p:nvSpPr>
        <p:spPr>
          <a:xfrm>
            <a:off x="876522" y="2808762"/>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05AABB8-1E1C-934C-BECA-502ADBE7E436}"/>
              </a:ext>
            </a:extLst>
          </p:cNvPr>
          <p:cNvSpPr/>
          <p:nvPr/>
        </p:nvSpPr>
        <p:spPr>
          <a:xfrm>
            <a:off x="1240169" y="2502190"/>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EEEEBE5C-5B04-9043-9A7B-75941448B68A}"/>
              </a:ext>
            </a:extLst>
          </p:cNvPr>
          <p:cNvSpPr/>
          <p:nvPr/>
        </p:nvSpPr>
        <p:spPr>
          <a:xfrm>
            <a:off x="1240169" y="2808761"/>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B6B6F60E-97A0-DD4F-BC0C-76555559D987}"/>
              </a:ext>
            </a:extLst>
          </p:cNvPr>
          <p:cNvSpPr/>
          <p:nvPr/>
        </p:nvSpPr>
        <p:spPr>
          <a:xfrm>
            <a:off x="1603816" y="2502190"/>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FC819431-56DD-B842-AC86-19B2A38580F6}"/>
              </a:ext>
            </a:extLst>
          </p:cNvPr>
          <p:cNvSpPr/>
          <p:nvPr/>
        </p:nvSpPr>
        <p:spPr>
          <a:xfrm>
            <a:off x="1603816" y="2808761"/>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F3B298DA-86F4-7B41-BF45-1932819E9802}"/>
              </a:ext>
            </a:extLst>
          </p:cNvPr>
          <p:cNvSpPr/>
          <p:nvPr/>
        </p:nvSpPr>
        <p:spPr>
          <a:xfrm>
            <a:off x="2890448" y="2399410"/>
            <a:ext cx="1381936" cy="769087"/>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C37F3357-FD4E-F148-AC62-C0AA5BA8BF96}"/>
              </a:ext>
            </a:extLst>
          </p:cNvPr>
          <p:cNvSpPr/>
          <p:nvPr/>
        </p:nvSpPr>
        <p:spPr>
          <a:xfrm>
            <a:off x="3071055" y="2502190"/>
            <a:ext cx="293426" cy="241005"/>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235B8DE-2CF4-FE49-B510-B80F993EAC0B}"/>
              </a:ext>
            </a:extLst>
          </p:cNvPr>
          <p:cNvSpPr/>
          <p:nvPr/>
        </p:nvSpPr>
        <p:spPr>
          <a:xfrm>
            <a:off x="3071055" y="2808762"/>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F1828865-008D-5248-BD3C-D9AF45434EF6}"/>
              </a:ext>
            </a:extLst>
          </p:cNvPr>
          <p:cNvSpPr/>
          <p:nvPr/>
        </p:nvSpPr>
        <p:spPr>
          <a:xfrm>
            <a:off x="3434702" y="2502190"/>
            <a:ext cx="293426" cy="241005"/>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6DCB4B42-BC43-F540-B9A3-4EBC3C9E6322}"/>
              </a:ext>
            </a:extLst>
          </p:cNvPr>
          <p:cNvSpPr/>
          <p:nvPr/>
        </p:nvSpPr>
        <p:spPr>
          <a:xfrm>
            <a:off x="3434702" y="2808761"/>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D29AB680-18DA-F447-B9E4-9F034F16769D}"/>
              </a:ext>
            </a:extLst>
          </p:cNvPr>
          <p:cNvSpPr/>
          <p:nvPr/>
        </p:nvSpPr>
        <p:spPr>
          <a:xfrm>
            <a:off x="3798349" y="2502190"/>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3C89B112-3AD5-824D-89A3-BC976441A203}"/>
              </a:ext>
            </a:extLst>
          </p:cNvPr>
          <p:cNvSpPr/>
          <p:nvPr/>
        </p:nvSpPr>
        <p:spPr>
          <a:xfrm>
            <a:off x="3798349" y="2808761"/>
            <a:ext cx="293426" cy="241005"/>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679B49EE-C5A2-C249-BA0B-A971DB1C11CA}"/>
              </a:ext>
            </a:extLst>
          </p:cNvPr>
          <p:cNvSpPr txBox="1"/>
          <p:nvPr/>
        </p:nvSpPr>
        <p:spPr>
          <a:xfrm>
            <a:off x="695915" y="3311662"/>
            <a:ext cx="1381936"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コード管理</a:t>
            </a:r>
          </a:p>
        </p:txBody>
      </p:sp>
      <p:sp>
        <p:nvSpPr>
          <p:cNvPr id="21" name="テキスト ボックス 20">
            <a:extLst>
              <a:ext uri="{FF2B5EF4-FFF2-40B4-BE49-F238E27FC236}">
                <a16:creationId xmlns:a16="http://schemas.microsoft.com/office/drawing/2014/main" id="{14D1A080-B9E5-F342-9820-8D8ABF545DAE}"/>
              </a:ext>
            </a:extLst>
          </p:cNvPr>
          <p:cNvSpPr txBox="1"/>
          <p:nvPr/>
        </p:nvSpPr>
        <p:spPr>
          <a:xfrm>
            <a:off x="2890448" y="3326207"/>
            <a:ext cx="1381936"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コード確認</a:t>
            </a:r>
          </a:p>
        </p:txBody>
      </p:sp>
      <p:pic>
        <p:nvPicPr>
          <p:cNvPr id="22" name="図 21">
            <a:extLst>
              <a:ext uri="{FF2B5EF4-FFF2-40B4-BE49-F238E27FC236}">
                <a16:creationId xmlns:a16="http://schemas.microsoft.com/office/drawing/2014/main" id="{4D837CC2-4AE0-A044-ACD2-24CC275D1C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0972" y="2052548"/>
            <a:ext cx="400165" cy="329152"/>
          </a:xfrm>
          <a:prstGeom prst="rect">
            <a:avLst/>
          </a:prstGeom>
        </p:spPr>
      </p:pic>
      <p:pic>
        <p:nvPicPr>
          <p:cNvPr id="23" name="図 22">
            <a:extLst>
              <a:ext uri="{FF2B5EF4-FFF2-40B4-BE49-F238E27FC236}">
                <a16:creationId xmlns:a16="http://schemas.microsoft.com/office/drawing/2014/main" id="{6A63B821-646F-4F47-89EA-D62A592848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071" y="2005402"/>
            <a:ext cx="400164" cy="394008"/>
          </a:xfrm>
          <a:prstGeom prst="rect">
            <a:avLst/>
          </a:prstGeom>
        </p:spPr>
      </p:pic>
      <p:sp>
        <p:nvSpPr>
          <p:cNvPr id="24" name="上矢印 23">
            <a:extLst>
              <a:ext uri="{FF2B5EF4-FFF2-40B4-BE49-F238E27FC236}">
                <a16:creationId xmlns:a16="http://schemas.microsoft.com/office/drawing/2014/main" id="{ECF05608-E132-6044-B7E9-30BBC45C97F7}"/>
              </a:ext>
            </a:extLst>
          </p:cNvPr>
          <p:cNvSpPr/>
          <p:nvPr/>
        </p:nvSpPr>
        <p:spPr>
          <a:xfrm>
            <a:off x="1169948" y="3815299"/>
            <a:ext cx="433868" cy="907903"/>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AD87B28C-BC14-4A47-BA05-9C07F4080134}"/>
              </a:ext>
            </a:extLst>
          </p:cNvPr>
          <p:cNvSpPr/>
          <p:nvPr/>
        </p:nvSpPr>
        <p:spPr>
          <a:xfrm>
            <a:off x="4872815" y="2399410"/>
            <a:ext cx="1381936" cy="769087"/>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350E30B4-ECEA-974A-AF7B-0F52130A9BB0}"/>
              </a:ext>
            </a:extLst>
          </p:cNvPr>
          <p:cNvSpPr/>
          <p:nvPr/>
        </p:nvSpPr>
        <p:spPr>
          <a:xfrm>
            <a:off x="5053422" y="2502190"/>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B4D9A6B8-CC8D-6D47-93D6-DC5A66A4999A}"/>
              </a:ext>
            </a:extLst>
          </p:cNvPr>
          <p:cNvSpPr/>
          <p:nvPr/>
        </p:nvSpPr>
        <p:spPr>
          <a:xfrm>
            <a:off x="5053422" y="2808762"/>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9B5C1F73-9E78-E846-BBC2-D38704852862}"/>
              </a:ext>
            </a:extLst>
          </p:cNvPr>
          <p:cNvSpPr/>
          <p:nvPr/>
        </p:nvSpPr>
        <p:spPr>
          <a:xfrm>
            <a:off x="5417069" y="2502190"/>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EA4D9B48-DFDE-B647-9B5F-3C37422A62AD}"/>
              </a:ext>
            </a:extLst>
          </p:cNvPr>
          <p:cNvSpPr/>
          <p:nvPr/>
        </p:nvSpPr>
        <p:spPr>
          <a:xfrm>
            <a:off x="5417069" y="2808761"/>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CEFB6B07-B00F-5847-A80C-7A2205709214}"/>
              </a:ext>
            </a:extLst>
          </p:cNvPr>
          <p:cNvSpPr/>
          <p:nvPr/>
        </p:nvSpPr>
        <p:spPr>
          <a:xfrm>
            <a:off x="5780716" y="2502190"/>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F3FAF7F4-1482-6F4E-B844-D8EE7051C64D}"/>
              </a:ext>
            </a:extLst>
          </p:cNvPr>
          <p:cNvSpPr/>
          <p:nvPr/>
        </p:nvSpPr>
        <p:spPr>
          <a:xfrm>
            <a:off x="5780716" y="2808761"/>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706E6C85-FFE0-DE4A-ACCE-B87A4A4393E2}"/>
              </a:ext>
            </a:extLst>
          </p:cNvPr>
          <p:cNvSpPr txBox="1"/>
          <p:nvPr/>
        </p:nvSpPr>
        <p:spPr>
          <a:xfrm>
            <a:off x="4872815" y="3326207"/>
            <a:ext cx="1381936"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登録</a:t>
            </a:r>
          </a:p>
        </p:txBody>
      </p:sp>
      <p:pic>
        <p:nvPicPr>
          <p:cNvPr id="33" name="図 32">
            <a:extLst>
              <a:ext uri="{FF2B5EF4-FFF2-40B4-BE49-F238E27FC236}">
                <a16:creationId xmlns:a16="http://schemas.microsoft.com/office/drawing/2014/main" id="{0D67D08D-28E5-BE44-96F1-66A9D2BF15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9533" y="2615898"/>
            <a:ext cx="727781" cy="479942"/>
          </a:xfrm>
          <a:prstGeom prst="rect">
            <a:avLst/>
          </a:prstGeom>
          <a:effectLst>
            <a:outerShdw blurRad="50800" dist="38100" dir="2700000" algn="tl" rotWithShape="0">
              <a:prstClr val="black">
                <a:alpha val="40000"/>
              </a:prstClr>
            </a:outerShdw>
          </a:effectLst>
        </p:spPr>
      </p:pic>
      <p:pic>
        <p:nvPicPr>
          <p:cNvPr id="3074" name="Picture 2" descr="サーバのキャラクターのイラスト（ノーマル）">
            <a:extLst>
              <a:ext uri="{FF2B5EF4-FFF2-40B4-BE49-F238E27FC236}">
                <a16:creationId xmlns:a16="http://schemas.microsoft.com/office/drawing/2014/main" id="{138D3858-366D-DF43-80A7-EFEE4A37510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879157" y="2394962"/>
            <a:ext cx="568928" cy="8663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上矢印 35">
            <a:extLst>
              <a:ext uri="{FF2B5EF4-FFF2-40B4-BE49-F238E27FC236}">
                <a16:creationId xmlns:a16="http://schemas.microsoft.com/office/drawing/2014/main" id="{1C8EB21B-F860-9F4C-8622-841172B0D9AD}"/>
              </a:ext>
            </a:extLst>
          </p:cNvPr>
          <p:cNvSpPr/>
          <p:nvPr/>
        </p:nvSpPr>
        <p:spPr>
          <a:xfrm rot="10800000">
            <a:off x="7944813" y="3815298"/>
            <a:ext cx="433868" cy="907903"/>
          </a:xfrm>
          <a:prstGeom prst="up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7" name="図 36">
            <a:extLst>
              <a:ext uri="{FF2B5EF4-FFF2-40B4-BE49-F238E27FC236}">
                <a16:creationId xmlns:a16="http://schemas.microsoft.com/office/drawing/2014/main" id="{43DD3ACC-6C18-3F4A-8DDB-B1C3054EBE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49557" y="4820078"/>
            <a:ext cx="1170341" cy="1047455"/>
          </a:xfrm>
          <a:prstGeom prst="rect">
            <a:avLst/>
          </a:prstGeom>
          <a:effectLst>
            <a:outerShdw blurRad="50800" dist="38100" dir="2700000" algn="tl" rotWithShape="0">
              <a:prstClr val="black">
                <a:alpha val="40000"/>
              </a:prstClr>
            </a:outerShdw>
          </a:effectLst>
        </p:spPr>
      </p:pic>
      <p:pic>
        <p:nvPicPr>
          <p:cNvPr id="3076" name="Picture 4" descr="SUNNY's Portfolio">
            <a:extLst>
              <a:ext uri="{FF2B5EF4-FFF2-40B4-BE49-F238E27FC236}">
                <a16:creationId xmlns:a16="http://schemas.microsoft.com/office/drawing/2014/main" id="{359246E8-6E1E-F846-B084-03E2833AAF5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653597" y="3924128"/>
            <a:ext cx="485041" cy="4850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crosoft Word（マイクロソフト・ワード）とは - IT用語辞典 e-Words">
            <a:extLst>
              <a:ext uri="{FF2B5EF4-FFF2-40B4-BE49-F238E27FC236}">
                <a16:creationId xmlns:a16="http://schemas.microsoft.com/office/drawing/2014/main" id="{A7654C98-127A-B648-950B-E102108A433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993764" y="3924129"/>
            <a:ext cx="485041" cy="485041"/>
          </a:xfrm>
          <a:prstGeom prst="rect">
            <a:avLst/>
          </a:prstGeom>
          <a:noFill/>
          <a:extLst>
            <a:ext uri="{909E8E84-426E-40DD-AFC4-6F175D3DCCD1}">
              <a14:hiddenFill xmlns:a14="http://schemas.microsoft.com/office/drawing/2010/main">
                <a:solidFill>
                  <a:srgbClr val="FFFFFF"/>
                </a:solidFill>
              </a14:hiddenFill>
            </a:ext>
          </a:extLst>
        </p:spPr>
      </p:pic>
      <p:sp>
        <p:nvSpPr>
          <p:cNvPr id="40" name="上矢印 39">
            <a:extLst>
              <a:ext uri="{FF2B5EF4-FFF2-40B4-BE49-F238E27FC236}">
                <a16:creationId xmlns:a16="http://schemas.microsoft.com/office/drawing/2014/main" id="{6235527F-8259-FD4B-8074-AE1BABA8306E}"/>
              </a:ext>
            </a:extLst>
          </p:cNvPr>
          <p:cNvSpPr/>
          <p:nvPr/>
        </p:nvSpPr>
        <p:spPr>
          <a:xfrm rot="5400000">
            <a:off x="2309864" y="2615898"/>
            <a:ext cx="433868" cy="433869"/>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a:extLst>
              <a:ext uri="{FF2B5EF4-FFF2-40B4-BE49-F238E27FC236}">
                <a16:creationId xmlns:a16="http://schemas.microsoft.com/office/drawing/2014/main" id="{6056E25E-EF41-784C-AF77-16B9FFB95C3A}"/>
              </a:ext>
            </a:extLst>
          </p:cNvPr>
          <p:cNvSpPr/>
          <p:nvPr/>
        </p:nvSpPr>
        <p:spPr>
          <a:xfrm rot="5400000">
            <a:off x="6252649" y="2691920"/>
            <a:ext cx="433868" cy="29541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a:extLst>
              <a:ext uri="{FF2B5EF4-FFF2-40B4-BE49-F238E27FC236}">
                <a16:creationId xmlns:a16="http://schemas.microsoft.com/office/drawing/2014/main" id="{1A28DBB6-CDB1-A44D-ABD8-EA88DC7DC863}"/>
              </a:ext>
            </a:extLst>
          </p:cNvPr>
          <p:cNvSpPr/>
          <p:nvPr/>
        </p:nvSpPr>
        <p:spPr>
          <a:xfrm rot="5400000">
            <a:off x="7380330" y="2685125"/>
            <a:ext cx="433868" cy="29541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52806BD2-8A94-BD42-A02B-1CF8D9D4F94F}"/>
              </a:ext>
            </a:extLst>
          </p:cNvPr>
          <p:cNvSpPr txBox="1"/>
          <p:nvPr/>
        </p:nvSpPr>
        <p:spPr>
          <a:xfrm>
            <a:off x="6413890" y="3311662"/>
            <a:ext cx="1381936"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構築</a:t>
            </a:r>
          </a:p>
        </p:txBody>
      </p:sp>
      <p:sp>
        <p:nvSpPr>
          <p:cNvPr id="44" name="テキスト ボックス 43">
            <a:extLst>
              <a:ext uri="{FF2B5EF4-FFF2-40B4-BE49-F238E27FC236}">
                <a16:creationId xmlns:a16="http://schemas.microsoft.com/office/drawing/2014/main" id="{93EA1BB7-7B75-AA48-B10E-A06F64857640}"/>
              </a:ext>
            </a:extLst>
          </p:cNvPr>
          <p:cNvSpPr txBox="1"/>
          <p:nvPr/>
        </p:nvSpPr>
        <p:spPr>
          <a:xfrm>
            <a:off x="7373907" y="3304867"/>
            <a:ext cx="1381936"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リリース</a:t>
            </a:r>
          </a:p>
        </p:txBody>
      </p:sp>
      <p:sp>
        <p:nvSpPr>
          <p:cNvPr id="49" name="テキスト ボックス 48">
            <a:extLst>
              <a:ext uri="{FF2B5EF4-FFF2-40B4-BE49-F238E27FC236}">
                <a16:creationId xmlns:a16="http://schemas.microsoft.com/office/drawing/2014/main" id="{475098EA-0577-FA49-B026-1724667654A5}"/>
              </a:ext>
            </a:extLst>
          </p:cNvPr>
          <p:cNvSpPr txBox="1"/>
          <p:nvPr/>
        </p:nvSpPr>
        <p:spPr>
          <a:xfrm>
            <a:off x="3595722" y="4459077"/>
            <a:ext cx="2114773"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議事録・ガントチャートなど</a:t>
            </a:r>
          </a:p>
        </p:txBody>
      </p:sp>
      <p:sp>
        <p:nvSpPr>
          <p:cNvPr id="50" name="上矢印 49">
            <a:extLst>
              <a:ext uri="{FF2B5EF4-FFF2-40B4-BE49-F238E27FC236}">
                <a16:creationId xmlns:a16="http://schemas.microsoft.com/office/drawing/2014/main" id="{8A88F574-B453-D94A-AE0C-43A7C88827A1}"/>
              </a:ext>
            </a:extLst>
          </p:cNvPr>
          <p:cNvSpPr/>
          <p:nvPr/>
        </p:nvSpPr>
        <p:spPr>
          <a:xfrm rot="5400000">
            <a:off x="4415984" y="2608516"/>
            <a:ext cx="433868" cy="433869"/>
          </a:xfrm>
          <a:prstGeom prst="up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a:extLst>
              <a:ext uri="{FF2B5EF4-FFF2-40B4-BE49-F238E27FC236}">
                <a16:creationId xmlns:a16="http://schemas.microsoft.com/office/drawing/2014/main" id="{49163BE2-D087-D041-937C-0BB061E6A714}"/>
              </a:ext>
            </a:extLst>
          </p:cNvPr>
          <p:cNvPicPr>
            <a:picLocks noChangeAspect="1"/>
          </p:cNvPicPr>
          <p:nvPr/>
        </p:nvPicPr>
        <p:blipFill>
          <a:blip r:embed="rId10"/>
          <a:stretch>
            <a:fillRect/>
          </a:stretch>
        </p:blipFill>
        <p:spPr>
          <a:xfrm>
            <a:off x="4587016" y="872026"/>
            <a:ext cx="932811" cy="866182"/>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D0394406-33D1-EB41-A790-7A135C6D666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542933" y="734956"/>
            <a:ext cx="901661" cy="1075376"/>
          </a:xfrm>
          <a:prstGeom prst="rect">
            <a:avLst/>
          </a:prstGeom>
          <a:effectLst>
            <a:outerShdw blurRad="50800" dist="38100" dir="2700000" algn="tl" rotWithShape="0">
              <a:prstClr val="black">
                <a:alpha val="40000"/>
              </a:prstClr>
            </a:outerShdw>
          </a:effectLst>
        </p:spPr>
      </p:pic>
      <p:sp>
        <p:nvSpPr>
          <p:cNvPr id="48" name="テキスト ボックス 47">
            <a:extLst>
              <a:ext uri="{FF2B5EF4-FFF2-40B4-BE49-F238E27FC236}">
                <a16:creationId xmlns:a16="http://schemas.microsoft.com/office/drawing/2014/main" id="{BA058E19-2DBD-9F48-B52F-994ED9E5F366}"/>
              </a:ext>
            </a:extLst>
          </p:cNvPr>
          <p:cNvSpPr txBox="1"/>
          <p:nvPr/>
        </p:nvSpPr>
        <p:spPr>
          <a:xfrm>
            <a:off x="2853502" y="4972478"/>
            <a:ext cx="3416321" cy="523220"/>
          </a:xfrm>
          <a:prstGeom prst="rect">
            <a:avLst/>
          </a:prstGeom>
          <a:noFill/>
        </p:spPr>
        <p:txBody>
          <a:bodyPr wrap="none" rtlCol="0">
            <a:spAutoFit/>
          </a:bodyPr>
          <a:lstStyle/>
          <a:p>
            <a:pPr algn="ctr"/>
            <a:r>
              <a:rPr kumimoji="1" lang="ja-JP" altLang="en-US" sz="1400">
                <a:solidFill>
                  <a:srgbClr val="FF0000"/>
                </a:solidFill>
                <a:latin typeface="Meiryo" panose="020B0604030504040204" pitchFamily="34" charset="-128"/>
                <a:ea typeface="Meiryo" panose="020B0604030504040204" pitchFamily="34" charset="-128"/>
              </a:rPr>
              <a:t>情報はバラバラで</a:t>
            </a:r>
            <a:endParaRPr kumimoji="1" lang="en-US" altLang="ja-JP" sz="1400" dirty="0">
              <a:solidFill>
                <a:srgbClr val="FF0000"/>
              </a:solidFill>
              <a:latin typeface="Meiryo" panose="020B0604030504040204" pitchFamily="34" charset="-128"/>
              <a:ea typeface="Meiryo" panose="020B0604030504040204" pitchFamily="34" charset="-128"/>
            </a:endParaRPr>
          </a:p>
          <a:p>
            <a:pPr algn="ctr"/>
            <a:r>
              <a:rPr kumimoji="1" lang="ja-JP" altLang="en-US" sz="1400">
                <a:solidFill>
                  <a:srgbClr val="FF0000"/>
                </a:solidFill>
                <a:latin typeface="Meiryo" panose="020B0604030504040204" pitchFamily="34" charset="-128"/>
                <a:ea typeface="Meiryo" panose="020B0604030504040204" pitchFamily="34" charset="-128"/>
              </a:rPr>
              <a:t>リアルタイムに進捗や状況が分からない</a:t>
            </a:r>
          </a:p>
        </p:txBody>
      </p:sp>
      <p:sp>
        <p:nvSpPr>
          <p:cNvPr id="54" name="テキスト ボックス 53">
            <a:extLst>
              <a:ext uri="{FF2B5EF4-FFF2-40B4-BE49-F238E27FC236}">
                <a16:creationId xmlns:a16="http://schemas.microsoft.com/office/drawing/2014/main" id="{0BC50560-3421-E145-826A-6D4B0AB8107E}"/>
              </a:ext>
            </a:extLst>
          </p:cNvPr>
          <p:cNvSpPr txBox="1"/>
          <p:nvPr/>
        </p:nvSpPr>
        <p:spPr>
          <a:xfrm>
            <a:off x="222442" y="1324414"/>
            <a:ext cx="3236784" cy="523220"/>
          </a:xfrm>
          <a:prstGeom prst="rect">
            <a:avLst/>
          </a:prstGeom>
          <a:noFill/>
        </p:spPr>
        <p:txBody>
          <a:bodyPr wrap="none" rtlCol="0">
            <a:spAutoFit/>
          </a:bodyPr>
          <a:lstStyle/>
          <a:p>
            <a:r>
              <a:rPr kumimoji="1" lang="ja-JP" altLang="en-US" sz="1400">
                <a:solidFill>
                  <a:srgbClr val="FF0000"/>
                </a:solidFill>
                <a:latin typeface="Meiryo" panose="020B0604030504040204" pitchFamily="34" charset="-128"/>
                <a:ea typeface="Meiryo" panose="020B0604030504040204" pitchFamily="34" charset="-128"/>
              </a:rPr>
              <a:t>誰がやっているのかが分からない</a:t>
            </a:r>
            <a:endParaRPr kumimoji="1" lang="en-US" altLang="ja-JP" sz="1400" dirty="0">
              <a:solidFill>
                <a:srgbClr val="FF0000"/>
              </a:solidFill>
              <a:latin typeface="Meiryo" panose="020B0604030504040204" pitchFamily="34" charset="-128"/>
              <a:ea typeface="Meiryo" panose="020B0604030504040204" pitchFamily="34" charset="-128"/>
            </a:endParaRPr>
          </a:p>
          <a:p>
            <a:r>
              <a:rPr lang="ja-JP" altLang="en-US" sz="1400">
                <a:solidFill>
                  <a:srgbClr val="FF0000"/>
                </a:solidFill>
                <a:latin typeface="Meiryo" panose="020B0604030504040204" pitchFamily="34" charset="-128"/>
                <a:ea typeface="Meiryo" panose="020B0604030504040204" pitchFamily="34" charset="-128"/>
              </a:rPr>
              <a:t>伝言ゲームで現場の空気が伝わらない</a:t>
            </a:r>
            <a:endParaRPr kumimoji="1" lang="ja-JP" altLang="en-US" sz="1400">
              <a:solidFill>
                <a:srgbClr val="FF0000"/>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C97F878F-288F-9A4B-8F8F-DAB7BC313191}"/>
              </a:ext>
            </a:extLst>
          </p:cNvPr>
          <p:cNvSpPr txBox="1"/>
          <p:nvPr/>
        </p:nvSpPr>
        <p:spPr>
          <a:xfrm>
            <a:off x="6395114" y="1324414"/>
            <a:ext cx="2518702" cy="523220"/>
          </a:xfrm>
          <a:prstGeom prst="rect">
            <a:avLst/>
          </a:prstGeom>
          <a:noFill/>
        </p:spPr>
        <p:txBody>
          <a:bodyPr wrap="none" rtlCol="0">
            <a:spAutoFit/>
          </a:bodyPr>
          <a:lstStyle/>
          <a:p>
            <a:pPr algn="r"/>
            <a:r>
              <a:rPr kumimoji="1" lang="ja-JP" altLang="en-US" sz="1400">
                <a:solidFill>
                  <a:srgbClr val="FF0000"/>
                </a:solidFill>
                <a:latin typeface="Meiryo" panose="020B0604030504040204" pitchFamily="34" charset="-128"/>
                <a:ea typeface="Meiryo" panose="020B0604030504040204" pitchFamily="34" charset="-128"/>
              </a:rPr>
              <a:t>タイムリーに検証ができない</a:t>
            </a:r>
            <a:endParaRPr kumimoji="1" lang="en-US" altLang="ja-JP" sz="1400" dirty="0">
              <a:solidFill>
                <a:srgbClr val="FF0000"/>
              </a:solidFill>
              <a:latin typeface="Meiryo" panose="020B0604030504040204" pitchFamily="34" charset="-128"/>
              <a:ea typeface="Meiryo" panose="020B0604030504040204" pitchFamily="34" charset="-128"/>
            </a:endParaRPr>
          </a:p>
          <a:p>
            <a:pPr algn="r"/>
            <a:r>
              <a:rPr lang="ja-JP" altLang="en-US" sz="1400">
                <a:solidFill>
                  <a:srgbClr val="FF0000"/>
                </a:solidFill>
                <a:latin typeface="Meiryo" panose="020B0604030504040204" pitchFamily="34" charset="-128"/>
                <a:ea typeface="Meiryo" panose="020B0604030504040204" pitchFamily="34" charset="-128"/>
              </a:rPr>
              <a:t>リリースに時間かがかかる</a:t>
            </a:r>
            <a:endParaRPr kumimoji="1" lang="ja-JP" altLang="en-US" sz="1400">
              <a:solidFill>
                <a:srgbClr val="FF0000"/>
              </a:solidFill>
              <a:latin typeface="Meiryo" panose="020B0604030504040204" pitchFamily="34" charset="-128"/>
              <a:ea typeface="Meiryo" panose="020B0604030504040204" pitchFamily="34" charset="-128"/>
            </a:endParaRPr>
          </a:p>
        </p:txBody>
      </p:sp>
      <p:sp>
        <p:nvSpPr>
          <p:cNvPr id="51" name="タイトル 50">
            <a:extLst>
              <a:ext uri="{FF2B5EF4-FFF2-40B4-BE49-F238E27FC236}">
                <a16:creationId xmlns:a16="http://schemas.microsoft.com/office/drawing/2014/main" id="{E57127BA-90BC-DC4E-8539-145894C24F1E}"/>
              </a:ext>
            </a:extLst>
          </p:cNvPr>
          <p:cNvSpPr>
            <a:spLocks noGrp="1"/>
          </p:cNvSpPr>
          <p:nvPr>
            <p:ph type="title"/>
          </p:nvPr>
        </p:nvSpPr>
        <p:spPr/>
        <p:txBody>
          <a:bodyPr/>
          <a:lstStyle/>
          <a:p>
            <a:r>
              <a:rPr lang="ja-JP" altLang="en-US"/>
              <a:t>開発と運用　現状</a:t>
            </a:r>
          </a:p>
        </p:txBody>
      </p:sp>
    </p:spTree>
    <p:extLst>
      <p:ext uri="{BB962C8B-B14F-4D97-AF65-F5344CB8AC3E}">
        <p14:creationId xmlns:p14="http://schemas.microsoft.com/office/powerpoint/2010/main" val="33065692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535F9C2F-560E-574B-ADA7-9903DA3FE720}"/>
              </a:ext>
            </a:extLst>
          </p:cNvPr>
          <p:cNvSpPr/>
          <p:nvPr/>
        </p:nvSpPr>
        <p:spPr>
          <a:xfrm>
            <a:off x="177209" y="4634486"/>
            <a:ext cx="4375320" cy="166706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1EB44F39-B92C-CB41-9D34-6E844958FA94}"/>
              </a:ext>
            </a:extLst>
          </p:cNvPr>
          <p:cNvSpPr/>
          <p:nvPr/>
        </p:nvSpPr>
        <p:spPr>
          <a:xfrm>
            <a:off x="4591470" y="4634486"/>
            <a:ext cx="4375320" cy="166706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CDD5022-19A6-C244-AD60-576FB3225CFA}"/>
              </a:ext>
            </a:extLst>
          </p:cNvPr>
          <p:cNvSpPr/>
          <p:nvPr/>
        </p:nvSpPr>
        <p:spPr>
          <a:xfrm>
            <a:off x="177208" y="1197921"/>
            <a:ext cx="8796671" cy="3395512"/>
          </a:xfrm>
          <a:prstGeom prst="rect">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63E8B69-A33C-074B-BC66-47E92AEF2296}"/>
              </a:ext>
            </a:extLst>
          </p:cNvPr>
          <p:cNvSpPr/>
          <p:nvPr/>
        </p:nvSpPr>
        <p:spPr>
          <a:xfrm>
            <a:off x="695915" y="2399410"/>
            <a:ext cx="1381936" cy="76908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D467990-2933-BD41-AC63-62FFC8DD9458}"/>
              </a:ext>
            </a:extLst>
          </p:cNvPr>
          <p:cNvSpPr/>
          <p:nvPr/>
        </p:nvSpPr>
        <p:spPr>
          <a:xfrm>
            <a:off x="876522" y="2502190"/>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500247D5-D994-A641-B434-CF4FFA02DCF1}"/>
              </a:ext>
            </a:extLst>
          </p:cNvPr>
          <p:cNvSpPr/>
          <p:nvPr/>
        </p:nvSpPr>
        <p:spPr>
          <a:xfrm>
            <a:off x="876522" y="2808762"/>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05AABB8-1E1C-934C-BECA-502ADBE7E436}"/>
              </a:ext>
            </a:extLst>
          </p:cNvPr>
          <p:cNvSpPr/>
          <p:nvPr/>
        </p:nvSpPr>
        <p:spPr>
          <a:xfrm>
            <a:off x="1240169" y="2502190"/>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EEEEBE5C-5B04-9043-9A7B-75941448B68A}"/>
              </a:ext>
            </a:extLst>
          </p:cNvPr>
          <p:cNvSpPr/>
          <p:nvPr/>
        </p:nvSpPr>
        <p:spPr>
          <a:xfrm>
            <a:off x="1240169" y="2808761"/>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B6B6F60E-97A0-DD4F-BC0C-76555559D987}"/>
              </a:ext>
            </a:extLst>
          </p:cNvPr>
          <p:cNvSpPr/>
          <p:nvPr/>
        </p:nvSpPr>
        <p:spPr>
          <a:xfrm>
            <a:off x="1603816" y="2502190"/>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FC819431-56DD-B842-AC86-19B2A38580F6}"/>
              </a:ext>
            </a:extLst>
          </p:cNvPr>
          <p:cNvSpPr/>
          <p:nvPr/>
        </p:nvSpPr>
        <p:spPr>
          <a:xfrm>
            <a:off x="1603816" y="2808761"/>
            <a:ext cx="293426" cy="2410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F3B298DA-86F4-7B41-BF45-1932819E9802}"/>
              </a:ext>
            </a:extLst>
          </p:cNvPr>
          <p:cNvSpPr/>
          <p:nvPr/>
        </p:nvSpPr>
        <p:spPr>
          <a:xfrm>
            <a:off x="2890448" y="2399410"/>
            <a:ext cx="1381936" cy="769087"/>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C37F3357-FD4E-F148-AC62-C0AA5BA8BF96}"/>
              </a:ext>
            </a:extLst>
          </p:cNvPr>
          <p:cNvSpPr/>
          <p:nvPr/>
        </p:nvSpPr>
        <p:spPr>
          <a:xfrm>
            <a:off x="3071055" y="2502190"/>
            <a:ext cx="293426" cy="241005"/>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235B8DE-2CF4-FE49-B510-B80F993EAC0B}"/>
              </a:ext>
            </a:extLst>
          </p:cNvPr>
          <p:cNvSpPr/>
          <p:nvPr/>
        </p:nvSpPr>
        <p:spPr>
          <a:xfrm>
            <a:off x="3071055" y="2808762"/>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F1828865-008D-5248-BD3C-D9AF45434EF6}"/>
              </a:ext>
            </a:extLst>
          </p:cNvPr>
          <p:cNvSpPr/>
          <p:nvPr/>
        </p:nvSpPr>
        <p:spPr>
          <a:xfrm>
            <a:off x="3434702" y="2502190"/>
            <a:ext cx="293426" cy="241005"/>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6DCB4B42-BC43-F540-B9A3-4EBC3C9E6322}"/>
              </a:ext>
            </a:extLst>
          </p:cNvPr>
          <p:cNvSpPr/>
          <p:nvPr/>
        </p:nvSpPr>
        <p:spPr>
          <a:xfrm>
            <a:off x="3434702" y="2808761"/>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D29AB680-18DA-F447-B9E4-9F034F16769D}"/>
              </a:ext>
            </a:extLst>
          </p:cNvPr>
          <p:cNvSpPr/>
          <p:nvPr/>
        </p:nvSpPr>
        <p:spPr>
          <a:xfrm>
            <a:off x="3798349" y="2502190"/>
            <a:ext cx="293426" cy="2410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3C89B112-3AD5-824D-89A3-BC976441A203}"/>
              </a:ext>
            </a:extLst>
          </p:cNvPr>
          <p:cNvSpPr/>
          <p:nvPr/>
        </p:nvSpPr>
        <p:spPr>
          <a:xfrm>
            <a:off x="3798349" y="2808761"/>
            <a:ext cx="293426" cy="241005"/>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679B49EE-C5A2-C249-BA0B-A971DB1C11CA}"/>
              </a:ext>
            </a:extLst>
          </p:cNvPr>
          <p:cNvSpPr txBox="1"/>
          <p:nvPr/>
        </p:nvSpPr>
        <p:spPr>
          <a:xfrm>
            <a:off x="695915" y="3311662"/>
            <a:ext cx="1381936"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コード管理</a:t>
            </a:r>
          </a:p>
        </p:txBody>
      </p:sp>
      <p:sp>
        <p:nvSpPr>
          <p:cNvPr id="21" name="テキスト ボックス 20">
            <a:extLst>
              <a:ext uri="{FF2B5EF4-FFF2-40B4-BE49-F238E27FC236}">
                <a16:creationId xmlns:a16="http://schemas.microsoft.com/office/drawing/2014/main" id="{14D1A080-B9E5-F342-9820-8D8ABF545DAE}"/>
              </a:ext>
            </a:extLst>
          </p:cNvPr>
          <p:cNvSpPr txBox="1"/>
          <p:nvPr/>
        </p:nvSpPr>
        <p:spPr>
          <a:xfrm>
            <a:off x="2890448" y="3326207"/>
            <a:ext cx="1381936"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コード確認</a:t>
            </a:r>
          </a:p>
        </p:txBody>
      </p:sp>
      <p:pic>
        <p:nvPicPr>
          <p:cNvPr id="22" name="図 21">
            <a:extLst>
              <a:ext uri="{FF2B5EF4-FFF2-40B4-BE49-F238E27FC236}">
                <a16:creationId xmlns:a16="http://schemas.microsoft.com/office/drawing/2014/main" id="{4D837CC2-4AE0-A044-ACD2-24CC275D1C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0972" y="2052548"/>
            <a:ext cx="400165" cy="329152"/>
          </a:xfrm>
          <a:prstGeom prst="rect">
            <a:avLst/>
          </a:prstGeom>
        </p:spPr>
      </p:pic>
      <p:pic>
        <p:nvPicPr>
          <p:cNvPr id="23" name="図 22">
            <a:extLst>
              <a:ext uri="{FF2B5EF4-FFF2-40B4-BE49-F238E27FC236}">
                <a16:creationId xmlns:a16="http://schemas.microsoft.com/office/drawing/2014/main" id="{6A63B821-646F-4F47-89EA-D62A592848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071" y="2005402"/>
            <a:ext cx="400164" cy="394008"/>
          </a:xfrm>
          <a:prstGeom prst="rect">
            <a:avLst/>
          </a:prstGeom>
        </p:spPr>
      </p:pic>
      <p:sp>
        <p:nvSpPr>
          <p:cNvPr id="24" name="上矢印 23">
            <a:extLst>
              <a:ext uri="{FF2B5EF4-FFF2-40B4-BE49-F238E27FC236}">
                <a16:creationId xmlns:a16="http://schemas.microsoft.com/office/drawing/2014/main" id="{ECF05608-E132-6044-B7E9-30BBC45C97F7}"/>
              </a:ext>
            </a:extLst>
          </p:cNvPr>
          <p:cNvSpPr/>
          <p:nvPr/>
        </p:nvSpPr>
        <p:spPr>
          <a:xfrm>
            <a:off x="1169948" y="3815299"/>
            <a:ext cx="433868" cy="907903"/>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0D67D08D-28E5-BE44-96F1-66A9D2BF15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9533" y="2615898"/>
            <a:ext cx="727781" cy="479942"/>
          </a:xfrm>
          <a:prstGeom prst="rect">
            <a:avLst/>
          </a:prstGeom>
          <a:effectLst>
            <a:outerShdw blurRad="50800" dist="38100" dir="2700000" algn="tl" rotWithShape="0">
              <a:prstClr val="black">
                <a:alpha val="40000"/>
              </a:prstClr>
            </a:outerShdw>
          </a:effectLst>
        </p:spPr>
      </p:pic>
      <p:pic>
        <p:nvPicPr>
          <p:cNvPr id="3074" name="Picture 2" descr="サーバのキャラクターのイラスト（ノーマル）">
            <a:extLst>
              <a:ext uri="{FF2B5EF4-FFF2-40B4-BE49-F238E27FC236}">
                <a16:creationId xmlns:a16="http://schemas.microsoft.com/office/drawing/2014/main" id="{138D3858-366D-DF43-80A7-EFEE4A37510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79157" y="2394962"/>
            <a:ext cx="568928" cy="8663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上矢印 35">
            <a:extLst>
              <a:ext uri="{FF2B5EF4-FFF2-40B4-BE49-F238E27FC236}">
                <a16:creationId xmlns:a16="http://schemas.microsoft.com/office/drawing/2014/main" id="{1C8EB21B-F860-9F4C-8622-841172B0D9AD}"/>
              </a:ext>
            </a:extLst>
          </p:cNvPr>
          <p:cNvSpPr/>
          <p:nvPr/>
        </p:nvSpPr>
        <p:spPr>
          <a:xfrm rot="10800000">
            <a:off x="7944813" y="3815298"/>
            <a:ext cx="433868" cy="907903"/>
          </a:xfrm>
          <a:prstGeom prst="up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a:extLst>
              <a:ext uri="{FF2B5EF4-FFF2-40B4-BE49-F238E27FC236}">
                <a16:creationId xmlns:a16="http://schemas.microsoft.com/office/drawing/2014/main" id="{6235527F-8259-FD4B-8074-AE1BABA8306E}"/>
              </a:ext>
            </a:extLst>
          </p:cNvPr>
          <p:cNvSpPr/>
          <p:nvPr/>
        </p:nvSpPr>
        <p:spPr>
          <a:xfrm rot="5400000">
            <a:off x="2309864" y="2615898"/>
            <a:ext cx="433868" cy="433869"/>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a:extLst>
              <a:ext uri="{FF2B5EF4-FFF2-40B4-BE49-F238E27FC236}">
                <a16:creationId xmlns:a16="http://schemas.microsoft.com/office/drawing/2014/main" id="{1A28DBB6-CDB1-A44D-ABD8-EA88DC7DC863}"/>
              </a:ext>
            </a:extLst>
          </p:cNvPr>
          <p:cNvSpPr/>
          <p:nvPr/>
        </p:nvSpPr>
        <p:spPr>
          <a:xfrm rot="5400000">
            <a:off x="7380330" y="2685125"/>
            <a:ext cx="433868" cy="29541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52806BD2-8A94-BD42-A02B-1CF8D9D4F94F}"/>
              </a:ext>
            </a:extLst>
          </p:cNvPr>
          <p:cNvSpPr txBox="1"/>
          <p:nvPr/>
        </p:nvSpPr>
        <p:spPr>
          <a:xfrm>
            <a:off x="6413890" y="3311662"/>
            <a:ext cx="1381936"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構築</a:t>
            </a:r>
          </a:p>
        </p:txBody>
      </p:sp>
      <p:sp>
        <p:nvSpPr>
          <p:cNvPr id="44" name="テキスト ボックス 43">
            <a:extLst>
              <a:ext uri="{FF2B5EF4-FFF2-40B4-BE49-F238E27FC236}">
                <a16:creationId xmlns:a16="http://schemas.microsoft.com/office/drawing/2014/main" id="{93EA1BB7-7B75-AA48-B10E-A06F64857640}"/>
              </a:ext>
            </a:extLst>
          </p:cNvPr>
          <p:cNvSpPr txBox="1"/>
          <p:nvPr/>
        </p:nvSpPr>
        <p:spPr>
          <a:xfrm>
            <a:off x="7373907" y="3304867"/>
            <a:ext cx="1381936"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リリース</a:t>
            </a:r>
          </a:p>
        </p:txBody>
      </p:sp>
      <p:sp>
        <p:nvSpPr>
          <p:cNvPr id="51" name="タイトル 50">
            <a:extLst>
              <a:ext uri="{FF2B5EF4-FFF2-40B4-BE49-F238E27FC236}">
                <a16:creationId xmlns:a16="http://schemas.microsoft.com/office/drawing/2014/main" id="{E57127BA-90BC-DC4E-8539-145894C24F1E}"/>
              </a:ext>
            </a:extLst>
          </p:cNvPr>
          <p:cNvSpPr>
            <a:spLocks noGrp="1"/>
          </p:cNvSpPr>
          <p:nvPr>
            <p:ph type="title"/>
          </p:nvPr>
        </p:nvSpPr>
        <p:spPr/>
        <p:txBody>
          <a:bodyPr/>
          <a:lstStyle/>
          <a:p>
            <a:r>
              <a:rPr lang="ja-JP" altLang="en-US"/>
              <a:t>開発と運用　これから</a:t>
            </a:r>
          </a:p>
        </p:txBody>
      </p:sp>
      <p:sp>
        <p:nvSpPr>
          <p:cNvPr id="56" name="上矢印 55">
            <a:extLst>
              <a:ext uri="{FF2B5EF4-FFF2-40B4-BE49-F238E27FC236}">
                <a16:creationId xmlns:a16="http://schemas.microsoft.com/office/drawing/2014/main" id="{9222EAC5-2CA9-934A-B4B1-BCEC3ED67866}"/>
              </a:ext>
            </a:extLst>
          </p:cNvPr>
          <p:cNvSpPr/>
          <p:nvPr/>
        </p:nvSpPr>
        <p:spPr>
          <a:xfrm rot="5400000">
            <a:off x="5295442" y="1774180"/>
            <a:ext cx="433868" cy="2131265"/>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7" name="図 56">
            <a:extLst>
              <a:ext uri="{FF2B5EF4-FFF2-40B4-BE49-F238E27FC236}">
                <a16:creationId xmlns:a16="http://schemas.microsoft.com/office/drawing/2014/main" id="{E849B895-253D-9141-88FD-D826B3E6E3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521203" y="4750301"/>
            <a:ext cx="1047456" cy="1047456"/>
          </a:xfrm>
          <a:prstGeom prst="rect">
            <a:avLst/>
          </a:prstGeom>
          <a:effectLst>
            <a:outerShdw blurRad="50800" dist="38100" dir="2700000" algn="tl" rotWithShape="0">
              <a:prstClr val="black">
                <a:alpha val="40000"/>
              </a:prstClr>
            </a:outerShdw>
          </a:effectLst>
        </p:spPr>
      </p:pic>
      <p:pic>
        <p:nvPicPr>
          <p:cNvPr id="58" name="図 57">
            <a:extLst>
              <a:ext uri="{FF2B5EF4-FFF2-40B4-BE49-F238E27FC236}">
                <a16:creationId xmlns:a16="http://schemas.microsoft.com/office/drawing/2014/main" id="{83591F8C-0FD0-B24D-B7A8-9C7B10DBBC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581499" y="4822121"/>
            <a:ext cx="993204" cy="903816"/>
          </a:xfrm>
          <a:prstGeom prst="rect">
            <a:avLst/>
          </a:prstGeom>
          <a:effectLst>
            <a:outerShdw blurRad="50800" dist="38100" dir="2700000" algn="tl" rotWithShape="0">
              <a:prstClr val="black">
                <a:alpha val="40000"/>
              </a:prstClr>
            </a:outerShdw>
          </a:effectLst>
        </p:spPr>
      </p:pic>
      <p:pic>
        <p:nvPicPr>
          <p:cNvPr id="5122" name="Picture 2" descr="クラウド・くもり（ブルー） ' | 商用・個人利用無料のイラスト素材サイト【millust(エムイラスト)】';">
            <a:extLst>
              <a:ext uri="{FF2B5EF4-FFF2-40B4-BE49-F238E27FC236}">
                <a16:creationId xmlns:a16="http://schemas.microsoft.com/office/drawing/2014/main" id="{01B8EAB4-8CCA-194B-9D28-34CF14C04E3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798349" y="501219"/>
            <a:ext cx="1493284" cy="1493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プログラミングをする人のイラスト（女性）">
            <a:extLst>
              <a:ext uri="{FF2B5EF4-FFF2-40B4-BE49-F238E27FC236}">
                <a16:creationId xmlns:a16="http://schemas.microsoft.com/office/drawing/2014/main" id="{CC43A018-768C-1243-B207-7D99BDD9526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36798" y="4834227"/>
            <a:ext cx="993204" cy="9038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リスト文書インタフェース·シンボル | 無料のアイコン">
            <a:extLst>
              <a:ext uri="{FF2B5EF4-FFF2-40B4-BE49-F238E27FC236}">
                <a16:creationId xmlns:a16="http://schemas.microsoft.com/office/drawing/2014/main" id="{671FF279-41C2-344B-BE24-9E57222A5FC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096959" y="3710623"/>
            <a:ext cx="741715" cy="7417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4504DBC8-ED46-B543-AA13-86A1D1D5A333}"/>
              </a:ext>
            </a:extLst>
          </p:cNvPr>
          <p:cNvSpPr txBox="1"/>
          <p:nvPr/>
        </p:nvSpPr>
        <p:spPr>
          <a:xfrm>
            <a:off x="4365875" y="3776242"/>
            <a:ext cx="1674464" cy="646331"/>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タスク</a:t>
            </a:r>
            <a:endParaRPr kumimoji="1" lang="en-US" altLang="ja-JP" dirty="0">
              <a:latin typeface="Meiryo" panose="020B0604030504040204" pitchFamily="34" charset="-128"/>
              <a:ea typeface="Meiryo" panose="020B0604030504040204" pitchFamily="34" charset="-128"/>
            </a:endParaRPr>
          </a:p>
          <a:p>
            <a:pPr algn="ctr"/>
            <a:r>
              <a:rPr lang="ja-JP" altLang="en-US">
                <a:latin typeface="Meiryo" panose="020B0604030504040204" pitchFamily="34" charset="-128"/>
                <a:ea typeface="Meiryo" panose="020B0604030504040204" pitchFamily="34" charset="-128"/>
              </a:rPr>
              <a:t>の共有</a:t>
            </a:r>
            <a:endParaRPr kumimoji="1" lang="ja-JP" altLang="en-US">
              <a:latin typeface="Meiryo" panose="020B0604030504040204" pitchFamily="34" charset="-128"/>
              <a:ea typeface="Meiryo" panose="020B0604030504040204" pitchFamily="34" charset="-128"/>
            </a:endParaRPr>
          </a:p>
        </p:txBody>
      </p:sp>
      <p:cxnSp>
        <p:nvCxnSpPr>
          <p:cNvPr id="34" name="直線矢印コネクタ 33">
            <a:extLst>
              <a:ext uri="{FF2B5EF4-FFF2-40B4-BE49-F238E27FC236}">
                <a16:creationId xmlns:a16="http://schemas.microsoft.com/office/drawing/2014/main" id="{B90FA3F4-46D5-BB49-B672-0011BB158D85}"/>
              </a:ext>
            </a:extLst>
          </p:cNvPr>
          <p:cNvCxnSpPr/>
          <p:nvPr/>
        </p:nvCxnSpPr>
        <p:spPr>
          <a:xfrm flipV="1">
            <a:off x="2686493" y="4359349"/>
            <a:ext cx="1339702" cy="808074"/>
          </a:xfrm>
          <a:prstGeom prst="straightConnector1">
            <a:avLst/>
          </a:prstGeom>
          <a:ln>
            <a:solidFill>
              <a:srgbClr val="FF666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6536C247-0575-FB4E-B5FF-09B3567099DE}"/>
              </a:ext>
            </a:extLst>
          </p:cNvPr>
          <p:cNvCxnSpPr>
            <a:cxnSpLocks/>
          </p:cNvCxnSpPr>
          <p:nvPr/>
        </p:nvCxnSpPr>
        <p:spPr>
          <a:xfrm>
            <a:off x="1750437" y="3733177"/>
            <a:ext cx="2275758" cy="477662"/>
          </a:xfrm>
          <a:prstGeom prst="straightConnector1">
            <a:avLst/>
          </a:prstGeom>
          <a:ln>
            <a:solidFill>
              <a:srgbClr val="FF666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832787AA-6A87-3F41-9B28-64DB2BFB856A}"/>
              </a:ext>
            </a:extLst>
          </p:cNvPr>
          <p:cNvCxnSpPr>
            <a:cxnSpLocks/>
          </p:cNvCxnSpPr>
          <p:nvPr/>
        </p:nvCxnSpPr>
        <p:spPr>
          <a:xfrm>
            <a:off x="3508365" y="3698009"/>
            <a:ext cx="517830" cy="288882"/>
          </a:xfrm>
          <a:prstGeom prst="straightConnector1">
            <a:avLst/>
          </a:prstGeom>
          <a:ln>
            <a:solidFill>
              <a:srgbClr val="FF666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2" name="直線矢印コネクタ 71">
            <a:extLst>
              <a:ext uri="{FF2B5EF4-FFF2-40B4-BE49-F238E27FC236}">
                <a16:creationId xmlns:a16="http://schemas.microsoft.com/office/drawing/2014/main" id="{A7AA457C-A8AB-0D4E-B51D-B144E188B318}"/>
              </a:ext>
            </a:extLst>
          </p:cNvPr>
          <p:cNvCxnSpPr>
            <a:cxnSpLocks/>
          </p:cNvCxnSpPr>
          <p:nvPr/>
        </p:nvCxnSpPr>
        <p:spPr>
          <a:xfrm flipV="1">
            <a:off x="5621079" y="3605382"/>
            <a:ext cx="1908821" cy="366626"/>
          </a:xfrm>
          <a:prstGeom prst="straightConnector1">
            <a:avLst/>
          </a:prstGeom>
          <a:ln>
            <a:solidFill>
              <a:srgbClr val="FF666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a:extLst>
              <a:ext uri="{FF2B5EF4-FFF2-40B4-BE49-F238E27FC236}">
                <a16:creationId xmlns:a16="http://schemas.microsoft.com/office/drawing/2014/main" id="{F494FF11-90EC-EB47-B823-29B277E39DD5}"/>
              </a:ext>
            </a:extLst>
          </p:cNvPr>
          <p:cNvCxnSpPr>
            <a:cxnSpLocks/>
          </p:cNvCxnSpPr>
          <p:nvPr/>
        </p:nvCxnSpPr>
        <p:spPr>
          <a:xfrm>
            <a:off x="4877886" y="4400117"/>
            <a:ext cx="2338077" cy="767306"/>
          </a:xfrm>
          <a:prstGeom prst="straightConnector1">
            <a:avLst/>
          </a:prstGeom>
          <a:ln>
            <a:solidFill>
              <a:srgbClr val="FF6666"/>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8" name="図 77">
            <a:extLst>
              <a:ext uri="{FF2B5EF4-FFF2-40B4-BE49-F238E27FC236}">
                <a16:creationId xmlns:a16="http://schemas.microsoft.com/office/drawing/2014/main" id="{7AB68C5D-44D2-E84B-A408-B742D424427C}"/>
              </a:ext>
            </a:extLst>
          </p:cNvPr>
          <p:cNvPicPr>
            <a:picLocks noChangeAspect="1"/>
          </p:cNvPicPr>
          <p:nvPr/>
        </p:nvPicPr>
        <p:blipFill>
          <a:blip r:embed="rId11"/>
          <a:stretch>
            <a:fillRect/>
          </a:stretch>
        </p:blipFill>
        <p:spPr>
          <a:xfrm>
            <a:off x="4587016" y="5692127"/>
            <a:ext cx="932811" cy="866182"/>
          </a:xfrm>
          <a:prstGeom prst="rect">
            <a:avLst/>
          </a:prstGeom>
          <a:effectLst>
            <a:outerShdw blurRad="50800" dist="38100" dir="2700000" algn="tl" rotWithShape="0">
              <a:prstClr val="black">
                <a:alpha val="40000"/>
              </a:prstClr>
            </a:outerShdw>
          </a:effectLst>
        </p:spPr>
      </p:pic>
      <p:pic>
        <p:nvPicPr>
          <p:cNvPr id="79" name="図 78">
            <a:extLst>
              <a:ext uri="{FF2B5EF4-FFF2-40B4-BE49-F238E27FC236}">
                <a16:creationId xmlns:a16="http://schemas.microsoft.com/office/drawing/2014/main" id="{5701CF8A-FF34-7F48-B9FA-999DF718C4F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542933" y="5555057"/>
            <a:ext cx="901661" cy="1075376"/>
          </a:xfrm>
          <a:prstGeom prst="rect">
            <a:avLst/>
          </a:prstGeom>
          <a:effectLst>
            <a:outerShdw blurRad="50800" dist="38100" dir="2700000" algn="tl" rotWithShape="0">
              <a:prstClr val="black">
                <a:alpha val="40000"/>
              </a:prstClr>
            </a:outerShdw>
          </a:effectLst>
        </p:spPr>
      </p:pic>
      <p:sp>
        <p:nvSpPr>
          <p:cNvPr id="80" name="テキスト ボックス 79">
            <a:extLst>
              <a:ext uri="{FF2B5EF4-FFF2-40B4-BE49-F238E27FC236}">
                <a16:creationId xmlns:a16="http://schemas.microsoft.com/office/drawing/2014/main" id="{A7A8DCED-A296-6B41-99B4-34928BC13D0A}"/>
              </a:ext>
            </a:extLst>
          </p:cNvPr>
          <p:cNvSpPr txBox="1"/>
          <p:nvPr/>
        </p:nvSpPr>
        <p:spPr>
          <a:xfrm>
            <a:off x="2789983" y="5039998"/>
            <a:ext cx="3595856" cy="523220"/>
          </a:xfrm>
          <a:prstGeom prst="rect">
            <a:avLst/>
          </a:prstGeom>
          <a:noFill/>
        </p:spPr>
        <p:txBody>
          <a:bodyPr wrap="none" rtlCol="0">
            <a:spAutoFit/>
          </a:bodyPr>
          <a:lstStyle/>
          <a:p>
            <a:pPr algn="ctr"/>
            <a:r>
              <a:rPr kumimoji="1" lang="ja-JP" altLang="en-US" sz="1400">
                <a:solidFill>
                  <a:srgbClr val="1F33E8"/>
                </a:solidFill>
                <a:latin typeface="Meiryo" panose="020B0604030504040204" pitchFamily="34" charset="-128"/>
                <a:ea typeface="Meiryo" panose="020B0604030504040204" pitchFamily="34" charset="-128"/>
              </a:rPr>
              <a:t>進捗や課題などのをリアルタイムに共有</a:t>
            </a:r>
            <a:endParaRPr kumimoji="1" lang="en-US" altLang="ja-JP" sz="1400" dirty="0">
              <a:solidFill>
                <a:srgbClr val="1F33E8"/>
              </a:solidFill>
              <a:latin typeface="Meiryo" panose="020B0604030504040204" pitchFamily="34" charset="-128"/>
              <a:ea typeface="Meiryo" panose="020B0604030504040204" pitchFamily="34" charset="-128"/>
            </a:endParaRPr>
          </a:p>
          <a:p>
            <a:pPr algn="ctr"/>
            <a:r>
              <a:rPr kumimoji="1" lang="ja-JP" altLang="en-US" sz="1400">
                <a:solidFill>
                  <a:srgbClr val="1F33E8"/>
                </a:solidFill>
                <a:latin typeface="Meiryo" panose="020B0604030504040204" pitchFamily="34" charset="-128"/>
                <a:ea typeface="Meiryo" panose="020B0604030504040204" pitchFamily="34" charset="-128"/>
              </a:rPr>
              <a:t>開発する現場と利用する現場が一体となる</a:t>
            </a:r>
          </a:p>
        </p:txBody>
      </p:sp>
      <p:sp>
        <p:nvSpPr>
          <p:cNvPr id="83" name="テキスト ボックス 82">
            <a:extLst>
              <a:ext uri="{FF2B5EF4-FFF2-40B4-BE49-F238E27FC236}">
                <a16:creationId xmlns:a16="http://schemas.microsoft.com/office/drawing/2014/main" id="{8F11FFE3-76B2-6D40-B3C9-D302F1104E40}"/>
              </a:ext>
            </a:extLst>
          </p:cNvPr>
          <p:cNvSpPr txBox="1"/>
          <p:nvPr/>
        </p:nvSpPr>
        <p:spPr>
          <a:xfrm>
            <a:off x="2833136" y="1713354"/>
            <a:ext cx="3595856" cy="523220"/>
          </a:xfrm>
          <a:prstGeom prst="rect">
            <a:avLst/>
          </a:prstGeom>
          <a:noFill/>
        </p:spPr>
        <p:txBody>
          <a:bodyPr wrap="none" rtlCol="0">
            <a:spAutoFit/>
          </a:bodyPr>
          <a:lstStyle/>
          <a:p>
            <a:pPr algn="ctr"/>
            <a:r>
              <a:rPr kumimoji="1" lang="ja-JP" altLang="en-US" sz="1400">
                <a:solidFill>
                  <a:srgbClr val="1F33E8"/>
                </a:solidFill>
                <a:latin typeface="Meiryo" panose="020B0604030504040204" pitchFamily="34" charset="-128"/>
                <a:ea typeface="Meiryo" panose="020B0604030504040204" pitchFamily="34" charset="-128"/>
              </a:rPr>
              <a:t>フィードバック・</a:t>
            </a:r>
            <a:r>
              <a:rPr lang="ja-JP" altLang="en-US" sz="1400">
                <a:solidFill>
                  <a:srgbClr val="1F33E8"/>
                </a:solidFill>
                <a:latin typeface="Meiryo" panose="020B0604030504040204" pitchFamily="34" charset="-128"/>
                <a:ea typeface="Meiryo" panose="020B0604030504040204" pitchFamily="34" charset="-128"/>
              </a:rPr>
              <a:t>アップデート・</a:t>
            </a:r>
            <a:r>
              <a:rPr kumimoji="1" lang="ja-JP" altLang="en-US" sz="1400">
                <a:solidFill>
                  <a:srgbClr val="1F33E8"/>
                </a:solidFill>
                <a:latin typeface="Meiryo" panose="020B0604030504040204" pitchFamily="34" charset="-128"/>
                <a:ea typeface="Meiryo" panose="020B0604030504040204" pitchFamily="34" charset="-128"/>
              </a:rPr>
              <a:t>リリース</a:t>
            </a:r>
            <a:endParaRPr kumimoji="1" lang="en-US" altLang="ja-JP" sz="1400" dirty="0">
              <a:solidFill>
                <a:srgbClr val="1F33E8"/>
              </a:solidFill>
              <a:latin typeface="Meiryo" panose="020B0604030504040204" pitchFamily="34" charset="-128"/>
              <a:ea typeface="Meiryo" panose="020B0604030504040204" pitchFamily="34" charset="-128"/>
            </a:endParaRPr>
          </a:p>
          <a:p>
            <a:pPr algn="ctr"/>
            <a:r>
              <a:rPr kumimoji="1" lang="ja-JP" altLang="en-US" sz="1400">
                <a:solidFill>
                  <a:srgbClr val="1F33E8"/>
                </a:solidFill>
                <a:latin typeface="Meiryo" panose="020B0604030504040204" pitchFamily="34" charset="-128"/>
                <a:ea typeface="Meiryo" panose="020B0604030504040204" pitchFamily="34" charset="-128"/>
              </a:rPr>
              <a:t>のサイクルを高速で回す</a:t>
            </a:r>
          </a:p>
        </p:txBody>
      </p:sp>
    </p:spTree>
    <p:extLst>
      <p:ext uri="{BB962C8B-B14F-4D97-AF65-F5344CB8AC3E}">
        <p14:creationId xmlns:p14="http://schemas.microsoft.com/office/powerpoint/2010/main" val="17620986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アジャイル開発</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78209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D228D9-7A59-3D44-AB07-99529579FEC5}"/>
              </a:ext>
            </a:extLst>
          </p:cNvPr>
          <p:cNvSpPr>
            <a:spLocks noGrp="1"/>
          </p:cNvSpPr>
          <p:nvPr>
            <p:ph type="title"/>
          </p:nvPr>
        </p:nvSpPr>
        <p:spPr/>
        <p:txBody>
          <a:bodyPr/>
          <a:lstStyle/>
          <a:p>
            <a:r>
              <a:rPr kumimoji="1" lang="ja-JP" altLang="en-US"/>
              <a:t>デジタルな業務基盤と働き方</a:t>
            </a:r>
          </a:p>
        </p:txBody>
      </p:sp>
      <p:pic>
        <p:nvPicPr>
          <p:cNvPr id="4" name="図 3" descr="時計 が含まれている画像&#10;&#10;自動的に生成された説明">
            <a:extLst>
              <a:ext uri="{FF2B5EF4-FFF2-40B4-BE49-F238E27FC236}">
                <a16:creationId xmlns:a16="http://schemas.microsoft.com/office/drawing/2014/main" id="{84A26C0A-E8F7-7A40-8689-08FE1B6D76BE}"/>
              </a:ext>
            </a:extLst>
          </p:cNvPr>
          <p:cNvPicPr>
            <a:picLocks noChangeAspect="1"/>
          </p:cNvPicPr>
          <p:nvPr/>
        </p:nvPicPr>
        <p:blipFill>
          <a:blip r:embed="rId2"/>
          <a:stretch>
            <a:fillRect/>
          </a:stretch>
        </p:blipFill>
        <p:spPr>
          <a:xfrm>
            <a:off x="674029" y="3676588"/>
            <a:ext cx="1083417" cy="1108355"/>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5" name="図 4">
            <a:extLst>
              <a:ext uri="{FF2B5EF4-FFF2-40B4-BE49-F238E27FC236}">
                <a16:creationId xmlns:a16="http://schemas.microsoft.com/office/drawing/2014/main" id="{7E6792D9-C4C7-224A-9239-21824CA7C33D}"/>
              </a:ext>
            </a:extLst>
          </p:cNvPr>
          <p:cNvPicPr>
            <a:picLocks noChangeAspect="1"/>
          </p:cNvPicPr>
          <p:nvPr/>
        </p:nvPicPr>
        <p:blipFill>
          <a:blip r:embed="rId3"/>
          <a:stretch>
            <a:fillRect/>
          </a:stretch>
        </p:blipFill>
        <p:spPr>
          <a:xfrm>
            <a:off x="1630020" y="4551672"/>
            <a:ext cx="1198548" cy="1113318"/>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6" name="図 5">
            <a:extLst>
              <a:ext uri="{FF2B5EF4-FFF2-40B4-BE49-F238E27FC236}">
                <a16:creationId xmlns:a16="http://schemas.microsoft.com/office/drawing/2014/main" id="{3788A6B7-EC36-1543-A02C-8318157C913E}"/>
              </a:ext>
            </a:extLst>
          </p:cNvPr>
          <p:cNvPicPr>
            <a:picLocks noChangeAspect="1"/>
          </p:cNvPicPr>
          <p:nvPr/>
        </p:nvPicPr>
        <p:blipFill>
          <a:blip r:embed="rId4"/>
          <a:stretch>
            <a:fillRect/>
          </a:stretch>
        </p:blipFill>
        <p:spPr>
          <a:xfrm>
            <a:off x="2562342" y="3676588"/>
            <a:ext cx="1069562" cy="1108355"/>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7" name="図 6">
            <a:extLst>
              <a:ext uri="{FF2B5EF4-FFF2-40B4-BE49-F238E27FC236}">
                <a16:creationId xmlns:a16="http://schemas.microsoft.com/office/drawing/2014/main" id="{25D3E513-4798-174A-A781-79D7263AC58B}"/>
              </a:ext>
            </a:extLst>
          </p:cNvPr>
          <p:cNvPicPr>
            <a:picLocks noChangeAspect="1"/>
          </p:cNvPicPr>
          <p:nvPr/>
        </p:nvPicPr>
        <p:blipFill>
          <a:blip r:embed="rId5"/>
          <a:stretch>
            <a:fillRect/>
          </a:stretch>
        </p:blipFill>
        <p:spPr>
          <a:xfrm>
            <a:off x="6986159" y="3681959"/>
            <a:ext cx="1037258" cy="1037258"/>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9" name="図 8">
            <a:extLst>
              <a:ext uri="{FF2B5EF4-FFF2-40B4-BE49-F238E27FC236}">
                <a16:creationId xmlns:a16="http://schemas.microsoft.com/office/drawing/2014/main" id="{0CEEFA0C-26E5-F74E-88CA-D5E523DEE3FE}"/>
              </a:ext>
            </a:extLst>
          </p:cNvPr>
          <p:cNvPicPr>
            <a:picLocks noChangeAspect="1"/>
          </p:cNvPicPr>
          <p:nvPr/>
        </p:nvPicPr>
        <p:blipFill>
          <a:blip r:embed="rId6"/>
          <a:stretch>
            <a:fillRect/>
          </a:stretch>
        </p:blipFill>
        <p:spPr>
          <a:xfrm>
            <a:off x="5228275" y="3681959"/>
            <a:ext cx="1069563" cy="1069563"/>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10" name="図 9">
            <a:extLst>
              <a:ext uri="{FF2B5EF4-FFF2-40B4-BE49-F238E27FC236}">
                <a16:creationId xmlns:a16="http://schemas.microsoft.com/office/drawing/2014/main" id="{3B4B764D-B3EF-0848-948D-60128197CEA5}"/>
              </a:ext>
            </a:extLst>
          </p:cNvPr>
          <p:cNvPicPr>
            <a:picLocks noChangeAspect="1"/>
          </p:cNvPicPr>
          <p:nvPr/>
        </p:nvPicPr>
        <p:blipFill>
          <a:blip r:embed="rId7"/>
          <a:stretch>
            <a:fillRect/>
          </a:stretch>
        </p:blipFill>
        <p:spPr>
          <a:xfrm>
            <a:off x="5980255" y="4551672"/>
            <a:ext cx="1083416" cy="1108355"/>
          </a:xfrm>
          <a:prstGeom prst="rect">
            <a:avLst/>
          </a:prstGeom>
          <a:effectLst>
            <a:outerShdw blurRad="50800" dist="38100" dir="2700000" algn="tl" rotWithShape="0">
              <a:prstClr val="black">
                <a:alpha val="40000"/>
              </a:prstClr>
            </a:outerShdw>
            <a:reflection endPos="0" dist="50800" dir="5400000" sy="-100000" algn="bl" rotWithShape="0"/>
          </a:effectLst>
        </p:spPr>
      </p:pic>
      <p:sp>
        <p:nvSpPr>
          <p:cNvPr id="11" name="テキスト ボックス 10">
            <a:extLst>
              <a:ext uri="{FF2B5EF4-FFF2-40B4-BE49-F238E27FC236}">
                <a16:creationId xmlns:a16="http://schemas.microsoft.com/office/drawing/2014/main" id="{6C36A388-82B7-3244-A876-3AC6ED0E121B}"/>
              </a:ext>
            </a:extLst>
          </p:cNvPr>
          <p:cNvSpPr txBox="1"/>
          <p:nvPr/>
        </p:nvSpPr>
        <p:spPr>
          <a:xfrm>
            <a:off x="674029" y="1296209"/>
            <a:ext cx="3057247" cy="523220"/>
          </a:xfrm>
          <a:prstGeom prst="rect">
            <a:avLst/>
          </a:prstGeom>
          <a:noFill/>
        </p:spPr>
        <p:txBody>
          <a:bodyPr wrap="none" rtlCol="0">
            <a:spAutoFit/>
          </a:bodyPr>
          <a:lstStyle/>
          <a:p>
            <a:r>
              <a:rPr kumimoji="1" lang="ja-JP" altLang="en-US" sz="2800" b="1">
                <a:solidFill>
                  <a:schemeClr val="accent3">
                    <a:lumMod val="75000"/>
                  </a:schemeClr>
                </a:solidFill>
                <a:latin typeface="Meiryo" panose="020B0604030504040204" pitchFamily="34" charset="-128"/>
                <a:ea typeface="Meiryo" panose="020B0604030504040204" pitchFamily="34" charset="-128"/>
              </a:rPr>
              <a:t>モノが主役の時代</a:t>
            </a:r>
          </a:p>
        </p:txBody>
      </p:sp>
      <p:sp>
        <p:nvSpPr>
          <p:cNvPr id="12" name="テキスト ボックス 11">
            <a:extLst>
              <a:ext uri="{FF2B5EF4-FFF2-40B4-BE49-F238E27FC236}">
                <a16:creationId xmlns:a16="http://schemas.microsoft.com/office/drawing/2014/main" id="{416C70B1-4D23-6B4C-8BA1-A8B5F54FBC98}"/>
              </a:ext>
            </a:extLst>
          </p:cNvPr>
          <p:cNvSpPr txBox="1"/>
          <p:nvPr/>
        </p:nvSpPr>
        <p:spPr>
          <a:xfrm>
            <a:off x="4898091" y="1296209"/>
            <a:ext cx="3775393" cy="523220"/>
          </a:xfrm>
          <a:prstGeom prst="rect">
            <a:avLst/>
          </a:prstGeom>
          <a:noFill/>
        </p:spPr>
        <p:txBody>
          <a:bodyPr wrap="none" rtlCol="0">
            <a:spAutoFit/>
          </a:bodyPr>
          <a:lstStyle/>
          <a:p>
            <a:r>
              <a:rPr kumimoji="1" lang="ja-JP" altLang="en-US" sz="2800" b="1">
                <a:solidFill>
                  <a:srgbClr val="0070C0"/>
                </a:solidFill>
                <a:latin typeface="Meiryo" panose="020B0604030504040204" pitchFamily="34" charset="-128"/>
                <a:ea typeface="Meiryo" panose="020B0604030504040204" pitchFamily="34" charset="-128"/>
              </a:rPr>
              <a:t>サービスが主役の時代</a:t>
            </a:r>
          </a:p>
        </p:txBody>
      </p:sp>
      <p:sp>
        <p:nvSpPr>
          <p:cNvPr id="13" name="テキスト ボックス 12">
            <a:extLst>
              <a:ext uri="{FF2B5EF4-FFF2-40B4-BE49-F238E27FC236}">
                <a16:creationId xmlns:a16="http://schemas.microsoft.com/office/drawing/2014/main" id="{8A2E70B7-FC0F-444B-A3C0-1C130A34E015}"/>
              </a:ext>
            </a:extLst>
          </p:cNvPr>
          <p:cNvSpPr txBox="1"/>
          <p:nvPr/>
        </p:nvSpPr>
        <p:spPr>
          <a:xfrm>
            <a:off x="494492" y="1948635"/>
            <a:ext cx="3416320"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組織の効率と持続的価値の向上</a:t>
            </a:r>
          </a:p>
        </p:txBody>
      </p:sp>
      <p:sp>
        <p:nvSpPr>
          <p:cNvPr id="14" name="テキスト ボックス 13">
            <a:extLst>
              <a:ext uri="{FF2B5EF4-FFF2-40B4-BE49-F238E27FC236}">
                <a16:creationId xmlns:a16="http://schemas.microsoft.com/office/drawing/2014/main" id="{62E2AD27-825B-C945-B396-39DB008BB0FE}"/>
              </a:ext>
            </a:extLst>
          </p:cNvPr>
          <p:cNvSpPr txBox="1"/>
          <p:nvPr/>
        </p:nvSpPr>
        <p:spPr>
          <a:xfrm>
            <a:off x="5077627" y="1948635"/>
            <a:ext cx="3416321"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個人の才能と新規的価値の創出</a:t>
            </a:r>
          </a:p>
        </p:txBody>
      </p:sp>
      <p:sp>
        <p:nvSpPr>
          <p:cNvPr id="15" name="テキスト ボックス 14">
            <a:extLst>
              <a:ext uri="{FF2B5EF4-FFF2-40B4-BE49-F238E27FC236}">
                <a16:creationId xmlns:a16="http://schemas.microsoft.com/office/drawing/2014/main" id="{A3F80C9C-6956-114B-A10A-974D0C357093}"/>
              </a:ext>
            </a:extLst>
          </p:cNvPr>
          <p:cNvSpPr txBox="1"/>
          <p:nvPr/>
        </p:nvSpPr>
        <p:spPr>
          <a:xfrm>
            <a:off x="725324" y="2411370"/>
            <a:ext cx="295465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均質な労働力の育成と管理</a:t>
            </a:r>
          </a:p>
        </p:txBody>
      </p:sp>
      <p:sp>
        <p:nvSpPr>
          <p:cNvPr id="16" name="テキスト ボックス 15">
            <a:extLst>
              <a:ext uri="{FF2B5EF4-FFF2-40B4-BE49-F238E27FC236}">
                <a16:creationId xmlns:a16="http://schemas.microsoft.com/office/drawing/2014/main" id="{645A243D-24FA-484B-BE29-48E5162DAFAA}"/>
              </a:ext>
            </a:extLst>
          </p:cNvPr>
          <p:cNvSpPr txBox="1"/>
          <p:nvPr/>
        </p:nvSpPr>
        <p:spPr>
          <a:xfrm>
            <a:off x="1068524" y="2715111"/>
            <a:ext cx="2262158"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組織階層による統制</a:t>
            </a:r>
          </a:p>
        </p:txBody>
      </p:sp>
      <p:sp>
        <p:nvSpPr>
          <p:cNvPr id="17" name="テキスト ボックス 16">
            <a:extLst>
              <a:ext uri="{FF2B5EF4-FFF2-40B4-BE49-F238E27FC236}">
                <a16:creationId xmlns:a16="http://schemas.microsoft.com/office/drawing/2014/main" id="{93967A72-D6BF-E844-AF92-6F1B14E3ECBA}"/>
              </a:ext>
            </a:extLst>
          </p:cNvPr>
          <p:cNvSpPr txBox="1"/>
          <p:nvPr/>
        </p:nvSpPr>
        <p:spPr>
          <a:xfrm>
            <a:off x="4957989" y="2412779"/>
            <a:ext cx="3647152"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多才な労働力の育成と機会の提供</a:t>
            </a:r>
          </a:p>
        </p:txBody>
      </p:sp>
      <p:sp>
        <p:nvSpPr>
          <p:cNvPr id="18" name="テキスト ボックス 17">
            <a:extLst>
              <a:ext uri="{FF2B5EF4-FFF2-40B4-BE49-F238E27FC236}">
                <a16:creationId xmlns:a16="http://schemas.microsoft.com/office/drawing/2014/main" id="{0A88EAFA-649E-FA4B-866F-8C85C728799C}"/>
              </a:ext>
            </a:extLst>
          </p:cNvPr>
          <p:cNvSpPr txBox="1"/>
          <p:nvPr/>
        </p:nvSpPr>
        <p:spPr>
          <a:xfrm>
            <a:off x="4957990" y="2735860"/>
            <a:ext cx="341632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ビジョンとミッシの共有・自律</a:t>
            </a:r>
          </a:p>
        </p:txBody>
      </p:sp>
      <p:sp>
        <p:nvSpPr>
          <p:cNvPr id="19" name="テキスト ボックス 18">
            <a:extLst>
              <a:ext uri="{FF2B5EF4-FFF2-40B4-BE49-F238E27FC236}">
                <a16:creationId xmlns:a16="http://schemas.microsoft.com/office/drawing/2014/main" id="{46032361-0ECD-4446-A360-F483EE0609B0}"/>
              </a:ext>
            </a:extLst>
          </p:cNvPr>
          <p:cNvSpPr txBox="1"/>
          <p:nvPr/>
        </p:nvSpPr>
        <p:spPr>
          <a:xfrm>
            <a:off x="837691" y="3006155"/>
            <a:ext cx="2723823"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規律やルールによる運用</a:t>
            </a:r>
          </a:p>
        </p:txBody>
      </p:sp>
      <p:sp>
        <p:nvSpPr>
          <p:cNvPr id="20" name="テキスト ボックス 19">
            <a:extLst>
              <a:ext uri="{FF2B5EF4-FFF2-40B4-BE49-F238E27FC236}">
                <a16:creationId xmlns:a16="http://schemas.microsoft.com/office/drawing/2014/main" id="{A31390BD-32FC-F44A-883E-EEED0A9F6BEF}"/>
              </a:ext>
            </a:extLst>
          </p:cNvPr>
          <p:cNvSpPr txBox="1"/>
          <p:nvPr/>
        </p:nvSpPr>
        <p:spPr>
          <a:xfrm>
            <a:off x="5367533" y="3124167"/>
            <a:ext cx="249299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現場チームによる運用</a:t>
            </a:r>
          </a:p>
        </p:txBody>
      </p:sp>
      <p:sp>
        <p:nvSpPr>
          <p:cNvPr id="21" name="テキスト ボックス 20">
            <a:extLst>
              <a:ext uri="{FF2B5EF4-FFF2-40B4-BE49-F238E27FC236}">
                <a16:creationId xmlns:a16="http://schemas.microsoft.com/office/drawing/2014/main" id="{3E1A7040-CCB7-B14E-9063-E130AE905312}"/>
              </a:ext>
            </a:extLst>
          </p:cNvPr>
          <p:cNvSpPr txBox="1"/>
          <p:nvPr/>
        </p:nvSpPr>
        <p:spPr>
          <a:xfrm>
            <a:off x="443199" y="5893075"/>
            <a:ext cx="3518912"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アナログな業務基盤と働き方</a:t>
            </a:r>
          </a:p>
        </p:txBody>
      </p:sp>
      <p:sp>
        <p:nvSpPr>
          <p:cNvPr id="22" name="テキスト ボックス 21">
            <a:extLst>
              <a:ext uri="{FF2B5EF4-FFF2-40B4-BE49-F238E27FC236}">
                <a16:creationId xmlns:a16="http://schemas.microsoft.com/office/drawing/2014/main" id="{A8784D08-5C9C-464F-9AFE-036FDC7B44B0}"/>
              </a:ext>
            </a:extLst>
          </p:cNvPr>
          <p:cNvSpPr txBox="1"/>
          <p:nvPr/>
        </p:nvSpPr>
        <p:spPr>
          <a:xfrm>
            <a:off x="5026332" y="5893075"/>
            <a:ext cx="3518912"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デジタルな業務基盤と働き方</a:t>
            </a:r>
          </a:p>
        </p:txBody>
      </p:sp>
      <p:grpSp>
        <p:nvGrpSpPr>
          <p:cNvPr id="25" name="グループ化 24">
            <a:extLst>
              <a:ext uri="{FF2B5EF4-FFF2-40B4-BE49-F238E27FC236}">
                <a16:creationId xmlns:a16="http://schemas.microsoft.com/office/drawing/2014/main" id="{22209E3C-F919-AB48-96FF-385C510AE571}"/>
              </a:ext>
            </a:extLst>
          </p:cNvPr>
          <p:cNvGrpSpPr/>
          <p:nvPr/>
        </p:nvGrpSpPr>
        <p:grpSpPr>
          <a:xfrm>
            <a:off x="268533" y="3378149"/>
            <a:ext cx="3862137" cy="2323769"/>
            <a:chOff x="268533" y="3378149"/>
            <a:chExt cx="3862137" cy="2323769"/>
          </a:xfrm>
        </p:grpSpPr>
        <p:sp>
          <p:nvSpPr>
            <p:cNvPr id="3" name="正方形/長方形 2">
              <a:extLst>
                <a:ext uri="{FF2B5EF4-FFF2-40B4-BE49-F238E27FC236}">
                  <a16:creationId xmlns:a16="http://schemas.microsoft.com/office/drawing/2014/main" id="{E107C0D4-720B-404F-9B0C-D3F75D380720}"/>
                </a:ext>
              </a:extLst>
            </p:cNvPr>
            <p:cNvSpPr/>
            <p:nvPr/>
          </p:nvSpPr>
          <p:spPr>
            <a:xfrm>
              <a:off x="268533" y="3378149"/>
              <a:ext cx="3862137" cy="2323769"/>
            </a:xfrm>
            <a:prstGeom prst="rect">
              <a:avLst/>
            </a:prstGeom>
            <a:solidFill>
              <a:srgbClr val="FFFFFF">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721F47FC-050F-294A-8EA8-8503B48BFB6E}"/>
                </a:ext>
              </a:extLst>
            </p:cNvPr>
            <p:cNvSpPr txBox="1"/>
            <p:nvPr/>
          </p:nvSpPr>
          <p:spPr>
            <a:xfrm>
              <a:off x="1089361" y="3729914"/>
              <a:ext cx="2220480" cy="1569660"/>
            </a:xfrm>
            <a:prstGeom prst="rect">
              <a:avLst/>
            </a:prstGeom>
            <a:noFill/>
          </p:spPr>
          <p:txBody>
            <a:bodyPr wrap="none" rtlCol="0">
              <a:spAutoFit/>
            </a:bodyPr>
            <a:lstStyle/>
            <a:p>
              <a:pPr algn="ctr"/>
              <a:r>
                <a:rPr kumimoji="1" lang="ja-JP" altLang="en-US" sz="3200" b="1">
                  <a:solidFill>
                    <a:srgbClr val="00B050"/>
                  </a:solidFill>
                  <a:effectLst>
                    <a:outerShdw blurRad="50800" dist="38100" dir="2700000" algn="tl" rotWithShape="0">
                      <a:prstClr val="black">
                        <a:alpha val="40000"/>
                      </a:prstClr>
                    </a:outerShdw>
                  </a:effectLst>
                </a:rPr>
                <a:t>労働力を</a:t>
              </a:r>
              <a:endParaRPr kumimoji="1" lang="en-US" altLang="ja-JP" sz="3200" b="1" dirty="0">
                <a:solidFill>
                  <a:srgbClr val="00B050"/>
                </a:solidFill>
                <a:effectLst>
                  <a:outerShdw blurRad="50800" dist="38100" dir="2700000" algn="tl" rotWithShape="0">
                    <a:prstClr val="black">
                      <a:alpha val="40000"/>
                    </a:prstClr>
                  </a:outerShdw>
                </a:effectLst>
              </a:endParaRPr>
            </a:p>
            <a:p>
              <a:pPr algn="ctr"/>
              <a:r>
                <a:rPr kumimoji="1" lang="ja-JP" altLang="en-US" sz="3200" b="1">
                  <a:solidFill>
                    <a:srgbClr val="00B050"/>
                  </a:solidFill>
                  <a:effectLst>
                    <a:outerShdw blurRad="50800" dist="38100" dir="2700000" algn="tl" rotWithShape="0">
                      <a:prstClr val="black">
                        <a:alpha val="40000"/>
                      </a:prstClr>
                    </a:outerShdw>
                  </a:effectLst>
                </a:rPr>
                <a:t>事業価値に</a:t>
              </a:r>
              <a:endParaRPr kumimoji="1" lang="en-US" altLang="ja-JP" sz="3200" b="1" dirty="0">
                <a:solidFill>
                  <a:srgbClr val="00B050"/>
                </a:solidFill>
                <a:effectLst>
                  <a:outerShdw blurRad="50800" dist="38100" dir="2700000" algn="tl" rotWithShape="0">
                    <a:prstClr val="black">
                      <a:alpha val="40000"/>
                    </a:prstClr>
                  </a:outerShdw>
                </a:effectLst>
              </a:endParaRPr>
            </a:p>
            <a:p>
              <a:pPr algn="ctr"/>
              <a:r>
                <a:rPr kumimoji="1" lang="ja-JP" altLang="en-US" sz="3200" b="1">
                  <a:solidFill>
                    <a:srgbClr val="00B050"/>
                  </a:solidFill>
                  <a:effectLst>
                    <a:outerShdw blurRad="50800" dist="38100" dir="2700000" algn="tl" rotWithShape="0">
                      <a:prstClr val="black">
                        <a:alpha val="40000"/>
                      </a:prstClr>
                    </a:outerShdw>
                  </a:effectLst>
                </a:rPr>
                <a:t>転換する</a:t>
              </a:r>
            </a:p>
          </p:txBody>
        </p:sp>
      </p:grpSp>
      <p:grpSp>
        <p:nvGrpSpPr>
          <p:cNvPr id="26" name="グループ化 25">
            <a:extLst>
              <a:ext uri="{FF2B5EF4-FFF2-40B4-BE49-F238E27FC236}">
                <a16:creationId xmlns:a16="http://schemas.microsoft.com/office/drawing/2014/main" id="{8CB891D4-E854-734D-93DA-87D508E6E1E1}"/>
              </a:ext>
            </a:extLst>
          </p:cNvPr>
          <p:cNvGrpSpPr/>
          <p:nvPr/>
        </p:nvGrpSpPr>
        <p:grpSpPr>
          <a:xfrm>
            <a:off x="5013330" y="3378149"/>
            <a:ext cx="3862137" cy="2323769"/>
            <a:chOff x="5013330" y="3378149"/>
            <a:chExt cx="3862137" cy="2323769"/>
          </a:xfrm>
        </p:grpSpPr>
        <p:sp>
          <p:nvSpPr>
            <p:cNvPr id="23" name="正方形/長方形 22">
              <a:extLst>
                <a:ext uri="{FF2B5EF4-FFF2-40B4-BE49-F238E27FC236}">
                  <a16:creationId xmlns:a16="http://schemas.microsoft.com/office/drawing/2014/main" id="{0A3DC9E5-F80D-9F47-B693-79D3C60F373C}"/>
                </a:ext>
              </a:extLst>
            </p:cNvPr>
            <p:cNvSpPr/>
            <p:nvPr/>
          </p:nvSpPr>
          <p:spPr>
            <a:xfrm>
              <a:off x="5013330" y="3378149"/>
              <a:ext cx="3862137" cy="2323769"/>
            </a:xfrm>
            <a:prstGeom prst="rect">
              <a:avLst/>
            </a:prstGeom>
            <a:solidFill>
              <a:srgbClr val="FFFFFF">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39F0A549-FE3D-AB4A-A57E-0BC54D5AEDD9}"/>
                </a:ext>
              </a:extLst>
            </p:cNvPr>
            <p:cNvSpPr txBox="1"/>
            <p:nvPr/>
          </p:nvSpPr>
          <p:spPr>
            <a:xfrm>
              <a:off x="5671325" y="3736021"/>
              <a:ext cx="2220480" cy="1569660"/>
            </a:xfrm>
            <a:prstGeom prst="rect">
              <a:avLst/>
            </a:prstGeom>
            <a:noFill/>
          </p:spPr>
          <p:txBody>
            <a:bodyPr wrap="none" rtlCol="0">
              <a:spAutoFit/>
            </a:bodyPr>
            <a:lstStyle/>
            <a:p>
              <a:pPr algn="ctr"/>
              <a:r>
                <a:rPr kumimoji="1" lang="ja-JP" altLang="en-US" sz="3200" b="1">
                  <a:solidFill>
                    <a:srgbClr val="0432FF"/>
                  </a:solidFill>
                  <a:effectLst>
                    <a:outerShdw blurRad="50800" dist="38100" dir="2700000" algn="tl" rotWithShape="0">
                      <a:prstClr val="black">
                        <a:alpha val="40000"/>
                      </a:prstClr>
                    </a:outerShdw>
                  </a:effectLst>
                </a:rPr>
                <a:t>知識力を</a:t>
              </a:r>
              <a:endParaRPr kumimoji="1" lang="en-US" altLang="ja-JP" sz="3200" b="1" dirty="0">
                <a:solidFill>
                  <a:srgbClr val="0432FF"/>
                </a:solidFill>
                <a:effectLst>
                  <a:outerShdw blurRad="50800" dist="38100" dir="2700000" algn="tl" rotWithShape="0">
                    <a:prstClr val="black">
                      <a:alpha val="40000"/>
                    </a:prstClr>
                  </a:outerShdw>
                </a:effectLst>
              </a:endParaRPr>
            </a:p>
            <a:p>
              <a:pPr algn="ctr"/>
              <a:r>
                <a:rPr kumimoji="1" lang="ja-JP" altLang="en-US" sz="3200" b="1">
                  <a:solidFill>
                    <a:srgbClr val="0432FF"/>
                  </a:solidFill>
                  <a:effectLst>
                    <a:outerShdw blurRad="50800" dist="38100" dir="2700000" algn="tl" rotWithShape="0">
                      <a:prstClr val="black">
                        <a:alpha val="40000"/>
                      </a:prstClr>
                    </a:outerShdw>
                  </a:effectLst>
                </a:rPr>
                <a:t>事業価値に</a:t>
              </a:r>
              <a:endParaRPr kumimoji="1" lang="en-US" altLang="ja-JP" sz="3200" b="1" dirty="0">
                <a:solidFill>
                  <a:srgbClr val="0432FF"/>
                </a:solidFill>
                <a:effectLst>
                  <a:outerShdw blurRad="50800" dist="38100" dir="2700000" algn="tl" rotWithShape="0">
                    <a:prstClr val="black">
                      <a:alpha val="40000"/>
                    </a:prstClr>
                  </a:outerShdw>
                </a:effectLst>
              </a:endParaRPr>
            </a:p>
            <a:p>
              <a:pPr algn="ctr"/>
              <a:r>
                <a:rPr kumimoji="1" lang="ja-JP" altLang="en-US" sz="3200" b="1">
                  <a:solidFill>
                    <a:srgbClr val="0432FF"/>
                  </a:solidFill>
                  <a:effectLst>
                    <a:outerShdw blurRad="50800" dist="38100" dir="2700000" algn="tl" rotWithShape="0">
                      <a:prstClr val="black">
                        <a:alpha val="40000"/>
                      </a:prstClr>
                    </a:outerShdw>
                  </a:effectLst>
                </a:rPr>
                <a:t>転換する</a:t>
              </a:r>
            </a:p>
          </p:txBody>
        </p:sp>
      </p:grpSp>
    </p:spTree>
    <p:extLst>
      <p:ext uri="{BB962C8B-B14F-4D97-AF65-F5344CB8AC3E}">
        <p14:creationId xmlns:p14="http://schemas.microsoft.com/office/powerpoint/2010/main" val="73374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par>
                                <p:cTn id="13" presetID="1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ppt_x</p:attrName>
                                        </p:attrNameLst>
                                      </p:cBhvr>
                                      <p:tavLst>
                                        <p:tav tm="0">
                                          <p:val>
                                            <p:strVal val="#ppt_x-#ppt_w*1.125000"/>
                                          </p:val>
                                        </p:tav>
                                        <p:tav tm="100000">
                                          <p:val>
                                            <p:strVal val="#ppt_x"/>
                                          </p:val>
                                        </p:tav>
                                      </p:tavLst>
                                    </p:anim>
                                    <p:animEffect transition="in" filter="wipe(right)">
                                      <p:cBhvr>
                                        <p:cTn id="16" dur="500"/>
                                        <p:tgtEl>
                                          <p:spTgt spid="10"/>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ppt_x</p:attrName>
                                        </p:attrNameLst>
                                      </p:cBhvr>
                                      <p:tavLst>
                                        <p:tav tm="0">
                                          <p:val>
                                            <p:strVal val="#ppt_x-#ppt_w*1.125000"/>
                                          </p:val>
                                        </p:tav>
                                        <p:tav tm="100000">
                                          <p:val>
                                            <p:strVal val="#ppt_x"/>
                                          </p:val>
                                        </p:tav>
                                      </p:tavLst>
                                    </p:anim>
                                    <p:animEffect transition="in" filter="wipe(right)">
                                      <p:cBhvr>
                                        <p:cTn id="24" dur="500"/>
                                        <p:tgtEl>
                                          <p:spTgt spid="14"/>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ppt_x</p:attrName>
                                        </p:attrNameLst>
                                      </p:cBhvr>
                                      <p:tavLst>
                                        <p:tav tm="0">
                                          <p:val>
                                            <p:strVal val="#ppt_x-#ppt_w*1.125000"/>
                                          </p:val>
                                        </p:tav>
                                        <p:tav tm="100000">
                                          <p:val>
                                            <p:strVal val="#ppt_x"/>
                                          </p:val>
                                        </p:tav>
                                      </p:tavLst>
                                    </p:anim>
                                    <p:animEffect transition="in" filter="wipe(right)">
                                      <p:cBhvr>
                                        <p:cTn id="28" dur="500"/>
                                        <p:tgtEl>
                                          <p:spTgt spid="17"/>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ppt_x</p:attrName>
                                        </p:attrNameLst>
                                      </p:cBhvr>
                                      <p:tavLst>
                                        <p:tav tm="0">
                                          <p:val>
                                            <p:strVal val="#ppt_x-#ppt_w*1.125000"/>
                                          </p:val>
                                        </p:tav>
                                        <p:tav tm="100000">
                                          <p:val>
                                            <p:strVal val="#ppt_x"/>
                                          </p:val>
                                        </p:tav>
                                      </p:tavLst>
                                    </p:anim>
                                    <p:animEffect transition="in" filter="wipe(right)">
                                      <p:cBhvr>
                                        <p:cTn id="32" dur="500"/>
                                        <p:tgtEl>
                                          <p:spTgt spid="18"/>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ppt_x</p:attrName>
                                        </p:attrNameLst>
                                      </p:cBhvr>
                                      <p:tavLst>
                                        <p:tav tm="0">
                                          <p:val>
                                            <p:strVal val="#ppt_x-#ppt_w*1.125000"/>
                                          </p:val>
                                        </p:tav>
                                        <p:tav tm="100000">
                                          <p:val>
                                            <p:strVal val="#ppt_x"/>
                                          </p:val>
                                        </p:tav>
                                      </p:tavLst>
                                    </p:anim>
                                    <p:animEffect transition="in" filter="wipe(right)">
                                      <p:cBhvr>
                                        <p:cTn id="36" dur="500"/>
                                        <p:tgtEl>
                                          <p:spTgt spid="20"/>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ppt_x</p:attrName>
                                        </p:attrNameLst>
                                      </p:cBhvr>
                                      <p:tavLst>
                                        <p:tav tm="0">
                                          <p:val>
                                            <p:strVal val="#ppt_x-#ppt_w*1.125000"/>
                                          </p:val>
                                        </p:tav>
                                        <p:tav tm="100000">
                                          <p:val>
                                            <p:strVal val="#ppt_x"/>
                                          </p:val>
                                        </p:tav>
                                      </p:tavLst>
                                    </p:anim>
                                    <p:animEffect transition="in" filter="wipe(righ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18" grpId="0"/>
      <p:bldP spid="20" grpId="0"/>
      <p:bldP spid="2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77AA1C-F68B-F549-A6EE-787B62F1B782}"/>
              </a:ext>
            </a:extLst>
          </p:cNvPr>
          <p:cNvSpPr txBox="1"/>
          <p:nvPr/>
        </p:nvSpPr>
        <p:spPr>
          <a:xfrm>
            <a:off x="525158" y="943901"/>
            <a:ext cx="7879080"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ビジネスの目的を達成する</a:t>
            </a:r>
            <a:r>
              <a:rPr kumimoji="1" lang="ja-JP" altLang="en-US" sz="2000" b="1" u="sng">
                <a:latin typeface="Meiryo" panose="020B0604030504040204" pitchFamily="34" charset="-128"/>
                <a:ea typeface="Meiryo" panose="020B0604030504040204" pitchFamily="34" charset="-128"/>
              </a:rPr>
              <a:t>ソフトウエア（プログラム）を作る</a:t>
            </a:r>
            <a:r>
              <a:rPr kumimoji="1" lang="ja-JP" altLang="en-US" sz="2000">
                <a:latin typeface="Meiryo" panose="020B0604030504040204" pitchFamily="34" charset="-128"/>
                <a:ea typeface="Meiryo" panose="020B0604030504040204" pitchFamily="34" charset="-128"/>
              </a:rPr>
              <a:t>こと</a:t>
            </a:r>
          </a:p>
        </p:txBody>
      </p:sp>
      <p:sp>
        <p:nvSpPr>
          <p:cNvPr id="3" name="タイトル 2">
            <a:extLst>
              <a:ext uri="{FF2B5EF4-FFF2-40B4-BE49-F238E27FC236}">
                <a16:creationId xmlns:a16="http://schemas.microsoft.com/office/drawing/2014/main" id="{A4CD2F56-85DA-BE4A-99FD-9D3A0384F4E9}"/>
              </a:ext>
            </a:extLst>
          </p:cNvPr>
          <p:cNvSpPr>
            <a:spLocks noGrp="1"/>
          </p:cNvSpPr>
          <p:nvPr>
            <p:ph type="title"/>
          </p:nvPr>
        </p:nvSpPr>
        <p:spPr/>
        <p:txBody>
          <a:bodyPr/>
          <a:lstStyle/>
          <a:p>
            <a:r>
              <a:rPr lang="ja-JP" altLang="en-US"/>
              <a:t>アジャイル開発が目指すこと</a:t>
            </a:r>
          </a:p>
        </p:txBody>
      </p:sp>
      <p:sp>
        <p:nvSpPr>
          <p:cNvPr id="4" name="テキスト ボックス 3">
            <a:extLst>
              <a:ext uri="{FF2B5EF4-FFF2-40B4-BE49-F238E27FC236}">
                <a16:creationId xmlns:a16="http://schemas.microsoft.com/office/drawing/2014/main" id="{264F2B59-17A8-BD43-9B91-C98F39D99C6C}"/>
              </a:ext>
            </a:extLst>
          </p:cNvPr>
          <p:cNvSpPr txBox="1"/>
          <p:nvPr/>
        </p:nvSpPr>
        <p:spPr>
          <a:xfrm>
            <a:off x="375979" y="3653506"/>
            <a:ext cx="8135560"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ソフトウエア（プログラム）を使って</a:t>
            </a:r>
            <a:r>
              <a:rPr kumimoji="1" lang="ja-JP" altLang="en-US" sz="2000" b="1" u="sng">
                <a:latin typeface="Meiryo" panose="020B0604030504040204" pitchFamily="34" charset="-128"/>
                <a:ea typeface="Meiryo" panose="020B0604030504040204" pitchFamily="34" charset="-128"/>
              </a:rPr>
              <a:t>ビジネスの目的を達成する</a:t>
            </a:r>
            <a:r>
              <a:rPr kumimoji="1" lang="ja-JP" altLang="en-US" sz="2000">
                <a:latin typeface="Meiryo" panose="020B0604030504040204" pitchFamily="34" charset="-128"/>
                <a:ea typeface="Meiryo" panose="020B0604030504040204" pitchFamily="34" charset="-128"/>
              </a:rPr>
              <a:t>こと</a:t>
            </a:r>
          </a:p>
        </p:txBody>
      </p:sp>
      <p:sp>
        <p:nvSpPr>
          <p:cNvPr id="5" name="テキスト ボックス 4">
            <a:extLst>
              <a:ext uri="{FF2B5EF4-FFF2-40B4-BE49-F238E27FC236}">
                <a16:creationId xmlns:a16="http://schemas.microsoft.com/office/drawing/2014/main" id="{E50BCE8C-C960-B241-BF30-95049C8177BB}"/>
              </a:ext>
            </a:extLst>
          </p:cNvPr>
          <p:cNvSpPr txBox="1"/>
          <p:nvPr/>
        </p:nvSpPr>
        <p:spPr>
          <a:xfrm>
            <a:off x="837707" y="1268366"/>
            <a:ext cx="7403691" cy="830997"/>
          </a:xfrm>
          <a:prstGeom prst="rect">
            <a:avLst/>
          </a:prstGeom>
          <a:noFill/>
        </p:spPr>
        <p:txBody>
          <a:bodyPr wrap="square" rtlCol="0">
            <a:spAutoFit/>
          </a:bodyPr>
          <a:lstStyle/>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ビジネスの成果に貢献するための要件／機能を予め決めておく</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役割を分担して、計画に従って開発する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latin typeface="Meiryo" panose="020B0604030504040204" pitchFamily="34" charset="-128"/>
                <a:ea typeface="Meiryo" panose="020B0604030504040204" pitchFamily="34" charset="-128"/>
              </a:rPr>
              <a:t>管理者（プロマネ）が進捗や品質を管理する</a:t>
            </a:r>
            <a:endParaRPr kumimoji="1" lang="ja-JP" altLang="en-US" sz="160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903D04FE-2785-2247-85EA-F30D63A34420}"/>
              </a:ext>
            </a:extLst>
          </p:cNvPr>
          <p:cNvSpPr txBox="1"/>
          <p:nvPr/>
        </p:nvSpPr>
        <p:spPr>
          <a:xfrm>
            <a:off x="837707" y="3998457"/>
            <a:ext cx="7952332" cy="830997"/>
          </a:xfrm>
          <a:prstGeom prst="rect">
            <a:avLst/>
          </a:prstGeom>
          <a:noFill/>
        </p:spPr>
        <p:txBody>
          <a:bodyPr wrap="square" rtlCol="0">
            <a:spAutoFit/>
          </a:bodyPr>
          <a:lstStyle/>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ビジネスのビジョンや目的を共有する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ユーザーとの対話を重視し、柔軟に変更する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latin typeface="Meiryo" panose="020B0604030504040204" pitchFamily="34" charset="-128"/>
                <a:ea typeface="Meiryo" panose="020B0604030504040204" pitchFamily="34" charset="-128"/>
              </a:rPr>
              <a:t>開発チームが進捗や品質を管理する（プロマネは不要）</a:t>
            </a:r>
            <a:endParaRPr kumimoji="1" lang="ja-JP" altLang="en-US" sz="1600">
              <a:latin typeface="Meiryo" panose="020B0604030504040204" pitchFamily="34" charset="-128"/>
              <a:ea typeface="Meiryo" panose="020B0604030504040204" pitchFamily="34" charset="-128"/>
            </a:endParaRPr>
          </a:p>
        </p:txBody>
      </p:sp>
      <p:pic>
        <p:nvPicPr>
          <p:cNvPr id="7" name="Picture 6" descr="devops">
            <a:extLst>
              <a:ext uri="{FF2B5EF4-FFF2-40B4-BE49-F238E27FC236}">
                <a16:creationId xmlns:a16="http://schemas.microsoft.com/office/drawing/2014/main" id="{2803B90A-0444-9545-BE5D-D206D3871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245" y="4808150"/>
            <a:ext cx="3383509" cy="17640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6EF2DEA-A766-5F4A-9E23-E57FBBD84CC5}"/>
              </a:ext>
            </a:extLst>
          </p:cNvPr>
          <p:cNvSpPr txBox="1"/>
          <p:nvPr/>
        </p:nvSpPr>
        <p:spPr>
          <a:xfrm>
            <a:off x="2999846" y="5414282"/>
            <a:ext cx="1576923" cy="646331"/>
          </a:xfrm>
          <a:prstGeom prst="rect">
            <a:avLst/>
          </a:prstGeom>
          <a:noFill/>
        </p:spPr>
        <p:txBody>
          <a:bodyPr wrap="square" rtlCol="0">
            <a:spAutoFit/>
          </a:bodyPr>
          <a:lstStyle/>
          <a:p>
            <a:pPr algn="ctr"/>
            <a:r>
              <a:rPr lang="en-US" altLang="ja-JP" b="1" dirty="0">
                <a:solidFill>
                  <a:srgbClr val="0070C0"/>
                </a:solidFill>
                <a:latin typeface="Meiryo" panose="020B0604030504040204" pitchFamily="34" charset="-128"/>
                <a:ea typeface="Meiryo" panose="020B0604030504040204" pitchFamily="34" charset="-128"/>
              </a:rPr>
              <a:t>Dev</a:t>
            </a:r>
          </a:p>
          <a:p>
            <a:pPr algn="ctr"/>
            <a:r>
              <a:rPr kumimoji="1" lang="ja-JP" altLang="en-US" b="1">
                <a:solidFill>
                  <a:srgbClr val="0070C0"/>
                </a:solidFill>
                <a:latin typeface="Meiryo" panose="020B0604030504040204" pitchFamily="34" charset="-128"/>
                <a:ea typeface="Meiryo" panose="020B0604030504040204" pitchFamily="34" charset="-128"/>
              </a:rPr>
              <a:t>開発</a:t>
            </a:r>
          </a:p>
        </p:txBody>
      </p:sp>
      <p:sp>
        <p:nvSpPr>
          <p:cNvPr id="9" name="テキスト ボックス 8">
            <a:extLst>
              <a:ext uri="{FF2B5EF4-FFF2-40B4-BE49-F238E27FC236}">
                <a16:creationId xmlns:a16="http://schemas.microsoft.com/office/drawing/2014/main" id="{51CEBEEB-2B5E-EF4D-9805-E8C4B78CE361}"/>
              </a:ext>
            </a:extLst>
          </p:cNvPr>
          <p:cNvSpPr txBox="1"/>
          <p:nvPr/>
        </p:nvSpPr>
        <p:spPr>
          <a:xfrm>
            <a:off x="4571999" y="5414282"/>
            <a:ext cx="1576923" cy="646331"/>
          </a:xfrm>
          <a:prstGeom prst="rect">
            <a:avLst/>
          </a:prstGeom>
          <a:noFill/>
        </p:spPr>
        <p:txBody>
          <a:bodyPr wrap="square" rtlCol="0">
            <a:spAutoFit/>
          </a:bodyPr>
          <a:lstStyle/>
          <a:p>
            <a:pPr algn="ctr"/>
            <a:r>
              <a:rPr lang="en-US" altLang="ja-JP" b="1" dirty="0">
                <a:solidFill>
                  <a:schemeClr val="accent6">
                    <a:lumMod val="50000"/>
                  </a:schemeClr>
                </a:solidFill>
                <a:latin typeface="Meiryo" panose="020B0604030504040204" pitchFamily="34" charset="-128"/>
                <a:ea typeface="Meiryo" panose="020B0604030504040204" pitchFamily="34" charset="-128"/>
              </a:rPr>
              <a:t>Ops</a:t>
            </a:r>
          </a:p>
          <a:p>
            <a:pPr algn="ctr"/>
            <a:r>
              <a:rPr kumimoji="1" lang="ja-JP" altLang="en-US" b="1">
                <a:solidFill>
                  <a:schemeClr val="accent6">
                    <a:lumMod val="50000"/>
                  </a:schemeClr>
                </a:solidFill>
                <a:latin typeface="Meiryo" panose="020B0604030504040204" pitchFamily="34" charset="-128"/>
                <a:ea typeface="Meiryo" panose="020B0604030504040204" pitchFamily="34" charset="-128"/>
              </a:rPr>
              <a:t>運用</a:t>
            </a:r>
          </a:p>
        </p:txBody>
      </p:sp>
      <p:sp>
        <p:nvSpPr>
          <p:cNvPr id="10" name="ホームベース 9">
            <a:extLst>
              <a:ext uri="{FF2B5EF4-FFF2-40B4-BE49-F238E27FC236}">
                <a16:creationId xmlns:a16="http://schemas.microsoft.com/office/drawing/2014/main" id="{8E65F48F-7091-5042-A3F7-BD451B4D1161}"/>
              </a:ext>
            </a:extLst>
          </p:cNvPr>
          <p:cNvSpPr/>
          <p:nvPr/>
        </p:nvSpPr>
        <p:spPr>
          <a:xfrm>
            <a:off x="7042000" y="217459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a:extLst>
              <a:ext uri="{FF2B5EF4-FFF2-40B4-BE49-F238E27FC236}">
                <a16:creationId xmlns:a16="http://schemas.microsoft.com/office/drawing/2014/main" id="{69F3277F-97C6-4648-9403-BFA9954EAD00}"/>
              </a:ext>
            </a:extLst>
          </p:cNvPr>
          <p:cNvSpPr/>
          <p:nvPr/>
        </p:nvSpPr>
        <p:spPr>
          <a:xfrm>
            <a:off x="6177555" y="2176681"/>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a:extLst>
              <a:ext uri="{FF2B5EF4-FFF2-40B4-BE49-F238E27FC236}">
                <a16:creationId xmlns:a16="http://schemas.microsoft.com/office/drawing/2014/main" id="{99440C1F-D886-2F44-876F-6777B9B93ABC}"/>
              </a:ext>
            </a:extLst>
          </p:cNvPr>
          <p:cNvSpPr/>
          <p:nvPr/>
        </p:nvSpPr>
        <p:spPr>
          <a:xfrm>
            <a:off x="5331095" y="217459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D333F854-A372-1D4A-8FC8-FBD1BECA0EB9}"/>
              </a:ext>
            </a:extLst>
          </p:cNvPr>
          <p:cNvSpPr/>
          <p:nvPr/>
        </p:nvSpPr>
        <p:spPr>
          <a:xfrm>
            <a:off x="4466650" y="216927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0DF43B38-70FC-9B4C-B78C-B598A5727E50}"/>
              </a:ext>
            </a:extLst>
          </p:cNvPr>
          <p:cNvSpPr/>
          <p:nvPr/>
        </p:nvSpPr>
        <p:spPr>
          <a:xfrm>
            <a:off x="3618858" y="2176681"/>
            <a:ext cx="1055985" cy="418854"/>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a:extLst>
              <a:ext uri="{FF2B5EF4-FFF2-40B4-BE49-F238E27FC236}">
                <a16:creationId xmlns:a16="http://schemas.microsoft.com/office/drawing/2014/main" id="{1198F491-BF5A-8B4D-ADB8-9B3EB68BBB52}"/>
              </a:ext>
            </a:extLst>
          </p:cNvPr>
          <p:cNvSpPr/>
          <p:nvPr/>
        </p:nvSpPr>
        <p:spPr>
          <a:xfrm>
            <a:off x="2754413" y="2169040"/>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ホームベース 15">
            <a:extLst>
              <a:ext uri="{FF2B5EF4-FFF2-40B4-BE49-F238E27FC236}">
                <a16:creationId xmlns:a16="http://schemas.microsoft.com/office/drawing/2014/main" id="{D4FE6B1D-0710-B24D-A31B-1276773781C0}"/>
              </a:ext>
            </a:extLst>
          </p:cNvPr>
          <p:cNvSpPr/>
          <p:nvPr/>
        </p:nvSpPr>
        <p:spPr>
          <a:xfrm>
            <a:off x="1888636" y="2174594"/>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31D2C83A-9CAD-9E4F-8617-3E8D4783A935}"/>
              </a:ext>
            </a:extLst>
          </p:cNvPr>
          <p:cNvSpPr/>
          <p:nvPr/>
        </p:nvSpPr>
        <p:spPr>
          <a:xfrm>
            <a:off x="1022859" y="2169274"/>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F712A307-E3F7-C642-9ED8-676D86BD5BF5}"/>
              </a:ext>
            </a:extLst>
          </p:cNvPr>
          <p:cNvSpPr txBox="1"/>
          <p:nvPr/>
        </p:nvSpPr>
        <p:spPr>
          <a:xfrm>
            <a:off x="1176917" y="2277220"/>
            <a:ext cx="530915"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PLAN</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696B903-AD30-F744-AD0C-1BF57731BE22}"/>
              </a:ext>
            </a:extLst>
          </p:cNvPr>
          <p:cNvSpPr txBox="1"/>
          <p:nvPr/>
        </p:nvSpPr>
        <p:spPr>
          <a:xfrm>
            <a:off x="2140656" y="2272526"/>
            <a:ext cx="561372"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CODE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D30020E-ECC0-BF4E-B6E7-79D7AE174388}"/>
              </a:ext>
            </a:extLst>
          </p:cNvPr>
          <p:cNvSpPr txBox="1"/>
          <p:nvPr/>
        </p:nvSpPr>
        <p:spPr>
          <a:xfrm>
            <a:off x="2996063" y="2278425"/>
            <a:ext cx="604653"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BUILD</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17FE9518-5D01-9E4B-9C01-5D34B6EFF643}"/>
              </a:ext>
            </a:extLst>
          </p:cNvPr>
          <p:cNvSpPr txBox="1"/>
          <p:nvPr/>
        </p:nvSpPr>
        <p:spPr>
          <a:xfrm>
            <a:off x="3851454" y="2272525"/>
            <a:ext cx="522900"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TEST</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C9E77A6B-763A-A54D-A8AC-E8B2D12ED169}"/>
              </a:ext>
            </a:extLst>
          </p:cNvPr>
          <p:cNvSpPr txBox="1"/>
          <p:nvPr/>
        </p:nvSpPr>
        <p:spPr>
          <a:xfrm>
            <a:off x="4610105" y="2272525"/>
            <a:ext cx="782587"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RELEACE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6D9C2ACC-F857-2445-BB68-CCEDC32A91AE}"/>
              </a:ext>
            </a:extLst>
          </p:cNvPr>
          <p:cNvSpPr txBox="1"/>
          <p:nvPr/>
        </p:nvSpPr>
        <p:spPr>
          <a:xfrm>
            <a:off x="5489109" y="2272525"/>
            <a:ext cx="712054"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DEPLOY</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75C04A8-0722-0247-9FAD-F16384D8264B}"/>
              </a:ext>
            </a:extLst>
          </p:cNvPr>
          <p:cNvSpPr txBox="1"/>
          <p:nvPr/>
        </p:nvSpPr>
        <p:spPr>
          <a:xfrm>
            <a:off x="6323534" y="2272524"/>
            <a:ext cx="785793"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OPELATE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9C0C9B1-6958-A546-AF8A-F5AE830EFECC}"/>
              </a:ext>
            </a:extLst>
          </p:cNvPr>
          <p:cNvSpPr txBox="1"/>
          <p:nvPr/>
        </p:nvSpPr>
        <p:spPr>
          <a:xfrm>
            <a:off x="7190739" y="2278423"/>
            <a:ext cx="832279"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MONITOR</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6" name="右大かっこ 25">
            <a:extLst>
              <a:ext uri="{FF2B5EF4-FFF2-40B4-BE49-F238E27FC236}">
                <a16:creationId xmlns:a16="http://schemas.microsoft.com/office/drawing/2014/main" id="{F876E779-EF11-574A-A377-4502BFC770A4}"/>
              </a:ext>
            </a:extLst>
          </p:cNvPr>
          <p:cNvSpPr/>
          <p:nvPr/>
        </p:nvSpPr>
        <p:spPr>
          <a:xfrm rot="5400000">
            <a:off x="2744518" y="926371"/>
            <a:ext cx="90279" cy="3533598"/>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 name="右大かっこ 26">
            <a:extLst>
              <a:ext uri="{FF2B5EF4-FFF2-40B4-BE49-F238E27FC236}">
                <a16:creationId xmlns:a16="http://schemas.microsoft.com/office/drawing/2014/main" id="{8AF74D23-CE2F-F04E-B584-F9288BB5114D}"/>
              </a:ext>
            </a:extLst>
          </p:cNvPr>
          <p:cNvSpPr/>
          <p:nvPr/>
        </p:nvSpPr>
        <p:spPr>
          <a:xfrm rot="5400000">
            <a:off x="6311548" y="946588"/>
            <a:ext cx="84992" cy="3487880"/>
          </a:xfrm>
          <a:prstGeom prst="rightBracket">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8B32A05-BF9A-6B4D-B7DA-8FB4607931B9}"/>
              </a:ext>
            </a:extLst>
          </p:cNvPr>
          <p:cNvSpPr txBox="1"/>
          <p:nvPr/>
        </p:nvSpPr>
        <p:spPr>
          <a:xfrm>
            <a:off x="2032614" y="2787069"/>
            <a:ext cx="1338828" cy="369332"/>
          </a:xfrm>
          <a:prstGeom prst="rect">
            <a:avLst/>
          </a:prstGeom>
          <a:noFill/>
        </p:spPr>
        <p:txBody>
          <a:bodyPr wrap="none" rtlCol="0">
            <a:spAutoFit/>
          </a:bodyPr>
          <a:lstStyle/>
          <a:p>
            <a:r>
              <a:rPr kumimoji="1" lang="ja-JP" altLang="en-US">
                <a:solidFill>
                  <a:srgbClr val="1F33E8"/>
                </a:solidFill>
                <a:latin typeface="Meiryo" panose="020B0604030504040204" pitchFamily="34" charset="-128"/>
                <a:ea typeface="Meiryo" panose="020B0604030504040204" pitchFamily="34" charset="-128"/>
              </a:rPr>
              <a:t>開発チーム</a:t>
            </a:r>
          </a:p>
        </p:txBody>
      </p:sp>
      <p:sp>
        <p:nvSpPr>
          <p:cNvPr id="29" name="テキスト ボックス 28">
            <a:extLst>
              <a:ext uri="{FF2B5EF4-FFF2-40B4-BE49-F238E27FC236}">
                <a16:creationId xmlns:a16="http://schemas.microsoft.com/office/drawing/2014/main" id="{33EAC377-42B7-5143-977F-FF7BDAC312A4}"/>
              </a:ext>
            </a:extLst>
          </p:cNvPr>
          <p:cNvSpPr txBox="1"/>
          <p:nvPr/>
        </p:nvSpPr>
        <p:spPr>
          <a:xfrm>
            <a:off x="5654120" y="2799340"/>
            <a:ext cx="1338828"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運用チーム</a:t>
            </a:r>
          </a:p>
        </p:txBody>
      </p:sp>
      <p:sp>
        <p:nvSpPr>
          <p:cNvPr id="30" name="テキスト ボックス 29">
            <a:extLst>
              <a:ext uri="{FF2B5EF4-FFF2-40B4-BE49-F238E27FC236}">
                <a16:creationId xmlns:a16="http://schemas.microsoft.com/office/drawing/2014/main" id="{F9168E7E-C58E-E440-93CD-A1BBB8A2AF80}"/>
              </a:ext>
            </a:extLst>
          </p:cNvPr>
          <p:cNvSpPr txBox="1"/>
          <p:nvPr/>
        </p:nvSpPr>
        <p:spPr>
          <a:xfrm>
            <a:off x="837707" y="5017468"/>
            <a:ext cx="1338828" cy="369332"/>
          </a:xfrm>
          <a:prstGeom prst="rect">
            <a:avLst/>
          </a:prstGeom>
          <a:noFill/>
        </p:spPr>
        <p:txBody>
          <a:bodyPr wrap="none" rtlCol="0">
            <a:spAutoFit/>
          </a:bodyPr>
          <a:lstStyle/>
          <a:p>
            <a:r>
              <a:rPr kumimoji="1" lang="ja-JP" altLang="en-US">
                <a:solidFill>
                  <a:srgbClr val="1F33E8"/>
                </a:solidFill>
                <a:latin typeface="Meiryo" panose="020B0604030504040204" pitchFamily="34" charset="-128"/>
                <a:ea typeface="Meiryo" panose="020B0604030504040204" pitchFamily="34" charset="-128"/>
              </a:rPr>
              <a:t>開発チーム</a:t>
            </a:r>
          </a:p>
        </p:txBody>
      </p:sp>
      <p:sp>
        <p:nvSpPr>
          <p:cNvPr id="31" name="テキスト ボックス 30">
            <a:extLst>
              <a:ext uri="{FF2B5EF4-FFF2-40B4-BE49-F238E27FC236}">
                <a16:creationId xmlns:a16="http://schemas.microsoft.com/office/drawing/2014/main" id="{645A02DA-AB9F-694A-925B-D826341DCF27}"/>
              </a:ext>
            </a:extLst>
          </p:cNvPr>
          <p:cNvSpPr txBox="1"/>
          <p:nvPr/>
        </p:nvSpPr>
        <p:spPr>
          <a:xfrm>
            <a:off x="6967464" y="5022022"/>
            <a:ext cx="1481496"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運用チーム</a:t>
            </a:r>
            <a:r>
              <a:rPr kumimoji="1" lang="en-US" altLang="ja-JP" dirty="0">
                <a:solidFill>
                  <a:schemeClr val="accent6">
                    <a:lumMod val="50000"/>
                  </a:schemeClr>
                </a:solidFill>
                <a:latin typeface="Meiryo" panose="020B0604030504040204" pitchFamily="34" charset="-128"/>
                <a:ea typeface="Meiryo" panose="020B0604030504040204" pitchFamily="34" charset="-128"/>
              </a:rPr>
              <a:t>*</a:t>
            </a:r>
            <a:endParaRPr kumimoji="1" lang="ja-JP" altLang="en-US">
              <a:solidFill>
                <a:schemeClr val="accent6">
                  <a:lumMod val="50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F0B1023E-CEC8-F34A-9FD2-B0260DEB4696}"/>
              </a:ext>
            </a:extLst>
          </p:cNvPr>
          <p:cNvSpPr txBox="1"/>
          <p:nvPr/>
        </p:nvSpPr>
        <p:spPr>
          <a:xfrm>
            <a:off x="6383354" y="5409642"/>
            <a:ext cx="2235487" cy="830997"/>
          </a:xfrm>
          <a:prstGeom prst="rect">
            <a:avLst/>
          </a:prstGeom>
          <a:noFill/>
        </p:spPr>
        <p:txBody>
          <a:bodyPr wrap="squar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開発・運用のサイクルを高速に回しても（１日に数十回以上）、安定稼働を保証できる仕組みを構築し運用する</a:t>
            </a:r>
          </a:p>
        </p:txBody>
      </p:sp>
      <p:sp>
        <p:nvSpPr>
          <p:cNvPr id="33" name="テキスト ボックス 32">
            <a:extLst>
              <a:ext uri="{FF2B5EF4-FFF2-40B4-BE49-F238E27FC236}">
                <a16:creationId xmlns:a16="http://schemas.microsoft.com/office/drawing/2014/main" id="{716E0CD3-8AAC-D043-99F5-BF10E48584FF}"/>
              </a:ext>
            </a:extLst>
          </p:cNvPr>
          <p:cNvSpPr txBox="1"/>
          <p:nvPr/>
        </p:nvSpPr>
        <p:spPr>
          <a:xfrm>
            <a:off x="525158" y="5409642"/>
            <a:ext cx="2072130" cy="830997"/>
          </a:xfrm>
          <a:prstGeom prst="rect">
            <a:avLst/>
          </a:prstGeom>
          <a:noFill/>
        </p:spPr>
        <p:txBody>
          <a:bodyPr wrap="square" rtlCol="0">
            <a:spAutoFit/>
          </a:bodyPr>
          <a:lstStyle/>
          <a:p>
            <a:r>
              <a:rPr kumimoji="1" lang="ja-JP" altLang="en-US" sz="1200">
                <a:solidFill>
                  <a:srgbClr val="1F33E8"/>
                </a:solidFill>
                <a:latin typeface="Meiryo" panose="020B0604030504040204" pitchFamily="34" charset="-128"/>
                <a:ea typeface="Meiryo" panose="020B0604030504040204" pitchFamily="34" charset="-128"/>
              </a:rPr>
              <a:t>運用チームと個別に相談することなく、プランからリリースのプロセスを自律的に実行する</a:t>
            </a:r>
          </a:p>
        </p:txBody>
      </p:sp>
      <p:sp>
        <p:nvSpPr>
          <p:cNvPr id="34" name="テキスト ボックス 33">
            <a:extLst>
              <a:ext uri="{FF2B5EF4-FFF2-40B4-BE49-F238E27FC236}">
                <a16:creationId xmlns:a16="http://schemas.microsoft.com/office/drawing/2014/main" id="{0F0C3048-120D-2746-87CA-5A03D9B111CC}"/>
              </a:ext>
            </a:extLst>
          </p:cNvPr>
          <p:cNvSpPr txBox="1"/>
          <p:nvPr/>
        </p:nvSpPr>
        <p:spPr>
          <a:xfrm>
            <a:off x="6383354" y="6351676"/>
            <a:ext cx="2419252" cy="215444"/>
          </a:xfrm>
          <a:prstGeom prst="rect">
            <a:avLst/>
          </a:prstGeom>
          <a:noFill/>
        </p:spPr>
        <p:txBody>
          <a:bodyPr wrap="none" rtlCol="0">
            <a:spAutoFit/>
          </a:bodyPr>
          <a:lstStyle/>
          <a:p>
            <a:r>
              <a:rPr kumimoji="1" lang="ja-JP" altLang="en-US" sz="800">
                <a:solidFill>
                  <a:schemeClr val="accent6">
                    <a:lumMod val="50000"/>
                  </a:schemeClr>
                </a:solidFill>
                <a:latin typeface="Meiryo" panose="020B0604030504040204" pitchFamily="34" charset="-128"/>
                <a:ea typeface="Meiryo" panose="020B0604030504040204" pitchFamily="34" charset="-128"/>
              </a:rPr>
              <a:t>＊</a:t>
            </a:r>
            <a:r>
              <a:rPr kumimoji="1" lang="en-US" altLang="ja-JP" sz="800" dirty="0">
                <a:solidFill>
                  <a:schemeClr val="accent6">
                    <a:lumMod val="50000"/>
                  </a:schemeClr>
                </a:solidFill>
                <a:latin typeface="Meiryo" panose="020B0604030504040204" pitchFamily="34" charset="-128"/>
                <a:ea typeface="Meiryo" panose="020B0604030504040204" pitchFamily="34" charset="-128"/>
              </a:rPr>
              <a:t>SRE: Site Reliability Engineering/Engineer </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35" name="下矢印 34">
            <a:extLst>
              <a:ext uri="{FF2B5EF4-FFF2-40B4-BE49-F238E27FC236}">
                <a16:creationId xmlns:a16="http://schemas.microsoft.com/office/drawing/2014/main" id="{ADD3820E-1577-9C4F-87B4-7A4E5142F762}"/>
              </a:ext>
            </a:extLst>
          </p:cNvPr>
          <p:cNvSpPr/>
          <p:nvPr/>
        </p:nvSpPr>
        <p:spPr>
          <a:xfrm>
            <a:off x="4126522" y="3033775"/>
            <a:ext cx="890954" cy="47954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1B7A6669-7FE6-734A-817F-5BFC298E5471}"/>
              </a:ext>
            </a:extLst>
          </p:cNvPr>
          <p:cNvSpPr txBox="1"/>
          <p:nvPr/>
        </p:nvSpPr>
        <p:spPr>
          <a:xfrm>
            <a:off x="5911248" y="1556710"/>
            <a:ext cx="2492990" cy="369332"/>
          </a:xfrm>
          <a:prstGeom prst="rect">
            <a:avLst/>
          </a:prstGeom>
          <a:noFill/>
        </p:spPr>
        <p:txBody>
          <a:bodyPr wrap="none" rtlCol="0">
            <a:spAutoFit/>
          </a:bodyPr>
          <a:lstStyle/>
          <a:p>
            <a:pPr algn="r"/>
            <a:r>
              <a:rPr kumimoji="1" lang="ja-JP" altLang="en-US">
                <a:solidFill>
                  <a:srgbClr val="1F33E8"/>
                </a:solidFill>
                <a:latin typeface="Meiryo" panose="020B0604030504040204" pitchFamily="34" charset="-128"/>
                <a:ea typeface="Meiryo" panose="020B0604030504040204" pitchFamily="34" charset="-128"/>
              </a:rPr>
              <a:t>プログラムを納品する</a:t>
            </a:r>
          </a:p>
        </p:txBody>
      </p:sp>
      <p:sp>
        <p:nvSpPr>
          <p:cNvPr id="37" name="テキスト ボックス 36">
            <a:extLst>
              <a:ext uri="{FF2B5EF4-FFF2-40B4-BE49-F238E27FC236}">
                <a16:creationId xmlns:a16="http://schemas.microsoft.com/office/drawing/2014/main" id="{42BC765A-A07C-AF47-A07F-4EDF3E2FC1C5}"/>
              </a:ext>
            </a:extLst>
          </p:cNvPr>
          <p:cNvSpPr txBox="1"/>
          <p:nvPr/>
        </p:nvSpPr>
        <p:spPr>
          <a:xfrm>
            <a:off x="5911248" y="4160608"/>
            <a:ext cx="2492990" cy="369332"/>
          </a:xfrm>
          <a:prstGeom prst="rect">
            <a:avLst/>
          </a:prstGeom>
          <a:noFill/>
        </p:spPr>
        <p:txBody>
          <a:bodyPr wrap="none" rtlCol="0">
            <a:spAutoFit/>
          </a:bodyPr>
          <a:lstStyle/>
          <a:p>
            <a:pPr algn="r"/>
            <a:r>
              <a:rPr kumimoji="1" lang="ja-JP" altLang="en-US">
                <a:solidFill>
                  <a:srgbClr val="1F33E8"/>
                </a:solidFill>
                <a:latin typeface="Meiryo" panose="020B0604030504040204" pitchFamily="34" charset="-128"/>
                <a:ea typeface="Meiryo" panose="020B0604030504040204" pitchFamily="34" charset="-128"/>
              </a:rPr>
              <a:t>ビジネスを成功させる</a:t>
            </a:r>
          </a:p>
        </p:txBody>
      </p:sp>
      <p:sp>
        <p:nvSpPr>
          <p:cNvPr id="38" name="右矢印 37">
            <a:extLst>
              <a:ext uri="{FF2B5EF4-FFF2-40B4-BE49-F238E27FC236}">
                <a16:creationId xmlns:a16="http://schemas.microsoft.com/office/drawing/2014/main" id="{991BE3DC-B4B8-1040-B0AD-92AC48FAAB9A}"/>
              </a:ext>
            </a:extLst>
          </p:cNvPr>
          <p:cNvSpPr/>
          <p:nvPr/>
        </p:nvSpPr>
        <p:spPr>
          <a:xfrm>
            <a:off x="5724271" y="1580895"/>
            <a:ext cx="269631" cy="24997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矢印 38">
            <a:extLst>
              <a:ext uri="{FF2B5EF4-FFF2-40B4-BE49-F238E27FC236}">
                <a16:creationId xmlns:a16="http://schemas.microsoft.com/office/drawing/2014/main" id="{965C2589-E212-1A41-B8CC-B11B822BD3E5}"/>
              </a:ext>
            </a:extLst>
          </p:cNvPr>
          <p:cNvSpPr/>
          <p:nvPr/>
        </p:nvSpPr>
        <p:spPr>
          <a:xfrm>
            <a:off x="5724270" y="4194606"/>
            <a:ext cx="269631" cy="24997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769316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アジャイル開発の基本構造</a:t>
            </a:r>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20414" y="5443466"/>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0414" y="4828325"/>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03583" y="4393501"/>
            <a:ext cx="569387" cy="276999"/>
          </a:xfrm>
          <a:prstGeom prst="rect">
            <a:avLst/>
          </a:prstGeom>
          <a:noFill/>
        </p:spPr>
        <p:txBody>
          <a:bodyPr wrap="none" rtlCol="0">
            <a:spAutoFit/>
          </a:bodyPr>
          <a:lstStyle/>
          <a:p>
            <a:r>
              <a:rPr kumimoji="1" lang="en-US" altLang="ja-JP" sz="1200" b="1" dirty="0">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40763034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1926360"/>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025590"/>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418" y="3585575"/>
            <a:ext cx="1996124" cy="183342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E6856CBA-8866-0247-B571-F0E58EFA196F}"/>
              </a:ext>
            </a:extLst>
          </p:cNvPr>
          <p:cNvSpPr txBox="1"/>
          <p:nvPr/>
        </p:nvSpPr>
        <p:spPr>
          <a:xfrm>
            <a:off x="443783" y="5768236"/>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1926360"/>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025590"/>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932" y="3591133"/>
              <a:ext cx="2008650" cy="182787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A5EC8A62-5207-CB4C-B63F-68A8D9390CE6}"/>
                </a:ext>
              </a:extLst>
            </p:cNvPr>
            <p:cNvSpPr txBox="1"/>
            <p:nvPr/>
          </p:nvSpPr>
          <p:spPr>
            <a:xfrm>
              <a:off x="4918559" y="5761973"/>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40673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00" y="899449"/>
            <a:ext cx="932711" cy="85669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036" y="899449"/>
              <a:ext cx="938564" cy="854093"/>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 2〜3</a:t>
              </a:r>
              <a:r>
                <a:rPr lang="ja-JP" altLang="en-US" sz="120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646489" y="1208805"/>
              <a:ext cx="2236510" cy="400110"/>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1078656" y="1208805"/>
            <a:ext cx="3262432"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err="1">
                <a:solidFill>
                  <a:schemeClr val="tx1">
                    <a:lumMod val="50000"/>
                    <a:lumOff val="50000"/>
                  </a:schemeClr>
                </a:solidFill>
                <a:latin typeface="Roboto Slab"/>
              </a:rPr>
              <a:t>Yasunobu</a:t>
            </a:r>
            <a:r>
              <a:rPr lang="en-US" altLang="ja-JP" sz="1000" b="1" dirty="0">
                <a:solidFill>
                  <a:schemeClr val="tx1">
                    <a:lumMod val="50000"/>
                    <a:lumOff val="50000"/>
                  </a:schemeClr>
                </a:solidFill>
                <a:latin typeface="Roboto Slab"/>
              </a:rPr>
              <a:t> Kawaguchi</a:t>
            </a:r>
            <a:r>
              <a:rPr lang="ja-JP" altLang="en-US" sz="1000" b="1">
                <a:solidFill>
                  <a:schemeClr val="tx1">
                    <a:lumMod val="50000"/>
                    <a:lumOff val="50000"/>
                  </a:schemeClr>
                </a:solidFill>
                <a:latin typeface="Roboto Slab"/>
              </a:rPr>
              <a:t>氏　資料を参考に作成</a:t>
            </a:r>
            <a:endParaRPr lang="ja-JP" altLang="en-US" sz="1000">
              <a:solidFill>
                <a:schemeClr val="tx1">
                  <a:lumMod val="50000"/>
                  <a:lumOff val="50000"/>
                </a:schemeClr>
              </a:solidFill>
            </a:endParaRPr>
          </a:p>
        </p:txBody>
      </p:sp>
    </p:spTree>
    <p:extLst>
      <p:ext uri="{BB962C8B-B14F-4D97-AF65-F5344CB8AC3E}">
        <p14:creationId xmlns:p14="http://schemas.microsoft.com/office/powerpoint/2010/main" val="429005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開発と運用</a:t>
            </a:r>
            <a:r>
              <a:rPr kumimoji="1" lang="en-US" altLang="ja-JP" dirty="0"/>
              <a:t>:</a:t>
            </a:r>
            <a:r>
              <a:rPr kumimoji="1" lang="ja-JP" altLang="en-US" dirty="0"/>
              <a:t>従来の方式とこれからの方式</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134</a:t>
            </a:fld>
            <a:endParaRPr kumimoji="1" lang="ja-JP" altLang="en-US"/>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23149499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58D04D-1096-3842-BF7D-4B630332FF85}"/>
              </a:ext>
            </a:extLst>
          </p:cNvPr>
          <p:cNvSpPr>
            <a:spLocks noGrp="1"/>
          </p:cNvSpPr>
          <p:nvPr>
            <p:ph type="title"/>
          </p:nvPr>
        </p:nvSpPr>
        <p:spPr/>
        <p:txBody>
          <a:bodyPr/>
          <a:lstStyle/>
          <a:p>
            <a:r>
              <a:rPr kumimoji="1" lang="en-US" altLang="ja-JP" dirty="0"/>
              <a:t>SI</a:t>
            </a:r>
            <a:r>
              <a:rPr kumimoji="1" lang="ja-JP" altLang="en-US"/>
              <a:t>事業者でアジャイル開発が失敗する</a:t>
            </a:r>
            <a:r>
              <a:rPr kumimoji="1" lang="en-US" altLang="ja-JP" dirty="0"/>
              <a:t>3</a:t>
            </a:r>
            <a:r>
              <a:rPr lang="ja-JP" altLang="en-US"/>
              <a:t>つの理由</a:t>
            </a:r>
            <a:endParaRPr kumimoji="1" lang="ja-JP" altLang="en-US"/>
          </a:p>
        </p:txBody>
      </p:sp>
      <p:sp>
        <p:nvSpPr>
          <p:cNvPr id="3" name="正方形/長方形 2">
            <a:extLst>
              <a:ext uri="{FF2B5EF4-FFF2-40B4-BE49-F238E27FC236}">
                <a16:creationId xmlns:a16="http://schemas.microsoft.com/office/drawing/2014/main" id="{E0A1C307-BF13-8B45-B649-7B8A77EA13C5}"/>
              </a:ext>
            </a:extLst>
          </p:cNvPr>
          <p:cNvSpPr/>
          <p:nvPr/>
        </p:nvSpPr>
        <p:spPr>
          <a:xfrm>
            <a:off x="311600" y="991901"/>
            <a:ext cx="8520800" cy="5678478"/>
          </a:xfrm>
          <a:prstGeom prst="rect">
            <a:avLst/>
          </a:prstGeom>
        </p:spPr>
        <p:txBody>
          <a:bodyPr wrap="square">
            <a:spAutoFit/>
          </a:bodyPr>
          <a:lstStyle/>
          <a:p>
            <a:pPr fontAlgn="base">
              <a:spcBef>
                <a:spcPts val="600"/>
              </a:spcBef>
            </a:pPr>
            <a:r>
              <a:rPr lang="ja-JP" altLang="en-US" sz="2000" b="1" u="sng">
                <a:solidFill>
                  <a:srgbClr val="C00000"/>
                </a:solidFill>
                <a:latin typeface="Meiryo" panose="020B0604030504040204" pitchFamily="34" charset="-128"/>
                <a:ea typeface="Meiryo" panose="020B0604030504040204" pitchFamily="34" charset="-128"/>
              </a:rPr>
              <a:t>システムを作ることを目的にしていること</a:t>
            </a:r>
            <a:endParaRPr lang="en-US" altLang="ja-JP" sz="2000" dirty="0">
              <a:solidFill>
                <a:srgbClr val="C00000"/>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アジャイル開発は、仕様書を確定させて、その通りにシステムを開発することを目指してはいない。</a:t>
            </a:r>
            <a:r>
              <a:rPr lang="ja-JP" altLang="en-US" sz="1400" b="1" u="sng">
                <a:solidFill>
                  <a:srgbClr val="4B4B4B"/>
                </a:solidFill>
                <a:latin typeface="Meiryo" panose="020B0604030504040204" pitchFamily="34" charset="-128"/>
                <a:ea typeface="Meiryo" panose="020B0604030504040204" pitchFamily="34" charset="-128"/>
              </a:rPr>
              <a:t>ビジネスの成果に貢献するためにソフトウェアを開発する</a:t>
            </a:r>
            <a:r>
              <a:rPr lang="ja-JP" altLang="en-US" sz="1400">
                <a:solidFill>
                  <a:srgbClr val="4B4B4B"/>
                </a:solidFill>
                <a:latin typeface="Meiryo" panose="020B0604030504040204" pitchFamily="34" charset="-128"/>
                <a:ea typeface="Meiryo" panose="020B0604030504040204" pitchFamily="34" charset="-128"/>
              </a:rPr>
              <a:t>ことを目指す。</a:t>
            </a:r>
            <a:endParaRPr lang="en-US" altLang="ja-JP" sz="1400" dirty="0">
              <a:solidFill>
                <a:srgbClr val="4B4B4B"/>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エンジニアたちは、業務や事業に関心を持ち、彼らと対等に、どうすれば、事業目的が達成できるかを、</a:t>
            </a:r>
            <a:r>
              <a:rPr lang="ja-JP" altLang="en-US" sz="1400" b="1" u="sng">
                <a:solidFill>
                  <a:srgbClr val="4B4B4B"/>
                </a:solidFill>
                <a:latin typeface="Meiryo" panose="020B0604030504040204" pitchFamily="34" charset="-128"/>
                <a:ea typeface="Meiryo" panose="020B0604030504040204" pitchFamily="34" charset="-128"/>
              </a:rPr>
              <a:t>ユーザー対話し、一緒になって考える</a:t>
            </a:r>
            <a:r>
              <a:rPr lang="ja-JP" altLang="en-US" sz="1400">
                <a:solidFill>
                  <a:srgbClr val="4B4B4B"/>
                </a:solidFill>
                <a:latin typeface="Meiryo" panose="020B0604030504040204" pitchFamily="34" charset="-128"/>
                <a:ea typeface="Meiryo" panose="020B0604030504040204" pitchFamily="34" charset="-128"/>
              </a:rPr>
              <a:t>。</a:t>
            </a:r>
          </a:p>
          <a:p>
            <a:pPr marL="285750" indent="-285750" fontAlgn="base">
              <a:spcBef>
                <a:spcPts val="600"/>
              </a:spcBef>
              <a:buFont typeface="Wingdings" pitchFamily="2" charset="2"/>
              <a:buChar char="ü"/>
            </a:pPr>
            <a:r>
              <a:rPr lang="ja-JP" altLang="en-US" sz="1400" b="1" u="sng">
                <a:solidFill>
                  <a:srgbClr val="4B4B4B"/>
                </a:solidFill>
                <a:latin typeface="Meiryo" panose="020B0604030504040204" pitchFamily="34" charset="-128"/>
                <a:ea typeface="Meiryo" panose="020B0604030504040204" pitchFamily="34" charset="-128"/>
              </a:rPr>
              <a:t>できるだけコードを書かず</a:t>
            </a:r>
            <a:r>
              <a:rPr lang="ja-JP" altLang="en-US" sz="1400">
                <a:solidFill>
                  <a:srgbClr val="4B4B4B"/>
                </a:solidFill>
                <a:latin typeface="Meiryo" panose="020B0604030504040204" pitchFamily="34" charset="-128"/>
                <a:ea typeface="Meiryo" panose="020B0604030504040204" pitchFamily="34" charset="-128"/>
              </a:rPr>
              <a:t>に事業目的を達成することを目指す。</a:t>
            </a:r>
          </a:p>
          <a:p>
            <a:pPr fontAlgn="base">
              <a:spcBef>
                <a:spcPts val="600"/>
              </a:spcBef>
            </a:pPr>
            <a:endParaRPr lang="en-US" altLang="ja-JP" sz="800" dirty="0">
              <a:solidFill>
                <a:srgbClr val="4B4B4B"/>
              </a:solidFill>
              <a:latin typeface="Meiryo" panose="020B0604030504040204" pitchFamily="34" charset="-128"/>
              <a:ea typeface="Meiryo" panose="020B0604030504040204" pitchFamily="34" charset="-128"/>
            </a:endParaRPr>
          </a:p>
          <a:p>
            <a:pPr fontAlgn="base">
              <a:spcBef>
                <a:spcPts val="600"/>
              </a:spcBef>
            </a:pPr>
            <a:r>
              <a:rPr lang="ja-JP" altLang="en-US" sz="2000" b="1" u="sng">
                <a:solidFill>
                  <a:srgbClr val="C00000"/>
                </a:solidFill>
                <a:latin typeface="Meiryo" panose="020B0604030504040204" pitchFamily="34" charset="-128"/>
                <a:ea typeface="Meiryo" panose="020B0604030504040204" pitchFamily="34" charset="-128"/>
              </a:rPr>
              <a:t>兼任／兼務でやっていること</a:t>
            </a:r>
            <a:endParaRPr lang="en-US" altLang="ja-JP" sz="2000" b="1" u="sng" dirty="0">
              <a:solidFill>
                <a:srgbClr val="C00000"/>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エンジニアは、</a:t>
            </a:r>
            <a:r>
              <a:rPr lang="ja-JP" altLang="en-US" sz="1400" b="1" u="sng">
                <a:solidFill>
                  <a:srgbClr val="4B4B4B"/>
                </a:solidFill>
                <a:latin typeface="Meiryo" panose="020B0604030504040204" pitchFamily="34" charset="-128"/>
                <a:ea typeface="Meiryo" panose="020B0604030504040204" pitchFamily="34" charset="-128"/>
              </a:rPr>
              <a:t>事業を成功させる責任</a:t>
            </a:r>
            <a:r>
              <a:rPr lang="ja-JP" altLang="en-US" sz="1400">
                <a:solidFill>
                  <a:srgbClr val="4B4B4B"/>
                </a:solidFill>
                <a:latin typeface="Meiryo" panose="020B0604030504040204" pitchFamily="34" charset="-128"/>
                <a:ea typeface="Meiryo" panose="020B0604030504040204" pitchFamily="34" charset="-128"/>
              </a:rPr>
              <a:t>を担う。</a:t>
            </a:r>
            <a:endParaRPr lang="en-US" altLang="ja-JP" sz="1400" dirty="0">
              <a:solidFill>
                <a:srgbClr val="4B4B4B"/>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b="1" u="sng">
                <a:solidFill>
                  <a:srgbClr val="4B4B4B"/>
                </a:solidFill>
                <a:latin typeface="Meiryo" panose="020B0604030504040204" pitchFamily="34" charset="-128"/>
                <a:ea typeface="Meiryo" panose="020B0604030504040204" pitchFamily="34" charset="-128"/>
              </a:rPr>
              <a:t>掛け持ちは無理</a:t>
            </a:r>
            <a:r>
              <a:rPr lang="ja-JP" altLang="en-US" sz="1400">
                <a:solidFill>
                  <a:srgbClr val="4B4B4B"/>
                </a:solidFill>
                <a:latin typeface="Meiryo" panose="020B0604030504040204" pitchFamily="34" charset="-128"/>
                <a:ea typeface="Meiryo" panose="020B0604030504040204" pitchFamily="34" charset="-128"/>
              </a:rPr>
              <a:t>。集中が途切れ、事業の成功への情熱もリセットされ、習熟度も高まらない。</a:t>
            </a:r>
          </a:p>
          <a:p>
            <a:pPr marL="285750" indent="-285750" fontAlgn="base">
              <a:spcBef>
                <a:spcPts val="600"/>
              </a:spcBef>
              <a:buFont typeface="Wingdings" pitchFamily="2" charset="2"/>
              <a:buChar char="ü"/>
            </a:pPr>
            <a:r>
              <a:rPr lang="ja-JP" altLang="en-US" sz="1400" b="1" u="sng">
                <a:solidFill>
                  <a:srgbClr val="4B4B4B"/>
                </a:solidFill>
                <a:latin typeface="Meiryo" panose="020B0604030504040204" pitchFamily="34" charset="-128"/>
                <a:ea typeface="Meiryo" panose="020B0604030504040204" pitchFamily="34" charset="-128"/>
              </a:rPr>
              <a:t>兼任では、稼働率は変わらないが、生産性は低下する</a:t>
            </a:r>
            <a:r>
              <a:rPr lang="ja-JP" altLang="en-US" sz="1400">
                <a:solidFill>
                  <a:srgbClr val="4B4B4B"/>
                </a:solidFill>
                <a:latin typeface="Meiryo" panose="020B0604030504040204" pitchFamily="34" charset="-128"/>
                <a:ea typeface="Meiryo" panose="020B0604030504040204" pitchFamily="34" charset="-128"/>
              </a:rPr>
              <a:t>。稼働率を高めて工数で稼ぐビジネスであれば、それでもいいが、ユーザーの事業の成果を目指すのであれば、このやり方でうまくいかない。</a:t>
            </a:r>
          </a:p>
          <a:p>
            <a:pPr fontAlgn="base">
              <a:spcBef>
                <a:spcPts val="600"/>
              </a:spcBef>
            </a:pPr>
            <a:endParaRPr lang="en-US" altLang="ja-JP" sz="800" dirty="0">
              <a:solidFill>
                <a:srgbClr val="4B4B4B"/>
              </a:solidFill>
              <a:latin typeface="Meiryo" panose="020B0604030504040204" pitchFamily="34" charset="-128"/>
              <a:ea typeface="Meiryo" panose="020B0604030504040204" pitchFamily="34" charset="-128"/>
            </a:endParaRPr>
          </a:p>
          <a:p>
            <a:pPr fontAlgn="base">
              <a:spcBef>
                <a:spcPts val="600"/>
              </a:spcBef>
            </a:pPr>
            <a:r>
              <a:rPr lang="ja-JP" altLang="en-US" sz="2000" b="1" u="sng">
                <a:solidFill>
                  <a:srgbClr val="C00000"/>
                </a:solidFill>
                <a:latin typeface="Meiryo" panose="020B0604030504040204" pitchFamily="34" charset="-128"/>
                <a:ea typeface="Meiryo" panose="020B0604030504040204" pitchFamily="34" charset="-128"/>
              </a:rPr>
              <a:t>チームを信頼して任せていないこと</a:t>
            </a:r>
            <a:endParaRPr lang="ja-JP" altLang="en-US" sz="2000">
              <a:solidFill>
                <a:srgbClr val="C00000"/>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latin typeface="Meiryo" panose="020B0604030504040204" pitchFamily="34" charset="-128"/>
                <a:ea typeface="Meiryo" panose="020B0604030504040204" pitchFamily="34" charset="-128"/>
              </a:rPr>
              <a:t>計画は立てる。しかし、</a:t>
            </a:r>
            <a:r>
              <a:rPr lang="ja-JP" altLang="en-US" sz="1400" b="1" u="sng">
                <a:latin typeface="Meiryo" panose="020B0604030504040204" pitchFamily="34" charset="-128"/>
                <a:ea typeface="Meiryo" panose="020B0604030504040204" pitchFamily="34" charset="-128"/>
              </a:rPr>
              <a:t>計画とは仮設であり、変化とともに修正すべきもの</a:t>
            </a:r>
            <a:r>
              <a:rPr lang="ja-JP" altLang="en-US" sz="1400">
                <a:latin typeface="Meiryo" panose="020B0604030504040204" pitchFamily="34" charset="-128"/>
                <a:ea typeface="Meiryo" panose="020B0604030504040204" pitchFamily="34" charset="-128"/>
              </a:rPr>
              <a:t>で、「計画を実行する過程で生じる変化に対応すること」こそが、大切だという考え方が、共有されていなければならない。</a:t>
            </a:r>
          </a:p>
          <a:p>
            <a:pPr marL="285750" indent="-285750">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変化が早く、未来を予測できない時代にあっては、圧倒的なスピードこそが、変化に対応するための唯一の対処方法だ。そのためには、</a:t>
            </a:r>
            <a:r>
              <a:rPr lang="ja-JP" altLang="en-US" sz="1400" b="1" u="sng">
                <a:solidFill>
                  <a:srgbClr val="4B4B4B"/>
                </a:solidFill>
                <a:latin typeface="Meiryo" panose="020B0604030504040204" pitchFamily="34" charset="-128"/>
                <a:ea typeface="Meiryo" panose="020B0604030504040204" pitchFamily="34" charset="-128"/>
              </a:rPr>
              <a:t>大幅に権限を委譲された自律したチームに任せなくてはならない</a:t>
            </a:r>
            <a:r>
              <a:rPr lang="ja-JP" altLang="en-US" sz="1400">
                <a:solidFill>
                  <a:srgbClr val="4B4B4B"/>
                </a:solidFill>
                <a:latin typeface="Meiryo" panose="020B0604030504040204" pitchFamily="34" charset="-128"/>
                <a:ea typeface="Meiryo" panose="020B0604030504040204" pitchFamily="34" charset="-128"/>
              </a:rPr>
              <a:t>。</a:t>
            </a:r>
            <a:endParaRPr lang="en-US" altLang="ja-JP" sz="1400" dirty="0">
              <a:solidFill>
                <a:srgbClr val="4B4B4B"/>
              </a:solidFill>
              <a:latin typeface="Meiryo" panose="020B0604030504040204" pitchFamily="34" charset="-128"/>
              <a:ea typeface="Meiryo" panose="020B0604030504040204" pitchFamily="34" charset="-128"/>
            </a:endParaRPr>
          </a:p>
          <a:p>
            <a:pPr marL="285750" indent="-285750">
              <a:spcBef>
                <a:spcPts val="600"/>
              </a:spcBef>
              <a:buFont typeface="Wingdings" pitchFamily="2" charset="2"/>
              <a:buChar char="ü"/>
            </a:pPr>
            <a:r>
              <a:rPr lang="ja-JP" altLang="en-US" sz="1400" b="1" i="0" u="sng">
                <a:solidFill>
                  <a:srgbClr val="4B4B4B"/>
                </a:solidFill>
                <a:effectLst/>
                <a:latin typeface="Meiryo" panose="020B0604030504040204" pitchFamily="34" charset="-128"/>
                <a:ea typeface="Meiryo" panose="020B0604030504040204" pitchFamily="34" charset="-128"/>
              </a:rPr>
              <a:t>進捗や品質の管理は、開発チームに任せる</a:t>
            </a:r>
            <a:r>
              <a:rPr lang="ja-JP" altLang="en-US" sz="1400" b="0" i="0">
                <a:solidFill>
                  <a:srgbClr val="4B4B4B"/>
                </a:solidFill>
                <a:effectLst/>
                <a:latin typeface="Meiryo" panose="020B0604030504040204" pitchFamily="34" charset="-128"/>
                <a:ea typeface="Meiryo" panose="020B0604030504040204" pitchFamily="34" charset="-128"/>
              </a:rPr>
              <a:t>。スクラムマスター（プロマネではない）は、チームが自律的に行動する上での障害を排除し、彼らの自立を助けるが、管理はしない。</a:t>
            </a:r>
          </a:p>
        </p:txBody>
      </p:sp>
    </p:spTree>
    <p:extLst>
      <p:ext uri="{BB962C8B-B14F-4D97-AF65-F5344CB8AC3E}">
        <p14:creationId xmlns:p14="http://schemas.microsoft.com/office/powerpoint/2010/main" val="2173360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Arial"/>
                <a:ea typeface="HGP創英角ｺﾞｼｯｸUB" pitchFamily="50" charset="-128"/>
                <a:cs typeface="Arial"/>
              </a:rPr>
              <a:t>DevOps</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05735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ja-JP"/>
              <a:t>開発と運用の協調・連携を実現する</a:t>
            </a:r>
            <a:r>
              <a:rPr lang="en-US" altLang="ja-JP" dirty="0"/>
              <a:t>DevOps</a:t>
            </a:r>
            <a:r>
              <a:rPr lang="ja-JP" altLang="ja-JP"/>
              <a:t> </a:t>
            </a:r>
            <a:endParaRPr kumimoji="1" lang="ja-JP" altLang="en-US" dirty="0"/>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137</a:t>
            </a:fld>
            <a:endParaRPr kumimoji="1" lang="ja-JP" altLang="en-US"/>
          </a:p>
        </p:txBody>
      </p:sp>
      <p:sp>
        <p:nvSpPr>
          <p:cNvPr id="4" name="正方形/長方形 3"/>
          <p:cNvSpPr/>
          <p:nvPr/>
        </p:nvSpPr>
        <p:spPr>
          <a:xfrm>
            <a:off x="581398" y="1144791"/>
            <a:ext cx="7981204" cy="151216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FFFFFF"/>
                </a:solidFill>
                <a:latin typeface="Meiryo" charset="-128"/>
                <a:ea typeface="Meiryo" charset="-128"/>
                <a:cs typeface="Meiryo" charset="-128"/>
              </a:rPr>
              <a:t>情報システムに求められること</a:t>
            </a:r>
            <a:endParaRPr lang="en-US" altLang="ja-JP" sz="2400" b="1"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a:solidFill>
                  <a:srgbClr val="FFFFFF"/>
                </a:solidFill>
                <a:latin typeface="Meiryo" charset="-128"/>
                <a:ea typeface="Meiryo" charset="-128"/>
                <a:cs typeface="Meiryo" charset="-128"/>
              </a:rPr>
              <a:t>システムによってビジネスの成功に貢献すること</a:t>
            </a:r>
            <a:endParaRPr lang="en-US" altLang="ja-JP" sz="1600" dirty="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a:solidFill>
                  <a:srgbClr val="FFFFFF"/>
                </a:solidFill>
                <a:latin typeface="Meiryo" charset="-128"/>
                <a:ea typeface="Meiryo" charset="-128"/>
                <a:cs typeface="Meiryo" charset="-128"/>
              </a:rPr>
              <a:t>ビジネスの成功のための貢献を</a:t>
            </a:r>
            <a:r>
              <a:rPr kumimoji="1" lang="ja-JP" altLang="en-US" sz="1600" dirty="0">
                <a:solidFill>
                  <a:srgbClr val="FFFFFF"/>
                </a:solidFill>
                <a:latin typeface="Meiryo" charset="-128"/>
                <a:ea typeface="Meiryo" charset="-128"/>
                <a:cs typeface="Meiryo" charset="-128"/>
              </a:rPr>
              <a:t>確実、迅速にユーザーに届けること</a:t>
            </a:r>
            <a:endParaRPr kumimoji="1" lang="en-US" altLang="ja-JP" sz="1600" dirty="0">
              <a:solidFill>
                <a:srgbClr val="FFFFFF"/>
              </a:solidFill>
              <a:latin typeface="Meiryo" charset="-128"/>
              <a:ea typeface="Meiryo" charset="-128"/>
              <a:cs typeface="Meiryo" charset="-128"/>
            </a:endParaRPr>
          </a:p>
          <a:p>
            <a:pPr marL="742950" lvl="1" indent="-285750">
              <a:buFont typeface="Wingdings" charset="2"/>
              <a:buChar char="l"/>
            </a:pPr>
            <a:r>
              <a:rPr kumimoji="1" lang="ja-JP" altLang="en-US" sz="1600" dirty="0">
                <a:solidFill>
                  <a:srgbClr val="FFFFFF"/>
                </a:solidFill>
                <a:latin typeface="Meiryo" charset="-128"/>
                <a:ea typeface="Meiryo" charset="-128"/>
                <a:cs typeface="Meiryo" charset="-128"/>
              </a:rPr>
              <a:t>ユーザーの求める貢献の変化に迅速・柔軟に対応すること</a:t>
            </a:r>
          </a:p>
        </p:txBody>
      </p:sp>
      <p:sp>
        <p:nvSpPr>
          <p:cNvPr id="5" name="正方形/長方形 4"/>
          <p:cNvSpPr/>
          <p:nvPr/>
        </p:nvSpPr>
        <p:spPr>
          <a:xfrm>
            <a:off x="581398" y="2909115"/>
            <a:ext cx="3794397" cy="160151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開発チーム（</a:t>
            </a:r>
            <a:r>
              <a:rPr lang="en-US" altLang="ja-JP" sz="2000" b="1" u="sng" dirty="0">
                <a:solidFill>
                  <a:srgbClr val="FFFFFF"/>
                </a:solidFill>
                <a:latin typeface="Meiryo" charset="-128"/>
                <a:ea typeface="Meiryo" charset="-128"/>
                <a:cs typeface="Meiryo" charset="-128"/>
              </a:rPr>
              <a:t>Dev</a:t>
            </a:r>
            <a:r>
              <a:rPr lang="en-US" altLang="ja-JP" sz="2000" dirty="0">
                <a:solidFill>
                  <a:srgbClr val="FFFFFF"/>
                </a:solidFill>
                <a:latin typeface="Meiryo" charset="-128"/>
                <a:ea typeface="Meiryo" charset="-128"/>
                <a:cs typeface="Meiryo" charset="-128"/>
              </a:rPr>
              <a:t>elopment</a:t>
            </a:r>
            <a:r>
              <a:rPr lang="ja-JP" altLang="en-US" sz="2000" dirty="0">
                <a:solidFill>
                  <a:srgbClr val="FFFFFF"/>
                </a:solidFill>
                <a:latin typeface="Meiryo" charset="-128"/>
                <a:ea typeface="Meiryo" charset="-128"/>
                <a:cs typeface="Meiryo" charset="-128"/>
              </a:rPr>
              <a:t>）</a:t>
            </a:r>
            <a:endParaRPr lang="en-US" altLang="ja-JP" sz="2000"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システムに新しい機能を追加すること</a:t>
            </a:r>
            <a:endParaRPr lang="en-US" altLang="ja-JP" sz="1600" dirty="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768205" y="2909115"/>
            <a:ext cx="3794397" cy="16015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運用チーム（</a:t>
            </a:r>
            <a:r>
              <a:rPr lang="en-US" altLang="ja-JP" sz="2000" b="1" u="sng" dirty="0">
                <a:solidFill>
                  <a:srgbClr val="FFFFFF"/>
                </a:solidFill>
                <a:latin typeface="Meiryo" charset="-128"/>
                <a:ea typeface="Meiryo" charset="-128"/>
                <a:cs typeface="Meiryo" charset="-128"/>
              </a:rPr>
              <a:t>Op</a:t>
            </a:r>
            <a:r>
              <a:rPr lang="en-US" altLang="ja-JP" sz="2000" dirty="0">
                <a:solidFill>
                  <a:srgbClr val="FFFFFF"/>
                </a:solidFill>
                <a:latin typeface="Meiryo" charset="-128"/>
                <a:ea typeface="Meiryo" charset="-128"/>
                <a:cs typeface="Meiryo" charset="-128"/>
              </a:rPr>
              <a:t>eration</a:t>
            </a:r>
            <a:r>
              <a:rPr lang="ja-JP" altLang="en-US" sz="2000" dirty="0">
                <a:solidFill>
                  <a:srgbClr val="FFFFFF"/>
                </a:solidFill>
                <a:latin typeface="Meiryo" charset="-128"/>
                <a:ea typeface="Meiryo" charset="-128"/>
                <a:cs typeface="Meiryo" charset="-128"/>
              </a:rPr>
              <a:t>）</a:t>
            </a:r>
            <a:endParaRPr lang="en-US" altLang="ja-JP" sz="2000" dirty="0">
              <a:solidFill>
                <a:srgbClr val="FFFFFF"/>
              </a:solidFill>
              <a:latin typeface="Meiryo" charset="-128"/>
              <a:ea typeface="Meiryo" charset="-128"/>
              <a:cs typeface="Meiryo" charset="-128"/>
            </a:endParaRPr>
          </a:p>
          <a:p>
            <a:pPr algn="ctr"/>
            <a:endParaRPr lang="en-US" altLang="ja-JP" sz="8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システムを安定稼働させること</a:t>
            </a:r>
            <a:endParaRPr lang="en-US" altLang="ja-JP" sz="1600" dirty="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a:off x="642479" y="3692666"/>
            <a:ext cx="3816424" cy="648073"/>
          </a:xfrm>
          <a:prstGeom prst="rightArrow">
            <a:avLst>
              <a:gd name="adj1" fmla="val 74582"/>
              <a:gd name="adj2"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u="sng" dirty="0">
                <a:solidFill>
                  <a:srgbClr val="FFFFFF"/>
                </a:solidFill>
                <a:latin typeface="Meiryo" charset="-128"/>
                <a:ea typeface="Meiryo" charset="-128"/>
                <a:cs typeface="Meiryo" charset="-128"/>
              </a:rPr>
              <a:t>迅速にアプリケーションを開発・更新</a:t>
            </a:r>
            <a:r>
              <a:rPr kumimoji="1" lang="ja-JP" altLang="en-US" sz="1050" dirty="0">
                <a:solidFill>
                  <a:srgbClr val="FFFFFF"/>
                </a:solidFill>
                <a:latin typeface="Meiryo" charset="-128"/>
                <a:ea typeface="Meiryo" charset="-128"/>
                <a:cs typeface="Meiryo" charset="-128"/>
              </a:rPr>
              <a:t>し</a:t>
            </a:r>
            <a:endParaRPr kumimoji="1" lang="en-US" altLang="ja-JP" sz="1050" dirty="0">
              <a:solidFill>
                <a:srgbClr val="FFFFFF"/>
              </a:solidFill>
              <a:latin typeface="Meiryo" charset="-128"/>
              <a:ea typeface="Meiryo" charset="-128"/>
              <a:cs typeface="Meiryo" charset="-128"/>
            </a:endParaRPr>
          </a:p>
          <a:p>
            <a:r>
              <a:rPr lang="ja-JP" altLang="en-US" sz="1050" dirty="0">
                <a:solidFill>
                  <a:srgbClr val="FFFFFF"/>
                </a:solidFill>
                <a:latin typeface="Meiryo" charset="-128"/>
                <a:ea typeface="Meiryo" charset="-128"/>
                <a:cs typeface="Meiryo" charset="-128"/>
              </a:rPr>
              <a:t>すぐにユーザーに使ってもらいたい</a:t>
            </a:r>
            <a:endParaRPr kumimoji="1" lang="ja-JP" altLang="en-US" sz="1050" dirty="0">
              <a:solidFill>
                <a:srgbClr val="FFFFFF"/>
              </a:solidFill>
              <a:latin typeface="Meiryo" charset="-128"/>
              <a:ea typeface="Meiryo" charset="-128"/>
              <a:cs typeface="Meiryo" charset="-128"/>
            </a:endParaRPr>
          </a:p>
        </p:txBody>
      </p:sp>
      <p:sp>
        <p:nvSpPr>
          <p:cNvPr id="8" name="右矢印 7"/>
          <p:cNvSpPr/>
          <p:nvPr/>
        </p:nvSpPr>
        <p:spPr>
          <a:xfrm flipH="1">
            <a:off x="4675814" y="3692666"/>
            <a:ext cx="3816424" cy="648073"/>
          </a:xfrm>
          <a:prstGeom prst="rightArrow">
            <a:avLst>
              <a:gd name="adj1" fmla="val 74582"/>
              <a:gd name="adj2" fmla="val 50000"/>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050" b="1" u="sng" dirty="0">
                <a:solidFill>
                  <a:srgbClr val="FFFFFF"/>
                </a:solidFill>
                <a:latin typeface="Meiryo" charset="-128"/>
                <a:ea typeface="Meiryo" charset="-128"/>
                <a:cs typeface="Meiryo" charset="-128"/>
              </a:rPr>
              <a:t>確実</a:t>
            </a:r>
            <a:r>
              <a:rPr kumimoji="1" lang="ja-JP" altLang="en-US" sz="1050" b="1" u="sng" dirty="0">
                <a:solidFill>
                  <a:srgbClr val="FFFFFF"/>
                </a:solidFill>
                <a:latin typeface="Meiryo" charset="-128"/>
                <a:ea typeface="Meiryo" charset="-128"/>
                <a:cs typeface="Meiryo" charset="-128"/>
              </a:rPr>
              <a:t>に本番システムに安定させ</a:t>
            </a:r>
            <a:endParaRPr kumimoji="1" lang="en-US" altLang="ja-JP" sz="1050" dirty="0">
              <a:solidFill>
                <a:srgbClr val="FFFFFF"/>
              </a:solidFill>
              <a:latin typeface="Meiryo" charset="-128"/>
              <a:ea typeface="Meiryo" charset="-128"/>
              <a:cs typeface="Meiryo" charset="-128"/>
            </a:endParaRPr>
          </a:p>
          <a:p>
            <a:pPr algn="r"/>
            <a:r>
              <a:rPr lang="ja-JP" altLang="en-US" sz="1050" dirty="0">
                <a:solidFill>
                  <a:srgbClr val="FFFFFF"/>
                </a:solidFill>
                <a:latin typeface="Meiryo" charset="-128"/>
                <a:ea typeface="Meiryo" charset="-128"/>
                <a:cs typeface="Meiryo" charset="-128"/>
              </a:rPr>
              <a:t>安心してユーザーに使ってもらいたい</a:t>
            </a:r>
            <a:endParaRPr kumimoji="1" lang="en-US" altLang="ja-JP" sz="1050" dirty="0">
              <a:solidFill>
                <a:srgbClr val="FFFFFF"/>
              </a:solidFill>
              <a:latin typeface="Meiryo" charset="-128"/>
              <a:ea typeface="Meiryo" charset="-128"/>
              <a:cs typeface="Meiryo" charset="-128"/>
            </a:endParaRPr>
          </a:p>
        </p:txBody>
      </p:sp>
      <p:sp>
        <p:nvSpPr>
          <p:cNvPr id="9" name="星 32 8"/>
          <p:cNvSpPr/>
          <p:nvPr/>
        </p:nvSpPr>
        <p:spPr>
          <a:xfrm>
            <a:off x="4188344" y="3705531"/>
            <a:ext cx="717938" cy="616491"/>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296149" y="3862812"/>
            <a:ext cx="543739" cy="307777"/>
          </a:xfrm>
          <a:prstGeom prst="rect">
            <a:avLst/>
          </a:prstGeom>
          <a:noFill/>
        </p:spPr>
        <p:txBody>
          <a:bodyPr wrap="none" rtlCol="0">
            <a:spAutoFit/>
          </a:bodyPr>
          <a:lstStyle/>
          <a:p>
            <a:pPr algn="ctr"/>
            <a:r>
              <a:rPr kumimoji="1" lang="ja-JP" altLang="en-US" sz="1400">
                <a:solidFill>
                  <a:srgbClr val="FF0000"/>
                </a:solidFill>
                <a:latin typeface="Hiragino Kaku Gothic StdN W8" charset="-128"/>
                <a:ea typeface="Hiragino Kaku Gothic StdN W8" charset="-128"/>
                <a:cs typeface="Hiragino Kaku Gothic StdN W8" charset="-128"/>
              </a:rPr>
              <a:t>対立</a:t>
            </a:r>
          </a:p>
        </p:txBody>
      </p:sp>
      <p:sp>
        <p:nvSpPr>
          <p:cNvPr id="11" name="ホームベース 10"/>
          <p:cNvSpPr/>
          <p:nvPr/>
        </p:nvSpPr>
        <p:spPr>
          <a:xfrm>
            <a:off x="581398" y="4548831"/>
            <a:ext cx="3606946" cy="32624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アジャイル開発</a:t>
            </a:r>
            <a:endParaRPr kumimoji="1" lang="ja-JP" altLang="en-US" sz="1400" dirty="0">
              <a:solidFill>
                <a:srgbClr val="FFFFFF"/>
              </a:solidFill>
              <a:latin typeface="Meiryo" charset="-128"/>
              <a:ea typeface="Meiryo" charset="-128"/>
              <a:cs typeface="Meiryo" charset="-128"/>
            </a:endParaRPr>
          </a:p>
        </p:txBody>
      </p:sp>
      <p:sp>
        <p:nvSpPr>
          <p:cNvPr id="12" name="ホームベース 11"/>
          <p:cNvSpPr/>
          <p:nvPr/>
        </p:nvSpPr>
        <p:spPr>
          <a:xfrm flipH="1">
            <a:off x="4955656" y="4543464"/>
            <a:ext cx="3606946" cy="326248"/>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charset="-128"/>
                <a:ea typeface="Meiryo" charset="-128"/>
                <a:cs typeface="Meiryo" charset="-128"/>
              </a:rPr>
              <a:t>SDI/IaaS</a:t>
            </a:r>
            <a:r>
              <a:rPr kumimoji="1" lang="ja-JP" altLang="en-US" sz="1400" dirty="0">
                <a:solidFill>
                  <a:srgbClr val="FFFFFF"/>
                </a:solidFill>
                <a:latin typeface="Meiryo" charset="-128"/>
                <a:ea typeface="Meiryo" charset="-128"/>
                <a:cs typeface="Meiryo" charset="-128"/>
              </a:rPr>
              <a:t>（インフラのソフトウエア化）</a:t>
            </a:r>
          </a:p>
        </p:txBody>
      </p:sp>
      <p:sp>
        <p:nvSpPr>
          <p:cNvPr id="13" name="下矢印 12"/>
          <p:cNvSpPr/>
          <p:nvPr/>
        </p:nvSpPr>
        <p:spPr>
          <a:xfrm>
            <a:off x="2113255"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p:cNvSpPr/>
          <p:nvPr/>
        </p:nvSpPr>
        <p:spPr>
          <a:xfrm>
            <a:off x="6305363"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81398" y="5118696"/>
            <a:ext cx="7981204" cy="103322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u="sng" dirty="0">
                <a:solidFill>
                  <a:schemeClr val="bg1"/>
                </a:solidFill>
                <a:latin typeface="Meiryo" charset="-128"/>
                <a:ea typeface="Meiryo" charset="-128"/>
                <a:cs typeface="Meiryo" charset="-128"/>
              </a:rPr>
              <a:t>ツール</a:t>
            </a:r>
            <a:r>
              <a:rPr kumimoji="1" lang="en-US" altLang="ja-JP" sz="2000" b="1" u="sng" dirty="0">
                <a:solidFill>
                  <a:schemeClr val="bg1"/>
                </a:solidFill>
                <a:latin typeface="Meiryo" charset="-128"/>
                <a:ea typeface="Meiryo" charset="-128"/>
                <a:cs typeface="Meiryo" charset="-128"/>
              </a:rPr>
              <a:t> </a:t>
            </a:r>
            <a:r>
              <a:rPr kumimoji="1" lang="ja-JP" altLang="en-US" sz="2000" dirty="0">
                <a:solidFill>
                  <a:schemeClr val="bg1"/>
                </a:solidFill>
                <a:latin typeface="Meiryo" charset="-128"/>
                <a:ea typeface="Meiryo" charset="-128"/>
                <a:cs typeface="Meiryo" charset="-128"/>
              </a:rPr>
              <a:t>と</a:t>
            </a:r>
            <a:r>
              <a:rPr kumimoji="1" lang="en-US" altLang="ja-JP" sz="2000" dirty="0">
                <a:solidFill>
                  <a:schemeClr val="bg1"/>
                </a:solidFill>
                <a:latin typeface="Meiryo" charset="-128"/>
                <a:ea typeface="Meiryo" charset="-128"/>
                <a:cs typeface="Meiryo" charset="-128"/>
              </a:rPr>
              <a:t> </a:t>
            </a:r>
            <a:r>
              <a:rPr kumimoji="1" lang="ja-JP" altLang="en-US" sz="2000" b="1" u="sng" dirty="0">
                <a:solidFill>
                  <a:schemeClr val="bg1"/>
                </a:solidFill>
                <a:latin typeface="Meiryo" charset="-128"/>
                <a:ea typeface="Meiryo" charset="-128"/>
                <a:cs typeface="Meiryo" charset="-128"/>
              </a:rPr>
              <a:t>組織文化</a:t>
            </a:r>
            <a:r>
              <a:rPr kumimoji="1" lang="en-US" altLang="ja-JP" sz="2000" b="1" u="sng" dirty="0">
                <a:solidFill>
                  <a:schemeClr val="bg1"/>
                </a:solidFill>
                <a:latin typeface="Meiryo" charset="-128"/>
                <a:ea typeface="Meiryo" charset="-128"/>
                <a:cs typeface="Meiryo" charset="-128"/>
              </a:rPr>
              <a:t> </a:t>
            </a:r>
            <a:r>
              <a:rPr kumimoji="1" lang="ja-JP" altLang="en-US" sz="2000" dirty="0">
                <a:solidFill>
                  <a:schemeClr val="bg1"/>
                </a:solidFill>
                <a:latin typeface="Meiryo" charset="-128"/>
                <a:ea typeface="Meiryo" charset="-128"/>
                <a:cs typeface="Meiryo" charset="-128"/>
              </a:rPr>
              <a:t>の融合</a:t>
            </a:r>
            <a:endParaRPr kumimoji="1" lang="en-US" altLang="ja-JP" sz="2000" dirty="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開発チーム（</a:t>
            </a:r>
            <a:r>
              <a:rPr lang="en-US" altLang="ja-JP" sz="1400" b="1" u="sng" dirty="0">
                <a:solidFill>
                  <a:schemeClr val="bg1"/>
                </a:solidFill>
                <a:latin typeface="Meiryo" charset="-128"/>
                <a:ea typeface="Meiryo" charset="-128"/>
                <a:cs typeface="Meiryo" charset="-128"/>
              </a:rPr>
              <a:t>Dev</a:t>
            </a:r>
            <a:r>
              <a:rPr lang="en-US" altLang="ja-JP" sz="1400" dirty="0">
                <a:solidFill>
                  <a:schemeClr val="bg1"/>
                </a:solidFill>
                <a:latin typeface="Meiryo" charset="-128"/>
                <a:ea typeface="Meiryo" charset="-128"/>
                <a:cs typeface="Meiryo" charset="-128"/>
              </a:rPr>
              <a:t>elopment</a:t>
            </a:r>
            <a:r>
              <a:rPr lang="ja-JP" altLang="en-US" sz="1400" dirty="0">
                <a:solidFill>
                  <a:schemeClr val="bg1"/>
                </a:solidFill>
                <a:latin typeface="Meiryo" charset="-128"/>
                <a:ea typeface="Meiryo" charset="-128"/>
                <a:cs typeface="Meiryo" charset="-128"/>
              </a:rPr>
              <a:t>）と運用チーム（</a:t>
            </a:r>
            <a:r>
              <a:rPr lang="en-US" altLang="ja-JP" sz="1400" b="1" u="sng" dirty="0">
                <a:solidFill>
                  <a:schemeClr val="bg1"/>
                </a:solidFill>
                <a:latin typeface="Meiryo" charset="-128"/>
                <a:ea typeface="Meiryo" charset="-128"/>
                <a:cs typeface="Meiryo" charset="-128"/>
              </a:rPr>
              <a:t>Op</a:t>
            </a:r>
            <a:r>
              <a:rPr lang="en-US" altLang="ja-JP" sz="1400" dirty="0">
                <a:solidFill>
                  <a:schemeClr val="bg1"/>
                </a:solidFill>
                <a:latin typeface="Meiryo" charset="-128"/>
                <a:ea typeface="Meiryo" charset="-128"/>
                <a:cs typeface="Meiryo" charset="-128"/>
              </a:rPr>
              <a:t>eration</a:t>
            </a:r>
            <a:r>
              <a:rPr lang="en-US" altLang="ja-JP" sz="1400" b="1" dirty="0">
                <a:solidFill>
                  <a:schemeClr val="bg1"/>
                </a:solidFill>
                <a:latin typeface="Meiryo" charset="-128"/>
                <a:ea typeface="Meiryo" charset="-128"/>
                <a:cs typeface="Meiryo" charset="-128"/>
              </a:rPr>
              <a:t>s</a:t>
            </a:r>
            <a:r>
              <a:rPr lang="ja-JP" altLang="en-US" sz="1400" dirty="0">
                <a:solidFill>
                  <a:schemeClr val="bg1"/>
                </a:solidFill>
                <a:latin typeface="Meiryo" charset="-128"/>
                <a:ea typeface="Meiryo" charset="-128"/>
                <a:cs typeface="Meiryo" charset="-128"/>
              </a:rPr>
              <a:t>）が、お互いに協調し合い</a:t>
            </a:r>
            <a:endParaRPr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「情報システムに求められること」を実現する取り組み</a:t>
            </a:r>
            <a:endParaRPr kumimoji="1" lang="ja-JP" altLang="en-US" sz="1400" dirty="0">
              <a:solidFill>
                <a:schemeClr val="bg1"/>
              </a:solidFill>
              <a:latin typeface="Meiryo" charset="-128"/>
              <a:ea typeface="Meiryo" charset="-128"/>
              <a:cs typeface="Meiryo" charset="-128"/>
            </a:endParaRPr>
          </a:p>
        </p:txBody>
      </p:sp>
      <p:sp>
        <p:nvSpPr>
          <p:cNvPr id="16" name="下矢印 15"/>
          <p:cNvSpPr/>
          <p:nvPr/>
        </p:nvSpPr>
        <p:spPr>
          <a:xfrm>
            <a:off x="4036149" y="4429668"/>
            <a:ext cx="1063738" cy="756567"/>
          </a:xfrm>
          <a:prstGeom prst="downArrow">
            <a:avLst>
              <a:gd name="adj1" fmla="val 50000"/>
              <a:gd name="adj2" fmla="val 293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199867" y="3705531"/>
            <a:ext cx="216024" cy="465058"/>
            <a:chOff x="1946324" y="4125162"/>
            <a:chExt cx="969964" cy="2007872"/>
          </a:xfrm>
          <a:solidFill>
            <a:schemeClr val="bg1">
              <a:lumMod val="95000"/>
            </a:schemeClr>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四角形吹き出し 19"/>
          <p:cNvSpPr/>
          <p:nvPr/>
        </p:nvSpPr>
        <p:spPr>
          <a:xfrm>
            <a:off x="3244371" y="4026439"/>
            <a:ext cx="1022917" cy="334038"/>
          </a:xfrm>
          <a:prstGeom prst="wedgeRectCallout">
            <a:avLst>
              <a:gd name="adj1" fmla="val -36182"/>
              <a:gd name="adj2" fmla="val -102581"/>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いますぐ変更を</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反映したい！</a:t>
            </a:r>
          </a:p>
        </p:txBody>
      </p:sp>
      <p:grpSp>
        <p:nvGrpSpPr>
          <p:cNvPr id="22" name="図形グループ 21"/>
          <p:cNvGrpSpPr/>
          <p:nvPr/>
        </p:nvGrpSpPr>
        <p:grpSpPr>
          <a:xfrm>
            <a:off x="5794177" y="3696085"/>
            <a:ext cx="223606" cy="465058"/>
            <a:chOff x="1912276" y="4125162"/>
            <a:chExt cx="1004010" cy="2007872"/>
          </a:xfrm>
          <a:solidFill>
            <a:schemeClr val="bg1">
              <a:lumMod val="95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53698" y="5104491"/>
              <a:ext cx="1087121" cy="969966"/>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四角形吹き出し 20"/>
          <p:cNvSpPr/>
          <p:nvPr/>
        </p:nvSpPr>
        <p:spPr>
          <a:xfrm>
            <a:off x="4928298" y="4026439"/>
            <a:ext cx="1039256" cy="334038"/>
          </a:xfrm>
          <a:prstGeom prst="wedgeRectCallout">
            <a:avLst>
              <a:gd name="adj1" fmla="val 34906"/>
              <a:gd name="adj2" fmla="val -104394"/>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安定運用したい！</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4342977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717DB-D7CD-D941-8525-12A102E4DED1}"/>
              </a:ext>
            </a:extLst>
          </p:cNvPr>
          <p:cNvSpPr>
            <a:spLocks noGrp="1"/>
          </p:cNvSpPr>
          <p:nvPr>
            <p:ph type="title"/>
          </p:nvPr>
        </p:nvSpPr>
        <p:spPr/>
        <p:txBody>
          <a:bodyPr/>
          <a:lstStyle/>
          <a:p>
            <a:r>
              <a:rPr kumimoji="1" lang="en-US" altLang="ja-JP" dirty="0"/>
              <a:t>DevOps</a:t>
            </a:r>
            <a:r>
              <a:rPr kumimoji="1" lang="ja-JP" altLang="en-US"/>
              <a:t>のメリット</a:t>
            </a:r>
          </a:p>
        </p:txBody>
      </p:sp>
      <p:sp>
        <p:nvSpPr>
          <p:cNvPr id="3" name="正方形/長方形 2">
            <a:extLst>
              <a:ext uri="{FF2B5EF4-FFF2-40B4-BE49-F238E27FC236}">
                <a16:creationId xmlns:a16="http://schemas.microsoft.com/office/drawing/2014/main" id="{9332FD1C-245C-2E4E-A4B0-4BF242863108}"/>
              </a:ext>
            </a:extLst>
          </p:cNvPr>
          <p:cNvSpPr/>
          <p:nvPr/>
        </p:nvSpPr>
        <p:spPr>
          <a:xfrm>
            <a:off x="110554" y="981292"/>
            <a:ext cx="8922892" cy="1569660"/>
          </a:xfrm>
          <a:prstGeom prst="rect">
            <a:avLst/>
          </a:prstGeom>
        </p:spPr>
        <p:txBody>
          <a:bodyPr wrap="square">
            <a:spAutoFit/>
          </a:bodyPr>
          <a:lstStyle/>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ソースコードを変更してすぐデプロイとテストができるため、早い段階で問題を発見できる。</a:t>
            </a: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テストやビルド、デプロイなども、自動化・省力化することで、ヒューマンエラーを防げる。</a:t>
            </a: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いざ本番環境になって動かない！というリスクが低い。</a:t>
            </a: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開発と運用が稼働状況を共有することで、問題点や修正のステータスを把握しやすい。</a:t>
            </a: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新しい機能で問題が起きた時の対応についても、フィードバックがスムーズ。</a:t>
            </a: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運用はリリースの信頼性が高まることで、システムの変更を承認しやすくなる。</a:t>
            </a:r>
          </a:p>
        </p:txBody>
      </p:sp>
      <p:grpSp>
        <p:nvGrpSpPr>
          <p:cNvPr id="18" name="グループ化 17">
            <a:extLst>
              <a:ext uri="{FF2B5EF4-FFF2-40B4-BE49-F238E27FC236}">
                <a16:creationId xmlns:a16="http://schemas.microsoft.com/office/drawing/2014/main" id="{DD890D26-0603-C94F-BA89-A270D66980CA}"/>
              </a:ext>
            </a:extLst>
          </p:cNvPr>
          <p:cNvGrpSpPr/>
          <p:nvPr/>
        </p:nvGrpSpPr>
        <p:grpSpPr>
          <a:xfrm>
            <a:off x="221108" y="2706389"/>
            <a:ext cx="8692399" cy="3499553"/>
            <a:chOff x="221108" y="2706389"/>
            <a:chExt cx="8692399" cy="3499553"/>
          </a:xfrm>
        </p:grpSpPr>
        <p:sp>
          <p:nvSpPr>
            <p:cNvPr id="4" name="正方形/長方形 3">
              <a:extLst>
                <a:ext uri="{FF2B5EF4-FFF2-40B4-BE49-F238E27FC236}">
                  <a16:creationId xmlns:a16="http://schemas.microsoft.com/office/drawing/2014/main" id="{42E1F47E-1A6A-3A44-ADB3-3615F2CBC7BB}"/>
                </a:ext>
              </a:extLst>
            </p:cNvPr>
            <p:cNvSpPr/>
            <p:nvPr/>
          </p:nvSpPr>
          <p:spPr>
            <a:xfrm>
              <a:off x="221108" y="3018826"/>
              <a:ext cx="6269858" cy="369332"/>
            </a:xfrm>
            <a:prstGeom prst="rect">
              <a:avLst/>
            </a:prstGeom>
          </p:spPr>
          <p:txBody>
            <a:bodyPr wrap="none">
              <a:spAutoFit/>
            </a:bodyPr>
            <a:lstStyle/>
            <a:p>
              <a:pPr algn="ctr"/>
              <a:r>
                <a:rPr lang="ja-JP" altLang="en-US" b="1">
                  <a:solidFill>
                    <a:srgbClr val="333333"/>
                  </a:solidFill>
                  <a:latin typeface="Meiryo" panose="020B0604030504040204" pitchFamily="34" charset="-128"/>
                  <a:ea typeface="Meiryo" panose="020B0604030504040204" pitchFamily="34" charset="-128"/>
                </a:rPr>
                <a:t>継続的インテグレーション（</a:t>
              </a:r>
              <a:r>
                <a:rPr lang="en-US" altLang="ja-JP" b="1" dirty="0">
                  <a:solidFill>
                    <a:srgbClr val="333333"/>
                  </a:solidFill>
                  <a:latin typeface="Meiryo" panose="020B0604030504040204" pitchFamily="34" charset="-128"/>
                  <a:ea typeface="Meiryo" panose="020B0604030504040204" pitchFamily="34" charset="-128"/>
                </a:rPr>
                <a:t>Continuous Integration</a:t>
              </a:r>
              <a:r>
                <a:rPr lang="ja-JP" altLang="en-US" b="1">
                  <a:solidFill>
                    <a:srgbClr val="333333"/>
                  </a:solidFill>
                  <a:latin typeface="Meiryo" panose="020B0604030504040204" pitchFamily="34" charset="-128"/>
                  <a:ea typeface="Meiryo" panose="020B0604030504040204" pitchFamily="34" charset="-128"/>
                </a:rPr>
                <a:t>）</a:t>
              </a:r>
              <a:endParaRPr lang="ja-JP" altLang="en-US" b="1">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7FDD32E9-E339-AD44-A0A7-A03B962A6456}"/>
                </a:ext>
              </a:extLst>
            </p:cNvPr>
            <p:cNvSpPr/>
            <p:nvPr/>
          </p:nvSpPr>
          <p:spPr>
            <a:xfrm>
              <a:off x="221108" y="3418946"/>
              <a:ext cx="5647765" cy="830997"/>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開発者が自分のコード変更を頻繁にセントラルリポジトリにマージし、その度に自動化されたビルドとテストを実行します。小さなサイクルでインテグレーションを繰り返し行い、インテグレーションのエラーを素早く修正することによりチームは統合されたソフトウェアをより迅速に開発できるようになります。</a:t>
              </a:r>
            </a:p>
          </p:txBody>
        </p:sp>
        <p:sp>
          <p:nvSpPr>
            <p:cNvPr id="6" name="円/楕円 5">
              <a:extLst>
                <a:ext uri="{FF2B5EF4-FFF2-40B4-BE49-F238E27FC236}">
                  <a16:creationId xmlns:a16="http://schemas.microsoft.com/office/drawing/2014/main" id="{B44F255A-6178-E346-B87C-EDFF2A05A2E1}"/>
                </a:ext>
              </a:extLst>
            </p:cNvPr>
            <p:cNvSpPr/>
            <p:nvPr/>
          </p:nvSpPr>
          <p:spPr>
            <a:xfrm>
              <a:off x="6849018" y="4450877"/>
              <a:ext cx="1547870" cy="1547869"/>
            </a:xfrm>
            <a:prstGeom prst="ellipse">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B0E5581D-A5D5-0749-88C4-5A0C7C513C57}"/>
                </a:ext>
              </a:extLst>
            </p:cNvPr>
            <p:cNvSpPr/>
            <p:nvPr/>
          </p:nvSpPr>
          <p:spPr>
            <a:xfrm>
              <a:off x="7198479" y="4223815"/>
              <a:ext cx="837282" cy="280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C470229-3D83-6248-90F5-42E292E3BDD3}"/>
                </a:ext>
              </a:extLst>
            </p:cNvPr>
            <p:cNvSpPr/>
            <p:nvPr/>
          </p:nvSpPr>
          <p:spPr>
            <a:xfrm>
              <a:off x="6361197" y="5052113"/>
              <a:ext cx="837282" cy="280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9A6069CA-B61D-DA40-9FE9-2C147898DF49}"/>
                </a:ext>
              </a:extLst>
            </p:cNvPr>
            <p:cNvSpPr/>
            <p:nvPr/>
          </p:nvSpPr>
          <p:spPr>
            <a:xfrm>
              <a:off x="7198479" y="5912525"/>
              <a:ext cx="837282" cy="280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659B13D2-15E0-EE49-9D0B-8885A5EB1A8E}"/>
                </a:ext>
              </a:extLst>
            </p:cNvPr>
            <p:cNvSpPr/>
            <p:nvPr/>
          </p:nvSpPr>
          <p:spPr>
            <a:xfrm>
              <a:off x="8020857" y="5044250"/>
              <a:ext cx="837282" cy="28093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701F2738-7D55-0F4F-BC06-E68F8E5BB961}"/>
                </a:ext>
              </a:extLst>
            </p:cNvPr>
            <p:cNvSpPr/>
            <p:nvPr/>
          </p:nvSpPr>
          <p:spPr>
            <a:xfrm>
              <a:off x="7143111" y="4234462"/>
              <a:ext cx="948018"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コミット</a:t>
              </a:r>
            </a:p>
          </p:txBody>
        </p:sp>
        <p:sp>
          <p:nvSpPr>
            <p:cNvPr id="12" name="正方形/長方形 11">
              <a:extLst>
                <a:ext uri="{FF2B5EF4-FFF2-40B4-BE49-F238E27FC236}">
                  <a16:creationId xmlns:a16="http://schemas.microsoft.com/office/drawing/2014/main" id="{AB3CB189-C125-D24A-90D3-98CF2598FC3C}"/>
                </a:ext>
              </a:extLst>
            </p:cNvPr>
            <p:cNvSpPr/>
            <p:nvPr/>
          </p:nvSpPr>
          <p:spPr>
            <a:xfrm>
              <a:off x="7965489" y="5062763"/>
              <a:ext cx="948018"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ビルド</a:t>
              </a:r>
            </a:p>
          </p:txBody>
        </p:sp>
        <p:sp>
          <p:nvSpPr>
            <p:cNvPr id="13" name="正方形/長方形 12">
              <a:extLst>
                <a:ext uri="{FF2B5EF4-FFF2-40B4-BE49-F238E27FC236}">
                  <a16:creationId xmlns:a16="http://schemas.microsoft.com/office/drawing/2014/main" id="{2132428F-AA01-E04D-9D8B-2CE5937B045E}"/>
                </a:ext>
              </a:extLst>
            </p:cNvPr>
            <p:cNvSpPr/>
            <p:nvPr/>
          </p:nvSpPr>
          <p:spPr>
            <a:xfrm>
              <a:off x="7198479" y="5920831"/>
              <a:ext cx="837282"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テスト</a:t>
              </a:r>
            </a:p>
          </p:txBody>
        </p:sp>
        <p:sp>
          <p:nvSpPr>
            <p:cNvPr id="14" name="正方形/長方形 13">
              <a:extLst>
                <a:ext uri="{FF2B5EF4-FFF2-40B4-BE49-F238E27FC236}">
                  <a16:creationId xmlns:a16="http://schemas.microsoft.com/office/drawing/2014/main" id="{5635FF03-3B46-3E4F-A103-D25DAE606F9A}"/>
                </a:ext>
              </a:extLst>
            </p:cNvPr>
            <p:cNvSpPr/>
            <p:nvPr/>
          </p:nvSpPr>
          <p:spPr>
            <a:xfrm>
              <a:off x="6371484" y="5073666"/>
              <a:ext cx="837282"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結合</a:t>
              </a:r>
            </a:p>
          </p:txBody>
        </p:sp>
        <p:sp>
          <p:nvSpPr>
            <p:cNvPr id="15" name="正方形/長方形 14">
              <a:extLst>
                <a:ext uri="{FF2B5EF4-FFF2-40B4-BE49-F238E27FC236}">
                  <a16:creationId xmlns:a16="http://schemas.microsoft.com/office/drawing/2014/main" id="{44ABDD76-6128-704F-A3C9-9C3A366B851F}"/>
                </a:ext>
              </a:extLst>
            </p:cNvPr>
            <p:cNvSpPr/>
            <p:nvPr/>
          </p:nvSpPr>
          <p:spPr>
            <a:xfrm>
              <a:off x="6947706" y="5401034"/>
              <a:ext cx="1338828" cy="215444"/>
            </a:xfrm>
            <a:prstGeom prst="rect">
              <a:avLst/>
            </a:prstGeom>
          </p:spPr>
          <p:txBody>
            <a:bodyPr wrap="none">
              <a:spAutoFit/>
            </a:bodyPr>
            <a:lstStyle/>
            <a:p>
              <a:r>
                <a:rPr lang="en-US" altLang="ja-JP" sz="800" dirty="0">
                  <a:solidFill>
                    <a:srgbClr val="333333"/>
                  </a:solidFill>
                  <a:latin typeface="Meiryo" panose="020B0604030504040204" pitchFamily="34" charset="-128"/>
                  <a:ea typeface="Meiryo" panose="020B0604030504040204" pitchFamily="34" charset="-128"/>
                </a:rPr>
                <a:t>Continuous Integration</a:t>
              </a:r>
              <a:endParaRPr lang="ja-JP" altLang="en-US" sz="800"/>
            </a:p>
          </p:txBody>
        </p:sp>
        <p:sp>
          <p:nvSpPr>
            <p:cNvPr id="16" name="正方形/長方形 15">
              <a:extLst>
                <a:ext uri="{FF2B5EF4-FFF2-40B4-BE49-F238E27FC236}">
                  <a16:creationId xmlns:a16="http://schemas.microsoft.com/office/drawing/2014/main" id="{6D0C114C-9560-0144-8536-ED0513752CFC}"/>
                </a:ext>
              </a:extLst>
            </p:cNvPr>
            <p:cNvSpPr/>
            <p:nvPr/>
          </p:nvSpPr>
          <p:spPr>
            <a:xfrm>
              <a:off x="7309984" y="4994424"/>
              <a:ext cx="614271" cy="523220"/>
            </a:xfrm>
            <a:prstGeom prst="rect">
              <a:avLst/>
            </a:prstGeom>
          </p:spPr>
          <p:txBody>
            <a:bodyPr wrap="none">
              <a:spAutoFit/>
            </a:bodyPr>
            <a:lstStyle/>
            <a:p>
              <a:pPr algn="ctr"/>
              <a:r>
                <a:rPr lang="en-US" altLang="ja-JP" sz="2800" b="1" dirty="0">
                  <a:solidFill>
                    <a:srgbClr val="333333"/>
                  </a:solidFill>
                  <a:latin typeface="Meiryo" panose="020B0604030504040204" pitchFamily="34" charset="-128"/>
                  <a:ea typeface="Meiryo" panose="020B0604030504040204" pitchFamily="34" charset="-128"/>
                </a:rPr>
                <a:t>CI</a:t>
              </a:r>
              <a:endParaRPr lang="ja-JP" altLang="en-US" sz="2800" b="1">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BD5E06E3-B065-9F4E-8AFF-B246E5EC51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072236" y="4139384"/>
              <a:ext cx="671434" cy="611005"/>
            </a:xfrm>
            <a:prstGeom prst="rect">
              <a:avLst/>
            </a:prstGeom>
            <a:effectLst>
              <a:outerShdw blurRad="50800" dist="38100" dir="2700000" algn="tl" rotWithShape="0">
                <a:prstClr val="black">
                  <a:alpha val="40000"/>
                </a:prstClr>
              </a:outerShdw>
            </a:effectLst>
          </p:spPr>
        </p:pic>
        <p:cxnSp>
          <p:nvCxnSpPr>
            <p:cNvPr id="19" name="曲線コネクタ 18">
              <a:extLst>
                <a:ext uri="{FF2B5EF4-FFF2-40B4-BE49-F238E27FC236}">
                  <a16:creationId xmlns:a16="http://schemas.microsoft.com/office/drawing/2014/main" id="{6029A42C-E920-2F4B-991A-A3F27DE9A871}"/>
                </a:ext>
              </a:extLst>
            </p:cNvPr>
            <p:cNvCxnSpPr>
              <a:stCxn id="17" idx="1"/>
              <a:endCxn id="7" idx="1"/>
            </p:cNvCxnSpPr>
            <p:nvPr/>
          </p:nvCxnSpPr>
          <p:spPr>
            <a:xfrm flipV="1">
              <a:off x="6743670" y="4364280"/>
              <a:ext cx="454809" cy="80607"/>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曲線コネクタ 19">
              <a:extLst>
                <a:ext uri="{FF2B5EF4-FFF2-40B4-BE49-F238E27FC236}">
                  <a16:creationId xmlns:a16="http://schemas.microsoft.com/office/drawing/2014/main" id="{ABDCEF9C-BE9F-3247-A91C-73E8656AE0EA}"/>
                </a:ext>
              </a:extLst>
            </p:cNvPr>
            <p:cNvCxnSpPr>
              <a:cxnSpLocks/>
              <a:stCxn id="7" idx="3"/>
              <a:endCxn id="12" idx="0"/>
            </p:cNvCxnSpPr>
            <p:nvPr/>
          </p:nvCxnSpPr>
          <p:spPr>
            <a:xfrm>
              <a:off x="8035761" y="4364280"/>
              <a:ext cx="403737" cy="698483"/>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曲線コネクタ 22">
              <a:extLst>
                <a:ext uri="{FF2B5EF4-FFF2-40B4-BE49-F238E27FC236}">
                  <a16:creationId xmlns:a16="http://schemas.microsoft.com/office/drawing/2014/main" id="{1C378FD1-7F12-074C-8544-810B1C1F2E1F}"/>
                </a:ext>
              </a:extLst>
            </p:cNvPr>
            <p:cNvCxnSpPr>
              <a:cxnSpLocks/>
              <a:stCxn id="10" idx="2"/>
              <a:endCxn id="9" idx="3"/>
            </p:cNvCxnSpPr>
            <p:nvPr/>
          </p:nvCxnSpPr>
          <p:spPr>
            <a:xfrm rot="5400000">
              <a:off x="7873725" y="5487217"/>
              <a:ext cx="727810" cy="40373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曲線コネクタ 25">
              <a:extLst>
                <a:ext uri="{FF2B5EF4-FFF2-40B4-BE49-F238E27FC236}">
                  <a16:creationId xmlns:a16="http://schemas.microsoft.com/office/drawing/2014/main" id="{B9720BE8-DA63-EE4E-84A9-B2BB22DADFA1}"/>
                </a:ext>
              </a:extLst>
            </p:cNvPr>
            <p:cNvCxnSpPr>
              <a:cxnSpLocks/>
              <a:stCxn id="9" idx="1"/>
              <a:endCxn id="8" idx="2"/>
            </p:cNvCxnSpPr>
            <p:nvPr/>
          </p:nvCxnSpPr>
          <p:spPr>
            <a:xfrm rot="10800000">
              <a:off x="6779839" y="5333044"/>
              <a:ext cx="418641" cy="71994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曲線コネクタ 37">
              <a:extLst>
                <a:ext uri="{FF2B5EF4-FFF2-40B4-BE49-F238E27FC236}">
                  <a16:creationId xmlns:a16="http://schemas.microsoft.com/office/drawing/2014/main" id="{386423B3-D5AC-704A-AD91-83E61220A4D7}"/>
                </a:ext>
              </a:extLst>
            </p:cNvPr>
            <p:cNvCxnSpPr>
              <a:cxnSpLocks/>
              <a:stCxn id="8" idx="0"/>
              <a:endCxn id="54" idx="1"/>
            </p:cNvCxnSpPr>
            <p:nvPr/>
          </p:nvCxnSpPr>
          <p:spPr>
            <a:xfrm rot="5400000" flipH="1" flipV="1">
              <a:off x="6904280" y="3920633"/>
              <a:ext cx="1007039" cy="125592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90B7B9D5-1AEF-8B43-AC0E-536DC4235515}"/>
                </a:ext>
              </a:extLst>
            </p:cNvPr>
            <p:cNvCxnSpPr>
              <a:cxnSpLocks/>
              <a:stCxn id="10" idx="0"/>
            </p:cNvCxnSpPr>
            <p:nvPr/>
          </p:nvCxnSpPr>
          <p:spPr>
            <a:xfrm flipH="1" flipV="1">
              <a:off x="6721482" y="4627095"/>
              <a:ext cx="1718016" cy="417155"/>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56A9E75E-EA6F-3944-B43A-BAC733B7BD06}"/>
                </a:ext>
              </a:extLst>
            </p:cNvPr>
            <p:cNvCxnSpPr>
              <a:cxnSpLocks/>
              <a:stCxn id="9" idx="0"/>
            </p:cNvCxnSpPr>
            <p:nvPr/>
          </p:nvCxnSpPr>
          <p:spPr>
            <a:xfrm flipH="1" flipV="1">
              <a:off x="6705657" y="4669783"/>
              <a:ext cx="911463" cy="1242742"/>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50DC9B80-FC63-B940-87C7-E4941CFB5AC0}"/>
                </a:ext>
              </a:extLst>
            </p:cNvPr>
            <p:cNvCxnSpPr>
              <a:cxnSpLocks/>
            </p:cNvCxnSpPr>
            <p:nvPr/>
          </p:nvCxnSpPr>
          <p:spPr>
            <a:xfrm flipH="1">
              <a:off x="6323154" y="6096173"/>
              <a:ext cx="603237" cy="0"/>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CFD99202-8A48-C84B-9A65-F2246716F803}"/>
                </a:ext>
              </a:extLst>
            </p:cNvPr>
            <p:cNvSpPr txBox="1"/>
            <p:nvPr/>
          </p:nvSpPr>
          <p:spPr>
            <a:xfrm>
              <a:off x="6292665" y="5906413"/>
              <a:ext cx="723275" cy="184666"/>
            </a:xfrm>
            <a:prstGeom prst="rect">
              <a:avLst/>
            </a:prstGeom>
            <a:noFill/>
          </p:spPr>
          <p:txBody>
            <a:bodyPr wrap="none" rtlCol="0">
              <a:spAutoFit/>
            </a:bodyPr>
            <a:lstStyle/>
            <a:p>
              <a:r>
                <a:rPr kumimoji="1" lang="ja-JP" altLang="en-US" sz="600">
                  <a:solidFill>
                    <a:srgbClr val="7030A0"/>
                  </a:solidFill>
                  <a:latin typeface="Meiryo" panose="020B0604030504040204" pitchFamily="34" charset="-128"/>
                  <a:ea typeface="Meiryo" panose="020B0604030504040204" pitchFamily="34" charset="-128"/>
                </a:rPr>
                <a:t>フィードバック</a:t>
              </a:r>
            </a:p>
          </p:txBody>
        </p:sp>
        <p:sp>
          <p:nvSpPr>
            <p:cNvPr id="54" name="正方形/長方形 53">
              <a:extLst>
                <a:ext uri="{FF2B5EF4-FFF2-40B4-BE49-F238E27FC236}">
                  <a16:creationId xmlns:a16="http://schemas.microsoft.com/office/drawing/2014/main" id="{3988FF63-5BDC-E045-9864-7D2BF7B55566}"/>
                </a:ext>
              </a:extLst>
            </p:cNvPr>
            <p:cNvSpPr/>
            <p:nvPr/>
          </p:nvSpPr>
          <p:spPr>
            <a:xfrm>
              <a:off x="8035761" y="3891185"/>
              <a:ext cx="723275" cy="307777"/>
            </a:xfrm>
            <a:prstGeom prst="rect">
              <a:avLst/>
            </a:prstGeom>
          </p:spPr>
          <p:txBody>
            <a:bodyPr wrap="none">
              <a:spAutoFit/>
            </a:bodyPr>
            <a:lstStyle/>
            <a:p>
              <a:pPr algn="ctr"/>
              <a:r>
                <a:rPr lang="ja-JP" altLang="en-US" sz="1400">
                  <a:solidFill>
                    <a:schemeClr val="accent6">
                      <a:lumMod val="75000"/>
                    </a:schemeClr>
                  </a:solidFill>
                  <a:latin typeface="Meiryo" panose="020B0604030504040204" pitchFamily="34" charset="-128"/>
                  <a:ea typeface="Meiryo" panose="020B0604030504040204" pitchFamily="34" charset="-128"/>
                </a:rPr>
                <a:t>後工程</a:t>
              </a:r>
            </a:p>
          </p:txBody>
        </p:sp>
        <p:sp>
          <p:nvSpPr>
            <p:cNvPr id="57" name="下矢印 56">
              <a:extLst>
                <a:ext uri="{FF2B5EF4-FFF2-40B4-BE49-F238E27FC236}">
                  <a16:creationId xmlns:a16="http://schemas.microsoft.com/office/drawing/2014/main" id="{0F5AC4F9-7962-0249-8E30-8F69A138D760}"/>
                </a:ext>
              </a:extLst>
            </p:cNvPr>
            <p:cNvSpPr/>
            <p:nvPr/>
          </p:nvSpPr>
          <p:spPr>
            <a:xfrm>
              <a:off x="3944113" y="2706389"/>
              <a:ext cx="1250577" cy="2953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C9AE3FF2-FBAA-0340-8DF6-86C30B9DDAD6}"/>
                </a:ext>
              </a:extLst>
            </p:cNvPr>
            <p:cNvSpPr/>
            <p:nvPr/>
          </p:nvSpPr>
          <p:spPr>
            <a:xfrm>
              <a:off x="709203" y="4814148"/>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E22552D0-2CCE-AD4F-9CD2-1C5C551EFC98}"/>
                </a:ext>
              </a:extLst>
            </p:cNvPr>
            <p:cNvSpPr/>
            <p:nvPr/>
          </p:nvSpPr>
          <p:spPr>
            <a:xfrm>
              <a:off x="709203" y="4454440"/>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EB8692DA-7B68-5747-B183-391490D076A7}"/>
                </a:ext>
              </a:extLst>
            </p:cNvPr>
            <p:cNvSpPr/>
            <p:nvPr/>
          </p:nvSpPr>
          <p:spPr>
            <a:xfrm>
              <a:off x="709202" y="5173856"/>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301C49D8-1708-AF40-B3AA-481CEA0806E3}"/>
                </a:ext>
              </a:extLst>
            </p:cNvPr>
            <p:cNvSpPr/>
            <p:nvPr/>
          </p:nvSpPr>
          <p:spPr>
            <a:xfrm>
              <a:off x="1309081" y="4706914"/>
              <a:ext cx="542258" cy="5422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25C55F9E-DA2C-5744-8C6C-57C29AE19567}"/>
                </a:ext>
              </a:extLst>
            </p:cNvPr>
            <p:cNvSpPr/>
            <p:nvPr/>
          </p:nvSpPr>
          <p:spPr>
            <a:xfrm>
              <a:off x="2067383" y="4706914"/>
              <a:ext cx="542258" cy="542258"/>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440386FC-BD80-2340-BBBC-4F873EE1120B}"/>
                </a:ext>
              </a:extLst>
            </p:cNvPr>
            <p:cNvSpPr/>
            <p:nvPr/>
          </p:nvSpPr>
          <p:spPr>
            <a:xfrm>
              <a:off x="3583987" y="4823317"/>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2E7EC314-EDEB-2641-8788-66B7E75D7E41}"/>
                </a:ext>
              </a:extLst>
            </p:cNvPr>
            <p:cNvSpPr/>
            <p:nvPr/>
          </p:nvSpPr>
          <p:spPr>
            <a:xfrm>
              <a:off x="4127822" y="4716083"/>
              <a:ext cx="542258" cy="54225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706980B9-0EF6-EC42-B136-8F276CB2A284}"/>
                </a:ext>
              </a:extLst>
            </p:cNvPr>
            <p:cNvSpPr/>
            <p:nvPr/>
          </p:nvSpPr>
          <p:spPr>
            <a:xfrm>
              <a:off x="1307504" y="4888097"/>
              <a:ext cx="543835"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コミット</a:t>
              </a:r>
            </a:p>
          </p:txBody>
        </p:sp>
        <p:sp>
          <p:nvSpPr>
            <p:cNvPr id="67" name="正方形/長方形 66">
              <a:extLst>
                <a:ext uri="{FF2B5EF4-FFF2-40B4-BE49-F238E27FC236}">
                  <a16:creationId xmlns:a16="http://schemas.microsoft.com/office/drawing/2014/main" id="{885ECEA7-8A83-664C-B157-4AE947C5791F}"/>
                </a:ext>
              </a:extLst>
            </p:cNvPr>
            <p:cNvSpPr/>
            <p:nvPr/>
          </p:nvSpPr>
          <p:spPr>
            <a:xfrm>
              <a:off x="2070027" y="4848712"/>
              <a:ext cx="543835" cy="276999"/>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endParaRPr lang="en-US" altLang="ja-JP" sz="600" dirty="0">
                <a:solidFill>
                  <a:schemeClr val="bg1"/>
                </a:solidFill>
                <a:latin typeface="Meiryo" panose="020B0604030504040204" pitchFamily="34" charset="-128"/>
                <a:ea typeface="Meiryo" panose="020B0604030504040204" pitchFamily="34" charset="-128"/>
              </a:endParaRPr>
            </a:p>
            <a:p>
              <a:pPr algn="ctr"/>
              <a:r>
                <a:rPr lang="ja-JP" altLang="en-US" sz="600">
                  <a:solidFill>
                    <a:schemeClr val="bg1"/>
                  </a:solidFill>
                  <a:latin typeface="Meiryo" panose="020B0604030504040204" pitchFamily="34" charset="-128"/>
                  <a:ea typeface="Meiryo" panose="020B0604030504040204" pitchFamily="34" charset="-128"/>
                </a:rPr>
                <a:t>失敗</a:t>
              </a:r>
            </a:p>
          </p:txBody>
        </p:sp>
        <p:sp>
          <p:nvSpPr>
            <p:cNvPr id="68" name="正方形/長方形 67">
              <a:extLst>
                <a:ext uri="{FF2B5EF4-FFF2-40B4-BE49-F238E27FC236}">
                  <a16:creationId xmlns:a16="http://schemas.microsoft.com/office/drawing/2014/main" id="{AE272691-5E6B-8240-B0EC-AF56DE164AF0}"/>
                </a:ext>
              </a:extLst>
            </p:cNvPr>
            <p:cNvSpPr/>
            <p:nvPr/>
          </p:nvSpPr>
          <p:spPr>
            <a:xfrm>
              <a:off x="715927" y="4543705"/>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69" name="正方形/長方形 68">
              <a:extLst>
                <a:ext uri="{FF2B5EF4-FFF2-40B4-BE49-F238E27FC236}">
                  <a16:creationId xmlns:a16="http://schemas.microsoft.com/office/drawing/2014/main" id="{CC8E4F7D-29DC-D14D-9D85-9C892E9EE572}"/>
                </a:ext>
              </a:extLst>
            </p:cNvPr>
            <p:cNvSpPr/>
            <p:nvPr/>
          </p:nvSpPr>
          <p:spPr>
            <a:xfrm>
              <a:off x="4144834" y="4901544"/>
              <a:ext cx="543835"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コミット</a:t>
              </a:r>
            </a:p>
          </p:txBody>
        </p:sp>
        <p:sp>
          <p:nvSpPr>
            <p:cNvPr id="70" name="円/楕円 69">
              <a:extLst>
                <a:ext uri="{FF2B5EF4-FFF2-40B4-BE49-F238E27FC236}">
                  <a16:creationId xmlns:a16="http://schemas.microsoft.com/office/drawing/2014/main" id="{0B0EBCDD-18EB-6F4B-99E9-A4000E51D87C}"/>
                </a:ext>
              </a:extLst>
            </p:cNvPr>
            <p:cNvSpPr/>
            <p:nvPr/>
          </p:nvSpPr>
          <p:spPr>
            <a:xfrm>
              <a:off x="4885164" y="4713638"/>
              <a:ext cx="542258" cy="542258"/>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E8F5F7FE-F68C-0444-BF29-D4BEA0F02FD4}"/>
                </a:ext>
              </a:extLst>
            </p:cNvPr>
            <p:cNvSpPr/>
            <p:nvPr/>
          </p:nvSpPr>
          <p:spPr>
            <a:xfrm>
              <a:off x="4898833" y="4888097"/>
              <a:ext cx="543835"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grpSp>
          <p:nvGrpSpPr>
            <p:cNvPr id="74" name="図形グループ 28">
              <a:extLst>
                <a:ext uri="{FF2B5EF4-FFF2-40B4-BE49-F238E27FC236}">
                  <a16:creationId xmlns:a16="http://schemas.microsoft.com/office/drawing/2014/main" id="{BA8E89C7-889B-914D-BA36-96EF4EEFB876}"/>
                </a:ext>
              </a:extLst>
            </p:cNvPr>
            <p:cNvGrpSpPr/>
            <p:nvPr/>
          </p:nvGrpSpPr>
          <p:grpSpPr>
            <a:xfrm>
              <a:off x="2896859" y="4868073"/>
              <a:ext cx="122658" cy="204690"/>
              <a:chOff x="1946324" y="4125162"/>
              <a:chExt cx="969964" cy="2007872"/>
            </a:xfrm>
          </p:grpSpPr>
          <p:sp>
            <p:nvSpPr>
              <p:cNvPr id="75" name="円/楕円 74">
                <a:extLst>
                  <a:ext uri="{FF2B5EF4-FFF2-40B4-BE49-F238E27FC236}">
                    <a16:creationId xmlns:a16="http://schemas.microsoft.com/office/drawing/2014/main" id="{77CB8BB2-6DD8-BE44-BDFC-32C736BDDD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a:extLst>
                  <a:ext uri="{FF2B5EF4-FFF2-40B4-BE49-F238E27FC236}">
                    <a16:creationId xmlns:a16="http://schemas.microsoft.com/office/drawing/2014/main" id="{52F23D8D-B1EA-434D-96EE-27FAA16789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9" name="図形グループ 28">
              <a:extLst>
                <a:ext uri="{FF2B5EF4-FFF2-40B4-BE49-F238E27FC236}">
                  <a16:creationId xmlns:a16="http://schemas.microsoft.com/office/drawing/2014/main" id="{D5EF99A4-04E6-D245-B33D-0D304AB687B1}"/>
                </a:ext>
              </a:extLst>
            </p:cNvPr>
            <p:cNvGrpSpPr/>
            <p:nvPr/>
          </p:nvGrpSpPr>
          <p:grpSpPr>
            <a:xfrm>
              <a:off x="3070893" y="4868073"/>
              <a:ext cx="122658" cy="204690"/>
              <a:chOff x="1946324" y="4125162"/>
              <a:chExt cx="969964" cy="2007872"/>
            </a:xfrm>
          </p:grpSpPr>
          <p:sp>
            <p:nvSpPr>
              <p:cNvPr id="80" name="円/楕円 79">
                <a:extLst>
                  <a:ext uri="{FF2B5EF4-FFF2-40B4-BE49-F238E27FC236}">
                    <a16:creationId xmlns:a16="http://schemas.microsoft.com/office/drawing/2014/main" id="{D6FEAF32-D7C5-7D42-91A3-199C3FBA8A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フローチャート: 論理積ゲート 80">
                <a:extLst>
                  <a:ext uri="{FF2B5EF4-FFF2-40B4-BE49-F238E27FC236}">
                    <a16:creationId xmlns:a16="http://schemas.microsoft.com/office/drawing/2014/main" id="{A50508CD-CECF-E640-A57C-3DD510D6D8A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28">
              <a:extLst>
                <a:ext uri="{FF2B5EF4-FFF2-40B4-BE49-F238E27FC236}">
                  <a16:creationId xmlns:a16="http://schemas.microsoft.com/office/drawing/2014/main" id="{28C735A0-8566-CE44-9ECE-BD5E907270B6}"/>
                </a:ext>
              </a:extLst>
            </p:cNvPr>
            <p:cNvGrpSpPr/>
            <p:nvPr/>
          </p:nvGrpSpPr>
          <p:grpSpPr>
            <a:xfrm>
              <a:off x="3239935" y="4859592"/>
              <a:ext cx="122658" cy="204690"/>
              <a:chOff x="1946324" y="4125162"/>
              <a:chExt cx="969964" cy="2007872"/>
            </a:xfrm>
          </p:grpSpPr>
          <p:sp>
            <p:nvSpPr>
              <p:cNvPr id="83" name="円/楕円 82">
                <a:extLst>
                  <a:ext uri="{FF2B5EF4-FFF2-40B4-BE49-F238E27FC236}">
                    <a16:creationId xmlns:a16="http://schemas.microsoft.com/office/drawing/2014/main" id="{C0669C6E-628F-E64F-AF9C-5A34E8018E4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ローチャート: 論理積ゲート 83">
                <a:extLst>
                  <a:ext uri="{FF2B5EF4-FFF2-40B4-BE49-F238E27FC236}">
                    <a16:creationId xmlns:a16="http://schemas.microsoft.com/office/drawing/2014/main" id="{CE96E766-D9F4-6B4E-B78B-0F1B1480A46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5" name="正方形/長方形 84">
              <a:extLst>
                <a:ext uri="{FF2B5EF4-FFF2-40B4-BE49-F238E27FC236}">
                  <a16:creationId xmlns:a16="http://schemas.microsoft.com/office/drawing/2014/main" id="{E47510D4-E8C1-DE4F-81C7-C8F21F0CB50E}"/>
                </a:ext>
              </a:extLst>
            </p:cNvPr>
            <p:cNvSpPr/>
            <p:nvPr/>
          </p:nvSpPr>
          <p:spPr>
            <a:xfrm>
              <a:off x="3586114" y="4905881"/>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86" name="正方形/長方形 85">
              <a:extLst>
                <a:ext uri="{FF2B5EF4-FFF2-40B4-BE49-F238E27FC236}">
                  <a16:creationId xmlns:a16="http://schemas.microsoft.com/office/drawing/2014/main" id="{766B1D1A-70FA-FF4D-9806-E455C0518066}"/>
                </a:ext>
              </a:extLst>
            </p:cNvPr>
            <p:cNvSpPr/>
            <p:nvPr/>
          </p:nvSpPr>
          <p:spPr>
            <a:xfrm>
              <a:off x="2900238" y="4664046"/>
              <a:ext cx="543835" cy="184666"/>
            </a:xfrm>
            <a:prstGeom prst="rect">
              <a:avLst/>
            </a:prstGeom>
          </p:spPr>
          <p:txBody>
            <a:bodyPr wrap="square">
              <a:spAutoFit/>
            </a:bodyPr>
            <a:lstStyle/>
            <a:p>
              <a:pPr algn="ctr"/>
              <a:r>
                <a:rPr lang="ja-JP" altLang="en-US" sz="600">
                  <a:solidFill>
                    <a:schemeClr val="accent2">
                      <a:lumMod val="75000"/>
                    </a:schemeClr>
                  </a:solidFill>
                  <a:latin typeface="Meiryo" panose="020B0604030504040204" pitchFamily="34" charset="-128"/>
                  <a:ea typeface="Meiryo" panose="020B0604030504040204" pitchFamily="34" charset="-128"/>
                </a:rPr>
                <a:t>原因究明</a:t>
              </a:r>
            </a:p>
          </p:txBody>
        </p:sp>
        <p:cxnSp>
          <p:nvCxnSpPr>
            <p:cNvPr id="88" name="直線矢印コネクタ 87">
              <a:extLst>
                <a:ext uri="{FF2B5EF4-FFF2-40B4-BE49-F238E27FC236}">
                  <a16:creationId xmlns:a16="http://schemas.microsoft.com/office/drawing/2014/main" id="{75C19FE2-7DFB-0B43-AB40-95C503DAE13B}"/>
                </a:ext>
              </a:extLst>
            </p:cNvPr>
            <p:cNvCxnSpPr>
              <a:stCxn id="58" idx="6"/>
              <a:endCxn id="61" idx="2"/>
            </p:cNvCxnSpPr>
            <p:nvPr/>
          </p:nvCxnSpPr>
          <p:spPr>
            <a:xfrm flipV="1">
              <a:off x="1036994" y="4978043"/>
              <a:ext cx="27208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a:extLst>
                <a:ext uri="{FF2B5EF4-FFF2-40B4-BE49-F238E27FC236}">
                  <a16:creationId xmlns:a16="http://schemas.microsoft.com/office/drawing/2014/main" id="{15780040-92B1-E84C-9B57-6371520DB9A3}"/>
                </a:ext>
              </a:extLst>
            </p:cNvPr>
            <p:cNvCxnSpPr>
              <a:cxnSpLocks/>
              <a:stCxn id="66" idx="3"/>
              <a:endCxn id="62" idx="2"/>
            </p:cNvCxnSpPr>
            <p:nvPr/>
          </p:nvCxnSpPr>
          <p:spPr>
            <a:xfrm flipV="1">
              <a:off x="1851339" y="4978043"/>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 name="直線矢印コネクタ 91">
              <a:extLst>
                <a:ext uri="{FF2B5EF4-FFF2-40B4-BE49-F238E27FC236}">
                  <a16:creationId xmlns:a16="http://schemas.microsoft.com/office/drawing/2014/main" id="{A999C940-4166-E44E-8E46-3F8A6020A0D7}"/>
                </a:ext>
              </a:extLst>
            </p:cNvPr>
            <p:cNvCxnSpPr>
              <a:cxnSpLocks/>
              <a:stCxn id="62" idx="6"/>
            </p:cNvCxnSpPr>
            <p:nvPr/>
          </p:nvCxnSpPr>
          <p:spPr>
            <a:xfrm>
              <a:off x="2609641" y="4978043"/>
              <a:ext cx="21964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6" name="直線矢印コネクタ 95">
              <a:extLst>
                <a:ext uri="{FF2B5EF4-FFF2-40B4-BE49-F238E27FC236}">
                  <a16:creationId xmlns:a16="http://schemas.microsoft.com/office/drawing/2014/main" id="{6E7B97C1-E187-064D-BD68-498DCF77C962}"/>
                </a:ext>
              </a:extLst>
            </p:cNvPr>
            <p:cNvCxnSpPr>
              <a:cxnSpLocks/>
            </p:cNvCxnSpPr>
            <p:nvPr/>
          </p:nvCxnSpPr>
          <p:spPr>
            <a:xfrm flipV="1">
              <a:off x="3404474" y="4984767"/>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F1D0359E-9018-3B49-B408-302BCA047ACF}"/>
                </a:ext>
              </a:extLst>
            </p:cNvPr>
            <p:cNvCxnSpPr>
              <a:cxnSpLocks/>
            </p:cNvCxnSpPr>
            <p:nvPr/>
          </p:nvCxnSpPr>
          <p:spPr>
            <a:xfrm flipV="1">
              <a:off x="3915462" y="4998214"/>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a:extLst>
                <a:ext uri="{FF2B5EF4-FFF2-40B4-BE49-F238E27FC236}">
                  <a16:creationId xmlns:a16="http://schemas.microsoft.com/office/drawing/2014/main" id="{68AE0859-BFEC-A34A-B88C-5048CA85F56E}"/>
                </a:ext>
              </a:extLst>
            </p:cNvPr>
            <p:cNvCxnSpPr>
              <a:cxnSpLocks/>
            </p:cNvCxnSpPr>
            <p:nvPr/>
          </p:nvCxnSpPr>
          <p:spPr>
            <a:xfrm flipV="1">
              <a:off x="4681945" y="4991490"/>
              <a:ext cx="216044" cy="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9" name="直線矢印コネクタ 98">
              <a:extLst>
                <a:ext uri="{FF2B5EF4-FFF2-40B4-BE49-F238E27FC236}">
                  <a16:creationId xmlns:a16="http://schemas.microsoft.com/office/drawing/2014/main" id="{E7802E46-2D3A-1949-9950-1AAC928B679F}"/>
                </a:ext>
              </a:extLst>
            </p:cNvPr>
            <p:cNvCxnSpPr>
              <a:cxnSpLocks/>
            </p:cNvCxnSpPr>
            <p:nvPr/>
          </p:nvCxnSpPr>
          <p:spPr>
            <a:xfrm>
              <a:off x="1043718" y="4648811"/>
              <a:ext cx="253315" cy="204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a:extLst>
                <a:ext uri="{FF2B5EF4-FFF2-40B4-BE49-F238E27FC236}">
                  <a16:creationId xmlns:a16="http://schemas.microsoft.com/office/drawing/2014/main" id="{ECD824DE-AA83-384E-8685-8B3A0111249C}"/>
                </a:ext>
              </a:extLst>
            </p:cNvPr>
            <p:cNvCxnSpPr>
              <a:cxnSpLocks/>
            </p:cNvCxnSpPr>
            <p:nvPr/>
          </p:nvCxnSpPr>
          <p:spPr>
            <a:xfrm flipV="1">
              <a:off x="1046755" y="5118266"/>
              <a:ext cx="258105" cy="219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3" name="円/楕円 102">
              <a:extLst>
                <a:ext uri="{FF2B5EF4-FFF2-40B4-BE49-F238E27FC236}">
                  <a16:creationId xmlns:a16="http://schemas.microsoft.com/office/drawing/2014/main" id="{6FF2C782-3B77-7749-9E86-2337BED118C4}"/>
                </a:ext>
              </a:extLst>
            </p:cNvPr>
            <p:cNvSpPr/>
            <p:nvPr/>
          </p:nvSpPr>
          <p:spPr>
            <a:xfrm>
              <a:off x="709203" y="5870039"/>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DDE5FDEE-7ACA-2D4A-907C-7C02314EB38E}"/>
                </a:ext>
              </a:extLst>
            </p:cNvPr>
            <p:cNvSpPr/>
            <p:nvPr/>
          </p:nvSpPr>
          <p:spPr>
            <a:xfrm>
              <a:off x="715927" y="5959304"/>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10" name="円/楕円 109">
              <a:extLst>
                <a:ext uri="{FF2B5EF4-FFF2-40B4-BE49-F238E27FC236}">
                  <a16:creationId xmlns:a16="http://schemas.microsoft.com/office/drawing/2014/main" id="{99B815F7-B410-2943-BD33-CCFFD27452AA}"/>
                </a:ext>
              </a:extLst>
            </p:cNvPr>
            <p:cNvSpPr/>
            <p:nvPr/>
          </p:nvSpPr>
          <p:spPr>
            <a:xfrm>
              <a:off x="1366947" y="5870039"/>
              <a:ext cx="327791" cy="327791"/>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a:extLst>
                <a:ext uri="{FF2B5EF4-FFF2-40B4-BE49-F238E27FC236}">
                  <a16:creationId xmlns:a16="http://schemas.microsoft.com/office/drawing/2014/main" id="{49E504BF-4218-C347-BA1B-1A4A794E3967}"/>
                </a:ext>
              </a:extLst>
            </p:cNvPr>
            <p:cNvSpPr/>
            <p:nvPr/>
          </p:nvSpPr>
          <p:spPr>
            <a:xfrm>
              <a:off x="1304860" y="5920831"/>
              <a:ext cx="470647" cy="276999"/>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endParaRPr lang="en-US" altLang="ja-JP" sz="600" dirty="0">
                <a:solidFill>
                  <a:schemeClr val="bg1"/>
                </a:solidFill>
                <a:latin typeface="Meiryo" panose="020B0604030504040204" pitchFamily="34" charset="-128"/>
                <a:ea typeface="Meiryo" panose="020B0604030504040204" pitchFamily="34" charset="-128"/>
              </a:endParaRPr>
            </a:p>
            <a:p>
              <a:pPr algn="ctr"/>
              <a:r>
                <a:rPr lang="ja-JP" altLang="en-US" sz="600">
                  <a:solidFill>
                    <a:schemeClr val="bg1"/>
                  </a:solidFill>
                  <a:latin typeface="Meiryo" panose="020B0604030504040204" pitchFamily="34" charset="-128"/>
                  <a:ea typeface="Meiryo" panose="020B0604030504040204" pitchFamily="34" charset="-128"/>
                </a:rPr>
                <a:t>失敗</a:t>
              </a:r>
            </a:p>
          </p:txBody>
        </p:sp>
        <p:sp>
          <p:nvSpPr>
            <p:cNvPr id="112" name="円/楕円 111">
              <a:extLst>
                <a:ext uri="{FF2B5EF4-FFF2-40B4-BE49-F238E27FC236}">
                  <a16:creationId xmlns:a16="http://schemas.microsoft.com/office/drawing/2014/main" id="{F4048B76-4084-6C46-BFF8-4D49C480869E}"/>
                </a:ext>
              </a:extLst>
            </p:cNvPr>
            <p:cNvSpPr/>
            <p:nvPr/>
          </p:nvSpPr>
          <p:spPr>
            <a:xfrm>
              <a:off x="1990513" y="5872187"/>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9645C0D1-8772-194A-B983-72D30F4D49E4}"/>
                </a:ext>
              </a:extLst>
            </p:cNvPr>
            <p:cNvSpPr/>
            <p:nvPr/>
          </p:nvSpPr>
          <p:spPr>
            <a:xfrm>
              <a:off x="1992640" y="5954751"/>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14" name="円/楕円 113">
              <a:extLst>
                <a:ext uri="{FF2B5EF4-FFF2-40B4-BE49-F238E27FC236}">
                  <a16:creationId xmlns:a16="http://schemas.microsoft.com/office/drawing/2014/main" id="{1233E42D-8CC5-4D40-BA7B-78733DD6DCDA}"/>
                </a:ext>
              </a:extLst>
            </p:cNvPr>
            <p:cNvSpPr/>
            <p:nvPr/>
          </p:nvSpPr>
          <p:spPr>
            <a:xfrm>
              <a:off x="2607355" y="5878151"/>
              <a:ext cx="327791" cy="327791"/>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C1B896DB-3927-104F-AF04-CD334E8CF0C8}"/>
                </a:ext>
              </a:extLst>
            </p:cNvPr>
            <p:cNvSpPr/>
            <p:nvPr/>
          </p:nvSpPr>
          <p:spPr>
            <a:xfrm>
              <a:off x="2539068" y="5962863"/>
              <a:ext cx="483962"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sp>
          <p:nvSpPr>
            <p:cNvPr id="116" name="円/楕円 115">
              <a:extLst>
                <a:ext uri="{FF2B5EF4-FFF2-40B4-BE49-F238E27FC236}">
                  <a16:creationId xmlns:a16="http://schemas.microsoft.com/office/drawing/2014/main" id="{F36815EA-2DF7-1146-B224-E95EF8147572}"/>
                </a:ext>
              </a:extLst>
            </p:cNvPr>
            <p:cNvSpPr/>
            <p:nvPr/>
          </p:nvSpPr>
          <p:spPr>
            <a:xfrm>
              <a:off x="3231379" y="5870039"/>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C1909301-AA5C-3F45-8A15-A925AE999161}"/>
                </a:ext>
              </a:extLst>
            </p:cNvPr>
            <p:cNvSpPr/>
            <p:nvPr/>
          </p:nvSpPr>
          <p:spPr>
            <a:xfrm>
              <a:off x="3233506" y="5952603"/>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18" name="円/楕円 117">
              <a:extLst>
                <a:ext uri="{FF2B5EF4-FFF2-40B4-BE49-F238E27FC236}">
                  <a16:creationId xmlns:a16="http://schemas.microsoft.com/office/drawing/2014/main" id="{D3189A5D-132E-B842-BB90-E144776FCECA}"/>
                </a:ext>
              </a:extLst>
            </p:cNvPr>
            <p:cNvSpPr/>
            <p:nvPr/>
          </p:nvSpPr>
          <p:spPr>
            <a:xfrm>
              <a:off x="3848221" y="5876003"/>
              <a:ext cx="327791" cy="327791"/>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6A4356FA-2E3F-F940-AC8D-E68D8D86CA53}"/>
                </a:ext>
              </a:extLst>
            </p:cNvPr>
            <p:cNvSpPr/>
            <p:nvPr/>
          </p:nvSpPr>
          <p:spPr>
            <a:xfrm>
              <a:off x="3779934" y="5960715"/>
              <a:ext cx="483962"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sp>
          <p:nvSpPr>
            <p:cNvPr id="120" name="円/楕円 119">
              <a:extLst>
                <a:ext uri="{FF2B5EF4-FFF2-40B4-BE49-F238E27FC236}">
                  <a16:creationId xmlns:a16="http://schemas.microsoft.com/office/drawing/2014/main" id="{2608A8A5-3621-9246-9274-76A16B08F810}"/>
                </a:ext>
              </a:extLst>
            </p:cNvPr>
            <p:cNvSpPr/>
            <p:nvPr/>
          </p:nvSpPr>
          <p:spPr>
            <a:xfrm>
              <a:off x="4468853" y="5870039"/>
              <a:ext cx="327791" cy="327791"/>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0B97F095-C4C3-1A47-91D7-D9166880EEE4}"/>
                </a:ext>
              </a:extLst>
            </p:cNvPr>
            <p:cNvSpPr/>
            <p:nvPr/>
          </p:nvSpPr>
          <p:spPr>
            <a:xfrm>
              <a:off x="4470980" y="5952603"/>
              <a:ext cx="338079"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変更</a:t>
              </a:r>
            </a:p>
          </p:txBody>
        </p:sp>
        <p:sp>
          <p:nvSpPr>
            <p:cNvPr id="122" name="円/楕円 121">
              <a:extLst>
                <a:ext uri="{FF2B5EF4-FFF2-40B4-BE49-F238E27FC236}">
                  <a16:creationId xmlns:a16="http://schemas.microsoft.com/office/drawing/2014/main" id="{8B8EDB2C-81BD-484E-B82C-733A26581E1C}"/>
                </a:ext>
              </a:extLst>
            </p:cNvPr>
            <p:cNvSpPr/>
            <p:nvPr/>
          </p:nvSpPr>
          <p:spPr>
            <a:xfrm>
              <a:off x="5085695" y="5876003"/>
              <a:ext cx="327791" cy="327791"/>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83F9FB20-BE65-9148-A8DC-57EBDD4D386E}"/>
                </a:ext>
              </a:extLst>
            </p:cNvPr>
            <p:cNvSpPr/>
            <p:nvPr/>
          </p:nvSpPr>
          <p:spPr>
            <a:xfrm>
              <a:off x="5017408" y="5960715"/>
              <a:ext cx="483962" cy="184666"/>
            </a:xfrm>
            <a:prstGeom prst="rect">
              <a:avLst/>
            </a:prstGeom>
          </p:spPr>
          <p:txBody>
            <a:bodyPr wrap="square">
              <a:spAutoFit/>
            </a:bodyPr>
            <a:lstStyle/>
            <a:p>
              <a:pPr algn="ctr"/>
              <a:r>
                <a:rPr lang="ja-JP" altLang="en-US" sz="600">
                  <a:solidFill>
                    <a:schemeClr val="bg1"/>
                  </a:solidFill>
                  <a:latin typeface="Meiryo" panose="020B0604030504040204" pitchFamily="34" charset="-128"/>
                  <a:ea typeface="Meiryo" panose="020B0604030504040204" pitchFamily="34" charset="-128"/>
                </a:rPr>
                <a:t>ビルド</a:t>
              </a:r>
            </a:p>
          </p:txBody>
        </p:sp>
        <p:cxnSp>
          <p:nvCxnSpPr>
            <p:cNvPr id="124" name="直線矢印コネクタ 123">
              <a:extLst>
                <a:ext uri="{FF2B5EF4-FFF2-40B4-BE49-F238E27FC236}">
                  <a16:creationId xmlns:a16="http://schemas.microsoft.com/office/drawing/2014/main" id="{EBC0A2CC-2243-0D40-B667-5EF31B35DE70}"/>
                </a:ext>
              </a:extLst>
            </p:cNvPr>
            <p:cNvCxnSpPr>
              <a:cxnSpLocks/>
              <a:endCxn id="110" idx="2"/>
            </p:cNvCxnSpPr>
            <p:nvPr/>
          </p:nvCxnSpPr>
          <p:spPr>
            <a:xfrm flipV="1">
              <a:off x="1063810"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7" name="直線矢印コネクタ 126">
              <a:extLst>
                <a:ext uri="{FF2B5EF4-FFF2-40B4-BE49-F238E27FC236}">
                  <a16:creationId xmlns:a16="http://schemas.microsoft.com/office/drawing/2014/main" id="{7482654E-44F5-AF4C-8AA9-7A0F4CE74C4D}"/>
                </a:ext>
              </a:extLst>
            </p:cNvPr>
            <p:cNvCxnSpPr>
              <a:cxnSpLocks/>
            </p:cNvCxnSpPr>
            <p:nvPr/>
          </p:nvCxnSpPr>
          <p:spPr>
            <a:xfrm flipV="1">
              <a:off x="1702545"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8" name="直線矢印コネクタ 127">
              <a:extLst>
                <a:ext uri="{FF2B5EF4-FFF2-40B4-BE49-F238E27FC236}">
                  <a16:creationId xmlns:a16="http://schemas.microsoft.com/office/drawing/2014/main" id="{70B54CB2-F669-E748-A791-720DD0C57420}"/>
                </a:ext>
              </a:extLst>
            </p:cNvPr>
            <p:cNvCxnSpPr>
              <a:cxnSpLocks/>
            </p:cNvCxnSpPr>
            <p:nvPr/>
          </p:nvCxnSpPr>
          <p:spPr>
            <a:xfrm flipV="1">
              <a:off x="2307665"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9" name="直線矢印コネクタ 128">
              <a:extLst>
                <a:ext uri="{FF2B5EF4-FFF2-40B4-BE49-F238E27FC236}">
                  <a16:creationId xmlns:a16="http://schemas.microsoft.com/office/drawing/2014/main" id="{5E977E66-6294-B844-B056-AEBE659DBABB}"/>
                </a:ext>
              </a:extLst>
            </p:cNvPr>
            <p:cNvCxnSpPr>
              <a:cxnSpLocks/>
            </p:cNvCxnSpPr>
            <p:nvPr/>
          </p:nvCxnSpPr>
          <p:spPr>
            <a:xfrm flipV="1">
              <a:off x="2953126" y="6033935"/>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0" name="直線矢印コネクタ 129">
              <a:extLst>
                <a:ext uri="{FF2B5EF4-FFF2-40B4-BE49-F238E27FC236}">
                  <a16:creationId xmlns:a16="http://schemas.microsoft.com/office/drawing/2014/main" id="{C4C82CD6-85B0-FD4F-BAE1-4EC940F5E31E}"/>
                </a:ext>
              </a:extLst>
            </p:cNvPr>
            <p:cNvCxnSpPr>
              <a:cxnSpLocks/>
            </p:cNvCxnSpPr>
            <p:nvPr/>
          </p:nvCxnSpPr>
          <p:spPr>
            <a:xfrm flipV="1">
              <a:off x="3558245" y="6020488"/>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1" name="直線矢印コネクタ 130">
              <a:extLst>
                <a:ext uri="{FF2B5EF4-FFF2-40B4-BE49-F238E27FC236}">
                  <a16:creationId xmlns:a16="http://schemas.microsoft.com/office/drawing/2014/main" id="{369CCF72-DB14-B44D-9CDE-7A47E653A8B4}"/>
                </a:ext>
              </a:extLst>
            </p:cNvPr>
            <p:cNvCxnSpPr>
              <a:cxnSpLocks/>
            </p:cNvCxnSpPr>
            <p:nvPr/>
          </p:nvCxnSpPr>
          <p:spPr>
            <a:xfrm flipV="1">
              <a:off x="4183535" y="6027212"/>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829A49AB-0CCA-DC4E-8302-97296D27AB97}"/>
                </a:ext>
              </a:extLst>
            </p:cNvPr>
            <p:cNvCxnSpPr>
              <a:cxnSpLocks/>
            </p:cNvCxnSpPr>
            <p:nvPr/>
          </p:nvCxnSpPr>
          <p:spPr>
            <a:xfrm flipV="1">
              <a:off x="4795378" y="6040659"/>
              <a:ext cx="303137" cy="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3" name="下矢印 132">
              <a:extLst>
                <a:ext uri="{FF2B5EF4-FFF2-40B4-BE49-F238E27FC236}">
                  <a16:creationId xmlns:a16="http://schemas.microsoft.com/office/drawing/2014/main" id="{0E730604-662E-4146-8F35-4DF26DF105E7}"/>
                </a:ext>
              </a:extLst>
            </p:cNvPr>
            <p:cNvSpPr/>
            <p:nvPr/>
          </p:nvSpPr>
          <p:spPr>
            <a:xfrm>
              <a:off x="2863066" y="5305474"/>
              <a:ext cx="603238" cy="426123"/>
            </a:xfrm>
            <a:prstGeom prst="down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6539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vops-infinity-1-1 DevOps ">
            <a:extLst>
              <a:ext uri="{FF2B5EF4-FFF2-40B4-BE49-F238E27FC236}">
                <a16:creationId xmlns:a16="http://schemas.microsoft.com/office/drawing/2014/main" id="{952AAAEF-5529-2942-AE99-735F8467F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9060" y="1601405"/>
            <a:ext cx="7105880" cy="48877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3731D92B-0928-8747-88A0-E841697E9DFD}"/>
              </a:ext>
            </a:extLst>
          </p:cNvPr>
          <p:cNvSpPr/>
          <p:nvPr/>
        </p:nvSpPr>
        <p:spPr>
          <a:xfrm>
            <a:off x="322720" y="781615"/>
            <a:ext cx="8498559" cy="738664"/>
          </a:xfrm>
          <a:prstGeom prst="rect">
            <a:avLst/>
          </a:prstGeom>
        </p:spPr>
        <p:txBody>
          <a:bodyPr wrap="square">
            <a:spAutoFit/>
          </a:bodyPr>
          <a:lstStyle/>
          <a:p>
            <a:r>
              <a:rPr lang="en" altLang="ja-JP" sz="1400" dirty="0">
                <a:solidFill>
                  <a:srgbClr val="292929"/>
                </a:solidFill>
                <a:latin typeface="Meiryo" panose="020B0604030504040204" pitchFamily="34" charset="-128"/>
                <a:ea typeface="Meiryo" panose="020B0604030504040204" pitchFamily="34" charset="-128"/>
              </a:rPr>
              <a:t>DevOps</a:t>
            </a:r>
            <a:r>
              <a:rPr lang="ja-JP" altLang="en-US" sz="1400">
                <a:solidFill>
                  <a:srgbClr val="292929"/>
                </a:solidFill>
                <a:latin typeface="Meiryo" panose="020B0604030504040204" pitchFamily="34" charset="-128"/>
                <a:ea typeface="Meiryo" panose="020B0604030504040204" pitchFamily="34" charset="-128"/>
              </a:rPr>
              <a:t>は迅速かつ安定的にソフトウエアをユーザーに届けることを目的に、開発と運用のチームが協働し、プロダクトのリリース・サイクルを効率化する考え方。</a:t>
            </a:r>
            <a:r>
              <a:rPr lang="en" altLang="ja-JP" sz="1400" dirty="0">
                <a:solidFill>
                  <a:srgbClr val="292929"/>
                </a:solidFill>
                <a:latin typeface="Meiryo" panose="020B0604030504040204" pitchFamily="34" charset="-128"/>
                <a:ea typeface="Meiryo" panose="020B0604030504040204" pitchFamily="34" charset="-128"/>
              </a:rPr>
              <a:t>DevOps</a:t>
            </a:r>
            <a:r>
              <a:rPr lang="ja-JP" altLang="en-US" sz="1400">
                <a:solidFill>
                  <a:srgbClr val="292929"/>
                </a:solidFill>
                <a:latin typeface="Meiryo" panose="020B0604030504040204" pitchFamily="34" charset="-128"/>
                <a:ea typeface="Meiryo" panose="020B0604030504040204" pitchFamily="34" charset="-128"/>
              </a:rPr>
              <a:t>を実現するためには、ボトルネック改善に向けた最適なツール導入と</a:t>
            </a:r>
            <a:r>
              <a:rPr lang="en" altLang="ja-JP" sz="1400" dirty="0">
                <a:solidFill>
                  <a:srgbClr val="292929"/>
                </a:solidFill>
                <a:latin typeface="Meiryo" panose="020B0604030504040204" pitchFamily="34" charset="-128"/>
                <a:ea typeface="Meiryo" panose="020B0604030504040204" pitchFamily="34" charset="-128"/>
              </a:rPr>
              <a:t>DevOps</a:t>
            </a:r>
            <a:r>
              <a:rPr lang="ja-JP" altLang="en-US" sz="1400">
                <a:solidFill>
                  <a:srgbClr val="292929"/>
                </a:solidFill>
                <a:latin typeface="Meiryo" panose="020B0604030504040204" pitchFamily="34" charset="-128"/>
                <a:ea typeface="Meiryo" panose="020B0604030504040204" pitchFamily="34" charset="-128"/>
              </a:rPr>
              <a:t>に適した文化の形成が求められる。</a:t>
            </a:r>
            <a:endParaRPr lang="ja-JP" altLang="en-US" sz="1400">
              <a:latin typeface="Meiryo" panose="020B0604030504040204" pitchFamily="34" charset="-128"/>
              <a:ea typeface="Meiryo" panose="020B0604030504040204" pitchFamily="34" charset="-128"/>
            </a:endParaRPr>
          </a:p>
        </p:txBody>
      </p:sp>
      <p:sp>
        <p:nvSpPr>
          <p:cNvPr id="5" name="タイトル 4">
            <a:extLst>
              <a:ext uri="{FF2B5EF4-FFF2-40B4-BE49-F238E27FC236}">
                <a16:creationId xmlns:a16="http://schemas.microsoft.com/office/drawing/2014/main" id="{74219D12-4895-7144-9A6D-6D8FB0FA675B}"/>
              </a:ext>
            </a:extLst>
          </p:cNvPr>
          <p:cNvSpPr>
            <a:spLocks noGrp="1"/>
          </p:cNvSpPr>
          <p:nvPr>
            <p:ph type="title"/>
          </p:nvPr>
        </p:nvSpPr>
        <p:spPr/>
        <p:txBody>
          <a:bodyPr/>
          <a:lstStyle/>
          <a:p>
            <a:r>
              <a:rPr lang="en-US" altLang="ja-JP" dirty="0"/>
              <a:t>DevOps</a:t>
            </a:r>
            <a:r>
              <a:rPr lang="ja-JP" altLang="en-US"/>
              <a:t>の全体像</a:t>
            </a:r>
          </a:p>
        </p:txBody>
      </p:sp>
      <p:sp>
        <p:nvSpPr>
          <p:cNvPr id="6" name="テキスト ボックス 5">
            <a:extLst>
              <a:ext uri="{FF2B5EF4-FFF2-40B4-BE49-F238E27FC236}">
                <a16:creationId xmlns:a16="http://schemas.microsoft.com/office/drawing/2014/main" id="{2C8E0743-CCF6-6C47-99F6-CC495B798447}"/>
              </a:ext>
            </a:extLst>
          </p:cNvPr>
          <p:cNvSpPr txBox="1"/>
          <p:nvPr/>
        </p:nvSpPr>
        <p:spPr>
          <a:xfrm>
            <a:off x="3083580" y="3745734"/>
            <a:ext cx="681597" cy="461665"/>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開発</a:t>
            </a:r>
            <a:endParaRPr lang="en-US" altLang="ja-JP" b="1" dirty="0">
              <a:latin typeface="Meiryo" panose="020B0604030504040204" pitchFamily="34" charset="-128"/>
              <a:ea typeface="Meiryo" panose="020B0604030504040204" pitchFamily="34" charset="-128"/>
            </a:endParaRPr>
          </a:p>
          <a:p>
            <a:pPr algn="ctr"/>
            <a:r>
              <a:rPr lang="en-US" altLang="ja-JP" sz="600" dirty="0">
                <a:latin typeface="Meiryo" panose="020B0604030504040204" pitchFamily="34" charset="-128"/>
                <a:ea typeface="Meiryo" panose="020B0604030504040204" pitchFamily="34" charset="-128"/>
              </a:rPr>
              <a:t>Development</a:t>
            </a:r>
            <a:endParaRPr kumimoji="1" lang="ja-JP" altLang="en-US" sz="6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07E44683-981A-8F48-AFE9-CEEAD7740BD1}"/>
              </a:ext>
            </a:extLst>
          </p:cNvPr>
          <p:cNvSpPr txBox="1"/>
          <p:nvPr/>
        </p:nvSpPr>
        <p:spPr>
          <a:xfrm>
            <a:off x="5458822" y="3745734"/>
            <a:ext cx="646331" cy="461665"/>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運用</a:t>
            </a:r>
            <a:endParaRPr lang="en-US" altLang="ja-JP" b="1" dirty="0">
              <a:latin typeface="Meiryo" panose="020B0604030504040204" pitchFamily="34" charset="-128"/>
              <a:ea typeface="Meiryo" panose="020B0604030504040204" pitchFamily="34" charset="-128"/>
            </a:endParaRPr>
          </a:p>
          <a:p>
            <a:pPr algn="ctr"/>
            <a:r>
              <a:rPr lang="en-US" altLang="ja-JP" sz="600" dirty="0">
                <a:latin typeface="Meiryo" panose="020B0604030504040204" pitchFamily="34" charset="-128"/>
                <a:ea typeface="Meiryo" panose="020B0604030504040204" pitchFamily="34" charset="-128"/>
              </a:rPr>
              <a:t>Operation</a:t>
            </a:r>
            <a:endParaRPr kumimoji="1" lang="ja-JP" altLang="en-US" sz="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471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a:solidFill>
                  <a:srgbClr val="FFFFFF"/>
                </a:solidFill>
                <a:latin typeface="Meiryo" panose="020B0604030504040204" pitchFamily="34" charset="-128"/>
                <a:ea typeface="Meiryo" panose="020B0604030504040204" pitchFamily="34" charset="-128"/>
                <a:cs typeface="Arial"/>
              </a:rPr>
              <a:t>デジタルとは何か</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174143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A15E886B-D7D4-9842-B17E-036EFB926CD9}"/>
              </a:ext>
            </a:extLst>
          </p:cNvPr>
          <p:cNvSpPr/>
          <p:nvPr/>
        </p:nvSpPr>
        <p:spPr>
          <a:xfrm>
            <a:off x="597189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907470E7-A100-C745-BAB8-28314B57799F}"/>
              </a:ext>
            </a:extLst>
          </p:cNvPr>
          <p:cNvSpPr/>
          <p:nvPr/>
        </p:nvSpPr>
        <p:spPr>
          <a:xfrm>
            <a:off x="6015306" y="2347496"/>
            <a:ext cx="2872031" cy="231169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正方形/長方形 192">
            <a:extLst>
              <a:ext uri="{FF2B5EF4-FFF2-40B4-BE49-F238E27FC236}">
                <a16:creationId xmlns:a16="http://schemas.microsoft.com/office/drawing/2014/main" id="{19EC753D-B4CA-044F-B985-CDC283C55E27}"/>
              </a:ext>
            </a:extLst>
          </p:cNvPr>
          <p:cNvSpPr/>
          <p:nvPr/>
        </p:nvSpPr>
        <p:spPr>
          <a:xfrm>
            <a:off x="6063629" y="2345706"/>
            <a:ext cx="2780125" cy="1840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lang="ja-JP" altLang="en-US"/>
              <a:t>物理システム・仮想化・コンテナの比較</a:t>
            </a:r>
            <a:endParaRPr lang="ja-JP" altLang="en-US" dirty="0"/>
          </a:p>
        </p:txBody>
      </p:sp>
      <p:sp>
        <p:nvSpPr>
          <p:cNvPr id="6" name="正方形/長方形 5"/>
          <p:cNvSpPr/>
          <p:nvPr/>
        </p:nvSpPr>
        <p:spPr>
          <a:xfrm>
            <a:off x="185544"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261741" y="3371088"/>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p:cNvSpPr txBox="1"/>
          <p:nvPr/>
        </p:nvSpPr>
        <p:spPr>
          <a:xfrm>
            <a:off x="185544"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 name="正方形/長方形 15"/>
          <p:cNvSpPr/>
          <p:nvPr/>
        </p:nvSpPr>
        <p:spPr>
          <a:xfrm>
            <a:off x="261741" y="287059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261741" y="2370098"/>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 name="正方形/長方形 17"/>
          <p:cNvSpPr/>
          <p:nvPr/>
        </p:nvSpPr>
        <p:spPr>
          <a:xfrm>
            <a:off x="1096887"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154593" y="336726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1155941" y="237009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3" name="正方形/長方形 22"/>
          <p:cNvSpPr/>
          <p:nvPr/>
        </p:nvSpPr>
        <p:spPr>
          <a:xfrm>
            <a:off x="2008689" y="2275259"/>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2061695" y="3363130"/>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p:cNvSpPr/>
          <p:nvPr/>
        </p:nvSpPr>
        <p:spPr>
          <a:xfrm>
            <a:off x="2064492" y="2368544"/>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56" name="正方形/長方形 55"/>
          <p:cNvSpPr/>
          <p:nvPr/>
        </p:nvSpPr>
        <p:spPr>
          <a:xfrm>
            <a:off x="295151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p:cNvSpPr/>
          <p:nvPr/>
        </p:nvSpPr>
        <p:spPr>
          <a:xfrm>
            <a:off x="2994926" y="2347496"/>
            <a:ext cx="2872031"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p:cNvSpPr/>
          <p:nvPr/>
        </p:nvSpPr>
        <p:spPr>
          <a:xfrm>
            <a:off x="3065763"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テキスト ボックス 82"/>
          <p:cNvSpPr txBox="1"/>
          <p:nvPr/>
        </p:nvSpPr>
        <p:spPr>
          <a:xfrm>
            <a:off x="3866452" y="4453272"/>
            <a:ext cx="1136015" cy="215444"/>
          </a:xfrm>
          <a:prstGeom prst="rect">
            <a:avLst/>
          </a:prstGeom>
          <a:noFill/>
        </p:spPr>
        <p:txBody>
          <a:bodyPr wrap="square" rtlCol="0">
            <a:spAutoFit/>
          </a:bodyPr>
          <a:lstStyle/>
          <a:p>
            <a:pPr algn="ctr"/>
            <a:r>
              <a:rPr kumimoji="1" lang="ja-JP" altLang="en-US" sz="800" dirty="0">
                <a:solidFill>
                  <a:srgbClr val="FFFFFF"/>
                </a:solidFill>
                <a:latin typeface="Meiryo" panose="020B0604030504040204" pitchFamily="34" charset="-128"/>
                <a:ea typeface="Meiryo" panose="020B0604030504040204" pitchFamily="34" charset="-128"/>
              </a:rPr>
              <a:t>ハイパーバイザー</a:t>
            </a:r>
          </a:p>
        </p:txBody>
      </p:sp>
      <p:sp>
        <p:nvSpPr>
          <p:cNvPr id="84" name="テキスト ボックス 83"/>
          <p:cNvSpPr txBox="1"/>
          <p:nvPr/>
        </p:nvSpPr>
        <p:spPr>
          <a:xfrm>
            <a:off x="3070235" y="4215266"/>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87" name="正方形/長方形 86"/>
          <p:cNvSpPr/>
          <p:nvPr/>
        </p:nvSpPr>
        <p:spPr>
          <a:xfrm>
            <a:off x="3993526"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テキスト ボックス 88"/>
          <p:cNvSpPr txBox="1"/>
          <p:nvPr/>
        </p:nvSpPr>
        <p:spPr>
          <a:xfrm>
            <a:off x="3989054" y="4213498"/>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92" name="正方形/長方形 91"/>
          <p:cNvSpPr/>
          <p:nvPr/>
        </p:nvSpPr>
        <p:spPr>
          <a:xfrm>
            <a:off x="4921999"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4" name="テキスト ボックス 93"/>
          <p:cNvSpPr txBox="1"/>
          <p:nvPr/>
        </p:nvSpPr>
        <p:spPr>
          <a:xfrm>
            <a:off x="4934202" y="4213498"/>
            <a:ext cx="880727"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117" name="フローチャート: 磁気ディスク 116"/>
          <p:cNvSpPr/>
          <p:nvPr/>
        </p:nvSpPr>
        <p:spPr>
          <a:xfrm>
            <a:off x="707016" y="4738582"/>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p:cNvSpPr/>
          <p:nvPr/>
        </p:nvSpPr>
        <p:spPr>
          <a:xfrm>
            <a:off x="275806" y="492901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正方形/長方形 118"/>
          <p:cNvSpPr/>
          <p:nvPr/>
        </p:nvSpPr>
        <p:spPr>
          <a:xfrm>
            <a:off x="275806" y="473297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178398" y="1919231"/>
            <a:ext cx="2706828" cy="338554"/>
          </a:xfrm>
          <a:prstGeom prst="rect">
            <a:avLst/>
          </a:prstGeom>
          <a:noFill/>
        </p:spPr>
        <p:txBody>
          <a:bodyPr wrap="square" rtlCol="0">
            <a:spAutoFit/>
          </a:bodyPr>
          <a:lstStyle/>
          <a:p>
            <a:pPr algn="ctr"/>
            <a:r>
              <a:rPr kumimoji="1" lang="ja-JP" altLang="en-US" sz="1600" dirty="0">
                <a:solidFill>
                  <a:srgbClr val="0000FF"/>
                </a:solidFill>
                <a:latin typeface="Meiryo" panose="020B0604030504040204" pitchFamily="34" charset="-128"/>
                <a:ea typeface="Meiryo" panose="020B0604030504040204" pitchFamily="34" charset="-128"/>
              </a:rPr>
              <a:t>物理システム</a:t>
            </a:r>
          </a:p>
        </p:txBody>
      </p:sp>
      <p:sp>
        <p:nvSpPr>
          <p:cNvPr id="128" name="テキスト ボックス 127"/>
          <p:cNvSpPr txBox="1"/>
          <p:nvPr/>
        </p:nvSpPr>
        <p:spPr>
          <a:xfrm>
            <a:off x="292720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仮想化されたシステム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AABBE0F9-7554-8D46-8906-0DB1A2209940}"/>
              </a:ext>
            </a:extLst>
          </p:cNvPr>
          <p:cNvSpPr/>
          <p:nvPr/>
        </p:nvSpPr>
        <p:spPr>
          <a:xfrm>
            <a:off x="1155716" y="287443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正方形/長方形 62">
            <a:extLst>
              <a:ext uri="{FF2B5EF4-FFF2-40B4-BE49-F238E27FC236}">
                <a16:creationId xmlns:a16="http://schemas.microsoft.com/office/drawing/2014/main" id="{AA51DF1B-5A68-0040-A247-B330C19AA2D9}"/>
              </a:ext>
            </a:extLst>
          </p:cNvPr>
          <p:cNvSpPr/>
          <p:nvPr/>
        </p:nvSpPr>
        <p:spPr>
          <a:xfrm>
            <a:off x="2061470" y="2874711"/>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D7F5E378-3532-8349-A6CD-39134277161D}"/>
              </a:ext>
            </a:extLst>
          </p:cNvPr>
          <p:cNvSpPr txBox="1"/>
          <p:nvPr/>
        </p:nvSpPr>
        <p:spPr>
          <a:xfrm>
            <a:off x="1130198"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2AD3BD1-F51D-6C47-8AC4-AA522C4715FA}"/>
              </a:ext>
            </a:extLst>
          </p:cNvPr>
          <p:cNvSpPr txBox="1"/>
          <p:nvPr/>
        </p:nvSpPr>
        <p:spPr>
          <a:xfrm>
            <a:off x="2039011"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77F37553-BACB-4A4F-B424-A4C40A64F317}"/>
              </a:ext>
            </a:extLst>
          </p:cNvPr>
          <p:cNvSpPr/>
          <p:nvPr/>
        </p:nvSpPr>
        <p:spPr>
          <a:xfrm>
            <a:off x="567635" y="5109111"/>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正方形/長方形 67">
            <a:extLst>
              <a:ext uri="{FF2B5EF4-FFF2-40B4-BE49-F238E27FC236}">
                <a16:creationId xmlns:a16="http://schemas.microsoft.com/office/drawing/2014/main" id="{2EDAA4FD-834E-9545-A370-D306A78AE6DF}"/>
              </a:ext>
            </a:extLst>
          </p:cNvPr>
          <p:cNvSpPr/>
          <p:nvPr/>
        </p:nvSpPr>
        <p:spPr>
          <a:xfrm>
            <a:off x="258554" y="4917608"/>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正方形/長方形 68">
            <a:extLst>
              <a:ext uri="{FF2B5EF4-FFF2-40B4-BE49-F238E27FC236}">
                <a16:creationId xmlns:a16="http://schemas.microsoft.com/office/drawing/2014/main" id="{F0FBF265-B3A6-8C43-8285-905886D31E99}"/>
              </a:ext>
            </a:extLst>
          </p:cNvPr>
          <p:cNvSpPr/>
          <p:nvPr/>
        </p:nvSpPr>
        <p:spPr>
          <a:xfrm>
            <a:off x="225043" y="4722387"/>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フローチャート: 磁気ディスク 69">
            <a:extLst>
              <a:ext uri="{FF2B5EF4-FFF2-40B4-BE49-F238E27FC236}">
                <a16:creationId xmlns:a16="http://schemas.microsoft.com/office/drawing/2014/main" id="{01F521EB-C34E-FF46-A997-1D842E92FA41}"/>
              </a:ext>
            </a:extLst>
          </p:cNvPr>
          <p:cNvSpPr/>
          <p:nvPr/>
        </p:nvSpPr>
        <p:spPr>
          <a:xfrm>
            <a:off x="1622184" y="4736228"/>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C5418750-E159-5B42-9658-B2B00629F5E1}"/>
              </a:ext>
            </a:extLst>
          </p:cNvPr>
          <p:cNvSpPr/>
          <p:nvPr/>
        </p:nvSpPr>
        <p:spPr>
          <a:xfrm>
            <a:off x="1190974" y="492666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正方形/長方形 71">
            <a:extLst>
              <a:ext uri="{FF2B5EF4-FFF2-40B4-BE49-F238E27FC236}">
                <a16:creationId xmlns:a16="http://schemas.microsoft.com/office/drawing/2014/main" id="{658A4FD1-E984-3744-802A-2801592E7524}"/>
              </a:ext>
            </a:extLst>
          </p:cNvPr>
          <p:cNvSpPr/>
          <p:nvPr/>
        </p:nvSpPr>
        <p:spPr>
          <a:xfrm>
            <a:off x="1190974" y="473062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3E75DFE-60D0-1F4D-AE45-BEF5AFD66383}"/>
              </a:ext>
            </a:extLst>
          </p:cNvPr>
          <p:cNvSpPr/>
          <p:nvPr/>
        </p:nvSpPr>
        <p:spPr>
          <a:xfrm>
            <a:off x="1482803" y="5106757"/>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66E74B55-0667-5B45-B7F7-BE0AE0E3CFDC}"/>
              </a:ext>
            </a:extLst>
          </p:cNvPr>
          <p:cNvSpPr/>
          <p:nvPr/>
        </p:nvSpPr>
        <p:spPr>
          <a:xfrm>
            <a:off x="1173722" y="4915254"/>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8395A18C-B124-3C4D-AB03-1CA9B3F82E93}"/>
              </a:ext>
            </a:extLst>
          </p:cNvPr>
          <p:cNvSpPr/>
          <p:nvPr/>
        </p:nvSpPr>
        <p:spPr>
          <a:xfrm>
            <a:off x="1140211" y="4720033"/>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フローチャート: 磁気ディスク 75">
            <a:extLst>
              <a:ext uri="{FF2B5EF4-FFF2-40B4-BE49-F238E27FC236}">
                <a16:creationId xmlns:a16="http://schemas.microsoft.com/office/drawing/2014/main" id="{4FD9498C-05B9-F949-A5CD-DF6F651C3954}"/>
              </a:ext>
            </a:extLst>
          </p:cNvPr>
          <p:cNvSpPr/>
          <p:nvPr/>
        </p:nvSpPr>
        <p:spPr>
          <a:xfrm>
            <a:off x="2533986" y="4743997"/>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48E08CD2-8FBD-604F-B424-9148192CB691}"/>
              </a:ext>
            </a:extLst>
          </p:cNvPr>
          <p:cNvSpPr/>
          <p:nvPr/>
        </p:nvSpPr>
        <p:spPr>
          <a:xfrm>
            <a:off x="2102776" y="493443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9F984B32-57CE-2940-91F8-6E5F92639C76}"/>
              </a:ext>
            </a:extLst>
          </p:cNvPr>
          <p:cNvSpPr/>
          <p:nvPr/>
        </p:nvSpPr>
        <p:spPr>
          <a:xfrm>
            <a:off x="2102776" y="473839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B9B8946B-C56C-A848-9C3E-25C04829CD88}"/>
              </a:ext>
            </a:extLst>
          </p:cNvPr>
          <p:cNvSpPr/>
          <p:nvPr/>
        </p:nvSpPr>
        <p:spPr>
          <a:xfrm>
            <a:off x="2394605" y="5114526"/>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正方形/長方形 97">
            <a:extLst>
              <a:ext uri="{FF2B5EF4-FFF2-40B4-BE49-F238E27FC236}">
                <a16:creationId xmlns:a16="http://schemas.microsoft.com/office/drawing/2014/main" id="{C42780C4-C574-8040-8239-671E5D2EBDCF}"/>
              </a:ext>
            </a:extLst>
          </p:cNvPr>
          <p:cNvSpPr/>
          <p:nvPr/>
        </p:nvSpPr>
        <p:spPr>
          <a:xfrm>
            <a:off x="2085524" y="4923023"/>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正方形/長方形 98">
            <a:extLst>
              <a:ext uri="{FF2B5EF4-FFF2-40B4-BE49-F238E27FC236}">
                <a16:creationId xmlns:a16="http://schemas.microsoft.com/office/drawing/2014/main" id="{31FDCC96-141E-0B44-94E8-678EE1754DD9}"/>
              </a:ext>
            </a:extLst>
          </p:cNvPr>
          <p:cNvSpPr/>
          <p:nvPr/>
        </p:nvSpPr>
        <p:spPr>
          <a:xfrm>
            <a:off x="2052013" y="4727802"/>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テキスト ボックス 99">
            <a:extLst>
              <a:ext uri="{FF2B5EF4-FFF2-40B4-BE49-F238E27FC236}">
                <a16:creationId xmlns:a16="http://schemas.microsoft.com/office/drawing/2014/main" id="{8EB83025-6FC2-C647-931E-84A306B62F30}"/>
              </a:ext>
            </a:extLst>
          </p:cNvPr>
          <p:cNvSpPr txBox="1"/>
          <p:nvPr/>
        </p:nvSpPr>
        <p:spPr>
          <a:xfrm>
            <a:off x="399284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01" name="フローチャート: 磁気ディスク 100">
            <a:extLst>
              <a:ext uri="{FF2B5EF4-FFF2-40B4-BE49-F238E27FC236}">
                <a16:creationId xmlns:a16="http://schemas.microsoft.com/office/drawing/2014/main" id="{2B7830E3-7943-A34B-8657-757EE769611F}"/>
              </a:ext>
            </a:extLst>
          </p:cNvPr>
          <p:cNvSpPr/>
          <p:nvPr/>
        </p:nvSpPr>
        <p:spPr>
          <a:xfrm>
            <a:off x="373184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AB892602-AAB3-5D44-AF84-4EAA57E0E48B}"/>
              </a:ext>
            </a:extLst>
          </p:cNvPr>
          <p:cNvSpPr/>
          <p:nvPr/>
        </p:nvSpPr>
        <p:spPr>
          <a:xfrm>
            <a:off x="329371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正方形/長方形 128">
            <a:extLst>
              <a:ext uri="{FF2B5EF4-FFF2-40B4-BE49-F238E27FC236}">
                <a16:creationId xmlns:a16="http://schemas.microsoft.com/office/drawing/2014/main" id="{2A4862CA-412B-1249-9526-B10A876D1FD7}"/>
              </a:ext>
            </a:extLst>
          </p:cNvPr>
          <p:cNvSpPr/>
          <p:nvPr/>
        </p:nvSpPr>
        <p:spPr>
          <a:xfrm>
            <a:off x="329371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磁気ディスク 132">
            <a:extLst>
              <a:ext uri="{FF2B5EF4-FFF2-40B4-BE49-F238E27FC236}">
                <a16:creationId xmlns:a16="http://schemas.microsoft.com/office/drawing/2014/main" id="{2D276556-059D-0C44-B288-82662A9AA83B}"/>
              </a:ext>
            </a:extLst>
          </p:cNvPr>
          <p:cNvSpPr/>
          <p:nvPr/>
        </p:nvSpPr>
        <p:spPr>
          <a:xfrm>
            <a:off x="409203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フローチャート: 磁気ディスク 133">
            <a:extLst>
              <a:ext uri="{FF2B5EF4-FFF2-40B4-BE49-F238E27FC236}">
                <a16:creationId xmlns:a16="http://schemas.microsoft.com/office/drawing/2014/main" id="{E2532FE2-4BB1-C94B-B20D-9933275994D8}"/>
              </a:ext>
            </a:extLst>
          </p:cNvPr>
          <p:cNvSpPr/>
          <p:nvPr/>
        </p:nvSpPr>
        <p:spPr>
          <a:xfrm>
            <a:off x="445711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フローチャート: 磁気ディスク 134">
            <a:extLst>
              <a:ext uri="{FF2B5EF4-FFF2-40B4-BE49-F238E27FC236}">
                <a16:creationId xmlns:a16="http://schemas.microsoft.com/office/drawing/2014/main" id="{35950D68-E631-7749-898A-4DDDAA3C91D2}"/>
              </a:ext>
            </a:extLst>
          </p:cNvPr>
          <p:cNvSpPr/>
          <p:nvPr/>
        </p:nvSpPr>
        <p:spPr>
          <a:xfrm>
            <a:off x="481342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磁気ディスク 135">
            <a:extLst>
              <a:ext uri="{FF2B5EF4-FFF2-40B4-BE49-F238E27FC236}">
                <a16:creationId xmlns:a16="http://schemas.microsoft.com/office/drawing/2014/main" id="{FCC512E7-BF0B-414A-8513-175893A69AA7}"/>
              </a:ext>
            </a:extLst>
          </p:cNvPr>
          <p:cNvSpPr/>
          <p:nvPr/>
        </p:nvSpPr>
        <p:spPr>
          <a:xfrm>
            <a:off x="516973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正方形/長方形 136">
            <a:extLst>
              <a:ext uri="{FF2B5EF4-FFF2-40B4-BE49-F238E27FC236}">
                <a16:creationId xmlns:a16="http://schemas.microsoft.com/office/drawing/2014/main" id="{B7C97C05-869B-AB44-98CB-0CE8450FAE0D}"/>
              </a:ext>
            </a:extLst>
          </p:cNvPr>
          <p:cNvSpPr/>
          <p:nvPr/>
        </p:nvSpPr>
        <p:spPr>
          <a:xfrm>
            <a:off x="3128253" y="3367744"/>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AD7736C5-CEC1-834C-A9B7-CCE823EA2D33}"/>
              </a:ext>
            </a:extLst>
          </p:cNvPr>
          <p:cNvSpPr/>
          <p:nvPr/>
        </p:nvSpPr>
        <p:spPr>
          <a:xfrm>
            <a:off x="312825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正方形/長方形 138">
            <a:extLst>
              <a:ext uri="{FF2B5EF4-FFF2-40B4-BE49-F238E27FC236}">
                <a16:creationId xmlns:a16="http://schemas.microsoft.com/office/drawing/2014/main" id="{9AECA9A3-395A-9340-BB7B-3C23A31287D3}"/>
              </a:ext>
            </a:extLst>
          </p:cNvPr>
          <p:cNvSpPr/>
          <p:nvPr/>
        </p:nvSpPr>
        <p:spPr>
          <a:xfrm>
            <a:off x="312825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0" name="正方形/長方形 139">
            <a:extLst>
              <a:ext uri="{FF2B5EF4-FFF2-40B4-BE49-F238E27FC236}">
                <a16:creationId xmlns:a16="http://schemas.microsoft.com/office/drawing/2014/main" id="{A2368E25-9B5F-D243-A22E-979186D17BB1}"/>
              </a:ext>
            </a:extLst>
          </p:cNvPr>
          <p:cNvSpPr/>
          <p:nvPr/>
        </p:nvSpPr>
        <p:spPr>
          <a:xfrm>
            <a:off x="4049100" y="336547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正方形/長方形 140">
            <a:extLst>
              <a:ext uri="{FF2B5EF4-FFF2-40B4-BE49-F238E27FC236}">
                <a16:creationId xmlns:a16="http://schemas.microsoft.com/office/drawing/2014/main" id="{1D469EFE-B03B-9448-BCFC-272696FCF11E}"/>
              </a:ext>
            </a:extLst>
          </p:cNvPr>
          <p:cNvSpPr/>
          <p:nvPr/>
        </p:nvSpPr>
        <p:spPr>
          <a:xfrm>
            <a:off x="405044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2" name="正方形/長方形 141">
            <a:extLst>
              <a:ext uri="{FF2B5EF4-FFF2-40B4-BE49-F238E27FC236}">
                <a16:creationId xmlns:a16="http://schemas.microsoft.com/office/drawing/2014/main" id="{90525F48-D086-754F-A6BF-9B02A44042B4}"/>
              </a:ext>
            </a:extLst>
          </p:cNvPr>
          <p:cNvSpPr/>
          <p:nvPr/>
        </p:nvSpPr>
        <p:spPr>
          <a:xfrm>
            <a:off x="4979187" y="3362894"/>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正方形/長方形 142">
            <a:extLst>
              <a:ext uri="{FF2B5EF4-FFF2-40B4-BE49-F238E27FC236}">
                <a16:creationId xmlns:a16="http://schemas.microsoft.com/office/drawing/2014/main" id="{9E26F333-5697-B641-A6DD-51579C7AA828}"/>
              </a:ext>
            </a:extLst>
          </p:cNvPr>
          <p:cNvSpPr/>
          <p:nvPr/>
        </p:nvSpPr>
        <p:spPr>
          <a:xfrm>
            <a:off x="498198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4" name="正方形/長方形 143">
            <a:extLst>
              <a:ext uri="{FF2B5EF4-FFF2-40B4-BE49-F238E27FC236}">
                <a16:creationId xmlns:a16="http://schemas.microsoft.com/office/drawing/2014/main" id="{8F944348-D5B9-5541-BA60-E9EA7AF19372}"/>
              </a:ext>
            </a:extLst>
          </p:cNvPr>
          <p:cNvSpPr/>
          <p:nvPr/>
        </p:nvSpPr>
        <p:spPr>
          <a:xfrm>
            <a:off x="405022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正方形/長方形 144">
            <a:extLst>
              <a:ext uri="{FF2B5EF4-FFF2-40B4-BE49-F238E27FC236}">
                <a16:creationId xmlns:a16="http://schemas.microsoft.com/office/drawing/2014/main" id="{BA474279-8E8C-3F46-B07D-F3DC91F1FC58}"/>
              </a:ext>
            </a:extLst>
          </p:cNvPr>
          <p:cNvSpPr/>
          <p:nvPr/>
        </p:nvSpPr>
        <p:spPr>
          <a:xfrm>
            <a:off x="497896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フローチャート: 磁気ディスク 145">
            <a:extLst>
              <a:ext uri="{FF2B5EF4-FFF2-40B4-BE49-F238E27FC236}">
                <a16:creationId xmlns:a16="http://schemas.microsoft.com/office/drawing/2014/main" id="{89E9B64B-1161-494E-A8E7-B15F563BB79A}"/>
              </a:ext>
            </a:extLst>
          </p:cNvPr>
          <p:cNvSpPr/>
          <p:nvPr/>
        </p:nvSpPr>
        <p:spPr>
          <a:xfrm>
            <a:off x="3586996" y="3811419"/>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正方形/長方形 146">
            <a:extLst>
              <a:ext uri="{FF2B5EF4-FFF2-40B4-BE49-F238E27FC236}">
                <a16:creationId xmlns:a16="http://schemas.microsoft.com/office/drawing/2014/main" id="{14DB9A7D-D133-CD45-90CF-9DDB649A8CD6}"/>
              </a:ext>
            </a:extLst>
          </p:cNvPr>
          <p:cNvSpPr/>
          <p:nvPr/>
        </p:nvSpPr>
        <p:spPr>
          <a:xfrm>
            <a:off x="3155786" y="400185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正方形/長方形 147">
            <a:extLst>
              <a:ext uri="{FF2B5EF4-FFF2-40B4-BE49-F238E27FC236}">
                <a16:creationId xmlns:a16="http://schemas.microsoft.com/office/drawing/2014/main" id="{9E9ACAA1-3488-C543-B774-9D7F17941B88}"/>
              </a:ext>
            </a:extLst>
          </p:cNvPr>
          <p:cNvSpPr/>
          <p:nvPr/>
        </p:nvSpPr>
        <p:spPr>
          <a:xfrm>
            <a:off x="3155786" y="380581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フローチャート: 磁気ディスク 150">
            <a:extLst>
              <a:ext uri="{FF2B5EF4-FFF2-40B4-BE49-F238E27FC236}">
                <a16:creationId xmlns:a16="http://schemas.microsoft.com/office/drawing/2014/main" id="{483C30CA-33E7-F14C-A46E-3067CD15332B}"/>
              </a:ext>
            </a:extLst>
          </p:cNvPr>
          <p:cNvSpPr/>
          <p:nvPr/>
        </p:nvSpPr>
        <p:spPr>
          <a:xfrm>
            <a:off x="4486655" y="3819990"/>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正方形/長方形 151">
            <a:extLst>
              <a:ext uri="{FF2B5EF4-FFF2-40B4-BE49-F238E27FC236}">
                <a16:creationId xmlns:a16="http://schemas.microsoft.com/office/drawing/2014/main" id="{52BFAF38-28E0-324C-9018-B49963E6ED91}"/>
              </a:ext>
            </a:extLst>
          </p:cNvPr>
          <p:cNvSpPr/>
          <p:nvPr/>
        </p:nvSpPr>
        <p:spPr>
          <a:xfrm>
            <a:off x="4055445" y="401042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3" name="正方形/長方形 152">
            <a:extLst>
              <a:ext uri="{FF2B5EF4-FFF2-40B4-BE49-F238E27FC236}">
                <a16:creationId xmlns:a16="http://schemas.microsoft.com/office/drawing/2014/main" id="{7CA322A8-5AB6-CC4F-8043-C6A7C888C28B}"/>
              </a:ext>
            </a:extLst>
          </p:cNvPr>
          <p:cNvSpPr/>
          <p:nvPr/>
        </p:nvSpPr>
        <p:spPr>
          <a:xfrm>
            <a:off x="4055445" y="381438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フローチャート: 磁気ディスク 153">
            <a:extLst>
              <a:ext uri="{FF2B5EF4-FFF2-40B4-BE49-F238E27FC236}">
                <a16:creationId xmlns:a16="http://schemas.microsoft.com/office/drawing/2014/main" id="{7F65B037-89A1-A64F-A628-1C2B4BE57CBA}"/>
              </a:ext>
            </a:extLst>
          </p:cNvPr>
          <p:cNvSpPr/>
          <p:nvPr/>
        </p:nvSpPr>
        <p:spPr>
          <a:xfrm>
            <a:off x="5429240" y="3827675"/>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5" name="正方形/長方形 154">
            <a:extLst>
              <a:ext uri="{FF2B5EF4-FFF2-40B4-BE49-F238E27FC236}">
                <a16:creationId xmlns:a16="http://schemas.microsoft.com/office/drawing/2014/main" id="{B67E238E-5F56-FD43-9BA6-C4EC0F620E46}"/>
              </a:ext>
            </a:extLst>
          </p:cNvPr>
          <p:cNvSpPr/>
          <p:nvPr/>
        </p:nvSpPr>
        <p:spPr>
          <a:xfrm>
            <a:off x="4998030" y="401810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正方形/長方形 155">
            <a:extLst>
              <a:ext uri="{FF2B5EF4-FFF2-40B4-BE49-F238E27FC236}">
                <a16:creationId xmlns:a16="http://schemas.microsoft.com/office/drawing/2014/main" id="{3604F6BB-9C7B-9248-83F4-DCDC7D5B7299}"/>
              </a:ext>
            </a:extLst>
          </p:cNvPr>
          <p:cNvSpPr/>
          <p:nvPr/>
        </p:nvSpPr>
        <p:spPr>
          <a:xfrm>
            <a:off x="4998030" y="382206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C7954784-4F1C-C243-A7E6-81C128390DA8}"/>
              </a:ext>
            </a:extLst>
          </p:cNvPr>
          <p:cNvSpPr/>
          <p:nvPr/>
        </p:nvSpPr>
        <p:spPr>
          <a:xfrm>
            <a:off x="6086143"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0" name="テキスト ボックス 159">
            <a:extLst>
              <a:ext uri="{FF2B5EF4-FFF2-40B4-BE49-F238E27FC236}">
                <a16:creationId xmlns:a16="http://schemas.microsoft.com/office/drawing/2014/main" id="{0442D00C-7856-F240-9724-8D9B7AF41F30}"/>
              </a:ext>
            </a:extLst>
          </p:cNvPr>
          <p:cNvSpPr txBox="1"/>
          <p:nvPr/>
        </p:nvSpPr>
        <p:spPr>
          <a:xfrm>
            <a:off x="6878295" y="4414143"/>
            <a:ext cx="1136015"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62" name="正方形/長方形 161">
            <a:extLst>
              <a:ext uri="{FF2B5EF4-FFF2-40B4-BE49-F238E27FC236}">
                <a16:creationId xmlns:a16="http://schemas.microsoft.com/office/drawing/2014/main" id="{A1008788-33D2-FB42-8FE4-4685C3D9F518}"/>
              </a:ext>
            </a:extLst>
          </p:cNvPr>
          <p:cNvSpPr/>
          <p:nvPr/>
        </p:nvSpPr>
        <p:spPr>
          <a:xfrm>
            <a:off x="7013906"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4" name="正方形/長方形 163">
            <a:extLst>
              <a:ext uri="{FF2B5EF4-FFF2-40B4-BE49-F238E27FC236}">
                <a16:creationId xmlns:a16="http://schemas.microsoft.com/office/drawing/2014/main" id="{0B440800-7DE6-9241-94EB-B31FBA5D686C}"/>
              </a:ext>
            </a:extLst>
          </p:cNvPr>
          <p:cNvSpPr/>
          <p:nvPr/>
        </p:nvSpPr>
        <p:spPr>
          <a:xfrm>
            <a:off x="7942379"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テキスト ボックス 165">
            <a:extLst>
              <a:ext uri="{FF2B5EF4-FFF2-40B4-BE49-F238E27FC236}">
                <a16:creationId xmlns:a16="http://schemas.microsoft.com/office/drawing/2014/main" id="{2123C8FC-E5C8-7947-899C-0796C6E2740C}"/>
              </a:ext>
            </a:extLst>
          </p:cNvPr>
          <p:cNvSpPr txBox="1"/>
          <p:nvPr/>
        </p:nvSpPr>
        <p:spPr>
          <a:xfrm>
            <a:off x="594758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コンテナ・システム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794555AC-B15B-4741-BB66-FE0F4757EB26}"/>
              </a:ext>
            </a:extLst>
          </p:cNvPr>
          <p:cNvSpPr txBox="1"/>
          <p:nvPr/>
        </p:nvSpPr>
        <p:spPr>
          <a:xfrm>
            <a:off x="701322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8" name="フローチャート: 磁気ディスク 167">
            <a:extLst>
              <a:ext uri="{FF2B5EF4-FFF2-40B4-BE49-F238E27FC236}">
                <a16:creationId xmlns:a16="http://schemas.microsoft.com/office/drawing/2014/main" id="{DDA623F5-76B9-274D-A848-11AE5DD8910A}"/>
              </a:ext>
            </a:extLst>
          </p:cNvPr>
          <p:cNvSpPr/>
          <p:nvPr/>
        </p:nvSpPr>
        <p:spPr>
          <a:xfrm>
            <a:off x="675222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正方形/長方形 168">
            <a:extLst>
              <a:ext uri="{FF2B5EF4-FFF2-40B4-BE49-F238E27FC236}">
                <a16:creationId xmlns:a16="http://schemas.microsoft.com/office/drawing/2014/main" id="{D321AABD-5108-E94E-AAFF-A90B48CCF969}"/>
              </a:ext>
            </a:extLst>
          </p:cNvPr>
          <p:cNvSpPr/>
          <p:nvPr/>
        </p:nvSpPr>
        <p:spPr>
          <a:xfrm>
            <a:off x="631409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正方形/長方形 169">
            <a:extLst>
              <a:ext uri="{FF2B5EF4-FFF2-40B4-BE49-F238E27FC236}">
                <a16:creationId xmlns:a16="http://schemas.microsoft.com/office/drawing/2014/main" id="{F869E475-94EE-E14E-8E74-E3DB9C160988}"/>
              </a:ext>
            </a:extLst>
          </p:cNvPr>
          <p:cNvSpPr/>
          <p:nvPr/>
        </p:nvSpPr>
        <p:spPr>
          <a:xfrm>
            <a:off x="631409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AAE8115-043A-F34B-873A-22E8E30C5E35}"/>
              </a:ext>
            </a:extLst>
          </p:cNvPr>
          <p:cNvSpPr/>
          <p:nvPr/>
        </p:nvSpPr>
        <p:spPr>
          <a:xfrm>
            <a:off x="711241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093559E1-DA88-9849-A0E3-8C930ADD301D}"/>
              </a:ext>
            </a:extLst>
          </p:cNvPr>
          <p:cNvSpPr/>
          <p:nvPr/>
        </p:nvSpPr>
        <p:spPr>
          <a:xfrm>
            <a:off x="747749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B13243EF-7E50-EA42-853E-3F52D0EE643E}"/>
              </a:ext>
            </a:extLst>
          </p:cNvPr>
          <p:cNvSpPr/>
          <p:nvPr/>
        </p:nvSpPr>
        <p:spPr>
          <a:xfrm>
            <a:off x="783380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A5E6B3C0-4CE6-B34B-A9AE-0BE3CBEB6C51}"/>
              </a:ext>
            </a:extLst>
          </p:cNvPr>
          <p:cNvSpPr/>
          <p:nvPr/>
        </p:nvSpPr>
        <p:spPr>
          <a:xfrm>
            <a:off x="819011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6" name="正方形/長方形 175">
            <a:extLst>
              <a:ext uri="{FF2B5EF4-FFF2-40B4-BE49-F238E27FC236}">
                <a16:creationId xmlns:a16="http://schemas.microsoft.com/office/drawing/2014/main" id="{1AAF0843-3003-B24E-B7E0-91F8D51960C9}"/>
              </a:ext>
            </a:extLst>
          </p:cNvPr>
          <p:cNvSpPr/>
          <p:nvPr/>
        </p:nvSpPr>
        <p:spPr>
          <a:xfrm>
            <a:off x="614863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7" name="正方形/長方形 176">
            <a:extLst>
              <a:ext uri="{FF2B5EF4-FFF2-40B4-BE49-F238E27FC236}">
                <a16:creationId xmlns:a16="http://schemas.microsoft.com/office/drawing/2014/main" id="{F4D65202-5956-0F4A-AF68-92207CDEE23F}"/>
              </a:ext>
            </a:extLst>
          </p:cNvPr>
          <p:cNvSpPr/>
          <p:nvPr/>
        </p:nvSpPr>
        <p:spPr>
          <a:xfrm>
            <a:off x="614863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79" name="正方形/長方形 178">
            <a:extLst>
              <a:ext uri="{FF2B5EF4-FFF2-40B4-BE49-F238E27FC236}">
                <a16:creationId xmlns:a16="http://schemas.microsoft.com/office/drawing/2014/main" id="{6054E374-8F9E-6B49-8D53-BEBE56BC0B2B}"/>
              </a:ext>
            </a:extLst>
          </p:cNvPr>
          <p:cNvSpPr/>
          <p:nvPr/>
        </p:nvSpPr>
        <p:spPr>
          <a:xfrm>
            <a:off x="707082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1" name="正方形/長方形 180">
            <a:extLst>
              <a:ext uri="{FF2B5EF4-FFF2-40B4-BE49-F238E27FC236}">
                <a16:creationId xmlns:a16="http://schemas.microsoft.com/office/drawing/2014/main" id="{0D4C732D-9E15-2048-86F7-42371BBB2378}"/>
              </a:ext>
            </a:extLst>
          </p:cNvPr>
          <p:cNvSpPr/>
          <p:nvPr/>
        </p:nvSpPr>
        <p:spPr>
          <a:xfrm>
            <a:off x="800236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2" name="正方形/長方形 181">
            <a:extLst>
              <a:ext uri="{FF2B5EF4-FFF2-40B4-BE49-F238E27FC236}">
                <a16:creationId xmlns:a16="http://schemas.microsoft.com/office/drawing/2014/main" id="{17880305-7288-CE49-BE2B-607F9D1778A1}"/>
              </a:ext>
            </a:extLst>
          </p:cNvPr>
          <p:cNvSpPr/>
          <p:nvPr/>
        </p:nvSpPr>
        <p:spPr>
          <a:xfrm>
            <a:off x="707060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3" name="正方形/長方形 182">
            <a:extLst>
              <a:ext uri="{FF2B5EF4-FFF2-40B4-BE49-F238E27FC236}">
                <a16:creationId xmlns:a16="http://schemas.microsoft.com/office/drawing/2014/main" id="{FCBDF6B1-FD65-D34D-9A6C-9E22672B69DE}"/>
              </a:ext>
            </a:extLst>
          </p:cNvPr>
          <p:cNvSpPr/>
          <p:nvPr/>
        </p:nvSpPr>
        <p:spPr>
          <a:xfrm>
            <a:off x="799934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正方形/長方形 193">
            <a:extLst>
              <a:ext uri="{FF2B5EF4-FFF2-40B4-BE49-F238E27FC236}">
                <a16:creationId xmlns:a16="http://schemas.microsoft.com/office/drawing/2014/main" id="{134726B1-31CD-A84A-8273-1BF60375B7F5}"/>
              </a:ext>
            </a:extLst>
          </p:cNvPr>
          <p:cNvSpPr/>
          <p:nvPr/>
        </p:nvSpPr>
        <p:spPr>
          <a:xfrm>
            <a:off x="6143015" y="3323642"/>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D1F0B029-6747-874B-9F9E-77677C86B3AF}"/>
              </a:ext>
            </a:extLst>
          </p:cNvPr>
          <p:cNvSpPr/>
          <p:nvPr/>
        </p:nvSpPr>
        <p:spPr>
          <a:xfrm>
            <a:off x="7066951" y="3323641"/>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8" name="正方形/長方形 197">
            <a:extLst>
              <a:ext uri="{FF2B5EF4-FFF2-40B4-BE49-F238E27FC236}">
                <a16:creationId xmlns:a16="http://schemas.microsoft.com/office/drawing/2014/main" id="{2451CDB8-7F8F-3748-BC24-2D8FD1786DB4}"/>
              </a:ext>
            </a:extLst>
          </p:cNvPr>
          <p:cNvSpPr/>
          <p:nvPr/>
        </p:nvSpPr>
        <p:spPr>
          <a:xfrm>
            <a:off x="7999341" y="3311487"/>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200" name="テキスト ボックス 199">
            <a:extLst>
              <a:ext uri="{FF2B5EF4-FFF2-40B4-BE49-F238E27FC236}">
                <a16:creationId xmlns:a16="http://schemas.microsoft.com/office/drawing/2014/main" id="{1BAF8B53-0EC0-B949-82FE-9064221ED477}"/>
              </a:ext>
            </a:extLst>
          </p:cNvPr>
          <p:cNvSpPr txBox="1"/>
          <p:nvPr/>
        </p:nvSpPr>
        <p:spPr>
          <a:xfrm>
            <a:off x="6558646" y="3812242"/>
            <a:ext cx="1803457" cy="400110"/>
          </a:xfrm>
          <a:prstGeom prst="rect">
            <a:avLst/>
          </a:prstGeom>
          <a:noFill/>
        </p:spPr>
        <p:txBody>
          <a:bodyPr wrap="square" rtlCol="0">
            <a:spAutoFit/>
          </a:bodyPr>
          <a:lstStyle/>
          <a:p>
            <a:pPr algn="ctr"/>
            <a:r>
              <a:rPr lang="ja-JP" altLang="en-US" sz="1200">
                <a:solidFill>
                  <a:srgbClr val="FFFFFF"/>
                </a:solidFill>
                <a:latin typeface="Meiryo" panose="020B0604030504040204" pitchFamily="34" charset="-128"/>
                <a:ea typeface="Meiryo" panose="020B0604030504040204" pitchFamily="34" charset="-128"/>
              </a:rPr>
              <a:t>コンテナ・エンジン</a:t>
            </a:r>
            <a:endParaRPr lang="en-US" altLang="ja-JP" sz="1200" dirty="0">
              <a:solidFill>
                <a:srgbClr val="FFFFFF"/>
              </a:solidFill>
              <a:latin typeface="Meiryo" panose="020B0604030504040204" pitchFamily="34" charset="-128"/>
              <a:ea typeface="Meiryo" panose="020B0604030504040204" pitchFamily="34" charset="-128"/>
            </a:endParaRPr>
          </a:p>
          <a:p>
            <a:pPr algn="ctr"/>
            <a:r>
              <a:rPr kumimoji="1" lang="ja-JP" altLang="en-US" sz="800">
                <a:solidFill>
                  <a:srgbClr val="FFFFFF"/>
                </a:solidFill>
                <a:latin typeface="Meiryo" panose="020B0604030504040204" pitchFamily="34" charset="-128"/>
                <a:ea typeface="Meiryo" panose="020B0604030504040204" pitchFamily="34" charset="-128"/>
              </a:rPr>
              <a:t>（コンテナ管理システム）</a:t>
            </a:r>
            <a:endParaRPr kumimoji="1" lang="en-US" altLang="ja-JP" sz="800" dirty="0">
              <a:solidFill>
                <a:srgbClr val="FFFFFF"/>
              </a:solidFill>
              <a:latin typeface="Meiryo" panose="020B0604030504040204" pitchFamily="34" charset="-128"/>
              <a:ea typeface="Meiryo" panose="020B0604030504040204" pitchFamily="34" charset="-128"/>
            </a:endParaRPr>
          </a:p>
        </p:txBody>
      </p:sp>
      <p:sp>
        <p:nvSpPr>
          <p:cNvPr id="201" name="テキスト ボックス 200">
            <a:extLst>
              <a:ext uri="{FF2B5EF4-FFF2-40B4-BE49-F238E27FC236}">
                <a16:creationId xmlns:a16="http://schemas.microsoft.com/office/drawing/2014/main" id="{B346C8FF-0F0F-CF4F-A752-2254F990A732}"/>
              </a:ext>
            </a:extLst>
          </p:cNvPr>
          <p:cNvSpPr txBox="1"/>
          <p:nvPr/>
        </p:nvSpPr>
        <p:spPr>
          <a:xfrm>
            <a:off x="6098889" y="3538347"/>
            <a:ext cx="876914"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72F367EE-4124-5446-AA2C-262D757AA032}"/>
              </a:ext>
            </a:extLst>
          </p:cNvPr>
          <p:cNvSpPr txBox="1"/>
          <p:nvPr/>
        </p:nvSpPr>
        <p:spPr>
          <a:xfrm>
            <a:off x="7028227"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3" name="テキスト ボックス 202">
            <a:extLst>
              <a:ext uri="{FF2B5EF4-FFF2-40B4-BE49-F238E27FC236}">
                <a16:creationId xmlns:a16="http://schemas.microsoft.com/office/drawing/2014/main" id="{E608B193-BB88-EE4F-96BC-72F62A87FB7A}"/>
              </a:ext>
            </a:extLst>
          </p:cNvPr>
          <p:cNvSpPr txBox="1"/>
          <p:nvPr/>
        </p:nvSpPr>
        <p:spPr>
          <a:xfrm>
            <a:off x="7953230"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C404C1C2-D361-0642-9435-35ADF1345BB7}"/>
              </a:ext>
            </a:extLst>
          </p:cNvPr>
          <p:cNvSpPr/>
          <p:nvPr/>
        </p:nvSpPr>
        <p:spPr>
          <a:xfrm>
            <a:off x="6146174" y="4253699"/>
            <a:ext cx="2615031" cy="1440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テキスト ボックス 203">
            <a:extLst>
              <a:ext uri="{FF2B5EF4-FFF2-40B4-BE49-F238E27FC236}">
                <a16:creationId xmlns:a16="http://schemas.microsoft.com/office/drawing/2014/main" id="{45D7ECC2-5767-7D44-A668-784A9E420C3E}"/>
              </a:ext>
            </a:extLst>
          </p:cNvPr>
          <p:cNvSpPr txBox="1"/>
          <p:nvPr/>
        </p:nvSpPr>
        <p:spPr>
          <a:xfrm>
            <a:off x="6581921" y="4228203"/>
            <a:ext cx="1803457" cy="215444"/>
          </a:xfrm>
          <a:prstGeom prst="rect">
            <a:avLst/>
          </a:prstGeom>
          <a:noFill/>
        </p:spPr>
        <p:txBody>
          <a:bodyPr wrap="square" rtlCol="0">
            <a:spAutoFit/>
          </a:bodyPr>
          <a:lstStyle/>
          <a:p>
            <a:pPr algn="ctr"/>
            <a:r>
              <a:rPr kumimoji="1" lang="ja-JP" altLang="en-US" sz="800">
                <a:solidFill>
                  <a:srgbClr val="FFFFFF"/>
                </a:solidFill>
                <a:latin typeface="Meiryo" panose="020B0604030504040204" pitchFamily="34" charset="-128"/>
                <a:ea typeface="Meiryo" panose="020B0604030504040204" pitchFamily="34" charset="-128"/>
              </a:rPr>
              <a:t>カーネル</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205" name="正方形/長方形 204">
            <a:extLst>
              <a:ext uri="{FF2B5EF4-FFF2-40B4-BE49-F238E27FC236}">
                <a16:creationId xmlns:a16="http://schemas.microsoft.com/office/drawing/2014/main" id="{A939D86C-BA2F-9D49-9EE1-A9F0AB5584EC}"/>
              </a:ext>
            </a:extLst>
          </p:cNvPr>
          <p:cNvSpPr/>
          <p:nvPr/>
        </p:nvSpPr>
        <p:spPr>
          <a:xfrm>
            <a:off x="286260" y="340401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A9EFEFA-4870-4E40-BE92-AC335C5CD06B}"/>
              </a:ext>
            </a:extLst>
          </p:cNvPr>
          <p:cNvSpPr/>
          <p:nvPr/>
        </p:nvSpPr>
        <p:spPr>
          <a:xfrm>
            <a:off x="289229" y="360757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EB5DDD12-D54D-C449-9CFF-F6E52A5199FD}"/>
              </a:ext>
            </a:extLst>
          </p:cNvPr>
          <p:cNvSpPr/>
          <p:nvPr/>
        </p:nvSpPr>
        <p:spPr>
          <a:xfrm>
            <a:off x="2095034" y="339782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0" name="正方形/長方形 209">
            <a:extLst>
              <a:ext uri="{FF2B5EF4-FFF2-40B4-BE49-F238E27FC236}">
                <a16:creationId xmlns:a16="http://schemas.microsoft.com/office/drawing/2014/main" id="{B5DCB5E9-CB1D-0F4E-9F02-D0CF2CD96E1C}"/>
              </a:ext>
            </a:extLst>
          </p:cNvPr>
          <p:cNvSpPr/>
          <p:nvPr/>
        </p:nvSpPr>
        <p:spPr>
          <a:xfrm>
            <a:off x="2098003" y="360138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80122B5-C385-884F-B55D-D278CA0092E2}"/>
              </a:ext>
            </a:extLst>
          </p:cNvPr>
          <p:cNvSpPr/>
          <p:nvPr/>
        </p:nvSpPr>
        <p:spPr>
          <a:xfrm>
            <a:off x="5019926" y="339598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3B0DB378-BACA-4E40-AB20-7822124DFD43}"/>
              </a:ext>
            </a:extLst>
          </p:cNvPr>
          <p:cNvSpPr/>
          <p:nvPr/>
        </p:nvSpPr>
        <p:spPr>
          <a:xfrm>
            <a:off x="5022895" y="359954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D77DE01A-849A-B340-93E4-AD1032F26A3A}"/>
              </a:ext>
            </a:extLst>
          </p:cNvPr>
          <p:cNvSpPr/>
          <p:nvPr/>
        </p:nvSpPr>
        <p:spPr>
          <a:xfrm>
            <a:off x="4080411" y="339060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4" name="正方形/長方形 213">
            <a:extLst>
              <a:ext uri="{FF2B5EF4-FFF2-40B4-BE49-F238E27FC236}">
                <a16:creationId xmlns:a16="http://schemas.microsoft.com/office/drawing/2014/main" id="{5BC4B99E-2454-9F41-BB1C-5D746C4A6F24}"/>
              </a:ext>
            </a:extLst>
          </p:cNvPr>
          <p:cNvSpPr/>
          <p:nvPr/>
        </p:nvSpPr>
        <p:spPr>
          <a:xfrm>
            <a:off x="4083380" y="359416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D46FE148-CEC4-6F4B-AB5C-53A2E32B1CAD}"/>
              </a:ext>
            </a:extLst>
          </p:cNvPr>
          <p:cNvSpPr/>
          <p:nvPr/>
        </p:nvSpPr>
        <p:spPr>
          <a:xfrm>
            <a:off x="3160765" y="339435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6" name="正方形/長方形 215">
            <a:extLst>
              <a:ext uri="{FF2B5EF4-FFF2-40B4-BE49-F238E27FC236}">
                <a16:creationId xmlns:a16="http://schemas.microsoft.com/office/drawing/2014/main" id="{91711084-CB1E-9644-A82B-3D49C6862CB9}"/>
              </a:ext>
            </a:extLst>
          </p:cNvPr>
          <p:cNvSpPr/>
          <p:nvPr/>
        </p:nvSpPr>
        <p:spPr>
          <a:xfrm>
            <a:off x="3163734" y="359791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972D2CE6-824C-9A48-A893-F5AD224B3048}"/>
              </a:ext>
            </a:extLst>
          </p:cNvPr>
          <p:cNvSpPr/>
          <p:nvPr/>
        </p:nvSpPr>
        <p:spPr>
          <a:xfrm>
            <a:off x="1184810" y="340645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8" name="正方形/長方形 217">
            <a:extLst>
              <a:ext uri="{FF2B5EF4-FFF2-40B4-BE49-F238E27FC236}">
                <a16:creationId xmlns:a16="http://schemas.microsoft.com/office/drawing/2014/main" id="{D0374CD4-9761-E246-B072-EB5D1A5DFB7C}"/>
              </a:ext>
            </a:extLst>
          </p:cNvPr>
          <p:cNvSpPr/>
          <p:nvPr/>
        </p:nvSpPr>
        <p:spPr>
          <a:xfrm>
            <a:off x="1187779" y="361001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テキスト ボックス 221">
            <a:extLst>
              <a:ext uri="{FF2B5EF4-FFF2-40B4-BE49-F238E27FC236}">
                <a16:creationId xmlns:a16="http://schemas.microsoft.com/office/drawing/2014/main" id="{73670CD6-426E-364C-8DA7-88E76C117BFF}"/>
              </a:ext>
            </a:extLst>
          </p:cNvPr>
          <p:cNvSpPr txBox="1"/>
          <p:nvPr/>
        </p:nvSpPr>
        <p:spPr>
          <a:xfrm>
            <a:off x="2074546" y="342659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3" name="テキスト ボックス 222">
            <a:extLst>
              <a:ext uri="{FF2B5EF4-FFF2-40B4-BE49-F238E27FC236}">
                <a16:creationId xmlns:a16="http://schemas.microsoft.com/office/drawing/2014/main" id="{A589B53F-943E-F34A-A76C-9A619C0E04D1}"/>
              </a:ext>
            </a:extLst>
          </p:cNvPr>
          <p:cNvSpPr txBox="1"/>
          <p:nvPr/>
        </p:nvSpPr>
        <p:spPr>
          <a:xfrm>
            <a:off x="1165102" y="3436378"/>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4" name="テキスト ボックス 223">
            <a:extLst>
              <a:ext uri="{FF2B5EF4-FFF2-40B4-BE49-F238E27FC236}">
                <a16:creationId xmlns:a16="http://schemas.microsoft.com/office/drawing/2014/main" id="{60783487-8637-E343-AEBE-65A0035C134D}"/>
              </a:ext>
            </a:extLst>
          </p:cNvPr>
          <p:cNvSpPr txBox="1"/>
          <p:nvPr/>
        </p:nvSpPr>
        <p:spPr>
          <a:xfrm>
            <a:off x="265950" y="343973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5" name="テキスト ボックス 224">
            <a:extLst>
              <a:ext uri="{FF2B5EF4-FFF2-40B4-BE49-F238E27FC236}">
                <a16:creationId xmlns:a16="http://schemas.microsoft.com/office/drawing/2014/main" id="{225F3861-1822-F74D-8699-A10621116FF4}"/>
              </a:ext>
            </a:extLst>
          </p:cNvPr>
          <p:cNvSpPr txBox="1"/>
          <p:nvPr/>
        </p:nvSpPr>
        <p:spPr>
          <a:xfrm>
            <a:off x="4992038" y="3423719"/>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6" name="テキスト ボックス 225">
            <a:extLst>
              <a:ext uri="{FF2B5EF4-FFF2-40B4-BE49-F238E27FC236}">
                <a16:creationId xmlns:a16="http://schemas.microsoft.com/office/drawing/2014/main" id="{FCAE9FC5-B4F6-7C4A-82D9-5F77B8201DCA}"/>
              </a:ext>
            </a:extLst>
          </p:cNvPr>
          <p:cNvSpPr txBox="1"/>
          <p:nvPr/>
        </p:nvSpPr>
        <p:spPr>
          <a:xfrm>
            <a:off x="4071081" y="3429170"/>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7" name="テキスト ボックス 226">
            <a:extLst>
              <a:ext uri="{FF2B5EF4-FFF2-40B4-BE49-F238E27FC236}">
                <a16:creationId xmlns:a16="http://schemas.microsoft.com/office/drawing/2014/main" id="{EF1D8094-39FD-4B47-95FB-508A7A36EAD0}"/>
              </a:ext>
            </a:extLst>
          </p:cNvPr>
          <p:cNvSpPr txBox="1"/>
          <p:nvPr/>
        </p:nvSpPr>
        <p:spPr>
          <a:xfrm>
            <a:off x="3131844" y="342917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FA057FF-F852-124B-ACBB-579AC1140356}"/>
              </a:ext>
            </a:extLst>
          </p:cNvPr>
          <p:cNvSpPr txBox="1"/>
          <p:nvPr/>
        </p:nvSpPr>
        <p:spPr>
          <a:xfrm>
            <a:off x="4370623" y="1313562"/>
            <a:ext cx="1441420" cy="523220"/>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1</a:t>
            </a:r>
            <a:r>
              <a:rPr kumimoji="1" lang="ja-JP" altLang="en-US" sz="1400">
                <a:solidFill>
                  <a:srgbClr val="0070C0"/>
                </a:solidFill>
                <a:latin typeface="Meiryo" panose="020B0604030504040204" pitchFamily="34" charset="-128"/>
                <a:ea typeface="Meiryo" panose="020B0604030504040204" pitchFamily="34" charset="-128"/>
              </a:rPr>
              <a:t>つの</a:t>
            </a:r>
            <a:r>
              <a:rPr kumimoji="1" lang="ja-JP" altLang="en-US" sz="1400" b="1">
                <a:solidFill>
                  <a:srgbClr val="0070C0"/>
                </a:solidFill>
                <a:latin typeface="Meiryo" panose="020B0604030504040204" pitchFamily="34" charset="-128"/>
                <a:ea typeface="Meiryo" panose="020B0604030504040204" pitchFamily="34" charset="-128"/>
              </a:rPr>
              <a:t>サーバー</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として振る舞う</a:t>
            </a:r>
          </a:p>
        </p:txBody>
      </p:sp>
      <p:sp>
        <p:nvSpPr>
          <p:cNvPr id="123" name="テキスト ボックス 122">
            <a:extLst>
              <a:ext uri="{FF2B5EF4-FFF2-40B4-BE49-F238E27FC236}">
                <a16:creationId xmlns:a16="http://schemas.microsoft.com/office/drawing/2014/main" id="{46B28F42-E0FF-BD4F-90E2-C8BD6A5AC896}"/>
              </a:ext>
            </a:extLst>
          </p:cNvPr>
          <p:cNvSpPr txBox="1"/>
          <p:nvPr/>
        </p:nvSpPr>
        <p:spPr>
          <a:xfrm>
            <a:off x="7376107" y="1313562"/>
            <a:ext cx="1441420" cy="523220"/>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1</a:t>
            </a:r>
            <a:r>
              <a:rPr kumimoji="1" lang="ja-JP" altLang="en-US" sz="1400">
                <a:solidFill>
                  <a:srgbClr val="C00000"/>
                </a:solidFill>
                <a:latin typeface="Meiryo" panose="020B0604030504040204" pitchFamily="34" charset="-128"/>
                <a:ea typeface="Meiryo" panose="020B0604030504040204" pitchFamily="34" charset="-128"/>
              </a:rPr>
              <a:t>つの</a:t>
            </a:r>
            <a:r>
              <a:rPr kumimoji="1" lang="ja-JP" altLang="en-US" sz="1400" b="1">
                <a:solidFill>
                  <a:srgbClr val="C00000"/>
                </a:solidFill>
                <a:latin typeface="Meiryo" panose="020B0604030504040204" pitchFamily="34" charset="-128"/>
                <a:ea typeface="Meiryo" panose="020B0604030504040204" pitchFamily="34" charset="-128"/>
              </a:rPr>
              <a:t>プロセス</a:t>
            </a:r>
            <a:endParaRPr kumimoji="1" lang="en-US" altLang="ja-JP" sz="1400" b="1"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として振る舞う</a:t>
            </a:r>
          </a:p>
        </p:txBody>
      </p:sp>
      <p:cxnSp>
        <p:nvCxnSpPr>
          <p:cNvPr id="13" name="曲線コネクタ 12">
            <a:extLst>
              <a:ext uri="{FF2B5EF4-FFF2-40B4-BE49-F238E27FC236}">
                <a16:creationId xmlns:a16="http://schemas.microsoft.com/office/drawing/2014/main" id="{ED5852E8-EA86-9C4A-A91E-0964ECE5D537}"/>
              </a:ext>
            </a:extLst>
          </p:cNvPr>
          <p:cNvCxnSpPr>
            <a:cxnSpLocks/>
          </p:cNvCxnSpPr>
          <p:nvPr/>
        </p:nvCxnSpPr>
        <p:spPr>
          <a:xfrm flipH="1">
            <a:off x="5502299" y="1559820"/>
            <a:ext cx="233146" cy="723520"/>
          </a:xfrm>
          <a:prstGeom prst="curvedConnector4">
            <a:avLst>
              <a:gd name="adj1" fmla="val -98050"/>
              <a:gd name="adj2" fmla="val 68079"/>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曲線コネクタ 129">
            <a:extLst>
              <a:ext uri="{FF2B5EF4-FFF2-40B4-BE49-F238E27FC236}">
                <a16:creationId xmlns:a16="http://schemas.microsoft.com/office/drawing/2014/main" id="{0EA480F4-193A-CA43-BBFD-4FBCFA6CDCDD}"/>
              </a:ext>
            </a:extLst>
          </p:cNvPr>
          <p:cNvCxnSpPr>
            <a:cxnSpLocks/>
          </p:cNvCxnSpPr>
          <p:nvPr/>
        </p:nvCxnSpPr>
        <p:spPr>
          <a:xfrm flipH="1">
            <a:off x="8475536" y="1559820"/>
            <a:ext cx="233146" cy="723520"/>
          </a:xfrm>
          <a:prstGeom prst="curvedConnector4">
            <a:avLst>
              <a:gd name="adj1" fmla="val -98050"/>
              <a:gd name="adj2" fmla="val 68079"/>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76864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仮想マシンとコンテナの稼働効率</a:t>
            </a:r>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grpSp>
        <p:nvGrpSpPr>
          <p:cNvPr id="124" name="グループ化 123">
            <a:extLst>
              <a:ext uri="{FF2B5EF4-FFF2-40B4-BE49-F238E27FC236}">
                <a16:creationId xmlns:a16="http://schemas.microsoft.com/office/drawing/2014/main" id="{A791B115-A708-C748-9803-3E9FDB7774D2}"/>
              </a:ext>
            </a:extLst>
          </p:cNvPr>
          <p:cNvGrpSpPr/>
          <p:nvPr/>
        </p:nvGrpSpPr>
        <p:grpSpPr>
          <a:xfrm>
            <a:off x="369019" y="1424483"/>
            <a:ext cx="1338829" cy="386628"/>
            <a:chOff x="893721" y="2049997"/>
            <a:chExt cx="1058302" cy="386628"/>
          </a:xfrm>
        </p:grpSpPr>
        <p:sp>
          <p:nvSpPr>
            <p:cNvPr id="128" name="正方形/長方形 127">
              <a:extLst>
                <a:ext uri="{FF2B5EF4-FFF2-40B4-BE49-F238E27FC236}">
                  <a16:creationId xmlns:a16="http://schemas.microsoft.com/office/drawing/2014/main" id="{980180BC-3E9E-7F4F-AF75-C56FB4CB3A7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F1FE528B-BCBB-2342-B9F4-EACA054B0FD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9E455D4A-3A74-8D44-AF91-8D88BCD966F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F86233B-04ED-374B-9D79-030F323C3075}"/>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4" name="グループ化 143">
            <a:extLst>
              <a:ext uri="{FF2B5EF4-FFF2-40B4-BE49-F238E27FC236}">
                <a16:creationId xmlns:a16="http://schemas.microsoft.com/office/drawing/2014/main" id="{15A4BE35-06D5-B549-97CA-ED5CD8770F47}"/>
              </a:ext>
            </a:extLst>
          </p:cNvPr>
          <p:cNvGrpSpPr/>
          <p:nvPr/>
        </p:nvGrpSpPr>
        <p:grpSpPr>
          <a:xfrm>
            <a:off x="1658558" y="1424483"/>
            <a:ext cx="1338829" cy="386628"/>
            <a:chOff x="893721" y="2049997"/>
            <a:chExt cx="1058302" cy="386628"/>
          </a:xfrm>
        </p:grpSpPr>
        <p:sp>
          <p:nvSpPr>
            <p:cNvPr id="145" name="正方形/長方形 144">
              <a:extLst>
                <a:ext uri="{FF2B5EF4-FFF2-40B4-BE49-F238E27FC236}">
                  <a16:creationId xmlns:a16="http://schemas.microsoft.com/office/drawing/2014/main" id="{CA3C5DC2-65F1-1B45-9867-BD2CAF00D71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B9A4BDC3-906D-6743-AB7C-EA04443450C6}"/>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C4E99BD2-C433-EF4F-A0ED-9B5A66FF43DF}"/>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8E437331-AE99-1D4A-8621-0D4E74FFE979}"/>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0E536916-327D-4741-AFBD-29DF03986E0B}"/>
              </a:ext>
            </a:extLst>
          </p:cNvPr>
          <p:cNvGrpSpPr/>
          <p:nvPr/>
        </p:nvGrpSpPr>
        <p:grpSpPr>
          <a:xfrm>
            <a:off x="2963727" y="1424483"/>
            <a:ext cx="1338829" cy="386628"/>
            <a:chOff x="893721" y="2049997"/>
            <a:chExt cx="1058302" cy="386628"/>
          </a:xfrm>
        </p:grpSpPr>
        <p:sp>
          <p:nvSpPr>
            <p:cNvPr id="150" name="正方形/長方形 149">
              <a:extLst>
                <a:ext uri="{FF2B5EF4-FFF2-40B4-BE49-F238E27FC236}">
                  <a16:creationId xmlns:a16="http://schemas.microsoft.com/office/drawing/2014/main" id="{9FCB7488-7D75-034C-97D8-FE7D5DFC986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7A30ED63-8D95-9C4D-8FB6-3DE90BED9757}"/>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C8FD3006-5F65-2A48-AE90-17BE46EFB28E}"/>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31147B8A-651A-2E45-8E93-942D6CE7617F}"/>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54" name="図形グループ 90">
            <a:extLst>
              <a:ext uri="{FF2B5EF4-FFF2-40B4-BE49-F238E27FC236}">
                <a16:creationId xmlns:a16="http://schemas.microsoft.com/office/drawing/2014/main" id="{37A19272-0898-C241-82E1-320483574FE3}"/>
              </a:ext>
            </a:extLst>
          </p:cNvPr>
          <p:cNvGrpSpPr/>
          <p:nvPr/>
        </p:nvGrpSpPr>
        <p:grpSpPr>
          <a:xfrm>
            <a:off x="4930412" y="2352991"/>
            <a:ext cx="715550" cy="904465"/>
            <a:chOff x="4936567" y="2924944"/>
            <a:chExt cx="715550" cy="904465"/>
          </a:xfrm>
        </p:grpSpPr>
        <p:sp>
          <p:nvSpPr>
            <p:cNvPr id="155" name="正方形/長方形 154">
              <a:extLst>
                <a:ext uri="{FF2B5EF4-FFF2-40B4-BE49-F238E27FC236}">
                  <a16:creationId xmlns:a16="http://schemas.microsoft.com/office/drawing/2014/main" id="{4A6C7126-BB19-624C-8EEE-3712A313E79E}"/>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7F4572E5-E3B0-144E-BB69-CF88BE87CB7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2194D696-7B59-634D-B606-2F3050F8C294}"/>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7397B57B-F248-A845-9DEF-6BBE4570F42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41ED5CED-627D-9647-9D48-E86A875EEE4C}"/>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0" name="図形グループ 96">
            <a:extLst>
              <a:ext uri="{FF2B5EF4-FFF2-40B4-BE49-F238E27FC236}">
                <a16:creationId xmlns:a16="http://schemas.microsoft.com/office/drawing/2014/main" id="{E423EE54-8FB9-0840-A9DB-BA25EEEE0CCA}"/>
              </a:ext>
            </a:extLst>
          </p:cNvPr>
          <p:cNvGrpSpPr/>
          <p:nvPr/>
        </p:nvGrpSpPr>
        <p:grpSpPr>
          <a:xfrm>
            <a:off x="7208201" y="2351949"/>
            <a:ext cx="715550" cy="904465"/>
            <a:chOff x="4936567" y="2924944"/>
            <a:chExt cx="715550" cy="904465"/>
          </a:xfrm>
        </p:grpSpPr>
        <p:sp>
          <p:nvSpPr>
            <p:cNvPr id="161" name="正方形/長方形 160">
              <a:extLst>
                <a:ext uri="{FF2B5EF4-FFF2-40B4-BE49-F238E27FC236}">
                  <a16:creationId xmlns:a16="http://schemas.microsoft.com/office/drawing/2014/main" id="{682422B0-10D1-844D-B0B2-94E5B622200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2" name="正方形/長方形 161">
              <a:extLst>
                <a:ext uri="{FF2B5EF4-FFF2-40B4-BE49-F238E27FC236}">
                  <a16:creationId xmlns:a16="http://schemas.microsoft.com/office/drawing/2014/main" id="{4896661E-BCAD-1B4D-97A5-80424C1A9B4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3" name="正方形/長方形 162">
              <a:extLst>
                <a:ext uri="{FF2B5EF4-FFF2-40B4-BE49-F238E27FC236}">
                  <a16:creationId xmlns:a16="http://schemas.microsoft.com/office/drawing/2014/main" id="{C67AFF2C-B53A-8649-BE09-D4D50E6EDAA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28C5A887-9E47-B440-BCF7-32666ABAC27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65" name="テキスト ボックス 164">
              <a:extLst>
                <a:ext uri="{FF2B5EF4-FFF2-40B4-BE49-F238E27FC236}">
                  <a16:creationId xmlns:a16="http://schemas.microsoft.com/office/drawing/2014/main" id="{21C611CE-FD47-C44B-819C-F6458636761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6" name="図形グループ 102">
            <a:extLst>
              <a:ext uri="{FF2B5EF4-FFF2-40B4-BE49-F238E27FC236}">
                <a16:creationId xmlns:a16="http://schemas.microsoft.com/office/drawing/2014/main" id="{B04CD7DA-1FBD-5D4C-8676-8D4504906471}"/>
              </a:ext>
            </a:extLst>
          </p:cNvPr>
          <p:cNvGrpSpPr/>
          <p:nvPr/>
        </p:nvGrpSpPr>
        <p:grpSpPr>
          <a:xfrm>
            <a:off x="5687545" y="2351949"/>
            <a:ext cx="715550" cy="904465"/>
            <a:chOff x="4936567" y="2924944"/>
            <a:chExt cx="715550" cy="904465"/>
          </a:xfrm>
        </p:grpSpPr>
        <p:sp>
          <p:nvSpPr>
            <p:cNvPr id="167" name="正方形/長方形 166">
              <a:extLst>
                <a:ext uri="{FF2B5EF4-FFF2-40B4-BE49-F238E27FC236}">
                  <a16:creationId xmlns:a16="http://schemas.microsoft.com/office/drawing/2014/main" id="{E7760094-3C48-084F-B8A4-ECFB5881768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8" name="正方形/長方形 167">
              <a:extLst>
                <a:ext uri="{FF2B5EF4-FFF2-40B4-BE49-F238E27FC236}">
                  <a16:creationId xmlns:a16="http://schemas.microsoft.com/office/drawing/2014/main" id="{20EB2572-4E7E-E742-A90E-0844C853DB36}"/>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9" name="正方形/長方形 168">
              <a:extLst>
                <a:ext uri="{FF2B5EF4-FFF2-40B4-BE49-F238E27FC236}">
                  <a16:creationId xmlns:a16="http://schemas.microsoft.com/office/drawing/2014/main" id="{7893AD04-96E7-8D4E-BBBA-3DE202E3C4C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70" name="正方形/長方形 169">
              <a:extLst>
                <a:ext uri="{FF2B5EF4-FFF2-40B4-BE49-F238E27FC236}">
                  <a16:creationId xmlns:a16="http://schemas.microsoft.com/office/drawing/2014/main" id="{D00E086C-D459-FE4B-8830-9AF59D0550E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1" name="テキスト ボックス 170">
              <a:extLst>
                <a:ext uri="{FF2B5EF4-FFF2-40B4-BE49-F238E27FC236}">
                  <a16:creationId xmlns:a16="http://schemas.microsoft.com/office/drawing/2014/main" id="{C314B9B5-1217-D64E-A460-C8C8E6B8391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2" name="図形グループ 108">
            <a:extLst>
              <a:ext uri="{FF2B5EF4-FFF2-40B4-BE49-F238E27FC236}">
                <a16:creationId xmlns:a16="http://schemas.microsoft.com/office/drawing/2014/main" id="{17E498BF-08A4-7F41-9A3A-3A139E2F0601}"/>
              </a:ext>
            </a:extLst>
          </p:cNvPr>
          <p:cNvGrpSpPr/>
          <p:nvPr/>
        </p:nvGrpSpPr>
        <p:grpSpPr>
          <a:xfrm>
            <a:off x="7969930" y="2351122"/>
            <a:ext cx="715550" cy="904465"/>
            <a:chOff x="4936567" y="2924944"/>
            <a:chExt cx="715550" cy="904465"/>
          </a:xfrm>
        </p:grpSpPr>
        <p:sp>
          <p:nvSpPr>
            <p:cNvPr id="173" name="正方形/長方形 172">
              <a:extLst>
                <a:ext uri="{FF2B5EF4-FFF2-40B4-BE49-F238E27FC236}">
                  <a16:creationId xmlns:a16="http://schemas.microsoft.com/office/drawing/2014/main" id="{071A03B9-DE60-9F47-8DBF-8274E02D304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4" name="正方形/長方形 173">
              <a:extLst>
                <a:ext uri="{FF2B5EF4-FFF2-40B4-BE49-F238E27FC236}">
                  <a16:creationId xmlns:a16="http://schemas.microsoft.com/office/drawing/2014/main" id="{3640016F-B641-3C42-9AD6-63AFF52D897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5" name="正方形/長方形 174">
              <a:extLst>
                <a:ext uri="{FF2B5EF4-FFF2-40B4-BE49-F238E27FC236}">
                  <a16:creationId xmlns:a16="http://schemas.microsoft.com/office/drawing/2014/main" id="{C76A0634-C662-F847-B199-B46577B1708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6" name="正方形/長方形 175">
              <a:extLst>
                <a:ext uri="{FF2B5EF4-FFF2-40B4-BE49-F238E27FC236}">
                  <a16:creationId xmlns:a16="http://schemas.microsoft.com/office/drawing/2014/main" id="{0B4C9E70-452D-2B48-935C-A8218DC684C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7" name="テキスト ボックス 176">
              <a:extLst>
                <a:ext uri="{FF2B5EF4-FFF2-40B4-BE49-F238E27FC236}">
                  <a16:creationId xmlns:a16="http://schemas.microsoft.com/office/drawing/2014/main" id="{871265FF-CD88-FF49-A8E5-9FABC3DE6E6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8" name="図形グループ 114">
            <a:extLst>
              <a:ext uri="{FF2B5EF4-FFF2-40B4-BE49-F238E27FC236}">
                <a16:creationId xmlns:a16="http://schemas.microsoft.com/office/drawing/2014/main" id="{3779B4AC-A5CE-D14D-8412-B8A306D6D9D0}"/>
              </a:ext>
            </a:extLst>
          </p:cNvPr>
          <p:cNvGrpSpPr/>
          <p:nvPr/>
        </p:nvGrpSpPr>
        <p:grpSpPr>
          <a:xfrm>
            <a:off x="6446471" y="2351949"/>
            <a:ext cx="715550" cy="904465"/>
            <a:chOff x="4936567" y="2924944"/>
            <a:chExt cx="715550" cy="904465"/>
          </a:xfrm>
        </p:grpSpPr>
        <p:sp>
          <p:nvSpPr>
            <p:cNvPr id="179" name="正方形/長方形 178">
              <a:extLst>
                <a:ext uri="{FF2B5EF4-FFF2-40B4-BE49-F238E27FC236}">
                  <a16:creationId xmlns:a16="http://schemas.microsoft.com/office/drawing/2014/main" id="{A6B13BBE-D11B-EB45-A950-626A1B0B311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0" name="正方形/長方形 179">
              <a:extLst>
                <a:ext uri="{FF2B5EF4-FFF2-40B4-BE49-F238E27FC236}">
                  <a16:creationId xmlns:a16="http://schemas.microsoft.com/office/drawing/2014/main" id="{275C2748-252D-BA41-89F4-F1BCBDACAA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1" name="正方形/長方形 180">
              <a:extLst>
                <a:ext uri="{FF2B5EF4-FFF2-40B4-BE49-F238E27FC236}">
                  <a16:creationId xmlns:a16="http://schemas.microsoft.com/office/drawing/2014/main" id="{65C75405-F617-3742-865F-45D9C2D506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2" name="正方形/長方形 181">
              <a:extLst>
                <a:ext uri="{FF2B5EF4-FFF2-40B4-BE49-F238E27FC236}">
                  <a16:creationId xmlns:a16="http://schemas.microsoft.com/office/drawing/2014/main" id="{BA0E8374-FD2E-7A4A-A8BD-5C5646A55355}"/>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3" name="テキスト ボックス 182">
              <a:extLst>
                <a:ext uri="{FF2B5EF4-FFF2-40B4-BE49-F238E27FC236}">
                  <a16:creationId xmlns:a16="http://schemas.microsoft.com/office/drawing/2014/main" id="{7BE4436F-8A3D-904D-A0E1-7493024C19A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4" name="図形グループ 90">
            <a:extLst>
              <a:ext uri="{FF2B5EF4-FFF2-40B4-BE49-F238E27FC236}">
                <a16:creationId xmlns:a16="http://schemas.microsoft.com/office/drawing/2014/main" id="{E24A63A3-4ECC-E343-92B3-E4EB8F219DBA}"/>
              </a:ext>
            </a:extLst>
          </p:cNvPr>
          <p:cNvGrpSpPr/>
          <p:nvPr/>
        </p:nvGrpSpPr>
        <p:grpSpPr>
          <a:xfrm>
            <a:off x="4930411" y="3301141"/>
            <a:ext cx="715550" cy="904465"/>
            <a:chOff x="4936567" y="2924944"/>
            <a:chExt cx="715550" cy="904465"/>
          </a:xfrm>
        </p:grpSpPr>
        <p:sp>
          <p:nvSpPr>
            <p:cNvPr id="185" name="正方形/長方形 184">
              <a:extLst>
                <a:ext uri="{FF2B5EF4-FFF2-40B4-BE49-F238E27FC236}">
                  <a16:creationId xmlns:a16="http://schemas.microsoft.com/office/drawing/2014/main" id="{63DE57FA-0CCF-684C-B861-CD7D071015B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6" name="正方形/長方形 185">
              <a:extLst>
                <a:ext uri="{FF2B5EF4-FFF2-40B4-BE49-F238E27FC236}">
                  <a16:creationId xmlns:a16="http://schemas.microsoft.com/office/drawing/2014/main" id="{78828C9C-679E-2744-B195-ED58FAA31477}"/>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7" name="正方形/長方形 186">
              <a:extLst>
                <a:ext uri="{FF2B5EF4-FFF2-40B4-BE49-F238E27FC236}">
                  <a16:creationId xmlns:a16="http://schemas.microsoft.com/office/drawing/2014/main" id="{137BEF06-44BE-834E-86D2-0AAF1E08C81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8" name="正方形/長方形 187">
              <a:extLst>
                <a:ext uri="{FF2B5EF4-FFF2-40B4-BE49-F238E27FC236}">
                  <a16:creationId xmlns:a16="http://schemas.microsoft.com/office/drawing/2014/main" id="{14B62E5A-625F-E24F-A0B3-F8428B17B3AE}"/>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9" name="テキスト ボックス 188">
              <a:extLst>
                <a:ext uri="{FF2B5EF4-FFF2-40B4-BE49-F238E27FC236}">
                  <a16:creationId xmlns:a16="http://schemas.microsoft.com/office/drawing/2014/main" id="{DF726257-846B-5D40-8C58-8761A4C0AEE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0" name="図形グループ 96">
            <a:extLst>
              <a:ext uri="{FF2B5EF4-FFF2-40B4-BE49-F238E27FC236}">
                <a16:creationId xmlns:a16="http://schemas.microsoft.com/office/drawing/2014/main" id="{1643BF06-D16E-0B4D-8375-70FB66BD78BE}"/>
              </a:ext>
            </a:extLst>
          </p:cNvPr>
          <p:cNvGrpSpPr/>
          <p:nvPr/>
        </p:nvGrpSpPr>
        <p:grpSpPr>
          <a:xfrm>
            <a:off x="7208200" y="3300099"/>
            <a:ext cx="715550" cy="904465"/>
            <a:chOff x="4936567" y="2924944"/>
            <a:chExt cx="715550" cy="904465"/>
          </a:xfrm>
        </p:grpSpPr>
        <p:sp>
          <p:nvSpPr>
            <p:cNvPr id="191" name="正方形/長方形 190">
              <a:extLst>
                <a:ext uri="{FF2B5EF4-FFF2-40B4-BE49-F238E27FC236}">
                  <a16:creationId xmlns:a16="http://schemas.microsoft.com/office/drawing/2014/main" id="{7C54E91C-4E61-8245-A43D-3562035EF8A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2" name="正方形/長方形 191">
              <a:extLst>
                <a:ext uri="{FF2B5EF4-FFF2-40B4-BE49-F238E27FC236}">
                  <a16:creationId xmlns:a16="http://schemas.microsoft.com/office/drawing/2014/main" id="{E736047A-3BEA-8B48-A798-70443964431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3" name="正方形/長方形 192">
              <a:extLst>
                <a:ext uri="{FF2B5EF4-FFF2-40B4-BE49-F238E27FC236}">
                  <a16:creationId xmlns:a16="http://schemas.microsoft.com/office/drawing/2014/main" id="{B7C639B8-D234-1F4B-8B69-8307179D3FC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4" name="正方形/長方形 193">
              <a:extLst>
                <a:ext uri="{FF2B5EF4-FFF2-40B4-BE49-F238E27FC236}">
                  <a16:creationId xmlns:a16="http://schemas.microsoft.com/office/drawing/2014/main" id="{6BDC2532-C200-AA4E-AFA0-C4185CB13797}"/>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5" name="テキスト ボックス 194">
              <a:extLst>
                <a:ext uri="{FF2B5EF4-FFF2-40B4-BE49-F238E27FC236}">
                  <a16:creationId xmlns:a16="http://schemas.microsoft.com/office/drawing/2014/main" id="{98B51567-F4D2-7B4B-A490-724E5825458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6" name="図形グループ 102">
            <a:extLst>
              <a:ext uri="{FF2B5EF4-FFF2-40B4-BE49-F238E27FC236}">
                <a16:creationId xmlns:a16="http://schemas.microsoft.com/office/drawing/2014/main" id="{95508D04-2847-1941-ADEE-BADDBC30F6A8}"/>
              </a:ext>
            </a:extLst>
          </p:cNvPr>
          <p:cNvGrpSpPr/>
          <p:nvPr/>
        </p:nvGrpSpPr>
        <p:grpSpPr>
          <a:xfrm>
            <a:off x="5687544" y="3300099"/>
            <a:ext cx="715550" cy="904465"/>
            <a:chOff x="4936567" y="2924944"/>
            <a:chExt cx="715550" cy="904465"/>
          </a:xfrm>
        </p:grpSpPr>
        <p:sp>
          <p:nvSpPr>
            <p:cNvPr id="197" name="正方形/長方形 196">
              <a:extLst>
                <a:ext uri="{FF2B5EF4-FFF2-40B4-BE49-F238E27FC236}">
                  <a16:creationId xmlns:a16="http://schemas.microsoft.com/office/drawing/2014/main" id="{704DB106-A466-9441-86B0-D8C3D10E917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8" name="正方形/長方形 197">
              <a:extLst>
                <a:ext uri="{FF2B5EF4-FFF2-40B4-BE49-F238E27FC236}">
                  <a16:creationId xmlns:a16="http://schemas.microsoft.com/office/drawing/2014/main" id="{5B08D381-CEBE-8246-ADFA-744E37D5F6F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9" name="正方形/長方形 198">
              <a:extLst>
                <a:ext uri="{FF2B5EF4-FFF2-40B4-BE49-F238E27FC236}">
                  <a16:creationId xmlns:a16="http://schemas.microsoft.com/office/drawing/2014/main" id="{680BE50A-D45A-5342-855D-C4C20E35631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00" name="正方形/長方形 199">
              <a:extLst>
                <a:ext uri="{FF2B5EF4-FFF2-40B4-BE49-F238E27FC236}">
                  <a16:creationId xmlns:a16="http://schemas.microsoft.com/office/drawing/2014/main" id="{5F3B9F05-CA8A-0347-8646-C1F2D2CA11D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1" name="テキスト ボックス 200">
              <a:extLst>
                <a:ext uri="{FF2B5EF4-FFF2-40B4-BE49-F238E27FC236}">
                  <a16:creationId xmlns:a16="http://schemas.microsoft.com/office/drawing/2014/main" id="{D59D7504-7CA6-2F44-A248-FD910281408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2" name="図形グループ 108">
            <a:extLst>
              <a:ext uri="{FF2B5EF4-FFF2-40B4-BE49-F238E27FC236}">
                <a16:creationId xmlns:a16="http://schemas.microsoft.com/office/drawing/2014/main" id="{5BB6A799-251B-C148-9CB0-9711ABFC6F90}"/>
              </a:ext>
            </a:extLst>
          </p:cNvPr>
          <p:cNvGrpSpPr/>
          <p:nvPr/>
        </p:nvGrpSpPr>
        <p:grpSpPr>
          <a:xfrm>
            <a:off x="7969929" y="3299272"/>
            <a:ext cx="715550" cy="904465"/>
            <a:chOff x="4936567" y="2924944"/>
            <a:chExt cx="715550" cy="904465"/>
          </a:xfrm>
        </p:grpSpPr>
        <p:sp>
          <p:nvSpPr>
            <p:cNvPr id="203" name="正方形/長方形 202">
              <a:extLst>
                <a:ext uri="{FF2B5EF4-FFF2-40B4-BE49-F238E27FC236}">
                  <a16:creationId xmlns:a16="http://schemas.microsoft.com/office/drawing/2014/main" id="{7A4051AF-972F-6248-A63E-A319BC331908}"/>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4" name="正方形/長方形 203">
              <a:extLst>
                <a:ext uri="{FF2B5EF4-FFF2-40B4-BE49-F238E27FC236}">
                  <a16:creationId xmlns:a16="http://schemas.microsoft.com/office/drawing/2014/main" id="{81948FC2-D480-2845-91D2-CB8EEB0918EF}"/>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5" name="正方形/長方形 204">
              <a:extLst>
                <a:ext uri="{FF2B5EF4-FFF2-40B4-BE49-F238E27FC236}">
                  <a16:creationId xmlns:a16="http://schemas.microsoft.com/office/drawing/2014/main" id="{DACBBA88-A844-124C-9F51-7BFF9A7DABA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F0D0C9B-3CAA-BF40-8735-D2723B1E89A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7" name="テキスト ボックス 206">
              <a:extLst>
                <a:ext uri="{FF2B5EF4-FFF2-40B4-BE49-F238E27FC236}">
                  <a16:creationId xmlns:a16="http://schemas.microsoft.com/office/drawing/2014/main" id="{90175466-DDF3-1A42-9AB8-76795F7662F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8" name="図形グループ 114">
            <a:extLst>
              <a:ext uri="{FF2B5EF4-FFF2-40B4-BE49-F238E27FC236}">
                <a16:creationId xmlns:a16="http://schemas.microsoft.com/office/drawing/2014/main" id="{8A73E490-B2CB-804E-8475-2DB5D7BD058B}"/>
              </a:ext>
            </a:extLst>
          </p:cNvPr>
          <p:cNvGrpSpPr/>
          <p:nvPr/>
        </p:nvGrpSpPr>
        <p:grpSpPr>
          <a:xfrm>
            <a:off x="6446470" y="3300099"/>
            <a:ext cx="715550" cy="904465"/>
            <a:chOff x="4936567" y="2924944"/>
            <a:chExt cx="715550" cy="904465"/>
          </a:xfrm>
        </p:grpSpPr>
        <p:sp>
          <p:nvSpPr>
            <p:cNvPr id="209" name="正方形/長方形 208">
              <a:extLst>
                <a:ext uri="{FF2B5EF4-FFF2-40B4-BE49-F238E27FC236}">
                  <a16:creationId xmlns:a16="http://schemas.microsoft.com/office/drawing/2014/main" id="{9C31307A-C4D8-B14B-8ACE-00E2830E18C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0" name="正方形/長方形 209">
              <a:extLst>
                <a:ext uri="{FF2B5EF4-FFF2-40B4-BE49-F238E27FC236}">
                  <a16:creationId xmlns:a16="http://schemas.microsoft.com/office/drawing/2014/main" id="{97E14F36-F8F2-9F45-9032-F75B0A095E3C}"/>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1" name="正方形/長方形 210">
              <a:extLst>
                <a:ext uri="{FF2B5EF4-FFF2-40B4-BE49-F238E27FC236}">
                  <a16:creationId xmlns:a16="http://schemas.microsoft.com/office/drawing/2014/main" id="{5C837715-3695-BB4B-8C19-99DE999C3F5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6F313900-5656-5E47-B144-4940E3701A0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3" name="テキスト ボックス 212">
              <a:extLst>
                <a:ext uri="{FF2B5EF4-FFF2-40B4-BE49-F238E27FC236}">
                  <a16:creationId xmlns:a16="http://schemas.microsoft.com/office/drawing/2014/main" id="{F2AF4A78-9AE7-3241-9813-E544B5E6ED36}"/>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 name="グループ化 6">
            <a:extLst>
              <a:ext uri="{FF2B5EF4-FFF2-40B4-BE49-F238E27FC236}">
                <a16:creationId xmlns:a16="http://schemas.microsoft.com/office/drawing/2014/main" id="{8AE17939-82F4-BC42-9FCF-BC0F6E39BF5B}"/>
              </a:ext>
            </a:extLst>
          </p:cNvPr>
          <p:cNvGrpSpPr/>
          <p:nvPr/>
        </p:nvGrpSpPr>
        <p:grpSpPr>
          <a:xfrm>
            <a:off x="3341586" y="4405505"/>
            <a:ext cx="2220686" cy="655200"/>
            <a:chOff x="3331772" y="3904411"/>
            <a:chExt cx="2220686" cy="655200"/>
          </a:xfrm>
        </p:grpSpPr>
        <p:sp>
          <p:nvSpPr>
            <p:cNvPr id="3" name="四角形吹き出し 2">
              <a:extLst>
                <a:ext uri="{FF2B5EF4-FFF2-40B4-BE49-F238E27FC236}">
                  <a16:creationId xmlns:a16="http://schemas.microsoft.com/office/drawing/2014/main" id="{6F26C586-B92F-2A4A-9331-99D7FCBB46AD}"/>
                </a:ext>
              </a:extLst>
            </p:cNvPr>
            <p:cNvSpPr/>
            <p:nvPr/>
          </p:nvSpPr>
          <p:spPr>
            <a:xfrm>
              <a:off x="3331772" y="3904411"/>
              <a:ext cx="2220686" cy="637876"/>
            </a:xfrm>
            <a:prstGeom prst="wedgeRectCallout">
              <a:avLst>
                <a:gd name="adj1" fmla="val 64461"/>
                <a:gd name="adj2" fmla="val 51237"/>
              </a:avLst>
            </a:prstGeom>
            <a:solidFill>
              <a:srgbClr val="C0000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D2DCF12A-289F-2F46-9427-5E9765BD456D}"/>
                </a:ext>
              </a:extLst>
            </p:cNvPr>
            <p:cNvSpPr txBox="1"/>
            <p:nvPr/>
          </p:nvSpPr>
          <p:spPr>
            <a:xfrm>
              <a:off x="3421657" y="3944058"/>
              <a:ext cx="2050561" cy="61555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仮想マシンと</a:t>
              </a:r>
              <a:r>
                <a:rPr kumimoji="1" lang="en-US" altLang="ja-JP" sz="1400" b="1" dirty="0">
                  <a:solidFill>
                    <a:schemeClr val="bg1"/>
                  </a:solidFill>
                  <a:latin typeface="Meiryo" panose="020B0604030504040204" pitchFamily="34" charset="-128"/>
                  <a:ea typeface="Meiryo" panose="020B0604030504040204" pitchFamily="34" charset="-128"/>
                </a:rPr>
                <a:t>OS</a:t>
              </a:r>
              <a:r>
                <a:rPr kumimoji="1" lang="ja-JP" altLang="en-US" sz="1400" b="1">
                  <a:solidFill>
                    <a:schemeClr val="bg1"/>
                  </a:solidFill>
                  <a:latin typeface="Meiryo" panose="020B0604030504040204" pitchFamily="34" charset="-128"/>
                  <a:ea typeface="Meiryo" panose="020B0604030504040204" pitchFamily="34" charset="-128"/>
                </a:rPr>
                <a:t>が不要</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システムの起動が速く</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システム資源の消費が少ない</a:t>
              </a:r>
            </a:p>
          </p:txBody>
        </p:sp>
      </p:grpSp>
    </p:spTree>
    <p:extLst>
      <p:ext uri="{BB962C8B-B14F-4D97-AF65-F5344CB8AC3E}">
        <p14:creationId xmlns:p14="http://schemas.microsoft.com/office/powerpoint/2010/main" val="111126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673B26-403C-CD45-98D4-3736814ACB59}"/>
              </a:ext>
            </a:extLst>
          </p:cNvPr>
          <p:cNvSpPr>
            <a:spLocks noGrp="1"/>
          </p:cNvSpPr>
          <p:nvPr>
            <p:ph type="title"/>
          </p:nvPr>
        </p:nvSpPr>
        <p:spPr/>
        <p:txBody>
          <a:bodyPr/>
          <a:lstStyle/>
          <a:p>
            <a:r>
              <a:rPr kumimoji="1" lang="ja-JP" altLang="en-US"/>
              <a:t>コンテナの動作原理</a:t>
            </a:r>
          </a:p>
        </p:txBody>
      </p:sp>
      <p:sp>
        <p:nvSpPr>
          <p:cNvPr id="3" name="スライド番号プレースホルダー 2">
            <a:extLst>
              <a:ext uri="{FF2B5EF4-FFF2-40B4-BE49-F238E27FC236}">
                <a16:creationId xmlns:a16="http://schemas.microsoft.com/office/drawing/2014/main" id="{3328EC0E-C6A7-984B-B02A-DFD15BB05007}"/>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142</a:t>
            </a:fld>
            <a:endParaRPr kumimoji="1" lang="ja-JP" altLang="en-US"/>
          </a:p>
        </p:txBody>
      </p:sp>
      <p:sp>
        <p:nvSpPr>
          <p:cNvPr id="4" name="正方形/長方形 3">
            <a:extLst>
              <a:ext uri="{FF2B5EF4-FFF2-40B4-BE49-F238E27FC236}">
                <a16:creationId xmlns:a16="http://schemas.microsoft.com/office/drawing/2014/main" id="{3DA5A106-BB1E-BD44-A649-F4E22F063FDC}"/>
              </a:ext>
            </a:extLst>
          </p:cNvPr>
          <p:cNvSpPr/>
          <p:nvPr/>
        </p:nvSpPr>
        <p:spPr>
          <a:xfrm>
            <a:off x="556603" y="1443861"/>
            <a:ext cx="4689663" cy="482127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DDDBD6D4-5B42-5A49-9593-8059786CF442}"/>
              </a:ext>
            </a:extLst>
          </p:cNvPr>
          <p:cNvSpPr/>
          <p:nvPr/>
        </p:nvSpPr>
        <p:spPr>
          <a:xfrm>
            <a:off x="625291" y="1189072"/>
            <a:ext cx="4544512" cy="354712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B955149B-5B7D-0449-B840-B88E2A823B14}"/>
              </a:ext>
            </a:extLst>
          </p:cNvPr>
          <p:cNvSpPr/>
          <p:nvPr/>
        </p:nvSpPr>
        <p:spPr>
          <a:xfrm>
            <a:off x="701754" y="1186239"/>
            <a:ext cx="4399086" cy="29116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35FE4669-C42A-7548-8376-18E76F675BE9}"/>
              </a:ext>
            </a:extLst>
          </p:cNvPr>
          <p:cNvSpPr/>
          <p:nvPr/>
        </p:nvSpPr>
        <p:spPr>
          <a:xfrm>
            <a:off x="737378" y="1074593"/>
            <a:ext cx="1398283" cy="231644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a:extLst>
              <a:ext uri="{FF2B5EF4-FFF2-40B4-BE49-F238E27FC236}">
                <a16:creationId xmlns:a16="http://schemas.microsoft.com/office/drawing/2014/main" id="{5818BCE0-67E8-4F4E-9638-0B09EA0E67E2}"/>
              </a:ext>
            </a:extLst>
          </p:cNvPr>
          <p:cNvSpPr txBox="1"/>
          <p:nvPr/>
        </p:nvSpPr>
        <p:spPr>
          <a:xfrm>
            <a:off x="1990826" y="4420072"/>
            <a:ext cx="1797555" cy="369332"/>
          </a:xfrm>
          <a:prstGeom prst="rect">
            <a:avLst/>
          </a:prstGeom>
          <a:noFill/>
        </p:spPr>
        <p:txBody>
          <a:bodyPr wrap="square" rtlCol="0">
            <a:spAutoFit/>
          </a:bodyPr>
          <a:lstStyle/>
          <a:p>
            <a:pPr algn="ctr"/>
            <a:r>
              <a:rPr kumimoji="1" lang="en-US" altLang="ja-JP" dirty="0">
                <a:solidFill>
                  <a:srgbClr val="FFFFFF"/>
                </a:solidFill>
                <a:latin typeface="Meiryo" panose="020B0604030504040204" pitchFamily="34" charset="-128"/>
                <a:ea typeface="Meiryo" panose="020B0604030504040204" pitchFamily="34" charset="-128"/>
              </a:rPr>
              <a:t>OS</a:t>
            </a:r>
            <a:endParaRPr kumimoji="1" lang="ja-JP" altLang="en-US" dirty="0">
              <a:solidFill>
                <a:srgbClr val="FFFFFF"/>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5612F88-A175-5B4F-A01E-90A8F3C6DD29}"/>
              </a:ext>
            </a:extLst>
          </p:cNvPr>
          <p:cNvSpPr/>
          <p:nvPr/>
        </p:nvSpPr>
        <p:spPr>
          <a:xfrm>
            <a:off x="2205409" y="1074593"/>
            <a:ext cx="1398283" cy="231644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C0A29F2-ED30-F84A-B8D2-165936BE30B2}"/>
              </a:ext>
            </a:extLst>
          </p:cNvPr>
          <p:cNvSpPr/>
          <p:nvPr/>
        </p:nvSpPr>
        <p:spPr>
          <a:xfrm>
            <a:off x="3674564" y="1074593"/>
            <a:ext cx="1398283" cy="231644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953735"/>
              </a:solidFill>
              <a:latin typeface="Meiryo" panose="020B0604030504040204" pitchFamily="34" charset="-128"/>
              <a:ea typeface="Meiryo" panose="020B0604030504040204" pitchFamily="34" charset="-128"/>
              <a:cs typeface="ＭＳ Ｐゴシック"/>
            </a:endParaRPr>
          </a:p>
        </p:txBody>
      </p:sp>
      <p:sp>
        <p:nvSpPr>
          <p:cNvPr id="11" name="テキスト ボックス 10">
            <a:extLst>
              <a:ext uri="{FF2B5EF4-FFF2-40B4-BE49-F238E27FC236}">
                <a16:creationId xmlns:a16="http://schemas.microsoft.com/office/drawing/2014/main" id="{1EE1413B-2EE2-CB45-AC51-9F75FA43C546}"/>
              </a:ext>
            </a:extLst>
          </p:cNvPr>
          <p:cNvSpPr txBox="1"/>
          <p:nvPr/>
        </p:nvSpPr>
        <p:spPr>
          <a:xfrm>
            <a:off x="1899697" y="5711137"/>
            <a:ext cx="1979814" cy="553998"/>
          </a:xfrm>
          <a:prstGeom prst="rect">
            <a:avLst/>
          </a:prstGeom>
          <a:noFill/>
          <a:ln>
            <a:noFill/>
          </a:ln>
        </p:spPr>
        <p:txBody>
          <a:bodyPr wrap="square" rtlCol="0">
            <a:spAutoFit/>
          </a:bodyPr>
          <a:lstStyle/>
          <a:p>
            <a:pPr algn="ctr"/>
            <a:r>
              <a:rPr kumimoji="1" lang="ja-JP" altLang="en-US" b="1">
                <a:solidFill>
                  <a:srgbClr val="FFFFFF"/>
                </a:solidFill>
                <a:latin typeface="Meiryo" panose="020B0604030504040204" pitchFamily="34" charset="-128"/>
                <a:ea typeface="Meiryo" panose="020B0604030504040204" pitchFamily="34" charset="-128"/>
              </a:rPr>
              <a:t>物理サーバー</a:t>
            </a:r>
            <a:endParaRPr kumimoji="1" lang="en-US" altLang="ja-JP" b="1" dirty="0">
              <a:solidFill>
                <a:srgbClr val="FFFFFF"/>
              </a:solidFill>
              <a:latin typeface="Meiryo" panose="020B0604030504040204" pitchFamily="34" charset="-128"/>
              <a:ea typeface="Meiryo" panose="020B0604030504040204" pitchFamily="34" charset="-128"/>
            </a:endParaRPr>
          </a:p>
          <a:p>
            <a:pPr algn="ctr"/>
            <a:r>
              <a:rPr lang="ja-JP" altLang="en-US" sz="1200">
                <a:solidFill>
                  <a:srgbClr val="FFFFFF"/>
                </a:solidFill>
                <a:latin typeface="Meiryo" panose="020B0604030504040204" pitchFamily="34" charset="-128"/>
                <a:ea typeface="Meiryo" panose="020B0604030504040204" pitchFamily="34" charset="-128"/>
              </a:rPr>
              <a:t>（ハードウェア）</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2" name="フローチャート: 磁気ディスク 11">
            <a:extLst>
              <a:ext uri="{FF2B5EF4-FFF2-40B4-BE49-F238E27FC236}">
                <a16:creationId xmlns:a16="http://schemas.microsoft.com/office/drawing/2014/main" id="{A3658E4E-7C58-8D47-B686-AF7FCD062CF2}"/>
              </a:ext>
            </a:extLst>
          </p:cNvPr>
          <p:cNvSpPr/>
          <p:nvPr/>
        </p:nvSpPr>
        <p:spPr>
          <a:xfrm>
            <a:off x="1791335" y="4974580"/>
            <a:ext cx="473615" cy="57400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BCE3E113-3B8D-D442-8940-555F76A265EF}"/>
              </a:ext>
            </a:extLst>
          </p:cNvPr>
          <p:cNvSpPr/>
          <p:nvPr/>
        </p:nvSpPr>
        <p:spPr>
          <a:xfrm>
            <a:off x="1098071" y="5275910"/>
            <a:ext cx="589196" cy="263807"/>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C6A6EA89-F75F-3B4D-BC9F-BC221CADC0BE}"/>
              </a:ext>
            </a:extLst>
          </p:cNvPr>
          <p:cNvSpPr/>
          <p:nvPr/>
        </p:nvSpPr>
        <p:spPr>
          <a:xfrm>
            <a:off x="1098071" y="4965709"/>
            <a:ext cx="589196" cy="263807"/>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フローチャート: 磁気ディスク 14">
            <a:extLst>
              <a:ext uri="{FF2B5EF4-FFF2-40B4-BE49-F238E27FC236}">
                <a16:creationId xmlns:a16="http://schemas.microsoft.com/office/drawing/2014/main" id="{F60BC94E-7947-D547-B001-39B926910B9A}"/>
              </a:ext>
            </a:extLst>
          </p:cNvPr>
          <p:cNvSpPr/>
          <p:nvPr/>
        </p:nvSpPr>
        <p:spPr>
          <a:xfrm>
            <a:off x="2361285" y="4974580"/>
            <a:ext cx="473615" cy="57400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フローチャート: 磁気ディスク 15">
            <a:extLst>
              <a:ext uri="{FF2B5EF4-FFF2-40B4-BE49-F238E27FC236}">
                <a16:creationId xmlns:a16="http://schemas.microsoft.com/office/drawing/2014/main" id="{8D25B62D-F002-C247-9023-2A662444491F}"/>
              </a:ext>
            </a:extLst>
          </p:cNvPr>
          <p:cNvSpPr/>
          <p:nvPr/>
        </p:nvSpPr>
        <p:spPr>
          <a:xfrm>
            <a:off x="2938968" y="4969434"/>
            <a:ext cx="473615" cy="57400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フローチャート: 磁気ディスク 16">
            <a:extLst>
              <a:ext uri="{FF2B5EF4-FFF2-40B4-BE49-F238E27FC236}">
                <a16:creationId xmlns:a16="http://schemas.microsoft.com/office/drawing/2014/main" id="{95D47199-8CF4-2F49-8484-5DBB7EAA097A}"/>
              </a:ext>
            </a:extLst>
          </p:cNvPr>
          <p:cNvSpPr/>
          <p:nvPr/>
        </p:nvSpPr>
        <p:spPr>
          <a:xfrm>
            <a:off x="3502763" y="4974580"/>
            <a:ext cx="473615" cy="57400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フローチャート: 磁気ディスク 17">
            <a:extLst>
              <a:ext uri="{FF2B5EF4-FFF2-40B4-BE49-F238E27FC236}">
                <a16:creationId xmlns:a16="http://schemas.microsoft.com/office/drawing/2014/main" id="{1368CA19-CE5F-474C-BB73-8F446D0A1698}"/>
              </a:ext>
            </a:extLst>
          </p:cNvPr>
          <p:cNvSpPr/>
          <p:nvPr/>
        </p:nvSpPr>
        <p:spPr>
          <a:xfrm>
            <a:off x="4066558" y="4969434"/>
            <a:ext cx="473615" cy="57400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FA280436-2BAE-934F-8716-F7EFD4CC8FD7}"/>
              </a:ext>
            </a:extLst>
          </p:cNvPr>
          <p:cNvSpPr/>
          <p:nvPr/>
        </p:nvSpPr>
        <p:spPr>
          <a:xfrm>
            <a:off x="836258" y="2011495"/>
            <a:ext cx="1200522" cy="61177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7CE955AC-C4DC-374A-8AA9-B02E60944A1F}"/>
              </a:ext>
            </a:extLst>
          </p:cNvPr>
          <p:cNvSpPr/>
          <p:nvPr/>
        </p:nvSpPr>
        <p:spPr>
          <a:xfrm>
            <a:off x="836258" y="1219544"/>
            <a:ext cx="1200522" cy="6117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1" name="正方形/長方形 20">
            <a:extLst>
              <a:ext uri="{FF2B5EF4-FFF2-40B4-BE49-F238E27FC236}">
                <a16:creationId xmlns:a16="http://schemas.microsoft.com/office/drawing/2014/main" id="{69ABFE7B-61B9-844D-8971-26528C0D5A3A}"/>
              </a:ext>
            </a:extLst>
          </p:cNvPr>
          <p:cNvSpPr/>
          <p:nvPr/>
        </p:nvSpPr>
        <p:spPr>
          <a:xfrm>
            <a:off x="2295479" y="1222003"/>
            <a:ext cx="1220937" cy="6117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2" name="正方形/長方形 21">
            <a:extLst>
              <a:ext uri="{FF2B5EF4-FFF2-40B4-BE49-F238E27FC236}">
                <a16:creationId xmlns:a16="http://schemas.microsoft.com/office/drawing/2014/main" id="{9805A1A1-2542-4A4D-A101-A57333BC2786}"/>
              </a:ext>
            </a:extLst>
          </p:cNvPr>
          <p:cNvSpPr/>
          <p:nvPr/>
        </p:nvSpPr>
        <p:spPr>
          <a:xfrm>
            <a:off x="3769480" y="1222003"/>
            <a:ext cx="1220937" cy="6117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3" name="正方形/長方形 22">
            <a:extLst>
              <a:ext uri="{FF2B5EF4-FFF2-40B4-BE49-F238E27FC236}">
                <a16:creationId xmlns:a16="http://schemas.microsoft.com/office/drawing/2014/main" id="{FE5BEC30-0404-AB45-A603-E52A7DC905E8}"/>
              </a:ext>
            </a:extLst>
          </p:cNvPr>
          <p:cNvSpPr/>
          <p:nvPr/>
        </p:nvSpPr>
        <p:spPr>
          <a:xfrm>
            <a:off x="2295123" y="2020030"/>
            <a:ext cx="1200522" cy="61177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146C5B2F-BC5B-FF4F-AF24-FD412B9310F6}"/>
              </a:ext>
            </a:extLst>
          </p:cNvPr>
          <p:cNvSpPr/>
          <p:nvPr/>
        </p:nvSpPr>
        <p:spPr>
          <a:xfrm>
            <a:off x="3764698" y="2022929"/>
            <a:ext cx="1200522" cy="61177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DB997289-125B-C640-99AD-61A0D09A9D17}"/>
              </a:ext>
            </a:extLst>
          </p:cNvPr>
          <p:cNvSpPr/>
          <p:nvPr/>
        </p:nvSpPr>
        <p:spPr>
          <a:xfrm>
            <a:off x="827369" y="2733661"/>
            <a:ext cx="1200523" cy="28918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ライブラリ</a:t>
            </a:r>
            <a:endParaRPr kumimoji="1" lang="ja-JP" altLang="en-US" sz="8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B381BD6D-4994-A449-8B57-31858955CCB5}"/>
              </a:ext>
            </a:extLst>
          </p:cNvPr>
          <p:cNvSpPr/>
          <p:nvPr/>
        </p:nvSpPr>
        <p:spPr>
          <a:xfrm>
            <a:off x="2289344" y="2733659"/>
            <a:ext cx="1200523" cy="28918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ライブラリ</a:t>
            </a:r>
            <a:endParaRPr kumimoji="1" lang="ja-JP" altLang="en-US" sz="8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CC5BC88D-0D4D-264F-A9AA-4FA0FCB4CDBF}"/>
              </a:ext>
            </a:extLst>
          </p:cNvPr>
          <p:cNvSpPr/>
          <p:nvPr/>
        </p:nvSpPr>
        <p:spPr>
          <a:xfrm>
            <a:off x="3764697" y="2714428"/>
            <a:ext cx="1200523" cy="28918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ライブラリ</a:t>
            </a:r>
            <a:endParaRPr kumimoji="1" lang="ja-JP" altLang="en-US" sz="800" dirty="0">
              <a:solidFill>
                <a:srgbClr val="FFFFFF"/>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9C661961-F35E-1440-B316-9A82F549A64F}"/>
              </a:ext>
            </a:extLst>
          </p:cNvPr>
          <p:cNvSpPr txBox="1"/>
          <p:nvPr/>
        </p:nvSpPr>
        <p:spPr>
          <a:xfrm>
            <a:off x="1485037" y="3453737"/>
            <a:ext cx="2853671" cy="553998"/>
          </a:xfrm>
          <a:prstGeom prst="rect">
            <a:avLst/>
          </a:prstGeom>
          <a:noFill/>
        </p:spPr>
        <p:txBody>
          <a:bodyPr wrap="square" rtlCol="0">
            <a:spAutoFit/>
          </a:bodyPr>
          <a:lstStyle/>
          <a:p>
            <a:pPr algn="ctr"/>
            <a:r>
              <a:rPr lang="ja-JP" altLang="en-US" b="1">
                <a:solidFill>
                  <a:srgbClr val="FFFFFF"/>
                </a:solidFill>
                <a:latin typeface="Meiryo" panose="020B0604030504040204" pitchFamily="34" charset="-128"/>
                <a:ea typeface="Meiryo" panose="020B0604030504040204" pitchFamily="34" charset="-128"/>
              </a:rPr>
              <a:t>コンテナ・エンジン</a:t>
            </a:r>
            <a:endParaRPr lang="en-US" altLang="ja-JP" b="1" dirty="0">
              <a:solidFill>
                <a:srgbClr val="FFFFFF"/>
              </a:solidFill>
              <a:latin typeface="Meiryo" panose="020B0604030504040204" pitchFamily="34" charset="-128"/>
              <a:ea typeface="Meiryo" panose="020B0604030504040204" pitchFamily="34" charset="-128"/>
            </a:endParaRPr>
          </a:p>
          <a:p>
            <a:pPr algn="ctr"/>
            <a:r>
              <a:rPr kumimoji="1" lang="ja-JP" altLang="en-US" sz="1200">
                <a:solidFill>
                  <a:srgbClr val="FFFFFF"/>
                </a:solidFill>
                <a:latin typeface="Meiryo" panose="020B0604030504040204" pitchFamily="34" charset="-128"/>
                <a:ea typeface="Meiryo" panose="020B0604030504040204" pitchFamily="34" charset="-128"/>
              </a:rPr>
              <a:t>（コンテナ管理システム）</a:t>
            </a:r>
            <a:endParaRPr kumimoji="1" lang="en-US" altLang="ja-JP" sz="1200" dirty="0">
              <a:solidFill>
                <a:srgbClr val="FFFFFF"/>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F829E92C-478F-6F40-8B4C-3B227BD91EF7}"/>
              </a:ext>
            </a:extLst>
          </p:cNvPr>
          <p:cNvSpPr txBox="1"/>
          <p:nvPr/>
        </p:nvSpPr>
        <p:spPr>
          <a:xfrm>
            <a:off x="757547" y="3073396"/>
            <a:ext cx="1387571" cy="276999"/>
          </a:xfrm>
          <a:prstGeom prst="rect">
            <a:avLst/>
          </a:prstGeom>
          <a:noFill/>
        </p:spPr>
        <p:txBody>
          <a:bodyPr wrap="square" rtlCol="0">
            <a:spAutoFit/>
          </a:bodyPr>
          <a:lstStyle/>
          <a:p>
            <a:pPr algn="ctr"/>
            <a:r>
              <a:rPr kumimoji="1" lang="ja-JP" altLang="en-US" sz="1200" b="1">
                <a:solidFill>
                  <a:srgbClr val="FFFFFF"/>
                </a:solidFill>
                <a:latin typeface="Meiryo" panose="020B0604030504040204" pitchFamily="34" charset="-128"/>
                <a:ea typeface="Meiryo" panose="020B0604030504040204" pitchFamily="34" charset="-128"/>
              </a:rPr>
              <a:t>コンテナ</a:t>
            </a:r>
            <a:endParaRPr kumimoji="1" lang="ja-JP" altLang="en-US" sz="1200" b="1" dirty="0">
              <a:solidFill>
                <a:srgbClr val="FFFFFF"/>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45269EEB-3F3B-5740-AC59-401CD0A8C33E}"/>
              </a:ext>
            </a:extLst>
          </p:cNvPr>
          <p:cNvSpPr txBox="1"/>
          <p:nvPr/>
        </p:nvSpPr>
        <p:spPr>
          <a:xfrm>
            <a:off x="2228070" y="3073396"/>
            <a:ext cx="1367607" cy="276999"/>
          </a:xfrm>
          <a:prstGeom prst="rect">
            <a:avLst/>
          </a:prstGeom>
          <a:noFill/>
        </p:spPr>
        <p:txBody>
          <a:bodyPr wrap="square" rtlCol="0">
            <a:spAutoFit/>
          </a:bodyPr>
          <a:lstStyle/>
          <a:p>
            <a:pPr algn="ctr"/>
            <a:r>
              <a:rPr kumimoji="1" lang="ja-JP" altLang="en-US" sz="1200" b="1">
                <a:solidFill>
                  <a:srgbClr val="FFFFFF"/>
                </a:solidFill>
                <a:latin typeface="Meiryo" panose="020B0604030504040204" pitchFamily="34" charset="-128"/>
                <a:ea typeface="Meiryo" panose="020B0604030504040204" pitchFamily="34" charset="-128"/>
              </a:rPr>
              <a:t>コンテナ</a:t>
            </a:r>
            <a:endParaRPr kumimoji="1" lang="ja-JP" altLang="en-US" sz="1200" b="1" dirty="0">
              <a:solidFill>
                <a:srgbClr val="FFFFFF"/>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BA0D785E-ED8C-D849-8DCD-6C8AE731AA40}"/>
              </a:ext>
            </a:extLst>
          </p:cNvPr>
          <p:cNvSpPr txBox="1"/>
          <p:nvPr/>
        </p:nvSpPr>
        <p:spPr>
          <a:xfrm>
            <a:off x="3691734" y="3073396"/>
            <a:ext cx="1367607" cy="276999"/>
          </a:xfrm>
          <a:prstGeom prst="rect">
            <a:avLst/>
          </a:prstGeom>
          <a:noFill/>
        </p:spPr>
        <p:txBody>
          <a:bodyPr wrap="square" rtlCol="0">
            <a:spAutoFit/>
          </a:bodyPr>
          <a:lstStyle/>
          <a:p>
            <a:pPr algn="ctr"/>
            <a:r>
              <a:rPr kumimoji="1" lang="ja-JP" altLang="en-US" sz="1200" b="1">
                <a:solidFill>
                  <a:srgbClr val="FFFFFF"/>
                </a:solidFill>
                <a:latin typeface="Meiryo" panose="020B0604030504040204" pitchFamily="34" charset="-128"/>
                <a:ea typeface="Meiryo" panose="020B0604030504040204" pitchFamily="34" charset="-128"/>
              </a:rPr>
              <a:t>コンテナ</a:t>
            </a:r>
            <a:endParaRPr kumimoji="1" lang="ja-JP" altLang="en-US" sz="1200" b="1" dirty="0">
              <a:solidFill>
                <a:srgbClr val="FFFFFF"/>
              </a:solidFill>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715DF7B7-958A-F440-B664-975972EC586C}"/>
              </a:ext>
            </a:extLst>
          </p:cNvPr>
          <p:cNvSpPr/>
          <p:nvPr/>
        </p:nvSpPr>
        <p:spPr>
          <a:xfrm>
            <a:off x="832367" y="4205322"/>
            <a:ext cx="4137852" cy="22788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AF48C8EC-302F-9140-8E06-C2D64FCB0CB7}"/>
              </a:ext>
            </a:extLst>
          </p:cNvPr>
          <p:cNvSpPr txBox="1"/>
          <p:nvPr/>
        </p:nvSpPr>
        <p:spPr>
          <a:xfrm>
            <a:off x="1521865" y="4164979"/>
            <a:ext cx="2853671" cy="276999"/>
          </a:xfrm>
          <a:prstGeom prst="rect">
            <a:avLst/>
          </a:prstGeom>
          <a:noFill/>
        </p:spPr>
        <p:txBody>
          <a:bodyPr wrap="square" rtlCol="0">
            <a:spAutoFit/>
          </a:bodyPr>
          <a:lstStyle/>
          <a:p>
            <a:pPr algn="ctr"/>
            <a:r>
              <a:rPr kumimoji="1" lang="ja-JP" altLang="en-US" sz="1200">
                <a:solidFill>
                  <a:srgbClr val="FFFFFF"/>
                </a:solidFill>
                <a:latin typeface="Meiryo" panose="020B0604030504040204" pitchFamily="34" charset="-128"/>
                <a:ea typeface="Meiryo" panose="020B0604030504040204" pitchFamily="34" charset="-128"/>
              </a:rPr>
              <a:t>カーネル</a:t>
            </a:r>
            <a:endParaRPr kumimoji="1" lang="ja-JP" altLang="en-US" sz="1200" dirty="0">
              <a:solidFill>
                <a:srgbClr val="FFFFFF"/>
              </a:solidFill>
              <a:latin typeface="Meiryo" panose="020B0604030504040204" pitchFamily="34" charset="-128"/>
              <a:ea typeface="Meiryo" panose="020B0604030504040204" pitchFamily="34" charset="-128"/>
            </a:endParaRPr>
          </a:p>
        </p:txBody>
      </p:sp>
      <p:cxnSp>
        <p:nvCxnSpPr>
          <p:cNvPr id="36" name="直線矢印コネクタ 35">
            <a:extLst>
              <a:ext uri="{FF2B5EF4-FFF2-40B4-BE49-F238E27FC236}">
                <a16:creationId xmlns:a16="http://schemas.microsoft.com/office/drawing/2014/main" id="{2F821445-0F0B-7449-98B6-232C475539A3}"/>
              </a:ext>
            </a:extLst>
          </p:cNvPr>
          <p:cNvCxnSpPr>
            <a:cxnSpLocks/>
          </p:cNvCxnSpPr>
          <p:nvPr/>
        </p:nvCxnSpPr>
        <p:spPr>
          <a:xfrm>
            <a:off x="3887474" y="1868488"/>
            <a:ext cx="0" cy="2336834"/>
          </a:xfrm>
          <a:prstGeom prst="straightConnector1">
            <a:avLst/>
          </a:prstGeom>
          <a:ln w="76200">
            <a:solidFill>
              <a:srgbClr val="FFFFFF">
                <a:alpha val="74902"/>
              </a:srgbClr>
            </a:solidFill>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36">
            <a:extLst>
              <a:ext uri="{FF2B5EF4-FFF2-40B4-BE49-F238E27FC236}">
                <a16:creationId xmlns:a16="http://schemas.microsoft.com/office/drawing/2014/main" id="{E03BF145-85E9-AB4D-82B2-FFEB1563D3E9}"/>
              </a:ext>
            </a:extLst>
          </p:cNvPr>
          <p:cNvSpPr txBox="1"/>
          <p:nvPr/>
        </p:nvSpPr>
        <p:spPr>
          <a:xfrm>
            <a:off x="5630211" y="5173388"/>
            <a:ext cx="3262432"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システムコールは</a:t>
            </a:r>
            <a:r>
              <a:rPr kumimoji="1" lang="ja-JP" altLang="en-US" sz="1600" b="1">
                <a:solidFill>
                  <a:srgbClr val="7030A0"/>
                </a:solidFill>
                <a:latin typeface="Meiryo" panose="020B0604030504040204" pitchFamily="34" charset="-128"/>
                <a:ea typeface="Meiryo" panose="020B0604030504040204" pitchFamily="34" charset="-128"/>
              </a:rPr>
              <a:t>カーネル</a:t>
            </a:r>
            <a:r>
              <a:rPr kumimoji="1" lang="ja-JP" altLang="en-US" sz="1600">
                <a:latin typeface="Meiryo" panose="020B0604030504040204" pitchFamily="34" charset="-128"/>
                <a:ea typeface="Meiryo" panose="020B0604030504040204" pitchFamily="34" charset="-128"/>
              </a:rPr>
              <a:t>を共有</a:t>
            </a:r>
            <a:endParaRPr kumimoji="1" lang="en-US" altLang="ja-JP" sz="1600" dirty="0">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C9120FB8-08F9-824D-B163-55D02517512D}"/>
              </a:ext>
            </a:extLst>
          </p:cNvPr>
          <p:cNvSpPr/>
          <p:nvPr/>
        </p:nvSpPr>
        <p:spPr>
          <a:xfrm>
            <a:off x="5640093" y="5470009"/>
            <a:ext cx="3265368" cy="646331"/>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ハードウェア機器へのアクセス、割り込みの可</a:t>
            </a:r>
            <a:r>
              <a:rPr lang="en-US" altLang="ja-JP" sz="1200"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不可の変更、プロセッサの特権状態の変更、メモリ管理ユニットへのアクセスなど</a:t>
            </a:r>
          </a:p>
        </p:txBody>
      </p:sp>
      <p:sp>
        <p:nvSpPr>
          <p:cNvPr id="40" name="正方形/長方形 39">
            <a:extLst>
              <a:ext uri="{FF2B5EF4-FFF2-40B4-BE49-F238E27FC236}">
                <a16:creationId xmlns:a16="http://schemas.microsoft.com/office/drawing/2014/main" id="{BBEAD24F-7986-9B4B-AB61-1CA7B1EE6DE5}"/>
              </a:ext>
            </a:extLst>
          </p:cNvPr>
          <p:cNvSpPr/>
          <p:nvPr/>
        </p:nvSpPr>
        <p:spPr>
          <a:xfrm>
            <a:off x="5635317" y="1714745"/>
            <a:ext cx="3265368" cy="830997"/>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動作環境の違い</a:t>
            </a:r>
            <a:r>
              <a:rPr lang="en-US" altLang="ja-JP" sz="1200"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ファイルシステムやライブラリなど</a:t>
            </a:r>
            <a:r>
              <a:rPr lang="en-US" altLang="ja-JP" sz="1200"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再現するために必要</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コンテナ毎にバージョンの異なるミドルウェアを動かせる</a:t>
            </a:r>
          </a:p>
        </p:txBody>
      </p:sp>
      <p:cxnSp>
        <p:nvCxnSpPr>
          <p:cNvPr id="42" name="直線矢印コネクタ 41">
            <a:extLst>
              <a:ext uri="{FF2B5EF4-FFF2-40B4-BE49-F238E27FC236}">
                <a16:creationId xmlns:a16="http://schemas.microsoft.com/office/drawing/2014/main" id="{3DD23B60-DE2F-904F-84A4-B5801734142C}"/>
              </a:ext>
            </a:extLst>
          </p:cNvPr>
          <p:cNvCxnSpPr>
            <a:cxnSpLocks/>
            <a:stCxn id="40" idx="1"/>
            <a:endCxn id="27" idx="3"/>
          </p:cNvCxnSpPr>
          <p:nvPr/>
        </p:nvCxnSpPr>
        <p:spPr>
          <a:xfrm flipH="1">
            <a:off x="4965220" y="2130244"/>
            <a:ext cx="670097" cy="728776"/>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9E789C8D-FA93-964D-895C-5923514B05FA}"/>
              </a:ext>
            </a:extLst>
          </p:cNvPr>
          <p:cNvCxnSpPr>
            <a:cxnSpLocks/>
            <a:stCxn id="37" idx="1"/>
          </p:cNvCxnSpPr>
          <p:nvPr/>
        </p:nvCxnSpPr>
        <p:spPr>
          <a:xfrm flipH="1" flipV="1">
            <a:off x="4791427" y="4890638"/>
            <a:ext cx="838784" cy="452027"/>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0" name="正方形/長方形 49">
            <a:extLst>
              <a:ext uri="{FF2B5EF4-FFF2-40B4-BE49-F238E27FC236}">
                <a16:creationId xmlns:a16="http://schemas.microsoft.com/office/drawing/2014/main" id="{86F452B3-6128-2142-8532-BCBF56192C78}"/>
              </a:ext>
            </a:extLst>
          </p:cNvPr>
          <p:cNvSpPr/>
          <p:nvPr/>
        </p:nvSpPr>
        <p:spPr>
          <a:xfrm>
            <a:off x="5639681" y="3539107"/>
            <a:ext cx="3265368" cy="1569660"/>
          </a:xfrm>
          <a:prstGeom prst="rect">
            <a:avLst/>
          </a:prstGeom>
        </p:spPr>
        <p:txBody>
          <a:bodyPr wrap="square">
            <a:spAutoFit/>
          </a:bodyPr>
          <a:lstStyle/>
          <a:p>
            <a:r>
              <a:rPr lang="en" altLang="ja-JP" sz="1200" dirty="0">
                <a:latin typeface="Meiryo" panose="020B0604030504040204" pitchFamily="34" charset="-128"/>
                <a:ea typeface="Meiryo" panose="020B0604030504040204" pitchFamily="34" charset="-128"/>
              </a:rPr>
              <a:t>Linux</a:t>
            </a:r>
            <a:r>
              <a:rPr lang="ja-JP" altLang="en-US" sz="1200">
                <a:latin typeface="Meiryo" panose="020B0604030504040204" pitchFamily="34" charset="-128"/>
                <a:ea typeface="Meiryo" panose="020B0604030504040204" pitchFamily="34" charset="-128"/>
              </a:rPr>
              <a:t>系</a:t>
            </a:r>
            <a:r>
              <a:rPr lang="en" altLang="ja-JP" sz="1200" dirty="0">
                <a:latin typeface="Meiryo" panose="020B0604030504040204" pitchFamily="34" charset="-128"/>
                <a:ea typeface="Meiryo" panose="020B0604030504040204" pitchFamily="34" charset="-128"/>
              </a:rPr>
              <a:t>OS</a:t>
            </a:r>
            <a:r>
              <a:rPr lang="ja-JP" altLang="en-US" sz="1200">
                <a:latin typeface="Meiryo" panose="020B0604030504040204" pitchFamily="34" charset="-128"/>
                <a:ea typeface="Meiryo" panose="020B0604030504040204" pitchFamily="34" charset="-128"/>
              </a:rPr>
              <a:t>群には、</a:t>
            </a:r>
            <a:r>
              <a:rPr lang="en" altLang="ja-JP" sz="1200" dirty="0">
                <a:latin typeface="Meiryo" panose="020B0604030504040204" pitchFamily="34" charset="-128"/>
                <a:ea typeface="Meiryo" panose="020B0604030504040204" pitchFamily="34" charset="-128"/>
              </a:rPr>
              <a:t>RedHat Enterprise Linux(RHEL)</a:t>
            </a:r>
            <a:r>
              <a:rPr lang="ja-JP" altLang="en-US" sz="1200">
                <a:latin typeface="Meiryo" panose="020B0604030504040204" pitchFamily="34" charset="-128"/>
                <a:ea typeface="Meiryo" panose="020B0604030504040204" pitchFamily="34" charset="-128"/>
              </a:rPr>
              <a:t>や</a:t>
            </a:r>
            <a:r>
              <a:rPr lang="en" altLang="ja-JP" sz="1200" dirty="0">
                <a:latin typeface="Meiryo" panose="020B0604030504040204" pitchFamily="34" charset="-128"/>
                <a:ea typeface="Meiryo" panose="020B0604030504040204" pitchFamily="34" charset="-128"/>
              </a:rPr>
              <a:t>CentOS</a:t>
            </a:r>
            <a:r>
              <a:rPr lang="ja-JP" altLang="en" sz="1200">
                <a:latin typeface="Meiryo" panose="020B0604030504040204" pitchFamily="34" charset="-128"/>
                <a:ea typeface="Meiryo" panose="020B0604030504040204" pitchFamily="34" charset="-128"/>
              </a:rPr>
              <a:t>、</a:t>
            </a:r>
            <a:r>
              <a:rPr lang="en" altLang="ja-JP" sz="1200" dirty="0">
                <a:latin typeface="Meiryo" panose="020B0604030504040204" pitchFamily="34" charset="-128"/>
                <a:ea typeface="Meiryo" panose="020B0604030504040204" pitchFamily="34" charset="-128"/>
              </a:rPr>
              <a:t>Ubuntu</a:t>
            </a:r>
            <a:r>
              <a:rPr lang="ja-JP" altLang="en-US" sz="1200">
                <a:latin typeface="Meiryo" panose="020B0604030504040204" pitchFamily="34" charset="-128"/>
                <a:ea typeface="Meiryo" panose="020B0604030504040204" pitchFamily="34" charset="-128"/>
              </a:rPr>
              <a:t>など様々なディストリビューション</a:t>
            </a:r>
            <a:r>
              <a:rPr lang="en-US" altLang="ja-JP" sz="1200"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各社の配付パッケージ</a:t>
            </a:r>
            <a:r>
              <a:rPr lang="en-US" altLang="ja-JP" sz="1200" dirty="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が存する。</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それらは、共通の</a:t>
            </a:r>
            <a:r>
              <a:rPr lang="ja-JP" altLang="en-US" sz="1200" b="1">
                <a:solidFill>
                  <a:srgbClr val="7030A0"/>
                </a:solidFill>
                <a:latin typeface="Meiryo" panose="020B0604030504040204" pitchFamily="34" charset="-128"/>
                <a:ea typeface="Meiryo" panose="020B0604030504040204" pitchFamily="34" charset="-128"/>
              </a:rPr>
              <a:t>カーネル</a:t>
            </a:r>
            <a:r>
              <a:rPr lang="ja-JP" altLang="en-US" sz="1200">
                <a:latin typeface="Meiryo" panose="020B0604030504040204" pitchFamily="34" charset="-128"/>
                <a:ea typeface="Meiryo" panose="020B0604030504040204" pitchFamily="34" charset="-128"/>
              </a:rPr>
              <a:t>を使用してるため、アプリケーションの実行に必要なライブラリさえあれば、どのディストリビューションでもアプリケーションを動作。</a:t>
            </a:r>
          </a:p>
        </p:txBody>
      </p:sp>
      <p:cxnSp>
        <p:nvCxnSpPr>
          <p:cNvPr id="55" name="直線矢印コネクタ 54">
            <a:extLst>
              <a:ext uri="{FF2B5EF4-FFF2-40B4-BE49-F238E27FC236}">
                <a16:creationId xmlns:a16="http://schemas.microsoft.com/office/drawing/2014/main" id="{A66B7A7F-50E2-7644-9F99-995C238122F0}"/>
              </a:ext>
            </a:extLst>
          </p:cNvPr>
          <p:cNvCxnSpPr>
            <a:cxnSpLocks/>
            <a:stCxn id="50" idx="1"/>
            <a:endCxn id="32" idx="3"/>
          </p:cNvCxnSpPr>
          <p:nvPr/>
        </p:nvCxnSpPr>
        <p:spPr>
          <a:xfrm flipH="1" flipV="1">
            <a:off x="4970219" y="4319263"/>
            <a:ext cx="669462" cy="467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直線矢印コネクタ 57">
            <a:extLst>
              <a:ext uri="{FF2B5EF4-FFF2-40B4-BE49-F238E27FC236}">
                <a16:creationId xmlns:a16="http://schemas.microsoft.com/office/drawing/2014/main" id="{0867B4FB-7927-DD46-9E4C-C9B9C2316627}"/>
              </a:ext>
            </a:extLst>
          </p:cNvPr>
          <p:cNvCxnSpPr>
            <a:cxnSpLocks/>
          </p:cNvCxnSpPr>
          <p:nvPr/>
        </p:nvCxnSpPr>
        <p:spPr>
          <a:xfrm>
            <a:off x="938265" y="1879453"/>
            <a:ext cx="0" cy="2325869"/>
          </a:xfrm>
          <a:prstGeom prst="straightConnector1">
            <a:avLst/>
          </a:prstGeom>
          <a:ln w="76200">
            <a:solidFill>
              <a:srgbClr val="FFFFFF">
                <a:alpha val="74902"/>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048B1C1F-F737-AD49-946E-9168CB430DBA}"/>
              </a:ext>
            </a:extLst>
          </p:cNvPr>
          <p:cNvCxnSpPr>
            <a:cxnSpLocks/>
          </p:cNvCxnSpPr>
          <p:nvPr/>
        </p:nvCxnSpPr>
        <p:spPr>
          <a:xfrm>
            <a:off x="2417207" y="1868488"/>
            <a:ext cx="0" cy="2336834"/>
          </a:xfrm>
          <a:prstGeom prst="straightConnector1">
            <a:avLst/>
          </a:prstGeom>
          <a:ln w="76200">
            <a:solidFill>
              <a:srgbClr val="FFFFFF">
                <a:alpha val="74902"/>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A5BDCE88-B04F-964F-A54C-0250A4F233E8}"/>
              </a:ext>
            </a:extLst>
          </p:cNvPr>
          <p:cNvCxnSpPr>
            <a:cxnSpLocks/>
          </p:cNvCxnSpPr>
          <p:nvPr/>
        </p:nvCxnSpPr>
        <p:spPr>
          <a:xfrm flipH="1">
            <a:off x="3887474" y="4368980"/>
            <a:ext cx="1" cy="470559"/>
          </a:xfrm>
          <a:prstGeom prst="straightConnector1">
            <a:avLst/>
          </a:prstGeom>
          <a:ln w="76200">
            <a:solidFill>
              <a:srgbClr val="FFFFFF">
                <a:alpha val="74902"/>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5DF3195B-54B8-8848-B5DB-33F160316FEF}"/>
              </a:ext>
            </a:extLst>
          </p:cNvPr>
          <p:cNvCxnSpPr>
            <a:cxnSpLocks/>
          </p:cNvCxnSpPr>
          <p:nvPr/>
        </p:nvCxnSpPr>
        <p:spPr>
          <a:xfrm flipH="1">
            <a:off x="2417207" y="4369037"/>
            <a:ext cx="1" cy="470559"/>
          </a:xfrm>
          <a:prstGeom prst="straightConnector1">
            <a:avLst/>
          </a:prstGeom>
          <a:ln w="76200">
            <a:solidFill>
              <a:srgbClr val="FFFFFF">
                <a:alpha val="74902"/>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DCF0D7F9-1B29-4340-9417-06113FD36A94}"/>
              </a:ext>
            </a:extLst>
          </p:cNvPr>
          <p:cNvCxnSpPr>
            <a:cxnSpLocks/>
          </p:cNvCxnSpPr>
          <p:nvPr/>
        </p:nvCxnSpPr>
        <p:spPr>
          <a:xfrm flipH="1">
            <a:off x="944007" y="4380326"/>
            <a:ext cx="1" cy="470559"/>
          </a:xfrm>
          <a:prstGeom prst="straightConnector1">
            <a:avLst/>
          </a:prstGeom>
          <a:ln w="76200">
            <a:solidFill>
              <a:srgbClr val="FFFFFF">
                <a:alpha val="74902"/>
              </a:srgbClr>
            </a:solidFill>
            <a:tailEnd type="triangle"/>
          </a:ln>
        </p:spPr>
        <p:style>
          <a:lnRef idx="2">
            <a:schemeClr val="accent1"/>
          </a:lnRef>
          <a:fillRef idx="0">
            <a:schemeClr val="accent1"/>
          </a:fillRef>
          <a:effectRef idx="1">
            <a:schemeClr val="accent1"/>
          </a:effectRef>
          <a:fontRef idx="minor">
            <a:schemeClr val="tx1"/>
          </a:fontRef>
        </p:style>
      </p:cxnSp>
      <p:sp>
        <p:nvSpPr>
          <p:cNvPr id="61" name="正方形/長方形 60">
            <a:extLst>
              <a:ext uri="{FF2B5EF4-FFF2-40B4-BE49-F238E27FC236}">
                <a16:creationId xmlns:a16="http://schemas.microsoft.com/office/drawing/2014/main" id="{E4F7728E-0C4B-6A41-8EFC-0C08004F20BF}"/>
              </a:ext>
            </a:extLst>
          </p:cNvPr>
          <p:cNvSpPr/>
          <p:nvPr/>
        </p:nvSpPr>
        <p:spPr>
          <a:xfrm>
            <a:off x="5635317" y="802902"/>
            <a:ext cx="2749471" cy="615553"/>
          </a:xfrm>
          <a:prstGeom prst="rect">
            <a:avLst/>
          </a:prstGeom>
        </p:spPr>
        <p:txBody>
          <a:bodyPr wrap="none">
            <a:spAutoFit/>
          </a:bodyPr>
          <a:lstStyle/>
          <a:p>
            <a:r>
              <a:rPr lang="ja-JP" altLang="en-US" sz="1400">
                <a:solidFill>
                  <a:srgbClr val="953735"/>
                </a:solidFill>
                <a:latin typeface="Meiryo" panose="020B0604030504040204" pitchFamily="34" charset="-128"/>
                <a:ea typeface="Meiryo" panose="020B0604030504040204" pitchFamily="34" charset="-128"/>
              </a:rPr>
              <a:t>Namespace</a:t>
            </a:r>
            <a:endParaRPr lang="en-US" altLang="ja-JP" sz="1400" dirty="0">
              <a:solidFill>
                <a:srgbClr val="953735"/>
              </a:solidFill>
              <a:latin typeface="Meiryo" panose="020B0604030504040204" pitchFamily="34" charset="-128"/>
              <a:ea typeface="Meiryo" panose="020B0604030504040204" pitchFamily="34" charset="-128"/>
            </a:endParaRPr>
          </a:p>
          <a:p>
            <a:r>
              <a:rPr lang="ja-JP" altLang="en-US" sz="1000">
                <a:solidFill>
                  <a:srgbClr val="953735"/>
                </a:solidFill>
                <a:latin typeface="Meiryo" panose="020B0604030504040204" pitchFamily="34" charset="-128"/>
                <a:ea typeface="Meiryo" panose="020B0604030504040204" pitchFamily="34" charset="-128"/>
              </a:rPr>
              <a:t>プロセス・リソースを隔離</a:t>
            </a:r>
            <a:endParaRPr lang="en-US" altLang="ja-JP" sz="1000" dirty="0">
              <a:solidFill>
                <a:srgbClr val="953735"/>
              </a:solidFill>
              <a:latin typeface="Meiryo" panose="020B0604030504040204" pitchFamily="34" charset="-128"/>
              <a:ea typeface="Meiryo" panose="020B0604030504040204" pitchFamily="34" charset="-128"/>
            </a:endParaRPr>
          </a:p>
          <a:p>
            <a:r>
              <a:rPr lang="ja-JP" altLang="en-US" sz="1000">
                <a:solidFill>
                  <a:srgbClr val="953735"/>
                </a:solidFill>
                <a:latin typeface="Meiryo" panose="020B0604030504040204" pitchFamily="34" charset="-128"/>
                <a:ea typeface="Meiryo" panose="020B0604030504040204" pitchFamily="34" charset="-128"/>
              </a:rPr>
              <a:t>（ネットワーク、ユーザー、プロセスなど）</a:t>
            </a:r>
          </a:p>
        </p:txBody>
      </p:sp>
      <p:cxnSp>
        <p:nvCxnSpPr>
          <p:cNvPr id="63" name="直線矢印コネクタ 62">
            <a:extLst>
              <a:ext uri="{FF2B5EF4-FFF2-40B4-BE49-F238E27FC236}">
                <a16:creationId xmlns:a16="http://schemas.microsoft.com/office/drawing/2014/main" id="{2C242C6A-EB06-1A41-8AAF-DA5F81C2CC9B}"/>
              </a:ext>
            </a:extLst>
          </p:cNvPr>
          <p:cNvCxnSpPr>
            <a:cxnSpLocks/>
          </p:cNvCxnSpPr>
          <p:nvPr/>
        </p:nvCxnSpPr>
        <p:spPr>
          <a:xfrm flipH="1">
            <a:off x="5067512" y="927977"/>
            <a:ext cx="612961" cy="157440"/>
          </a:xfrm>
          <a:prstGeom prst="straightConnector1">
            <a:avLst/>
          </a:prstGeom>
          <a:ln>
            <a:solidFill>
              <a:srgbClr val="953735"/>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65" name="正方形/長方形 64">
            <a:extLst>
              <a:ext uri="{FF2B5EF4-FFF2-40B4-BE49-F238E27FC236}">
                <a16:creationId xmlns:a16="http://schemas.microsoft.com/office/drawing/2014/main" id="{271EFC3B-687A-B143-A9CB-913888950606}"/>
              </a:ext>
            </a:extLst>
          </p:cNvPr>
          <p:cNvSpPr/>
          <p:nvPr/>
        </p:nvSpPr>
        <p:spPr>
          <a:xfrm>
            <a:off x="5640760" y="2717606"/>
            <a:ext cx="1980029" cy="615553"/>
          </a:xfrm>
          <a:prstGeom prst="rect">
            <a:avLst/>
          </a:prstGeom>
        </p:spPr>
        <p:txBody>
          <a:bodyPr wrap="none">
            <a:spAutoFit/>
          </a:bodyPr>
          <a:lstStyle/>
          <a:p>
            <a:r>
              <a:rPr lang="ja-JP" altLang="en-US" sz="1400">
                <a:solidFill>
                  <a:schemeClr val="accent6">
                    <a:lumMod val="75000"/>
                  </a:schemeClr>
                </a:solidFill>
                <a:latin typeface="Meiryo" panose="020B0604030504040204" pitchFamily="34" charset="-128"/>
                <a:ea typeface="Meiryo" panose="020B0604030504040204" pitchFamily="34" charset="-128"/>
              </a:rPr>
              <a:t>コンテナ・エンジン</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000">
                <a:solidFill>
                  <a:schemeClr val="accent6">
                    <a:lumMod val="75000"/>
                  </a:schemeClr>
                </a:solidFill>
                <a:latin typeface="Meiryo" panose="020B0604030504040204" pitchFamily="34" charset="-128"/>
                <a:ea typeface="Meiryo" panose="020B0604030504040204" pitchFamily="34" charset="-128"/>
              </a:rPr>
              <a:t>コンテナランタイムとも言う</a:t>
            </a:r>
            <a:endParaRPr lang="en-US" altLang="ja-JP" sz="1000" dirty="0">
              <a:solidFill>
                <a:schemeClr val="accent6">
                  <a:lumMod val="75000"/>
                </a:schemeClr>
              </a:solidFill>
              <a:latin typeface="Meiryo" panose="020B0604030504040204" pitchFamily="34" charset="-128"/>
              <a:ea typeface="Meiryo" panose="020B0604030504040204" pitchFamily="34" charset="-128"/>
            </a:endParaRPr>
          </a:p>
          <a:p>
            <a:r>
              <a:rPr lang="ja-JP" altLang="en-US" sz="1000">
                <a:solidFill>
                  <a:schemeClr val="accent6">
                    <a:lumMod val="75000"/>
                  </a:schemeClr>
                </a:solidFill>
                <a:latin typeface="Meiryo" panose="020B0604030504040204" pitchFamily="34" charset="-128"/>
                <a:ea typeface="Meiryo" panose="020B0604030504040204" pitchFamily="34" charset="-128"/>
              </a:rPr>
              <a:t>コンテナを動かすソフトウェア</a:t>
            </a:r>
            <a:endParaRPr lang="en-US" altLang="ja-JP" sz="1000" dirty="0">
              <a:solidFill>
                <a:schemeClr val="accent6">
                  <a:lumMod val="75000"/>
                </a:schemeClr>
              </a:solidFill>
              <a:latin typeface="Meiryo" panose="020B0604030504040204" pitchFamily="34" charset="-128"/>
              <a:ea typeface="Meiryo" panose="020B0604030504040204" pitchFamily="34" charset="-128"/>
            </a:endParaRPr>
          </a:p>
        </p:txBody>
      </p:sp>
      <p:cxnSp>
        <p:nvCxnSpPr>
          <p:cNvPr id="66" name="直線矢印コネクタ 65">
            <a:extLst>
              <a:ext uri="{FF2B5EF4-FFF2-40B4-BE49-F238E27FC236}">
                <a16:creationId xmlns:a16="http://schemas.microsoft.com/office/drawing/2014/main" id="{0B1C6480-1C2D-4840-9A5A-CDF6ABD35423}"/>
              </a:ext>
            </a:extLst>
          </p:cNvPr>
          <p:cNvCxnSpPr>
            <a:cxnSpLocks/>
          </p:cNvCxnSpPr>
          <p:nvPr/>
        </p:nvCxnSpPr>
        <p:spPr>
          <a:xfrm flipH="1">
            <a:off x="5113141" y="2859019"/>
            <a:ext cx="561777" cy="665823"/>
          </a:xfrm>
          <a:prstGeom prst="straightConnector1">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2160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1E7D133-5516-9B43-AEFB-42F13E65D133}"/>
              </a:ext>
            </a:extLst>
          </p:cNvPr>
          <p:cNvSpPr/>
          <p:nvPr/>
        </p:nvSpPr>
        <p:spPr>
          <a:xfrm>
            <a:off x="522138" y="930303"/>
            <a:ext cx="8090553" cy="439318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87E5DAA3-EF8C-4F41-901B-BA0507902907}"/>
              </a:ext>
            </a:extLst>
          </p:cNvPr>
          <p:cNvSpPr/>
          <p:nvPr/>
        </p:nvSpPr>
        <p:spPr>
          <a:xfrm>
            <a:off x="2902732" y="4082239"/>
            <a:ext cx="2815992" cy="98112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9" name="正方形/長方形 48">
            <a:extLst>
              <a:ext uri="{FF2B5EF4-FFF2-40B4-BE49-F238E27FC236}">
                <a16:creationId xmlns:a16="http://schemas.microsoft.com/office/drawing/2014/main" id="{E61A6AC7-8E34-1341-ACBB-C078E8219946}"/>
              </a:ext>
            </a:extLst>
          </p:cNvPr>
          <p:cNvSpPr/>
          <p:nvPr/>
        </p:nvSpPr>
        <p:spPr>
          <a:xfrm>
            <a:off x="5718724" y="2773422"/>
            <a:ext cx="2787847" cy="617421"/>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B01EA2AC-DC52-834D-AF84-11D31425CA57}"/>
              </a:ext>
            </a:extLst>
          </p:cNvPr>
          <p:cNvSpPr>
            <a:spLocks noGrp="1"/>
          </p:cNvSpPr>
          <p:nvPr>
            <p:ph type="title"/>
          </p:nvPr>
        </p:nvSpPr>
        <p:spPr/>
        <p:txBody>
          <a:bodyPr/>
          <a:lstStyle/>
          <a:p>
            <a:r>
              <a:rPr kumimoji="1" lang="ja-JP" altLang="en-US"/>
              <a:t>コンテナのネットワーク接続</a:t>
            </a:r>
          </a:p>
        </p:txBody>
      </p:sp>
      <p:sp>
        <p:nvSpPr>
          <p:cNvPr id="3" name="スライド番号プレースホルダー 2">
            <a:extLst>
              <a:ext uri="{FF2B5EF4-FFF2-40B4-BE49-F238E27FC236}">
                <a16:creationId xmlns:a16="http://schemas.microsoft.com/office/drawing/2014/main" id="{44715A32-75CF-1C40-96B9-7171AB23AF8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143</a:t>
            </a:fld>
            <a:endParaRPr kumimoji="1" lang="ja-JP" altLang="en-US"/>
          </a:p>
        </p:txBody>
      </p:sp>
      <p:pic>
        <p:nvPicPr>
          <p:cNvPr id="1026" name="Picture 2" descr="ネットワークカードのシルエット02 | 無料のAi・PNG白黒シルエットイラスト">
            <a:extLst>
              <a:ext uri="{FF2B5EF4-FFF2-40B4-BE49-F238E27FC236}">
                <a16:creationId xmlns:a16="http://schemas.microsoft.com/office/drawing/2014/main" id="{B0721BC2-4F99-1045-8787-319E6DE5AE5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0029" y="5372228"/>
            <a:ext cx="1146755" cy="11467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ネットワークポートケーブルソケットのアイコンを分離しましたlan  ポートのアイコンイーサネットシンプルアイコンローカルエリアコネクタアイコンフラットなデザインベクト - つながりのベクターアート素材や画像を多数ご用意  - iStock">
            <a:extLst>
              <a:ext uri="{FF2B5EF4-FFF2-40B4-BE49-F238E27FC236}">
                <a16:creationId xmlns:a16="http://schemas.microsoft.com/office/drawing/2014/main" id="{7425B93C-6067-FF44-BAA3-A219C340FE5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8195" y="5372227"/>
            <a:ext cx="1146755" cy="114675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468D450-00C9-EF47-A74A-AA84EF8E6CBC}"/>
              </a:ext>
            </a:extLst>
          </p:cNvPr>
          <p:cNvSpPr txBox="1"/>
          <p:nvPr/>
        </p:nvSpPr>
        <p:spPr>
          <a:xfrm>
            <a:off x="3544466" y="6260969"/>
            <a:ext cx="1879041"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NIC </a:t>
            </a:r>
            <a:r>
              <a:rPr lang="en-US" altLang="ja-JP" sz="800" dirty="0" err="1">
                <a:latin typeface="Meiryo" panose="020B0604030504040204" pitchFamily="34" charset="-128"/>
                <a:ea typeface="Meiryo" panose="020B0604030504040204" pitchFamily="34" charset="-128"/>
              </a:rPr>
              <a:t>networtk</a:t>
            </a:r>
            <a:r>
              <a:rPr lang="en-US" altLang="ja-JP" sz="800" dirty="0">
                <a:latin typeface="Meiryo" panose="020B0604030504040204" pitchFamily="34" charset="-128"/>
                <a:ea typeface="Meiryo" panose="020B0604030504040204" pitchFamily="34" charset="-128"/>
              </a:rPr>
              <a:t> Interface Card</a:t>
            </a:r>
            <a:endParaRPr kumimoji="1" lang="en-US" altLang="ja-JP" sz="800" dirty="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BE62BAC-0A00-3945-9127-A458AC4B7D63}"/>
              </a:ext>
            </a:extLst>
          </p:cNvPr>
          <p:cNvSpPr/>
          <p:nvPr/>
        </p:nvSpPr>
        <p:spPr>
          <a:xfrm>
            <a:off x="2965832" y="1112270"/>
            <a:ext cx="2652865" cy="31339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a:extLst>
              <a:ext uri="{FF2B5EF4-FFF2-40B4-BE49-F238E27FC236}">
                <a16:creationId xmlns:a16="http://schemas.microsoft.com/office/drawing/2014/main" id="{8BC7D0B5-95B9-B641-9F2F-BB42059AAB9C}"/>
              </a:ext>
            </a:extLst>
          </p:cNvPr>
          <p:cNvSpPr txBox="1"/>
          <p:nvPr/>
        </p:nvSpPr>
        <p:spPr>
          <a:xfrm>
            <a:off x="2977685" y="1205859"/>
            <a:ext cx="1768136" cy="246221"/>
          </a:xfrm>
          <a:prstGeom prst="rect">
            <a:avLst/>
          </a:prstGeom>
          <a:noFill/>
          <a:ln>
            <a:noFill/>
          </a:ln>
        </p:spPr>
        <p:txBody>
          <a:bodyPr wrap="square" rtlCol="0">
            <a:spAutoFit/>
          </a:bodyPr>
          <a:lstStyle/>
          <a:p>
            <a:r>
              <a:rPr kumimoji="1" lang="ja-JP" altLang="en-US" sz="1000" b="1" dirty="0">
                <a:solidFill>
                  <a:srgbClr val="FFFFFF"/>
                </a:solidFill>
                <a:latin typeface="Meiryo" panose="020B0604030504040204" pitchFamily="34" charset="-128"/>
                <a:ea typeface="Meiryo" panose="020B0604030504040204" pitchFamily="34" charset="-128"/>
              </a:rPr>
              <a:t>仮想サーバー</a:t>
            </a:r>
          </a:p>
        </p:txBody>
      </p:sp>
      <p:sp>
        <p:nvSpPr>
          <p:cNvPr id="9" name="正方形/長方形 8">
            <a:extLst>
              <a:ext uri="{FF2B5EF4-FFF2-40B4-BE49-F238E27FC236}">
                <a16:creationId xmlns:a16="http://schemas.microsoft.com/office/drawing/2014/main" id="{5DA0646A-384F-314E-B705-42E9CEA8E1BF}"/>
              </a:ext>
            </a:extLst>
          </p:cNvPr>
          <p:cNvSpPr/>
          <p:nvPr/>
        </p:nvSpPr>
        <p:spPr>
          <a:xfrm>
            <a:off x="615733" y="2780628"/>
            <a:ext cx="2250072" cy="617421"/>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89EDD64A-E3D5-F54C-8A39-120B63CA2552}"/>
              </a:ext>
            </a:extLst>
          </p:cNvPr>
          <p:cNvSpPr txBox="1"/>
          <p:nvPr/>
        </p:nvSpPr>
        <p:spPr>
          <a:xfrm>
            <a:off x="637425" y="2905402"/>
            <a:ext cx="2226767" cy="400110"/>
          </a:xfrm>
          <a:prstGeom prst="rect">
            <a:avLst/>
          </a:prstGeom>
          <a:noFill/>
        </p:spPr>
        <p:txBody>
          <a:bodyPr wrap="square" rtlCol="0">
            <a:spAutoFit/>
          </a:bodyPr>
          <a:lstStyle/>
          <a:p>
            <a:pPr algn="ctr"/>
            <a:r>
              <a:rPr kumimoji="1" lang="en-US" altLang="ja-JP" sz="2000" dirty="0">
                <a:solidFill>
                  <a:srgbClr val="FFFFFF"/>
                </a:solidFill>
                <a:latin typeface="Meiryo" panose="020B0604030504040204" pitchFamily="34" charset="-128"/>
                <a:ea typeface="Meiryo" panose="020B0604030504040204" pitchFamily="34" charset="-128"/>
              </a:rPr>
              <a:t>OS</a:t>
            </a:r>
            <a:endParaRPr kumimoji="1" lang="ja-JP" altLang="en-US" sz="2000" dirty="0">
              <a:solidFill>
                <a:srgbClr val="FFFFFF"/>
              </a:solidFill>
              <a:latin typeface="Meiryo" panose="020B0604030504040204" pitchFamily="34" charset="-128"/>
              <a:ea typeface="Meiryo" panose="020B0604030504040204" pitchFamily="34" charset="-128"/>
            </a:endParaRPr>
          </a:p>
        </p:txBody>
      </p:sp>
      <p:pic>
        <p:nvPicPr>
          <p:cNvPr id="14" name="Picture 2" descr="ネットワークカードのシルエット02 | 無料のAi・PNG白黒シルエットイラスト">
            <a:extLst>
              <a:ext uri="{FF2B5EF4-FFF2-40B4-BE49-F238E27FC236}">
                <a16:creationId xmlns:a16="http://schemas.microsoft.com/office/drawing/2014/main" id="{0E8FA98F-670D-044C-8D38-EE5BC15FCBD9}"/>
              </a:ext>
            </a:extLst>
          </p:cNvPr>
          <p:cNvPicPr>
            <a:picLocks noChangeAspect="1" noChangeArrowheads="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191916" y="3356839"/>
            <a:ext cx="706014" cy="7060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ネットワークポートケーブルソケットのアイコンを分離しましたlan  ポートのアイコンイーサネットシンプルアイコンローカルエリアコネクタアイコンフラットなデザインベクト - つながりのベクターアート素材や画像を多数ご用意  - iStock">
            <a:extLst>
              <a:ext uri="{FF2B5EF4-FFF2-40B4-BE49-F238E27FC236}">
                <a16:creationId xmlns:a16="http://schemas.microsoft.com/office/drawing/2014/main" id="{3DFF8B43-12DE-494E-954C-0BA06C53287E}"/>
              </a:ext>
            </a:extLst>
          </p:cNvPr>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723831" y="3366532"/>
            <a:ext cx="706014" cy="70601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394EF178-336D-9940-A0F8-A489D3DC2530}"/>
              </a:ext>
            </a:extLst>
          </p:cNvPr>
          <p:cNvSpPr txBox="1"/>
          <p:nvPr/>
        </p:nvSpPr>
        <p:spPr>
          <a:xfrm>
            <a:off x="3105716" y="3608522"/>
            <a:ext cx="772968"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仮想</a:t>
            </a:r>
            <a:r>
              <a:rPr kumimoji="1" lang="en-US" altLang="ja-JP" sz="1200" dirty="0">
                <a:solidFill>
                  <a:schemeClr val="bg1"/>
                </a:solidFill>
                <a:latin typeface="Meiryo" panose="020B0604030504040204" pitchFamily="34" charset="-128"/>
                <a:ea typeface="Meiryo" panose="020B0604030504040204" pitchFamily="34" charset="-128"/>
              </a:rPr>
              <a:t>NIC</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9296992E-3E5E-DB49-A779-AC04C5E646F0}"/>
              </a:ext>
            </a:extLst>
          </p:cNvPr>
          <p:cNvSpPr txBox="1"/>
          <p:nvPr/>
        </p:nvSpPr>
        <p:spPr>
          <a:xfrm>
            <a:off x="4414691" y="4316999"/>
            <a:ext cx="1210588" cy="246221"/>
          </a:xfrm>
          <a:prstGeom prst="rect">
            <a:avLst/>
          </a:prstGeom>
          <a:noFill/>
        </p:spPr>
        <p:txBody>
          <a:bodyPr wrap="none" rtlCol="0">
            <a:spAutoFit/>
          </a:bodyPr>
          <a:lstStyle/>
          <a:p>
            <a:pPr algn="ctr"/>
            <a:r>
              <a:rPr kumimoji="1" lang="ja-JP" altLang="en-US" sz="1000" b="1">
                <a:solidFill>
                  <a:schemeClr val="bg1"/>
                </a:solidFill>
                <a:latin typeface="Meiryo" panose="020B0604030504040204" pitchFamily="34" charset="-128"/>
                <a:ea typeface="Meiryo" panose="020B0604030504040204" pitchFamily="34" charset="-128"/>
              </a:rPr>
              <a:t>ハイパーバイザー</a:t>
            </a:r>
            <a:endParaRPr lang="en-US" altLang="ja-JP" sz="1000" b="1" dirty="0">
              <a:solidFill>
                <a:schemeClr val="bg1"/>
              </a:solidFill>
              <a:latin typeface="Meiryo" panose="020B0604030504040204" pitchFamily="34" charset="-128"/>
              <a:ea typeface="Meiryo" panose="020B0604030504040204" pitchFamily="34" charset="-128"/>
            </a:endParaRPr>
          </a:p>
        </p:txBody>
      </p:sp>
      <p:pic>
        <p:nvPicPr>
          <p:cNvPr id="1030" name="Picture 6" descr="スイッチ イラスト ネットワーク - 最高の壁紙のアイデアCAHD">
            <a:extLst>
              <a:ext uri="{FF2B5EF4-FFF2-40B4-BE49-F238E27FC236}">
                <a16:creationId xmlns:a16="http://schemas.microsoft.com/office/drawing/2014/main" id="{CEDE4481-5C63-3B47-A36C-F56C6618E26C}"/>
              </a:ext>
            </a:extLst>
          </p:cNvPr>
          <p:cNvPicPr>
            <a:picLocks noChangeAspect="1" noChangeArrowheads="1"/>
          </p:cNvPicPr>
          <p:nvPr/>
        </p:nvPicPr>
        <p:blipFill>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71561" y="4225950"/>
            <a:ext cx="1077986" cy="1077986"/>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59F7127B-C831-E74E-ADCD-A7426F90FC67}"/>
              </a:ext>
            </a:extLst>
          </p:cNvPr>
          <p:cNvSpPr txBox="1"/>
          <p:nvPr/>
        </p:nvSpPr>
        <p:spPr>
          <a:xfrm>
            <a:off x="3105716" y="4530902"/>
            <a:ext cx="800219" cy="461665"/>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仮想</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スイッチ</a:t>
            </a:r>
            <a:endParaRPr lang="en-US" altLang="ja-JP" sz="1200" dirty="0">
              <a:solidFill>
                <a:schemeClr val="bg1"/>
              </a:solidFill>
              <a:latin typeface="Meiryo" panose="020B0604030504040204" pitchFamily="34" charset="-128"/>
              <a:ea typeface="Meiryo" panose="020B0604030504040204" pitchFamily="34" charset="-128"/>
            </a:endParaRPr>
          </a:p>
        </p:txBody>
      </p:sp>
      <p:cxnSp>
        <p:nvCxnSpPr>
          <p:cNvPr id="19" name="直線矢印コネクタ 18">
            <a:extLst>
              <a:ext uri="{FF2B5EF4-FFF2-40B4-BE49-F238E27FC236}">
                <a16:creationId xmlns:a16="http://schemas.microsoft.com/office/drawing/2014/main" id="{C35F421D-A95E-904B-BFBA-3358CFEC2AE4}"/>
              </a:ext>
            </a:extLst>
          </p:cNvPr>
          <p:cNvCxnSpPr>
            <a:cxnSpLocks/>
          </p:cNvCxnSpPr>
          <p:nvPr/>
        </p:nvCxnSpPr>
        <p:spPr>
          <a:xfrm>
            <a:off x="4292264" y="4006475"/>
            <a:ext cx="0" cy="556745"/>
          </a:xfrm>
          <a:prstGeom prst="straightConnector1">
            <a:avLst/>
          </a:prstGeom>
          <a:ln w="5715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361D3C01-8AC0-3B44-AB14-A14E68059BFC}"/>
              </a:ext>
            </a:extLst>
          </p:cNvPr>
          <p:cNvCxnSpPr>
            <a:cxnSpLocks/>
          </p:cNvCxnSpPr>
          <p:nvPr/>
        </p:nvCxnSpPr>
        <p:spPr>
          <a:xfrm>
            <a:off x="4294899" y="4944508"/>
            <a:ext cx="0" cy="496922"/>
          </a:xfrm>
          <a:prstGeom prst="straightConnector1">
            <a:avLst/>
          </a:prstGeom>
          <a:ln w="5715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5" name="正方形/長方形 24">
            <a:extLst>
              <a:ext uri="{FF2B5EF4-FFF2-40B4-BE49-F238E27FC236}">
                <a16:creationId xmlns:a16="http://schemas.microsoft.com/office/drawing/2014/main" id="{BE07F91D-DC0C-564C-90FB-D64548A62895}"/>
              </a:ext>
            </a:extLst>
          </p:cNvPr>
          <p:cNvSpPr/>
          <p:nvPr/>
        </p:nvSpPr>
        <p:spPr>
          <a:xfrm>
            <a:off x="5774298" y="1113817"/>
            <a:ext cx="2652866" cy="1955386"/>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4FCCCBD0-EC11-AE4D-B9CD-8DA87BACC71D}"/>
              </a:ext>
            </a:extLst>
          </p:cNvPr>
          <p:cNvSpPr/>
          <p:nvPr/>
        </p:nvSpPr>
        <p:spPr>
          <a:xfrm>
            <a:off x="5894328" y="1205859"/>
            <a:ext cx="2420923" cy="1416839"/>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F7000D23-F2AA-E348-8728-FC946DE059A2}"/>
              </a:ext>
            </a:extLst>
          </p:cNvPr>
          <p:cNvSpPr txBox="1"/>
          <p:nvPr/>
        </p:nvSpPr>
        <p:spPr>
          <a:xfrm>
            <a:off x="7591976" y="1219531"/>
            <a:ext cx="723275" cy="253916"/>
          </a:xfrm>
          <a:prstGeom prst="rect">
            <a:avLst/>
          </a:prstGeom>
          <a:noFill/>
          <a:ln>
            <a:noFill/>
          </a:ln>
        </p:spPr>
        <p:txBody>
          <a:bodyPr wrap="none" rtlCol="0">
            <a:spAutoFit/>
          </a:bodyPr>
          <a:lstStyle/>
          <a:p>
            <a:pPr algn="ctr"/>
            <a:r>
              <a:rPr kumimoji="1" lang="ja-JP" altLang="en-US" sz="1000" b="1" dirty="0">
                <a:solidFill>
                  <a:srgbClr val="FFFFFF"/>
                </a:solidFill>
                <a:latin typeface="Meiryo" charset="-128"/>
                <a:ea typeface="Meiryo" charset="-128"/>
                <a:cs typeface="Meiryo" charset="-128"/>
              </a:rPr>
              <a:t>コンテナ</a:t>
            </a:r>
          </a:p>
        </p:txBody>
      </p:sp>
      <p:sp>
        <p:nvSpPr>
          <p:cNvPr id="28" name="テキスト ボックス 27">
            <a:extLst>
              <a:ext uri="{FF2B5EF4-FFF2-40B4-BE49-F238E27FC236}">
                <a16:creationId xmlns:a16="http://schemas.microsoft.com/office/drawing/2014/main" id="{BEEE8FBF-AA42-DB4A-834F-E00A712B4461}"/>
              </a:ext>
            </a:extLst>
          </p:cNvPr>
          <p:cNvSpPr txBox="1"/>
          <p:nvPr/>
        </p:nvSpPr>
        <p:spPr>
          <a:xfrm>
            <a:off x="7664563" y="2699285"/>
            <a:ext cx="668966" cy="338554"/>
          </a:xfrm>
          <a:prstGeom prst="rect">
            <a:avLst/>
          </a:prstGeom>
          <a:noFill/>
        </p:spPr>
        <p:txBody>
          <a:bodyPr wrap="square" rtlCol="0">
            <a:spAutoFit/>
          </a:bodyPr>
          <a:lstStyle/>
          <a:p>
            <a:pPr algn="r"/>
            <a:r>
              <a:rPr lang="ja-JP" altLang="en-US" sz="800" b="1">
                <a:solidFill>
                  <a:srgbClr val="FFFFFF"/>
                </a:solidFill>
                <a:latin typeface="Meiryo" panose="020B0604030504040204" pitchFamily="34" charset="-128"/>
                <a:ea typeface="Meiryo" panose="020B0604030504040204" pitchFamily="34" charset="-128"/>
              </a:rPr>
              <a:t>コンテナ</a:t>
            </a:r>
            <a:endParaRPr lang="en-US" altLang="ja-JP" sz="800" b="1" dirty="0">
              <a:solidFill>
                <a:srgbClr val="FFFFFF"/>
              </a:solidFill>
              <a:latin typeface="Meiryo" panose="020B0604030504040204" pitchFamily="34" charset="-128"/>
              <a:ea typeface="Meiryo" panose="020B0604030504040204" pitchFamily="34" charset="-128"/>
            </a:endParaRPr>
          </a:p>
          <a:p>
            <a:pPr algn="r"/>
            <a:r>
              <a:rPr lang="ja-JP" altLang="en-US" sz="800" b="1">
                <a:solidFill>
                  <a:srgbClr val="FFFFFF"/>
                </a:solidFill>
                <a:latin typeface="Meiryo" panose="020B0604030504040204" pitchFamily="34" charset="-128"/>
                <a:ea typeface="Meiryo" panose="020B0604030504040204" pitchFamily="34" charset="-128"/>
              </a:rPr>
              <a:t>エンジン</a:t>
            </a:r>
            <a:endParaRPr kumimoji="1" lang="ja-JP" altLang="en-US" sz="800" b="1" dirty="0">
              <a:solidFill>
                <a:srgbClr val="FFFFFF"/>
              </a:solidFill>
              <a:latin typeface="Meiryo" panose="020B0604030504040204" pitchFamily="34" charset="-128"/>
              <a:ea typeface="Meiryo" panose="020B0604030504040204" pitchFamily="34" charset="-128"/>
            </a:endParaRPr>
          </a:p>
        </p:txBody>
      </p:sp>
      <p:pic>
        <p:nvPicPr>
          <p:cNvPr id="29" name="Picture 2" descr="ネットワークカードのシルエット02 | 無料のAi・PNG白黒シルエットイラスト">
            <a:extLst>
              <a:ext uri="{FF2B5EF4-FFF2-40B4-BE49-F238E27FC236}">
                <a16:creationId xmlns:a16="http://schemas.microsoft.com/office/drawing/2014/main" id="{AA52590A-32C9-C446-A151-6C23C40B5564}"/>
              </a:ext>
            </a:extLst>
          </p:cNvPr>
          <p:cNvPicPr>
            <a:picLocks noChangeAspect="1" noChangeArrowheads="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7030258" y="1864896"/>
            <a:ext cx="649905" cy="6499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ネットワークポートケーブルソケットのアイコンを分離しましたlan  ポートのアイコンイーサネットシンプルアイコンローカルエリアコネクタアイコンフラットなデザインベクト - つながりのベクターアート素材や画像を多数ご用意  - iStock">
            <a:extLst>
              <a:ext uri="{FF2B5EF4-FFF2-40B4-BE49-F238E27FC236}">
                <a16:creationId xmlns:a16="http://schemas.microsoft.com/office/drawing/2014/main" id="{CE66E178-9C1E-4342-96E3-CED1A5A01CC9}"/>
              </a:ext>
            </a:extLst>
          </p:cNvPr>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595563" y="1861678"/>
            <a:ext cx="649905" cy="64990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a:extLst>
              <a:ext uri="{FF2B5EF4-FFF2-40B4-BE49-F238E27FC236}">
                <a16:creationId xmlns:a16="http://schemas.microsoft.com/office/drawing/2014/main" id="{70E9EFD6-846C-9747-8781-6F4716E9BE74}"/>
              </a:ext>
            </a:extLst>
          </p:cNvPr>
          <p:cNvSpPr txBox="1"/>
          <p:nvPr/>
        </p:nvSpPr>
        <p:spPr>
          <a:xfrm>
            <a:off x="5983563" y="2066409"/>
            <a:ext cx="772968"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仮想</a:t>
            </a:r>
            <a:r>
              <a:rPr kumimoji="1" lang="en-US" altLang="ja-JP" sz="1200" dirty="0">
                <a:solidFill>
                  <a:schemeClr val="bg1"/>
                </a:solidFill>
                <a:latin typeface="Meiryo" panose="020B0604030504040204" pitchFamily="34" charset="-128"/>
                <a:ea typeface="Meiryo" panose="020B0604030504040204" pitchFamily="34" charset="-128"/>
              </a:rPr>
              <a:t>NIC</a:t>
            </a:r>
            <a:endParaRPr lang="en-US" altLang="ja-JP" sz="1200" dirty="0">
              <a:solidFill>
                <a:schemeClr val="bg1"/>
              </a:solidFill>
              <a:latin typeface="Meiryo" panose="020B0604030504040204" pitchFamily="34" charset="-128"/>
              <a:ea typeface="Meiryo" panose="020B0604030504040204" pitchFamily="34" charset="-128"/>
            </a:endParaRPr>
          </a:p>
        </p:txBody>
      </p:sp>
      <p:pic>
        <p:nvPicPr>
          <p:cNvPr id="32" name="Picture 6" descr="スイッチ イラスト ネットワーク - 最高の壁紙のアイデアCAHD">
            <a:extLst>
              <a:ext uri="{FF2B5EF4-FFF2-40B4-BE49-F238E27FC236}">
                <a16:creationId xmlns:a16="http://schemas.microsoft.com/office/drawing/2014/main" id="{6A9BA66B-9759-D84D-A455-C8E49DF74D9B}"/>
              </a:ext>
            </a:extLst>
          </p:cNvPr>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743398" y="2473335"/>
            <a:ext cx="747164" cy="747164"/>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82DEE878-726E-7049-AF1D-32830C018E0D}"/>
              </a:ext>
            </a:extLst>
          </p:cNvPr>
          <p:cNvSpPr txBox="1"/>
          <p:nvPr/>
        </p:nvSpPr>
        <p:spPr>
          <a:xfrm>
            <a:off x="5760548" y="2730063"/>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仮想ブリッジ</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613D1887-F54E-5A46-ACAA-C3ED09140685}"/>
              </a:ext>
            </a:extLst>
          </p:cNvPr>
          <p:cNvSpPr txBox="1"/>
          <p:nvPr/>
        </p:nvSpPr>
        <p:spPr>
          <a:xfrm>
            <a:off x="753937" y="4760264"/>
            <a:ext cx="1768136" cy="400110"/>
          </a:xfrm>
          <a:prstGeom prst="rect">
            <a:avLst/>
          </a:prstGeom>
          <a:noFill/>
          <a:ln>
            <a:noFill/>
          </a:ln>
        </p:spPr>
        <p:txBody>
          <a:bodyPr wrap="square" rtlCol="0">
            <a:spAutoFit/>
          </a:bodyPr>
          <a:lstStyle/>
          <a:p>
            <a:r>
              <a:rPr kumimoji="1" lang="ja-JP" altLang="en-US" sz="2000" b="1">
                <a:solidFill>
                  <a:srgbClr val="FFFFFF"/>
                </a:solidFill>
                <a:latin typeface="Meiryo" panose="020B0604030504040204" pitchFamily="34" charset="-128"/>
                <a:ea typeface="Meiryo" panose="020B0604030504040204" pitchFamily="34" charset="-128"/>
              </a:rPr>
              <a:t>物理サーバー</a:t>
            </a:r>
            <a:endParaRPr kumimoji="1" lang="ja-JP" altLang="en-US" sz="2000" b="1" dirty="0">
              <a:solidFill>
                <a:srgbClr val="FFFFFF"/>
              </a:solidFill>
              <a:latin typeface="Meiryo" panose="020B0604030504040204" pitchFamily="34" charset="-128"/>
              <a:ea typeface="Meiryo" panose="020B0604030504040204" pitchFamily="34" charset="-128"/>
            </a:endParaRPr>
          </a:p>
        </p:txBody>
      </p:sp>
      <p:cxnSp>
        <p:nvCxnSpPr>
          <p:cNvPr id="35" name="直線矢印コネクタ 34">
            <a:extLst>
              <a:ext uri="{FF2B5EF4-FFF2-40B4-BE49-F238E27FC236}">
                <a16:creationId xmlns:a16="http://schemas.microsoft.com/office/drawing/2014/main" id="{BF78697F-3B67-4044-8820-E36F6417A9A2}"/>
              </a:ext>
            </a:extLst>
          </p:cNvPr>
          <p:cNvCxnSpPr>
            <a:cxnSpLocks/>
          </p:cNvCxnSpPr>
          <p:nvPr/>
        </p:nvCxnSpPr>
        <p:spPr>
          <a:xfrm>
            <a:off x="7107148" y="2330296"/>
            <a:ext cx="0" cy="344539"/>
          </a:xfrm>
          <a:prstGeom prst="straightConnector1">
            <a:avLst/>
          </a:prstGeom>
          <a:ln w="5715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カギ線コネクタ 35">
            <a:extLst>
              <a:ext uri="{FF2B5EF4-FFF2-40B4-BE49-F238E27FC236}">
                <a16:creationId xmlns:a16="http://schemas.microsoft.com/office/drawing/2014/main" id="{5D7281A3-D9EE-7D49-81AA-A333EA1B7548}"/>
              </a:ext>
            </a:extLst>
          </p:cNvPr>
          <p:cNvCxnSpPr>
            <a:cxnSpLocks/>
            <a:endCxn id="1026" idx="3"/>
          </p:cNvCxnSpPr>
          <p:nvPr/>
        </p:nvCxnSpPr>
        <p:spPr>
          <a:xfrm rot="5400000">
            <a:off x="4741237" y="3579694"/>
            <a:ext cx="2931459" cy="1800364"/>
          </a:xfrm>
          <a:prstGeom prst="bentConnector2">
            <a:avLst/>
          </a:prstGeom>
          <a:ln w="5715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4ADC78DF-7A7F-264E-B9BB-E684E85FF215}"/>
              </a:ext>
            </a:extLst>
          </p:cNvPr>
          <p:cNvSpPr/>
          <p:nvPr/>
        </p:nvSpPr>
        <p:spPr>
          <a:xfrm>
            <a:off x="636100" y="1459286"/>
            <a:ext cx="2250072" cy="49356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アプリケーション</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正方形/長方形 46">
            <a:extLst>
              <a:ext uri="{FF2B5EF4-FFF2-40B4-BE49-F238E27FC236}">
                <a16:creationId xmlns:a16="http://schemas.microsoft.com/office/drawing/2014/main" id="{F9291C8C-539E-954F-A6A7-A756D3C19F28}"/>
              </a:ext>
            </a:extLst>
          </p:cNvPr>
          <p:cNvSpPr/>
          <p:nvPr/>
        </p:nvSpPr>
        <p:spPr>
          <a:xfrm>
            <a:off x="3050444" y="2780628"/>
            <a:ext cx="2493692" cy="617421"/>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正方形/長方形 47">
            <a:extLst>
              <a:ext uri="{FF2B5EF4-FFF2-40B4-BE49-F238E27FC236}">
                <a16:creationId xmlns:a16="http://schemas.microsoft.com/office/drawing/2014/main" id="{0F53E6DA-3BB2-DE48-A719-BFEB3EC02437}"/>
              </a:ext>
            </a:extLst>
          </p:cNvPr>
          <p:cNvSpPr/>
          <p:nvPr/>
        </p:nvSpPr>
        <p:spPr>
          <a:xfrm>
            <a:off x="3045345" y="1459286"/>
            <a:ext cx="2493692" cy="49356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正方形/長方形 49">
            <a:extLst>
              <a:ext uri="{FF2B5EF4-FFF2-40B4-BE49-F238E27FC236}">
                <a16:creationId xmlns:a16="http://schemas.microsoft.com/office/drawing/2014/main" id="{B414FC6E-E30A-6443-A7DC-F4C203E5EEA7}"/>
              </a:ext>
            </a:extLst>
          </p:cNvPr>
          <p:cNvSpPr/>
          <p:nvPr/>
        </p:nvSpPr>
        <p:spPr>
          <a:xfrm>
            <a:off x="5983563" y="1452080"/>
            <a:ext cx="2269881" cy="49356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10106582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(a) </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(b)</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(c)</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7" name="正方形/長方形 76"/>
          <p:cNvSpPr/>
          <p:nvPr/>
        </p:nvSpPr>
        <p:spPr>
          <a:xfrm>
            <a:off x="644945" y="4113600"/>
            <a:ext cx="3776134" cy="1143835"/>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113600"/>
            <a:ext cx="3776134" cy="114383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sp>
        <p:nvSpPr>
          <p:cNvPr id="90" name="角丸四角形 89"/>
          <p:cNvSpPr/>
          <p:nvPr/>
        </p:nvSpPr>
        <p:spPr bwMode="auto">
          <a:xfrm>
            <a:off x="639233" y="5291349"/>
            <a:ext cx="3776134" cy="697610"/>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91" name="角丸四角形 90"/>
          <p:cNvSpPr/>
          <p:nvPr/>
        </p:nvSpPr>
        <p:spPr bwMode="auto">
          <a:xfrm>
            <a:off x="4734344" y="5290878"/>
            <a:ext cx="3776134" cy="69761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grpSp>
        <p:nvGrpSpPr>
          <p:cNvPr id="81" name="グループ化 80">
            <a:extLst>
              <a:ext uri="{FF2B5EF4-FFF2-40B4-BE49-F238E27FC236}">
                <a16:creationId xmlns:a16="http://schemas.microsoft.com/office/drawing/2014/main" id="{9CF54001-3790-8E45-99AA-8B9655208E56}"/>
              </a:ext>
            </a:extLst>
          </p:cNvPr>
          <p:cNvGrpSpPr/>
          <p:nvPr/>
        </p:nvGrpSpPr>
        <p:grpSpPr>
          <a:xfrm>
            <a:off x="927331" y="1267280"/>
            <a:ext cx="1058302" cy="386628"/>
            <a:chOff x="893721" y="2049997"/>
            <a:chExt cx="1058302" cy="386628"/>
          </a:xfrm>
        </p:grpSpPr>
        <p:sp>
          <p:nvSpPr>
            <p:cNvPr id="92" name="正方形/長方形 91">
              <a:extLst>
                <a:ext uri="{FF2B5EF4-FFF2-40B4-BE49-F238E27FC236}">
                  <a16:creationId xmlns:a16="http://schemas.microsoft.com/office/drawing/2014/main" id="{CE47A5F0-AEDC-AD4C-8500-60A41B4FB90A}"/>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A48B65A6-4C09-BC44-A541-8419689DD95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FF31DE2-A9C5-9947-A66D-A69CEBDECB1B}"/>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34AAE869-06CD-4A44-8870-58377EA3CD03}"/>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96" name="グループ化 95">
            <a:extLst>
              <a:ext uri="{FF2B5EF4-FFF2-40B4-BE49-F238E27FC236}">
                <a16:creationId xmlns:a16="http://schemas.microsoft.com/office/drawing/2014/main" id="{C298D79D-FDE5-194E-BE0E-AD2EC4F8650E}"/>
              </a:ext>
            </a:extLst>
          </p:cNvPr>
          <p:cNvGrpSpPr/>
          <p:nvPr/>
        </p:nvGrpSpPr>
        <p:grpSpPr>
          <a:xfrm>
            <a:off x="2037790" y="1267280"/>
            <a:ext cx="1058302" cy="386628"/>
            <a:chOff x="893721" y="2049997"/>
            <a:chExt cx="1058302" cy="386628"/>
          </a:xfrm>
        </p:grpSpPr>
        <p:sp>
          <p:nvSpPr>
            <p:cNvPr id="97" name="正方形/長方形 96">
              <a:extLst>
                <a:ext uri="{FF2B5EF4-FFF2-40B4-BE49-F238E27FC236}">
                  <a16:creationId xmlns:a16="http://schemas.microsoft.com/office/drawing/2014/main" id="{D015596A-A7A0-A24F-ABDF-FF133B897524}"/>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DBECAB24-005C-3448-BAB6-1883F822D91B}"/>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E7D99E2B-56DC-AC48-9FD8-78BF2F01AE5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BBD942A0-4BA3-DB47-90FE-29D5E0D4A5F8}"/>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E1D88C8E-5810-324D-B3BB-F78F888079CC}"/>
              </a:ext>
            </a:extLst>
          </p:cNvPr>
          <p:cNvGrpSpPr/>
          <p:nvPr/>
        </p:nvGrpSpPr>
        <p:grpSpPr>
          <a:xfrm>
            <a:off x="3137940" y="1267280"/>
            <a:ext cx="1058302" cy="386628"/>
            <a:chOff x="893721" y="2049997"/>
            <a:chExt cx="1058302" cy="386628"/>
          </a:xfrm>
        </p:grpSpPr>
        <p:sp>
          <p:nvSpPr>
            <p:cNvPr id="102" name="正方形/長方形 101">
              <a:extLst>
                <a:ext uri="{FF2B5EF4-FFF2-40B4-BE49-F238E27FC236}">
                  <a16:creationId xmlns:a16="http://schemas.microsoft.com/office/drawing/2014/main" id="{64FB0DC4-54D0-8948-9CCB-B476BE6965C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DB85E80B-7104-8B49-AFA4-CA64A8E185EF}"/>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0C374133-7FD6-B64B-96CE-5FB6D3552C03}"/>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2CA7DEE9-7C38-FF49-8864-B7D318036586}"/>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sp>
        <p:nvSpPr>
          <p:cNvPr id="106" name="テキスト ボックス 105">
            <a:extLst>
              <a:ext uri="{FF2B5EF4-FFF2-40B4-BE49-F238E27FC236}">
                <a16:creationId xmlns:a16="http://schemas.microsoft.com/office/drawing/2014/main" id="{58386DDC-DEBE-7844-B15E-8502D958168E}"/>
              </a:ext>
            </a:extLst>
          </p:cNvPr>
          <p:cNvSpPr txBox="1"/>
          <p:nvPr/>
        </p:nvSpPr>
        <p:spPr>
          <a:xfrm>
            <a:off x="5136715" y="2686532"/>
            <a:ext cx="3048170" cy="338554"/>
          </a:xfrm>
          <a:prstGeom prst="rect">
            <a:avLst/>
          </a:prstGeom>
          <a:noFill/>
        </p:spPr>
        <p:txBody>
          <a:bodyPr wrap="square" rtlCol="0">
            <a:spAutoFit/>
          </a:bodyPr>
          <a:lstStyle/>
          <a:p>
            <a:pPr algn="ctr"/>
            <a:r>
              <a:rPr lang="ja-JP" altLang="en-US" sz="1600">
                <a:solidFill>
                  <a:srgbClr val="FFFFFF"/>
                </a:solidFill>
                <a:latin typeface="Meiryo" panose="020B0604030504040204" pitchFamily="34" charset="-128"/>
                <a:ea typeface="Meiryo" panose="020B0604030504040204" pitchFamily="34" charset="-128"/>
              </a:rPr>
              <a:t>コンテナ・エンジン</a:t>
            </a:r>
            <a:endParaRPr kumimoji="1" lang="ja-JP" altLang="en-US" sz="1600" dirty="0">
              <a:solidFill>
                <a:srgbClr val="FFFFFF"/>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77239F72-113C-F245-8167-39CFB382C081}"/>
              </a:ext>
            </a:extLst>
          </p:cNvPr>
          <p:cNvSpPr txBox="1"/>
          <p:nvPr/>
        </p:nvSpPr>
        <p:spPr>
          <a:xfrm>
            <a:off x="1154969" y="4180217"/>
            <a:ext cx="2744662"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ハードウェアから</a:t>
            </a: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を分離</a:t>
            </a:r>
          </a:p>
        </p:txBody>
      </p:sp>
      <p:sp>
        <p:nvSpPr>
          <p:cNvPr id="11" name="テキスト ボックス 10">
            <a:extLst>
              <a:ext uri="{FF2B5EF4-FFF2-40B4-BE49-F238E27FC236}">
                <a16:creationId xmlns:a16="http://schemas.microsoft.com/office/drawing/2014/main" id="{AD7C1154-43D8-C84E-A75E-8A0FE4F35128}"/>
              </a:ext>
            </a:extLst>
          </p:cNvPr>
          <p:cNvSpPr txBox="1"/>
          <p:nvPr/>
        </p:nvSpPr>
        <p:spPr>
          <a:xfrm>
            <a:off x="772219" y="4479263"/>
            <a:ext cx="3724096" cy="738664"/>
          </a:xfrm>
          <a:prstGeom prst="rect">
            <a:avLst/>
          </a:prstGeom>
          <a:noFill/>
        </p:spPr>
        <p:txBody>
          <a:bodyPr wrap="none" rtlCol="0">
            <a:spAutoFit/>
          </a:bodyPr>
          <a:lstStyle/>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複数の</a:t>
            </a: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でハードウェア・リソースを共有</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物理マシンで実行できる機能をほぼ全て実行可能</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を問わず仮想マシンが稼働可能</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物理マシンと同様に</a:t>
            </a:r>
            <a:r>
              <a:rPr lang="en-US" altLang="ja-JP" sz="1050" dirty="0">
                <a:solidFill>
                  <a:schemeClr val="bg1"/>
                </a:solidFill>
                <a:latin typeface="Meiryo" panose="020B0604030504040204" pitchFamily="34" charset="-128"/>
                <a:ea typeface="Meiryo" panose="020B0604030504040204" pitchFamily="34" charset="-128"/>
              </a:rPr>
              <a:t>IP</a:t>
            </a:r>
            <a:r>
              <a:rPr lang="ja-JP" altLang="en-US" sz="1050">
                <a:solidFill>
                  <a:schemeClr val="bg1"/>
                </a:solidFill>
                <a:latin typeface="Meiryo" panose="020B0604030504040204" pitchFamily="34" charset="-128"/>
                <a:ea typeface="Meiryo" panose="020B0604030504040204" pitchFamily="34" charset="-128"/>
              </a:rPr>
              <a:t>アドレスを管理することが可能</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7CB6F130-8E70-4544-A2AB-DE17870D8281}"/>
              </a:ext>
            </a:extLst>
          </p:cNvPr>
          <p:cNvSpPr txBox="1"/>
          <p:nvPr/>
        </p:nvSpPr>
        <p:spPr>
          <a:xfrm>
            <a:off x="4916989" y="4473457"/>
            <a:ext cx="3454792" cy="738664"/>
          </a:xfrm>
          <a:prstGeom prst="rect">
            <a:avLst/>
          </a:prstGeom>
          <a:noFill/>
        </p:spPr>
        <p:txBody>
          <a:bodyPr wrap="none" rtlCol="0">
            <a:spAutoFit/>
          </a:bodyPr>
          <a:lstStyle/>
          <a:p>
            <a:pPr marL="171450" indent="-171450">
              <a:buFont typeface="Wingdings" pitchFamily="2" charset="2"/>
              <a:buChar char="ü"/>
            </a:pP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のカーネルを共有するが、</a:t>
            </a:r>
            <a:r>
              <a:rPr kumimoji="1" lang="en-US" altLang="ja-JP" sz="1050" dirty="0">
                <a:solidFill>
                  <a:schemeClr val="bg1"/>
                </a:solidFill>
                <a:latin typeface="Meiryo" panose="020B0604030504040204" pitchFamily="34" charset="-128"/>
                <a:ea typeface="Meiryo" panose="020B0604030504040204" pitchFamily="34" charset="-128"/>
              </a:rPr>
              <a:t>OS</a:t>
            </a:r>
            <a:r>
              <a:rPr kumimoji="1" lang="ja-JP" altLang="en-US" sz="1050">
                <a:solidFill>
                  <a:schemeClr val="bg1"/>
                </a:solidFill>
                <a:latin typeface="Meiryo" panose="020B0604030504040204" pitchFamily="34" charset="-128"/>
                <a:ea typeface="Meiryo" panose="020B0604030504040204" pitchFamily="34" charset="-128"/>
              </a:rPr>
              <a:t>からアプリは分離</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仮想マシンを起動させるオーバーヘッドなく効率的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豊富な</a:t>
            </a:r>
            <a:r>
              <a:rPr lang="en-US" altLang="ja-JP" sz="1050" dirty="0">
                <a:solidFill>
                  <a:schemeClr val="bg1"/>
                </a:solidFill>
                <a:latin typeface="Meiryo" panose="020B0604030504040204" pitchFamily="34" charset="-128"/>
                <a:ea typeface="Meiryo" panose="020B0604030504040204" pitchFamily="34" charset="-128"/>
              </a:rPr>
              <a:t>API</a:t>
            </a:r>
            <a:r>
              <a:rPr lang="ja-JP" altLang="en-US" sz="1050">
                <a:solidFill>
                  <a:schemeClr val="bg1"/>
                </a:solidFill>
                <a:latin typeface="Meiryo" panose="020B0604030504040204" pitchFamily="34" charset="-128"/>
                <a:ea typeface="Meiryo" panose="020B0604030504040204" pitchFamily="34" charset="-128"/>
              </a:rPr>
              <a:t>で構築や運用の自動化がしやすい</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050" dirty="0">
                <a:solidFill>
                  <a:schemeClr val="bg1"/>
                </a:solidFill>
                <a:latin typeface="Meiryo" panose="020B0604030504040204" pitchFamily="34" charset="-128"/>
                <a:ea typeface="Meiryo" panose="020B0604030504040204" pitchFamily="34" charset="-128"/>
              </a:rPr>
              <a:t>IP</a:t>
            </a:r>
            <a:r>
              <a:rPr lang="ja-JP" altLang="en-US" sz="1050">
                <a:solidFill>
                  <a:schemeClr val="bg1"/>
                </a:solidFill>
                <a:latin typeface="Meiryo" panose="020B0604030504040204" pitchFamily="34" charset="-128"/>
                <a:ea typeface="Meiryo" panose="020B0604030504040204" pitchFamily="34" charset="-128"/>
              </a:rPr>
              <a:t>アドレスは自動設定、外部とは</a:t>
            </a:r>
            <a:r>
              <a:rPr lang="en-US" altLang="ja-JP" sz="1050" dirty="0">
                <a:solidFill>
                  <a:schemeClr val="bg1"/>
                </a:solidFill>
                <a:latin typeface="Meiryo" panose="020B0604030504040204" pitchFamily="34" charset="-128"/>
                <a:ea typeface="Meiryo" panose="020B0604030504040204" pitchFamily="34" charset="-128"/>
              </a:rPr>
              <a:t>NAT</a:t>
            </a:r>
            <a:r>
              <a:rPr lang="ja-JP" altLang="en-US" sz="1050">
                <a:solidFill>
                  <a:schemeClr val="bg1"/>
                </a:solidFill>
                <a:latin typeface="Meiryo" panose="020B0604030504040204" pitchFamily="34" charset="-128"/>
                <a:ea typeface="Meiryo" panose="020B0604030504040204" pitchFamily="34" charset="-128"/>
              </a:rPr>
              <a:t>で接続</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0C6C9F9D-822A-AC47-BC4A-99DE4A399C9D}"/>
              </a:ext>
            </a:extLst>
          </p:cNvPr>
          <p:cNvSpPr txBox="1"/>
          <p:nvPr/>
        </p:nvSpPr>
        <p:spPr>
          <a:xfrm>
            <a:off x="5045704" y="4180217"/>
            <a:ext cx="3155031"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からアプリケーションを分離</a:t>
            </a:r>
          </a:p>
        </p:txBody>
      </p:sp>
      <p:sp>
        <p:nvSpPr>
          <p:cNvPr id="109" name="テキスト ボックス 108">
            <a:extLst>
              <a:ext uri="{FF2B5EF4-FFF2-40B4-BE49-F238E27FC236}">
                <a16:creationId xmlns:a16="http://schemas.microsoft.com/office/drawing/2014/main" id="{5A586319-B469-0D40-AB10-6896B5528E91}"/>
              </a:ext>
            </a:extLst>
          </p:cNvPr>
          <p:cNvSpPr txBox="1"/>
          <p:nvPr/>
        </p:nvSpPr>
        <p:spPr>
          <a:xfrm>
            <a:off x="1288819" y="5383643"/>
            <a:ext cx="2476961"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IT</a:t>
            </a:r>
            <a:r>
              <a:rPr kumimoji="1" lang="ja-JP" altLang="en-US" sz="1600" b="1">
                <a:solidFill>
                  <a:schemeClr val="bg1"/>
                </a:solidFill>
                <a:latin typeface="Meiryo" panose="020B0604030504040204" pitchFamily="34" charset="-128"/>
                <a:ea typeface="Meiryo" panose="020B0604030504040204" pitchFamily="34" charset="-128"/>
              </a:rPr>
              <a:t>インフラの構築や運用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E319ABBA-8663-624D-92F3-E4BC4304E678}"/>
              </a:ext>
            </a:extLst>
          </p:cNvPr>
          <p:cNvSpPr txBox="1"/>
          <p:nvPr/>
        </p:nvSpPr>
        <p:spPr>
          <a:xfrm>
            <a:off x="5132180" y="5366785"/>
            <a:ext cx="305724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アプリケーションの開発や保守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11" name="正方形/長方形 110">
            <a:extLst>
              <a:ext uri="{FF2B5EF4-FFF2-40B4-BE49-F238E27FC236}">
                <a16:creationId xmlns:a16="http://schemas.microsoft.com/office/drawing/2014/main" id="{72127EFE-D3A7-054D-BC46-920B1C67C629}"/>
              </a:ext>
            </a:extLst>
          </p:cNvPr>
          <p:cNvSpPr/>
          <p:nvPr/>
        </p:nvSpPr>
        <p:spPr>
          <a:xfrm>
            <a:off x="644944" y="6033940"/>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1200" kern="100">
                <a:solidFill>
                  <a:schemeClr val="bg1"/>
                </a:solidFill>
                <a:latin typeface="Meiryo" charset="-128"/>
                <a:ea typeface="Meiryo" charset="-128"/>
                <a:cs typeface="Meiryo" charset="-128"/>
              </a:rPr>
              <a:t>隔離</a:t>
            </a:r>
            <a:r>
              <a:rPr lang="ja-JP" altLang="ja-JP" sz="1200" kern="100" dirty="0">
                <a:solidFill>
                  <a:schemeClr val="bg1"/>
                </a:solidFill>
                <a:latin typeface="Meiryo" charset="-128"/>
                <a:ea typeface="Meiryo" charset="-128"/>
                <a:cs typeface="Meiryo" charset="-128"/>
              </a:rPr>
              <a:t>されたアプリケーション実行環境</a:t>
            </a:r>
            <a:r>
              <a:rPr lang="ja-JP" altLang="ja-JP" sz="1200" kern="100">
                <a:solidFill>
                  <a:schemeClr val="bg1"/>
                </a:solidFill>
                <a:latin typeface="Meiryo" charset="-128"/>
                <a:ea typeface="Meiryo" charset="-128"/>
                <a:cs typeface="Meiryo" charset="-128"/>
              </a:rPr>
              <a:t>を提供</a:t>
            </a:r>
            <a:r>
              <a:rPr lang="ja-JP" altLang="en-US" sz="1000" kern="100">
                <a:solidFill>
                  <a:schemeClr val="bg1"/>
                </a:solidFill>
                <a:latin typeface="Meiryo" charset="-128"/>
                <a:ea typeface="Meiryo" charset="-128"/>
                <a:cs typeface="Meiryo" charset="-128"/>
              </a:rPr>
              <a:t>（クラッシュの分離、独自のシステム管理とユーザー・グループ）</a:t>
            </a:r>
            <a:endParaRPr lang="ja-JP" altLang="ja-JP" sz="1000" kern="100" dirty="0">
              <a:solidFill>
                <a:schemeClr val="bg1"/>
              </a:solidFill>
              <a:latin typeface="Meiryo" charset="-128"/>
              <a:ea typeface="Meiryo" charset="-128"/>
              <a:cs typeface="Meiryo" charset="-128"/>
            </a:endParaRPr>
          </a:p>
        </p:txBody>
      </p:sp>
      <p:sp>
        <p:nvSpPr>
          <p:cNvPr id="112" name="正方形/長方形 111">
            <a:extLst>
              <a:ext uri="{FF2B5EF4-FFF2-40B4-BE49-F238E27FC236}">
                <a16:creationId xmlns:a16="http://schemas.microsoft.com/office/drawing/2014/main" id="{70D33630-B539-C443-8F5D-2841C08562D5}"/>
              </a:ext>
            </a:extLst>
          </p:cNvPr>
          <p:cNvSpPr/>
          <p:nvPr/>
        </p:nvSpPr>
        <p:spPr>
          <a:xfrm>
            <a:off x="639233" y="6319350"/>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en-US" sz="1200" kern="100" dirty="0">
                <a:solidFill>
                  <a:schemeClr val="bg1"/>
                </a:solidFill>
                <a:latin typeface="Meiryo" charset="-128"/>
                <a:ea typeface="Meiryo" charset="-128"/>
                <a:cs typeface="Meiryo" charset="-128"/>
              </a:rPr>
              <a:t>実行イメージのスナップショットをパッケージとしてファイルにして保存できる</a:t>
            </a:r>
            <a:endParaRPr lang="ja-JP" altLang="ja-JP" sz="1200" kern="1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7837500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(a) </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(b)</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 (c)</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Meiryo" charset="-128"/>
                <a:ea typeface="Meiryo" charset="-128"/>
                <a:cs typeface="Meiryo" charset="-128"/>
              </a:rPr>
              <a:t>ライブラリ</a:t>
            </a:r>
            <a:endParaRPr lang="ja-JP" altLang="en-US" sz="600" dirty="0">
              <a:solidFill>
                <a:srgbClr val="FFFFFF"/>
              </a:solidFill>
              <a:latin typeface="Meiryo" charset="-128"/>
              <a:ea typeface="Meiryo" charset="-128"/>
              <a:cs typeface="Meiryo" charset="-128"/>
            </a:endParaRP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charset="-128"/>
                <a:ea typeface="Meiryo" charset="-128"/>
                <a:cs typeface="Meiryo" charset="-128"/>
              </a:rPr>
              <a:t>ライブラリ</a:t>
            </a:r>
            <a:endParaRPr kumimoji="1" lang="ja-JP" altLang="en-US" sz="700" dirty="0">
              <a:solidFill>
                <a:srgbClr val="FFFFFF"/>
              </a:solidFill>
              <a:latin typeface="Meiryo" charset="-128"/>
              <a:ea typeface="Meiryo" charset="-128"/>
              <a:cs typeface="Meiryo" charset="-128"/>
            </a:endParaRPr>
          </a:p>
        </p:txBody>
      </p:sp>
      <p:sp>
        <p:nvSpPr>
          <p:cNvPr id="77" name="正方形/長方形 76"/>
          <p:cNvSpPr/>
          <p:nvPr/>
        </p:nvSpPr>
        <p:spPr>
          <a:xfrm>
            <a:off x="644945" y="4113600"/>
            <a:ext cx="3776134" cy="1766275"/>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113600"/>
            <a:ext cx="3776134" cy="1766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grpSp>
        <p:nvGrpSpPr>
          <p:cNvPr id="81" name="グループ化 80">
            <a:extLst>
              <a:ext uri="{FF2B5EF4-FFF2-40B4-BE49-F238E27FC236}">
                <a16:creationId xmlns:a16="http://schemas.microsoft.com/office/drawing/2014/main" id="{9CF54001-3790-8E45-99AA-8B9655208E56}"/>
              </a:ext>
            </a:extLst>
          </p:cNvPr>
          <p:cNvGrpSpPr/>
          <p:nvPr/>
        </p:nvGrpSpPr>
        <p:grpSpPr>
          <a:xfrm>
            <a:off x="927331" y="1267280"/>
            <a:ext cx="1058302" cy="386628"/>
            <a:chOff x="893721" y="2049997"/>
            <a:chExt cx="1058302" cy="386628"/>
          </a:xfrm>
        </p:grpSpPr>
        <p:sp>
          <p:nvSpPr>
            <p:cNvPr id="92" name="正方形/長方形 91">
              <a:extLst>
                <a:ext uri="{FF2B5EF4-FFF2-40B4-BE49-F238E27FC236}">
                  <a16:creationId xmlns:a16="http://schemas.microsoft.com/office/drawing/2014/main" id="{CE47A5F0-AEDC-AD4C-8500-60A41B4FB90A}"/>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A48B65A6-4C09-BC44-A541-8419689DD95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FF31DE2-A9C5-9947-A66D-A69CEBDECB1B}"/>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34AAE869-06CD-4A44-8870-58377EA3CD03}"/>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96" name="グループ化 95">
            <a:extLst>
              <a:ext uri="{FF2B5EF4-FFF2-40B4-BE49-F238E27FC236}">
                <a16:creationId xmlns:a16="http://schemas.microsoft.com/office/drawing/2014/main" id="{C298D79D-FDE5-194E-BE0E-AD2EC4F8650E}"/>
              </a:ext>
            </a:extLst>
          </p:cNvPr>
          <p:cNvGrpSpPr/>
          <p:nvPr/>
        </p:nvGrpSpPr>
        <p:grpSpPr>
          <a:xfrm>
            <a:off x="2037790" y="1267280"/>
            <a:ext cx="1058302" cy="386628"/>
            <a:chOff x="893721" y="2049997"/>
            <a:chExt cx="1058302" cy="386628"/>
          </a:xfrm>
        </p:grpSpPr>
        <p:sp>
          <p:nvSpPr>
            <p:cNvPr id="97" name="正方形/長方形 96">
              <a:extLst>
                <a:ext uri="{FF2B5EF4-FFF2-40B4-BE49-F238E27FC236}">
                  <a16:creationId xmlns:a16="http://schemas.microsoft.com/office/drawing/2014/main" id="{D015596A-A7A0-A24F-ABDF-FF133B897524}"/>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DBECAB24-005C-3448-BAB6-1883F822D91B}"/>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E7D99E2B-56DC-AC48-9FD8-78BF2F01AE5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BBD942A0-4BA3-DB47-90FE-29D5E0D4A5F8}"/>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E1D88C8E-5810-324D-B3BB-F78F888079CC}"/>
              </a:ext>
            </a:extLst>
          </p:cNvPr>
          <p:cNvGrpSpPr/>
          <p:nvPr/>
        </p:nvGrpSpPr>
        <p:grpSpPr>
          <a:xfrm>
            <a:off x="3137940" y="1267280"/>
            <a:ext cx="1058302" cy="386628"/>
            <a:chOff x="893721" y="2049997"/>
            <a:chExt cx="1058302" cy="386628"/>
          </a:xfrm>
        </p:grpSpPr>
        <p:sp>
          <p:nvSpPr>
            <p:cNvPr id="102" name="正方形/長方形 101">
              <a:extLst>
                <a:ext uri="{FF2B5EF4-FFF2-40B4-BE49-F238E27FC236}">
                  <a16:creationId xmlns:a16="http://schemas.microsoft.com/office/drawing/2014/main" id="{64FB0DC4-54D0-8948-9CCB-B476BE6965C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DB85E80B-7104-8B49-AFA4-CA64A8E185EF}"/>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0C374133-7FD6-B64B-96CE-5FB6D3552C03}"/>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2CA7DEE9-7C38-FF49-8864-B7D318036586}"/>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sp>
        <p:nvSpPr>
          <p:cNvPr id="106" name="テキスト ボックス 105">
            <a:extLst>
              <a:ext uri="{FF2B5EF4-FFF2-40B4-BE49-F238E27FC236}">
                <a16:creationId xmlns:a16="http://schemas.microsoft.com/office/drawing/2014/main" id="{58386DDC-DEBE-7844-B15E-8502D958168E}"/>
              </a:ext>
            </a:extLst>
          </p:cNvPr>
          <p:cNvSpPr txBox="1"/>
          <p:nvPr/>
        </p:nvSpPr>
        <p:spPr>
          <a:xfrm>
            <a:off x="5136715" y="2686532"/>
            <a:ext cx="3048170" cy="338554"/>
          </a:xfrm>
          <a:prstGeom prst="rect">
            <a:avLst/>
          </a:prstGeom>
          <a:noFill/>
        </p:spPr>
        <p:txBody>
          <a:bodyPr wrap="square" rtlCol="0">
            <a:spAutoFit/>
          </a:bodyPr>
          <a:lstStyle/>
          <a:p>
            <a:pPr algn="ctr"/>
            <a:r>
              <a:rPr lang="ja-JP" altLang="en-US" sz="1600">
                <a:solidFill>
                  <a:srgbClr val="FFFFFF"/>
                </a:solidFill>
                <a:latin typeface="Meiryo" panose="020B0604030504040204" pitchFamily="34" charset="-128"/>
                <a:ea typeface="Meiryo" panose="020B0604030504040204" pitchFamily="34" charset="-128"/>
              </a:rPr>
              <a:t>コンテナ・エンジン</a:t>
            </a:r>
            <a:endParaRPr kumimoji="1" lang="ja-JP" altLang="en-US" sz="1600" dirty="0">
              <a:solidFill>
                <a:srgbClr val="FFFFFF"/>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77239F72-113C-F245-8167-39CFB382C081}"/>
              </a:ext>
            </a:extLst>
          </p:cNvPr>
          <p:cNvSpPr txBox="1"/>
          <p:nvPr/>
        </p:nvSpPr>
        <p:spPr>
          <a:xfrm>
            <a:off x="799615" y="4174912"/>
            <a:ext cx="3482043"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インフラ</a:t>
            </a: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とアプリが密接に関連</a:t>
            </a:r>
          </a:p>
        </p:txBody>
      </p:sp>
      <p:sp>
        <p:nvSpPr>
          <p:cNvPr id="11" name="テキスト ボックス 10">
            <a:extLst>
              <a:ext uri="{FF2B5EF4-FFF2-40B4-BE49-F238E27FC236}">
                <a16:creationId xmlns:a16="http://schemas.microsoft.com/office/drawing/2014/main" id="{AD7C1154-43D8-C84E-A75E-8A0FE4F35128}"/>
              </a:ext>
            </a:extLst>
          </p:cNvPr>
          <p:cNvSpPr txBox="1"/>
          <p:nvPr/>
        </p:nvSpPr>
        <p:spPr>
          <a:xfrm>
            <a:off x="831218" y="4540145"/>
            <a:ext cx="3365024" cy="1292662"/>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環境構築のリードタイムがかかる</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インフラチームとアプリチームの煩雑なやり取りと手作業で手間</a:t>
            </a:r>
            <a:endParaRPr lang="en-US" altLang="ja-JP" sz="800" dirty="0">
              <a:solidFill>
                <a:schemeClr val="bg1"/>
              </a:solidFill>
              <a:latin typeface="Meiryo" panose="020B0604030504040204" pitchFamily="34" charset="-128"/>
              <a:ea typeface="Meiryo" panose="020B0604030504040204" pitchFamily="34" charset="-128"/>
            </a:endParaRPr>
          </a:p>
          <a:p>
            <a:endParaRPr kumimoji="1" lang="en-US" altLang="ja-JP" sz="8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システムが複雑</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a:t>
            </a:r>
            <a:r>
              <a:rPr lang="ja-JP" altLang="en-US" sz="800" dirty="0">
                <a:solidFill>
                  <a:schemeClr val="bg1"/>
                </a:solidFill>
                <a:latin typeface="Meiryo" panose="020B0604030504040204" pitchFamily="34" charset="-128"/>
                <a:ea typeface="Meiryo" panose="020B0604030504040204" pitchFamily="34" charset="-128"/>
              </a:rPr>
              <a:t>　</a:t>
            </a:r>
            <a:r>
              <a:rPr lang="ja-JP" altLang="en-US" sz="900">
                <a:solidFill>
                  <a:schemeClr val="bg1"/>
                </a:solidFill>
                <a:latin typeface="Meiryo" panose="020B0604030504040204" pitchFamily="34" charset="-128"/>
                <a:ea typeface="Meiryo" panose="020B0604030504040204" pitchFamily="34" charset="-128"/>
              </a:rPr>
              <a:t>アプリとミドルウェア、ライブラリの依存関係が複雑</a:t>
            </a:r>
            <a:endParaRPr lang="en-US" altLang="ja-JP" sz="900" dirty="0">
              <a:solidFill>
                <a:schemeClr val="bg1"/>
              </a:solidFill>
              <a:latin typeface="Meiryo" panose="020B0604030504040204" pitchFamily="34" charset="-128"/>
              <a:ea typeface="Meiryo" panose="020B0604030504040204" pitchFamily="34" charset="-128"/>
            </a:endParaRPr>
          </a:p>
          <a:p>
            <a:endParaRPr lang="en-US" altLang="ja-JP" sz="9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システム資源の負担とコストが増大</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常時開発や検証のための資源を確保</a:t>
            </a:r>
            <a:endParaRPr lang="en-US" altLang="ja-JP" sz="800" dirty="0">
              <a:solidFill>
                <a:schemeClr val="bg1"/>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7CB6F130-8E70-4544-A2AB-DE17870D8281}"/>
              </a:ext>
            </a:extLst>
          </p:cNvPr>
          <p:cNvSpPr txBox="1"/>
          <p:nvPr/>
        </p:nvSpPr>
        <p:spPr>
          <a:xfrm>
            <a:off x="4921254" y="4538320"/>
            <a:ext cx="3377556" cy="1200329"/>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開発者が自律的にアプリのデプロイや削除ができる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アプリは（原則）インフラ／</a:t>
            </a:r>
            <a:r>
              <a:rPr lang="en-US" altLang="ja-JP" sz="1200" dirty="0">
                <a:solidFill>
                  <a:schemeClr val="bg1"/>
                </a:solidFill>
                <a:latin typeface="Meiryo" panose="020B0604030504040204" pitchFamily="34" charset="-128"/>
                <a:ea typeface="Meiryo" panose="020B0604030504040204" pitchFamily="34" charset="-128"/>
              </a:rPr>
              <a:t>OS</a:t>
            </a:r>
            <a:r>
              <a:rPr lang="ja-JP" altLang="en-US" sz="1200">
                <a:solidFill>
                  <a:schemeClr val="bg1"/>
                </a:solidFill>
                <a:latin typeface="Meiryo" panose="020B0604030504040204" pitchFamily="34" charset="-128"/>
                <a:ea typeface="Meiryo" panose="020B0604030504040204" pitchFamily="34" charset="-128"/>
              </a:rPr>
              <a:t>との依存関係を無視できる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使っていない開発・検証用アプリは落としておける</a:t>
            </a:r>
          </a:p>
        </p:txBody>
      </p:sp>
      <p:sp>
        <p:nvSpPr>
          <p:cNvPr id="108" name="テキスト ボックス 107">
            <a:extLst>
              <a:ext uri="{FF2B5EF4-FFF2-40B4-BE49-F238E27FC236}">
                <a16:creationId xmlns:a16="http://schemas.microsoft.com/office/drawing/2014/main" id="{0C6C9F9D-822A-AC47-BC4A-99DE4A399C9D}"/>
              </a:ext>
            </a:extLst>
          </p:cNvPr>
          <p:cNvSpPr txBox="1"/>
          <p:nvPr/>
        </p:nvSpPr>
        <p:spPr>
          <a:xfrm>
            <a:off x="5148299" y="4180217"/>
            <a:ext cx="2949846"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インフラ／</a:t>
            </a:r>
            <a:r>
              <a:rPr kumimoji="1" lang="en-US" altLang="ja-JP" sz="1600" b="1" dirty="0">
                <a:solidFill>
                  <a:schemeClr val="bg1"/>
                </a:solidFill>
                <a:latin typeface="Meiryo" panose="020B0604030504040204" pitchFamily="34" charset="-128"/>
                <a:ea typeface="Meiryo" panose="020B0604030504040204" pitchFamily="34" charset="-128"/>
              </a:rPr>
              <a:t>OS</a:t>
            </a:r>
            <a:r>
              <a:rPr kumimoji="1" lang="ja-JP" altLang="en-US" sz="1600" b="1">
                <a:solidFill>
                  <a:schemeClr val="bg1"/>
                </a:solidFill>
                <a:latin typeface="Meiryo" panose="020B0604030504040204" pitchFamily="34" charset="-128"/>
                <a:ea typeface="Meiryo" panose="020B0604030504040204" pitchFamily="34" charset="-128"/>
              </a:rPr>
              <a:t>とアプリを分離</a:t>
            </a:r>
          </a:p>
        </p:txBody>
      </p:sp>
      <p:sp>
        <p:nvSpPr>
          <p:cNvPr id="83" name="角丸四角形 82">
            <a:extLst>
              <a:ext uri="{FF2B5EF4-FFF2-40B4-BE49-F238E27FC236}">
                <a16:creationId xmlns:a16="http://schemas.microsoft.com/office/drawing/2014/main" id="{20D6D208-EEFF-BC4F-8DC2-479755DD31FA}"/>
              </a:ext>
            </a:extLst>
          </p:cNvPr>
          <p:cNvSpPr/>
          <p:nvPr/>
        </p:nvSpPr>
        <p:spPr bwMode="auto">
          <a:xfrm>
            <a:off x="644945" y="5922318"/>
            <a:ext cx="3776134" cy="584775"/>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13" name="角丸四角形 112">
            <a:extLst>
              <a:ext uri="{FF2B5EF4-FFF2-40B4-BE49-F238E27FC236}">
                <a16:creationId xmlns:a16="http://schemas.microsoft.com/office/drawing/2014/main" id="{EB41810E-A1EC-644A-896C-338FA5C290E7}"/>
              </a:ext>
            </a:extLst>
          </p:cNvPr>
          <p:cNvSpPr/>
          <p:nvPr/>
        </p:nvSpPr>
        <p:spPr bwMode="auto">
          <a:xfrm>
            <a:off x="4740056" y="5921847"/>
            <a:ext cx="3776134" cy="584775"/>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14" name="テキスト ボックス 113">
            <a:extLst>
              <a:ext uri="{FF2B5EF4-FFF2-40B4-BE49-F238E27FC236}">
                <a16:creationId xmlns:a16="http://schemas.microsoft.com/office/drawing/2014/main" id="{E566E785-34B8-E74D-B9FB-4D3D94221A79}"/>
              </a:ext>
            </a:extLst>
          </p:cNvPr>
          <p:cNvSpPr txBox="1"/>
          <p:nvPr/>
        </p:nvSpPr>
        <p:spPr>
          <a:xfrm>
            <a:off x="1294531" y="5941187"/>
            <a:ext cx="2476961"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IT</a:t>
            </a:r>
            <a:r>
              <a:rPr kumimoji="1" lang="ja-JP" altLang="en-US" sz="1600" b="1">
                <a:solidFill>
                  <a:schemeClr val="bg1"/>
                </a:solidFill>
                <a:latin typeface="Meiryo" panose="020B0604030504040204" pitchFamily="34" charset="-128"/>
                <a:ea typeface="Meiryo" panose="020B0604030504040204" pitchFamily="34" charset="-128"/>
              </a:rPr>
              <a:t>インフラの構築や運用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15" name="テキスト ボックス 114">
            <a:extLst>
              <a:ext uri="{FF2B5EF4-FFF2-40B4-BE49-F238E27FC236}">
                <a16:creationId xmlns:a16="http://schemas.microsoft.com/office/drawing/2014/main" id="{659D4EA9-FFA8-6F4D-BDA1-402248D83D31}"/>
              </a:ext>
            </a:extLst>
          </p:cNvPr>
          <p:cNvSpPr txBox="1"/>
          <p:nvPr/>
        </p:nvSpPr>
        <p:spPr>
          <a:xfrm>
            <a:off x="5137892" y="5943962"/>
            <a:ext cx="305724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アプリケーションの開発や保守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691974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8A7FAE2C-D8CC-844E-AE50-FE3990D09C18}"/>
              </a:ext>
            </a:extLst>
          </p:cNvPr>
          <p:cNvSpPr/>
          <p:nvPr/>
        </p:nvSpPr>
        <p:spPr>
          <a:xfrm>
            <a:off x="510988" y="1169924"/>
            <a:ext cx="3543300" cy="203723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D877AD9F-1645-CB41-ABCB-95C86A12CCC7}"/>
              </a:ext>
            </a:extLst>
          </p:cNvPr>
          <p:cNvSpPr/>
          <p:nvPr/>
        </p:nvSpPr>
        <p:spPr>
          <a:xfrm>
            <a:off x="5119795" y="1169924"/>
            <a:ext cx="3543300" cy="20372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a:extLst>
              <a:ext uri="{FF2B5EF4-FFF2-40B4-BE49-F238E27FC236}">
                <a16:creationId xmlns:a16="http://schemas.microsoft.com/office/drawing/2014/main" id="{0A7C5D68-6B34-564A-A7FD-866CA0D36EE3}"/>
              </a:ext>
            </a:extLst>
          </p:cNvPr>
          <p:cNvPicPr>
            <a:picLocks noChangeAspect="1"/>
          </p:cNvPicPr>
          <p:nvPr/>
        </p:nvPicPr>
        <p:blipFill>
          <a:blip r:embed="rId2"/>
          <a:stretch>
            <a:fillRect/>
          </a:stretch>
        </p:blipFill>
        <p:spPr>
          <a:xfrm rot="10800000">
            <a:off x="1620483" y="1775855"/>
            <a:ext cx="1318318" cy="768630"/>
          </a:xfrm>
          <a:prstGeom prst="rect">
            <a:avLst/>
          </a:prstGeom>
        </p:spPr>
      </p:pic>
      <p:sp>
        <p:nvSpPr>
          <p:cNvPr id="2" name="タイトル 1">
            <a:extLst>
              <a:ext uri="{FF2B5EF4-FFF2-40B4-BE49-F238E27FC236}">
                <a16:creationId xmlns:a16="http://schemas.microsoft.com/office/drawing/2014/main" id="{0288CA3D-074A-3D43-A91F-02EF8E608BF0}"/>
              </a:ext>
            </a:extLst>
          </p:cNvPr>
          <p:cNvSpPr>
            <a:spLocks noGrp="1"/>
          </p:cNvSpPr>
          <p:nvPr>
            <p:ph type="title"/>
          </p:nvPr>
        </p:nvSpPr>
        <p:spPr/>
        <p:txBody>
          <a:bodyPr/>
          <a:lstStyle/>
          <a:p>
            <a:r>
              <a:rPr kumimoji="1" lang="ja-JP" altLang="en-US"/>
              <a:t>コンテナで期待される効果</a:t>
            </a:r>
          </a:p>
        </p:txBody>
      </p:sp>
      <p:pic>
        <p:nvPicPr>
          <p:cNvPr id="8" name="図 7">
            <a:extLst>
              <a:ext uri="{FF2B5EF4-FFF2-40B4-BE49-F238E27FC236}">
                <a16:creationId xmlns:a16="http://schemas.microsoft.com/office/drawing/2014/main" id="{9B201C5B-CFCF-7B47-AFC2-449682B0351E}"/>
              </a:ext>
            </a:extLst>
          </p:cNvPr>
          <p:cNvPicPr>
            <a:picLocks noChangeAspect="1"/>
          </p:cNvPicPr>
          <p:nvPr/>
        </p:nvPicPr>
        <p:blipFill>
          <a:blip r:embed="rId3"/>
          <a:stretch>
            <a:fillRect/>
          </a:stretch>
        </p:blipFill>
        <p:spPr>
          <a:xfrm>
            <a:off x="1983287" y="1906792"/>
            <a:ext cx="558449" cy="501209"/>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AE545051-268D-094A-8078-8D8570CCCAE2}"/>
              </a:ext>
            </a:extLst>
          </p:cNvPr>
          <p:cNvSpPr txBox="1"/>
          <p:nvPr/>
        </p:nvSpPr>
        <p:spPr>
          <a:xfrm>
            <a:off x="617969" y="1290618"/>
            <a:ext cx="3323346"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インフラ／</a:t>
            </a:r>
            <a:r>
              <a:rPr kumimoji="1" lang="en-US" altLang="ja-JP" sz="1200" dirty="0">
                <a:latin typeface="Meiryo" panose="020B0604030504040204" pitchFamily="34" charset="-128"/>
                <a:ea typeface="Meiryo" panose="020B0604030504040204" pitchFamily="34" charset="-128"/>
              </a:rPr>
              <a:t>OS</a:t>
            </a:r>
            <a:r>
              <a:rPr kumimoji="1" lang="ja-JP" altLang="en-US" sz="1200">
                <a:latin typeface="Meiryo" panose="020B0604030504040204" pitchFamily="34" charset="-128"/>
                <a:ea typeface="Meiryo" panose="020B0604030504040204" pitchFamily="34" charset="-128"/>
              </a:rPr>
              <a:t>担当者とアプリ担当者との間で</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構築や運用についての頻繁なやり取りが発生</a:t>
            </a:r>
            <a:endParaRPr kumimoji="1" lang="ja-JP" altLang="en-US" sz="1200">
              <a:latin typeface="Meiryo" panose="020B0604030504040204" pitchFamily="34" charset="-128"/>
              <a:ea typeface="Meiryo" panose="020B0604030504040204" pitchFamily="34" charset="-128"/>
            </a:endParaRPr>
          </a:p>
        </p:txBody>
      </p:sp>
      <p:pic>
        <p:nvPicPr>
          <p:cNvPr id="24" name="図 23">
            <a:extLst>
              <a:ext uri="{FF2B5EF4-FFF2-40B4-BE49-F238E27FC236}">
                <a16:creationId xmlns:a16="http://schemas.microsoft.com/office/drawing/2014/main" id="{D03FF6B8-5E2E-494B-B29E-F8A42DD2CA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506" y="1936870"/>
            <a:ext cx="525710" cy="525710"/>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7B768F5C-7E14-5047-930B-BA3D521BFA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1126" y="1945950"/>
            <a:ext cx="655091" cy="52571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581254F6-F9DE-FA4B-87AF-D2941EF0D9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83168" y="2583506"/>
            <a:ext cx="525710" cy="525710"/>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7CBAF3EB-B8A2-264A-9F81-84BFA41509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218478" y="1837649"/>
            <a:ext cx="655091" cy="525711"/>
          </a:xfrm>
          <a:prstGeom prst="rect">
            <a:avLst/>
          </a:prstGeom>
          <a:effectLst>
            <a:outerShdw blurRad="50800" dist="38100" dir="2700000" algn="tl" rotWithShape="0">
              <a:prstClr val="black">
                <a:alpha val="40000"/>
              </a:prstClr>
            </a:outerShdw>
          </a:effectLst>
        </p:spPr>
      </p:pic>
      <p:sp>
        <p:nvSpPr>
          <p:cNvPr id="35" name="テキスト ボックス 34">
            <a:extLst>
              <a:ext uri="{FF2B5EF4-FFF2-40B4-BE49-F238E27FC236}">
                <a16:creationId xmlns:a16="http://schemas.microsoft.com/office/drawing/2014/main" id="{C9375518-BA65-5144-8560-CFC6518E1EF1}"/>
              </a:ext>
            </a:extLst>
          </p:cNvPr>
          <p:cNvSpPr txBox="1"/>
          <p:nvPr/>
        </p:nvSpPr>
        <p:spPr>
          <a:xfrm>
            <a:off x="5721894" y="1288231"/>
            <a:ext cx="2339102"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アプリ担当者が自律的にアプリ</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のデプロイや削除ができる</a:t>
            </a:r>
          </a:p>
        </p:txBody>
      </p:sp>
      <p:grpSp>
        <p:nvGrpSpPr>
          <p:cNvPr id="46" name="グループ化 45">
            <a:extLst>
              <a:ext uri="{FF2B5EF4-FFF2-40B4-BE49-F238E27FC236}">
                <a16:creationId xmlns:a16="http://schemas.microsoft.com/office/drawing/2014/main" id="{0624F814-9D89-EE47-BCB3-8F88CE221846}"/>
              </a:ext>
            </a:extLst>
          </p:cNvPr>
          <p:cNvGrpSpPr/>
          <p:nvPr/>
        </p:nvGrpSpPr>
        <p:grpSpPr>
          <a:xfrm>
            <a:off x="5935824" y="1737481"/>
            <a:ext cx="813100" cy="801736"/>
            <a:chOff x="5365824" y="1627668"/>
            <a:chExt cx="813100" cy="801736"/>
          </a:xfrm>
        </p:grpSpPr>
        <p:sp>
          <p:nvSpPr>
            <p:cNvPr id="36" name="正方形/長方形 35">
              <a:extLst>
                <a:ext uri="{FF2B5EF4-FFF2-40B4-BE49-F238E27FC236}">
                  <a16:creationId xmlns:a16="http://schemas.microsoft.com/office/drawing/2014/main" id="{942DBEAE-C8C4-B940-AFBE-DF071F40EF6D}"/>
                </a:ext>
              </a:extLst>
            </p:cNvPr>
            <p:cNvSpPr/>
            <p:nvPr/>
          </p:nvSpPr>
          <p:spPr>
            <a:xfrm>
              <a:off x="5365824" y="1627668"/>
              <a:ext cx="813100" cy="80173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正方形/長方形 36">
              <a:extLst>
                <a:ext uri="{FF2B5EF4-FFF2-40B4-BE49-F238E27FC236}">
                  <a16:creationId xmlns:a16="http://schemas.microsoft.com/office/drawing/2014/main" id="{817E273C-772E-0643-890F-917E753CB5A0}"/>
                </a:ext>
              </a:extLst>
            </p:cNvPr>
            <p:cNvSpPr/>
            <p:nvPr/>
          </p:nvSpPr>
          <p:spPr>
            <a:xfrm>
              <a:off x="5422697" y="1899986"/>
              <a:ext cx="698102" cy="15037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正方形/長方形 37">
              <a:extLst>
                <a:ext uri="{FF2B5EF4-FFF2-40B4-BE49-F238E27FC236}">
                  <a16:creationId xmlns:a16="http://schemas.microsoft.com/office/drawing/2014/main" id="{FCAC9898-45D3-A44B-933C-26EB83EE603F}"/>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正方形/長方形 38">
              <a:extLst>
                <a:ext uri="{FF2B5EF4-FFF2-40B4-BE49-F238E27FC236}">
                  <a16:creationId xmlns:a16="http://schemas.microsoft.com/office/drawing/2014/main" id="{E94DC22F-0FF1-CA42-B982-715DFAE96A21}"/>
                </a:ext>
              </a:extLst>
            </p:cNvPr>
            <p:cNvSpPr/>
            <p:nvPr/>
          </p:nvSpPr>
          <p:spPr>
            <a:xfrm>
              <a:off x="5422695" y="2065077"/>
              <a:ext cx="698103" cy="14884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ライブラリ</a:t>
              </a:r>
              <a:endParaRPr kumimoji="1" lang="en-US" altLang="ja-JP" sz="600" dirty="0">
                <a:solidFill>
                  <a:srgbClr val="FFFFFF"/>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84986164-4E30-C540-A78B-C1DC636B53EB}"/>
                </a:ext>
              </a:extLst>
            </p:cNvPr>
            <p:cNvSpPr txBox="1"/>
            <p:nvPr/>
          </p:nvSpPr>
          <p:spPr>
            <a:xfrm>
              <a:off x="5365824" y="2213960"/>
              <a:ext cx="806871"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grpSp>
      <p:grpSp>
        <p:nvGrpSpPr>
          <p:cNvPr id="47" name="グループ化 46">
            <a:extLst>
              <a:ext uri="{FF2B5EF4-FFF2-40B4-BE49-F238E27FC236}">
                <a16:creationId xmlns:a16="http://schemas.microsoft.com/office/drawing/2014/main" id="{8442AE4C-FF80-E049-8E3D-2F224E06185D}"/>
              </a:ext>
            </a:extLst>
          </p:cNvPr>
          <p:cNvGrpSpPr/>
          <p:nvPr/>
        </p:nvGrpSpPr>
        <p:grpSpPr>
          <a:xfrm>
            <a:off x="6778506" y="1734708"/>
            <a:ext cx="813100" cy="801736"/>
            <a:chOff x="5365824" y="1627668"/>
            <a:chExt cx="813100" cy="801736"/>
          </a:xfrm>
        </p:grpSpPr>
        <p:sp>
          <p:nvSpPr>
            <p:cNvPr id="48" name="正方形/長方形 47">
              <a:extLst>
                <a:ext uri="{FF2B5EF4-FFF2-40B4-BE49-F238E27FC236}">
                  <a16:creationId xmlns:a16="http://schemas.microsoft.com/office/drawing/2014/main" id="{0FC94496-750F-124E-AE6A-FCBF6EA3BD9C}"/>
                </a:ext>
              </a:extLst>
            </p:cNvPr>
            <p:cNvSpPr/>
            <p:nvPr/>
          </p:nvSpPr>
          <p:spPr>
            <a:xfrm>
              <a:off x="5365824" y="1627668"/>
              <a:ext cx="813100" cy="80173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9" name="正方形/長方形 48">
              <a:extLst>
                <a:ext uri="{FF2B5EF4-FFF2-40B4-BE49-F238E27FC236}">
                  <a16:creationId xmlns:a16="http://schemas.microsoft.com/office/drawing/2014/main" id="{1C5748C7-207A-1343-98FF-1A4DF6365DA3}"/>
                </a:ext>
              </a:extLst>
            </p:cNvPr>
            <p:cNvSpPr/>
            <p:nvPr/>
          </p:nvSpPr>
          <p:spPr>
            <a:xfrm>
              <a:off x="5422697" y="1899986"/>
              <a:ext cx="698102" cy="15037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正方形/長方形 49">
              <a:extLst>
                <a:ext uri="{FF2B5EF4-FFF2-40B4-BE49-F238E27FC236}">
                  <a16:creationId xmlns:a16="http://schemas.microsoft.com/office/drawing/2014/main" id="{9A255035-805B-B94A-AE95-236491DDE920}"/>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1" name="正方形/長方形 50">
              <a:extLst>
                <a:ext uri="{FF2B5EF4-FFF2-40B4-BE49-F238E27FC236}">
                  <a16:creationId xmlns:a16="http://schemas.microsoft.com/office/drawing/2014/main" id="{4B09D6A3-7291-D64E-AA3F-6FE956130D69}"/>
                </a:ext>
              </a:extLst>
            </p:cNvPr>
            <p:cNvSpPr/>
            <p:nvPr/>
          </p:nvSpPr>
          <p:spPr>
            <a:xfrm>
              <a:off x="5422695" y="2065077"/>
              <a:ext cx="698103" cy="14884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ライブラリ</a:t>
              </a:r>
              <a:endParaRPr kumimoji="1" lang="en-US" altLang="ja-JP" sz="600" dirty="0">
                <a:solidFill>
                  <a:srgbClr val="FFFFFF"/>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52C0C0D4-F144-9941-BE9B-E5B0DC406B6E}"/>
                </a:ext>
              </a:extLst>
            </p:cNvPr>
            <p:cNvSpPr txBox="1"/>
            <p:nvPr/>
          </p:nvSpPr>
          <p:spPr>
            <a:xfrm>
              <a:off x="5365824" y="2213960"/>
              <a:ext cx="806871"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grpSp>
      <p:grpSp>
        <p:nvGrpSpPr>
          <p:cNvPr id="53" name="グループ化 52">
            <a:extLst>
              <a:ext uri="{FF2B5EF4-FFF2-40B4-BE49-F238E27FC236}">
                <a16:creationId xmlns:a16="http://schemas.microsoft.com/office/drawing/2014/main" id="{5B6728F8-D2C4-2F48-8A82-76C90E261B95}"/>
              </a:ext>
            </a:extLst>
          </p:cNvPr>
          <p:cNvGrpSpPr/>
          <p:nvPr/>
        </p:nvGrpSpPr>
        <p:grpSpPr>
          <a:xfrm>
            <a:off x="7614959" y="1740953"/>
            <a:ext cx="813100" cy="801736"/>
            <a:chOff x="5365824" y="1627668"/>
            <a:chExt cx="813100" cy="801736"/>
          </a:xfrm>
        </p:grpSpPr>
        <p:sp>
          <p:nvSpPr>
            <p:cNvPr id="54" name="正方形/長方形 53">
              <a:extLst>
                <a:ext uri="{FF2B5EF4-FFF2-40B4-BE49-F238E27FC236}">
                  <a16:creationId xmlns:a16="http://schemas.microsoft.com/office/drawing/2014/main" id="{3725C60A-BA09-3140-9D55-9780352E7D3B}"/>
                </a:ext>
              </a:extLst>
            </p:cNvPr>
            <p:cNvSpPr/>
            <p:nvPr/>
          </p:nvSpPr>
          <p:spPr>
            <a:xfrm>
              <a:off x="5365824" y="1627668"/>
              <a:ext cx="813100" cy="80173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正方形/長方形 54">
              <a:extLst>
                <a:ext uri="{FF2B5EF4-FFF2-40B4-BE49-F238E27FC236}">
                  <a16:creationId xmlns:a16="http://schemas.microsoft.com/office/drawing/2014/main" id="{9665FD8E-CAE0-4943-B9EC-3B09AD14F34A}"/>
                </a:ext>
              </a:extLst>
            </p:cNvPr>
            <p:cNvSpPr/>
            <p:nvPr/>
          </p:nvSpPr>
          <p:spPr>
            <a:xfrm>
              <a:off x="5422697" y="1899986"/>
              <a:ext cx="698102" cy="15037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正方形/長方形 55">
              <a:extLst>
                <a:ext uri="{FF2B5EF4-FFF2-40B4-BE49-F238E27FC236}">
                  <a16:creationId xmlns:a16="http://schemas.microsoft.com/office/drawing/2014/main" id="{711B9CC3-D73F-BB45-A42A-573EAFC3C3B8}"/>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正方形/長方形 56">
              <a:extLst>
                <a:ext uri="{FF2B5EF4-FFF2-40B4-BE49-F238E27FC236}">
                  <a16:creationId xmlns:a16="http://schemas.microsoft.com/office/drawing/2014/main" id="{8BEC8167-B1BC-4E42-BA05-E128ADFA962D}"/>
                </a:ext>
              </a:extLst>
            </p:cNvPr>
            <p:cNvSpPr/>
            <p:nvPr/>
          </p:nvSpPr>
          <p:spPr>
            <a:xfrm>
              <a:off x="5422695" y="2065077"/>
              <a:ext cx="698103" cy="14884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ライブラリ</a:t>
              </a:r>
              <a:endParaRPr kumimoji="1" lang="en-US" altLang="ja-JP" sz="600" dirty="0">
                <a:solidFill>
                  <a:srgbClr val="FFFFFF"/>
                </a:solidFill>
                <a:latin typeface="Meiryo" charset="-128"/>
                <a:ea typeface="Meiryo" charset="-128"/>
                <a:cs typeface="Meiryo" charset="-128"/>
              </a:endParaRPr>
            </a:p>
          </p:txBody>
        </p:sp>
        <p:sp>
          <p:nvSpPr>
            <p:cNvPr id="58" name="テキスト ボックス 57">
              <a:extLst>
                <a:ext uri="{FF2B5EF4-FFF2-40B4-BE49-F238E27FC236}">
                  <a16:creationId xmlns:a16="http://schemas.microsoft.com/office/drawing/2014/main" id="{A2A2B84E-6C2C-FB45-B43E-00CAA46202AE}"/>
                </a:ext>
              </a:extLst>
            </p:cNvPr>
            <p:cNvSpPr txBox="1"/>
            <p:nvPr/>
          </p:nvSpPr>
          <p:spPr>
            <a:xfrm>
              <a:off x="5365824" y="2213960"/>
              <a:ext cx="806871"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grpSp>
      <p:sp>
        <p:nvSpPr>
          <p:cNvPr id="59" name="正方形/長方形 58">
            <a:extLst>
              <a:ext uri="{FF2B5EF4-FFF2-40B4-BE49-F238E27FC236}">
                <a16:creationId xmlns:a16="http://schemas.microsoft.com/office/drawing/2014/main" id="{2052D7B0-F8C9-724E-83D6-6D46983B883C}"/>
              </a:ext>
            </a:extLst>
          </p:cNvPr>
          <p:cNvSpPr/>
          <p:nvPr/>
        </p:nvSpPr>
        <p:spPr>
          <a:xfrm>
            <a:off x="5935824" y="2612863"/>
            <a:ext cx="2486006" cy="4946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90E3911B-0F92-D64D-B696-78C4CFD25334}"/>
              </a:ext>
            </a:extLst>
          </p:cNvPr>
          <p:cNvSpPr txBox="1"/>
          <p:nvPr/>
        </p:nvSpPr>
        <p:spPr>
          <a:xfrm>
            <a:off x="6340495" y="2688969"/>
            <a:ext cx="1661032" cy="369332"/>
          </a:xfrm>
          <a:prstGeom prst="rect">
            <a:avLst/>
          </a:prstGeom>
          <a:noFill/>
        </p:spPr>
        <p:txBody>
          <a:bodyPr wrap="none" rtlCol="0">
            <a:spAutoFit/>
          </a:bodyPr>
          <a:lstStyle/>
          <a:p>
            <a:pPr algn="ctr"/>
            <a:r>
              <a:rPr lang="en-US" altLang="ja-JP" dirty="0">
                <a:solidFill>
                  <a:schemeClr val="bg1"/>
                </a:solidFill>
                <a:latin typeface="Meiryo" panose="020B0604030504040204" pitchFamily="34" charset="-128"/>
                <a:ea typeface="Meiryo" panose="020B0604030504040204" pitchFamily="34" charset="-128"/>
              </a:rPr>
              <a:t>OS</a:t>
            </a:r>
            <a:r>
              <a:rPr lang="ja-JP" altLang="en-US">
                <a:solidFill>
                  <a:schemeClr val="bg1"/>
                </a:solidFill>
                <a:latin typeface="Meiryo" panose="020B0604030504040204" pitchFamily="34" charset="-128"/>
                <a:ea typeface="Meiryo" panose="020B0604030504040204" pitchFamily="34" charset="-128"/>
              </a:rPr>
              <a:t>とインフラ</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61" name="正方形/長方形 60">
            <a:extLst>
              <a:ext uri="{FF2B5EF4-FFF2-40B4-BE49-F238E27FC236}">
                <a16:creationId xmlns:a16="http://schemas.microsoft.com/office/drawing/2014/main" id="{1388D6AF-C7AE-C642-A661-FD2027065C80}"/>
              </a:ext>
            </a:extLst>
          </p:cNvPr>
          <p:cNvSpPr/>
          <p:nvPr/>
        </p:nvSpPr>
        <p:spPr>
          <a:xfrm>
            <a:off x="679076" y="2612863"/>
            <a:ext cx="1175151" cy="4885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002EF533-2C03-EF46-BFA8-3DA338CB8A0C}"/>
              </a:ext>
            </a:extLst>
          </p:cNvPr>
          <p:cNvSpPr/>
          <p:nvPr/>
        </p:nvSpPr>
        <p:spPr>
          <a:xfrm>
            <a:off x="2677926" y="2620658"/>
            <a:ext cx="1206819" cy="48855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テキスト ボックス 62">
            <a:extLst>
              <a:ext uri="{FF2B5EF4-FFF2-40B4-BE49-F238E27FC236}">
                <a16:creationId xmlns:a16="http://schemas.microsoft.com/office/drawing/2014/main" id="{A3B2ED95-0B9E-F741-9138-073042356794}"/>
              </a:ext>
            </a:extLst>
          </p:cNvPr>
          <p:cNvSpPr txBox="1"/>
          <p:nvPr/>
        </p:nvSpPr>
        <p:spPr>
          <a:xfrm>
            <a:off x="815245" y="2630257"/>
            <a:ext cx="902811" cy="523220"/>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OS</a:t>
            </a:r>
            <a:r>
              <a:rPr lang="ja-JP" altLang="en-US" sz="1400">
                <a:solidFill>
                  <a:schemeClr val="bg1"/>
                </a:solidFill>
                <a:latin typeface="Meiryo" panose="020B0604030504040204" pitchFamily="34" charset="-128"/>
                <a:ea typeface="Meiryo" panose="020B0604030504040204" pitchFamily="34" charset="-128"/>
              </a:rPr>
              <a:t>と</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インフラ</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5" name="正方形/長方形 64">
            <a:extLst>
              <a:ext uri="{FF2B5EF4-FFF2-40B4-BE49-F238E27FC236}">
                <a16:creationId xmlns:a16="http://schemas.microsoft.com/office/drawing/2014/main" id="{E4EADC68-7DC9-6A4C-900F-B3A79AE6D67A}"/>
              </a:ext>
            </a:extLst>
          </p:cNvPr>
          <p:cNvSpPr/>
          <p:nvPr/>
        </p:nvSpPr>
        <p:spPr>
          <a:xfrm>
            <a:off x="510988" y="3323160"/>
            <a:ext cx="3543300" cy="203723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3997E3D7-ADF1-0A44-8DF9-86D43F7FAF1E}"/>
              </a:ext>
            </a:extLst>
          </p:cNvPr>
          <p:cNvSpPr/>
          <p:nvPr/>
        </p:nvSpPr>
        <p:spPr>
          <a:xfrm>
            <a:off x="5119795" y="3323160"/>
            <a:ext cx="3543300" cy="20372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58A7E95C-12F7-C140-8AA6-A49A3813B13B}"/>
              </a:ext>
            </a:extLst>
          </p:cNvPr>
          <p:cNvSpPr txBox="1"/>
          <p:nvPr/>
        </p:nvSpPr>
        <p:spPr>
          <a:xfrm>
            <a:off x="1002692" y="3443854"/>
            <a:ext cx="2553904"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利用していないアプリについても</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インフラ／</a:t>
            </a:r>
            <a:r>
              <a:rPr lang="en-US" altLang="ja-JP" sz="1200" dirty="0">
                <a:latin typeface="Meiryo" panose="020B0604030504040204" pitchFamily="34" charset="-128"/>
                <a:ea typeface="Meiryo" panose="020B0604030504040204" pitchFamily="34" charset="-128"/>
              </a:rPr>
              <a:t>OS</a:t>
            </a:r>
            <a:r>
              <a:rPr lang="ja-JP" altLang="en-US" sz="1200">
                <a:latin typeface="Meiryo" panose="020B0604030504040204" pitchFamily="34" charset="-128"/>
                <a:ea typeface="Meiryo" panose="020B0604030504040204" pitchFamily="34" charset="-128"/>
              </a:rPr>
              <a:t>資源を割り当てる</a:t>
            </a:r>
            <a:endParaRPr kumimoji="1" lang="ja-JP" altLang="en-US" sz="1200">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1AB0450E-297D-C841-B896-2453D3F6A67D}"/>
              </a:ext>
            </a:extLst>
          </p:cNvPr>
          <p:cNvSpPr txBox="1"/>
          <p:nvPr/>
        </p:nvSpPr>
        <p:spPr>
          <a:xfrm>
            <a:off x="5644953" y="3441467"/>
            <a:ext cx="2492990" cy="461665"/>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利用していないアプリは削除して</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必要なと機能起動</a:t>
            </a:r>
            <a:r>
              <a:rPr kumimoji="1" lang="ja-JP" altLang="en-US" sz="1200">
                <a:latin typeface="Meiryo" panose="020B0604030504040204" pitchFamily="34" charset="-128"/>
                <a:ea typeface="Meiryo" panose="020B0604030504040204" pitchFamily="34" charset="-128"/>
              </a:rPr>
              <a:t>させる</a:t>
            </a:r>
          </a:p>
        </p:txBody>
      </p:sp>
      <p:sp>
        <p:nvSpPr>
          <p:cNvPr id="69" name="正方形/長方形 68">
            <a:extLst>
              <a:ext uri="{FF2B5EF4-FFF2-40B4-BE49-F238E27FC236}">
                <a16:creationId xmlns:a16="http://schemas.microsoft.com/office/drawing/2014/main" id="{A3AB845E-6F07-3F40-B7D7-FB84B3F7CC16}"/>
              </a:ext>
            </a:extLst>
          </p:cNvPr>
          <p:cNvSpPr/>
          <p:nvPr/>
        </p:nvSpPr>
        <p:spPr>
          <a:xfrm>
            <a:off x="749785" y="3983993"/>
            <a:ext cx="534409" cy="9801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E121A216-963B-5A48-B876-DF0420D0F102}"/>
              </a:ext>
            </a:extLst>
          </p:cNvPr>
          <p:cNvSpPr/>
          <p:nvPr/>
        </p:nvSpPr>
        <p:spPr>
          <a:xfrm>
            <a:off x="1353277" y="3983993"/>
            <a:ext cx="534409" cy="9801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C30C3179-39D5-254C-B4F2-EA90C9C11050}"/>
              </a:ext>
            </a:extLst>
          </p:cNvPr>
          <p:cNvSpPr/>
          <p:nvPr/>
        </p:nvSpPr>
        <p:spPr>
          <a:xfrm>
            <a:off x="1983287" y="3983993"/>
            <a:ext cx="534409" cy="9801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347BBEF4-8EBB-5445-AB4F-E3D7043011F4}"/>
              </a:ext>
            </a:extLst>
          </p:cNvPr>
          <p:cNvSpPr/>
          <p:nvPr/>
        </p:nvSpPr>
        <p:spPr>
          <a:xfrm>
            <a:off x="3146457" y="3983993"/>
            <a:ext cx="534409" cy="9801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AF8EA907-F4CB-3545-B948-9BE24F81F2B0}"/>
              </a:ext>
            </a:extLst>
          </p:cNvPr>
          <p:cNvSpPr/>
          <p:nvPr/>
        </p:nvSpPr>
        <p:spPr>
          <a:xfrm>
            <a:off x="770607" y="4101709"/>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A74BB588-D5E0-8242-A8D4-CDB2B2D284A3}"/>
              </a:ext>
            </a:extLst>
          </p:cNvPr>
          <p:cNvSpPr/>
          <p:nvPr/>
        </p:nvSpPr>
        <p:spPr>
          <a:xfrm>
            <a:off x="770606" y="4299817"/>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2E61F3A4-AD26-714E-B645-E21DED5BEEA8}"/>
              </a:ext>
            </a:extLst>
          </p:cNvPr>
          <p:cNvSpPr/>
          <p:nvPr/>
        </p:nvSpPr>
        <p:spPr>
          <a:xfrm>
            <a:off x="773887" y="4497925"/>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正方形/長方形 75">
            <a:extLst>
              <a:ext uri="{FF2B5EF4-FFF2-40B4-BE49-F238E27FC236}">
                <a16:creationId xmlns:a16="http://schemas.microsoft.com/office/drawing/2014/main" id="{1BF1D37D-0479-7E4A-AC88-084153F0FC7E}"/>
              </a:ext>
            </a:extLst>
          </p:cNvPr>
          <p:cNvSpPr/>
          <p:nvPr/>
        </p:nvSpPr>
        <p:spPr>
          <a:xfrm>
            <a:off x="1374100" y="4101709"/>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E9BBAD39-3534-B645-AFC2-005B97C517A4}"/>
              </a:ext>
            </a:extLst>
          </p:cNvPr>
          <p:cNvSpPr/>
          <p:nvPr/>
        </p:nvSpPr>
        <p:spPr>
          <a:xfrm>
            <a:off x="1374099" y="4299817"/>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6AC2EE2B-8F7B-3C40-A38C-9C7CAC81C7AA}"/>
              </a:ext>
            </a:extLst>
          </p:cNvPr>
          <p:cNvSpPr/>
          <p:nvPr/>
        </p:nvSpPr>
        <p:spPr>
          <a:xfrm>
            <a:off x="1377380" y="4497925"/>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a:extLst>
              <a:ext uri="{FF2B5EF4-FFF2-40B4-BE49-F238E27FC236}">
                <a16:creationId xmlns:a16="http://schemas.microsoft.com/office/drawing/2014/main" id="{F8A414EC-4322-E14D-9547-F9305B7B544C}"/>
              </a:ext>
            </a:extLst>
          </p:cNvPr>
          <p:cNvSpPr/>
          <p:nvPr/>
        </p:nvSpPr>
        <p:spPr>
          <a:xfrm>
            <a:off x="1994908" y="4104195"/>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a:extLst>
              <a:ext uri="{FF2B5EF4-FFF2-40B4-BE49-F238E27FC236}">
                <a16:creationId xmlns:a16="http://schemas.microsoft.com/office/drawing/2014/main" id="{4CBCED04-7072-4644-949C-C547418B308F}"/>
              </a:ext>
            </a:extLst>
          </p:cNvPr>
          <p:cNvSpPr/>
          <p:nvPr/>
        </p:nvSpPr>
        <p:spPr>
          <a:xfrm>
            <a:off x="1994907" y="4302303"/>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正方形/長方形 80">
            <a:extLst>
              <a:ext uri="{FF2B5EF4-FFF2-40B4-BE49-F238E27FC236}">
                <a16:creationId xmlns:a16="http://schemas.microsoft.com/office/drawing/2014/main" id="{01FE2FBE-A671-0C4E-8C3F-576CB7A5E822}"/>
              </a:ext>
            </a:extLst>
          </p:cNvPr>
          <p:cNvSpPr/>
          <p:nvPr/>
        </p:nvSpPr>
        <p:spPr>
          <a:xfrm>
            <a:off x="1998188" y="4500411"/>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2" name="テキスト ボックス 81">
            <a:extLst>
              <a:ext uri="{FF2B5EF4-FFF2-40B4-BE49-F238E27FC236}">
                <a16:creationId xmlns:a16="http://schemas.microsoft.com/office/drawing/2014/main" id="{DB61F7DF-FB88-E04D-9ED8-C7310524D216}"/>
              </a:ext>
            </a:extLst>
          </p:cNvPr>
          <p:cNvSpPr txBox="1"/>
          <p:nvPr/>
        </p:nvSpPr>
        <p:spPr>
          <a:xfrm>
            <a:off x="741379" y="4729274"/>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3" name="テキスト ボックス 82">
            <a:extLst>
              <a:ext uri="{FF2B5EF4-FFF2-40B4-BE49-F238E27FC236}">
                <a16:creationId xmlns:a16="http://schemas.microsoft.com/office/drawing/2014/main" id="{94754FD2-CB0E-3F44-B988-237CF60C290F}"/>
              </a:ext>
            </a:extLst>
          </p:cNvPr>
          <p:cNvSpPr txBox="1"/>
          <p:nvPr/>
        </p:nvSpPr>
        <p:spPr>
          <a:xfrm>
            <a:off x="1322962" y="4729274"/>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4" name="テキスト ボックス 83">
            <a:extLst>
              <a:ext uri="{FF2B5EF4-FFF2-40B4-BE49-F238E27FC236}">
                <a16:creationId xmlns:a16="http://schemas.microsoft.com/office/drawing/2014/main" id="{46B18CBE-591C-5F42-91D7-D6814CC77264}"/>
              </a:ext>
            </a:extLst>
          </p:cNvPr>
          <p:cNvSpPr txBox="1"/>
          <p:nvPr/>
        </p:nvSpPr>
        <p:spPr>
          <a:xfrm>
            <a:off x="1954973" y="4729274"/>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5" name="正方形/長方形 84">
            <a:extLst>
              <a:ext uri="{FF2B5EF4-FFF2-40B4-BE49-F238E27FC236}">
                <a16:creationId xmlns:a16="http://schemas.microsoft.com/office/drawing/2014/main" id="{4913AE06-6430-404B-95EF-888F3206FB27}"/>
              </a:ext>
            </a:extLst>
          </p:cNvPr>
          <p:cNvSpPr/>
          <p:nvPr/>
        </p:nvSpPr>
        <p:spPr>
          <a:xfrm>
            <a:off x="3177631" y="4115156"/>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正方形/長方形 85">
            <a:extLst>
              <a:ext uri="{FF2B5EF4-FFF2-40B4-BE49-F238E27FC236}">
                <a16:creationId xmlns:a16="http://schemas.microsoft.com/office/drawing/2014/main" id="{E44FF81E-2CB7-E044-B2A1-4F9358A68083}"/>
              </a:ext>
            </a:extLst>
          </p:cNvPr>
          <p:cNvSpPr/>
          <p:nvPr/>
        </p:nvSpPr>
        <p:spPr>
          <a:xfrm>
            <a:off x="3177630" y="4313264"/>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正方形/長方形 86">
            <a:extLst>
              <a:ext uri="{FF2B5EF4-FFF2-40B4-BE49-F238E27FC236}">
                <a16:creationId xmlns:a16="http://schemas.microsoft.com/office/drawing/2014/main" id="{54CBE141-E926-5B4C-BCB5-BF03FF3BC675}"/>
              </a:ext>
            </a:extLst>
          </p:cNvPr>
          <p:cNvSpPr/>
          <p:nvPr/>
        </p:nvSpPr>
        <p:spPr>
          <a:xfrm>
            <a:off x="3180911" y="4511372"/>
            <a:ext cx="492763" cy="18217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テキスト ボックス 87">
            <a:extLst>
              <a:ext uri="{FF2B5EF4-FFF2-40B4-BE49-F238E27FC236}">
                <a16:creationId xmlns:a16="http://schemas.microsoft.com/office/drawing/2014/main" id="{4D4A50AF-2CB2-A246-99F1-00349307CF9C}"/>
              </a:ext>
            </a:extLst>
          </p:cNvPr>
          <p:cNvSpPr txBox="1"/>
          <p:nvPr/>
        </p:nvSpPr>
        <p:spPr>
          <a:xfrm>
            <a:off x="3118143" y="4722551"/>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9" name="テキスト ボックス 88">
            <a:extLst>
              <a:ext uri="{FF2B5EF4-FFF2-40B4-BE49-F238E27FC236}">
                <a16:creationId xmlns:a16="http://schemas.microsoft.com/office/drawing/2014/main" id="{AE04955C-5484-EF47-8F3B-78ED5CB57A03}"/>
              </a:ext>
            </a:extLst>
          </p:cNvPr>
          <p:cNvSpPr txBox="1"/>
          <p:nvPr/>
        </p:nvSpPr>
        <p:spPr>
          <a:xfrm>
            <a:off x="2962255" y="5020286"/>
            <a:ext cx="902811"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新たな開発環境</a:t>
            </a:r>
          </a:p>
        </p:txBody>
      </p:sp>
      <p:sp>
        <p:nvSpPr>
          <p:cNvPr id="90" name="正方形/長方形 89">
            <a:extLst>
              <a:ext uri="{FF2B5EF4-FFF2-40B4-BE49-F238E27FC236}">
                <a16:creationId xmlns:a16="http://schemas.microsoft.com/office/drawing/2014/main" id="{E7C7FD44-84FE-CF49-B624-AF2A9FD4D035}"/>
              </a:ext>
            </a:extLst>
          </p:cNvPr>
          <p:cNvSpPr/>
          <p:nvPr/>
        </p:nvSpPr>
        <p:spPr>
          <a:xfrm>
            <a:off x="767782" y="5071911"/>
            <a:ext cx="492763" cy="18217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1" name="テキスト ボックス 90">
            <a:extLst>
              <a:ext uri="{FF2B5EF4-FFF2-40B4-BE49-F238E27FC236}">
                <a16:creationId xmlns:a16="http://schemas.microsoft.com/office/drawing/2014/main" id="{1426825C-AE74-2A46-9E80-211996ACC11F}"/>
              </a:ext>
            </a:extLst>
          </p:cNvPr>
          <p:cNvSpPr txBox="1"/>
          <p:nvPr/>
        </p:nvSpPr>
        <p:spPr>
          <a:xfrm>
            <a:off x="1254478" y="5080798"/>
            <a:ext cx="800219" cy="215444"/>
          </a:xfrm>
          <a:prstGeom prst="rect">
            <a:avLst/>
          </a:prstGeom>
          <a:noFill/>
        </p:spPr>
        <p:txBody>
          <a:bodyPr wrap="none" rtlCol="0">
            <a:spAutoFit/>
          </a:bodyPr>
          <a:lstStyle/>
          <a:p>
            <a:r>
              <a:rPr kumimoji="1" lang="ja-JP" altLang="en-US" sz="800">
                <a:solidFill>
                  <a:schemeClr val="tx1">
                    <a:lumMod val="65000"/>
                    <a:lumOff val="35000"/>
                  </a:schemeClr>
                </a:solidFill>
                <a:latin typeface="Meiryo" panose="020B0604030504040204" pitchFamily="34" charset="-128"/>
                <a:ea typeface="Meiryo" panose="020B0604030504040204" pitchFamily="34" charset="-128"/>
              </a:rPr>
              <a:t>未使用アプリ</a:t>
            </a:r>
          </a:p>
        </p:txBody>
      </p:sp>
      <p:sp>
        <p:nvSpPr>
          <p:cNvPr id="92" name="乗算記号 91">
            <a:extLst>
              <a:ext uri="{FF2B5EF4-FFF2-40B4-BE49-F238E27FC236}">
                <a16:creationId xmlns:a16="http://schemas.microsoft.com/office/drawing/2014/main" id="{A69FB101-5E51-7640-B07F-40026B5A9061}"/>
              </a:ext>
            </a:extLst>
          </p:cNvPr>
          <p:cNvSpPr/>
          <p:nvPr/>
        </p:nvSpPr>
        <p:spPr>
          <a:xfrm>
            <a:off x="2503697" y="4286714"/>
            <a:ext cx="360420" cy="374738"/>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左矢印 92">
            <a:extLst>
              <a:ext uri="{FF2B5EF4-FFF2-40B4-BE49-F238E27FC236}">
                <a16:creationId xmlns:a16="http://schemas.microsoft.com/office/drawing/2014/main" id="{DEE4333F-7689-1442-B76E-AB96FAFED23B}"/>
              </a:ext>
            </a:extLst>
          </p:cNvPr>
          <p:cNvSpPr/>
          <p:nvPr/>
        </p:nvSpPr>
        <p:spPr>
          <a:xfrm>
            <a:off x="2820100" y="4258363"/>
            <a:ext cx="263232" cy="410136"/>
          </a:xfrm>
          <a:prstGeom prst="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4" name="グループ化 93">
            <a:extLst>
              <a:ext uri="{FF2B5EF4-FFF2-40B4-BE49-F238E27FC236}">
                <a16:creationId xmlns:a16="http://schemas.microsoft.com/office/drawing/2014/main" id="{42B3450F-AA66-2F4B-9F64-33050D930FA9}"/>
              </a:ext>
            </a:extLst>
          </p:cNvPr>
          <p:cNvGrpSpPr/>
          <p:nvPr/>
        </p:nvGrpSpPr>
        <p:grpSpPr>
          <a:xfrm>
            <a:off x="5290365" y="3918083"/>
            <a:ext cx="583204" cy="425067"/>
            <a:chOff x="5365824" y="1627668"/>
            <a:chExt cx="813100" cy="458441"/>
          </a:xfrm>
        </p:grpSpPr>
        <p:sp>
          <p:nvSpPr>
            <p:cNvPr id="95" name="正方形/長方形 94">
              <a:extLst>
                <a:ext uri="{FF2B5EF4-FFF2-40B4-BE49-F238E27FC236}">
                  <a16:creationId xmlns:a16="http://schemas.microsoft.com/office/drawing/2014/main" id="{DDBD8E03-2E37-B346-9311-D450A676E3F4}"/>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26021F3A-1022-ED4A-B9F5-E4FA864924D9}"/>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テキスト ボックス 98">
              <a:extLst>
                <a:ext uri="{FF2B5EF4-FFF2-40B4-BE49-F238E27FC236}">
                  <a16:creationId xmlns:a16="http://schemas.microsoft.com/office/drawing/2014/main" id="{F616B61F-992D-6641-929E-5A0311B1CC15}"/>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00" name="グループ化 99">
            <a:extLst>
              <a:ext uri="{FF2B5EF4-FFF2-40B4-BE49-F238E27FC236}">
                <a16:creationId xmlns:a16="http://schemas.microsoft.com/office/drawing/2014/main" id="{B0126DB2-2198-DF47-877C-8563BD5ACBA2}"/>
              </a:ext>
            </a:extLst>
          </p:cNvPr>
          <p:cNvGrpSpPr/>
          <p:nvPr/>
        </p:nvGrpSpPr>
        <p:grpSpPr>
          <a:xfrm>
            <a:off x="5290365" y="4358262"/>
            <a:ext cx="583204" cy="425067"/>
            <a:chOff x="5365824" y="1627668"/>
            <a:chExt cx="813100" cy="458441"/>
          </a:xfrm>
        </p:grpSpPr>
        <p:sp>
          <p:nvSpPr>
            <p:cNvPr id="101" name="正方形/長方形 100">
              <a:extLst>
                <a:ext uri="{FF2B5EF4-FFF2-40B4-BE49-F238E27FC236}">
                  <a16:creationId xmlns:a16="http://schemas.microsoft.com/office/drawing/2014/main" id="{86C77759-03C4-7748-8F37-71CB294822E5}"/>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8928838F-CE45-B44C-BEE7-FBB3FF366EC3}"/>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3" name="テキスト ボックス 102">
              <a:extLst>
                <a:ext uri="{FF2B5EF4-FFF2-40B4-BE49-F238E27FC236}">
                  <a16:creationId xmlns:a16="http://schemas.microsoft.com/office/drawing/2014/main" id="{530FB1FE-B06D-1E4C-BF45-2A6B8CA33EEF}"/>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04" name="グループ化 103">
            <a:extLst>
              <a:ext uri="{FF2B5EF4-FFF2-40B4-BE49-F238E27FC236}">
                <a16:creationId xmlns:a16="http://schemas.microsoft.com/office/drawing/2014/main" id="{FE72ECE1-DED2-C646-B811-32FF0D4ED140}"/>
              </a:ext>
            </a:extLst>
          </p:cNvPr>
          <p:cNvGrpSpPr/>
          <p:nvPr/>
        </p:nvGrpSpPr>
        <p:grpSpPr>
          <a:xfrm>
            <a:off x="5290365" y="4798441"/>
            <a:ext cx="583204" cy="425067"/>
            <a:chOff x="5365824" y="1627668"/>
            <a:chExt cx="813100" cy="458441"/>
          </a:xfrm>
        </p:grpSpPr>
        <p:sp>
          <p:nvSpPr>
            <p:cNvPr id="105" name="正方形/長方形 104">
              <a:extLst>
                <a:ext uri="{FF2B5EF4-FFF2-40B4-BE49-F238E27FC236}">
                  <a16:creationId xmlns:a16="http://schemas.microsoft.com/office/drawing/2014/main" id="{0736C3A7-EAA1-7443-AD8B-8B3FBBDB8BB0}"/>
                </a:ext>
              </a:extLst>
            </p:cNvPr>
            <p:cNvSpPr/>
            <p:nvPr/>
          </p:nvSpPr>
          <p:spPr>
            <a:xfrm>
              <a:off x="5365824" y="1627668"/>
              <a:ext cx="813100" cy="45844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6" name="正方形/長方形 105">
              <a:extLst>
                <a:ext uri="{FF2B5EF4-FFF2-40B4-BE49-F238E27FC236}">
                  <a16:creationId xmlns:a16="http://schemas.microsoft.com/office/drawing/2014/main" id="{319BCE95-EF0E-A845-B738-14AF2805B60B}"/>
                </a:ext>
              </a:extLst>
            </p:cNvPr>
            <p:cNvSpPr/>
            <p:nvPr/>
          </p:nvSpPr>
          <p:spPr>
            <a:xfrm>
              <a:off x="5428315" y="1719275"/>
              <a:ext cx="698102" cy="1503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7" name="テキスト ボックス 106">
              <a:extLst>
                <a:ext uri="{FF2B5EF4-FFF2-40B4-BE49-F238E27FC236}">
                  <a16:creationId xmlns:a16="http://schemas.microsoft.com/office/drawing/2014/main" id="{576BCD07-E659-894B-990E-E58CBCA5E2D1}"/>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08" name="グループ化 107">
            <a:extLst>
              <a:ext uri="{FF2B5EF4-FFF2-40B4-BE49-F238E27FC236}">
                <a16:creationId xmlns:a16="http://schemas.microsoft.com/office/drawing/2014/main" id="{FDC68667-358E-D540-A5E5-CFF212A42F3E}"/>
              </a:ext>
            </a:extLst>
          </p:cNvPr>
          <p:cNvGrpSpPr/>
          <p:nvPr/>
        </p:nvGrpSpPr>
        <p:grpSpPr>
          <a:xfrm>
            <a:off x="5935824" y="3918083"/>
            <a:ext cx="583204" cy="425067"/>
            <a:chOff x="5365824" y="1627668"/>
            <a:chExt cx="813100" cy="458441"/>
          </a:xfrm>
        </p:grpSpPr>
        <p:sp>
          <p:nvSpPr>
            <p:cNvPr id="109" name="正方形/長方形 108">
              <a:extLst>
                <a:ext uri="{FF2B5EF4-FFF2-40B4-BE49-F238E27FC236}">
                  <a16:creationId xmlns:a16="http://schemas.microsoft.com/office/drawing/2014/main" id="{75C5EE98-99B4-F146-B495-D91A298D2B75}"/>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0" name="正方形/長方形 109">
              <a:extLst>
                <a:ext uri="{FF2B5EF4-FFF2-40B4-BE49-F238E27FC236}">
                  <a16:creationId xmlns:a16="http://schemas.microsoft.com/office/drawing/2014/main" id="{62779C3F-2E84-224B-9593-86940D320969}"/>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1" name="テキスト ボックス 110">
              <a:extLst>
                <a:ext uri="{FF2B5EF4-FFF2-40B4-BE49-F238E27FC236}">
                  <a16:creationId xmlns:a16="http://schemas.microsoft.com/office/drawing/2014/main" id="{F7CA4C01-7A4C-C64D-8B7D-111AB414AF96}"/>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12" name="グループ化 111">
            <a:extLst>
              <a:ext uri="{FF2B5EF4-FFF2-40B4-BE49-F238E27FC236}">
                <a16:creationId xmlns:a16="http://schemas.microsoft.com/office/drawing/2014/main" id="{9D02EF19-A5BA-5F4A-9676-8D451E078709}"/>
              </a:ext>
            </a:extLst>
          </p:cNvPr>
          <p:cNvGrpSpPr/>
          <p:nvPr/>
        </p:nvGrpSpPr>
        <p:grpSpPr>
          <a:xfrm>
            <a:off x="5935824" y="4358262"/>
            <a:ext cx="583204" cy="425067"/>
            <a:chOff x="5365824" y="1627668"/>
            <a:chExt cx="813100" cy="458441"/>
          </a:xfrm>
        </p:grpSpPr>
        <p:sp>
          <p:nvSpPr>
            <p:cNvPr id="113" name="正方形/長方形 112">
              <a:extLst>
                <a:ext uri="{FF2B5EF4-FFF2-40B4-BE49-F238E27FC236}">
                  <a16:creationId xmlns:a16="http://schemas.microsoft.com/office/drawing/2014/main" id="{4A89F33E-8E38-6F4B-B4AC-FF5B864E30E0}"/>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正方形/長方形 113">
              <a:extLst>
                <a:ext uri="{FF2B5EF4-FFF2-40B4-BE49-F238E27FC236}">
                  <a16:creationId xmlns:a16="http://schemas.microsoft.com/office/drawing/2014/main" id="{9146FC95-3676-5B40-9CB4-961F30D07BB7}"/>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テキスト ボックス 114">
              <a:extLst>
                <a:ext uri="{FF2B5EF4-FFF2-40B4-BE49-F238E27FC236}">
                  <a16:creationId xmlns:a16="http://schemas.microsoft.com/office/drawing/2014/main" id="{8DBC5A28-4DE4-2A42-9D05-899D7E8B821E}"/>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16" name="グループ化 115">
            <a:extLst>
              <a:ext uri="{FF2B5EF4-FFF2-40B4-BE49-F238E27FC236}">
                <a16:creationId xmlns:a16="http://schemas.microsoft.com/office/drawing/2014/main" id="{65B90391-6FA0-C540-AE6A-91A37A6FBE5C}"/>
              </a:ext>
            </a:extLst>
          </p:cNvPr>
          <p:cNvGrpSpPr/>
          <p:nvPr/>
        </p:nvGrpSpPr>
        <p:grpSpPr>
          <a:xfrm>
            <a:off x="5935824" y="4798441"/>
            <a:ext cx="583204" cy="425067"/>
            <a:chOff x="5365824" y="1627668"/>
            <a:chExt cx="813100" cy="458441"/>
          </a:xfrm>
        </p:grpSpPr>
        <p:sp>
          <p:nvSpPr>
            <p:cNvPr id="117" name="正方形/長方形 116">
              <a:extLst>
                <a:ext uri="{FF2B5EF4-FFF2-40B4-BE49-F238E27FC236}">
                  <a16:creationId xmlns:a16="http://schemas.microsoft.com/office/drawing/2014/main" id="{4645BDF5-4BE3-7446-BD8E-3DAC3EE79562}"/>
                </a:ext>
              </a:extLst>
            </p:cNvPr>
            <p:cNvSpPr/>
            <p:nvPr/>
          </p:nvSpPr>
          <p:spPr>
            <a:xfrm>
              <a:off x="5365824" y="1627668"/>
              <a:ext cx="813100" cy="45844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a:extLst>
                <a:ext uri="{FF2B5EF4-FFF2-40B4-BE49-F238E27FC236}">
                  <a16:creationId xmlns:a16="http://schemas.microsoft.com/office/drawing/2014/main" id="{38A6A35D-7572-F84A-A80F-C6FB7CEAD22E}"/>
                </a:ext>
              </a:extLst>
            </p:cNvPr>
            <p:cNvSpPr/>
            <p:nvPr/>
          </p:nvSpPr>
          <p:spPr>
            <a:xfrm>
              <a:off x="5428315" y="1719275"/>
              <a:ext cx="698102" cy="1503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テキスト ボックス 118">
              <a:extLst>
                <a:ext uri="{FF2B5EF4-FFF2-40B4-BE49-F238E27FC236}">
                  <a16:creationId xmlns:a16="http://schemas.microsoft.com/office/drawing/2014/main" id="{25A9F379-7383-5347-B5C8-5CF8D47BBD50}"/>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20" name="グループ化 119">
            <a:extLst>
              <a:ext uri="{FF2B5EF4-FFF2-40B4-BE49-F238E27FC236}">
                <a16:creationId xmlns:a16="http://schemas.microsoft.com/office/drawing/2014/main" id="{C25497BD-AD01-AD41-923F-3DBEF86EA1AA}"/>
              </a:ext>
            </a:extLst>
          </p:cNvPr>
          <p:cNvGrpSpPr/>
          <p:nvPr/>
        </p:nvGrpSpPr>
        <p:grpSpPr>
          <a:xfrm>
            <a:off x="6559382" y="3918083"/>
            <a:ext cx="583204" cy="425067"/>
            <a:chOff x="5365824" y="1627668"/>
            <a:chExt cx="813100" cy="458441"/>
          </a:xfrm>
        </p:grpSpPr>
        <p:sp>
          <p:nvSpPr>
            <p:cNvPr id="121" name="正方形/長方形 120">
              <a:extLst>
                <a:ext uri="{FF2B5EF4-FFF2-40B4-BE49-F238E27FC236}">
                  <a16:creationId xmlns:a16="http://schemas.microsoft.com/office/drawing/2014/main" id="{1F1BB548-FA54-094F-A42A-AF90A5FC7CB9}"/>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正方形/長方形 121">
              <a:extLst>
                <a:ext uri="{FF2B5EF4-FFF2-40B4-BE49-F238E27FC236}">
                  <a16:creationId xmlns:a16="http://schemas.microsoft.com/office/drawing/2014/main" id="{9A632F35-C052-024F-82A7-7EFC8B49CDB1}"/>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3" name="テキスト ボックス 122">
              <a:extLst>
                <a:ext uri="{FF2B5EF4-FFF2-40B4-BE49-F238E27FC236}">
                  <a16:creationId xmlns:a16="http://schemas.microsoft.com/office/drawing/2014/main" id="{B2A9C989-B5CE-5C41-AFD7-CF8DAB42C012}"/>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24" name="グループ化 123">
            <a:extLst>
              <a:ext uri="{FF2B5EF4-FFF2-40B4-BE49-F238E27FC236}">
                <a16:creationId xmlns:a16="http://schemas.microsoft.com/office/drawing/2014/main" id="{7611D365-74FD-1240-B0AA-10C97A3F5590}"/>
              </a:ext>
            </a:extLst>
          </p:cNvPr>
          <p:cNvGrpSpPr/>
          <p:nvPr/>
        </p:nvGrpSpPr>
        <p:grpSpPr>
          <a:xfrm>
            <a:off x="6559382" y="4358262"/>
            <a:ext cx="583204" cy="425067"/>
            <a:chOff x="5365824" y="1627668"/>
            <a:chExt cx="813100" cy="458441"/>
          </a:xfrm>
        </p:grpSpPr>
        <p:sp>
          <p:nvSpPr>
            <p:cNvPr id="125" name="正方形/長方形 124">
              <a:extLst>
                <a:ext uri="{FF2B5EF4-FFF2-40B4-BE49-F238E27FC236}">
                  <a16:creationId xmlns:a16="http://schemas.microsoft.com/office/drawing/2014/main" id="{C8686C25-ADC1-9D4A-928C-419BF684E801}"/>
                </a:ext>
              </a:extLst>
            </p:cNvPr>
            <p:cNvSpPr/>
            <p:nvPr/>
          </p:nvSpPr>
          <p:spPr>
            <a:xfrm>
              <a:off x="5365824" y="1627668"/>
              <a:ext cx="813100" cy="45844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正方形/長方形 125">
              <a:extLst>
                <a:ext uri="{FF2B5EF4-FFF2-40B4-BE49-F238E27FC236}">
                  <a16:creationId xmlns:a16="http://schemas.microsoft.com/office/drawing/2014/main" id="{9856DF51-5EE7-834F-9898-A7FED37AA904}"/>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7" name="テキスト ボックス 126">
              <a:extLst>
                <a:ext uri="{FF2B5EF4-FFF2-40B4-BE49-F238E27FC236}">
                  <a16:creationId xmlns:a16="http://schemas.microsoft.com/office/drawing/2014/main" id="{D626937B-E1CD-FB43-A97C-70D7479341CE}"/>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28" name="グループ化 127">
            <a:extLst>
              <a:ext uri="{FF2B5EF4-FFF2-40B4-BE49-F238E27FC236}">
                <a16:creationId xmlns:a16="http://schemas.microsoft.com/office/drawing/2014/main" id="{9BFA4C99-FCA6-194E-BD0B-C70B22240F7D}"/>
              </a:ext>
            </a:extLst>
          </p:cNvPr>
          <p:cNvGrpSpPr/>
          <p:nvPr/>
        </p:nvGrpSpPr>
        <p:grpSpPr>
          <a:xfrm>
            <a:off x="6559382" y="4798441"/>
            <a:ext cx="583204" cy="425067"/>
            <a:chOff x="5365824" y="1627668"/>
            <a:chExt cx="813100" cy="458441"/>
          </a:xfrm>
        </p:grpSpPr>
        <p:sp>
          <p:nvSpPr>
            <p:cNvPr id="129" name="正方形/長方形 128">
              <a:extLst>
                <a:ext uri="{FF2B5EF4-FFF2-40B4-BE49-F238E27FC236}">
                  <a16:creationId xmlns:a16="http://schemas.microsoft.com/office/drawing/2014/main" id="{4924B68F-037C-DE42-9DCF-B3B3D1A32CC3}"/>
                </a:ext>
              </a:extLst>
            </p:cNvPr>
            <p:cNvSpPr/>
            <p:nvPr/>
          </p:nvSpPr>
          <p:spPr>
            <a:xfrm>
              <a:off x="5365824" y="1627668"/>
              <a:ext cx="813100" cy="458441"/>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正方形/長方形 129">
              <a:extLst>
                <a:ext uri="{FF2B5EF4-FFF2-40B4-BE49-F238E27FC236}">
                  <a16:creationId xmlns:a16="http://schemas.microsoft.com/office/drawing/2014/main" id="{B7EC225F-06EB-6044-AF5E-0B3C70DD7195}"/>
                </a:ext>
              </a:extLst>
            </p:cNvPr>
            <p:cNvSpPr/>
            <p:nvPr/>
          </p:nvSpPr>
          <p:spPr>
            <a:xfrm>
              <a:off x="5428315" y="1719275"/>
              <a:ext cx="698102" cy="1503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1" name="テキスト ボックス 130">
              <a:extLst>
                <a:ext uri="{FF2B5EF4-FFF2-40B4-BE49-F238E27FC236}">
                  <a16:creationId xmlns:a16="http://schemas.microsoft.com/office/drawing/2014/main" id="{C7FB1BF3-D263-914B-B882-FB62E0D8F9FB}"/>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32" name="グループ化 131">
            <a:extLst>
              <a:ext uri="{FF2B5EF4-FFF2-40B4-BE49-F238E27FC236}">
                <a16:creationId xmlns:a16="http://schemas.microsoft.com/office/drawing/2014/main" id="{0BE03211-FFD2-6145-84B0-AEEA4941F31A}"/>
              </a:ext>
            </a:extLst>
          </p:cNvPr>
          <p:cNvGrpSpPr/>
          <p:nvPr/>
        </p:nvGrpSpPr>
        <p:grpSpPr>
          <a:xfrm>
            <a:off x="7747368" y="3918083"/>
            <a:ext cx="583204" cy="425067"/>
            <a:chOff x="5365824" y="1627668"/>
            <a:chExt cx="813100" cy="458441"/>
          </a:xfrm>
        </p:grpSpPr>
        <p:sp>
          <p:nvSpPr>
            <p:cNvPr id="133" name="正方形/長方形 132">
              <a:extLst>
                <a:ext uri="{FF2B5EF4-FFF2-40B4-BE49-F238E27FC236}">
                  <a16:creationId xmlns:a16="http://schemas.microsoft.com/office/drawing/2014/main" id="{01842DE8-8C58-6346-848A-2D53C4527083}"/>
                </a:ext>
              </a:extLst>
            </p:cNvPr>
            <p:cNvSpPr/>
            <p:nvPr/>
          </p:nvSpPr>
          <p:spPr>
            <a:xfrm>
              <a:off x="5365824" y="1627668"/>
              <a:ext cx="813100" cy="45844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正方形/長方形 133">
              <a:extLst>
                <a:ext uri="{FF2B5EF4-FFF2-40B4-BE49-F238E27FC236}">
                  <a16:creationId xmlns:a16="http://schemas.microsoft.com/office/drawing/2014/main" id="{2EFAC3CD-5F23-2C4B-830A-5F2149DA77D4}"/>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テキスト ボックス 134">
              <a:extLst>
                <a:ext uri="{FF2B5EF4-FFF2-40B4-BE49-F238E27FC236}">
                  <a16:creationId xmlns:a16="http://schemas.microsoft.com/office/drawing/2014/main" id="{26F97715-8026-A84E-B9D7-0E7EFA6F13E0}"/>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36" name="グループ化 135">
            <a:extLst>
              <a:ext uri="{FF2B5EF4-FFF2-40B4-BE49-F238E27FC236}">
                <a16:creationId xmlns:a16="http://schemas.microsoft.com/office/drawing/2014/main" id="{16A80BF3-9D01-794E-BDAC-8905D7D0EC43}"/>
              </a:ext>
            </a:extLst>
          </p:cNvPr>
          <p:cNvGrpSpPr/>
          <p:nvPr/>
        </p:nvGrpSpPr>
        <p:grpSpPr>
          <a:xfrm>
            <a:off x="7747368" y="4358262"/>
            <a:ext cx="583204" cy="425067"/>
            <a:chOff x="5365824" y="1627668"/>
            <a:chExt cx="813100" cy="458441"/>
          </a:xfrm>
        </p:grpSpPr>
        <p:sp>
          <p:nvSpPr>
            <p:cNvPr id="137" name="正方形/長方形 136">
              <a:extLst>
                <a:ext uri="{FF2B5EF4-FFF2-40B4-BE49-F238E27FC236}">
                  <a16:creationId xmlns:a16="http://schemas.microsoft.com/office/drawing/2014/main" id="{BE46F275-BB04-D346-B7EC-88A690C1FF5E}"/>
                </a:ext>
              </a:extLst>
            </p:cNvPr>
            <p:cNvSpPr/>
            <p:nvPr/>
          </p:nvSpPr>
          <p:spPr>
            <a:xfrm>
              <a:off x="5365824" y="1627668"/>
              <a:ext cx="813100" cy="45844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C37A1D7C-A234-494E-BFA0-237A95437CE2}"/>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テキスト ボックス 138">
              <a:extLst>
                <a:ext uri="{FF2B5EF4-FFF2-40B4-BE49-F238E27FC236}">
                  <a16:creationId xmlns:a16="http://schemas.microsoft.com/office/drawing/2014/main" id="{7BBF4215-9D95-D048-91B2-F378A464D085}"/>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grpSp>
        <p:nvGrpSpPr>
          <p:cNvPr id="140" name="グループ化 139">
            <a:extLst>
              <a:ext uri="{FF2B5EF4-FFF2-40B4-BE49-F238E27FC236}">
                <a16:creationId xmlns:a16="http://schemas.microsoft.com/office/drawing/2014/main" id="{826C5777-0C7D-A243-A099-2343F96F9703}"/>
              </a:ext>
            </a:extLst>
          </p:cNvPr>
          <p:cNvGrpSpPr/>
          <p:nvPr/>
        </p:nvGrpSpPr>
        <p:grpSpPr>
          <a:xfrm>
            <a:off x="7747368" y="4798441"/>
            <a:ext cx="583204" cy="425067"/>
            <a:chOff x="5365824" y="1627668"/>
            <a:chExt cx="813100" cy="458441"/>
          </a:xfrm>
        </p:grpSpPr>
        <p:sp>
          <p:nvSpPr>
            <p:cNvPr id="141" name="正方形/長方形 140">
              <a:extLst>
                <a:ext uri="{FF2B5EF4-FFF2-40B4-BE49-F238E27FC236}">
                  <a16:creationId xmlns:a16="http://schemas.microsoft.com/office/drawing/2014/main" id="{F64376CF-23FC-5B42-A60B-EF09D00114CF}"/>
                </a:ext>
              </a:extLst>
            </p:cNvPr>
            <p:cNvSpPr/>
            <p:nvPr/>
          </p:nvSpPr>
          <p:spPr>
            <a:xfrm>
              <a:off x="5365824" y="1627668"/>
              <a:ext cx="813100" cy="45844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正方形/長方形 141">
              <a:extLst>
                <a:ext uri="{FF2B5EF4-FFF2-40B4-BE49-F238E27FC236}">
                  <a16:creationId xmlns:a16="http://schemas.microsoft.com/office/drawing/2014/main" id="{EE28D924-31C6-304D-8EF2-0AAAF2A49AF4}"/>
                </a:ext>
              </a:extLst>
            </p:cNvPr>
            <p:cNvSpPr/>
            <p:nvPr/>
          </p:nvSpPr>
          <p:spPr>
            <a:xfrm>
              <a:off x="5428315" y="1719275"/>
              <a:ext cx="698102" cy="15037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panose="020B0604030504040204" pitchFamily="34" charset="-128"/>
                  <a:ea typeface="Meiryo" panose="020B0604030504040204" pitchFamily="34" charset="-128"/>
                  <a:cs typeface="ＭＳ Ｐゴシック"/>
                </a:rPr>
                <a:t>アプリ</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テキスト ボックス 142">
              <a:extLst>
                <a:ext uri="{FF2B5EF4-FFF2-40B4-BE49-F238E27FC236}">
                  <a16:creationId xmlns:a16="http://schemas.microsoft.com/office/drawing/2014/main" id="{CEA39678-39DD-A24B-9BEB-04F23966EEC0}"/>
                </a:ext>
              </a:extLst>
            </p:cNvPr>
            <p:cNvSpPr txBox="1"/>
            <p:nvPr/>
          </p:nvSpPr>
          <p:spPr>
            <a:xfrm>
              <a:off x="5365824" y="1886944"/>
              <a:ext cx="806871" cy="199165"/>
            </a:xfrm>
            <a:prstGeom prst="rect">
              <a:avLst/>
            </a:prstGeom>
            <a:noFill/>
          </p:spPr>
          <p:txBody>
            <a:bodyPr wrap="square" rtlCol="0">
              <a:spAutoFit/>
            </a:bodyPr>
            <a:lstStyle/>
            <a:p>
              <a:pPr algn="ctr"/>
              <a:r>
                <a:rPr kumimoji="1" lang="ja-JP" altLang="en-US" sz="600" b="1">
                  <a:solidFill>
                    <a:srgbClr val="FFFFFF"/>
                  </a:solidFill>
                  <a:latin typeface="Meiryo" panose="020B0604030504040204" pitchFamily="34" charset="-128"/>
                  <a:ea typeface="Meiryo" panose="020B0604030504040204" pitchFamily="34" charset="-128"/>
                </a:rPr>
                <a:t>コンテナ</a:t>
              </a:r>
              <a:endParaRPr kumimoji="1" lang="ja-JP" altLang="en-US" sz="600" b="1" dirty="0">
                <a:solidFill>
                  <a:srgbClr val="FFFFFF"/>
                </a:solidFill>
                <a:latin typeface="Meiryo" panose="020B0604030504040204" pitchFamily="34" charset="-128"/>
                <a:ea typeface="Meiryo" panose="020B0604030504040204" pitchFamily="34" charset="-128"/>
              </a:endParaRPr>
            </a:p>
          </p:txBody>
        </p:sp>
      </p:grpSp>
      <p:sp>
        <p:nvSpPr>
          <p:cNvPr id="144" name="ドーナツ 143">
            <a:extLst>
              <a:ext uri="{FF2B5EF4-FFF2-40B4-BE49-F238E27FC236}">
                <a16:creationId xmlns:a16="http://schemas.microsoft.com/office/drawing/2014/main" id="{7AFDAC58-1B2C-1742-8E37-5DB311733A82}"/>
              </a:ext>
            </a:extLst>
          </p:cNvPr>
          <p:cNvSpPr/>
          <p:nvPr/>
        </p:nvSpPr>
        <p:spPr>
          <a:xfrm>
            <a:off x="7142586" y="4327936"/>
            <a:ext cx="278742" cy="310907"/>
          </a:xfrm>
          <a:prstGeom prst="donu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左矢印 144">
            <a:extLst>
              <a:ext uri="{FF2B5EF4-FFF2-40B4-BE49-F238E27FC236}">
                <a16:creationId xmlns:a16="http://schemas.microsoft.com/office/drawing/2014/main" id="{208AB5EF-ADC2-D84E-A9C0-390C8C50863C}"/>
              </a:ext>
            </a:extLst>
          </p:cNvPr>
          <p:cNvSpPr/>
          <p:nvPr/>
        </p:nvSpPr>
        <p:spPr>
          <a:xfrm>
            <a:off x="7430701" y="4265919"/>
            <a:ext cx="263232" cy="410136"/>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a:extLst>
              <a:ext uri="{FF2B5EF4-FFF2-40B4-BE49-F238E27FC236}">
                <a16:creationId xmlns:a16="http://schemas.microsoft.com/office/drawing/2014/main" id="{966A796B-3059-2E41-A144-FF118FFDA82D}"/>
              </a:ext>
            </a:extLst>
          </p:cNvPr>
          <p:cNvSpPr txBox="1"/>
          <p:nvPr/>
        </p:nvSpPr>
        <p:spPr>
          <a:xfrm>
            <a:off x="7150993" y="4705937"/>
            <a:ext cx="595035" cy="584775"/>
          </a:xfrm>
          <a:prstGeom prst="rect">
            <a:avLst/>
          </a:prstGeom>
          <a:noFill/>
        </p:spPr>
        <p:txBody>
          <a:bodyPr wrap="none" rtlCol="0">
            <a:spAutoFit/>
          </a:bodyPr>
          <a:lstStyle/>
          <a:p>
            <a:r>
              <a:rPr lang="ja-JP" altLang="en-US" sz="800">
                <a:solidFill>
                  <a:schemeClr val="tx2">
                    <a:lumMod val="75000"/>
                  </a:schemeClr>
                </a:solidFill>
                <a:latin typeface="Meiryo" panose="020B0604030504040204" pitchFamily="34" charset="-128"/>
                <a:ea typeface="Meiryo" panose="020B0604030504040204" pitchFamily="34" charset="-128"/>
              </a:rPr>
              <a:t>削除して</a:t>
            </a:r>
            <a:endParaRPr lang="en-US" altLang="ja-JP" sz="800" dirty="0">
              <a:solidFill>
                <a:schemeClr val="tx2">
                  <a:lumMod val="75000"/>
                </a:schemeClr>
              </a:solidFill>
              <a:latin typeface="Meiryo" panose="020B0604030504040204" pitchFamily="34" charset="-128"/>
              <a:ea typeface="Meiryo" panose="020B0604030504040204" pitchFamily="34" charset="-128"/>
            </a:endParaRPr>
          </a:p>
          <a:p>
            <a:r>
              <a:rPr lang="ja-JP" altLang="en-US" sz="800">
                <a:solidFill>
                  <a:schemeClr val="tx2">
                    <a:lumMod val="75000"/>
                  </a:schemeClr>
                </a:solidFill>
                <a:latin typeface="Meiryo" panose="020B0604030504040204" pitchFamily="34" charset="-128"/>
                <a:ea typeface="Meiryo" panose="020B0604030504040204" pitchFamily="34" charset="-128"/>
              </a:rPr>
              <a:t>あまった</a:t>
            </a:r>
            <a:endParaRPr lang="en-US" altLang="ja-JP" sz="800" dirty="0">
              <a:solidFill>
                <a:schemeClr val="tx2">
                  <a:lumMod val="75000"/>
                </a:schemeClr>
              </a:solidFill>
              <a:latin typeface="Meiryo" panose="020B0604030504040204" pitchFamily="34" charset="-128"/>
              <a:ea typeface="Meiryo" panose="020B0604030504040204" pitchFamily="34" charset="-128"/>
            </a:endParaRPr>
          </a:p>
          <a:p>
            <a:r>
              <a:rPr lang="ja-JP" altLang="en-US" sz="800">
                <a:solidFill>
                  <a:schemeClr val="tx2">
                    <a:lumMod val="75000"/>
                  </a:schemeClr>
                </a:solidFill>
                <a:latin typeface="Meiryo" panose="020B0604030504040204" pitchFamily="34" charset="-128"/>
                <a:ea typeface="Meiryo" panose="020B0604030504040204" pitchFamily="34" charset="-128"/>
              </a:rPr>
              <a:t>資源を割</a:t>
            </a:r>
            <a:endParaRPr lang="en-US" altLang="ja-JP" sz="800" dirty="0">
              <a:solidFill>
                <a:schemeClr val="tx2">
                  <a:lumMod val="75000"/>
                </a:schemeClr>
              </a:solidFill>
              <a:latin typeface="Meiryo" panose="020B0604030504040204" pitchFamily="34" charset="-128"/>
              <a:ea typeface="Meiryo" panose="020B0604030504040204" pitchFamily="34" charset="-128"/>
            </a:endParaRPr>
          </a:p>
          <a:p>
            <a:r>
              <a:rPr lang="ja-JP" altLang="en-US" sz="800">
                <a:solidFill>
                  <a:schemeClr val="tx2">
                    <a:lumMod val="75000"/>
                  </a:schemeClr>
                </a:solidFill>
                <a:latin typeface="Meiryo" panose="020B0604030504040204" pitchFamily="34" charset="-128"/>
                <a:ea typeface="Meiryo" panose="020B0604030504040204" pitchFamily="34" charset="-128"/>
              </a:rPr>
              <a:t>り当てる</a:t>
            </a:r>
            <a:endParaRPr kumimoji="1" lang="ja-JP" altLang="en-US" sz="800">
              <a:solidFill>
                <a:schemeClr val="tx2">
                  <a:lumMod val="75000"/>
                </a:schemeClr>
              </a:solidFill>
              <a:latin typeface="Meiryo" panose="020B0604030504040204" pitchFamily="34" charset="-128"/>
              <a:ea typeface="Meiryo" panose="020B0604030504040204" pitchFamily="34" charset="-128"/>
            </a:endParaRPr>
          </a:p>
        </p:txBody>
      </p:sp>
      <p:sp>
        <p:nvSpPr>
          <p:cNvPr id="148" name="角丸四角形 147">
            <a:extLst>
              <a:ext uri="{FF2B5EF4-FFF2-40B4-BE49-F238E27FC236}">
                <a16:creationId xmlns:a16="http://schemas.microsoft.com/office/drawing/2014/main" id="{7FDEA270-7D67-2E4E-836C-1FB31F804631}"/>
              </a:ext>
            </a:extLst>
          </p:cNvPr>
          <p:cNvSpPr/>
          <p:nvPr/>
        </p:nvSpPr>
        <p:spPr bwMode="auto">
          <a:xfrm>
            <a:off x="510988" y="5596760"/>
            <a:ext cx="3543300" cy="697610"/>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49" name="角丸四角形 148">
            <a:extLst>
              <a:ext uri="{FF2B5EF4-FFF2-40B4-BE49-F238E27FC236}">
                <a16:creationId xmlns:a16="http://schemas.microsoft.com/office/drawing/2014/main" id="{3819E027-B826-D040-A567-D583773C5028}"/>
              </a:ext>
            </a:extLst>
          </p:cNvPr>
          <p:cNvSpPr/>
          <p:nvPr/>
        </p:nvSpPr>
        <p:spPr bwMode="auto">
          <a:xfrm>
            <a:off x="5119794" y="5596289"/>
            <a:ext cx="3543299" cy="69761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150" name="テキスト ボックス 149">
            <a:extLst>
              <a:ext uri="{FF2B5EF4-FFF2-40B4-BE49-F238E27FC236}">
                <a16:creationId xmlns:a16="http://schemas.microsoft.com/office/drawing/2014/main" id="{A8B40241-53FF-2741-AF87-8AF9C6AD11A6}"/>
              </a:ext>
            </a:extLst>
          </p:cNvPr>
          <p:cNvSpPr txBox="1"/>
          <p:nvPr/>
        </p:nvSpPr>
        <p:spPr>
          <a:xfrm>
            <a:off x="1029571" y="5679008"/>
            <a:ext cx="2476961"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IT</a:t>
            </a:r>
            <a:r>
              <a:rPr kumimoji="1" lang="ja-JP" altLang="en-US" sz="1600" b="1">
                <a:solidFill>
                  <a:schemeClr val="bg1"/>
                </a:solidFill>
                <a:latin typeface="Meiryo" panose="020B0604030504040204" pitchFamily="34" charset="-128"/>
                <a:ea typeface="Meiryo" panose="020B0604030504040204" pitchFamily="34" charset="-128"/>
              </a:rPr>
              <a:t>インフラの構築や運用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1" name="テキスト ボックス 150">
            <a:extLst>
              <a:ext uri="{FF2B5EF4-FFF2-40B4-BE49-F238E27FC236}">
                <a16:creationId xmlns:a16="http://schemas.microsoft.com/office/drawing/2014/main" id="{0C781B3F-B8FA-9A47-AFCD-CB5B16457C4B}"/>
              </a:ext>
            </a:extLst>
          </p:cNvPr>
          <p:cNvSpPr txBox="1"/>
          <p:nvPr/>
        </p:nvSpPr>
        <p:spPr>
          <a:xfrm>
            <a:off x="5362819" y="5679007"/>
            <a:ext cx="3057247"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アプリケーションの開発や保守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の効率化と柔軟性を実現</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2" name="右矢印 151">
            <a:extLst>
              <a:ext uri="{FF2B5EF4-FFF2-40B4-BE49-F238E27FC236}">
                <a16:creationId xmlns:a16="http://schemas.microsoft.com/office/drawing/2014/main" id="{6AA56184-BC3D-D049-B069-422F9EBABFD7}"/>
              </a:ext>
            </a:extLst>
          </p:cNvPr>
          <p:cNvSpPr/>
          <p:nvPr/>
        </p:nvSpPr>
        <p:spPr>
          <a:xfrm>
            <a:off x="4239251" y="1661430"/>
            <a:ext cx="638736" cy="1054218"/>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右矢印 152">
            <a:extLst>
              <a:ext uri="{FF2B5EF4-FFF2-40B4-BE49-F238E27FC236}">
                <a16:creationId xmlns:a16="http://schemas.microsoft.com/office/drawing/2014/main" id="{6C85E1D1-2C90-0B4F-9440-DDDADFDF1ABF}"/>
              </a:ext>
            </a:extLst>
          </p:cNvPr>
          <p:cNvSpPr/>
          <p:nvPr/>
        </p:nvSpPr>
        <p:spPr>
          <a:xfrm>
            <a:off x="4246023" y="3814666"/>
            <a:ext cx="638736" cy="1054218"/>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729594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正方形/長方形 166">
            <a:extLst>
              <a:ext uri="{FF2B5EF4-FFF2-40B4-BE49-F238E27FC236}">
                <a16:creationId xmlns:a16="http://schemas.microsoft.com/office/drawing/2014/main" id="{6DD4E44D-9795-3F40-B8A1-38865B79F624}"/>
              </a:ext>
            </a:extLst>
          </p:cNvPr>
          <p:cNvSpPr/>
          <p:nvPr/>
        </p:nvSpPr>
        <p:spPr>
          <a:xfrm>
            <a:off x="213934" y="4130484"/>
            <a:ext cx="8686800" cy="70525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nvGrpSpPr>
          <p:cNvPr id="169" name="図形グループ 90">
            <a:extLst>
              <a:ext uri="{FF2B5EF4-FFF2-40B4-BE49-F238E27FC236}">
                <a16:creationId xmlns:a16="http://schemas.microsoft.com/office/drawing/2014/main" id="{E5EF216F-4BDB-1346-93FA-C1F3F0917E12}"/>
              </a:ext>
            </a:extLst>
          </p:cNvPr>
          <p:cNvGrpSpPr/>
          <p:nvPr/>
        </p:nvGrpSpPr>
        <p:grpSpPr>
          <a:xfrm>
            <a:off x="4930412" y="1414645"/>
            <a:ext cx="715550" cy="904465"/>
            <a:chOff x="4936567" y="2924944"/>
            <a:chExt cx="715550" cy="904465"/>
          </a:xfrm>
        </p:grpSpPr>
        <p:sp>
          <p:nvSpPr>
            <p:cNvPr id="170" name="正方形/長方形 169">
              <a:extLst>
                <a:ext uri="{FF2B5EF4-FFF2-40B4-BE49-F238E27FC236}">
                  <a16:creationId xmlns:a16="http://schemas.microsoft.com/office/drawing/2014/main" id="{3648B5E2-FE82-924A-B5C2-D20C0CF8BCAD}"/>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1" name="正方形/長方形 170">
              <a:extLst>
                <a:ext uri="{FF2B5EF4-FFF2-40B4-BE49-F238E27FC236}">
                  <a16:creationId xmlns:a16="http://schemas.microsoft.com/office/drawing/2014/main" id="{5BFB95DE-99C5-AD46-A94B-2F9F23FE204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2" name="正方形/長方形 171">
              <a:extLst>
                <a:ext uri="{FF2B5EF4-FFF2-40B4-BE49-F238E27FC236}">
                  <a16:creationId xmlns:a16="http://schemas.microsoft.com/office/drawing/2014/main" id="{DA713667-A2A6-5844-84FA-5E84BB67AFD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3" name="正方形/長方形 172">
              <a:extLst>
                <a:ext uri="{FF2B5EF4-FFF2-40B4-BE49-F238E27FC236}">
                  <a16:creationId xmlns:a16="http://schemas.microsoft.com/office/drawing/2014/main" id="{BE410C94-12A3-B44B-93FD-170C3E697520}"/>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4" name="テキスト ボックス 173">
              <a:extLst>
                <a:ext uri="{FF2B5EF4-FFF2-40B4-BE49-F238E27FC236}">
                  <a16:creationId xmlns:a16="http://schemas.microsoft.com/office/drawing/2014/main" id="{DBC21FFA-808D-2E4F-BB09-678D51994C5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5" name="図形グループ 96">
            <a:extLst>
              <a:ext uri="{FF2B5EF4-FFF2-40B4-BE49-F238E27FC236}">
                <a16:creationId xmlns:a16="http://schemas.microsoft.com/office/drawing/2014/main" id="{A8CA3930-9A20-4746-9F70-80CED31E5579}"/>
              </a:ext>
            </a:extLst>
          </p:cNvPr>
          <p:cNvGrpSpPr/>
          <p:nvPr/>
        </p:nvGrpSpPr>
        <p:grpSpPr>
          <a:xfrm>
            <a:off x="7208201" y="1413603"/>
            <a:ext cx="715550" cy="904465"/>
            <a:chOff x="4936567" y="2924944"/>
            <a:chExt cx="715550" cy="904465"/>
          </a:xfrm>
        </p:grpSpPr>
        <p:sp>
          <p:nvSpPr>
            <p:cNvPr id="176" name="正方形/長方形 175">
              <a:extLst>
                <a:ext uri="{FF2B5EF4-FFF2-40B4-BE49-F238E27FC236}">
                  <a16:creationId xmlns:a16="http://schemas.microsoft.com/office/drawing/2014/main" id="{1AA353BF-2A52-F441-BB24-825773B0E4E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7" name="正方形/長方形 176">
              <a:extLst>
                <a:ext uri="{FF2B5EF4-FFF2-40B4-BE49-F238E27FC236}">
                  <a16:creationId xmlns:a16="http://schemas.microsoft.com/office/drawing/2014/main" id="{C4B211B2-825A-FE4D-B114-FEF321C9660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8" name="正方形/長方形 177">
              <a:extLst>
                <a:ext uri="{FF2B5EF4-FFF2-40B4-BE49-F238E27FC236}">
                  <a16:creationId xmlns:a16="http://schemas.microsoft.com/office/drawing/2014/main" id="{79DC08B9-24BA-FD44-9BEA-654065EB6B41}"/>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9" name="正方形/長方形 178">
              <a:extLst>
                <a:ext uri="{FF2B5EF4-FFF2-40B4-BE49-F238E27FC236}">
                  <a16:creationId xmlns:a16="http://schemas.microsoft.com/office/drawing/2014/main" id="{D96447E1-B539-DB4C-AAC9-78DE79DA22A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0" name="テキスト ボックス 179">
              <a:extLst>
                <a:ext uri="{FF2B5EF4-FFF2-40B4-BE49-F238E27FC236}">
                  <a16:creationId xmlns:a16="http://schemas.microsoft.com/office/drawing/2014/main" id="{0C4818FA-4FF1-364C-984E-69F3BAE8BEF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1" name="図形グループ 102">
            <a:extLst>
              <a:ext uri="{FF2B5EF4-FFF2-40B4-BE49-F238E27FC236}">
                <a16:creationId xmlns:a16="http://schemas.microsoft.com/office/drawing/2014/main" id="{D5C68ED4-6F6C-FA41-98FE-C29F8617482C}"/>
              </a:ext>
            </a:extLst>
          </p:cNvPr>
          <p:cNvGrpSpPr/>
          <p:nvPr/>
        </p:nvGrpSpPr>
        <p:grpSpPr>
          <a:xfrm>
            <a:off x="5687545" y="1413603"/>
            <a:ext cx="715550" cy="904465"/>
            <a:chOff x="4936567" y="2924944"/>
            <a:chExt cx="715550" cy="904465"/>
          </a:xfrm>
        </p:grpSpPr>
        <p:sp>
          <p:nvSpPr>
            <p:cNvPr id="182" name="正方形/長方形 181">
              <a:extLst>
                <a:ext uri="{FF2B5EF4-FFF2-40B4-BE49-F238E27FC236}">
                  <a16:creationId xmlns:a16="http://schemas.microsoft.com/office/drawing/2014/main" id="{35CED05A-C9C7-314A-B12F-8A565DC50E3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3" name="正方形/長方形 182">
              <a:extLst>
                <a:ext uri="{FF2B5EF4-FFF2-40B4-BE49-F238E27FC236}">
                  <a16:creationId xmlns:a16="http://schemas.microsoft.com/office/drawing/2014/main" id="{C0E13B44-7AB4-744B-A31C-084360E689A2}"/>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4" name="正方形/長方形 183">
              <a:extLst>
                <a:ext uri="{FF2B5EF4-FFF2-40B4-BE49-F238E27FC236}">
                  <a16:creationId xmlns:a16="http://schemas.microsoft.com/office/drawing/2014/main" id="{E9CB98AB-11D4-304D-B2DD-B0B88C4688F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85" name="正方形/長方形 184">
              <a:extLst>
                <a:ext uri="{FF2B5EF4-FFF2-40B4-BE49-F238E27FC236}">
                  <a16:creationId xmlns:a16="http://schemas.microsoft.com/office/drawing/2014/main" id="{B671634B-9ACA-3148-A8F9-6F8296EC2C13}"/>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6" name="テキスト ボックス 185">
              <a:extLst>
                <a:ext uri="{FF2B5EF4-FFF2-40B4-BE49-F238E27FC236}">
                  <a16:creationId xmlns:a16="http://schemas.microsoft.com/office/drawing/2014/main" id="{2085460B-4A6A-7E4D-9C1A-D069B25E234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7" name="図形グループ 108">
            <a:extLst>
              <a:ext uri="{FF2B5EF4-FFF2-40B4-BE49-F238E27FC236}">
                <a16:creationId xmlns:a16="http://schemas.microsoft.com/office/drawing/2014/main" id="{6D3D977E-6720-5040-B5BC-D77C09EB8381}"/>
              </a:ext>
            </a:extLst>
          </p:cNvPr>
          <p:cNvGrpSpPr/>
          <p:nvPr/>
        </p:nvGrpSpPr>
        <p:grpSpPr>
          <a:xfrm>
            <a:off x="7969930" y="1412776"/>
            <a:ext cx="715550" cy="904465"/>
            <a:chOff x="4936567" y="2924944"/>
            <a:chExt cx="715550" cy="904465"/>
          </a:xfrm>
        </p:grpSpPr>
        <p:sp>
          <p:nvSpPr>
            <p:cNvPr id="188" name="正方形/長方形 187">
              <a:extLst>
                <a:ext uri="{FF2B5EF4-FFF2-40B4-BE49-F238E27FC236}">
                  <a16:creationId xmlns:a16="http://schemas.microsoft.com/office/drawing/2014/main" id="{56A15D49-5829-9F4E-A6D8-AE124FB5A05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9" name="正方形/長方形 188">
              <a:extLst>
                <a:ext uri="{FF2B5EF4-FFF2-40B4-BE49-F238E27FC236}">
                  <a16:creationId xmlns:a16="http://schemas.microsoft.com/office/drawing/2014/main" id="{0EB09CF4-A398-8445-8EAE-E2332A0FE52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0" name="正方形/長方形 189">
              <a:extLst>
                <a:ext uri="{FF2B5EF4-FFF2-40B4-BE49-F238E27FC236}">
                  <a16:creationId xmlns:a16="http://schemas.microsoft.com/office/drawing/2014/main" id="{26D7B115-BAE1-1F42-880A-898C799E8B3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1" name="正方形/長方形 190">
              <a:extLst>
                <a:ext uri="{FF2B5EF4-FFF2-40B4-BE49-F238E27FC236}">
                  <a16:creationId xmlns:a16="http://schemas.microsoft.com/office/drawing/2014/main" id="{8EC3BFFC-D35B-6541-952F-1D4AE89A8C9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2" name="テキスト ボックス 191">
              <a:extLst>
                <a:ext uri="{FF2B5EF4-FFF2-40B4-BE49-F238E27FC236}">
                  <a16:creationId xmlns:a16="http://schemas.microsoft.com/office/drawing/2014/main" id="{6E875F44-1094-4D47-AA01-47122A10DE3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3" name="図形グループ 114">
            <a:extLst>
              <a:ext uri="{FF2B5EF4-FFF2-40B4-BE49-F238E27FC236}">
                <a16:creationId xmlns:a16="http://schemas.microsoft.com/office/drawing/2014/main" id="{1B899E13-2A3E-CC4D-A80A-80C96108AAD3}"/>
              </a:ext>
            </a:extLst>
          </p:cNvPr>
          <p:cNvGrpSpPr/>
          <p:nvPr/>
        </p:nvGrpSpPr>
        <p:grpSpPr>
          <a:xfrm>
            <a:off x="6446471" y="1413603"/>
            <a:ext cx="715550" cy="904465"/>
            <a:chOff x="4936567" y="2924944"/>
            <a:chExt cx="715550" cy="904465"/>
          </a:xfrm>
        </p:grpSpPr>
        <p:sp>
          <p:nvSpPr>
            <p:cNvPr id="194" name="正方形/長方形 193">
              <a:extLst>
                <a:ext uri="{FF2B5EF4-FFF2-40B4-BE49-F238E27FC236}">
                  <a16:creationId xmlns:a16="http://schemas.microsoft.com/office/drawing/2014/main" id="{1B6E8E9C-377C-F44D-B1CE-FCEF1CFA37E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5" name="正方形/長方形 194">
              <a:extLst>
                <a:ext uri="{FF2B5EF4-FFF2-40B4-BE49-F238E27FC236}">
                  <a16:creationId xmlns:a16="http://schemas.microsoft.com/office/drawing/2014/main" id="{47DC5189-89D1-E74B-B863-6BA4DE689E3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6" name="正方形/長方形 195">
              <a:extLst>
                <a:ext uri="{FF2B5EF4-FFF2-40B4-BE49-F238E27FC236}">
                  <a16:creationId xmlns:a16="http://schemas.microsoft.com/office/drawing/2014/main" id="{9021BD2E-0259-4740-98D3-A7FB274F21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40E4F249-9F48-AD4C-B389-CC280D075BF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8" name="テキスト ボックス 197">
              <a:extLst>
                <a:ext uri="{FF2B5EF4-FFF2-40B4-BE49-F238E27FC236}">
                  <a16:creationId xmlns:a16="http://schemas.microsoft.com/office/drawing/2014/main" id="{F625CBE9-F3C4-1247-BED3-9CCCCB37D2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9" name="図形グループ 90">
            <a:extLst>
              <a:ext uri="{FF2B5EF4-FFF2-40B4-BE49-F238E27FC236}">
                <a16:creationId xmlns:a16="http://schemas.microsoft.com/office/drawing/2014/main" id="{B9FB0272-0994-BC41-B802-8092B9EE0CFB}"/>
              </a:ext>
            </a:extLst>
          </p:cNvPr>
          <p:cNvGrpSpPr/>
          <p:nvPr/>
        </p:nvGrpSpPr>
        <p:grpSpPr>
          <a:xfrm>
            <a:off x="4930412" y="2352991"/>
            <a:ext cx="715550" cy="904465"/>
            <a:chOff x="4936567" y="2924944"/>
            <a:chExt cx="715550" cy="904465"/>
          </a:xfrm>
        </p:grpSpPr>
        <p:sp>
          <p:nvSpPr>
            <p:cNvPr id="200" name="正方形/長方形 199">
              <a:extLst>
                <a:ext uri="{FF2B5EF4-FFF2-40B4-BE49-F238E27FC236}">
                  <a16:creationId xmlns:a16="http://schemas.microsoft.com/office/drawing/2014/main" id="{463B1FF0-59FB-C94B-8277-B8F675F7AF3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1" name="正方形/長方形 200">
              <a:extLst>
                <a:ext uri="{FF2B5EF4-FFF2-40B4-BE49-F238E27FC236}">
                  <a16:creationId xmlns:a16="http://schemas.microsoft.com/office/drawing/2014/main" id="{C6B9F7E9-1B6B-E544-AA09-8FABE1468D30}"/>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2" name="正方形/長方形 201">
              <a:extLst>
                <a:ext uri="{FF2B5EF4-FFF2-40B4-BE49-F238E27FC236}">
                  <a16:creationId xmlns:a16="http://schemas.microsoft.com/office/drawing/2014/main" id="{70627F8A-B565-BF41-B728-A12DB809A7B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3" name="正方形/長方形 202">
              <a:extLst>
                <a:ext uri="{FF2B5EF4-FFF2-40B4-BE49-F238E27FC236}">
                  <a16:creationId xmlns:a16="http://schemas.microsoft.com/office/drawing/2014/main" id="{50770A68-AAAD-7645-93D2-4AE8BCCC70CC}"/>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4" name="テキスト ボックス 203">
              <a:extLst>
                <a:ext uri="{FF2B5EF4-FFF2-40B4-BE49-F238E27FC236}">
                  <a16:creationId xmlns:a16="http://schemas.microsoft.com/office/drawing/2014/main" id="{510D4F30-18F3-8C46-8556-AED93ABF94A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5" name="図形グループ 96">
            <a:extLst>
              <a:ext uri="{FF2B5EF4-FFF2-40B4-BE49-F238E27FC236}">
                <a16:creationId xmlns:a16="http://schemas.microsoft.com/office/drawing/2014/main" id="{6FB6161C-37C3-664F-B6AB-FF0A56053E06}"/>
              </a:ext>
            </a:extLst>
          </p:cNvPr>
          <p:cNvGrpSpPr/>
          <p:nvPr/>
        </p:nvGrpSpPr>
        <p:grpSpPr>
          <a:xfrm>
            <a:off x="7208201" y="2351949"/>
            <a:ext cx="715550" cy="904465"/>
            <a:chOff x="4936567" y="2924944"/>
            <a:chExt cx="715550" cy="904465"/>
          </a:xfrm>
        </p:grpSpPr>
        <p:sp>
          <p:nvSpPr>
            <p:cNvPr id="206" name="正方形/長方形 205">
              <a:extLst>
                <a:ext uri="{FF2B5EF4-FFF2-40B4-BE49-F238E27FC236}">
                  <a16:creationId xmlns:a16="http://schemas.microsoft.com/office/drawing/2014/main" id="{0BF79163-D86D-4842-8C9C-5630BDC744B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7" name="正方形/長方形 206">
              <a:extLst>
                <a:ext uri="{FF2B5EF4-FFF2-40B4-BE49-F238E27FC236}">
                  <a16:creationId xmlns:a16="http://schemas.microsoft.com/office/drawing/2014/main" id="{C0D36C1F-1013-904B-B88C-4793AD8295D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8" name="正方形/長方形 207">
              <a:extLst>
                <a:ext uri="{FF2B5EF4-FFF2-40B4-BE49-F238E27FC236}">
                  <a16:creationId xmlns:a16="http://schemas.microsoft.com/office/drawing/2014/main" id="{B8D7E0CD-665F-F54D-B97F-63BFEFBB004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9" name="正方形/長方形 208">
              <a:extLst>
                <a:ext uri="{FF2B5EF4-FFF2-40B4-BE49-F238E27FC236}">
                  <a16:creationId xmlns:a16="http://schemas.microsoft.com/office/drawing/2014/main" id="{1A54186A-7AA8-1247-B1B5-7BC97D2748D2}"/>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0" name="テキスト ボックス 209">
              <a:extLst>
                <a:ext uri="{FF2B5EF4-FFF2-40B4-BE49-F238E27FC236}">
                  <a16:creationId xmlns:a16="http://schemas.microsoft.com/office/drawing/2014/main" id="{A46D4260-3A2A-0743-B995-B24E545A04D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1" name="図形グループ 102">
            <a:extLst>
              <a:ext uri="{FF2B5EF4-FFF2-40B4-BE49-F238E27FC236}">
                <a16:creationId xmlns:a16="http://schemas.microsoft.com/office/drawing/2014/main" id="{ABF906DA-D27B-B74C-A4E9-D84F4C51864C}"/>
              </a:ext>
            </a:extLst>
          </p:cNvPr>
          <p:cNvGrpSpPr/>
          <p:nvPr/>
        </p:nvGrpSpPr>
        <p:grpSpPr>
          <a:xfrm>
            <a:off x="5687545" y="2351949"/>
            <a:ext cx="715550" cy="904465"/>
            <a:chOff x="4936567" y="2924944"/>
            <a:chExt cx="715550" cy="904465"/>
          </a:xfrm>
        </p:grpSpPr>
        <p:sp>
          <p:nvSpPr>
            <p:cNvPr id="212" name="正方形/長方形 211">
              <a:extLst>
                <a:ext uri="{FF2B5EF4-FFF2-40B4-BE49-F238E27FC236}">
                  <a16:creationId xmlns:a16="http://schemas.microsoft.com/office/drawing/2014/main" id="{B7EAFE6A-5DF7-7E4F-AF85-C5973FAAFE3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3" name="正方形/長方形 212">
              <a:extLst>
                <a:ext uri="{FF2B5EF4-FFF2-40B4-BE49-F238E27FC236}">
                  <a16:creationId xmlns:a16="http://schemas.microsoft.com/office/drawing/2014/main" id="{CE8D0BB8-3C88-3841-B266-CCFC3A028DE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4" name="正方形/長方形 213">
              <a:extLst>
                <a:ext uri="{FF2B5EF4-FFF2-40B4-BE49-F238E27FC236}">
                  <a16:creationId xmlns:a16="http://schemas.microsoft.com/office/drawing/2014/main" id="{71867512-0F34-5E4A-9981-7E48BF854A3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15" name="正方形/長方形 214">
              <a:extLst>
                <a:ext uri="{FF2B5EF4-FFF2-40B4-BE49-F238E27FC236}">
                  <a16:creationId xmlns:a16="http://schemas.microsoft.com/office/drawing/2014/main" id="{808CF624-B534-8C43-8F6D-EE6EAE50E8E9}"/>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6" name="テキスト ボックス 215">
              <a:extLst>
                <a:ext uri="{FF2B5EF4-FFF2-40B4-BE49-F238E27FC236}">
                  <a16:creationId xmlns:a16="http://schemas.microsoft.com/office/drawing/2014/main" id="{84BE4E45-0631-554C-A170-5BBCB5B2F180}"/>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7" name="図形グループ 108">
            <a:extLst>
              <a:ext uri="{FF2B5EF4-FFF2-40B4-BE49-F238E27FC236}">
                <a16:creationId xmlns:a16="http://schemas.microsoft.com/office/drawing/2014/main" id="{6226575E-3CB1-5946-ADC4-346B789256C3}"/>
              </a:ext>
            </a:extLst>
          </p:cNvPr>
          <p:cNvGrpSpPr/>
          <p:nvPr/>
        </p:nvGrpSpPr>
        <p:grpSpPr>
          <a:xfrm>
            <a:off x="7969930" y="2351122"/>
            <a:ext cx="715550" cy="904465"/>
            <a:chOff x="4936567" y="2924944"/>
            <a:chExt cx="715550" cy="904465"/>
          </a:xfrm>
        </p:grpSpPr>
        <p:sp>
          <p:nvSpPr>
            <p:cNvPr id="218" name="正方形/長方形 217">
              <a:extLst>
                <a:ext uri="{FF2B5EF4-FFF2-40B4-BE49-F238E27FC236}">
                  <a16:creationId xmlns:a16="http://schemas.microsoft.com/office/drawing/2014/main" id="{32C9C2A2-434F-D140-A0E3-2C5E7D071CF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9" name="正方形/長方形 218">
              <a:extLst>
                <a:ext uri="{FF2B5EF4-FFF2-40B4-BE49-F238E27FC236}">
                  <a16:creationId xmlns:a16="http://schemas.microsoft.com/office/drawing/2014/main" id="{6808933B-4FD8-174F-8333-C50DD2184BD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0" name="正方形/長方形 219">
              <a:extLst>
                <a:ext uri="{FF2B5EF4-FFF2-40B4-BE49-F238E27FC236}">
                  <a16:creationId xmlns:a16="http://schemas.microsoft.com/office/drawing/2014/main" id="{695737FE-E237-674D-86DD-1D097685D96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1" name="正方形/長方形 220">
              <a:extLst>
                <a:ext uri="{FF2B5EF4-FFF2-40B4-BE49-F238E27FC236}">
                  <a16:creationId xmlns:a16="http://schemas.microsoft.com/office/drawing/2014/main" id="{E6C50B40-D571-A64E-B5C0-6A220F8A4E1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2" name="テキスト ボックス 221">
              <a:extLst>
                <a:ext uri="{FF2B5EF4-FFF2-40B4-BE49-F238E27FC236}">
                  <a16:creationId xmlns:a16="http://schemas.microsoft.com/office/drawing/2014/main" id="{ED119C16-84AF-BD48-B974-CAC017377DB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3" name="図形グループ 114">
            <a:extLst>
              <a:ext uri="{FF2B5EF4-FFF2-40B4-BE49-F238E27FC236}">
                <a16:creationId xmlns:a16="http://schemas.microsoft.com/office/drawing/2014/main" id="{CBAD2439-2332-984A-A398-C0C8A9E5F591}"/>
              </a:ext>
            </a:extLst>
          </p:cNvPr>
          <p:cNvGrpSpPr/>
          <p:nvPr/>
        </p:nvGrpSpPr>
        <p:grpSpPr>
          <a:xfrm>
            <a:off x="6446471" y="2351949"/>
            <a:ext cx="715550" cy="904465"/>
            <a:chOff x="4936567" y="2924944"/>
            <a:chExt cx="715550" cy="904465"/>
          </a:xfrm>
        </p:grpSpPr>
        <p:sp>
          <p:nvSpPr>
            <p:cNvPr id="224" name="正方形/長方形 223">
              <a:extLst>
                <a:ext uri="{FF2B5EF4-FFF2-40B4-BE49-F238E27FC236}">
                  <a16:creationId xmlns:a16="http://schemas.microsoft.com/office/drawing/2014/main" id="{4D6A4F7E-A480-9C49-8FBE-4CB2B12F2E40}"/>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25" name="正方形/長方形 224">
              <a:extLst>
                <a:ext uri="{FF2B5EF4-FFF2-40B4-BE49-F238E27FC236}">
                  <a16:creationId xmlns:a16="http://schemas.microsoft.com/office/drawing/2014/main" id="{7D29C8D5-9241-A442-A2E1-C1100834AF6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6" name="正方形/長方形 225">
              <a:extLst>
                <a:ext uri="{FF2B5EF4-FFF2-40B4-BE49-F238E27FC236}">
                  <a16:creationId xmlns:a16="http://schemas.microsoft.com/office/drawing/2014/main" id="{106E9642-AF99-0C4D-9F68-E3492CDACBF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7" name="正方形/長方形 226">
              <a:extLst>
                <a:ext uri="{FF2B5EF4-FFF2-40B4-BE49-F238E27FC236}">
                  <a16:creationId xmlns:a16="http://schemas.microsoft.com/office/drawing/2014/main" id="{9F09B978-77C3-8C49-8855-0D60FFE1D2E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8" name="テキスト ボックス 227">
              <a:extLst>
                <a:ext uri="{FF2B5EF4-FFF2-40B4-BE49-F238E27FC236}">
                  <a16:creationId xmlns:a16="http://schemas.microsoft.com/office/drawing/2014/main" id="{24EE2483-B8AA-DD43-8712-3CF92C98AF8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9" name="図形グループ 90">
            <a:extLst>
              <a:ext uri="{FF2B5EF4-FFF2-40B4-BE49-F238E27FC236}">
                <a16:creationId xmlns:a16="http://schemas.microsoft.com/office/drawing/2014/main" id="{54EEA8F1-B340-3C44-AE78-C0A72B5BB8DD}"/>
              </a:ext>
            </a:extLst>
          </p:cNvPr>
          <p:cNvGrpSpPr/>
          <p:nvPr/>
        </p:nvGrpSpPr>
        <p:grpSpPr>
          <a:xfrm>
            <a:off x="4930411" y="3301141"/>
            <a:ext cx="715550" cy="904465"/>
            <a:chOff x="4936567" y="2924944"/>
            <a:chExt cx="715550" cy="904465"/>
          </a:xfrm>
        </p:grpSpPr>
        <p:sp>
          <p:nvSpPr>
            <p:cNvPr id="230" name="正方形/長方形 229">
              <a:extLst>
                <a:ext uri="{FF2B5EF4-FFF2-40B4-BE49-F238E27FC236}">
                  <a16:creationId xmlns:a16="http://schemas.microsoft.com/office/drawing/2014/main" id="{F1C8877A-3C9C-8A4D-9B8A-98568634C5EF}"/>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1" name="正方形/長方形 230">
              <a:extLst>
                <a:ext uri="{FF2B5EF4-FFF2-40B4-BE49-F238E27FC236}">
                  <a16:creationId xmlns:a16="http://schemas.microsoft.com/office/drawing/2014/main" id="{98095A87-F4AE-634D-814F-7BA6608F5A2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2" name="正方形/長方形 231">
              <a:extLst>
                <a:ext uri="{FF2B5EF4-FFF2-40B4-BE49-F238E27FC236}">
                  <a16:creationId xmlns:a16="http://schemas.microsoft.com/office/drawing/2014/main" id="{0F7DBB95-118A-8C42-A489-9B789446F02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3" name="正方形/長方形 232">
              <a:extLst>
                <a:ext uri="{FF2B5EF4-FFF2-40B4-BE49-F238E27FC236}">
                  <a16:creationId xmlns:a16="http://schemas.microsoft.com/office/drawing/2014/main" id="{C4104559-380C-2D42-83F0-238F4E4C5EB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34" name="テキスト ボックス 233">
              <a:extLst>
                <a:ext uri="{FF2B5EF4-FFF2-40B4-BE49-F238E27FC236}">
                  <a16:creationId xmlns:a16="http://schemas.microsoft.com/office/drawing/2014/main" id="{1F03A434-233F-4945-9699-AC468782E4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35" name="図形グループ 96">
            <a:extLst>
              <a:ext uri="{FF2B5EF4-FFF2-40B4-BE49-F238E27FC236}">
                <a16:creationId xmlns:a16="http://schemas.microsoft.com/office/drawing/2014/main" id="{47071EDE-4554-BC40-9D98-F35B841EC398}"/>
              </a:ext>
            </a:extLst>
          </p:cNvPr>
          <p:cNvGrpSpPr/>
          <p:nvPr/>
        </p:nvGrpSpPr>
        <p:grpSpPr>
          <a:xfrm>
            <a:off x="7208200" y="3300099"/>
            <a:ext cx="715550" cy="904465"/>
            <a:chOff x="4936567" y="2924944"/>
            <a:chExt cx="715550" cy="904465"/>
          </a:xfrm>
        </p:grpSpPr>
        <p:sp>
          <p:nvSpPr>
            <p:cNvPr id="236" name="正方形/長方形 235">
              <a:extLst>
                <a:ext uri="{FF2B5EF4-FFF2-40B4-BE49-F238E27FC236}">
                  <a16:creationId xmlns:a16="http://schemas.microsoft.com/office/drawing/2014/main" id="{A9207591-8EC6-5E4E-809A-8B6C773CE3B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7" name="正方形/長方形 236">
              <a:extLst>
                <a:ext uri="{FF2B5EF4-FFF2-40B4-BE49-F238E27FC236}">
                  <a16:creationId xmlns:a16="http://schemas.microsoft.com/office/drawing/2014/main" id="{2A4D4F3B-C6DA-B940-B4DC-087321E5A8E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8" name="正方形/長方形 237">
              <a:extLst>
                <a:ext uri="{FF2B5EF4-FFF2-40B4-BE49-F238E27FC236}">
                  <a16:creationId xmlns:a16="http://schemas.microsoft.com/office/drawing/2014/main" id="{D5E5411C-2294-2C43-84FF-F279654C672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9" name="正方形/長方形 238">
              <a:extLst>
                <a:ext uri="{FF2B5EF4-FFF2-40B4-BE49-F238E27FC236}">
                  <a16:creationId xmlns:a16="http://schemas.microsoft.com/office/drawing/2014/main" id="{FD54EB15-B307-3D40-8DE1-1D5329B5931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0" name="テキスト ボックス 239">
              <a:extLst>
                <a:ext uri="{FF2B5EF4-FFF2-40B4-BE49-F238E27FC236}">
                  <a16:creationId xmlns:a16="http://schemas.microsoft.com/office/drawing/2014/main" id="{5E361263-0835-C648-8BF9-4D0F4C17390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1" name="図形グループ 102">
            <a:extLst>
              <a:ext uri="{FF2B5EF4-FFF2-40B4-BE49-F238E27FC236}">
                <a16:creationId xmlns:a16="http://schemas.microsoft.com/office/drawing/2014/main" id="{7B154583-703D-8C41-9E63-CF5C0B90FEC7}"/>
              </a:ext>
            </a:extLst>
          </p:cNvPr>
          <p:cNvGrpSpPr/>
          <p:nvPr/>
        </p:nvGrpSpPr>
        <p:grpSpPr>
          <a:xfrm>
            <a:off x="5687544" y="3300099"/>
            <a:ext cx="715550" cy="904465"/>
            <a:chOff x="4936567" y="2924944"/>
            <a:chExt cx="715550" cy="904465"/>
          </a:xfrm>
        </p:grpSpPr>
        <p:sp>
          <p:nvSpPr>
            <p:cNvPr id="242" name="正方形/長方形 241">
              <a:extLst>
                <a:ext uri="{FF2B5EF4-FFF2-40B4-BE49-F238E27FC236}">
                  <a16:creationId xmlns:a16="http://schemas.microsoft.com/office/drawing/2014/main" id="{0AF6D843-E7CF-CD45-A2A3-675E3CDA7E8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3" name="正方形/長方形 242">
              <a:extLst>
                <a:ext uri="{FF2B5EF4-FFF2-40B4-BE49-F238E27FC236}">
                  <a16:creationId xmlns:a16="http://schemas.microsoft.com/office/drawing/2014/main" id="{C523CF0C-4CBA-2F44-9717-44E4B7C5A1B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44" name="正方形/長方形 243">
              <a:extLst>
                <a:ext uri="{FF2B5EF4-FFF2-40B4-BE49-F238E27FC236}">
                  <a16:creationId xmlns:a16="http://schemas.microsoft.com/office/drawing/2014/main" id="{1A0F0172-3859-C847-AB42-14A0C0D763F3}"/>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45" name="正方形/長方形 244">
              <a:extLst>
                <a:ext uri="{FF2B5EF4-FFF2-40B4-BE49-F238E27FC236}">
                  <a16:creationId xmlns:a16="http://schemas.microsoft.com/office/drawing/2014/main" id="{A146C543-D687-144E-8A52-124DE981255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6" name="テキスト ボックス 245">
              <a:extLst>
                <a:ext uri="{FF2B5EF4-FFF2-40B4-BE49-F238E27FC236}">
                  <a16:creationId xmlns:a16="http://schemas.microsoft.com/office/drawing/2014/main" id="{B691A6C6-694F-5649-B9A1-C2800CEA366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7" name="図形グループ 108">
            <a:extLst>
              <a:ext uri="{FF2B5EF4-FFF2-40B4-BE49-F238E27FC236}">
                <a16:creationId xmlns:a16="http://schemas.microsoft.com/office/drawing/2014/main" id="{07E24AAD-1C04-F546-B6AA-C578EDA58E05}"/>
              </a:ext>
            </a:extLst>
          </p:cNvPr>
          <p:cNvGrpSpPr/>
          <p:nvPr/>
        </p:nvGrpSpPr>
        <p:grpSpPr>
          <a:xfrm>
            <a:off x="7969929" y="3299272"/>
            <a:ext cx="715550" cy="904465"/>
            <a:chOff x="4936567" y="2924944"/>
            <a:chExt cx="715550" cy="904465"/>
          </a:xfrm>
        </p:grpSpPr>
        <p:sp>
          <p:nvSpPr>
            <p:cNvPr id="248" name="正方形/長方形 247">
              <a:extLst>
                <a:ext uri="{FF2B5EF4-FFF2-40B4-BE49-F238E27FC236}">
                  <a16:creationId xmlns:a16="http://schemas.microsoft.com/office/drawing/2014/main" id="{BC96B454-1B89-E943-AB52-ACB95AD6977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9" name="正方形/長方形 248">
              <a:extLst>
                <a:ext uri="{FF2B5EF4-FFF2-40B4-BE49-F238E27FC236}">
                  <a16:creationId xmlns:a16="http://schemas.microsoft.com/office/drawing/2014/main" id="{90B85D49-1D69-0742-A140-973A3334F9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0" name="正方形/長方形 249">
              <a:extLst>
                <a:ext uri="{FF2B5EF4-FFF2-40B4-BE49-F238E27FC236}">
                  <a16:creationId xmlns:a16="http://schemas.microsoft.com/office/drawing/2014/main" id="{2EF2B71B-1DAA-F74D-9171-9F37D86EDD9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1" name="正方形/長方形 250">
              <a:extLst>
                <a:ext uri="{FF2B5EF4-FFF2-40B4-BE49-F238E27FC236}">
                  <a16:creationId xmlns:a16="http://schemas.microsoft.com/office/drawing/2014/main" id="{66584442-611B-BC4D-8CC0-EDB3B567A014}"/>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2" name="テキスト ボックス 251">
              <a:extLst>
                <a:ext uri="{FF2B5EF4-FFF2-40B4-BE49-F238E27FC236}">
                  <a16:creationId xmlns:a16="http://schemas.microsoft.com/office/drawing/2014/main" id="{513D01A8-78B5-5C4D-A61A-CF5AED660A3A}"/>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53" name="図形グループ 114">
            <a:extLst>
              <a:ext uri="{FF2B5EF4-FFF2-40B4-BE49-F238E27FC236}">
                <a16:creationId xmlns:a16="http://schemas.microsoft.com/office/drawing/2014/main" id="{23640ECA-0005-644A-B651-A2BEB6AD6814}"/>
              </a:ext>
            </a:extLst>
          </p:cNvPr>
          <p:cNvGrpSpPr/>
          <p:nvPr/>
        </p:nvGrpSpPr>
        <p:grpSpPr>
          <a:xfrm>
            <a:off x="6446470" y="3300099"/>
            <a:ext cx="715550" cy="904465"/>
            <a:chOff x="4936567" y="2924944"/>
            <a:chExt cx="715550" cy="904465"/>
          </a:xfrm>
        </p:grpSpPr>
        <p:sp>
          <p:nvSpPr>
            <p:cNvPr id="254" name="正方形/長方形 253">
              <a:extLst>
                <a:ext uri="{FF2B5EF4-FFF2-40B4-BE49-F238E27FC236}">
                  <a16:creationId xmlns:a16="http://schemas.microsoft.com/office/drawing/2014/main" id="{EDFD065C-CA27-7E46-85B3-EEF09EB2D55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55" name="正方形/長方形 254">
              <a:extLst>
                <a:ext uri="{FF2B5EF4-FFF2-40B4-BE49-F238E27FC236}">
                  <a16:creationId xmlns:a16="http://schemas.microsoft.com/office/drawing/2014/main" id="{5F991B0D-10DC-F74F-86A9-68D8C1BB92C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6" name="正方形/長方形 255">
              <a:extLst>
                <a:ext uri="{FF2B5EF4-FFF2-40B4-BE49-F238E27FC236}">
                  <a16:creationId xmlns:a16="http://schemas.microsoft.com/office/drawing/2014/main" id="{049F6078-63B4-0542-97ED-32918F941BD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7" name="正方形/長方形 256">
              <a:extLst>
                <a:ext uri="{FF2B5EF4-FFF2-40B4-BE49-F238E27FC236}">
                  <a16:creationId xmlns:a16="http://schemas.microsoft.com/office/drawing/2014/main" id="{3B5FCD2E-AB98-CF4B-9791-7B85310DFD0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8" name="テキスト ボックス 257">
              <a:extLst>
                <a:ext uri="{FF2B5EF4-FFF2-40B4-BE49-F238E27FC236}">
                  <a16:creationId xmlns:a16="http://schemas.microsoft.com/office/drawing/2014/main" id="{537F2ABF-8DBA-A542-9DB0-CDB024AC736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2" name="タイトル 1"/>
          <p:cNvSpPr>
            <a:spLocks noGrp="1"/>
          </p:cNvSpPr>
          <p:nvPr>
            <p:ph type="title"/>
          </p:nvPr>
        </p:nvSpPr>
        <p:spPr/>
        <p:txBody>
          <a:bodyPr/>
          <a:lstStyle/>
          <a:p>
            <a:r>
              <a:rPr kumimoji="1" lang="ja-JP" altLang="en-US"/>
              <a:t>コンテナのモビリティ</a:t>
            </a:r>
            <a:endParaRPr kumimoji="1" lang="ja-JP" altLang="en-US" dirty="0"/>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9" name="テキスト ボックス 128"/>
          <p:cNvSpPr txBox="1"/>
          <p:nvPr/>
        </p:nvSpPr>
        <p:spPr>
          <a:xfrm>
            <a:off x="5231114" y="949665"/>
            <a:ext cx="3185487" cy="369332"/>
          </a:xfrm>
          <a:prstGeom prst="rect">
            <a:avLst/>
          </a:prstGeom>
          <a:noFill/>
        </p:spPr>
        <p:txBody>
          <a:bodyPr wrap="none" rtlCol="0">
            <a:spAutoFit/>
          </a:bodyPr>
          <a:lstStyle/>
          <a:p>
            <a:pPr algn="ctr"/>
            <a:r>
              <a:rPr kumimoji="1" lang="ja-JP" altLang="en-US">
                <a:solidFill>
                  <a:schemeClr val="accent4">
                    <a:lumMod val="75000"/>
                  </a:schemeClr>
                </a:solidFill>
                <a:latin typeface="Meiryo" charset="-128"/>
                <a:ea typeface="Meiryo" charset="-128"/>
                <a:cs typeface="Meiryo" charset="-128"/>
              </a:rPr>
              <a:t>いま使っているシステム環境</a:t>
            </a:r>
            <a:endParaRPr kumimoji="1" lang="ja-JP" altLang="en-US" dirty="0">
              <a:solidFill>
                <a:schemeClr val="accent4">
                  <a:lumMod val="75000"/>
                </a:schemeClr>
              </a:solidFill>
              <a:latin typeface="Meiryo" charset="-128"/>
              <a:ea typeface="Meiryo" charset="-128"/>
              <a:cs typeface="Meiryo" charset="-128"/>
            </a:endParaRPr>
          </a:p>
        </p:txBody>
      </p:sp>
      <p:sp>
        <p:nvSpPr>
          <p:cNvPr id="124" name="スライド番号プレースホルダー 2">
            <a:extLst>
              <a:ext uri="{FF2B5EF4-FFF2-40B4-BE49-F238E27FC236}">
                <a16:creationId xmlns:a16="http://schemas.microsoft.com/office/drawing/2014/main" id="{378BEA34-AC8E-7944-AAB6-588DAF921D31}"/>
              </a:ext>
            </a:extLst>
          </p:cNvPr>
          <p:cNvSpPr txBox="1">
            <a:spLocks/>
          </p:cNvSpPr>
          <p:nvPr/>
        </p:nvSpPr>
        <p:spPr>
          <a:xfrm>
            <a:off x="244835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147</a:t>
            </a:fld>
            <a:endParaRPr lang="ja-JP" altLang="en-US"/>
          </a:p>
        </p:txBody>
      </p:sp>
      <p:sp>
        <p:nvSpPr>
          <p:cNvPr id="128" name="正方形/長方形 127">
            <a:extLst>
              <a:ext uri="{FF2B5EF4-FFF2-40B4-BE49-F238E27FC236}">
                <a16:creationId xmlns:a16="http://schemas.microsoft.com/office/drawing/2014/main" id="{370AB62E-6519-014C-B805-9773DB21DE9F}"/>
              </a:ext>
            </a:extLst>
          </p:cNvPr>
          <p:cNvSpPr/>
          <p:nvPr/>
        </p:nvSpPr>
        <p:spPr>
          <a:xfrm>
            <a:off x="452677" y="5586254"/>
            <a:ext cx="1198324" cy="7715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1" name="正方形/長方形 130">
            <a:extLst>
              <a:ext uri="{FF2B5EF4-FFF2-40B4-BE49-F238E27FC236}">
                <a16:creationId xmlns:a16="http://schemas.microsoft.com/office/drawing/2014/main" id="{2B738774-594D-184B-9DF8-F739B84B0504}"/>
              </a:ext>
            </a:extLst>
          </p:cNvPr>
          <p:cNvSpPr/>
          <p:nvPr/>
        </p:nvSpPr>
        <p:spPr>
          <a:xfrm>
            <a:off x="452677"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2" name="正方形/長方形 131">
            <a:extLst>
              <a:ext uri="{FF2B5EF4-FFF2-40B4-BE49-F238E27FC236}">
                <a16:creationId xmlns:a16="http://schemas.microsoft.com/office/drawing/2014/main" id="{B9825465-54B1-9444-84AD-6D22201FE5B8}"/>
              </a:ext>
            </a:extLst>
          </p:cNvPr>
          <p:cNvSpPr/>
          <p:nvPr/>
        </p:nvSpPr>
        <p:spPr>
          <a:xfrm>
            <a:off x="452677"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F1710890-DA40-434F-8AEF-97B94E820FB2}"/>
              </a:ext>
            </a:extLst>
          </p:cNvPr>
          <p:cNvSpPr/>
          <p:nvPr/>
        </p:nvSpPr>
        <p:spPr>
          <a:xfrm>
            <a:off x="520158"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4" name="正方形/長方形 133">
            <a:extLst>
              <a:ext uri="{FF2B5EF4-FFF2-40B4-BE49-F238E27FC236}">
                <a16:creationId xmlns:a16="http://schemas.microsoft.com/office/drawing/2014/main" id="{DB4EB047-61B8-AD4D-AEC3-0FC0F1D09AC6}"/>
              </a:ext>
            </a:extLst>
          </p:cNvPr>
          <p:cNvSpPr/>
          <p:nvPr/>
        </p:nvSpPr>
        <p:spPr>
          <a:xfrm>
            <a:off x="1729169" y="5586254"/>
            <a:ext cx="1198324" cy="771592"/>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5" name="正方形/長方形 134">
            <a:extLst>
              <a:ext uri="{FF2B5EF4-FFF2-40B4-BE49-F238E27FC236}">
                <a16:creationId xmlns:a16="http://schemas.microsoft.com/office/drawing/2014/main" id="{C153CDD0-8754-4D4C-A0F6-25D63CDD3C62}"/>
              </a:ext>
            </a:extLst>
          </p:cNvPr>
          <p:cNvSpPr/>
          <p:nvPr/>
        </p:nvSpPr>
        <p:spPr>
          <a:xfrm>
            <a:off x="1729169"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EA4A0869-725C-294F-A30D-360C37DDCE58}"/>
              </a:ext>
            </a:extLst>
          </p:cNvPr>
          <p:cNvSpPr/>
          <p:nvPr/>
        </p:nvSpPr>
        <p:spPr>
          <a:xfrm>
            <a:off x="1729169"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7" name="正方形/長方形 136">
            <a:extLst>
              <a:ext uri="{FF2B5EF4-FFF2-40B4-BE49-F238E27FC236}">
                <a16:creationId xmlns:a16="http://schemas.microsoft.com/office/drawing/2014/main" id="{96DBB63D-DA50-B246-B349-AAB16B2710F8}"/>
              </a:ext>
            </a:extLst>
          </p:cNvPr>
          <p:cNvSpPr/>
          <p:nvPr/>
        </p:nvSpPr>
        <p:spPr>
          <a:xfrm>
            <a:off x="1796650"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8" name="正方形/長方形 137">
            <a:extLst>
              <a:ext uri="{FF2B5EF4-FFF2-40B4-BE49-F238E27FC236}">
                <a16:creationId xmlns:a16="http://schemas.microsoft.com/office/drawing/2014/main" id="{84480AC9-F9C9-544D-ACAB-2F916A289C24}"/>
              </a:ext>
            </a:extLst>
          </p:cNvPr>
          <p:cNvSpPr/>
          <p:nvPr/>
        </p:nvSpPr>
        <p:spPr>
          <a:xfrm>
            <a:off x="3009111" y="5586254"/>
            <a:ext cx="1198324" cy="77159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9" name="正方形/長方形 138">
            <a:extLst>
              <a:ext uri="{FF2B5EF4-FFF2-40B4-BE49-F238E27FC236}">
                <a16:creationId xmlns:a16="http://schemas.microsoft.com/office/drawing/2014/main" id="{13E86AAD-B06E-8F46-B8D7-1F09E8163CCE}"/>
              </a:ext>
            </a:extLst>
          </p:cNvPr>
          <p:cNvSpPr/>
          <p:nvPr/>
        </p:nvSpPr>
        <p:spPr>
          <a:xfrm>
            <a:off x="3009111"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40" name="正方形/長方形 139">
            <a:extLst>
              <a:ext uri="{FF2B5EF4-FFF2-40B4-BE49-F238E27FC236}">
                <a16:creationId xmlns:a16="http://schemas.microsoft.com/office/drawing/2014/main" id="{B070A16B-6742-0F41-9BD1-273CD3FBCFA4}"/>
              </a:ext>
            </a:extLst>
          </p:cNvPr>
          <p:cNvSpPr/>
          <p:nvPr/>
        </p:nvSpPr>
        <p:spPr>
          <a:xfrm>
            <a:off x="3009111"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A133FB74-2506-8C4C-81AD-88225B5798F4}"/>
              </a:ext>
            </a:extLst>
          </p:cNvPr>
          <p:cNvSpPr/>
          <p:nvPr/>
        </p:nvSpPr>
        <p:spPr>
          <a:xfrm>
            <a:off x="3076592"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142" name="図形グループ 90">
            <a:extLst>
              <a:ext uri="{FF2B5EF4-FFF2-40B4-BE49-F238E27FC236}">
                <a16:creationId xmlns:a16="http://schemas.microsoft.com/office/drawing/2014/main" id="{88333CE7-77DA-2C43-8FB2-FD9C1EDC1D45}"/>
              </a:ext>
            </a:extLst>
          </p:cNvPr>
          <p:cNvGrpSpPr/>
          <p:nvPr/>
        </p:nvGrpSpPr>
        <p:grpSpPr>
          <a:xfrm>
            <a:off x="451545" y="3302712"/>
            <a:ext cx="715550" cy="904465"/>
            <a:chOff x="4936567" y="2924944"/>
            <a:chExt cx="715550" cy="904465"/>
          </a:xfrm>
        </p:grpSpPr>
        <p:sp>
          <p:nvSpPr>
            <p:cNvPr id="143" name="正方形/長方形 142">
              <a:extLst>
                <a:ext uri="{FF2B5EF4-FFF2-40B4-BE49-F238E27FC236}">
                  <a16:creationId xmlns:a16="http://schemas.microsoft.com/office/drawing/2014/main" id="{6C5B09A5-802B-E04F-A9DF-D6492F770487}"/>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44" name="正方形/長方形 143">
              <a:extLst>
                <a:ext uri="{FF2B5EF4-FFF2-40B4-BE49-F238E27FC236}">
                  <a16:creationId xmlns:a16="http://schemas.microsoft.com/office/drawing/2014/main" id="{B98EBB56-1FA8-364C-8E8F-60084733BCD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45" name="正方形/長方形 144">
              <a:extLst>
                <a:ext uri="{FF2B5EF4-FFF2-40B4-BE49-F238E27FC236}">
                  <a16:creationId xmlns:a16="http://schemas.microsoft.com/office/drawing/2014/main" id="{C5207679-C5C4-D448-B04B-8B13C68F217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C976E91D-90A6-474B-9E1B-B436C759BEF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47" name="テキスト ボックス 146">
              <a:extLst>
                <a:ext uri="{FF2B5EF4-FFF2-40B4-BE49-F238E27FC236}">
                  <a16:creationId xmlns:a16="http://schemas.microsoft.com/office/drawing/2014/main" id="{B824FF46-F7FF-6848-8669-DBB5C8C5EACD}"/>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48" name="図形グループ 90">
            <a:extLst>
              <a:ext uri="{FF2B5EF4-FFF2-40B4-BE49-F238E27FC236}">
                <a16:creationId xmlns:a16="http://schemas.microsoft.com/office/drawing/2014/main" id="{14A5E3C9-DA90-F74D-96B6-1FBCAD904C22}"/>
              </a:ext>
            </a:extLst>
          </p:cNvPr>
          <p:cNvGrpSpPr/>
          <p:nvPr/>
        </p:nvGrpSpPr>
        <p:grpSpPr>
          <a:xfrm>
            <a:off x="1746945" y="3302712"/>
            <a:ext cx="715550" cy="904465"/>
            <a:chOff x="4936567" y="2924944"/>
            <a:chExt cx="715550" cy="904465"/>
          </a:xfrm>
        </p:grpSpPr>
        <p:sp>
          <p:nvSpPr>
            <p:cNvPr id="149" name="正方形/長方形 148">
              <a:extLst>
                <a:ext uri="{FF2B5EF4-FFF2-40B4-BE49-F238E27FC236}">
                  <a16:creationId xmlns:a16="http://schemas.microsoft.com/office/drawing/2014/main" id="{B9A6D2F4-D0A5-1D4F-87DF-3B39B53348C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0" name="正方形/長方形 149">
              <a:extLst>
                <a:ext uri="{FF2B5EF4-FFF2-40B4-BE49-F238E27FC236}">
                  <a16:creationId xmlns:a16="http://schemas.microsoft.com/office/drawing/2014/main" id="{DE59E455-A7AA-5740-822F-1304CD16617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1" name="正方形/長方形 150">
              <a:extLst>
                <a:ext uri="{FF2B5EF4-FFF2-40B4-BE49-F238E27FC236}">
                  <a16:creationId xmlns:a16="http://schemas.microsoft.com/office/drawing/2014/main" id="{8E3AA8BA-EE37-1344-B5EE-02AF8BA5AC8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4E0094DE-4EF0-3445-89C4-94249626686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3" name="テキスト ボックス 152">
              <a:extLst>
                <a:ext uri="{FF2B5EF4-FFF2-40B4-BE49-F238E27FC236}">
                  <a16:creationId xmlns:a16="http://schemas.microsoft.com/office/drawing/2014/main" id="{493AD089-7180-9F4D-B73C-EA0BF3DA37F2}"/>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54" name="図形グループ 90">
            <a:extLst>
              <a:ext uri="{FF2B5EF4-FFF2-40B4-BE49-F238E27FC236}">
                <a16:creationId xmlns:a16="http://schemas.microsoft.com/office/drawing/2014/main" id="{5C80CE36-E5F7-9D41-9337-BBF8CA67D6C1}"/>
              </a:ext>
            </a:extLst>
          </p:cNvPr>
          <p:cNvGrpSpPr/>
          <p:nvPr/>
        </p:nvGrpSpPr>
        <p:grpSpPr>
          <a:xfrm>
            <a:off x="3009111" y="3302712"/>
            <a:ext cx="715550" cy="904465"/>
            <a:chOff x="4936567" y="2924944"/>
            <a:chExt cx="715550" cy="904465"/>
          </a:xfrm>
        </p:grpSpPr>
        <p:sp>
          <p:nvSpPr>
            <p:cNvPr id="155" name="正方形/長方形 154">
              <a:extLst>
                <a:ext uri="{FF2B5EF4-FFF2-40B4-BE49-F238E27FC236}">
                  <a16:creationId xmlns:a16="http://schemas.microsoft.com/office/drawing/2014/main" id="{086D4009-3CAB-9D48-8741-91EDF8ECEADB}"/>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D342F706-E728-4643-A9C8-64C9AE29DAA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025529CC-09AD-6340-A8F0-B8BBDDB9E5DF}"/>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89803E01-C9E6-FE49-8C85-9F545340667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09B16457-3D86-6549-903E-12F4D8867FD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cxnSp>
        <p:nvCxnSpPr>
          <p:cNvPr id="22" name="曲線コネクタ 21">
            <a:extLst>
              <a:ext uri="{FF2B5EF4-FFF2-40B4-BE49-F238E27FC236}">
                <a16:creationId xmlns:a16="http://schemas.microsoft.com/office/drawing/2014/main" id="{1629B43E-C719-2C44-B32D-F3F37ADC6DD6}"/>
              </a:ext>
            </a:extLst>
          </p:cNvPr>
          <p:cNvCxnSpPr>
            <a:cxnSpLocks/>
            <a:endCxn id="147" idx="0"/>
          </p:cNvCxnSpPr>
          <p:nvPr/>
        </p:nvCxnSpPr>
        <p:spPr>
          <a:xfrm rot="10800000" flipV="1">
            <a:off x="809321" y="1866878"/>
            <a:ext cx="4123185" cy="1445518"/>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a:extLst>
              <a:ext uri="{FF2B5EF4-FFF2-40B4-BE49-F238E27FC236}">
                <a16:creationId xmlns:a16="http://schemas.microsoft.com/office/drawing/2014/main" id="{B687561F-B6FB-F048-9985-F46488EF6079}"/>
              </a:ext>
            </a:extLst>
          </p:cNvPr>
          <p:cNvCxnSpPr>
            <a:cxnSpLocks/>
            <a:endCxn id="153" idx="0"/>
          </p:cNvCxnSpPr>
          <p:nvPr/>
        </p:nvCxnSpPr>
        <p:spPr>
          <a:xfrm rot="10800000" flipV="1">
            <a:off x="2104720" y="2789804"/>
            <a:ext cx="4351082" cy="522591"/>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1" name="曲線コネクタ 160">
            <a:extLst>
              <a:ext uri="{FF2B5EF4-FFF2-40B4-BE49-F238E27FC236}">
                <a16:creationId xmlns:a16="http://schemas.microsoft.com/office/drawing/2014/main" id="{425EBC4D-F5AC-3A4C-9CF7-7706121A5F67}"/>
              </a:ext>
            </a:extLst>
          </p:cNvPr>
          <p:cNvCxnSpPr>
            <a:cxnSpLocks/>
            <a:endCxn id="159" idx="0"/>
          </p:cNvCxnSpPr>
          <p:nvPr/>
        </p:nvCxnSpPr>
        <p:spPr>
          <a:xfrm rot="10800000">
            <a:off x="3366887" y="3312396"/>
            <a:ext cx="1565621" cy="433698"/>
          </a:xfrm>
          <a:prstGeom prst="curvedConnector4">
            <a:avLst>
              <a:gd name="adj1" fmla="val 38574"/>
              <a:gd name="adj2" fmla="val 152709"/>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4" name="テキスト ボックス 163">
            <a:extLst>
              <a:ext uri="{FF2B5EF4-FFF2-40B4-BE49-F238E27FC236}">
                <a16:creationId xmlns:a16="http://schemas.microsoft.com/office/drawing/2014/main" id="{49887FE6-31A5-7846-B79B-E73E4DBA51F3}"/>
              </a:ext>
            </a:extLst>
          </p:cNvPr>
          <p:cNvSpPr txBox="1"/>
          <p:nvPr/>
        </p:nvSpPr>
        <p:spPr>
          <a:xfrm>
            <a:off x="420909" y="1447476"/>
            <a:ext cx="4083169" cy="338554"/>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コンテナ・レベルで稼働は保証されている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65" name="等号 164">
            <a:extLst>
              <a:ext uri="{FF2B5EF4-FFF2-40B4-BE49-F238E27FC236}">
                <a16:creationId xmlns:a16="http://schemas.microsoft.com/office/drawing/2014/main" id="{7B1E2B9A-EFB8-5A48-8E1C-2FC3AFE1D57E}"/>
              </a:ext>
            </a:extLst>
          </p:cNvPr>
          <p:cNvSpPr/>
          <p:nvPr/>
        </p:nvSpPr>
        <p:spPr>
          <a:xfrm>
            <a:off x="4373121" y="4286509"/>
            <a:ext cx="397758" cy="385220"/>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3C755C7B-56D5-EE47-9CB5-DAD1E6E7CA93}"/>
              </a:ext>
            </a:extLst>
          </p:cNvPr>
          <p:cNvSpPr txBox="1"/>
          <p:nvPr/>
        </p:nvSpPr>
        <p:spPr>
          <a:xfrm>
            <a:off x="1301253" y="949665"/>
            <a:ext cx="2031325" cy="369332"/>
          </a:xfrm>
          <a:prstGeom prst="rect">
            <a:avLst/>
          </a:prstGeom>
          <a:noFill/>
        </p:spPr>
        <p:txBody>
          <a:bodyPr wrap="none" rtlCol="0">
            <a:spAutoFit/>
          </a:bodyPr>
          <a:lstStyle/>
          <a:p>
            <a:pPr algn="ctr"/>
            <a:r>
              <a:rPr lang="ja-JP" altLang="en-US">
                <a:solidFill>
                  <a:srgbClr val="376092"/>
                </a:solidFill>
                <a:latin typeface="Meiryo" charset="-128"/>
                <a:ea typeface="Meiryo" charset="-128"/>
                <a:cs typeface="Meiryo" charset="-128"/>
              </a:rPr>
              <a:t>他のシステム環境</a:t>
            </a:r>
            <a:endParaRPr kumimoji="1" lang="ja-JP" altLang="en-US" dirty="0">
              <a:solidFill>
                <a:srgbClr val="376092"/>
              </a:solidFill>
              <a:latin typeface="Meiryo" charset="-128"/>
              <a:ea typeface="Meiryo" charset="-128"/>
              <a:cs typeface="Meiryo" charset="-128"/>
            </a:endParaRPr>
          </a:p>
        </p:txBody>
      </p:sp>
      <p:sp>
        <p:nvSpPr>
          <p:cNvPr id="4" name="左矢印 3">
            <a:extLst>
              <a:ext uri="{FF2B5EF4-FFF2-40B4-BE49-F238E27FC236}">
                <a16:creationId xmlns:a16="http://schemas.microsoft.com/office/drawing/2014/main" id="{080B1906-B3CA-4D44-B935-2E4B895224E0}"/>
              </a:ext>
            </a:extLst>
          </p:cNvPr>
          <p:cNvSpPr/>
          <p:nvPr/>
        </p:nvSpPr>
        <p:spPr>
          <a:xfrm>
            <a:off x="4185002" y="957472"/>
            <a:ext cx="760028" cy="3693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不等号 4">
            <a:extLst>
              <a:ext uri="{FF2B5EF4-FFF2-40B4-BE49-F238E27FC236}">
                <a16:creationId xmlns:a16="http://schemas.microsoft.com/office/drawing/2014/main" id="{246E59F4-2469-2245-8051-D2E936FA9589}"/>
              </a:ext>
            </a:extLst>
          </p:cNvPr>
          <p:cNvSpPr/>
          <p:nvPr/>
        </p:nvSpPr>
        <p:spPr>
          <a:xfrm>
            <a:off x="4383077" y="4911748"/>
            <a:ext cx="397757" cy="379652"/>
          </a:xfrm>
          <a:prstGeom prst="mathNotEqual">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不等号 167">
            <a:extLst>
              <a:ext uri="{FF2B5EF4-FFF2-40B4-BE49-F238E27FC236}">
                <a16:creationId xmlns:a16="http://schemas.microsoft.com/office/drawing/2014/main" id="{00927B8B-DAD8-CE4D-AFCD-4975824BF2B2}"/>
              </a:ext>
            </a:extLst>
          </p:cNvPr>
          <p:cNvSpPr/>
          <p:nvPr/>
        </p:nvSpPr>
        <p:spPr>
          <a:xfrm>
            <a:off x="4383077" y="5767878"/>
            <a:ext cx="397757" cy="379652"/>
          </a:xfrm>
          <a:prstGeom prst="mathNotEqual">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605567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DA0D3BBC-FC01-2946-BE5A-52213027D188}"/>
              </a:ext>
            </a:extLst>
          </p:cNvPr>
          <p:cNvSpPr/>
          <p:nvPr/>
        </p:nvSpPr>
        <p:spPr>
          <a:xfrm flipH="1">
            <a:off x="5794269" y="1881132"/>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6FDC1ADB-288F-5142-AABD-C310F347C0F4}"/>
              </a:ext>
            </a:extLst>
          </p:cNvPr>
          <p:cNvSpPr/>
          <p:nvPr/>
        </p:nvSpPr>
        <p:spPr>
          <a:xfrm flipH="1">
            <a:off x="5865893" y="1965771"/>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7AB3B535-481D-8D47-896F-1BB1A6833728}"/>
              </a:ext>
            </a:extLst>
          </p:cNvPr>
          <p:cNvSpPr/>
          <p:nvPr/>
        </p:nvSpPr>
        <p:spPr>
          <a:xfrm flipH="1">
            <a:off x="5937517" y="2050409"/>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9AE58C4-1F67-4745-BD50-C788F2E58BE1}"/>
              </a:ext>
            </a:extLst>
          </p:cNvPr>
          <p:cNvSpPr/>
          <p:nvPr/>
        </p:nvSpPr>
        <p:spPr>
          <a:xfrm flipH="1">
            <a:off x="6011013" y="2135048"/>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1C18968-68DC-C740-BD1C-6231071759A4}"/>
              </a:ext>
            </a:extLst>
          </p:cNvPr>
          <p:cNvSpPr/>
          <p:nvPr/>
        </p:nvSpPr>
        <p:spPr>
          <a:xfrm flipH="1">
            <a:off x="6087535" y="221968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ACD0CB8-C823-9440-B9A4-54F65E8F25D7}"/>
              </a:ext>
            </a:extLst>
          </p:cNvPr>
          <p:cNvSpPr/>
          <p:nvPr/>
        </p:nvSpPr>
        <p:spPr>
          <a:xfrm flipH="1">
            <a:off x="6157287" y="2297700"/>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394A9BBB-6277-7049-BE31-4C1A89F4C81D}"/>
              </a:ext>
            </a:extLst>
          </p:cNvPr>
          <p:cNvSpPr/>
          <p:nvPr/>
        </p:nvSpPr>
        <p:spPr>
          <a:xfrm flipH="1">
            <a:off x="6230146" y="2388964"/>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33225F91-56E6-FC4A-8CFC-81469A16F8DF}"/>
              </a:ext>
            </a:extLst>
          </p:cNvPr>
          <p:cNvSpPr/>
          <p:nvPr/>
        </p:nvSpPr>
        <p:spPr>
          <a:xfrm flipH="1">
            <a:off x="6304279" y="250010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C3B1E1C2-0BF5-5545-BA29-A573F0FC122D}"/>
              </a:ext>
            </a:extLst>
          </p:cNvPr>
          <p:cNvSpPr/>
          <p:nvPr/>
        </p:nvSpPr>
        <p:spPr>
          <a:xfrm>
            <a:off x="1019890" y="1875377"/>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DBC74AB-3B14-1A4B-A3B1-3DB777AC3C4C}"/>
              </a:ext>
            </a:extLst>
          </p:cNvPr>
          <p:cNvSpPr/>
          <p:nvPr/>
        </p:nvSpPr>
        <p:spPr>
          <a:xfrm>
            <a:off x="948266" y="1960016"/>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91C0544D-7259-BA4F-8C65-C1D6548838A8}"/>
              </a:ext>
            </a:extLst>
          </p:cNvPr>
          <p:cNvSpPr/>
          <p:nvPr/>
        </p:nvSpPr>
        <p:spPr>
          <a:xfrm>
            <a:off x="876642" y="2044654"/>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07463753-8495-114E-A80F-D06AF2C1FC0E}"/>
              </a:ext>
            </a:extLst>
          </p:cNvPr>
          <p:cNvSpPr/>
          <p:nvPr/>
        </p:nvSpPr>
        <p:spPr>
          <a:xfrm>
            <a:off x="803146" y="2129293"/>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6E09CA4-CF30-B040-A2CF-57E2B47E352F}"/>
              </a:ext>
            </a:extLst>
          </p:cNvPr>
          <p:cNvSpPr/>
          <p:nvPr/>
        </p:nvSpPr>
        <p:spPr>
          <a:xfrm>
            <a:off x="726624" y="221393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1EC99E6-EFE6-D54B-BE44-4F9BDE83AB7D}"/>
              </a:ext>
            </a:extLst>
          </p:cNvPr>
          <p:cNvSpPr/>
          <p:nvPr/>
        </p:nvSpPr>
        <p:spPr>
          <a:xfrm>
            <a:off x="656872" y="2291945"/>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10C0E1A4-7FF8-B948-8A86-D6E041026CDB}"/>
              </a:ext>
            </a:extLst>
          </p:cNvPr>
          <p:cNvSpPr/>
          <p:nvPr/>
        </p:nvSpPr>
        <p:spPr>
          <a:xfrm>
            <a:off x="584013" y="2383209"/>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469AA6D4-1E53-E244-8EDB-41E5A5D1F01E}"/>
              </a:ext>
            </a:extLst>
          </p:cNvPr>
          <p:cNvSpPr/>
          <p:nvPr/>
        </p:nvSpPr>
        <p:spPr>
          <a:xfrm>
            <a:off x="509880" y="249435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5BC3343B-77FE-144A-8F26-27DF9B099567}"/>
              </a:ext>
            </a:extLst>
          </p:cNvPr>
          <p:cNvSpPr/>
          <p:nvPr/>
        </p:nvSpPr>
        <p:spPr>
          <a:xfrm>
            <a:off x="3415818" y="263862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387626" y="263862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434827" y="263862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572280" y="4354677"/>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0055" y="434791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632673" y="435426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686000" y="538538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1626" y="538538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270379" y="5385387"/>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grpSp>
        <p:nvGrpSpPr>
          <p:cNvPr id="40" name="グループ化 39">
            <a:extLst>
              <a:ext uri="{FF2B5EF4-FFF2-40B4-BE49-F238E27FC236}">
                <a16:creationId xmlns:a16="http://schemas.microsoft.com/office/drawing/2014/main" id="{32D44F17-8D2D-774F-8B8E-D376FECE4EB8}"/>
              </a:ext>
            </a:extLst>
          </p:cNvPr>
          <p:cNvGrpSpPr/>
          <p:nvPr/>
        </p:nvGrpSpPr>
        <p:grpSpPr>
          <a:xfrm>
            <a:off x="3490871" y="299457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0871" y="299061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0871" y="298665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51" name="正方形/長方形 50">
            <a:extLst>
              <a:ext uri="{FF2B5EF4-FFF2-40B4-BE49-F238E27FC236}">
                <a16:creationId xmlns:a16="http://schemas.microsoft.com/office/drawing/2014/main" id="{E314F996-5FC6-E745-B72D-6FC66C194495}"/>
              </a:ext>
            </a:extLst>
          </p:cNvPr>
          <p:cNvSpPr/>
          <p:nvPr/>
        </p:nvSpPr>
        <p:spPr>
          <a:xfrm>
            <a:off x="632673" y="4627550"/>
            <a:ext cx="1953584" cy="6335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A8951B03-2993-3D43-AB32-1523AFC3DB36}"/>
              </a:ext>
            </a:extLst>
          </p:cNvPr>
          <p:cNvSpPr/>
          <p:nvPr/>
        </p:nvSpPr>
        <p:spPr>
          <a:xfrm>
            <a:off x="3595208" y="4627550"/>
            <a:ext cx="1953584" cy="633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A378CD5D-1170-9E46-895D-236AA8B4828D}"/>
              </a:ext>
            </a:extLst>
          </p:cNvPr>
          <p:cNvSpPr/>
          <p:nvPr/>
        </p:nvSpPr>
        <p:spPr>
          <a:xfrm>
            <a:off x="6578547" y="4647564"/>
            <a:ext cx="1953584" cy="633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3" name="テキスト ボックス 2">
            <a:extLst>
              <a:ext uri="{FF2B5EF4-FFF2-40B4-BE49-F238E27FC236}">
                <a16:creationId xmlns:a16="http://schemas.microsoft.com/office/drawing/2014/main" id="{53AB8BC3-8395-C64D-8977-AC1AFE652D9B}"/>
              </a:ext>
            </a:extLst>
          </p:cNvPr>
          <p:cNvSpPr txBox="1"/>
          <p:nvPr/>
        </p:nvSpPr>
        <p:spPr>
          <a:xfrm>
            <a:off x="632460" y="1120740"/>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実行環境をスケールアウトさせて処理能力を拡大できる</a:t>
            </a:r>
          </a:p>
        </p:txBody>
      </p:sp>
    </p:spTree>
    <p:extLst>
      <p:ext uri="{BB962C8B-B14F-4D97-AF65-F5344CB8AC3E}">
        <p14:creationId xmlns:p14="http://schemas.microsoft.com/office/powerpoint/2010/main" val="4479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3.7037E-6 L -0.32274 0.00324 " pathEditMode="relative" rAng="0" ptsTypes="AA">
                                      <p:cBhvr>
                                        <p:cTn id="6" dur="2000" fill="hold"/>
                                        <p:tgtEl>
                                          <p:spTgt spid="46"/>
                                        </p:tgtEl>
                                        <p:attrNameLst>
                                          <p:attrName>ppt_x</p:attrName>
                                          <p:attrName>ppt_y</p:attrName>
                                        </p:attrNameLst>
                                      </p:cBhvr>
                                      <p:rCtr x="-16146" y="162"/>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1.94444E-6 0.0007 L 0.32535 -0.00069 " pathEditMode="relative" rAng="0" ptsTypes="AA">
                                      <p:cBhvr>
                                        <p:cTn id="9" dur="2000" fill="hold"/>
                                        <p:tgtEl>
                                          <p:spTgt spid="54"/>
                                        </p:tgtEl>
                                        <p:attrNameLst>
                                          <p:attrName>ppt_x</p:attrName>
                                          <p:attrName>ppt_y</p:attrName>
                                        </p:attrNameLst>
                                      </p:cBhvr>
                                      <p:rCtr x="16267" y="-69"/>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animEffect transition="in" filter="fade">
                                      <p:cBhvr>
                                        <p:cTn id="40" dur="500"/>
                                        <p:tgtEl>
                                          <p:spTgt spid="65"/>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4000"/>
                            </p:stCondLst>
                            <p:childTnLst>
                              <p:par>
                                <p:cTn id="60" presetID="5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0" fill="hold"/>
                                        <p:tgtEl>
                                          <p:spTgt spid="81"/>
                                        </p:tgtEl>
                                        <p:attrNameLst>
                                          <p:attrName>ppt_w</p:attrName>
                                        </p:attrNameLst>
                                      </p:cBhvr>
                                      <p:tavLst>
                                        <p:tav tm="0">
                                          <p:val>
                                            <p:fltVal val="0"/>
                                          </p:val>
                                        </p:tav>
                                        <p:tav tm="100000">
                                          <p:val>
                                            <p:strVal val="#ppt_w"/>
                                          </p:val>
                                        </p:tav>
                                      </p:tavLst>
                                    </p:anim>
                                    <p:anim calcmode="lin" valueType="num">
                                      <p:cBhvr>
                                        <p:cTn id="63" dur="500" fill="hold"/>
                                        <p:tgtEl>
                                          <p:spTgt spid="81"/>
                                        </p:tgtEl>
                                        <p:attrNameLst>
                                          <p:attrName>ppt_h</p:attrName>
                                        </p:attrNameLst>
                                      </p:cBhvr>
                                      <p:tavLst>
                                        <p:tav tm="0">
                                          <p:val>
                                            <p:fltVal val="0"/>
                                          </p:val>
                                        </p:tav>
                                        <p:tav tm="100000">
                                          <p:val>
                                            <p:strVal val="#ppt_h"/>
                                          </p:val>
                                        </p:tav>
                                      </p:tavLst>
                                    </p:anim>
                                    <p:animEffect transition="in" filter="fade">
                                      <p:cBhvr>
                                        <p:cTn id="64" dur="500"/>
                                        <p:tgtEl>
                                          <p:spTgt spid="81"/>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p:cTn id="68" dur="500" fill="hold"/>
                                        <p:tgtEl>
                                          <p:spTgt spid="80"/>
                                        </p:tgtEl>
                                        <p:attrNameLst>
                                          <p:attrName>ppt_w</p:attrName>
                                        </p:attrNameLst>
                                      </p:cBhvr>
                                      <p:tavLst>
                                        <p:tav tm="0">
                                          <p:val>
                                            <p:fltVal val="0"/>
                                          </p:val>
                                        </p:tav>
                                        <p:tav tm="100000">
                                          <p:val>
                                            <p:strVal val="#ppt_w"/>
                                          </p:val>
                                        </p:tav>
                                      </p:tavLst>
                                    </p:anim>
                                    <p:anim calcmode="lin" valueType="num">
                                      <p:cBhvr>
                                        <p:cTn id="69" dur="500" fill="hold"/>
                                        <p:tgtEl>
                                          <p:spTgt spid="80"/>
                                        </p:tgtEl>
                                        <p:attrNameLst>
                                          <p:attrName>ppt_h</p:attrName>
                                        </p:attrNameLst>
                                      </p:cBhvr>
                                      <p:tavLst>
                                        <p:tav tm="0">
                                          <p:val>
                                            <p:fltVal val="0"/>
                                          </p:val>
                                        </p:tav>
                                        <p:tav tm="100000">
                                          <p:val>
                                            <p:strVal val="#ppt_h"/>
                                          </p:val>
                                        </p:tav>
                                      </p:tavLst>
                                    </p:anim>
                                    <p:animEffect transition="in" filter="fade">
                                      <p:cBhvr>
                                        <p:cTn id="70" dur="500"/>
                                        <p:tgtEl>
                                          <p:spTgt spid="80"/>
                                        </p:tgtEl>
                                      </p:cBhvr>
                                    </p:animEffect>
                                  </p:childTnLst>
                                </p:cTn>
                              </p:par>
                            </p:childTnLst>
                          </p:cTn>
                        </p:par>
                        <p:par>
                          <p:cTn id="71" fill="hold">
                            <p:stCondLst>
                              <p:cond delay="5000"/>
                            </p:stCondLst>
                            <p:childTnLst>
                              <p:par>
                                <p:cTn id="72" presetID="53" presetClass="entr" presetSubtype="16"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 calcmode="lin" valueType="num">
                                      <p:cBhvr>
                                        <p:cTn id="74" dur="500" fill="hold"/>
                                        <p:tgtEl>
                                          <p:spTgt spid="79"/>
                                        </p:tgtEl>
                                        <p:attrNameLst>
                                          <p:attrName>ppt_w</p:attrName>
                                        </p:attrNameLst>
                                      </p:cBhvr>
                                      <p:tavLst>
                                        <p:tav tm="0">
                                          <p:val>
                                            <p:fltVal val="0"/>
                                          </p:val>
                                        </p:tav>
                                        <p:tav tm="100000">
                                          <p:val>
                                            <p:strVal val="#ppt_w"/>
                                          </p:val>
                                        </p:tav>
                                      </p:tavLst>
                                    </p:anim>
                                    <p:anim calcmode="lin" valueType="num">
                                      <p:cBhvr>
                                        <p:cTn id="75" dur="500" fill="hold"/>
                                        <p:tgtEl>
                                          <p:spTgt spid="79"/>
                                        </p:tgtEl>
                                        <p:attrNameLst>
                                          <p:attrName>ppt_h</p:attrName>
                                        </p:attrNameLst>
                                      </p:cBhvr>
                                      <p:tavLst>
                                        <p:tav tm="0">
                                          <p:val>
                                            <p:fltVal val="0"/>
                                          </p:val>
                                        </p:tav>
                                        <p:tav tm="100000">
                                          <p:val>
                                            <p:strVal val="#ppt_h"/>
                                          </p:val>
                                        </p:tav>
                                      </p:tavLst>
                                    </p:anim>
                                    <p:animEffect transition="in" filter="fade">
                                      <p:cBhvr>
                                        <p:cTn id="76" dur="500"/>
                                        <p:tgtEl>
                                          <p:spTgt spid="79"/>
                                        </p:tgtEl>
                                      </p:cBhvr>
                                    </p:animEffect>
                                  </p:childTnLst>
                                </p:cTn>
                              </p:par>
                            </p:childTnLst>
                          </p:cTn>
                        </p:par>
                        <p:par>
                          <p:cTn id="77" fill="hold">
                            <p:stCondLst>
                              <p:cond delay="5500"/>
                            </p:stCondLst>
                            <p:childTnLst>
                              <p:par>
                                <p:cTn id="78" presetID="53" presetClass="entr" presetSubtype="16" fill="hold" grpId="0" nodeType="after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p:cTn id="80" dur="500" fill="hold"/>
                                        <p:tgtEl>
                                          <p:spTgt spid="78"/>
                                        </p:tgtEl>
                                        <p:attrNameLst>
                                          <p:attrName>ppt_w</p:attrName>
                                        </p:attrNameLst>
                                      </p:cBhvr>
                                      <p:tavLst>
                                        <p:tav tm="0">
                                          <p:val>
                                            <p:fltVal val="0"/>
                                          </p:val>
                                        </p:tav>
                                        <p:tav tm="100000">
                                          <p:val>
                                            <p:strVal val="#ppt_w"/>
                                          </p:val>
                                        </p:tav>
                                      </p:tavLst>
                                    </p:anim>
                                    <p:anim calcmode="lin" valueType="num">
                                      <p:cBhvr>
                                        <p:cTn id="81" dur="500" fill="hold"/>
                                        <p:tgtEl>
                                          <p:spTgt spid="78"/>
                                        </p:tgtEl>
                                        <p:attrNameLst>
                                          <p:attrName>ppt_h</p:attrName>
                                        </p:attrNameLst>
                                      </p:cBhvr>
                                      <p:tavLst>
                                        <p:tav tm="0">
                                          <p:val>
                                            <p:fltVal val="0"/>
                                          </p:val>
                                        </p:tav>
                                        <p:tav tm="100000">
                                          <p:val>
                                            <p:strVal val="#ppt_h"/>
                                          </p:val>
                                        </p:tav>
                                      </p:tavLst>
                                    </p:anim>
                                    <p:animEffect transition="in" filter="fade">
                                      <p:cBhvr>
                                        <p:cTn id="82" dur="500"/>
                                        <p:tgtEl>
                                          <p:spTgt spid="78"/>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77"/>
                                        </p:tgtEl>
                                        <p:attrNameLst>
                                          <p:attrName>style.visibility</p:attrName>
                                        </p:attrNameLst>
                                      </p:cBhvr>
                                      <p:to>
                                        <p:strVal val="visible"/>
                                      </p:to>
                                    </p:set>
                                    <p:anim calcmode="lin" valueType="num">
                                      <p:cBhvr>
                                        <p:cTn id="86" dur="500" fill="hold"/>
                                        <p:tgtEl>
                                          <p:spTgt spid="77"/>
                                        </p:tgtEl>
                                        <p:attrNameLst>
                                          <p:attrName>ppt_w</p:attrName>
                                        </p:attrNameLst>
                                      </p:cBhvr>
                                      <p:tavLst>
                                        <p:tav tm="0">
                                          <p:val>
                                            <p:fltVal val="0"/>
                                          </p:val>
                                        </p:tav>
                                        <p:tav tm="100000">
                                          <p:val>
                                            <p:strVal val="#ppt_w"/>
                                          </p:val>
                                        </p:tav>
                                      </p:tavLst>
                                    </p:anim>
                                    <p:anim calcmode="lin" valueType="num">
                                      <p:cBhvr>
                                        <p:cTn id="87" dur="500" fill="hold"/>
                                        <p:tgtEl>
                                          <p:spTgt spid="77"/>
                                        </p:tgtEl>
                                        <p:attrNameLst>
                                          <p:attrName>ppt_h</p:attrName>
                                        </p:attrNameLst>
                                      </p:cBhvr>
                                      <p:tavLst>
                                        <p:tav tm="0">
                                          <p:val>
                                            <p:fltVal val="0"/>
                                          </p:val>
                                        </p:tav>
                                        <p:tav tm="100000">
                                          <p:val>
                                            <p:strVal val="#ppt_h"/>
                                          </p:val>
                                        </p:tav>
                                      </p:tavLst>
                                    </p:anim>
                                    <p:animEffect transition="in" filter="fade">
                                      <p:cBhvr>
                                        <p:cTn id="88" dur="500"/>
                                        <p:tgtEl>
                                          <p:spTgt spid="77"/>
                                        </p:tgtEl>
                                      </p:cBhvr>
                                    </p:animEffect>
                                  </p:childTnLst>
                                </p:cTn>
                              </p:par>
                            </p:childTnLst>
                          </p:cTn>
                        </p:par>
                        <p:par>
                          <p:cTn id="89" fill="hold">
                            <p:stCondLst>
                              <p:cond delay="6500"/>
                            </p:stCondLst>
                            <p:childTnLst>
                              <p:par>
                                <p:cTn id="90" presetID="53" presetClass="entr" presetSubtype="16"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p:cTn id="92" dur="500" fill="hold"/>
                                        <p:tgtEl>
                                          <p:spTgt spid="68"/>
                                        </p:tgtEl>
                                        <p:attrNameLst>
                                          <p:attrName>ppt_w</p:attrName>
                                        </p:attrNameLst>
                                      </p:cBhvr>
                                      <p:tavLst>
                                        <p:tav tm="0">
                                          <p:val>
                                            <p:fltVal val="0"/>
                                          </p:val>
                                        </p:tav>
                                        <p:tav tm="100000">
                                          <p:val>
                                            <p:strVal val="#ppt_w"/>
                                          </p:val>
                                        </p:tav>
                                      </p:tavLst>
                                    </p:anim>
                                    <p:anim calcmode="lin" valueType="num">
                                      <p:cBhvr>
                                        <p:cTn id="93" dur="500" fill="hold"/>
                                        <p:tgtEl>
                                          <p:spTgt spid="68"/>
                                        </p:tgtEl>
                                        <p:attrNameLst>
                                          <p:attrName>ppt_h</p:attrName>
                                        </p:attrNameLst>
                                      </p:cBhvr>
                                      <p:tavLst>
                                        <p:tav tm="0">
                                          <p:val>
                                            <p:fltVal val="0"/>
                                          </p:val>
                                        </p:tav>
                                        <p:tav tm="100000">
                                          <p:val>
                                            <p:strVal val="#ppt_h"/>
                                          </p:val>
                                        </p:tav>
                                      </p:tavLst>
                                    </p:anim>
                                    <p:animEffect transition="in" filter="fade">
                                      <p:cBhvr>
                                        <p:cTn id="94" dur="500"/>
                                        <p:tgtEl>
                                          <p:spTgt spid="68"/>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 calcmode="lin" valueType="num">
                                      <p:cBhvr>
                                        <p:cTn id="98" dur="500" fill="hold"/>
                                        <p:tgtEl>
                                          <p:spTgt spid="67"/>
                                        </p:tgtEl>
                                        <p:attrNameLst>
                                          <p:attrName>ppt_w</p:attrName>
                                        </p:attrNameLst>
                                      </p:cBhvr>
                                      <p:tavLst>
                                        <p:tav tm="0">
                                          <p:val>
                                            <p:fltVal val="0"/>
                                          </p:val>
                                        </p:tav>
                                        <p:tav tm="100000">
                                          <p:val>
                                            <p:strVal val="#ppt_w"/>
                                          </p:val>
                                        </p:tav>
                                      </p:tavLst>
                                    </p:anim>
                                    <p:anim calcmode="lin" valueType="num">
                                      <p:cBhvr>
                                        <p:cTn id="99" dur="500" fill="hold"/>
                                        <p:tgtEl>
                                          <p:spTgt spid="67"/>
                                        </p:tgtEl>
                                        <p:attrNameLst>
                                          <p:attrName>ppt_h</p:attrName>
                                        </p:attrNameLst>
                                      </p:cBhvr>
                                      <p:tavLst>
                                        <p:tav tm="0">
                                          <p:val>
                                            <p:fltVal val="0"/>
                                          </p:val>
                                        </p:tav>
                                        <p:tav tm="100000">
                                          <p:val>
                                            <p:strVal val="#ppt_h"/>
                                          </p:val>
                                        </p:tav>
                                      </p:tavLst>
                                    </p:anim>
                                    <p:animEffect transition="in" filter="fade">
                                      <p:cBhvr>
                                        <p:cTn id="100" dur="500"/>
                                        <p:tgtEl>
                                          <p:spTgt spid="67"/>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66"/>
                                        </p:tgtEl>
                                        <p:attrNameLst>
                                          <p:attrName>style.visibility</p:attrName>
                                        </p:attrNameLst>
                                      </p:cBhvr>
                                      <p:to>
                                        <p:strVal val="visible"/>
                                      </p:to>
                                    </p:set>
                                    <p:anim calcmode="lin" valueType="num">
                                      <p:cBhvr>
                                        <p:cTn id="104" dur="500" fill="hold"/>
                                        <p:tgtEl>
                                          <p:spTgt spid="66"/>
                                        </p:tgtEl>
                                        <p:attrNameLst>
                                          <p:attrName>ppt_w</p:attrName>
                                        </p:attrNameLst>
                                      </p:cBhvr>
                                      <p:tavLst>
                                        <p:tav tm="0">
                                          <p:val>
                                            <p:fltVal val="0"/>
                                          </p:val>
                                        </p:tav>
                                        <p:tav tm="100000">
                                          <p:val>
                                            <p:strVal val="#ppt_w"/>
                                          </p:val>
                                        </p:tav>
                                      </p:tavLst>
                                    </p:anim>
                                    <p:anim calcmode="lin" valueType="num">
                                      <p:cBhvr>
                                        <p:cTn id="105" dur="500" fill="hold"/>
                                        <p:tgtEl>
                                          <p:spTgt spid="66"/>
                                        </p:tgtEl>
                                        <p:attrNameLst>
                                          <p:attrName>ppt_h</p:attrName>
                                        </p:attrNameLst>
                                      </p:cBhvr>
                                      <p:tavLst>
                                        <p:tav tm="0">
                                          <p:val>
                                            <p:fltVal val="0"/>
                                          </p:val>
                                        </p:tav>
                                        <p:tav tm="100000">
                                          <p:val>
                                            <p:strVal val="#ppt_h"/>
                                          </p:val>
                                        </p:tav>
                                      </p:tavLst>
                                    </p:anim>
                                    <p:animEffect transition="in" filter="fade">
                                      <p:cBhvr>
                                        <p:cTn id="106" dur="500"/>
                                        <p:tgtEl>
                                          <p:spTgt spid="66"/>
                                        </p:tgtEl>
                                      </p:cBhvr>
                                    </p:animEffect>
                                  </p:childTnLst>
                                </p:cTn>
                              </p:par>
                            </p:childTnLst>
                          </p:cTn>
                        </p:par>
                        <p:par>
                          <p:cTn id="107" fill="hold">
                            <p:stCondLst>
                              <p:cond delay="8000"/>
                            </p:stCondLst>
                            <p:childTnLst>
                              <p:par>
                                <p:cTn id="108" presetID="53" presetClass="entr" presetSubtype="16" fill="hold" grpId="0"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animEffect transition="in" filter="fade">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60"/>
                                        </p:tgtEl>
                                        <p:attrNameLst>
                                          <p:attrName>ppt_w</p:attrName>
                                        </p:attrNameLst>
                                      </p:cBhvr>
                                      <p:tavLst>
                                        <p:tav tm="0">
                                          <p:val>
                                            <p:strVal val="ppt_w"/>
                                          </p:val>
                                        </p:tav>
                                        <p:tav tm="100000">
                                          <p:val>
                                            <p:fltVal val="0"/>
                                          </p:val>
                                        </p:tav>
                                      </p:tavLst>
                                    </p:anim>
                                    <p:anim calcmode="lin" valueType="num">
                                      <p:cBhvr>
                                        <p:cTn id="117" dur="500"/>
                                        <p:tgtEl>
                                          <p:spTgt spid="60"/>
                                        </p:tgtEl>
                                        <p:attrNameLst>
                                          <p:attrName>ppt_h</p:attrName>
                                        </p:attrNameLst>
                                      </p:cBhvr>
                                      <p:tavLst>
                                        <p:tav tm="0">
                                          <p:val>
                                            <p:strVal val="ppt_h"/>
                                          </p:val>
                                        </p:tav>
                                        <p:tav tm="100000">
                                          <p:val>
                                            <p:fltVal val="0"/>
                                          </p:val>
                                        </p:tav>
                                      </p:tavLst>
                                    </p:anim>
                                    <p:animEffect transition="out" filter="fade">
                                      <p:cBhvr>
                                        <p:cTn id="118" dur="500"/>
                                        <p:tgtEl>
                                          <p:spTgt spid="60"/>
                                        </p:tgtEl>
                                      </p:cBhvr>
                                    </p:animEffect>
                                    <p:set>
                                      <p:cBhvr>
                                        <p:cTn id="119" dur="1" fill="hold">
                                          <p:stCondLst>
                                            <p:cond delay="499"/>
                                          </p:stCondLst>
                                        </p:cTn>
                                        <p:tgtEl>
                                          <p:spTgt spid="60"/>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62"/>
                                        </p:tgtEl>
                                        <p:attrNameLst>
                                          <p:attrName>ppt_w</p:attrName>
                                        </p:attrNameLst>
                                      </p:cBhvr>
                                      <p:tavLst>
                                        <p:tav tm="0">
                                          <p:val>
                                            <p:strVal val="ppt_w"/>
                                          </p:val>
                                        </p:tav>
                                        <p:tav tm="100000">
                                          <p:val>
                                            <p:fltVal val="0"/>
                                          </p:val>
                                        </p:tav>
                                      </p:tavLst>
                                    </p:anim>
                                    <p:anim calcmode="lin" valueType="num">
                                      <p:cBhvr>
                                        <p:cTn id="122" dur="500"/>
                                        <p:tgtEl>
                                          <p:spTgt spid="62"/>
                                        </p:tgtEl>
                                        <p:attrNameLst>
                                          <p:attrName>ppt_h</p:attrName>
                                        </p:attrNameLst>
                                      </p:cBhvr>
                                      <p:tavLst>
                                        <p:tav tm="0">
                                          <p:val>
                                            <p:strVal val="ppt_h"/>
                                          </p:val>
                                        </p:tav>
                                        <p:tav tm="100000">
                                          <p:val>
                                            <p:fltVal val="0"/>
                                          </p:val>
                                        </p:tav>
                                      </p:tavLst>
                                    </p:anim>
                                    <p:animEffect transition="out" filter="fade">
                                      <p:cBhvr>
                                        <p:cTn id="123" dur="500"/>
                                        <p:tgtEl>
                                          <p:spTgt spid="62"/>
                                        </p:tgtEl>
                                      </p:cBhvr>
                                    </p:animEffect>
                                    <p:set>
                                      <p:cBhvr>
                                        <p:cTn id="124" dur="1" fill="hold">
                                          <p:stCondLst>
                                            <p:cond delay="499"/>
                                          </p:stCondLst>
                                        </p:cTn>
                                        <p:tgtEl>
                                          <p:spTgt spid="62"/>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63"/>
                                        </p:tgtEl>
                                        <p:attrNameLst>
                                          <p:attrName>ppt_w</p:attrName>
                                        </p:attrNameLst>
                                      </p:cBhvr>
                                      <p:tavLst>
                                        <p:tav tm="0">
                                          <p:val>
                                            <p:strVal val="ppt_w"/>
                                          </p:val>
                                        </p:tav>
                                        <p:tav tm="100000">
                                          <p:val>
                                            <p:fltVal val="0"/>
                                          </p:val>
                                        </p:tav>
                                      </p:tavLst>
                                    </p:anim>
                                    <p:anim calcmode="lin" valueType="num">
                                      <p:cBhvr>
                                        <p:cTn id="127" dur="500"/>
                                        <p:tgtEl>
                                          <p:spTgt spid="63"/>
                                        </p:tgtEl>
                                        <p:attrNameLst>
                                          <p:attrName>ppt_h</p:attrName>
                                        </p:attrNameLst>
                                      </p:cBhvr>
                                      <p:tavLst>
                                        <p:tav tm="0">
                                          <p:val>
                                            <p:strVal val="ppt_h"/>
                                          </p:val>
                                        </p:tav>
                                        <p:tav tm="100000">
                                          <p:val>
                                            <p:fltVal val="0"/>
                                          </p:val>
                                        </p:tav>
                                      </p:tavLst>
                                    </p:anim>
                                    <p:animEffect transition="out" filter="fade">
                                      <p:cBhvr>
                                        <p:cTn id="128" dur="500"/>
                                        <p:tgtEl>
                                          <p:spTgt spid="63"/>
                                        </p:tgtEl>
                                      </p:cBhvr>
                                    </p:animEffect>
                                    <p:set>
                                      <p:cBhvr>
                                        <p:cTn id="129" dur="1" fill="hold">
                                          <p:stCondLst>
                                            <p:cond delay="499"/>
                                          </p:stCondLst>
                                        </p:cTn>
                                        <p:tgtEl>
                                          <p:spTgt spid="63"/>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65"/>
                                        </p:tgtEl>
                                        <p:attrNameLst>
                                          <p:attrName>ppt_w</p:attrName>
                                        </p:attrNameLst>
                                      </p:cBhvr>
                                      <p:tavLst>
                                        <p:tav tm="0">
                                          <p:val>
                                            <p:strVal val="ppt_w"/>
                                          </p:val>
                                        </p:tav>
                                        <p:tav tm="100000">
                                          <p:val>
                                            <p:fltVal val="0"/>
                                          </p:val>
                                        </p:tav>
                                      </p:tavLst>
                                    </p:anim>
                                    <p:anim calcmode="lin" valueType="num">
                                      <p:cBhvr>
                                        <p:cTn id="132" dur="500"/>
                                        <p:tgtEl>
                                          <p:spTgt spid="65"/>
                                        </p:tgtEl>
                                        <p:attrNameLst>
                                          <p:attrName>ppt_h</p:attrName>
                                        </p:attrNameLst>
                                      </p:cBhvr>
                                      <p:tavLst>
                                        <p:tav tm="0">
                                          <p:val>
                                            <p:strVal val="ppt_h"/>
                                          </p:val>
                                        </p:tav>
                                        <p:tav tm="100000">
                                          <p:val>
                                            <p:fltVal val="0"/>
                                          </p:val>
                                        </p:tav>
                                      </p:tavLst>
                                    </p:anim>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58"/>
                                        </p:tgtEl>
                                        <p:attrNameLst>
                                          <p:attrName>ppt_w</p:attrName>
                                        </p:attrNameLst>
                                      </p:cBhvr>
                                      <p:tavLst>
                                        <p:tav tm="0">
                                          <p:val>
                                            <p:strVal val="ppt_w"/>
                                          </p:val>
                                        </p:tav>
                                        <p:tav tm="100000">
                                          <p:val>
                                            <p:fltVal val="0"/>
                                          </p:val>
                                        </p:tav>
                                      </p:tavLst>
                                    </p:anim>
                                    <p:anim calcmode="lin" valueType="num">
                                      <p:cBhvr>
                                        <p:cTn id="137" dur="500"/>
                                        <p:tgtEl>
                                          <p:spTgt spid="58"/>
                                        </p:tgtEl>
                                        <p:attrNameLst>
                                          <p:attrName>ppt_h</p:attrName>
                                        </p:attrNameLst>
                                      </p:cBhvr>
                                      <p:tavLst>
                                        <p:tav tm="0">
                                          <p:val>
                                            <p:strVal val="ppt_h"/>
                                          </p:val>
                                        </p:tav>
                                        <p:tav tm="100000">
                                          <p:val>
                                            <p:fltVal val="0"/>
                                          </p:val>
                                        </p:tav>
                                      </p:tavLst>
                                    </p:anim>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59"/>
                                        </p:tgtEl>
                                        <p:attrNameLst>
                                          <p:attrName>ppt_w</p:attrName>
                                        </p:attrNameLst>
                                      </p:cBhvr>
                                      <p:tavLst>
                                        <p:tav tm="0">
                                          <p:val>
                                            <p:strVal val="ppt_w"/>
                                          </p:val>
                                        </p:tav>
                                        <p:tav tm="100000">
                                          <p:val>
                                            <p:fltVal val="0"/>
                                          </p:val>
                                        </p:tav>
                                      </p:tavLst>
                                    </p:anim>
                                    <p:anim calcmode="lin" valueType="num">
                                      <p:cBhvr>
                                        <p:cTn id="142" dur="500"/>
                                        <p:tgtEl>
                                          <p:spTgt spid="59"/>
                                        </p:tgtEl>
                                        <p:attrNameLst>
                                          <p:attrName>ppt_h</p:attrName>
                                        </p:attrNameLst>
                                      </p:cBhvr>
                                      <p:tavLst>
                                        <p:tav tm="0">
                                          <p:val>
                                            <p:strVal val="ppt_h"/>
                                          </p:val>
                                        </p:tav>
                                        <p:tav tm="100000">
                                          <p:val>
                                            <p:fltVal val="0"/>
                                          </p:val>
                                        </p:tav>
                                      </p:tavLst>
                                    </p:anim>
                                    <p:animEffect transition="out" filter="fade">
                                      <p:cBhvr>
                                        <p:cTn id="143" dur="500"/>
                                        <p:tgtEl>
                                          <p:spTgt spid="59"/>
                                        </p:tgtEl>
                                      </p:cBhvr>
                                    </p:animEffect>
                                    <p:set>
                                      <p:cBhvr>
                                        <p:cTn id="144" dur="1" fill="hold">
                                          <p:stCondLst>
                                            <p:cond delay="499"/>
                                          </p:stCondLst>
                                        </p:cTn>
                                        <p:tgtEl>
                                          <p:spTgt spid="59"/>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56"/>
                                        </p:tgtEl>
                                        <p:attrNameLst>
                                          <p:attrName>ppt_w</p:attrName>
                                        </p:attrNameLst>
                                      </p:cBhvr>
                                      <p:tavLst>
                                        <p:tav tm="0">
                                          <p:val>
                                            <p:strVal val="ppt_w"/>
                                          </p:val>
                                        </p:tav>
                                        <p:tav tm="100000">
                                          <p:val>
                                            <p:fltVal val="0"/>
                                          </p:val>
                                        </p:tav>
                                      </p:tavLst>
                                    </p:anim>
                                    <p:anim calcmode="lin" valueType="num">
                                      <p:cBhvr>
                                        <p:cTn id="152" dur="500"/>
                                        <p:tgtEl>
                                          <p:spTgt spid="56"/>
                                        </p:tgtEl>
                                        <p:attrNameLst>
                                          <p:attrName>ppt_h</p:attrName>
                                        </p:attrNameLst>
                                      </p:cBhvr>
                                      <p:tavLst>
                                        <p:tav tm="0">
                                          <p:val>
                                            <p:strVal val="ppt_h"/>
                                          </p:val>
                                        </p:tav>
                                        <p:tav tm="100000">
                                          <p:val>
                                            <p:fltVal val="0"/>
                                          </p:val>
                                        </p:tav>
                                      </p:tavLst>
                                    </p:anim>
                                    <p:animEffect transition="out" filter="fade">
                                      <p:cBhvr>
                                        <p:cTn id="153" dur="500"/>
                                        <p:tgtEl>
                                          <p:spTgt spid="56"/>
                                        </p:tgtEl>
                                      </p:cBhvr>
                                    </p:animEffect>
                                    <p:set>
                                      <p:cBhvr>
                                        <p:cTn id="154" dur="1" fill="hold">
                                          <p:stCondLst>
                                            <p:cond delay="499"/>
                                          </p:stCondLst>
                                        </p:cTn>
                                        <p:tgtEl>
                                          <p:spTgt spid="56"/>
                                        </p:tgtEl>
                                        <p:attrNameLst>
                                          <p:attrName>style.visibility</p:attrName>
                                        </p:attrNameLst>
                                      </p:cBhvr>
                                      <p:to>
                                        <p:strVal val="hidden"/>
                                      </p:to>
                                    </p:set>
                                  </p:childTnLst>
                                </p:cTn>
                              </p:par>
                              <p:par>
                                <p:cTn id="155" presetID="53" presetClass="exit" presetSubtype="32" fill="hold" grpId="1" nodeType="withEffect">
                                  <p:stCondLst>
                                    <p:cond delay="0"/>
                                  </p:stCondLst>
                                  <p:childTnLst>
                                    <p:anim calcmode="lin" valueType="num">
                                      <p:cBhvr>
                                        <p:cTn id="156" dur="500"/>
                                        <p:tgtEl>
                                          <p:spTgt spid="66"/>
                                        </p:tgtEl>
                                        <p:attrNameLst>
                                          <p:attrName>ppt_w</p:attrName>
                                        </p:attrNameLst>
                                      </p:cBhvr>
                                      <p:tavLst>
                                        <p:tav tm="0">
                                          <p:val>
                                            <p:strVal val="ppt_w"/>
                                          </p:val>
                                        </p:tav>
                                        <p:tav tm="100000">
                                          <p:val>
                                            <p:fltVal val="0"/>
                                          </p:val>
                                        </p:tav>
                                      </p:tavLst>
                                    </p:anim>
                                    <p:anim calcmode="lin" valueType="num">
                                      <p:cBhvr>
                                        <p:cTn id="157" dur="500"/>
                                        <p:tgtEl>
                                          <p:spTgt spid="66"/>
                                        </p:tgtEl>
                                        <p:attrNameLst>
                                          <p:attrName>ppt_h</p:attrName>
                                        </p:attrNameLst>
                                      </p:cBhvr>
                                      <p:tavLst>
                                        <p:tav tm="0">
                                          <p:val>
                                            <p:strVal val="ppt_h"/>
                                          </p:val>
                                        </p:tav>
                                        <p:tav tm="100000">
                                          <p:val>
                                            <p:fltVal val="0"/>
                                          </p:val>
                                        </p:tav>
                                      </p:tavLst>
                                    </p:anim>
                                    <p:animEffect transition="out" filter="fade">
                                      <p:cBhvr>
                                        <p:cTn id="158" dur="500"/>
                                        <p:tgtEl>
                                          <p:spTgt spid="66"/>
                                        </p:tgtEl>
                                      </p:cBhvr>
                                    </p:animEffect>
                                    <p:set>
                                      <p:cBhvr>
                                        <p:cTn id="159" dur="1" fill="hold">
                                          <p:stCondLst>
                                            <p:cond delay="499"/>
                                          </p:stCondLst>
                                        </p:cTn>
                                        <p:tgtEl>
                                          <p:spTgt spid="66"/>
                                        </p:tgtEl>
                                        <p:attrNameLst>
                                          <p:attrName>style.visibility</p:attrName>
                                        </p:attrNameLst>
                                      </p:cBhvr>
                                      <p:to>
                                        <p:strVal val="hidden"/>
                                      </p:to>
                                    </p:set>
                                  </p:childTnLst>
                                </p:cTn>
                              </p:par>
                              <p:par>
                                <p:cTn id="160" presetID="53" presetClass="exit" presetSubtype="32" fill="hold" grpId="1" nodeType="withEffect">
                                  <p:stCondLst>
                                    <p:cond delay="0"/>
                                  </p:stCondLst>
                                  <p:childTnLst>
                                    <p:anim calcmode="lin" valueType="num">
                                      <p:cBhvr>
                                        <p:cTn id="161" dur="500"/>
                                        <p:tgtEl>
                                          <p:spTgt spid="67"/>
                                        </p:tgtEl>
                                        <p:attrNameLst>
                                          <p:attrName>ppt_w</p:attrName>
                                        </p:attrNameLst>
                                      </p:cBhvr>
                                      <p:tavLst>
                                        <p:tav tm="0">
                                          <p:val>
                                            <p:strVal val="ppt_w"/>
                                          </p:val>
                                        </p:tav>
                                        <p:tav tm="100000">
                                          <p:val>
                                            <p:fltVal val="0"/>
                                          </p:val>
                                        </p:tav>
                                      </p:tavLst>
                                    </p:anim>
                                    <p:anim calcmode="lin" valueType="num">
                                      <p:cBhvr>
                                        <p:cTn id="162" dur="500"/>
                                        <p:tgtEl>
                                          <p:spTgt spid="67"/>
                                        </p:tgtEl>
                                        <p:attrNameLst>
                                          <p:attrName>ppt_h</p:attrName>
                                        </p:attrNameLst>
                                      </p:cBhvr>
                                      <p:tavLst>
                                        <p:tav tm="0">
                                          <p:val>
                                            <p:strVal val="ppt_h"/>
                                          </p:val>
                                        </p:tav>
                                        <p:tav tm="100000">
                                          <p:val>
                                            <p:fltVal val="0"/>
                                          </p:val>
                                        </p:tav>
                                      </p:tavLst>
                                    </p:anim>
                                    <p:animEffect transition="out" filter="fade">
                                      <p:cBhvr>
                                        <p:cTn id="163" dur="500"/>
                                        <p:tgtEl>
                                          <p:spTgt spid="67"/>
                                        </p:tgtEl>
                                      </p:cBhvr>
                                    </p:animEffect>
                                    <p:set>
                                      <p:cBhvr>
                                        <p:cTn id="164" dur="1" fill="hold">
                                          <p:stCondLst>
                                            <p:cond delay="499"/>
                                          </p:stCondLst>
                                        </p:cTn>
                                        <p:tgtEl>
                                          <p:spTgt spid="67"/>
                                        </p:tgtEl>
                                        <p:attrNameLst>
                                          <p:attrName>style.visibility</p:attrName>
                                        </p:attrNameLst>
                                      </p:cBhvr>
                                      <p:to>
                                        <p:strVal val="hidden"/>
                                      </p:to>
                                    </p:set>
                                  </p:childTnLst>
                                </p:cTn>
                              </p:par>
                              <p:par>
                                <p:cTn id="165" presetID="53" presetClass="exit" presetSubtype="32" fill="hold" grpId="1" nodeType="withEffect">
                                  <p:stCondLst>
                                    <p:cond delay="0"/>
                                  </p:stCondLst>
                                  <p:childTnLst>
                                    <p:anim calcmode="lin" valueType="num">
                                      <p:cBhvr>
                                        <p:cTn id="166" dur="500"/>
                                        <p:tgtEl>
                                          <p:spTgt spid="68"/>
                                        </p:tgtEl>
                                        <p:attrNameLst>
                                          <p:attrName>ppt_w</p:attrName>
                                        </p:attrNameLst>
                                      </p:cBhvr>
                                      <p:tavLst>
                                        <p:tav tm="0">
                                          <p:val>
                                            <p:strVal val="ppt_w"/>
                                          </p:val>
                                        </p:tav>
                                        <p:tav tm="100000">
                                          <p:val>
                                            <p:fltVal val="0"/>
                                          </p:val>
                                        </p:tav>
                                      </p:tavLst>
                                    </p:anim>
                                    <p:anim calcmode="lin" valueType="num">
                                      <p:cBhvr>
                                        <p:cTn id="167" dur="500"/>
                                        <p:tgtEl>
                                          <p:spTgt spid="68"/>
                                        </p:tgtEl>
                                        <p:attrNameLst>
                                          <p:attrName>ppt_h</p:attrName>
                                        </p:attrNameLst>
                                      </p:cBhvr>
                                      <p:tavLst>
                                        <p:tav tm="0">
                                          <p:val>
                                            <p:strVal val="ppt_h"/>
                                          </p:val>
                                        </p:tav>
                                        <p:tav tm="100000">
                                          <p:val>
                                            <p:fltVal val="0"/>
                                          </p:val>
                                        </p:tav>
                                      </p:tavLst>
                                    </p:anim>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par>
                                <p:cTn id="170" presetID="53" presetClass="exit" presetSubtype="32" fill="hold" grpId="1" nodeType="withEffect">
                                  <p:stCondLst>
                                    <p:cond delay="0"/>
                                  </p:stCondLst>
                                  <p:childTnLst>
                                    <p:anim calcmode="lin" valueType="num">
                                      <p:cBhvr>
                                        <p:cTn id="171" dur="500"/>
                                        <p:tgtEl>
                                          <p:spTgt spid="77"/>
                                        </p:tgtEl>
                                        <p:attrNameLst>
                                          <p:attrName>ppt_w</p:attrName>
                                        </p:attrNameLst>
                                      </p:cBhvr>
                                      <p:tavLst>
                                        <p:tav tm="0">
                                          <p:val>
                                            <p:strVal val="ppt_w"/>
                                          </p:val>
                                        </p:tav>
                                        <p:tav tm="100000">
                                          <p:val>
                                            <p:fltVal val="0"/>
                                          </p:val>
                                        </p:tav>
                                      </p:tavLst>
                                    </p:anim>
                                    <p:anim calcmode="lin" valueType="num">
                                      <p:cBhvr>
                                        <p:cTn id="172" dur="500"/>
                                        <p:tgtEl>
                                          <p:spTgt spid="77"/>
                                        </p:tgtEl>
                                        <p:attrNameLst>
                                          <p:attrName>ppt_h</p:attrName>
                                        </p:attrNameLst>
                                      </p:cBhvr>
                                      <p:tavLst>
                                        <p:tav tm="0">
                                          <p:val>
                                            <p:strVal val="ppt_h"/>
                                          </p:val>
                                        </p:tav>
                                        <p:tav tm="100000">
                                          <p:val>
                                            <p:fltVal val="0"/>
                                          </p:val>
                                        </p:tav>
                                      </p:tavLst>
                                    </p:anim>
                                    <p:animEffect transition="out" filter="fade">
                                      <p:cBhvr>
                                        <p:cTn id="173" dur="500"/>
                                        <p:tgtEl>
                                          <p:spTgt spid="77"/>
                                        </p:tgtEl>
                                      </p:cBhvr>
                                    </p:animEffect>
                                    <p:set>
                                      <p:cBhvr>
                                        <p:cTn id="174" dur="1" fill="hold">
                                          <p:stCondLst>
                                            <p:cond delay="499"/>
                                          </p:stCondLst>
                                        </p:cTn>
                                        <p:tgtEl>
                                          <p:spTgt spid="77"/>
                                        </p:tgtEl>
                                        <p:attrNameLst>
                                          <p:attrName>style.visibility</p:attrName>
                                        </p:attrNameLst>
                                      </p:cBhvr>
                                      <p:to>
                                        <p:strVal val="hidden"/>
                                      </p:to>
                                    </p:set>
                                  </p:childTnLst>
                                </p:cTn>
                              </p:par>
                              <p:par>
                                <p:cTn id="175" presetID="53" presetClass="exit" presetSubtype="32" fill="hold" grpId="1" nodeType="withEffect">
                                  <p:stCondLst>
                                    <p:cond delay="0"/>
                                  </p:stCondLst>
                                  <p:childTnLst>
                                    <p:anim calcmode="lin" valueType="num">
                                      <p:cBhvr>
                                        <p:cTn id="176" dur="500"/>
                                        <p:tgtEl>
                                          <p:spTgt spid="78"/>
                                        </p:tgtEl>
                                        <p:attrNameLst>
                                          <p:attrName>ppt_w</p:attrName>
                                        </p:attrNameLst>
                                      </p:cBhvr>
                                      <p:tavLst>
                                        <p:tav tm="0">
                                          <p:val>
                                            <p:strVal val="ppt_w"/>
                                          </p:val>
                                        </p:tav>
                                        <p:tav tm="100000">
                                          <p:val>
                                            <p:fltVal val="0"/>
                                          </p:val>
                                        </p:tav>
                                      </p:tavLst>
                                    </p:anim>
                                    <p:anim calcmode="lin" valueType="num">
                                      <p:cBhvr>
                                        <p:cTn id="177" dur="500"/>
                                        <p:tgtEl>
                                          <p:spTgt spid="78"/>
                                        </p:tgtEl>
                                        <p:attrNameLst>
                                          <p:attrName>ppt_h</p:attrName>
                                        </p:attrNameLst>
                                      </p:cBhvr>
                                      <p:tavLst>
                                        <p:tav tm="0">
                                          <p:val>
                                            <p:strVal val="ppt_h"/>
                                          </p:val>
                                        </p:tav>
                                        <p:tav tm="100000">
                                          <p:val>
                                            <p:fltVal val="0"/>
                                          </p:val>
                                        </p:tav>
                                      </p:tavLst>
                                    </p:anim>
                                    <p:animEffect transition="out" filter="fade">
                                      <p:cBhvr>
                                        <p:cTn id="178" dur="500"/>
                                        <p:tgtEl>
                                          <p:spTgt spid="78"/>
                                        </p:tgtEl>
                                      </p:cBhvr>
                                    </p:animEffect>
                                    <p:set>
                                      <p:cBhvr>
                                        <p:cTn id="179" dur="1" fill="hold">
                                          <p:stCondLst>
                                            <p:cond delay="499"/>
                                          </p:stCondLst>
                                        </p:cTn>
                                        <p:tgtEl>
                                          <p:spTgt spid="78"/>
                                        </p:tgtEl>
                                        <p:attrNameLst>
                                          <p:attrName>style.visibility</p:attrName>
                                        </p:attrNameLst>
                                      </p:cBhvr>
                                      <p:to>
                                        <p:strVal val="hidden"/>
                                      </p:to>
                                    </p:set>
                                  </p:childTnLst>
                                </p:cTn>
                              </p:par>
                              <p:par>
                                <p:cTn id="180" presetID="53" presetClass="exit" presetSubtype="32" fill="hold" grpId="1" nodeType="withEffect">
                                  <p:stCondLst>
                                    <p:cond delay="0"/>
                                  </p:stCondLst>
                                  <p:childTnLst>
                                    <p:anim calcmode="lin" valueType="num">
                                      <p:cBhvr>
                                        <p:cTn id="181" dur="500"/>
                                        <p:tgtEl>
                                          <p:spTgt spid="79"/>
                                        </p:tgtEl>
                                        <p:attrNameLst>
                                          <p:attrName>ppt_w</p:attrName>
                                        </p:attrNameLst>
                                      </p:cBhvr>
                                      <p:tavLst>
                                        <p:tav tm="0">
                                          <p:val>
                                            <p:strVal val="ppt_w"/>
                                          </p:val>
                                        </p:tav>
                                        <p:tav tm="100000">
                                          <p:val>
                                            <p:fltVal val="0"/>
                                          </p:val>
                                        </p:tav>
                                      </p:tavLst>
                                    </p:anim>
                                    <p:anim calcmode="lin" valueType="num">
                                      <p:cBhvr>
                                        <p:cTn id="182" dur="500"/>
                                        <p:tgtEl>
                                          <p:spTgt spid="79"/>
                                        </p:tgtEl>
                                        <p:attrNameLst>
                                          <p:attrName>ppt_h</p:attrName>
                                        </p:attrNameLst>
                                      </p:cBhvr>
                                      <p:tavLst>
                                        <p:tav tm="0">
                                          <p:val>
                                            <p:strVal val="ppt_h"/>
                                          </p:val>
                                        </p:tav>
                                        <p:tav tm="100000">
                                          <p:val>
                                            <p:fltVal val="0"/>
                                          </p:val>
                                        </p:tav>
                                      </p:tavLst>
                                    </p:anim>
                                    <p:animEffect transition="out" filter="fade">
                                      <p:cBhvr>
                                        <p:cTn id="183" dur="500"/>
                                        <p:tgtEl>
                                          <p:spTgt spid="79"/>
                                        </p:tgtEl>
                                      </p:cBhvr>
                                    </p:animEffect>
                                    <p:set>
                                      <p:cBhvr>
                                        <p:cTn id="184" dur="1" fill="hold">
                                          <p:stCondLst>
                                            <p:cond delay="499"/>
                                          </p:stCondLst>
                                        </p:cTn>
                                        <p:tgtEl>
                                          <p:spTgt spid="79"/>
                                        </p:tgtEl>
                                        <p:attrNameLst>
                                          <p:attrName>style.visibility</p:attrName>
                                        </p:attrNameLst>
                                      </p:cBhvr>
                                      <p:to>
                                        <p:strVal val="hidden"/>
                                      </p:to>
                                    </p:set>
                                  </p:childTnLst>
                                </p:cTn>
                              </p:par>
                              <p:par>
                                <p:cTn id="185" presetID="53" presetClass="exit" presetSubtype="32" fill="hold" grpId="1" nodeType="withEffect">
                                  <p:stCondLst>
                                    <p:cond delay="0"/>
                                  </p:stCondLst>
                                  <p:childTnLst>
                                    <p:anim calcmode="lin" valueType="num">
                                      <p:cBhvr>
                                        <p:cTn id="186" dur="500"/>
                                        <p:tgtEl>
                                          <p:spTgt spid="80"/>
                                        </p:tgtEl>
                                        <p:attrNameLst>
                                          <p:attrName>ppt_w</p:attrName>
                                        </p:attrNameLst>
                                      </p:cBhvr>
                                      <p:tavLst>
                                        <p:tav tm="0">
                                          <p:val>
                                            <p:strVal val="ppt_w"/>
                                          </p:val>
                                        </p:tav>
                                        <p:tav tm="100000">
                                          <p:val>
                                            <p:fltVal val="0"/>
                                          </p:val>
                                        </p:tav>
                                      </p:tavLst>
                                    </p:anim>
                                    <p:anim calcmode="lin" valueType="num">
                                      <p:cBhvr>
                                        <p:cTn id="187" dur="500"/>
                                        <p:tgtEl>
                                          <p:spTgt spid="80"/>
                                        </p:tgtEl>
                                        <p:attrNameLst>
                                          <p:attrName>ppt_h</p:attrName>
                                        </p:attrNameLst>
                                      </p:cBhvr>
                                      <p:tavLst>
                                        <p:tav tm="0">
                                          <p:val>
                                            <p:strVal val="ppt_h"/>
                                          </p:val>
                                        </p:tav>
                                        <p:tav tm="100000">
                                          <p:val>
                                            <p:fltVal val="0"/>
                                          </p:val>
                                        </p:tav>
                                      </p:tavLst>
                                    </p:anim>
                                    <p:animEffect transition="out" filter="fade">
                                      <p:cBhvr>
                                        <p:cTn id="188" dur="500"/>
                                        <p:tgtEl>
                                          <p:spTgt spid="80"/>
                                        </p:tgtEl>
                                      </p:cBhvr>
                                    </p:animEffect>
                                    <p:set>
                                      <p:cBhvr>
                                        <p:cTn id="189" dur="1" fill="hold">
                                          <p:stCondLst>
                                            <p:cond delay="499"/>
                                          </p:stCondLst>
                                        </p:cTn>
                                        <p:tgtEl>
                                          <p:spTgt spid="80"/>
                                        </p:tgtEl>
                                        <p:attrNameLst>
                                          <p:attrName>style.visibility</p:attrName>
                                        </p:attrNameLst>
                                      </p:cBhvr>
                                      <p:to>
                                        <p:strVal val="hidden"/>
                                      </p:to>
                                    </p:set>
                                  </p:childTnLst>
                                </p:cTn>
                              </p:par>
                              <p:par>
                                <p:cTn id="190" presetID="53" presetClass="exit" presetSubtype="32" fill="hold" grpId="1" nodeType="withEffect">
                                  <p:stCondLst>
                                    <p:cond delay="0"/>
                                  </p:stCondLst>
                                  <p:childTnLst>
                                    <p:anim calcmode="lin" valueType="num">
                                      <p:cBhvr>
                                        <p:cTn id="191" dur="500"/>
                                        <p:tgtEl>
                                          <p:spTgt spid="81"/>
                                        </p:tgtEl>
                                        <p:attrNameLst>
                                          <p:attrName>ppt_w</p:attrName>
                                        </p:attrNameLst>
                                      </p:cBhvr>
                                      <p:tavLst>
                                        <p:tav tm="0">
                                          <p:val>
                                            <p:strVal val="ppt_w"/>
                                          </p:val>
                                        </p:tav>
                                        <p:tav tm="100000">
                                          <p:val>
                                            <p:fltVal val="0"/>
                                          </p:val>
                                        </p:tav>
                                      </p:tavLst>
                                    </p:anim>
                                    <p:anim calcmode="lin" valueType="num">
                                      <p:cBhvr>
                                        <p:cTn id="192" dur="500"/>
                                        <p:tgtEl>
                                          <p:spTgt spid="81"/>
                                        </p:tgtEl>
                                        <p:attrNameLst>
                                          <p:attrName>ppt_h</p:attrName>
                                        </p:attrNameLst>
                                      </p:cBhvr>
                                      <p:tavLst>
                                        <p:tav tm="0">
                                          <p:val>
                                            <p:strVal val="ppt_h"/>
                                          </p:val>
                                        </p:tav>
                                        <p:tav tm="100000">
                                          <p:val>
                                            <p:fltVal val="0"/>
                                          </p:val>
                                        </p:tav>
                                      </p:tavLst>
                                    </p:anim>
                                    <p:animEffect transition="out" filter="fade">
                                      <p:cBhvr>
                                        <p:cTn id="193" dur="500"/>
                                        <p:tgtEl>
                                          <p:spTgt spid="81"/>
                                        </p:tgtEl>
                                      </p:cBhvr>
                                    </p:animEffect>
                                    <p:set>
                                      <p:cBhvr>
                                        <p:cTn id="194" dur="1" fill="hold">
                                          <p:stCondLst>
                                            <p:cond delay="499"/>
                                          </p:stCondLst>
                                        </p:cTn>
                                        <p:tgtEl>
                                          <p:spTgt spid="81"/>
                                        </p:tgtEl>
                                        <p:attrNameLst>
                                          <p:attrName>style.visibility</p:attrName>
                                        </p:attrNameLst>
                                      </p:cBhvr>
                                      <p:to>
                                        <p:strVal val="hidden"/>
                                      </p:to>
                                    </p:set>
                                  </p:childTnLst>
                                </p:cTn>
                              </p:par>
                            </p:childTnLst>
                          </p:cTn>
                        </p:par>
                        <p:par>
                          <p:cTn id="195" fill="hold">
                            <p:stCondLst>
                              <p:cond delay="500"/>
                            </p:stCondLst>
                            <p:childTnLst>
                              <p:par>
                                <p:cTn id="196" presetID="1" presetClass="exit" presetSubtype="0" fill="hold" nodeType="afterEffect">
                                  <p:stCondLst>
                                    <p:cond delay="0"/>
                                  </p:stCondLst>
                                  <p:childTnLst>
                                    <p:set>
                                      <p:cBhvr>
                                        <p:cTn id="197" dur="1" fill="hold">
                                          <p:stCondLst>
                                            <p:cond delay="0"/>
                                          </p:stCondLst>
                                        </p:cTn>
                                        <p:tgtEl>
                                          <p:spTgt spid="40"/>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46"/>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7" grpId="0" animBg="1"/>
      <p:bldP spid="67" grpId="1" animBg="1"/>
      <p:bldP spid="68" grpId="0" animBg="1"/>
      <p:bldP spid="68"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0" grpId="0" animBg="1"/>
      <p:bldP spid="60" grpId="1" animBg="1"/>
      <p:bldP spid="62" grpId="0" animBg="1"/>
      <p:bldP spid="62" grpId="1" animBg="1"/>
      <p:bldP spid="63" grpId="0" animBg="1"/>
      <p:bldP spid="63" grpId="1" animBg="1"/>
      <p:bldP spid="65" grpId="0" animBg="1"/>
      <p:bldP spid="65" grpId="1" animBg="1"/>
      <p:bldP spid="58" grpId="0" animBg="1"/>
      <p:bldP spid="58" grpId="1" animBg="1"/>
      <p:bldP spid="59" grpId="0" animBg="1"/>
      <p:bldP spid="59" grpId="1" animBg="1"/>
      <p:bldP spid="57" grpId="0" animBg="1"/>
      <p:bldP spid="57" grpId="1" animBg="1"/>
      <p:bldP spid="56" grpId="0" animBg="1"/>
      <p:bldP spid="56" grpId="1" animBg="1"/>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正方形/長方形 103">
            <a:extLst>
              <a:ext uri="{FF2B5EF4-FFF2-40B4-BE49-F238E27FC236}">
                <a16:creationId xmlns:a16="http://schemas.microsoft.com/office/drawing/2014/main" id="{A20BF9FE-0A6C-BD41-9287-728C607E4255}"/>
              </a:ext>
            </a:extLst>
          </p:cNvPr>
          <p:cNvSpPr/>
          <p:nvPr/>
        </p:nvSpPr>
        <p:spPr>
          <a:xfrm>
            <a:off x="700303" y="1225592"/>
            <a:ext cx="7734599" cy="166059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25A72B09-575A-1344-9725-33B74406B37A}"/>
              </a:ext>
            </a:extLst>
          </p:cNvPr>
          <p:cNvSpPr/>
          <p:nvPr/>
        </p:nvSpPr>
        <p:spPr>
          <a:xfrm>
            <a:off x="2194569" y="3071281"/>
            <a:ext cx="4767538" cy="106475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116C54A1-1C6F-CA42-9E05-6AB5B26B5541}"/>
              </a:ext>
            </a:extLst>
          </p:cNvPr>
          <p:cNvSpPr/>
          <p:nvPr/>
        </p:nvSpPr>
        <p:spPr>
          <a:xfrm>
            <a:off x="2194569" y="5396346"/>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3ADBFB43-161F-3246-B5B2-30688A2CAB55}"/>
              </a:ext>
            </a:extLst>
          </p:cNvPr>
          <p:cNvSpPr/>
          <p:nvPr/>
        </p:nvSpPr>
        <p:spPr>
          <a:xfrm>
            <a:off x="2194570" y="4232035"/>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D3911AF5-3B68-E047-A0E0-5811B9FD7C73}"/>
              </a:ext>
            </a:extLst>
          </p:cNvPr>
          <p:cNvPicPr>
            <a:picLocks noChangeAspect="1"/>
          </p:cNvPicPr>
          <p:nvPr/>
        </p:nvPicPr>
        <p:blipFill>
          <a:blip r:embed="rId2"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857631" y="5948356"/>
            <a:ext cx="393957" cy="393957"/>
          </a:xfrm>
          <a:prstGeom prst="rect">
            <a:avLst/>
          </a:prstGeom>
        </p:spPr>
      </p:pic>
      <p:pic>
        <p:nvPicPr>
          <p:cNvPr id="47" name="図 46">
            <a:extLst>
              <a:ext uri="{FF2B5EF4-FFF2-40B4-BE49-F238E27FC236}">
                <a16:creationId xmlns:a16="http://schemas.microsoft.com/office/drawing/2014/main" id="{9135DBB5-2915-C442-A69F-1F3CCD71DB6D}"/>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462951" y="6034885"/>
            <a:ext cx="421690" cy="421690"/>
          </a:xfrm>
          <a:prstGeom prst="rect">
            <a:avLst/>
          </a:prstGeom>
        </p:spPr>
      </p:pic>
      <p:sp>
        <p:nvSpPr>
          <p:cNvPr id="2" name="タイトル 1">
            <a:extLst>
              <a:ext uri="{FF2B5EF4-FFF2-40B4-BE49-F238E27FC236}">
                <a16:creationId xmlns:a16="http://schemas.microsoft.com/office/drawing/2014/main" id="{DA1E4350-4BCC-DA4D-9590-A65BF2C64EDC}"/>
              </a:ext>
            </a:extLst>
          </p:cNvPr>
          <p:cNvSpPr>
            <a:spLocks noGrp="1"/>
          </p:cNvSpPr>
          <p:nvPr>
            <p:ph type="title"/>
          </p:nvPr>
        </p:nvSpPr>
        <p:spPr>
          <a:xfrm>
            <a:off x="457200" y="274638"/>
            <a:ext cx="8686800" cy="416221"/>
          </a:xfrm>
        </p:spPr>
        <p:txBody>
          <a:bodyPr/>
          <a:lstStyle/>
          <a:p>
            <a:r>
              <a:rPr kumimoji="1" lang="ja-JP" altLang="en-US"/>
              <a:t>モビリティの高いコンテナ</a:t>
            </a:r>
          </a:p>
        </p:txBody>
      </p:sp>
      <p:sp>
        <p:nvSpPr>
          <p:cNvPr id="3" name="スライド番号プレースホルダー 2">
            <a:extLst>
              <a:ext uri="{FF2B5EF4-FFF2-40B4-BE49-F238E27FC236}">
                <a16:creationId xmlns:a16="http://schemas.microsoft.com/office/drawing/2014/main" id="{B6541E02-40B9-AF44-BB5B-C6690B0B300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149</a:t>
            </a:fld>
            <a:endParaRPr kumimoji="1" lang="ja-JP" altLang="en-US"/>
          </a:p>
        </p:txBody>
      </p:sp>
      <p:grpSp>
        <p:nvGrpSpPr>
          <p:cNvPr id="4" name="図形グループ 100">
            <a:extLst>
              <a:ext uri="{FF2B5EF4-FFF2-40B4-BE49-F238E27FC236}">
                <a16:creationId xmlns:a16="http://schemas.microsoft.com/office/drawing/2014/main" id="{CE27E8E2-3115-D14D-923C-19071ADAEC31}"/>
              </a:ext>
            </a:extLst>
          </p:cNvPr>
          <p:cNvGrpSpPr/>
          <p:nvPr/>
        </p:nvGrpSpPr>
        <p:grpSpPr>
          <a:xfrm>
            <a:off x="4295301" y="6000608"/>
            <a:ext cx="324650" cy="265447"/>
            <a:chOff x="-62676" y="3965594"/>
            <a:chExt cx="679541" cy="593816"/>
          </a:xfrm>
        </p:grpSpPr>
        <p:sp>
          <p:nvSpPr>
            <p:cNvPr id="5" name="角丸四角形 4">
              <a:extLst>
                <a:ext uri="{FF2B5EF4-FFF2-40B4-BE49-F238E27FC236}">
                  <a16:creationId xmlns:a16="http://schemas.microsoft.com/office/drawing/2014/main" id="{1185D9BE-6A5B-B84B-AB97-40F9AEFF1723}"/>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D9C83143-E30F-A14B-968B-634BB296B9C2}"/>
                </a:ext>
              </a:extLst>
            </p:cNvPr>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 name="図形グループ 103">
            <a:extLst>
              <a:ext uri="{FF2B5EF4-FFF2-40B4-BE49-F238E27FC236}">
                <a16:creationId xmlns:a16="http://schemas.microsoft.com/office/drawing/2014/main" id="{F7CC3AED-A57C-844E-8D35-A67BCCB940E4}"/>
              </a:ext>
            </a:extLst>
          </p:cNvPr>
          <p:cNvGrpSpPr/>
          <p:nvPr/>
        </p:nvGrpSpPr>
        <p:grpSpPr>
          <a:xfrm>
            <a:off x="4262340" y="5820846"/>
            <a:ext cx="203710" cy="404575"/>
            <a:chOff x="1140657" y="4229811"/>
            <a:chExt cx="341289" cy="550466"/>
          </a:xfrm>
        </p:grpSpPr>
        <p:sp>
          <p:nvSpPr>
            <p:cNvPr id="8" name="角丸四角形 7">
              <a:extLst>
                <a:ext uri="{FF2B5EF4-FFF2-40B4-BE49-F238E27FC236}">
                  <a16:creationId xmlns:a16="http://schemas.microsoft.com/office/drawing/2014/main" id="{6BC7D254-A406-BC40-AA11-4A63CC7131C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9686F59B-327C-9F4A-AC2D-223EBBACECB2}"/>
                </a:ext>
              </a:extLst>
            </p:cNvPr>
            <p:cNvPicPr>
              <a:picLocks noChangeAspect="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 name="図形グループ 107">
            <a:extLst>
              <a:ext uri="{FF2B5EF4-FFF2-40B4-BE49-F238E27FC236}">
                <a16:creationId xmlns:a16="http://schemas.microsoft.com/office/drawing/2014/main" id="{C84020A1-7A30-9B4A-B417-A12697E2EF18}"/>
              </a:ext>
            </a:extLst>
          </p:cNvPr>
          <p:cNvGrpSpPr/>
          <p:nvPr/>
        </p:nvGrpSpPr>
        <p:grpSpPr>
          <a:xfrm>
            <a:off x="4636485" y="5961661"/>
            <a:ext cx="269638" cy="317989"/>
            <a:chOff x="6373788" y="4940591"/>
            <a:chExt cx="499492" cy="545661"/>
          </a:xfrm>
        </p:grpSpPr>
        <p:sp>
          <p:nvSpPr>
            <p:cNvPr id="11" name="角丸四角形 10">
              <a:extLst>
                <a:ext uri="{FF2B5EF4-FFF2-40B4-BE49-F238E27FC236}">
                  <a16:creationId xmlns:a16="http://schemas.microsoft.com/office/drawing/2014/main" id="{910C0165-9B78-B840-A6BB-CACA1D82CAB7}"/>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92F1096B-4DF4-E740-A401-C4E6E51E2961}"/>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a:extLst>
                <a:ext uri="{FF2B5EF4-FFF2-40B4-BE49-F238E27FC236}">
                  <a16:creationId xmlns:a16="http://schemas.microsoft.com/office/drawing/2014/main" id="{3AF788B8-9840-364B-9D31-157537BDE53E}"/>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 name="図 13">
            <a:extLst>
              <a:ext uri="{FF2B5EF4-FFF2-40B4-BE49-F238E27FC236}">
                <a16:creationId xmlns:a16="http://schemas.microsoft.com/office/drawing/2014/main" id="{9C91776D-9AC3-A449-BC3D-C39710DB923D}"/>
              </a:ext>
            </a:extLst>
          </p:cNvPr>
          <p:cNvPicPr>
            <a:picLocks noChangeAspect="1"/>
          </p:cNvPicPr>
          <p:nvPr/>
        </p:nvPicPr>
        <p:blipFill>
          <a:blip r:embed="rId6"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521135" y="5678348"/>
            <a:ext cx="479373" cy="479373"/>
          </a:xfrm>
          <a:prstGeom prst="rect">
            <a:avLst/>
          </a:prstGeom>
        </p:spPr>
      </p:pic>
      <p:grpSp>
        <p:nvGrpSpPr>
          <p:cNvPr id="15" name="図形グループ 114">
            <a:extLst>
              <a:ext uri="{FF2B5EF4-FFF2-40B4-BE49-F238E27FC236}">
                <a16:creationId xmlns:a16="http://schemas.microsoft.com/office/drawing/2014/main" id="{B7969CB4-1027-9547-AFDE-427CAA9C6ABE}"/>
              </a:ext>
            </a:extLst>
          </p:cNvPr>
          <p:cNvGrpSpPr/>
          <p:nvPr/>
        </p:nvGrpSpPr>
        <p:grpSpPr>
          <a:xfrm>
            <a:off x="5047111" y="5842991"/>
            <a:ext cx="351043" cy="416882"/>
            <a:chOff x="921147" y="2673903"/>
            <a:chExt cx="2035043" cy="2195257"/>
          </a:xfrm>
        </p:grpSpPr>
        <p:sp>
          <p:nvSpPr>
            <p:cNvPr id="16" name="台形 15">
              <a:extLst>
                <a:ext uri="{FF2B5EF4-FFF2-40B4-BE49-F238E27FC236}">
                  <a16:creationId xmlns:a16="http://schemas.microsoft.com/office/drawing/2014/main" id="{94DCA067-6A56-F149-8DAC-1492594CD567}"/>
                </a:ext>
              </a:extLst>
            </p:cNvPr>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7040A293-29D1-E345-A7F6-4B8FFFC90F70}"/>
                </a:ext>
              </a:extLst>
            </p:cNvPr>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図形グループ 117">
              <a:extLst>
                <a:ext uri="{FF2B5EF4-FFF2-40B4-BE49-F238E27FC236}">
                  <a16:creationId xmlns:a16="http://schemas.microsoft.com/office/drawing/2014/main" id="{BA401E31-095E-024E-9E52-0C841C143D78}"/>
                </a:ext>
              </a:extLst>
            </p:cNvPr>
            <p:cNvGrpSpPr/>
            <p:nvPr/>
          </p:nvGrpSpPr>
          <p:grpSpPr>
            <a:xfrm rot="18523230">
              <a:off x="289583" y="3305467"/>
              <a:ext cx="1602719" cy="339591"/>
              <a:chOff x="1084045" y="2295821"/>
              <a:chExt cx="1399064" cy="288032"/>
            </a:xfrm>
          </p:grpSpPr>
          <p:grpSp>
            <p:nvGrpSpPr>
              <p:cNvPr id="23" name="図形グループ 122">
                <a:extLst>
                  <a:ext uri="{FF2B5EF4-FFF2-40B4-BE49-F238E27FC236}">
                    <a16:creationId xmlns:a16="http://schemas.microsoft.com/office/drawing/2014/main" id="{0AE653C0-7B75-B44B-8B5D-D5D0F702E720}"/>
                  </a:ext>
                </a:extLst>
              </p:cNvPr>
              <p:cNvGrpSpPr/>
              <p:nvPr/>
            </p:nvGrpSpPr>
            <p:grpSpPr>
              <a:xfrm>
                <a:off x="1084045" y="2295821"/>
                <a:ext cx="1399064" cy="288032"/>
                <a:chOff x="531457" y="2456892"/>
                <a:chExt cx="1399064" cy="288032"/>
              </a:xfrm>
            </p:grpSpPr>
            <p:sp>
              <p:nvSpPr>
                <p:cNvPr id="25" name="正方形/長方形 24">
                  <a:extLst>
                    <a:ext uri="{FF2B5EF4-FFF2-40B4-BE49-F238E27FC236}">
                      <a16:creationId xmlns:a16="http://schemas.microsoft.com/office/drawing/2014/main" id="{740E81CB-F330-6E44-B569-FA0ED2D8C459}"/>
                    </a:ext>
                  </a:extLst>
                </p:cNvPr>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3DBA66D7-46C2-504F-9586-064107FEAE97}"/>
                    </a:ext>
                  </a:extLst>
                </p:cNvPr>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楕円 23">
                <a:extLst>
                  <a:ext uri="{FF2B5EF4-FFF2-40B4-BE49-F238E27FC236}">
                    <a16:creationId xmlns:a16="http://schemas.microsoft.com/office/drawing/2014/main" id="{74D781D7-BE80-F84D-9D4B-CB206F96D561}"/>
                  </a:ext>
                </a:extLst>
              </p:cNvPr>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円/楕円 18">
              <a:extLst>
                <a:ext uri="{FF2B5EF4-FFF2-40B4-BE49-F238E27FC236}">
                  <a16:creationId xmlns:a16="http://schemas.microsoft.com/office/drawing/2014/main" id="{57CECA03-EB3F-294F-961E-D0327FAEDB2D}"/>
                </a:ext>
              </a:extLst>
            </p:cNvPr>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71609B9B-32B3-074E-8CA6-ED488B1D00C4}"/>
                </a:ext>
              </a:extLst>
            </p:cNvPr>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5A7501C-53EF-054E-BB2C-F83F599B0C65}"/>
                </a:ext>
              </a:extLst>
            </p:cNvPr>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a:extLst>
                <a:ext uri="{FF2B5EF4-FFF2-40B4-BE49-F238E27FC236}">
                  <a16:creationId xmlns:a16="http://schemas.microsoft.com/office/drawing/2014/main" id="{0BFDCC3F-4465-5449-9E5D-BDAAB50A9BE8}"/>
                </a:ext>
              </a:extLst>
            </p:cNvPr>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96">
            <a:extLst>
              <a:ext uri="{FF2B5EF4-FFF2-40B4-BE49-F238E27FC236}">
                <a16:creationId xmlns:a16="http://schemas.microsoft.com/office/drawing/2014/main" id="{CFB5B036-5F92-BC43-BEF1-8CC3439040EC}"/>
              </a:ext>
            </a:extLst>
          </p:cNvPr>
          <p:cNvGrpSpPr/>
          <p:nvPr/>
        </p:nvGrpSpPr>
        <p:grpSpPr>
          <a:xfrm>
            <a:off x="4514882" y="5834667"/>
            <a:ext cx="115615" cy="261494"/>
            <a:chOff x="5118100" y="4941610"/>
            <a:chExt cx="190500" cy="405090"/>
          </a:xfrm>
        </p:grpSpPr>
        <p:sp>
          <p:nvSpPr>
            <p:cNvPr id="28" name="正方形/長方形 27">
              <a:extLst>
                <a:ext uri="{FF2B5EF4-FFF2-40B4-BE49-F238E27FC236}">
                  <a16:creationId xmlns:a16="http://schemas.microsoft.com/office/drawing/2014/main" id="{623A0779-46BF-A44C-9933-FA14CF757F0E}"/>
                </a:ext>
              </a:extLst>
            </p:cNvPr>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6DD2DFD-0948-E14D-8C84-866CA3AADA78}"/>
                </a:ext>
              </a:extLst>
            </p:cNvPr>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0F6BAADE-DD43-AB4D-AAB0-349727555B43}"/>
                </a:ext>
              </a:extLst>
            </p:cNvPr>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正方形/長方形 30">
            <a:extLst>
              <a:ext uri="{FF2B5EF4-FFF2-40B4-BE49-F238E27FC236}">
                <a16:creationId xmlns:a16="http://schemas.microsoft.com/office/drawing/2014/main" id="{CB998BF8-C6B3-E446-AAAE-6BB6A141A9B9}"/>
              </a:ext>
            </a:extLst>
          </p:cNvPr>
          <p:cNvSpPr/>
          <p:nvPr/>
        </p:nvSpPr>
        <p:spPr>
          <a:xfrm>
            <a:off x="3985597" y="578570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D10DEFB3-E0C4-604C-966A-B7CEDEF81693}"/>
              </a:ext>
            </a:extLst>
          </p:cNvPr>
          <p:cNvSpPr/>
          <p:nvPr/>
        </p:nvSpPr>
        <p:spPr>
          <a:xfrm>
            <a:off x="3684475" y="612100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1AE1CD7C-5BE7-3840-88F2-FDC184C3AAC5}"/>
              </a:ext>
            </a:extLst>
          </p:cNvPr>
          <p:cNvSpPr/>
          <p:nvPr/>
        </p:nvSpPr>
        <p:spPr>
          <a:xfrm>
            <a:off x="4051478" y="593751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10C3542-26F6-4146-B1A8-9069C19853BC}"/>
              </a:ext>
            </a:extLst>
          </p:cNvPr>
          <p:cNvSpPr/>
          <p:nvPr/>
        </p:nvSpPr>
        <p:spPr>
          <a:xfrm>
            <a:off x="4700316" y="58411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381967-69DE-AB47-9D45-4AA974B21F7A}"/>
              </a:ext>
            </a:extLst>
          </p:cNvPr>
          <p:cNvSpPr/>
          <p:nvPr/>
        </p:nvSpPr>
        <p:spPr>
          <a:xfrm>
            <a:off x="5275566" y="584892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 name="図 35">
            <a:extLst>
              <a:ext uri="{FF2B5EF4-FFF2-40B4-BE49-F238E27FC236}">
                <a16:creationId xmlns:a16="http://schemas.microsoft.com/office/drawing/2014/main" id="{69D12DDB-80DF-7743-BADC-F1F79BDA5821}"/>
              </a:ext>
            </a:extLst>
          </p:cNvPr>
          <p:cNvPicPr>
            <a:picLocks noChangeAspect="1"/>
          </p:cNvPicPr>
          <p:nvPr/>
        </p:nvPicPr>
        <p:blipFill>
          <a:blip r:embed="rId7">
            <a:clrChange>
              <a:clrFrom>
                <a:srgbClr val="FFFFFF"/>
              </a:clrFrom>
              <a:clrTo>
                <a:srgbClr val="FFFFFF">
                  <a:alpha val="0"/>
                </a:srgbClr>
              </a:clrTo>
            </a:clrChange>
            <a:grayscl/>
          </a:blip>
          <a:stretch>
            <a:fillRect/>
          </a:stretch>
        </p:blipFill>
        <p:spPr>
          <a:xfrm>
            <a:off x="4099353" y="4340601"/>
            <a:ext cx="952500" cy="952500"/>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115BF21-C280-7F4F-9351-3C42DB2BAD11}"/>
              </a:ext>
            </a:extLst>
          </p:cNvPr>
          <p:cNvPicPr>
            <a:picLocks noChangeAspect="1"/>
          </p:cNvPicPr>
          <p:nvPr/>
        </p:nvPicPr>
        <p:blipFill>
          <a:blip r:embed="rId8">
            <a:grayscl/>
          </a:blip>
          <a:stretch>
            <a:fillRect/>
          </a:stretch>
        </p:blipFill>
        <p:spPr>
          <a:xfrm>
            <a:off x="4046955" y="3071281"/>
            <a:ext cx="1064758" cy="1064758"/>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813D1B51-FEE9-4747-893E-A89FF397F31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9820" y="1506786"/>
            <a:ext cx="1820685" cy="1207996"/>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85514BE4-194A-954F-B417-30117D6293B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60419" y="1506786"/>
            <a:ext cx="1820685" cy="1207996"/>
          </a:xfrm>
          <a:prstGeom prst="rect">
            <a:avLst/>
          </a:prstGeom>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6FFBBA5B-7667-5943-95CA-A62E8B0DD3F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1018" y="1506786"/>
            <a:ext cx="1820685" cy="1207996"/>
          </a:xfrm>
          <a:prstGeom prst="rect">
            <a:avLst/>
          </a:prstGeom>
          <a:effectLst>
            <a:outerShdw blurRad="50800" dist="38100" dir="2700000" algn="tl" rotWithShape="0">
              <a:prstClr val="black">
                <a:alpha val="40000"/>
              </a:prstClr>
            </a:outerShdw>
          </a:effectLst>
        </p:spPr>
      </p:pic>
      <p:sp>
        <p:nvSpPr>
          <p:cNvPr id="41" name="正方形/長方形 40">
            <a:extLst>
              <a:ext uri="{FF2B5EF4-FFF2-40B4-BE49-F238E27FC236}">
                <a16:creationId xmlns:a16="http://schemas.microsoft.com/office/drawing/2014/main" id="{A18AFFB5-F196-5542-9B6E-172878881B35}"/>
              </a:ext>
            </a:extLst>
          </p:cNvPr>
          <p:cNvSpPr/>
          <p:nvPr/>
        </p:nvSpPr>
        <p:spPr>
          <a:xfrm>
            <a:off x="4856515"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83CA0E2F-BC56-D544-B02D-6CF59FCB0F1E}"/>
              </a:ext>
            </a:extLst>
          </p:cNvPr>
          <p:cNvSpPr/>
          <p:nvPr/>
        </p:nvSpPr>
        <p:spPr>
          <a:xfrm>
            <a:off x="4855003"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860B16B4-F3D6-884D-AF03-BADB6B9509BB}"/>
              </a:ext>
            </a:extLst>
          </p:cNvPr>
          <p:cNvSpPr/>
          <p:nvPr/>
        </p:nvSpPr>
        <p:spPr>
          <a:xfrm>
            <a:off x="4856515"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C55ADF50-B7DF-8843-BC6F-761DF77BE11B}"/>
              </a:ext>
            </a:extLst>
          </p:cNvPr>
          <p:cNvSpPr/>
          <p:nvPr/>
        </p:nvSpPr>
        <p:spPr>
          <a:xfrm>
            <a:off x="4310717" y="601918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8E9DEAC9-416E-CC47-B139-66BEBDFD9954}"/>
              </a:ext>
            </a:extLst>
          </p:cNvPr>
          <p:cNvSpPr/>
          <p:nvPr/>
        </p:nvSpPr>
        <p:spPr>
          <a:xfrm>
            <a:off x="4995797"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110CA1B7-C769-D149-95E5-F1EED8B82540}"/>
              </a:ext>
            </a:extLst>
          </p:cNvPr>
          <p:cNvSpPr/>
          <p:nvPr/>
        </p:nvSpPr>
        <p:spPr>
          <a:xfrm>
            <a:off x="4994285"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060B1BA7-2672-0649-B4F1-912F65CACEEB}"/>
              </a:ext>
            </a:extLst>
          </p:cNvPr>
          <p:cNvSpPr/>
          <p:nvPr/>
        </p:nvSpPr>
        <p:spPr>
          <a:xfrm>
            <a:off x="4995797"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5EF3CE4-0F16-1D48-B916-F53225D34A48}"/>
              </a:ext>
            </a:extLst>
          </p:cNvPr>
          <p:cNvSpPr/>
          <p:nvPr/>
        </p:nvSpPr>
        <p:spPr>
          <a:xfrm>
            <a:off x="5152906"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9C204A5D-F38E-5748-8EE6-3AC52A2AC3E0}"/>
              </a:ext>
            </a:extLst>
          </p:cNvPr>
          <p:cNvSpPr/>
          <p:nvPr/>
        </p:nvSpPr>
        <p:spPr>
          <a:xfrm>
            <a:off x="5151394"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0EE03EB-210B-1348-9DE0-518EAE4363A7}"/>
              </a:ext>
            </a:extLst>
          </p:cNvPr>
          <p:cNvSpPr/>
          <p:nvPr/>
        </p:nvSpPr>
        <p:spPr>
          <a:xfrm>
            <a:off x="5152906"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B0DBC8C-4D23-2347-BBEB-8F094DAA8DD9}"/>
              </a:ext>
            </a:extLst>
          </p:cNvPr>
          <p:cNvSpPr/>
          <p:nvPr/>
        </p:nvSpPr>
        <p:spPr>
          <a:xfrm>
            <a:off x="5292188"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395E3D7-9BBB-EB48-BDA1-ECF42DC88B94}"/>
              </a:ext>
            </a:extLst>
          </p:cNvPr>
          <p:cNvSpPr/>
          <p:nvPr/>
        </p:nvSpPr>
        <p:spPr>
          <a:xfrm>
            <a:off x="5290676"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0D8CE4C4-EE7E-9343-A9C1-9527EDC84DD4}"/>
              </a:ext>
            </a:extLst>
          </p:cNvPr>
          <p:cNvSpPr/>
          <p:nvPr/>
        </p:nvSpPr>
        <p:spPr>
          <a:xfrm>
            <a:off x="5292188"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04290EF-0334-ED45-87D1-5437959067A1}"/>
              </a:ext>
            </a:extLst>
          </p:cNvPr>
          <p:cNvSpPr/>
          <p:nvPr/>
        </p:nvSpPr>
        <p:spPr>
          <a:xfrm>
            <a:off x="5153627"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6D35AF95-9344-524C-83A8-BEA3BA776F11}"/>
              </a:ext>
            </a:extLst>
          </p:cNvPr>
          <p:cNvSpPr/>
          <p:nvPr/>
        </p:nvSpPr>
        <p:spPr>
          <a:xfrm>
            <a:off x="5154929"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C06D95A-8769-0844-8CE1-DFD23B1F2C87}"/>
              </a:ext>
            </a:extLst>
          </p:cNvPr>
          <p:cNvSpPr/>
          <p:nvPr/>
        </p:nvSpPr>
        <p:spPr>
          <a:xfrm>
            <a:off x="5292909"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3640F45E-AEA4-2C4C-9C31-CFCEDB639B5C}"/>
              </a:ext>
            </a:extLst>
          </p:cNvPr>
          <p:cNvSpPr/>
          <p:nvPr/>
        </p:nvSpPr>
        <p:spPr>
          <a:xfrm>
            <a:off x="5294211"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B82BEEF0-0BD7-9742-8791-D16D4EF5499A}"/>
              </a:ext>
            </a:extLst>
          </p:cNvPr>
          <p:cNvSpPr/>
          <p:nvPr/>
        </p:nvSpPr>
        <p:spPr>
          <a:xfrm>
            <a:off x="724762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EFA69A88-8D28-F54F-94BC-CAFA2A6B6DCC}"/>
              </a:ext>
            </a:extLst>
          </p:cNvPr>
          <p:cNvSpPr/>
          <p:nvPr/>
        </p:nvSpPr>
        <p:spPr>
          <a:xfrm>
            <a:off x="724610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B0390FD9-D9DA-F04B-9257-69AFE2BB5170}"/>
              </a:ext>
            </a:extLst>
          </p:cNvPr>
          <p:cNvSpPr/>
          <p:nvPr/>
        </p:nvSpPr>
        <p:spPr>
          <a:xfrm>
            <a:off x="724762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FAB43AC9-2317-F24F-976A-101C8441427F}"/>
              </a:ext>
            </a:extLst>
          </p:cNvPr>
          <p:cNvSpPr/>
          <p:nvPr/>
        </p:nvSpPr>
        <p:spPr>
          <a:xfrm>
            <a:off x="7386902"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63D4A9CD-375E-1C48-B5B4-34C459E5CE22}"/>
              </a:ext>
            </a:extLst>
          </p:cNvPr>
          <p:cNvSpPr/>
          <p:nvPr/>
        </p:nvSpPr>
        <p:spPr>
          <a:xfrm>
            <a:off x="7385390"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76191AC2-C4A5-FE42-AD46-302A8E9AAEA5}"/>
              </a:ext>
            </a:extLst>
          </p:cNvPr>
          <p:cNvSpPr/>
          <p:nvPr/>
        </p:nvSpPr>
        <p:spPr>
          <a:xfrm>
            <a:off x="7386902"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2239F7B3-A2F1-AE4C-813B-0E6B22B11936}"/>
              </a:ext>
            </a:extLst>
          </p:cNvPr>
          <p:cNvSpPr/>
          <p:nvPr/>
        </p:nvSpPr>
        <p:spPr>
          <a:xfrm>
            <a:off x="696361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C0830A5-7564-BB47-8BD0-E18476CA0C49}"/>
              </a:ext>
            </a:extLst>
          </p:cNvPr>
          <p:cNvSpPr/>
          <p:nvPr/>
        </p:nvSpPr>
        <p:spPr>
          <a:xfrm>
            <a:off x="696210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3FA3061D-BE88-8040-B920-819FF0FBF5C7}"/>
              </a:ext>
            </a:extLst>
          </p:cNvPr>
          <p:cNvSpPr/>
          <p:nvPr/>
        </p:nvSpPr>
        <p:spPr>
          <a:xfrm>
            <a:off x="696361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C271DE21-4BE1-0547-AADA-C7221C11376C}"/>
              </a:ext>
            </a:extLst>
          </p:cNvPr>
          <p:cNvSpPr/>
          <p:nvPr/>
        </p:nvSpPr>
        <p:spPr>
          <a:xfrm>
            <a:off x="710290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9F8F92EC-4F6E-3047-939F-954C48C6AD17}"/>
              </a:ext>
            </a:extLst>
          </p:cNvPr>
          <p:cNvSpPr/>
          <p:nvPr/>
        </p:nvSpPr>
        <p:spPr>
          <a:xfrm>
            <a:off x="710138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208D0837-0F45-9F4D-B887-A7DF37234D56}"/>
              </a:ext>
            </a:extLst>
          </p:cNvPr>
          <p:cNvSpPr/>
          <p:nvPr/>
        </p:nvSpPr>
        <p:spPr>
          <a:xfrm>
            <a:off x="710290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D90C170F-1399-AB47-8D26-0EACAE577A13}"/>
              </a:ext>
            </a:extLst>
          </p:cNvPr>
          <p:cNvSpPr/>
          <p:nvPr/>
        </p:nvSpPr>
        <p:spPr>
          <a:xfrm>
            <a:off x="460211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7983123C-2C91-5747-9577-8DD6F9038EFD}"/>
              </a:ext>
            </a:extLst>
          </p:cNvPr>
          <p:cNvSpPr/>
          <p:nvPr/>
        </p:nvSpPr>
        <p:spPr>
          <a:xfrm>
            <a:off x="460060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E240C161-8ABE-4F4D-9693-62694F45A774}"/>
              </a:ext>
            </a:extLst>
          </p:cNvPr>
          <p:cNvSpPr/>
          <p:nvPr/>
        </p:nvSpPr>
        <p:spPr>
          <a:xfrm>
            <a:off x="460211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AD9A2E99-BB84-C849-B4C6-7E266DB661A4}"/>
              </a:ext>
            </a:extLst>
          </p:cNvPr>
          <p:cNvSpPr/>
          <p:nvPr/>
        </p:nvSpPr>
        <p:spPr>
          <a:xfrm>
            <a:off x="474139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1EB8E06E-D07C-9144-A37B-199A79A9F10F}"/>
              </a:ext>
            </a:extLst>
          </p:cNvPr>
          <p:cNvSpPr/>
          <p:nvPr/>
        </p:nvSpPr>
        <p:spPr>
          <a:xfrm>
            <a:off x="473988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51282DAA-E14C-D344-ADCF-9DB5F445A2B8}"/>
              </a:ext>
            </a:extLst>
          </p:cNvPr>
          <p:cNvSpPr/>
          <p:nvPr/>
        </p:nvSpPr>
        <p:spPr>
          <a:xfrm>
            <a:off x="474139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8496D878-20D1-2143-95BE-88A2D3A9DE8A}"/>
              </a:ext>
            </a:extLst>
          </p:cNvPr>
          <p:cNvSpPr/>
          <p:nvPr/>
        </p:nvSpPr>
        <p:spPr>
          <a:xfrm>
            <a:off x="4318114"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0E38158C-A975-3E40-8C9F-11AE894D0FF4}"/>
              </a:ext>
            </a:extLst>
          </p:cNvPr>
          <p:cNvSpPr/>
          <p:nvPr/>
        </p:nvSpPr>
        <p:spPr>
          <a:xfrm>
            <a:off x="4316602"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719DDD69-2DC9-1F45-8663-BBE3492BBA85}"/>
              </a:ext>
            </a:extLst>
          </p:cNvPr>
          <p:cNvSpPr/>
          <p:nvPr/>
        </p:nvSpPr>
        <p:spPr>
          <a:xfrm>
            <a:off x="4318114"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8371071-4DD9-1840-B93E-5815F83FAD5E}"/>
              </a:ext>
            </a:extLst>
          </p:cNvPr>
          <p:cNvSpPr/>
          <p:nvPr/>
        </p:nvSpPr>
        <p:spPr>
          <a:xfrm>
            <a:off x="445739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921D7BC4-4D18-7540-91A5-575E6EE1EB60}"/>
              </a:ext>
            </a:extLst>
          </p:cNvPr>
          <p:cNvSpPr/>
          <p:nvPr/>
        </p:nvSpPr>
        <p:spPr>
          <a:xfrm>
            <a:off x="445588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68F47A5B-FA69-4A40-A285-18C35A2FCBCD}"/>
              </a:ext>
            </a:extLst>
          </p:cNvPr>
          <p:cNvSpPr/>
          <p:nvPr/>
        </p:nvSpPr>
        <p:spPr>
          <a:xfrm>
            <a:off x="445739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F35EE511-3BFF-124E-9F86-7B1BBD1EEC84}"/>
              </a:ext>
            </a:extLst>
          </p:cNvPr>
          <p:cNvSpPr/>
          <p:nvPr/>
        </p:nvSpPr>
        <p:spPr>
          <a:xfrm>
            <a:off x="192898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6AF748AF-39E5-6D46-B952-29A19B3B51C4}"/>
              </a:ext>
            </a:extLst>
          </p:cNvPr>
          <p:cNvSpPr/>
          <p:nvPr/>
        </p:nvSpPr>
        <p:spPr>
          <a:xfrm>
            <a:off x="192747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B79E6412-FE6C-4446-A775-43CC09F87CEF}"/>
              </a:ext>
            </a:extLst>
          </p:cNvPr>
          <p:cNvSpPr/>
          <p:nvPr/>
        </p:nvSpPr>
        <p:spPr>
          <a:xfrm>
            <a:off x="192898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16C7C294-44A2-C74B-9495-BB4CEBF43F11}"/>
              </a:ext>
            </a:extLst>
          </p:cNvPr>
          <p:cNvSpPr/>
          <p:nvPr/>
        </p:nvSpPr>
        <p:spPr>
          <a:xfrm>
            <a:off x="2068270"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a:extLst>
              <a:ext uri="{FF2B5EF4-FFF2-40B4-BE49-F238E27FC236}">
                <a16:creationId xmlns:a16="http://schemas.microsoft.com/office/drawing/2014/main" id="{E14E4D9C-21C1-824C-BF18-D46E82CF97CA}"/>
              </a:ext>
            </a:extLst>
          </p:cNvPr>
          <p:cNvSpPr/>
          <p:nvPr/>
        </p:nvSpPr>
        <p:spPr>
          <a:xfrm>
            <a:off x="2066758"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4969DBF2-1E4D-6F4C-8B01-8399DF72FBEF}"/>
              </a:ext>
            </a:extLst>
          </p:cNvPr>
          <p:cNvSpPr/>
          <p:nvPr/>
        </p:nvSpPr>
        <p:spPr>
          <a:xfrm>
            <a:off x="2068270"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962677F-4058-7742-9D97-210E47C2259B}"/>
              </a:ext>
            </a:extLst>
          </p:cNvPr>
          <p:cNvSpPr/>
          <p:nvPr/>
        </p:nvSpPr>
        <p:spPr>
          <a:xfrm>
            <a:off x="1644986"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2EECB69-BD12-B842-A6D9-4E2550976EE3}"/>
              </a:ext>
            </a:extLst>
          </p:cNvPr>
          <p:cNvSpPr/>
          <p:nvPr/>
        </p:nvSpPr>
        <p:spPr>
          <a:xfrm>
            <a:off x="1643474"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a:extLst>
              <a:ext uri="{FF2B5EF4-FFF2-40B4-BE49-F238E27FC236}">
                <a16:creationId xmlns:a16="http://schemas.microsoft.com/office/drawing/2014/main" id="{A1069256-03EB-F549-A10B-FCC396C72020}"/>
              </a:ext>
            </a:extLst>
          </p:cNvPr>
          <p:cNvSpPr/>
          <p:nvPr/>
        </p:nvSpPr>
        <p:spPr>
          <a:xfrm>
            <a:off x="1644986"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B9D2292F-3DD1-B74D-879D-F7047FDB2CBD}"/>
              </a:ext>
            </a:extLst>
          </p:cNvPr>
          <p:cNvSpPr/>
          <p:nvPr/>
        </p:nvSpPr>
        <p:spPr>
          <a:xfrm>
            <a:off x="178426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E428DBBF-B95C-FF41-A3D9-3C14B0289337}"/>
              </a:ext>
            </a:extLst>
          </p:cNvPr>
          <p:cNvSpPr/>
          <p:nvPr/>
        </p:nvSpPr>
        <p:spPr>
          <a:xfrm>
            <a:off x="178275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22D14C2-A6B1-5845-900A-FDF6D9258E9F}"/>
              </a:ext>
            </a:extLst>
          </p:cNvPr>
          <p:cNvSpPr/>
          <p:nvPr/>
        </p:nvSpPr>
        <p:spPr>
          <a:xfrm>
            <a:off x="178426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テキスト ボックス 104">
            <a:extLst>
              <a:ext uri="{FF2B5EF4-FFF2-40B4-BE49-F238E27FC236}">
                <a16:creationId xmlns:a16="http://schemas.microsoft.com/office/drawing/2014/main" id="{67D08B2B-2709-6949-9AFB-51E09B9A0672}"/>
              </a:ext>
            </a:extLst>
          </p:cNvPr>
          <p:cNvSpPr txBox="1"/>
          <p:nvPr/>
        </p:nvSpPr>
        <p:spPr>
          <a:xfrm>
            <a:off x="2242065" y="5474291"/>
            <a:ext cx="902811" cy="307777"/>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デバイス</a:t>
            </a:r>
          </a:p>
        </p:txBody>
      </p:sp>
      <p:sp>
        <p:nvSpPr>
          <p:cNvPr id="106" name="テキスト ボックス 105">
            <a:extLst>
              <a:ext uri="{FF2B5EF4-FFF2-40B4-BE49-F238E27FC236}">
                <a16:creationId xmlns:a16="http://schemas.microsoft.com/office/drawing/2014/main" id="{0670C2FA-901B-C143-AF3D-D12835C8B104}"/>
              </a:ext>
            </a:extLst>
          </p:cNvPr>
          <p:cNvSpPr txBox="1"/>
          <p:nvPr/>
        </p:nvSpPr>
        <p:spPr>
          <a:xfrm>
            <a:off x="2236674" y="4305563"/>
            <a:ext cx="902811"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エッジ</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4DEFF0D5-D8AC-1A4A-9949-B7D41CFAFEF7}"/>
              </a:ext>
            </a:extLst>
          </p:cNvPr>
          <p:cNvSpPr txBox="1"/>
          <p:nvPr/>
        </p:nvSpPr>
        <p:spPr>
          <a:xfrm>
            <a:off x="2242065" y="3149517"/>
            <a:ext cx="1261884"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オンプレミス</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E06FF04A-EC5D-EB44-86E9-A5D1FA8DD857}"/>
              </a:ext>
            </a:extLst>
          </p:cNvPr>
          <p:cNvSpPr txBox="1"/>
          <p:nvPr/>
        </p:nvSpPr>
        <p:spPr>
          <a:xfrm>
            <a:off x="700303" y="1299220"/>
            <a:ext cx="902811" cy="307777"/>
          </a:xfrm>
          <a:prstGeom prst="rect">
            <a:avLst/>
          </a:prstGeom>
          <a:noFill/>
        </p:spPr>
        <p:txBody>
          <a:bodyPr wrap="none" rtlCol="0">
            <a:spAutoFit/>
          </a:bodyPr>
          <a:lstStyle/>
          <a:p>
            <a:r>
              <a:rPr kumimoji="1" lang="ja-JP" altLang="en-US" sz="1400" b="1">
                <a:solidFill>
                  <a:srgbClr val="002060"/>
                </a:solidFill>
                <a:latin typeface="Meiryo" panose="020B0604030504040204" pitchFamily="34" charset="-128"/>
                <a:ea typeface="Meiryo" panose="020B0604030504040204" pitchFamily="34" charset="-128"/>
              </a:rPr>
              <a:t>クラウド</a:t>
            </a:r>
          </a:p>
        </p:txBody>
      </p:sp>
      <p:sp>
        <p:nvSpPr>
          <p:cNvPr id="109" name="上下矢印 108">
            <a:extLst>
              <a:ext uri="{FF2B5EF4-FFF2-40B4-BE49-F238E27FC236}">
                <a16:creationId xmlns:a16="http://schemas.microsoft.com/office/drawing/2014/main" id="{62CC6B2A-17B0-A148-8DB8-6A627A37652B}"/>
              </a:ext>
            </a:extLst>
          </p:cNvPr>
          <p:cNvSpPr/>
          <p:nvPr/>
        </p:nvSpPr>
        <p:spPr>
          <a:xfrm>
            <a:off x="4415400" y="3989253"/>
            <a:ext cx="313199" cy="464743"/>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上下矢印 109">
            <a:extLst>
              <a:ext uri="{FF2B5EF4-FFF2-40B4-BE49-F238E27FC236}">
                <a16:creationId xmlns:a16="http://schemas.microsoft.com/office/drawing/2014/main" id="{6F9ED937-ABA2-0845-907F-9CC8BB98104A}"/>
              </a:ext>
            </a:extLst>
          </p:cNvPr>
          <p:cNvSpPr/>
          <p:nvPr/>
        </p:nvSpPr>
        <p:spPr>
          <a:xfrm>
            <a:off x="4415400" y="2532912"/>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上下矢印 110">
            <a:extLst>
              <a:ext uri="{FF2B5EF4-FFF2-40B4-BE49-F238E27FC236}">
                <a16:creationId xmlns:a16="http://schemas.microsoft.com/office/drawing/2014/main" id="{1E19656D-5365-5F49-9B88-40DA47ED29B5}"/>
              </a:ext>
            </a:extLst>
          </p:cNvPr>
          <p:cNvSpPr/>
          <p:nvPr/>
        </p:nvSpPr>
        <p:spPr>
          <a:xfrm>
            <a:off x="4415400" y="5205748"/>
            <a:ext cx="313199" cy="58009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上下矢印 111">
            <a:extLst>
              <a:ext uri="{FF2B5EF4-FFF2-40B4-BE49-F238E27FC236}">
                <a16:creationId xmlns:a16="http://schemas.microsoft.com/office/drawing/2014/main" id="{656B36F0-262F-1C41-96B3-2F35DFB45474}"/>
              </a:ext>
            </a:extLst>
          </p:cNvPr>
          <p:cNvSpPr/>
          <p:nvPr/>
        </p:nvSpPr>
        <p:spPr>
          <a:xfrm rot="16200000">
            <a:off x="309258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上下矢印 112">
            <a:extLst>
              <a:ext uri="{FF2B5EF4-FFF2-40B4-BE49-F238E27FC236}">
                <a16:creationId xmlns:a16="http://schemas.microsoft.com/office/drawing/2014/main" id="{F7115DB5-6DD0-5E4C-8397-E805C9317836}"/>
              </a:ext>
            </a:extLst>
          </p:cNvPr>
          <p:cNvSpPr/>
          <p:nvPr/>
        </p:nvSpPr>
        <p:spPr>
          <a:xfrm rot="16200000">
            <a:off x="573446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上下矢印 113">
            <a:extLst>
              <a:ext uri="{FF2B5EF4-FFF2-40B4-BE49-F238E27FC236}">
                <a16:creationId xmlns:a16="http://schemas.microsoft.com/office/drawing/2014/main" id="{ECCB2E6B-960E-7647-ADCF-8AD7D459B9D2}"/>
              </a:ext>
            </a:extLst>
          </p:cNvPr>
          <p:cNvSpPr/>
          <p:nvPr/>
        </p:nvSpPr>
        <p:spPr>
          <a:xfrm rot="18064598">
            <a:off x="3342118" y="2109539"/>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上下矢印 114">
            <a:extLst>
              <a:ext uri="{FF2B5EF4-FFF2-40B4-BE49-F238E27FC236}">
                <a16:creationId xmlns:a16="http://schemas.microsoft.com/office/drawing/2014/main" id="{3AA06983-6DE3-5345-8353-3E0E1D3E5460}"/>
              </a:ext>
            </a:extLst>
          </p:cNvPr>
          <p:cNvSpPr/>
          <p:nvPr/>
        </p:nvSpPr>
        <p:spPr>
          <a:xfrm rot="3535402" flipH="1">
            <a:off x="5459969" y="2109195"/>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a:extLst>
              <a:ext uri="{FF2B5EF4-FFF2-40B4-BE49-F238E27FC236}">
                <a16:creationId xmlns:a16="http://schemas.microsoft.com/office/drawing/2014/main" id="{56A9990C-8CFB-8944-8E9C-849566F9F9C2}"/>
              </a:ext>
            </a:extLst>
          </p:cNvPr>
          <p:cNvSpPr txBox="1"/>
          <p:nvPr/>
        </p:nvSpPr>
        <p:spPr>
          <a:xfrm>
            <a:off x="513433" y="815726"/>
            <a:ext cx="812434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ハードウェアや</a:t>
            </a:r>
            <a:r>
              <a:rPr lang="en-US" altLang="ja-JP" dirty="0">
                <a:latin typeface="Meiryo" panose="020B0604030504040204" pitchFamily="34" charset="-128"/>
                <a:ea typeface="Meiryo" panose="020B0604030504040204" pitchFamily="34" charset="-128"/>
              </a:rPr>
              <a:t>OS</a:t>
            </a:r>
            <a:r>
              <a:rPr lang="ja-JP" altLang="en-US">
                <a:latin typeface="Meiryo" panose="020B0604030504040204" pitchFamily="34" charset="-128"/>
                <a:ea typeface="Meiryo" panose="020B0604030504040204" pitchFamily="34" charset="-128"/>
              </a:rPr>
              <a:t>に依存することなく</a:t>
            </a:r>
            <a:r>
              <a:rPr kumimoji="1" lang="ja-JP" altLang="en-US">
                <a:latin typeface="Meiryo" panose="020B0604030504040204" pitchFamily="34" charset="-128"/>
                <a:ea typeface="Meiryo" panose="020B0604030504040204" pitchFamily="34" charset="-128"/>
              </a:rPr>
              <a:t>ソフトウェア機能を配置・移動できる</a:t>
            </a:r>
          </a:p>
        </p:txBody>
      </p:sp>
    </p:spTree>
    <p:extLst>
      <p:ext uri="{BB962C8B-B14F-4D97-AF65-F5344CB8AC3E}">
        <p14:creationId xmlns:p14="http://schemas.microsoft.com/office/powerpoint/2010/main" val="3263142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71FAAD2-2545-F346-8DA2-C40AAB65AAE8}"/>
              </a:ext>
            </a:extLst>
          </p:cNvPr>
          <p:cNvSpPr/>
          <p:nvPr/>
        </p:nvSpPr>
        <p:spPr>
          <a:xfrm>
            <a:off x="230399" y="773072"/>
            <a:ext cx="8830351" cy="37461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A50BA26-9CC3-4E43-A11F-7608724C0C3E}"/>
              </a:ext>
            </a:extLst>
          </p:cNvPr>
          <p:cNvSpPr/>
          <p:nvPr/>
        </p:nvSpPr>
        <p:spPr>
          <a:xfrm>
            <a:off x="169170" y="4609682"/>
            <a:ext cx="8830352"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a:t>デジタル化とは何か</a:t>
            </a:r>
          </a:p>
        </p:txBody>
      </p:sp>
      <p:pic>
        <p:nvPicPr>
          <p:cNvPr id="4" name="図 3">
            <a:extLst>
              <a:ext uri="{FF2B5EF4-FFF2-40B4-BE49-F238E27FC236}">
                <a16:creationId xmlns:a16="http://schemas.microsoft.com/office/drawing/2014/main" id="{72A9CB2E-114F-ED41-AEDF-36DF31CDFD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5538" y="5512329"/>
            <a:ext cx="473228" cy="566741"/>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D1AD209B-D585-0444-9B95-0C7D036D98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1084" y="5529831"/>
            <a:ext cx="453034" cy="606066"/>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D87A520F-09F1-DE45-9D4E-5441B68917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2393" y="5460909"/>
            <a:ext cx="606067" cy="606067"/>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8733029A-94CA-3249-8E05-B9B9054B03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67580" y="5564703"/>
            <a:ext cx="582076" cy="475847"/>
          </a:xfrm>
          <a:prstGeom prst="rect">
            <a:avLst/>
          </a:prstGeom>
          <a:effectLst>
            <a:outerShdw blurRad="50800" dist="38100" dir="2700000" algn="tl" rotWithShape="0">
              <a:prstClr val="black">
                <a:alpha val="40000"/>
              </a:prstClr>
            </a:outerShdw>
          </a:effectLst>
        </p:spPr>
      </p:pic>
      <p:sp>
        <p:nvSpPr>
          <p:cNvPr id="39" name="テキスト ボックス 38">
            <a:extLst>
              <a:ext uri="{FF2B5EF4-FFF2-40B4-BE49-F238E27FC236}">
                <a16:creationId xmlns:a16="http://schemas.microsoft.com/office/drawing/2014/main" id="{9AE44A30-C36E-A74B-A557-58F9393AB099}"/>
              </a:ext>
            </a:extLst>
          </p:cNvPr>
          <p:cNvSpPr txBox="1"/>
          <p:nvPr/>
        </p:nvSpPr>
        <p:spPr>
          <a:xfrm>
            <a:off x="5954458" y="5276759"/>
            <a:ext cx="2816797" cy="769441"/>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連続量</a:t>
            </a:r>
            <a:r>
              <a:rPr lang="ja-JP" altLang="en-US" sz="1200">
                <a:solidFill>
                  <a:schemeClr val="accent6">
                    <a:lumMod val="75000"/>
                  </a:schemeClr>
                </a:solidFill>
                <a:latin typeface="Meiryo" panose="020B0604030504040204" pitchFamily="34" charset="-128"/>
                <a:ea typeface="Meiryo" panose="020B0604030504040204" pitchFamily="34" charset="-128"/>
              </a:rPr>
              <a:t>（区切りなく続く値を持つ量）</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875832" y="5416834"/>
            <a:ext cx="1620957" cy="523220"/>
          </a:xfrm>
          <a:prstGeom prst="rect">
            <a:avLst/>
          </a:prstGeom>
          <a:noFill/>
        </p:spPr>
        <p:txBody>
          <a:bodyPr wrap="none" rtlCol="0">
            <a:spAutoFit/>
          </a:bodyPr>
          <a:lstStyle/>
          <a:p>
            <a:pPr algn="ctr"/>
            <a:r>
              <a:rPr kumimoji="1" lang="ja-JP" altLang="en-US" sz="2800" b="1">
                <a:solidFill>
                  <a:schemeClr val="accent6">
                    <a:lumMod val="75000"/>
                  </a:schemeClr>
                </a:solidFill>
                <a:latin typeface="Meiryo" panose="020B0604030504040204" pitchFamily="34" charset="-128"/>
                <a:ea typeface="Meiryo" panose="020B0604030504040204" pitchFamily="34" charset="-128"/>
              </a:rPr>
              <a:t>現実世界</a:t>
            </a:r>
          </a:p>
        </p:txBody>
      </p:sp>
      <p:sp>
        <p:nvSpPr>
          <p:cNvPr id="49" name="テキスト ボックス 48">
            <a:extLst>
              <a:ext uri="{FF2B5EF4-FFF2-40B4-BE49-F238E27FC236}">
                <a16:creationId xmlns:a16="http://schemas.microsoft.com/office/drawing/2014/main" id="{9033F5B5-E2F0-C948-80BC-85B8733BE046}"/>
              </a:ext>
            </a:extLst>
          </p:cNvPr>
          <p:cNvSpPr txBox="1"/>
          <p:nvPr/>
        </p:nvSpPr>
        <p:spPr>
          <a:xfrm>
            <a:off x="709852" y="5162277"/>
            <a:ext cx="1952915" cy="276999"/>
          </a:xfrm>
          <a:prstGeom prst="rect">
            <a:avLst/>
          </a:prstGeom>
          <a:noFill/>
        </p:spPr>
        <p:txBody>
          <a:bodyPr wrap="squar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私たちが生きている世界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2" name="正方形/長方形 1">
            <a:extLst>
              <a:ext uri="{FF2B5EF4-FFF2-40B4-BE49-F238E27FC236}">
                <a16:creationId xmlns:a16="http://schemas.microsoft.com/office/drawing/2014/main" id="{00D3646F-063B-B44F-B636-854A1468CD6D}"/>
              </a:ext>
            </a:extLst>
          </p:cNvPr>
          <p:cNvSpPr/>
          <p:nvPr/>
        </p:nvSpPr>
        <p:spPr>
          <a:xfrm>
            <a:off x="3220962" y="5197253"/>
            <a:ext cx="2725644" cy="276999"/>
          </a:xfrm>
          <a:prstGeom prst="rect">
            <a:avLst/>
          </a:prstGeom>
        </p:spPr>
        <p:txBody>
          <a:bodyPr wrap="square">
            <a:spAutoFit/>
          </a:bodyPr>
          <a:lstStyle/>
          <a:p>
            <a:pPr algn="ctr"/>
            <a:r>
              <a:rPr lang="ja-JP" altLang="en-US" sz="1200">
                <a:solidFill>
                  <a:schemeClr val="accent6">
                    <a:lumMod val="75000"/>
                  </a:schemeClr>
                </a:solidFill>
                <a:latin typeface="Meiryo" panose="020B0604030504040204" pitchFamily="34" charset="-128"/>
                <a:ea typeface="Meiryo" panose="020B0604030504040204" pitchFamily="34" charset="-128"/>
              </a:rPr>
              <a:t>身体を介して体験し、実感できる</a:t>
            </a:r>
          </a:p>
        </p:txBody>
      </p:sp>
      <p:sp>
        <p:nvSpPr>
          <p:cNvPr id="6" name="テキスト ボックス 5">
            <a:extLst>
              <a:ext uri="{FF2B5EF4-FFF2-40B4-BE49-F238E27FC236}">
                <a16:creationId xmlns:a16="http://schemas.microsoft.com/office/drawing/2014/main" id="{EFBAF708-8713-AE42-8AD4-4ED747B736C6}"/>
              </a:ext>
            </a:extLst>
          </p:cNvPr>
          <p:cNvSpPr txBox="1"/>
          <p:nvPr/>
        </p:nvSpPr>
        <p:spPr>
          <a:xfrm>
            <a:off x="1327378" y="3117268"/>
            <a:ext cx="3416320" cy="1015663"/>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IT</a:t>
            </a:r>
            <a:r>
              <a:rPr kumimoji="1" lang="en-US" altLang="ja-JP" sz="3200" dirty="0">
                <a:solidFill>
                  <a:schemeClr val="bg1"/>
                </a:solidFill>
                <a:latin typeface="Meiryo" panose="020B0604030504040204" pitchFamily="34" charset="-128"/>
                <a:ea typeface="Meiryo" panose="020B0604030504040204" pitchFamily="34" charset="-128"/>
              </a:rPr>
              <a:t> </a:t>
            </a:r>
            <a:r>
              <a:rPr kumimoji="1" lang="en-US" altLang="ja-JP" sz="1200" dirty="0">
                <a:solidFill>
                  <a:schemeClr val="bg1"/>
                </a:solidFill>
                <a:latin typeface="Meiryo" panose="020B0604030504040204" pitchFamily="34" charset="-128"/>
                <a:ea typeface="Meiryo" panose="020B0604030504040204" pitchFamily="34" charset="-128"/>
              </a:rPr>
              <a:t>Information Technology</a:t>
            </a:r>
            <a:r>
              <a:rPr lang="ja-JP" altLang="en-US" sz="1200">
                <a:solidFill>
                  <a:schemeClr val="bg1"/>
                </a:solidFill>
                <a:latin typeface="Meiryo" panose="020B0604030504040204" pitchFamily="34" charset="-128"/>
                <a:ea typeface="Meiryo" panose="020B0604030504040204" pitchFamily="34" charset="-128"/>
              </a:rPr>
              <a:t>：情報技術</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コンピューターやネットワークを実現し</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それを活用するための技術</a:t>
            </a:r>
          </a:p>
        </p:txBody>
      </p:sp>
      <p:sp>
        <p:nvSpPr>
          <p:cNvPr id="52" name="テキスト ボックス 51">
            <a:extLst>
              <a:ext uri="{FF2B5EF4-FFF2-40B4-BE49-F238E27FC236}">
                <a16:creationId xmlns:a16="http://schemas.microsoft.com/office/drawing/2014/main" id="{96B0CDD6-0173-5C44-A61A-D051BA97698A}"/>
              </a:ext>
            </a:extLst>
          </p:cNvPr>
          <p:cNvSpPr txBox="1"/>
          <p:nvPr/>
        </p:nvSpPr>
        <p:spPr>
          <a:xfrm>
            <a:off x="715350" y="5845732"/>
            <a:ext cx="1952915" cy="369332"/>
          </a:xfrm>
          <a:prstGeom prst="rect">
            <a:avLst/>
          </a:prstGeom>
          <a:noFill/>
        </p:spPr>
        <p:txBody>
          <a:bodyPr wrap="squar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Physical World</a:t>
            </a:r>
          </a:p>
        </p:txBody>
      </p:sp>
      <p:grpSp>
        <p:nvGrpSpPr>
          <p:cNvPr id="8" name="グループ化 7">
            <a:extLst>
              <a:ext uri="{FF2B5EF4-FFF2-40B4-BE49-F238E27FC236}">
                <a16:creationId xmlns:a16="http://schemas.microsoft.com/office/drawing/2014/main" id="{464D72F5-4FE4-3B42-97DC-C18FE0D590C3}"/>
              </a:ext>
            </a:extLst>
          </p:cNvPr>
          <p:cNvGrpSpPr/>
          <p:nvPr/>
        </p:nvGrpSpPr>
        <p:grpSpPr>
          <a:xfrm>
            <a:off x="169171" y="823949"/>
            <a:ext cx="8830351" cy="1926689"/>
            <a:chOff x="169171" y="823949"/>
            <a:chExt cx="8830351" cy="1926689"/>
          </a:xfrm>
        </p:grpSpPr>
        <p:sp>
          <p:nvSpPr>
            <p:cNvPr id="38" name="正方形/長方形 37">
              <a:extLst>
                <a:ext uri="{FF2B5EF4-FFF2-40B4-BE49-F238E27FC236}">
                  <a16:creationId xmlns:a16="http://schemas.microsoft.com/office/drawing/2014/main" id="{A75070BC-F7B0-7541-B32D-008F4042C1A1}"/>
                </a:ext>
              </a:extLst>
            </p:cNvPr>
            <p:cNvSpPr/>
            <p:nvPr/>
          </p:nvSpPr>
          <p:spPr>
            <a:xfrm>
              <a:off x="169171" y="823949"/>
              <a:ext cx="8830351" cy="192668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48571D8-DBBF-4845-965E-E2242DABA99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36184" y="1590227"/>
              <a:ext cx="736158" cy="653340"/>
            </a:xfrm>
            <a:prstGeom prst="rect">
              <a:avLst/>
            </a:prstGeom>
            <a:effectLst>
              <a:outerShdw blurRad="50800" dist="381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954E3802-7B14-674D-A06E-04F3572B4BFA}"/>
                </a:ext>
              </a:extLst>
            </p:cNvPr>
            <p:cNvGrpSpPr/>
            <p:nvPr/>
          </p:nvGrpSpPr>
          <p:grpSpPr>
            <a:xfrm>
              <a:off x="4058994" y="1736273"/>
              <a:ext cx="755318" cy="328505"/>
              <a:chOff x="3021306" y="2463800"/>
              <a:chExt cx="4338160" cy="1930400"/>
            </a:xfrm>
            <a:effectLst>
              <a:outerShdw blurRad="50800" dist="38100" dir="2700000" algn="tl" rotWithShape="0">
                <a:prstClr val="black">
                  <a:alpha val="40000"/>
                </a:prstClr>
              </a:outerShdw>
            </a:effectLst>
          </p:grpSpPr>
          <p:pic>
            <p:nvPicPr>
              <p:cNvPr id="17" name="図 16">
                <a:extLst>
                  <a:ext uri="{FF2B5EF4-FFF2-40B4-BE49-F238E27FC236}">
                    <a16:creationId xmlns:a16="http://schemas.microsoft.com/office/drawing/2014/main" id="{EFEC5A7A-6693-9A46-A4A1-EA0426142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5133" y="2463800"/>
                <a:ext cx="1320800" cy="1930400"/>
              </a:xfrm>
              <a:prstGeom prst="rect">
                <a:avLst/>
              </a:prstGeom>
            </p:spPr>
          </p:pic>
          <p:pic>
            <p:nvPicPr>
              <p:cNvPr id="18" name="図 17">
                <a:extLst>
                  <a:ext uri="{FF2B5EF4-FFF2-40B4-BE49-F238E27FC236}">
                    <a16:creationId xmlns:a16="http://schemas.microsoft.com/office/drawing/2014/main" id="{93A263EA-797D-9043-8F39-F7D33D2463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11600" y="2463800"/>
                <a:ext cx="1320800" cy="1930400"/>
              </a:xfrm>
              <a:prstGeom prst="rect">
                <a:avLst/>
              </a:prstGeom>
            </p:spPr>
          </p:pic>
          <p:pic>
            <p:nvPicPr>
              <p:cNvPr id="19" name="図 18">
                <a:extLst>
                  <a:ext uri="{FF2B5EF4-FFF2-40B4-BE49-F238E27FC236}">
                    <a16:creationId xmlns:a16="http://schemas.microsoft.com/office/drawing/2014/main" id="{C81B3B32-8C10-A245-9CC0-428D27D1C83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38666" y="2463800"/>
                <a:ext cx="1320800" cy="1930400"/>
              </a:xfrm>
              <a:prstGeom prst="rect">
                <a:avLst/>
              </a:prstGeom>
            </p:spPr>
          </p:pic>
          <p:pic>
            <p:nvPicPr>
              <p:cNvPr id="20" name="図 19">
                <a:extLst>
                  <a:ext uri="{FF2B5EF4-FFF2-40B4-BE49-F238E27FC236}">
                    <a16:creationId xmlns:a16="http://schemas.microsoft.com/office/drawing/2014/main" id="{2BBFCC14-6B9E-2F4F-BFE4-4CF4C911553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21306" y="2463800"/>
                <a:ext cx="1320800" cy="1930400"/>
              </a:xfrm>
              <a:prstGeom prst="rect">
                <a:avLst/>
              </a:prstGeom>
            </p:spPr>
          </p:pic>
        </p:grpSp>
        <p:grpSp>
          <p:nvGrpSpPr>
            <p:cNvPr id="36" name="グループ化 35">
              <a:extLst>
                <a:ext uri="{FF2B5EF4-FFF2-40B4-BE49-F238E27FC236}">
                  <a16:creationId xmlns:a16="http://schemas.microsoft.com/office/drawing/2014/main" id="{69FFE215-D4A8-BC46-BA1F-142B761E0B83}"/>
                </a:ext>
              </a:extLst>
            </p:cNvPr>
            <p:cNvGrpSpPr/>
            <p:nvPr/>
          </p:nvGrpSpPr>
          <p:grpSpPr>
            <a:xfrm>
              <a:off x="4944956" y="1719889"/>
              <a:ext cx="836777" cy="356279"/>
              <a:chOff x="5893431" y="4929170"/>
              <a:chExt cx="1721814" cy="844775"/>
            </a:xfrm>
            <a:effectLst>
              <a:outerShdw blurRad="50800" dist="38100" dir="2700000" algn="tl" rotWithShape="0">
                <a:prstClr val="black">
                  <a:alpha val="40000"/>
                </a:prstClr>
              </a:outerShdw>
            </a:effectLst>
          </p:grpSpPr>
          <p:grpSp>
            <p:nvGrpSpPr>
              <p:cNvPr id="28" name="グループ化 27">
                <a:extLst>
                  <a:ext uri="{FF2B5EF4-FFF2-40B4-BE49-F238E27FC236}">
                    <a16:creationId xmlns:a16="http://schemas.microsoft.com/office/drawing/2014/main" id="{E4D9D6B4-A10F-5147-BC9F-8DC977DA46C2}"/>
                  </a:ext>
                </a:extLst>
              </p:cNvPr>
              <p:cNvGrpSpPr/>
              <p:nvPr/>
            </p:nvGrpSpPr>
            <p:grpSpPr>
              <a:xfrm>
                <a:off x="5893431" y="4929170"/>
                <a:ext cx="1721814" cy="375695"/>
                <a:chOff x="4572000" y="5059152"/>
                <a:chExt cx="3044733" cy="740950"/>
              </a:xfrm>
            </p:grpSpPr>
            <p:pic>
              <p:nvPicPr>
                <p:cNvPr id="22" name="図 21">
                  <a:extLst>
                    <a:ext uri="{FF2B5EF4-FFF2-40B4-BE49-F238E27FC236}">
                      <a16:creationId xmlns:a16="http://schemas.microsoft.com/office/drawing/2014/main" id="{241373FD-CE17-5046-A1EC-65A82BBB604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72000" y="5059152"/>
                  <a:ext cx="506966" cy="740950"/>
                </a:xfrm>
                <a:prstGeom prst="rect">
                  <a:avLst/>
                </a:prstGeom>
              </p:spPr>
            </p:pic>
            <p:pic>
              <p:nvPicPr>
                <p:cNvPr id="23" name="図 22">
                  <a:extLst>
                    <a:ext uri="{FF2B5EF4-FFF2-40B4-BE49-F238E27FC236}">
                      <a16:creationId xmlns:a16="http://schemas.microsoft.com/office/drawing/2014/main" id="{BE367473-8490-C34F-8F0E-65DB47BC239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78966" y="5059152"/>
                  <a:ext cx="506966" cy="740950"/>
                </a:xfrm>
                <a:prstGeom prst="rect">
                  <a:avLst/>
                </a:prstGeom>
              </p:spPr>
            </p:pic>
            <p:pic>
              <p:nvPicPr>
                <p:cNvPr id="24" name="図 23">
                  <a:extLst>
                    <a:ext uri="{FF2B5EF4-FFF2-40B4-BE49-F238E27FC236}">
                      <a16:creationId xmlns:a16="http://schemas.microsoft.com/office/drawing/2014/main" id="{C64C93BB-F418-C84F-B102-064A340ACE5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585932" y="5059152"/>
                  <a:ext cx="506966" cy="740950"/>
                </a:xfrm>
                <a:prstGeom prst="rect">
                  <a:avLst/>
                </a:prstGeom>
              </p:spPr>
            </p:pic>
            <p:pic>
              <p:nvPicPr>
                <p:cNvPr id="25" name="図 24">
                  <a:extLst>
                    <a:ext uri="{FF2B5EF4-FFF2-40B4-BE49-F238E27FC236}">
                      <a16:creationId xmlns:a16="http://schemas.microsoft.com/office/drawing/2014/main" id="{B12E4D47-6B54-4846-8591-9F8CF414577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92898" y="5059152"/>
                  <a:ext cx="506966" cy="740950"/>
                </a:xfrm>
                <a:prstGeom prst="rect">
                  <a:avLst/>
                </a:prstGeom>
              </p:spPr>
            </p:pic>
            <p:pic>
              <p:nvPicPr>
                <p:cNvPr id="26" name="図 25">
                  <a:extLst>
                    <a:ext uri="{FF2B5EF4-FFF2-40B4-BE49-F238E27FC236}">
                      <a16:creationId xmlns:a16="http://schemas.microsoft.com/office/drawing/2014/main" id="{96C307B2-4F34-CC42-8E43-8548FC96010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02801" y="5059152"/>
                  <a:ext cx="506966" cy="740950"/>
                </a:xfrm>
                <a:prstGeom prst="rect">
                  <a:avLst/>
                </a:prstGeom>
              </p:spPr>
            </p:pic>
            <p:pic>
              <p:nvPicPr>
                <p:cNvPr id="27" name="図 26">
                  <a:extLst>
                    <a:ext uri="{FF2B5EF4-FFF2-40B4-BE49-F238E27FC236}">
                      <a16:creationId xmlns:a16="http://schemas.microsoft.com/office/drawing/2014/main" id="{EBD4936F-73FB-E244-BBA8-622CC1BE5E8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09767" y="5059152"/>
                  <a:ext cx="506966" cy="740950"/>
                </a:xfrm>
                <a:prstGeom prst="rect">
                  <a:avLst/>
                </a:prstGeom>
              </p:spPr>
            </p:pic>
          </p:grpSp>
          <p:pic>
            <p:nvPicPr>
              <p:cNvPr id="30" name="図 29">
                <a:extLst>
                  <a:ext uri="{FF2B5EF4-FFF2-40B4-BE49-F238E27FC236}">
                    <a16:creationId xmlns:a16="http://schemas.microsoft.com/office/drawing/2014/main" id="{AABF51AB-E45F-D640-8F33-6BF9992B6C0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57512" y="5390762"/>
                <a:ext cx="286692" cy="375695"/>
              </a:xfrm>
              <a:prstGeom prst="rect">
                <a:avLst/>
              </a:prstGeom>
            </p:spPr>
          </p:pic>
          <p:pic>
            <p:nvPicPr>
              <p:cNvPr id="31" name="図 30">
                <a:extLst>
                  <a:ext uri="{FF2B5EF4-FFF2-40B4-BE49-F238E27FC236}">
                    <a16:creationId xmlns:a16="http://schemas.microsoft.com/office/drawing/2014/main" id="{5B83AEF3-3F41-7F41-BF43-34087089B07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93431" y="5390763"/>
                <a:ext cx="286692" cy="375695"/>
              </a:xfrm>
              <a:prstGeom prst="rect">
                <a:avLst/>
              </a:prstGeom>
            </p:spPr>
          </p:pic>
          <p:pic>
            <p:nvPicPr>
              <p:cNvPr id="32" name="図 31">
                <a:extLst>
                  <a:ext uri="{FF2B5EF4-FFF2-40B4-BE49-F238E27FC236}">
                    <a16:creationId xmlns:a16="http://schemas.microsoft.com/office/drawing/2014/main" id="{15E9209F-1BCF-B342-9361-530B0AD273A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61023" y="5390763"/>
                <a:ext cx="286692" cy="375695"/>
              </a:xfrm>
              <a:prstGeom prst="rect">
                <a:avLst/>
              </a:prstGeom>
            </p:spPr>
          </p:pic>
          <p:pic>
            <p:nvPicPr>
              <p:cNvPr id="33" name="図 32">
                <a:extLst>
                  <a:ext uri="{FF2B5EF4-FFF2-40B4-BE49-F238E27FC236}">
                    <a16:creationId xmlns:a16="http://schemas.microsoft.com/office/drawing/2014/main" id="{E9586CA0-43A8-D047-A712-77A85AF6877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47716" y="5390763"/>
                <a:ext cx="286692" cy="375695"/>
              </a:xfrm>
              <a:prstGeom prst="rect">
                <a:avLst/>
              </a:prstGeom>
            </p:spPr>
          </p:pic>
          <p:pic>
            <p:nvPicPr>
              <p:cNvPr id="34" name="図 33">
                <a:extLst>
                  <a:ext uri="{FF2B5EF4-FFF2-40B4-BE49-F238E27FC236}">
                    <a16:creationId xmlns:a16="http://schemas.microsoft.com/office/drawing/2014/main" id="{B65DACA4-CDAD-6A43-BEF5-8422C035C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22761" y="5398250"/>
                <a:ext cx="286692" cy="375695"/>
              </a:xfrm>
              <a:prstGeom prst="rect">
                <a:avLst/>
              </a:prstGeom>
            </p:spPr>
          </p:pic>
          <p:pic>
            <p:nvPicPr>
              <p:cNvPr id="35" name="図 34">
                <a:extLst>
                  <a:ext uri="{FF2B5EF4-FFF2-40B4-BE49-F238E27FC236}">
                    <a16:creationId xmlns:a16="http://schemas.microsoft.com/office/drawing/2014/main" id="{724FC5E8-8E62-3142-AD81-33A328DC9CC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41861" y="5390761"/>
                <a:ext cx="286692" cy="375695"/>
              </a:xfrm>
              <a:prstGeom prst="rect">
                <a:avLst/>
              </a:prstGeom>
            </p:spPr>
          </p:pic>
        </p:gr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6011366" y="1431585"/>
              <a:ext cx="2702983" cy="769441"/>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r>
                <a:rPr lang="en-US" altLang="ja-JP" sz="2000" b="1" dirty="0">
                  <a:solidFill>
                    <a:srgbClr val="0052FF"/>
                  </a:solidFill>
                  <a:latin typeface="Meiryo" panose="020B0604030504040204" pitchFamily="34" charset="-128"/>
                  <a:ea typeface="Meiryo" panose="020B0604030504040204" pitchFamily="34" charset="-128"/>
                </a:rPr>
                <a:t> </a:t>
              </a:r>
              <a:r>
                <a:rPr kumimoji="1" lang="en-US" altLang="ja-JP" sz="2000" dirty="0">
                  <a:solidFill>
                    <a:srgbClr val="0052FF"/>
                  </a:solidFill>
                  <a:latin typeface="Meiryo" panose="020B0604030504040204" pitchFamily="34" charset="-128"/>
                  <a:ea typeface="Meiryo" panose="020B0604030504040204" pitchFamily="34" charset="-128"/>
                </a:rPr>
                <a:t>Digital</a:t>
              </a:r>
            </a:p>
            <a:p>
              <a:pPr algn="ctr"/>
              <a:r>
                <a:rPr lang="ja-JP" altLang="en-US" sz="1200" b="1">
                  <a:solidFill>
                    <a:srgbClr val="0052FF"/>
                  </a:solidFill>
                  <a:latin typeface="Meiryo" panose="020B0604030504040204" pitchFamily="34" charset="-128"/>
                  <a:ea typeface="Meiryo" panose="020B0604030504040204" pitchFamily="34" charset="-128"/>
                </a:rPr>
                <a:t>離散量</a:t>
              </a:r>
              <a:r>
                <a:rPr lang="ja-JP" altLang="en-US" sz="1200">
                  <a:solidFill>
                    <a:srgbClr val="0052FF"/>
                  </a:solidFill>
                  <a:latin typeface="Meiryo" panose="020B0604030504040204" pitchFamily="34" charset="-128"/>
                  <a:ea typeface="Meiryo" panose="020B0604030504040204" pitchFamily="34" charset="-128"/>
                </a:rPr>
                <a:t>（</a:t>
              </a:r>
              <a:r>
                <a:rPr lang="ja-JP" altLang="ja-JP" sz="1200">
                  <a:solidFill>
                    <a:srgbClr val="0052FF"/>
                  </a:solidFill>
                  <a:latin typeface="Meiryo" panose="020B0604030504040204" pitchFamily="34" charset="-128"/>
                  <a:ea typeface="Meiryo" panose="020B0604030504040204" pitchFamily="34" charset="-128"/>
                </a:rPr>
                <a:t>とびとびの値しかない量 </a:t>
              </a:r>
              <a:r>
                <a:rPr lang="ja-JP" altLang="en-US" sz="1200">
                  <a:solidFill>
                    <a:srgbClr val="0052FF"/>
                  </a:solidFill>
                  <a:latin typeface="Meiryo" panose="020B0604030504040204" pitchFamily="34" charset="-128"/>
                  <a:ea typeface="Meiryo" panose="020B0604030504040204" pitchFamily="34" charset="-128"/>
                </a:rPr>
                <a:t>）</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516757" y="1607209"/>
              <a:ext cx="2339103" cy="523220"/>
            </a:xfrm>
            <a:prstGeom prst="rect">
              <a:avLst/>
            </a:prstGeom>
            <a:noFill/>
          </p:spPr>
          <p:txBody>
            <a:bodyPr wrap="none" rtlCol="0">
              <a:spAutoFit/>
            </a:bodyPr>
            <a:lstStyle/>
            <a:p>
              <a:pPr algn="ctr"/>
              <a:r>
                <a:rPr lang="ja-JP" altLang="en-US" sz="2800" b="1">
                  <a:solidFill>
                    <a:srgbClr val="0052FF"/>
                  </a:solidFill>
                  <a:latin typeface="Meiryo" panose="020B0604030504040204" pitchFamily="34" charset="-128"/>
                  <a:ea typeface="Meiryo" panose="020B0604030504040204" pitchFamily="34" charset="-128"/>
                </a:rPr>
                <a:t>サイバー空間</a:t>
              </a:r>
              <a:endParaRPr kumimoji="1" lang="ja-JP" altLang="en-US" sz="2800" b="1">
                <a:solidFill>
                  <a:srgbClr val="0052FF"/>
                </a:solidFill>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E81AD17D-AD4C-514B-A985-FD4848B538F0}"/>
                </a:ext>
              </a:extLst>
            </p:cNvPr>
            <p:cNvSpPr txBox="1"/>
            <p:nvPr/>
          </p:nvSpPr>
          <p:spPr>
            <a:xfrm>
              <a:off x="191838" y="1200753"/>
              <a:ext cx="2988940" cy="461665"/>
            </a:xfrm>
            <a:prstGeom prst="rect">
              <a:avLst/>
            </a:prstGeom>
            <a:noFill/>
          </p:spPr>
          <p:txBody>
            <a:bodyPr wrap="square" rtlCol="0">
              <a:spAutoFit/>
            </a:bodyPr>
            <a:lstStyle/>
            <a:p>
              <a:pPr algn="ctr"/>
              <a:r>
                <a:rPr kumimoji="1" lang="ja-JP" altLang="en-US" sz="1200">
                  <a:solidFill>
                    <a:srgbClr val="0432FF"/>
                  </a:solidFill>
                  <a:latin typeface="Meiryo" panose="020B0604030504040204" pitchFamily="34" charset="-128"/>
                  <a:ea typeface="Meiryo" panose="020B0604030504040204" pitchFamily="34" charset="-128"/>
                </a:rPr>
                <a:t> コンピューターとネットワーク</a:t>
              </a:r>
              <a:endParaRPr kumimoji="1" lang="en-US" altLang="ja-JP" sz="1200"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で作られた世界</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13F0A4E3-D54A-EF49-BF97-C821521EC308}"/>
                </a:ext>
              </a:extLst>
            </p:cNvPr>
            <p:cNvSpPr/>
            <p:nvPr/>
          </p:nvSpPr>
          <p:spPr>
            <a:xfrm>
              <a:off x="2955183" y="1315672"/>
              <a:ext cx="3216843" cy="276999"/>
            </a:xfrm>
            <a:prstGeom prst="rect">
              <a:avLst/>
            </a:prstGeom>
          </p:spPr>
          <p:txBody>
            <a:bodyPr wrap="square">
              <a:spAutoFit/>
            </a:bodyPr>
            <a:lstStyle/>
            <a:p>
              <a:pPr algn="ctr"/>
              <a:r>
                <a:rPr lang="ja-JP" altLang="en-US" sz="1200">
                  <a:solidFill>
                    <a:srgbClr val="0432FF"/>
                  </a:solidFill>
                  <a:latin typeface="Meiryo" panose="020B0604030504040204" pitchFamily="34" charset="-128"/>
                  <a:ea typeface="Meiryo" panose="020B0604030504040204" pitchFamily="34" charset="-128"/>
                </a:rPr>
                <a:t>コンピューターやネットワークで扱える</a:t>
              </a:r>
            </a:p>
          </p:txBody>
        </p:sp>
        <p:sp>
          <p:nvSpPr>
            <p:cNvPr id="53" name="テキスト ボックス 52">
              <a:extLst>
                <a:ext uri="{FF2B5EF4-FFF2-40B4-BE49-F238E27FC236}">
                  <a16:creationId xmlns:a16="http://schemas.microsoft.com/office/drawing/2014/main" id="{E77DAF3E-20AA-C346-BC50-9FF32629F807}"/>
                </a:ext>
              </a:extLst>
            </p:cNvPr>
            <p:cNvSpPr txBox="1"/>
            <p:nvPr/>
          </p:nvSpPr>
          <p:spPr>
            <a:xfrm>
              <a:off x="598934" y="2004159"/>
              <a:ext cx="2174748" cy="369332"/>
            </a:xfrm>
            <a:prstGeom prst="rect">
              <a:avLst/>
            </a:prstGeom>
            <a:noFill/>
          </p:spPr>
          <p:txBody>
            <a:bodyPr wrap="square" rtlCol="0">
              <a:spAutoFit/>
            </a:bodyPr>
            <a:lstStyle/>
            <a:p>
              <a:pPr algn="ctr"/>
              <a:r>
                <a:rPr kumimoji="1" lang="en-US" altLang="ja-JP" dirty="0">
                  <a:solidFill>
                    <a:srgbClr val="0432FF"/>
                  </a:solidFill>
                  <a:latin typeface="Meiryo" panose="020B0604030504040204" pitchFamily="34" charset="-128"/>
                  <a:ea typeface="Meiryo" panose="020B0604030504040204" pitchFamily="34" charset="-128"/>
                </a:rPr>
                <a:t>Cyber Space</a:t>
              </a:r>
            </a:p>
          </p:txBody>
        </p:sp>
      </p:grpSp>
      <p:grpSp>
        <p:nvGrpSpPr>
          <p:cNvPr id="3" name="グループ化 2">
            <a:extLst>
              <a:ext uri="{FF2B5EF4-FFF2-40B4-BE49-F238E27FC236}">
                <a16:creationId xmlns:a16="http://schemas.microsoft.com/office/drawing/2014/main" id="{E2386411-4117-1D46-B825-EB802D563C03}"/>
              </a:ext>
            </a:extLst>
          </p:cNvPr>
          <p:cNvGrpSpPr/>
          <p:nvPr/>
        </p:nvGrpSpPr>
        <p:grpSpPr>
          <a:xfrm>
            <a:off x="5456417" y="2605413"/>
            <a:ext cx="2619073" cy="2339130"/>
            <a:chOff x="5456417" y="2605413"/>
            <a:chExt cx="2619073" cy="2339130"/>
          </a:xfrm>
        </p:grpSpPr>
        <p:sp>
          <p:nvSpPr>
            <p:cNvPr id="43" name="右矢印 42">
              <a:extLst>
                <a:ext uri="{FF2B5EF4-FFF2-40B4-BE49-F238E27FC236}">
                  <a16:creationId xmlns:a16="http://schemas.microsoft.com/office/drawing/2014/main" id="{E3CB456D-54C0-334B-B0A8-C11523C5BB96}"/>
                </a:ext>
              </a:extLst>
            </p:cNvPr>
            <p:cNvSpPr/>
            <p:nvPr/>
          </p:nvSpPr>
          <p:spPr>
            <a:xfrm rot="16200000">
              <a:off x="5701242" y="2360588"/>
              <a:ext cx="2129424" cy="2619073"/>
            </a:xfrm>
            <a:prstGeom prst="rightArrow">
              <a:avLst>
                <a:gd name="adj1" fmla="val 64797"/>
                <a:gd name="adj2" fmla="val 500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82E91642-5884-B740-BC4C-2004A250841A}"/>
                </a:ext>
              </a:extLst>
            </p:cNvPr>
            <p:cNvSpPr txBox="1"/>
            <p:nvPr/>
          </p:nvSpPr>
          <p:spPr>
            <a:xfrm>
              <a:off x="6092961" y="3404822"/>
              <a:ext cx="133882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デジタル化</a:t>
              </a:r>
              <a:endParaRPr kumimoji="1" lang="en-US" altLang="ja-JP" b="1" dirty="0">
                <a:solidFill>
                  <a:schemeClr val="bg1"/>
                </a:solidFill>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CF77A412-EE6D-6942-82B2-7D2A685C0AE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59988" y="4235035"/>
              <a:ext cx="705961" cy="70950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E86C566F-3003-DE43-9F05-648EFB0794D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31202" y="4263503"/>
              <a:ext cx="589101" cy="679079"/>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784A24C4-119B-BB42-82CB-FA910642087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29894" y="2757999"/>
              <a:ext cx="464961" cy="545408"/>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71464631-C86A-4A41-B87A-452DA589EFDA}"/>
                </a:ext>
              </a:extLst>
            </p:cNvPr>
            <p:cNvSpPr txBox="1"/>
            <p:nvPr/>
          </p:nvSpPr>
          <p:spPr>
            <a:xfrm>
              <a:off x="5898998" y="3825029"/>
              <a:ext cx="1726755" cy="70788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センサー・</a:t>
              </a:r>
              <a:r>
                <a:rPr kumimoji="1" lang="en-US" altLang="ja-JP" sz="1000" dirty="0">
                  <a:solidFill>
                    <a:schemeClr val="bg1"/>
                  </a:solidFill>
                  <a:latin typeface="Meiryo" panose="020B0604030504040204" pitchFamily="34" charset="-128"/>
                  <a:ea typeface="Meiryo" panose="020B0604030504040204" pitchFamily="34" charset="-128"/>
                </a:rPr>
                <a:t>web</a:t>
              </a:r>
              <a:r>
                <a:rPr kumimoji="1" lang="ja-JP" altLang="en-US" sz="1000">
                  <a:solidFill>
                    <a:schemeClr val="bg1"/>
                  </a:solidFill>
                  <a:latin typeface="Meiryo" panose="020B0604030504040204" pitchFamily="34" charset="-128"/>
                  <a:ea typeface="Meiryo" panose="020B0604030504040204" pitchFamily="34" charset="-128"/>
                </a:rPr>
                <a:t>・モバイル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などを介し</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アナログをデジタルに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変換すること</a:t>
              </a:r>
            </a:p>
          </p:txBody>
        </p:sp>
      </p:grpSp>
      <p:grpSp>
        <p:nvGrpSpPr>
          <p:cNvPr id="29" name="グループ化 28">
            <a:extLst>
              <a:ext uri="{FF2B5EF4-FFF2-40B4-BE49-F238E27FC236}">
                <a16:creationId xmlns:a16="http://schemas.microsoft.com/office/drawing/2014/main" id="{646C65B1-1E3F-1B48-812D-C33827A0A2CC}"/>
              </a:ext>
            </a:extLst>
          </p:cNvPr>
          <p:cNvGrpSpPr/>
          <p:nvPr/>
        </p:nvGrpSpPr>
        <p:grpSpPr>
          <a:xfrm>
            <a:off x="2526195" y="2288578"/>
            <a:ext cx="1407076" cy="1007575"/>
            <a:chOff x="2526195" y="2288578"/>
            <a:chExt cx="1407076" cy="1007575"/>
          </a:xfrm>
        </p:grpSpPr>
        <p:grpSp>
          <p:nvGrpSpPr>
            <p:cNvPr id="11" name="グループ化 10">
              <a:extLst>
                <a:ext uri="{FF2B5EF4-FFF2-40B4-BE49-F238E27FC236}">
                  <a16:creationId xmlns:a16="http://schemas.microsoft.com/office/drawing/2014/main" id="{E0798C74-9574-3041-B84E-1073AE049FE9}"/>
                </a:ext>
              </a:extLst>
            </p:cNvPr>
            <p:cNvGrpSpPr/>
            <p:nvPr/>
          </p:nvGrpSpPr>
          <p:grpSpPr>
            <a:xfrm>
              <a:off x="2526195" y="2288578"/>
              <a:ext cx="1407076" cy="1007575"/>
              <a:chOff x="2526195" y="2288578"/>
              <a:chExt cx="1407076" cy="1007575"/>
            </a:xfrm>
          </p:grpSpPr>
          <p:sp>
            <p:nvSpPr>
              <p:cNvPr id="9" name="四角形吹き出し 8">
                <a:extLst>
                  <a:ext uri="{FF2B5EF4-FFF2-40B4-BE49-F238E27FC236}">
                    <a16:creationId xmlns:a16="http://schemas.microsoft.com/office/drawing/2014/main" id="{6BA7AE2B-D386-E449-9853-C25EFAF5E26C}"/>
                  </a:ext>
                </a:extLst>
              </p:cNvPr>
              <p:cNvSpPr/>
              <p:nvPr/>
            </p:nvSpPr>
            <p:spPr>
              <a:xfrm>
                <a:off x="2526195" y="2295989"/>
                <a:ext cx="1407076" cy="1000164"/>
              </a:xfrm>
              <a:prstGeom prst="wedgeRectCallout">
                <a:avLst>
                  <a:gd name="adj1" fmla="val -81778"/>
                  <a:gd name="adj2" fmla="val 50184"/>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7397C1D8-31B8-D64A-8FAC-8DB50DF85E19}"/>
                  </a:ext>
                </a:extLst>
              </p:cNvPr>
              <p:cNvSpPr txBox="1"/>
              <p:nvPr/>
            </p:nvSpPr>
            <p:spPr>
              <a:xfrm>
                <a:off x="2565809" y="2288578"/>
                <a:ext cx="1350050" cy="1000274"/>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ICT</a:t>
                </a:r>
              </a:p>
              <a:p>
                <a:r>
                  <a:rPr kumimoji="1" lang="en-US" altLang="ja-JP" sz="900" dirty="0">
                    <a:solidFill>
                      <a:schemeClr val="bg1"/>
                    </a:solidFill>
                    <a:latin typeface="Meiryo" panose="020B0604030504040204" pitchFamily="34" charset="-128"/>
                    <a:ea typeface="Meiryo" panose="020B0604030504040204" pitchFamily="34" charset="-128"/>
                  </a:rPr>
                  <a:t>Information </a:t>
                </a:r>
              </a:p>
              <a:p>
                <a:r>
                  <a:rPr kumimoji="1" lang="en-US" altLang="ja-JP" sz="900" dirty="0">
                    <a:solidFill>
                      <a:schemeClr val="bg1"/>
                    </a:solidFill>
                    <a:latin typeface="Meiryo" panose="020B0604030504040204" pitchFamily="34" charset="-128"/>
                    <a:ea typeface="Meiryo" panose="020B0604030504040204" pitchFamily="34" charset="-128"/>
                  </a:rPr>
                  <a:t>and Communication </a:t>
                </a:r>
              </a:p>
              <a:p>
                <a:r>
                  <a:rPr kumimoji="1" lang="en-US" altLang="ja-JP" sz="900" dirty="0">
                    <a:solidFill>
                      <a:schemeClr val="bg1"/>
                    </a:solidFill>
                    <a:latin typeface="Meiryo" panose="020B0604030504040204" pitchFamily="34" charset="-128"/>
                    <a:ea typeface="Meiryo" panose="020B0604030504040204" pitchFamily="34" charset="-128"/>
                  </a:rPr>
                  <a:t>Technology</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15" name="正方形/長方形 14">
              <a:extLst>
                <a:ext uri="{FF2B5EF4-FFF2-40B4-BE49-F238E27FC236}">
                  <a16:creationId xmlns:a16="http://schemas.microsoft.com/office/drawing/2014/main" id="{A91C7F43-DDA1-BB45-8B7E-C07C1321267E}"/>
                </a:ext>
              </a:extLst>
            </p:cNvPr>
            <p:cNvSpPr/>
            <p:nvPr/>
          </p:nvSpPr>
          <p:spPr>
            <a:xfrm>
              <a:off x="3372120" y="2425172"/>
              <a:ext cx="543739" cy="307777"/>
            </a:xfrm>
            <a:prstGeom prst="rect">
              <a:avLst/>
            </a:prstGeom>
          </p:spPr>
          <p:txBody>
            <a:bodyPr wrap="none">
              <a:spAutoFit/>
            </a:bodyPr>
            <a:lstStyle/>
            <a:p>
              <a:pPr algn="r"/>
              <a:r>
                <a:rPr lang="ja-JP" altLang="en-US" sz="700">
                  <a:solidFill>
                    <a:schemeClr val="bg1"/>
                  </a:solidFill>
                  <a:latin typeface="Meiryo" panose="020B0604030504040204" pitchFamily="34" charset="-128"/>
                  <a:ea typeface="Meiryo" panose="020B0604030504040204" pitchFamily="34" charset="-128"/>
                </a:rPr>
                <a:t>情報通信</a:t>
              </a:r>
              <a:endParaRPr lang="en-US" altLang="ja-JP" sz="700" dirty="0">
                <a:solidFill>
                  <a:schemeClr val="bg1"/>
                </a:solidFill>
                <a:latin typeface="Meiryo" panose="020B0604030504040204" pitchFamily="34" charset="-128"/>
                <a:ea typeface="Meiryo" panose="020B0604030504040204" pitchFamily="34" charset="-128"/>
              </a:endParaRPr>
            </a:p>
            <a:p>
              <a:pPr algn="r"/>
              <a:r>
                <a:rPr lang="ja-JP" altLang="en-US" sz="700">
                  <a:solidFill>
                    <a:schemeClr val="bg1"/>
                  </a:solidFill>
                  <a:latin typeface="Meiryo" panose="020B0604030504040204" pitchFamily="34" charset="-128"/>
                  <a:ea typeface="Meiryo" panose="020B0604030504040204" pitchFamily="34" charset="-128"/>
                </a:rPr>
                <a:t>技術</a:t>
              </a:r>
              <a:endParaRPr lang="ja-JP" altLang="en-US" sz="700"/>
            </a:p>
          </p:txBody>
        </p:sp>
      </p:grpSp>
    </p:spTree>
    <p:extLst>
      <p:ext uri="{BB962C8B-B14F-4D97-AF65-F5344CB8AC3E}">
        <p14:creationId xmlns:p14="http://schemas.microsoft.com/office/powerpoint/2010/main" val="33755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正方形/長方形 307">
            <a:extLst>
              <a:ext uri="{FF2B5EF4-FFF2-40B4-BE49-F238E27FC236}">
                <a16:creationId xmlns:a16="http://schemas.microsoft.com/office/drawing/2014/main" id="{B1845D77-8C7B-5644-BFD4-24A5D76833B2}"/>
              </a:ext>
            </a:extLst>
          </p:cNvPr>
          <p:cNvSpPr/>
          <p:nvPr/>
        </p:nvSpPr>
        <p:spPr>
          <a:xfrm>
            <a:off x="5136250" y="2925233"/>
            <a:ext cx="744787" cy="622953"/>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9" name="正方形/長方形 308">
            <a:extLst>
              <a:ext uri="{FF2B5EF4-FFF2-40B4-BE49-F238E27FC236}">
                <a16:creationId xmlns:a16="http://schemas.microsoft.com/office/drawing/2014/main" id="{C34546C5-EBE4-C845-A1E2-D7ECDB1463A4}"/>
              </a:ext>
            </a:extLst>
          </p:cNvPr>
          <p:cNvSpPr/>
          <p:nvPr/>
        </p:nvSpPr>
        <p:spPr>
          <a:xfrm>
            <a:off x="5366316" y="3794184"/>
            <a:ext cx="744787" cy="815503"/>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正方形/長方形 309">
            <a:extLst>
              <a:ext uri="{FF2B5EF4-FFF2-40B4-BE49-F238E27FC236}">
                <a16:creationId xmlns:a16="http://schemas.microsoft.com/office/drawing/2014/main" id="{5C85B765-3C13-5A4A-BE53-5A5D8A0E7883}"/>
              </a:ext>
            </a:extLst>
          </p:cNvPr>
          <p:cNvSpPr/>
          <p:nvPr/>
        </p:nvSpPr>
        <p:spPr>
          <a:xfrm>
            <a:off x="7207851" y="3997901"/>
            <a:ext cx="744787" cy="61428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正方形/長方形 310">
            <a:extLst>
              <a:ext uri="{FF2B5EF4-FFF2-40B4-BE49-F238E27FC236}">
                <a16:creationId xmlns:a16="http://schemas.microsoft.com/office/drawing/2014/main" id="{55C6918F-71FC-F146-A68B-8A02415993F3}"/>
              </a:ext>
            </a:extLst>
          </p:cNvPr>
          <p:cNvSpPr/>
          <p:nvPr/>
        </p:nvSpPr>
        <p:spPr>
          <a:xfrm>
            <a:off x="6291228" y="4048991"/>
            <a:ext cx="744787" cy="56319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正方形/長方形 304">
            <a:extLst>
              <a:ext uri="{FF2B5EF4-FFF2-40B4-BE49-F238E27FC236}">
                <a16:creationId xmlns:a16="http://schemas.microsoft.com/office/drawing/2014/main" id="{B5DDF60F-B219-104E-B929-013564473104}"/>
              </a:ext>
            </a:extLst>
          </p:cNvPr>
          <p:cNvSpPr/>
          <p:nvPr/>
        </p:nvSpPr>
        <p:spPr>
          <a:xfrm>
            <a:off x="7578552" y="2813706"/>
            <a:ext cx="656574" cy="97223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正方形/長方形 303">
            <a:extLst>
              <a:ext uri="{FF2B5EF4-FFF2-40B4-BE49-F238E27FC236}">
                <a16:creationId xmlns:a16="http://schemas.microsoft.com/office/drawing/2014/main" id="{67210034-6C7E-A84D-BE37-1AD225B4809F}"/>
              </a:ext>
            </a:extLst>
          </p:cNvPr>
          <p:cNvSpPr/>
          <p:nvPr/>
        </p:nvSpPr>
        <p:spPr>
          <a:xfrm>
            <a:off x="7306414" y="2030733"/>
            <a:ext cx="633047" cy="677472"/>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4" name="正方形/長方形 1053">
            <a:extLst>
              <a:ext uri="{FF2B5EF4-FFF2-40B4-BE49-F238E27FC236}">
                <a16:creationId xmlns:a16="http://schemas.microsoft.com/office/drawing/2014/main" id="{9CBA5606-28A7-554A-BD4F-8C3049D278D4}"/>
              </a:ext>
            </a:extLst>
          </p:cNvPr>
          <p:cNvSpPr/>
          <p:nvPr/>
        </p:nvSpPr>
        <p:spPr>
          <a:xfrm>
            <a:off x="5554373" y="1673210"/>
            <a:ext cx="744787" cy="73393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正方形/長方形 302">
            <a:extLst>
              <a:ext uri="{FF2B5EF4-FFF2-40B4-BE49-F238E27FC236}">
                <a16:creationId xmlns:a16="http://schemas.microsoft.com/office/drawing/2014/main" id="{83FA8F05-E1FE-1A49-9997-6995EE0C25D9}"/>
              </a:ext>
            </a:extLst>
          </p:cNvPr>
          <p:cNvSpPr/>
          <p:nvPr/>
        </p:nvSpPr>
        <p:spPr>
          <a:xfrm>
            <a:off x="6514907" y="1668809"/>
            <a:ext cx="633047" cy="608536"/>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9013147-75CA-A749-9697-A42AAE9DC839}"/>
              </a:ext>
            </a:extLst>
          </p:cNvPr>
          <p:cNvSpPr>
            <a:spLocks noGrp="1"/>
          </p:cNvSpPr>
          <p:nvPr>
            <p:ph type="title"/>
          </p:nvPr>
        </p:nvSpPr>
        <p:spPr/>
        <p:txBody>
          <a:bodyPr/>
          <a:lstStyle/>
          <a:p>
            <a:r>
              <a:rPr kumimoji="1" lang="en-US" altLang="ja-JP" dirty="0"/>
              <a:t>Docker</a:t>
            </a:r>
            <a:r>
              <a:rPr kumimoji="1" lang="ja-JP" altLang="en-US"/>
              <a:t>と</a:t>
            </a:r>
            <a:r>
              <a:rPr kumimoji="1" lang="en-US" altLang="ja-JP" dirty="0" err="1"/>
              <a:t>kubernetes</a:t>
            </a:r>
            <a:endParaRPr kumimoji="1" lang="ja-JP" altLang="en-US"/>
          </a:p>
        </p:txBody>
      </p:sp>
      <p:grpSp>
        <p:nvGrpSpPr>
          <p:cNvPr id="9" name="グループ化 8">
            <a:extLst>
              <a:ext uri="{FF2B5EF4-FFF2-40B4-BE49-F238E27FC236}">
                <a16:creationId xmlns:a16="http://schemas.microsoft.com/office/drawing/2014/main" id="{D0E07C31-BCF3-A74B-966A-1DB387305608}"/>
              </a:ext>
            </a:extLst>
          </p:cNvPr>
          <p:cNvGrpSpPr/>
          <p:nvPr/>
        </p:nvGrpSpPr>
        <p:grpSpPr>
          <a:xfrm>
            <a:off x="812800" y="4402629"/>
            <a:ext cx="746369" cy="636953"/>
            <a:chOff x="883138" y="3966308"/>
            <a:chExt cx="746369" cy="636953"/>
          </a:xfrm>
        </p:grpSpPr>
        <p:sp>
          <p:nvSpPr>
            <p:cNvPr id="3" name="直方体 2">
              <a:extLst>
                <a:ext uri="{FF2B5EF4-FFF2-40B4-BE49-F238E27FC236}">
                  <a16:creationId xmlns:a16="http://schemas.microsoft.com/office/drawing/2014/main" id="{21C5B0EA-28A1-4D46-A2F2-7F414689F0FC}"/>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013698C9-C7BF-484B-9B18-9683A27F3ED1}"/>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44C07CDF-1286-4240-90EF-45ECF127ADC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5C8406CC-D9B5-2D4E-8197-5E39D36BF56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C541C317-D7BE-D941-A4A5-5AB13FA55DB8}"/>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角丸四角形 7">
              <a:extLst>
                <a:ext uri="{FF2B5EF4-FFF2-40B4-BE49-F238E27FC236}">
                  <a16:creationId xmlns:a16="http://schemas.microsoft.com/office/drawing/2014/main" id="{FF1BB8B7-7F9A-8B40-B8ED-3962CC1DCC71}"/>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8" name="グループ化 177">
            <a:extLst>
              <a:ext uri="{FF2B5EF4-FFF2-40B4-BE49-F238E27FC236}">
                <a16:creationId xmlns:a16="http://schemas.microsoft.com/office/drawing/2014/main" id="{0F8B7E0E-6E32-3E43-B2AA-1CE53D64B9AA}"/>
              </a:ext>
            </a:extLst>
          </p:cNvPr>
          <p:cNvGrpSpPr/>
          <p:nvPr/>
        </p:nvGrpSpPr>
        <p:grpSpPr>
          <a:xfrm>
            <a:off x="1954051" y="2342703"/>
            <a:ext cx="628377" cy="676637"/>
            <a:chOff x="1946992" y="1593771"/>
            <a:chExt cx="628377" cy="676637"/>
          </a:xfrm>
        </p:grpSpPr>
        <p:grpSp>
          <p:nvGrpSpPr>
            <p:cNvPr id="17" name="グループ化 16">
              <a:extLst>
                <a:ext uri="{FF2B5EF4-FFF2-40B4-BE49-F238E27FC236}">
                  <a16:creationId xmlns:a16="http://schemas.microsoft.com/office/drawing/2014/main" id="{4EA7C6E0-59F1-FA4A-B801-723012E8859F}"/>
                </a:ext>
              </a:extLst>
            </p:cNvPr>
            <p:cNvGrpSpPr/>
            <p:nvPr/>
          </p:nvGrpSpPr>
          <p:grpSpPr>
            <a:xfrm>
              <a:off x="1946992" y="2107001"/>
              <a:ext cx="191477" cy="163407"/>
              <a:chOff x="883138" y="3966308"/>
              <a:chExt cx="746369" cy="636953"/>
            </a:xfrm>
          </p:grpSpPr>
          <p:sp>
            <p:nvSpPr>
              <p:cNvPr id="18" name="直方体 17">
                <a:extLst>
                  <a:ext uri="{FF2B5EF4-FFF2-40B4-BE49-F238E27FC236}">
                    <a16:creationId xmlns:a16="http://schemas.microsoft.com/office/drawing/2014/main" id="{8319E30B-9DDE-B14B-9D36-AD1040D64C6D}"/>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角丸四角形 18">
                <a:extLst>
                  <a:ext uri="{FF2B5EF4-FFF2-40B4-BE49-F238E27FC236}">
                    <a16:creationId xmlns:a16="http://schemas.microsoft.com/office/drawing/2014/main" id="{89CAB527-512D-F449-9E60-2F6B9C76D94F}"/>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角丸四角形 19">
                <a:extLst>
                  <a:ext uri="{FF2B5EF4-FFF2-40B4-BE49-F238E27FC236}">
                    <a16:creationId xmlns:a16="http://schemas.microsoft.com/office/drawing/2014/main" id="{FBBF8F45-1757-F942-BC81-8EEF73506E5E}"/>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a:extLst>
                  <a:ext uri="{FF2B5EF4-FFF2-40B4-BE49-F238E27FC236}">
                    <a16:creationId xmlns:a16="http://schemas.microsoft.com/office/drawing/2014/main" id="{4C4E3DD6-CF4E-5149-8EE6-7D4F187B1DA8}"/>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a:extLst>
                  <a:ext uri="{FF2B5EF4-FFF2-40B4-BE49-F238E27FC236}">
                    <a16:creationId xmlns:a16="http://schemas.microsoft.com/office/drawing/2014/main" id="{D03882FE-CB2B-0340-9AA7-30D519CB321E}"/>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a:extLst>
                  <a:ext uri="{FF2B5EF4-FFF2-40B4-BE49-F238E27FC236}">
                    <a16:creationId xmlns:a16="http://schemas.microsoft.com/office/drawing/2014/main" id="{467B5D8B-BE78-6E43-83EA-DE33970CF06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グループ化 23">
              <a:extLst>
                <a:ext uri="{FF2B5EF4-FFF2-40B4-BE49-F238E27FC236}">
                  <a16:creationId xmlns:a16="http://schemas.microsoft.com/office/drawing/2014/main" id="{A026CFEE-6A95-7243-9A1E-55D9D119BCC2}"/>
                </a:ext>
              </a:extLst>
            </p:cNvPr>
            <p:cNvGrpSpPr/>
            <p:nvPr/>
          </p:nvGrpSpPr>
          <p:grpSpPr>
            <a:xfrm>
              <a:off x="2097223" y="2107001"/>
              <a:ext cx="191477" cy="163407"/>
              <a:chOff x="883138" y="3966308"/>
              <a:chExt cx="746369" cy="636953"/>
            </a:xfrm>
          </p:grpSpPr>
          <p:sp>
            <p:nvSpPr>
              <p:cNvPr id="25" name="直方体 24">
                <a:extLst>
                  <a:ext uri="{FF2B5EF4-FFF2-40B4-BE49-F238E27FC236}">
                    <a16:creationId xmlns:a16="http://schemas.microsoft.com/office/drawing/2014/main" id="{D32ADD97-7A6E-EA4D-B48C-85EDFE473EC2}"/>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角丸四角形 25">
                <a:extLst>
                  <a:ext uri="{FF2B5EF4-FFF2-40B4-BE49-F238E27FC236}">
                    <a16:creationId xmlns:a16="http://schemas.microsoft.com/office/drawing/2014/main" id="{7165898E-115E-9848-A3A0-68467B66287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a:extLst>
                  <a:ext uri="{FF2B5EF4-FFF2-40B4-BE49-F238E27FC236}">
                    <a16:creationId xmlns:a16="http://schemas.microsoft.com/office/drawing/2014/main" id="{C892C34F-60DA-984D-AA47-8D08AFF3540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角丸四角形 27">
                <a:extLst>
                  <a:ext uri="{FF2B5EF4-FFF2-40B4-BE49-F238E27FC236}">
                    <a16:creationId xmlns:a16="http://schemas.microsoft.com/office/drawing/2014/main" id="{2A21FF89-251E-4745-A261-1FB0A3093E05}"/>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2FE2D73D-A342-4C41-9446-F6EFA33BB222}"/>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4D62CFA8-C16C-E145-B658-EF0ED19F00B0}"/>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グループ化 30">
              <a:extLst>
                <a:ext uri="{FF2B5EF4-FFF2-40B4-BE49-F238E27FC236}">
                  <a16:creationId xmlns:a16="http://schemas.microsoft.com/office/drawing/2014/main" id="{D217D758-E696-E44C-AD3C-FDFB559DD7FA}"/>
                </a:ext>
              </a:extLst>
            </p:cNvPr>
            <p:cNvGrpSpPr/>
            <p:nvPr/>
          </p:nvGrpSpPr>
          <p:grpSpPr>
            <a:xfrm>
              <a:off x="2243320" y="2107001"/>
              <a:ext cx="191477" cy="163407"/>
              <a:chOff x="883138" y="3966308"/>
              <a:chExt cx="746369" cy="636953"/>
            </a:xfrm>
          </p:grpSpPr>
          <p:sp>
            <p:nvSpPr>
              <p:cNvPr id="32" name="直方体 31">
                <a:extLst>
                  <a:ext uri="{FF2B5EF4-FFF2-40B4-BE49-F238E27FC236}">
                    <a16:creationId xmlns:a16="http://schemas.microsoft.com/office/drawing/2014/main" id="{6852153A-605C-2A4D-A76A-B51FE84E6839}"/>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4915341-C07D-E640-9691-4031D18A05EC}"/>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a:extLst>
                  <a:ext uri="{FF2B5EF4-FFF2-40B4-BE49-F238E27FC236}">
                    <a16:creationId xmlns:a16="http://schemas.microsoft.com/office/drawing/2014/main" id="{0D24FB25-8FCD-FC4D-B04B-B3ED62C8D791}"/>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B4362E6E-2881-474E-9845-AA622566CB53}"/>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角丸四角形 35">
                <a:extLst>
                  <a:ext uri="{FF2B5EF4-FFF2-40B4-BE49-F238E27FC236}">
                    <a16:creationId xmlns:a16="http://schemas.microsoft.com/office/drawing/2014/main" id="{924AC953-C8FD-9444-BD1D-EE83F0F77C75}"/>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角丸四角形 36">
                <a:extLst>
                  <a:ext uri="{FF2B5EF4-FFF2-40B4-BE49-F238E27FC236}">
                    <a16:creationId xmlns:a16="http://schemas.microsoft.com/office/drawing/2014/main" id="{A03AF520-092F-164B-9B79-EDA3C989F8C8}"/>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グループ化 37">
              <a:extLst>
                <a:ext uri="{FF2B5EF4-FFF2-40B4-BE49-F238E27FC236}">
                  <a16:creationId xmlns:a16="http://schemas.microsoft.com/office/drawing/2014/main" id="{1D116BA6-C3AB-9444-8531-433F33B2294C}"/>
                </a:ext>
              </a:extLst>
            </p:cNvPr>
            <p:cNvGrpSpPr/>
            <p:nvPr/>
          </p:nvGrpSpPr>
          <p:grpSpPr>
            <a:xfrm>
              <a:off x="2379738" y="2102469"/>
              <a:ext cx="191477" cy="163407"/>
              <a:chOff x="883138" y="3966308"/>
              <a:chExt cx="746369" cy="636953"/>
            </a:xfrm>
          </p:grpSpPr>
          <p:sp>
            <p:nvSpPr>
              <p:cNvPr id="39" name="直方体 38">
                <a:extLst>
                  <a:ext uri="{FF2B5EF4-FFF2-40B4-BE49-F238E27FC236}">
                    <a16:creationId xmlns:a16="http://schemas.microsoft.com/office/drawing/2014/main" id="{4D2B8E13-2165-A647-B33B-69BC3EE8B73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角丸四角形 39">
                <a:extLst>
                  <a:ext uri="{FF2B5EF4-FFF2-40B4-BE49-F238E27FC236}">
                    <a16:creationId xmlns:a16="http://schemas.microsoft.com/office/drawing/2014/main" id="{2C5BD1CF-B97A-3948-A450-57EB043E9CE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a:extLst>
                  <a:ext uri="{FF2B5EF4-FFF2-40B4-BE49-F238E27FC236}">
                    <a16:creationId xmlns:a16="http://schemas.microsoft.com/office/drawing/2014/main" id="{D21AFF3E-10F1-8144-8759-FB0A57B11848}"/>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a:extLst>
                  <a:ext uri="{FF2B5EF4-FFF2-40B4-BE49-F238E27FC236}">
                    <a16:creationId xmlns:a16="http://schemas.microsoft.com/office/drawing/2014/main" id="{EBE5E50B-A9FC-CA4B-A18D-55B5C2992C2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BED2181D-C590-3640-BA35-EF5C229FD1C5}"/>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角丸四角形 43">
                <a:extLst>
                  <a:ext uri="{FF2B5EF4-FFF2-40B4-BE49-F238E27FC236}">
                    <a16:creationId xmlns:a16="http://schemas.microsoft.com/office/drawing/2014/main" id="{5AF5357F-00A7-4547-83A9-3F1A92C14109}"/>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グループ化 79">
              <a:extLst>
                <a:ext uri="{FF2B5EF4-FFF2-40B4-BE49-F238E27FC236}">
                  <a16:creationId xmlns:a16="http://schemas.microsoft.com/office/drawing/2014/main" id="{E2952198-5BB3-1742-8F81-A6A0E6E74BAE}"/>
                </a:ext>
              </a:extLst>
            </p:cNvPr>
            <p:cNvGrpSpPr/>
            <p:nvPr/>
          </p:nvGrpSpPr>
          <p:grpSpPr>
            <a:xfrm>
              <a:off x="1951146" y="1934421"/>
              <a:ext cx="191477" cy="163407"/>
              <a:chOff x="883138" y="3966308"/>
              <a:chExt cx="746369" cy="636953"/>
            </a:xfrm>
          </p:grpSpPr>
          <p:sp>
            <p:nvSpPr>
              <p:cNvPr id="81" name="直方体 80">
                <a:extLst>
                  <a:ext uri="{FF2B5EF4-FFF2-40B4-BE49-F238E27FC236}">
                    <a16:creationId xmlns:a16="http://schemas.microsoft.com/office/drawing/2014/main" id="{F6F68116-9638-D64F-B767-58F9C2939DDD}"/>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a:extLst>
                  <a:ext uri="{FF2B5EF4-FFF2-40B4-BE49-F238E27FC236}">
                    <a16:creationId xmlns:a16="http://schemas.microsoft.com/office/drawing/2014/main" id="{70450E12-7D35-F848-832A-DCB37C2624F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a:extLst>
                  <a:ext uri="{FF2B5EF4-FFF2-40B4-BE49-F238E27FC236}">
                    <a16:creationId xmlns:a16="http://schemas.microsoft.com/office/drawing/2014/main" id="{F5CDE538-1666-B94E-ABD9-8EAF1D5B1253}"/>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a:extLst>
                  <a:ext uri="{FF2B5EF4-FFF2-40B4-BE49-F238E27FC236}">
                    <a16:creationId xmlns:a16="http://schemas.microsoft.com/office/drawing/2014/main" id="{4116C6DD-AD5B-8743-A36F-95F98372437B}"/>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角丸四角形 84">
                <a:extLst>
                  <a:ext uri="{FF2B5EF4-FFF2-40B4-BE49-F238E27FC236}">
                    <a16:creationId xmlns:a16="http://schemas.microsoft.com/office/drawing/2014/main" id="{1D1CA8C9-E8E4-7345-B5F4-807AABFDD2EC}"/>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角丸四角形 85">
                <a:extLst>
                  <a:ext uri="{FF2B5EF4-FFF2-40B4-BE49-F238E27FC236}">
                    <a16:creationId xmlns:a16="http://schemas.microsoft.com/office/drawing/2014/main" id="{57CD786D-E59C-6942-92B4-2BCCD8DF09A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グループ化 86">
              <a:extLst>
                <a:ext uri="{FF2B5EF4-FFF2-40B4-BE49-F238E27FC236}">
                  <a16:creationId xmlns:a16="http://schemas.microsoft.com/office/drawing/2014/main" id="{99DCDC02-5C20-C74A-B774-F07DFEF1DDD9}"/>
                </a:ext>
              </a:extLst>
            </p:cNvPr>
            <p:cNvGrpSpPr/>
            <p:nvPr/>
          </p:nvGrpSpPr>
          <p:grpSpPr>
            <a:xfrm>
              <a:off x="2101377" y="1934421"/>
              <a:ext cx="191477" cy="163407"/>
              <a:chOff x="883138" y="3966308"/>
              <a:chExt cx="746369" cy="636953"/>
            </a:xfrm>
          </p:grpSpPr>
          <p:sp>
            <p:nvSpPr>
              <p:cNvPr id="88" name="直方体 87">
                <a:extLst>
                  <a:ext uri="{FF2B5EF4-FFF2-40B4-BE49-F238E27FC236}">
                    <a16:creationId xmlns:a16="http://schemas.microsoft.com/office/drawing/2014/main" id="{32BB2511-11A5-B645-956A-77E94C4AEDE9}"/>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角丸四角形 88">
                <a:extLst>
                  <a:ext uri="{FF2B5EF4-FFF2-40B4-BE49-F238E27FC236}">
                    <a16:creationId xmlns:a16="http://schemas.microsoft.com/office/drawing/2014/main" id="{B63C1D57-C599-AB4F-8FF7-20287A035C4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角丸四角形 89">
                <a:extLst>
                  <a:ext uri="{FF2B5EF4-FFF2-40B4-BE49-F238E27FC236}">
                    <a16:creationId xmlns:a16="http://schemas.microsoft.com/office/drawing/2014/main" id="{96CADD9B-9ED7-BF42-954A-D8B3CB2DB209}"/>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角丸四角形 90">
                <a:extLst>
                  <a:ext uri="{FF2B5EF4-FFF2-40B4-BE49-F238E27FC236}">
                    <a16:creationId xmlns:a16="http://schemas.microsoft.com/office/drawing/2014/main" id="{234E55DF-10F1-1C49-9DC9-70E7142F65D0}"/>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a:extLst>
                  <a:ext uri="{FF2B5EF4-FFF2-40B4-BE49-F238E27FC236}">
                    <a16:creationId xmlns:a16="http://schemas.microsoft.com/office/drawing/2014/main" id="{D56B46A1-5CDF-6E4E-8C14-F9C712A92653}"/>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角丸四角形 92">
                <a:extLst>
                  <a:ext uri="{FF2B5EF4-FFF2-40B4-BE49-F238E27FC236}">
                    <a16:creationId xmlns:a16="http://schemas.microsoft.com/office/drawing/2014/main" id="{5A9C768D-9EC2-6946-AC55-47A24E090D2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グループ化 93">
              <a:extLst>
                <a:ext uri="{FF2B5EF4-FFF2-40B4-BE49-F238E27FC236}">
                  <a16:creationId xmlns:a16="http://schemas.microsoft.com/office/drawing/2014/main" id="{9C239E23-52A4-944E-BEA7-0EF4B80B8900}"/>
                </a:ext>
              </a:extLst>
            </p:cNvPr>
            <p:cNvGrpSpPr/>
            <p:nvPr/>
          </p:nvGrpSpPr>
          <p:grpSpPr>
            <a:xfrm>
              <a:off x="2247474" y="1934421"/>
              <a:ext cx="191477" cy="163407"/>
              <a:chOff x="883138" y="3966308"/>
              <a:chExt cx="746369" cy="636953"/>
            </a:xfrm>
          </p:grpSpPr>
          <p:sp>
            <p:nvSpPr>
              <p:cNvPr id="95" name="直方体 94">
                <a:extLst>
                  <a:ext uri="{FF2B5EF4-FFF2-40B4-BE49-F238E27FC236}">
                    <a16:creationId xmlns:a16="http://schemas.microsoft.com/office/drawing/2014/main" id="{DDF586BE-8506-3348-98C3-2837BE3D07E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a:extLst>
                  <a:ext uri="{FF2B5EF4-FFF2-40B4-BE49-F238E27FC236}">
                    <a16:creationId xmlns:a16="http://schemas.microsoft.com/office/drawing/2014/main" id="{C8B8A8AE-400A-034E-916A-BC48A69E203C}"/>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角丸四角形 96">
                <a:extLst>
                  <a:ext uri="{FF2B5EF4-FFF2-40B4-BE49-F238E27FC236}">
                    <a16:creationId xmlns:a16="http://schemas.microsoft.com/office/drawing/2014/main" id="{16072AB9-73B4-124E-B8C7-3066402EFA7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角丸四角形 97">
                <a:extLst>
                  <a:ext uri="{FF2B5EF4-FFF2-40B4-BE49-F238E27FC236}">
                    <a16:creationId xmlns:a16="http://schemas.microsoft.com/office/drawing/2014/main" id="{826C8B31-2ACB-E543-ACE3-B62B6B90D53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a:extLst>
                  <a:ext uri="{FF2B5EF4-FFF2-40B4-BE49-F238E27FC236}">
                    <a16:creationId xmlns:a16="http://schemas.microsoft.com/office/drawing/2014/main" id="{AA10E476-A1BD-714A-B69E-CE99E858D507}"/>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a:extLst>
                  <a:ext uri="{FF2B5EF4-FFF2-40B4-BE49-F238E27FC236}">
                    <a16:creationId xmlns:a16="http://schemas.microsoft.com/office/drawing/2014/main" id="{A384DBD5-0807-D446-B501-3C2BF333DC0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6C193547-D33A-5F4F-B1FF-5D29EC0B5F1E}"/>
                </a:ext>
              </a:extLst>
            </p:cNvPr>
            <p:cNvGrpSpPr/>
            <p:nvPr/>
          </p:nvGrpSpPr>
          <p:grpSpPr>
            <a:xfrm>
              <a:off x="2383892" y="1929889"/>
              <a:ext cx="191477" cy="163407"/>
              <a:chOff x="883138" y="3966308"/>
              <a:chExt cx="746369" cy="636953"/>
            </a:xfrm>
          </p:grpSpPr>
          <p:sp>
            <p:nvSpPr>
              <p:cNvPr id="102" name="直方体 101">
                <a:extLst>
                  <a:ext uri="{FF2B5EF4-FFF2-40B4-BE49-F238E27FC236}">
                    <a16:creationId xmlns:a16="http://schemas.microsoft.com/office/drawing/2014/main" id="{DF928297-42C6-2B40-AD10-B9595B7A90A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a:extLst>
                  <a:ext uri="{FF2B5EF4-FFF2-40B4-BE49-F238E27FC236}">
                    <a16:creationId xmlns:a16="http://schemas.microsoft.com/office/drawing/2014/main" id="{28537A80-971F-A248-9535-647BFBE37C4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a:extLst>
                  <a:ext uri="{FF2B5EF4-FFF2-40B4-BE49-F238E27FC236}">
                    <a16:creationId xmlns:a16="http://schemas.microsoft.com/office/drawing/2014/main" id="{A4DA5C7B-D39E-8946-90CB-4701CBD69B5D}"/>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角丸四角形 104">
                <a:extLst>
                  <a:ext uri="{FF2B5EF4-FFF2-40B4-BE49-F238E27FC236}">
                    <a16:creationId xmlns:a16="http://schemas.microsoft.com/office/drawing/2014/main" id="{9824E883-F6F3-9C42-A721-2B5ED92F37FD}"/>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DE61B40C-6065-6E42-AFC2-D29A5704EA53}"/>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EEB6AB98-041C-A94A-9E8C-AE28589BF6D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グループ化 107">
              <a:extLst>
                <a:ext uri="{FF2B5EF4-FFF2-40B4-BE49-F238E27FC236}">
                  <a16:creationId xmlns:a16="http://schemas.microsoft.com/office/drawing/2014/main" id="{3BB876A0-3C7E-0B41-A857-A2C341F08C1B}"/>
                </a:ext>
              </a:extLst>
            </p:cNvPr>
            <p:cNvGrpSpPr/>
            <p:nvPr/>
          </p:nvGrpSpPr>
          <p:grpSpPr>
            <a:xfrm>
              <a:off x="1951146" y="1766495"/>
              <a:ext cx="191477" cy="163407"/>
              <a:chOff x="883138" y="3966308"/>
              <a:chExt cx="746369" cy="636953"/>
            </a:xfrm>
          </p:grpSpPr>
          <p:sp>
            <p:nvSpPr>
              <p:cNvPr id="109" name="直方体 108">
                <a:extLst>
                  <a:ext uri="{FF2B5EF4-FFF2-40B4-BE49-F238E27FC236}">
                    <a16:creationId xmlns:a16="http://schemas.microsoft.com/office/drawing/2014/main" id="{7BEF5630-0D81-A24E-AA97-36A93C29D8EB}"/>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角丸四角形 109">
                <a:extLst>
                  <a:ext uri="{FF2B5EF4-FFF2-40B4-BE49-F238E27FC236}">
                    <a16:creationId xmlns:a16="http://schemas.microsoft.com/office/drawing/2014/main" id="{65160E01-7271-0B48-A157-FD1B18F848F2}"/>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a:extLst>
                  <a:ext uri="{FF2B5EF4-FFF2-40B4-BE49-F238E27FC236}">
                    <a16:creationId xmlns:a16="http://schemas.microsoft.com/office/drawing/2014/main" id="{68266136-6B5B-6249-87D3-2702BB622F63}"/>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角丸四角形 111">
                <a:extLst>
                  <a:ext uri="{FF2B5EF4-FFF2-40B4-BE49-F238E27FC236}">
                    <a16:creationId xmlns:a16="http://schemas.microsoft.com/office/drawing/2014/main" id="{1BCBBC04-2BE7-6149-B43E-4C9D3DEADC2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角丸四角形 112">
                <a:extLst>
                  <a:ext uri="{FF2B5EF4-FFF2-40B4-BE49-F238E27FC236}">
                    <a16:creationId xmlns:a16="http://schemas.microsoft.com/office/drawing/2014/main" id="{6D4CA4A3-A400-B949-AF40-54CA0DFDB67F}"/>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角丸四角形 113">
                <a:extLst>
                  <a:ext uri="{FF2B5EF4-FFF2-40B4-BE49-F238E27FC236}">
                    <a16:creationId xmlns:a16="http://schemas.microsoft.com/office/drawing/2014/main" id="{1C135E9C-1D1B-8946-A1F4-5097A4F865D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グループ化 114">
              <a:extLst>
                <a:ext uri="{FF2B5EF4-FFF2-40B4-BE49-F238E27FC236}">
                  <a16:creationId xmlns:a16="http://schemas.microsoft.com/office/drawing/2014/main" id="{1F532BAD-1FB1-AF41-9050-549BE17D0E99}"/>
                </a:ext>
              </a:extLst>
            </p:cNvPr>
            <p:cNvGrpSpPr/>
            <p:nvPr/>
          </p:nvGrpSpPr>
          <p:grpSpPr>
            <a:xfrm>
              <a:off x="2101377" y="1766495"/>
              <a:ext cx="191477" cy="163407"/>
              <a:chOff x="883138" y="3966308"/>
              <a:chExt cx="746369" cy="636953"/>
            </a:xfrm>
          </p:grpSpPr>
          <p:sp>
            <p:nvSpPr>
              <p:cNvPr id="116" name="直方体 115">
                <a:extLst>
                  <a:ext uri="{FF2B5EF4-FFF2-40B4-BE49-F238E27FC236}">
                    <a16:creationId xmlns:a16="http://schemas.microsoft.com/office/drawing/2014/main" id="{B8F32920-A7B9-134C-9016-059FB1F7ACF2}"/>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a:extLst>
                  <a:ext uri="{FF2B5EF4-FFF2-40B4-BE49-F238E27FC236}">
                    <a16:creationId xmlns:a16="http://schemas.microsoft.com/office/drawing/2014/main" id="{2531FAFE-CF5D-C04A-B501-22BB79074676}"/>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a:extLst>
                  <a:ext uri="{FF2B5EF4-FFF2-40B4-BE49-F238E27FC236}">
                    <a16:creationId xmlns:a16="http://schemas.microsoft.com/office/drawing/2014/main" id="{EA86A865-C896-F544-BACB-8CE463D08370}"/>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a:extLst>
                  <a:ext uri="{FF2B5EF4-FFF2-40B4-BE49-F238E27FC236}">
                    <a16:creationId xmlns:a16="http://schemas.microsoft.com/office/drawing/2014/main" id="{A2CA422A-1827-AB4F-80BB-8BB7DEEFBE77}"/>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a:extLst>
                  <a:ext uri="{FF2B5EF4-FFF2-40B4-BE49-F238E27FC236}">
                    <a16:creationId xmlns:a16="http://schemas.microsoft.com/office/drawing/2014/main" id="{94903AF0-8926-2942-91DE-7EF2022562F7}"/>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角丸四角形 120">
                <a:extLst>
                  <a:ext uri="{FF2B5EF4-FFF2-40B4-BE49-F238E27FC236}">
                    <a16:creationId xmlns:a16="http://schemas.microsoft.com/office/drawing/2014/main" id="{6CE5BCF9-CC6B-6F4F-B242-15B4D083FBE5}"/>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グループ化 121">
              <a:extLst>
                <a:ext uri="{FF2B5EF4-FFF2-40B4-BE49-F238E27FC236}">
                  <a16:creationId xmlns:a16="http://schemas.microsoft.com/office/drawing/2014/main" id="{29955532-7E89-E449-ABEA-DB7D999B5E71}"/>
                </a:ext>
              </a:extLst>
            </p:cNvPr>
            <p:cNvGrpSpPr/>
            <p:nvPr/>
          </p:nvGrpSpPr>
          <p:grpSpPr>
            <a:xfrm>
              <a:off x="2247474" y="1766495"/>
              <a:ext cx="191477" cy="163407"/>
              <a:chOff x="883138" y="3966308"/>
              <a:chExt cx="746369" cy="636953"/>
            </a:xfrm>
          </p:grpSpPr>
          <p:sp>
            <p:nvSpPr>
              <p:cNvPr id="123" name="直方体 122">
                <a:extLst>
                  <a:ext uri="{FF2B5EF4-FFF2-40B4-BE49-F238E27FC236}">
                    <a16:creationId xmlns:a16="http://schemas.microsoft.com/office/drawing/2014/main" id="{7586D9E2-4662-AA46-A9D4-8BD6FE62CDD6}"/>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角丸四角形 123">
                <a:extLst>
                  <a:ext uri="{FF2B5EF4-FFF2-40B4-BE49-F238E27FC236}">
                    <a16:creationId xmlns:a16="http://schemas.microsoft.com/office/drawing/2014/main" id="{45B741F4-0B66-0B44-8A15-CFB80A70784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角丸四角形 124">
                <a:extLst>
                  <a:ext uri="{FF2B5EF4-FFF2-40B4-BE49-F238E27FC236}">
                    <a16:creationId xmlns:a16="http://schemas.microsoft.com/office/drawing/2014/main" id="{213DD3BC-CEB0-DC46-9386-ADB0B6364D00}"/>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角丸四角形 125">
                <a:extLst>
                  <a:ext uri="{FF2B5EF4-FFF2-40B4-BE49-F238E27FC236}">
                    <a16:creationId xmlns:a16="http://schemas.microsoft.com/office/drawing/2014/main" id="{06F58A4C-2C21-F344-8C16-08AE09CA86F9}"/>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角丸四角形 126">
                <a:extLst>
                  <a:ext uri="{FF2B5EF4-FFF2-40B4-BE49-F238E27FC236}">
                    <a16:creationId xmlns:a16="http://schemas.microsoft.com/office/drawing/2014/main" id="{3641B846-4542-EC48-AC33-C65BC3C7F88F}"/>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角丸四角形 127">
                <a:extLst>
                  <a:ext uri="{FF2B5EF4-FFF2-40B4-BE49-F238E27FC236}">
                    <a16:creationId xmlns:a16="http://schemas.microsoft.com/office/drawing/2014/main" id="{61632C10-D904-4749-A637-D9E4063CD40C}"/>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9" name="グループ化 128">
              <a:extLst>
                <a:ext uri="{FF2B5EF4-FFF2-40B4-BE49-F238E27FC236}">
                  <a16:creationId xmlns:a16="http://schemas.microsoft.com/office/drawing/2014/main" id="{67E252F5-999D-2F47-9562-1DC023944140}"/>
                </a:ext>
              </a:extLst>
            </p:cNvPr>
            <p:cNvGrpSpPr/>
            <p:nvPr/>
          </p:nvGrpSpPr>
          <p:grpSpPr>
            <a:xfrm>
              <a:off x="2383892" y="1761963"/>
              <a:ext cx="191477" cy="163407"/>
              <a:chOff x="883138" y="3966308"/>
              <a:chExt cx="746369" cy="636953"/>
            </a:xfrm>
          </p:grpSpPr>
          <p:sp>
            <p:nvSpPr>
              <p:cNvPr id="130" name="直方体 129">
                <a:extLst>
                  <a:ext uri="{FF2B5EF4-FFF2-40B4-BE49-F238E27FC236}">
                    <a16:creationId xmlns:a16="http://schemas.microsoft.com/office/drawing/2014/main" id="{37B95532-20E0-E041-B0AF-C039CE0CA067}"/>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a:extLst>
                  <a:ext uri="{FF2B5EF4-FFF2-40B4-BE49-F238E27FC236}">
                    <a16:creationId xmlns:a16="http://schemas.microsoft.com/office/drawing/2014/main" id="{79E99D8E-B833-CD4E-ADB1-1EEB7A578D94}"/>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a:extLst>
                  <a:ext uri="{FF2B5EF4-FFF2-40B4-BE49-F238E27FC236}">
                    <a16:creationId xmlns:a16="http://schemas.microsoft.com/office/drawing/2014/main" id="{B6DB664E-41CE-D74D-A5CF-E965C9174E88}"/>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角丸四角形 132">
                <a:extLst>
                  <a:ext uri="{FF2B5EF4-FFF2-40B4-BE49-F238E27FC236}">
                    <a16:creationId xmlns:a16="http://schemas.microsoft.com/office/drawing/2014/main" id="{88BF999F-2400-6E4A-AE16-62BECAEC67F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角丸四角形 133">
                <a:extLst>
                  <a:ext uri="{FF2B5EF4-FFF2-40B4-BE49-F238E27FC236}">
                    <a16:creationId xmlns:a16="http://schemas.microsoft.com/office/drawing/2014/main" id="{ADD7886E-DF72-F24E-B54B-794C79C53F5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a:extLst>
                  <a:ext uri="{FF2B5EF4-FFF2-40B4-BE49-F238E27FC236}">
                    <a16:creationId xmlns:a16="http://schemas.microsoft.com/office/drawing/2014/main" id="{7F2D709E-8072-7C4F-9926-DD269F8BC82A}"/>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グループ化 135">
              <a:extLst>
                <a:ext uri="{FF2B5EF4-FFF2-40B4-BE49-F238E27FC236}">
                  <a16:creationId xmlns:a16="http://schemas.microsoft.com/office/drawing/2014/main" id="{3FC98B5C-1E78-9542-9BCE-04CE5DCD0256}"/>
                </a:ext>
              </a:extLst>
            </p:cNvPr>
            <p:cNvGrpSpPr/>
            <p:nvPr/>
          </p:nvGrpSpPr>
          <p:grpSpPr>
            <a:xfrm>
              <a:off x="1949855" y="1598303"/>
              <a:ext cx="191477" cy="163407"/>
              <a:chOff x="883138" y="3966308"/>
              <a:chExt cx="746369" cy="636953"/>
            </a:xfrm>
          </p:grpSpPr>
          <p:sp>
            <p:nvSpPr>
              <p:cNvPr id="137" name="直方体 136">
                <a:extLst>
                  <a:ext uri="{FF2B5EF4-FFF2-40B4-BE49-F238E27FC236}">
                    <a16:creationId xmlns:a16="http://schemas.microsoft.com/office/drawing/2014/main" id="{A107D06F-5B4B-CB48-81F0-2321C6AF0301}"/>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a:extLst>
                  <a:ext uri="{FF2B5EF4-FFF2-40B4-BE49-F238E27FC236}">
                    <a16:creationId xmlns:a16="http://schemas.microsoft.com/office/drawing/2014/main" id="{4606BC2B-BCB2-F844-8948-2365D076095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a:extLst>
                  <a:ext uri="{FF2B5EF4-FFF2-40B4-BE49-F238E27FC236}">
                    <a16:creationId xmlns:a16="http://schemas.microsoft.com/office/drawing/2014/main" id="{D9EE8C55-526A-3E4A-96AF-66D9C0C35022}"/>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角丸四角形 139">
                <a:extLst>
                  <a:ext uri="{FF2B5EF4-FFF2-40B4-BE49-F238E27FC236}">
                    <a16:creationId xmlns:a16="http://schemas.microsoft.com/office/drawing/2014/main" id="{91126A99-0AB4-D74D-A870-8A58B8D77AD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D848159E-E657-A347-A8EC-212E57B58009}"/>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0FBC614E-2808-FF45-88A5-EC7280F4A63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グループ化 142">
              <a:extLst>
                <a:ext uri="{FF2B5EF4-FFF2-40B4-BE49-F238E27FC236}">
                  <a16:creationId xmlns:a16="http://schemas.microsoft.com/office/drawing/2014/main" id="{D918C592-CDA5-B342-AA65-FB1D97268BAA}"/>
                </a:ext>
              </a:extLst>
            </p:cNvPr>
            <p:cNvGrpSpPr/>
            <p:nvPr/>
          </p:nvGrpSpPr>
          <p:grpSpPr>
            <a:xfrm>
              <a:off x="2100086" y="1598303"/>
              <a:ext cx="191477" cy="163407"/>
              <a:chOff x="883138" y="3966308"/>
              <a:chExt cx="746369" cy="636953"/>
            </a:xfrm>
          </p:grpSpPr>
          <p:sp>
            <p:nvSpPr>
              <p:cNvPr id="144" name="直方体 143">
                <a:extLst>
                  <a:ext uri="{FF2B5EF4-FFF2-40B4-BE49-F238E27FC236}">
                    <a16:creationId xmlns:a16="http://schemas.microsoft.com/office/drawing/2014/main" id="{8A8361E2-F0D0-584F-891C-5C447A9A922F}"/>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a:extLst>
                  <a:ext uri="{FF2B5EF4-FFF2-40B4-BE49-F238E27FC236}">
                    <a16:creationId xmlns:a16="http://schemas.microsoft.com/office/drawing/2014/main" id="{0E0A4BD3-19B4-EA4C-AE92-C799B730DE6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a:extLst>
                  <a:ext uri="{FF2B5EF4-FFF2-40B4-BE49-F238E27FC236}">
                    <a16:creationId xmlns:a16="http://schemas.microsoft.com/office/drawing/2014/main" id="{95B140E9-8E40-E841-9B88-144F8771F549}"/>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a:extLst>
                  <a:ext uri="{FF2B5EF4-FFF2-40B4-BE49-F238E27FC236}">
                    <a16:creationId xmlns:a16="http://schemas.microsoft.com/office/drawing/2014/main" id="{E8A6316C-C6F0-E842-B2DB-2D19F2936233}"/>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角丸四角形 147">
                <a:extLst>
                  <a:ext uri="{FF2B5EF4-FFF2-40B4-BE49-F238E27FC236}">
                    <a16:creationId xmlns:a16="http://schemas.microsoft.com/office/drawing/2014/main" id="{7A316529-4F3D-4044-971E-BDC7ECD1D29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角丸四角形 148">
                <a:extLst>
                  <a:ext uri="{FF2B5EF4-FFF2-40B4-BE49-F238E27FC236}">
                    <a16:creationId xmlns:a16="http://schemas.microsoft.com/office/drawing/2014/main" id="{458C5038-931E-1A43-BDAD-18993F5DF70D}"/>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FB63AB05-6B59-1E41-AB4E-CBADDD36532B}"/>
                </a:ext>
              </a:extLst>
            </p:cNvPr>
            <p:cNvGrpSpPr/>
            <p:nvPr/>
          </p:nvGrpSpPr>
          <p:grpSpPr>
            <a:xfrm>
              <a:off x="2246183" y="1598303"/>
              <a:ext cx="191477" cy="163407"/>
              <a:chOff x="883138" y="3966308"/>
              <a:chExt cx="746369" cy="636953"/>
            </a:xfrm>
          </p:grpSpPr>
          <p:sp>
            <p:nvSpPr>
              <p:cNvPr id="151" name="直方体 150">
                <a:extLst>
                  <a:ext uri="{FF2B5EF4-FFF2-40B4-BE49-F238E27FC236}">
                    <a16:creationId xmlns:a16="http://schemas.microsoft.com/office/drawing/2014/main" id="{EC5A3889-A5B4-684F-BFF2-B6619E12623A}"/>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角丸四角形 151">
                <a:extLst>
                  <a:ext uri="{FF2B5EF4-FFF2-40B4-BE49-F238E27FC236}">
                    <a16:creationId xmlns:a16="http://schemas.microsoft.com/office/drawing/2014/main" id="{4F2D1F0F-47C3-2448-ADD9-46BC1081AC1D}"/>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a:extLst>
                  <a:ext uri="{FF2B5EF4-FFF2-40B4-BE49-F238E27FC236}">
                    <a16:creationId xmlns:a16="http://schemas.microsoft.com/office/drawing/2014/main" id="{AB9BE2B9-E3B2-2E4B-9A06-F987BCB5707F}"/>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角丸四角形 153">
                <a:extLst>
                  <a:ext uri="{FF2B5EF4-FFF2-40B4-BE49-F238E27FC236}">
                    <a16:creationId xmlns:a16="http://schemas.microsoft.com/office/drawing/2014/main" id="{8E63871F-814C-7140-ABAC-BB309E1B0D76}"/>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a:extLst>
                  <a:ext uri="{FF2B5EF4-FFF2-40B4-BE49-F238E27FC236}">
                    <a16:creationId xmlns:a16="http://schemas.microsoft.com/office/drawing/2014/main" id="{63D5D486-E78F-E04D-983B-AD5AE7E31B61}"/>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a:extLst>
                  <a:ext uri="{FF2B5EF4-FFF2-40B4-BE49-F238E27FC236}">
                    <a16:creationId xmlns:a16="http://schemas.microsoft.com/office/drawing/2014/main" id="{17CA963F-89CD-4440-B4C5-127A5718D20C}"/>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84C510A1-1EEF-9E42-B355-3B54C8C87E51}"/>
                </a:ext>
              </a:extLst>
            </p:cNvPr>
            <p:cNvGrpSpPr/>
            <p:nvPr/>
          </p:nvGrpSpPr>
          <p:grpSpPr>
            <a:xfrm>
              <a:off x="2382601" y="1593771"/>
              <a:ext cx="191477" cy="163407"/>
              <a:chOff x="883138" y="3966308"/>
              <a:chExt cx="746369" cy="636953"/>
            </a:xfrm>
          </p:grpSpPr>
          <p:sp>
            <p:nvSpPr>
              <p:cNvPr id="158" name="直方体 157">
                <a:extLst>
                  <a:ext uri="{FF2B5EF4-FFF2-40B4-BE49-F238E27FC236}">
                    <a16:creationId xmlns:a16="http://schemas.microsoft.com/office/drawing/2014/main" id="{9F508F18-E092-A640-8071-48278150841C}"/>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角丸四角形 158">
                <a:extLst>
                  <a:ext uri="{FF2B5EF4-FFF2-40B4-BE49-F238E27FC236}">
                    <a16:creationId xmlns:a16="http://schemas.microsoft.com/office/drawing/2014/main" id="{D191C1A1-DF20-5940-A166-E9F1024B386E}"/>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角丸四角形 159">
                <a:extLst>
                  <a:ext uri="{FF2B5EF4-FFF2-40B4-BE49-F238E27FC236}">
                    <a16:creationId xmlns:a16="http://schemas.microsoft.com/office/drawing/2014/main" id="{8B918B43-8EA2-2A46-9D8E-35D9A1C41EEB}"/>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角丸四角形 160">
                <a:extLst>
                  <a:ext uri="{FF2B5EF4-FFF2-40B4-BE49-F238E27FC236}">
                    <a16:creationId xmlns:a16="http://schemas.microsoft.com/office/drawing/2014/main" id="{2C398290-8AE2-D147-9470-31638DE8EAD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角丸四角形 161">
                <a:extLst>
                  <a:ext uri="{FF2B5EF4-FFF2-40B4-BE49-F238E27FC236}">
                    <a16:creationId xmlns:a16="http://schemas.microsoft.com/office/drawing/2014/main" id="{905DD369-D44B-4B46-B6ED-60677A7FD9E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角丸四角形 162">
                <a:extLst>
                  <a:ext uri="{FF2B5EF4-FFF2-40B4-BE49-F238E27FC236}">
                    <a16:creationId xmlns:a16="http://schemas.microsoft.com/office/drawing/2014/main" id="{DB8214E2-27C1-0842-85E9-39E8E0F60426}"/>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65" name="直方体 164">
            <a:extLst>
              <a:ext uri="{FF2B5EF4-FFF2-40B4-BE49-F238E27FC236}">
                <a16:creationId xmlns:a16="http://schemas.microsoft.com/office/drawing/2014/main" id="{DB9F2EAF-52EB-6845-A3E6-EB92548CE6D8}"/>
              </a:ext>
            </a:extLst>
          </p:cNvPr>
          <p:cNvSpPr/>
          <p:nvPr/>
        </p:nvSpPr>
        <p:spPr>
          <a:xfrm>
            <a:off x="3038610" y="4394812"/>
            <a:ext cx="746369" cy="609602"/>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矢印 アイコン - ダウンロード 596 無料 アイコン PNG, SVG, ICO または ICNS">
            <a:extLst>
              <a:ext uri="{FF2B5EF4-FFF2-40B4-BE49-F238E27FC236}">
                <a16:creationId xmlns:a16="http://schemas.microsoft.com/office/drawing/2014/main" id="{784B963B-D276-3549-A392-A4946308F1FD}"/>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13878">
            <a:off x="794718" y="2970725"/>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1" name="Picture 2" descr="矢印 アイコン - ダウンロード 596 無料 アイコン PNG, SVG, ICO または ICNS">
            <a:extLst>
              <a:ext uri="{FF2B5EF4-FFF2-40B4-BE49-F238E27FC236}">
                <a16:creationId xmlns:a16="http://schemas.microsoft.com/office/drawing/2014/main" id="{2FDD3646-C3E3-C447-9279-E7154A0AFED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830371" y="3087370"/>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2" name="Picture 2" descr="矢印 アイコン - ダウンロード 596 無料 アイコン PNG, SVG, ICO または ICNS">
            <a:extLst>
              <a:ext uri="{FF2B5EF4-FFF2-40B4-BE49-F238E27FC236}">
                <a16:creationId xmlns:a16="http://schemas.microsoft.com/office/drawing/2014/main" id="{4AEF7B6D-1C83-D74B-8A33-3214B1026DCA}"/>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891755">
            <a:off x="1790936" y="4682395"/>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0" name="テキスト ボックス 179">
            <a:extLst>
              <a:ext uri="{FF2B5EF4-FFF2-40B4-BE49-F238E27FC236}">
                <a16:creationId xmlns:a16="http://schemas.microsoft.com/office/drawing/2014/main" id="{CF0FDAF3-5DBA-C94E-9798-B0528AF8FC66}"/>
              </a:ext>
            </a:extLst>
          </p:cNvPr>
          <p:cNvSpPr txBox="1"/>
          <p:nvPr/>
        </p:nvSpPr>
        <p:spPr>
          <a:xfrm>
            <a:off x="1944221" y="3046929"/>
            <a:ext cx="643126"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ship</a:t>
            </a:r>
            <a:endParaRPr kumimoji="1" lang="ja-JP" altLang="en-US">
              <a:latin typeface="Meiryo" panose="020B0604030504040204" pitchFamily="34" charset="-128"/>
              <a:ea typeface="Meiryo" panose="020B0604030504040204" pitchFamily="34" charset="-128"/>
            </a:endParaRPr>
          </a:p>
        </p:txBody>
      </p:sp>
      <p:sp>
        <p:nvSpPr>
          <p:cNvPr id="184" name="テキスト ボックス 183">
            <a:extLst>
              <a:ext uri="{FF2B5EF4-FFF2-40B4-BE49-F238E27FC236}">
                <a16:creationId xmlns:a16="http://schemas.microsoft.com/office/drawing/2014/main" id="{75FD02A5-398C-6646-999D-DB4631FFA06B}"/>
              </a:ext>
            </a:extLst>
          </p:cNvPr>
          <p:cNvSpPr txBox="1"/>
          <p:nvPr/>
        </p:nvSpPr>
        <p:spPr>
          <a:xfrm>
            <a:off x="829141" y="4082766"/>
            <a:ext cx="728084"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build</a:t>
            </a:r>
            <a:endParaRPr kumimoji="1" lang="ja-JP" altLang="en-US">
              <a:latin typeface="Meiryo" panose="020B0604030504040204" pitchFamily="34" charset="-128"/>
              <a:ea typeface="Meiryo" panose="020B0604030504040204" pitchFamily="34" charset="-128"/>
            </a:endParaRPr>
          </a:p>
        </p:txBody>
      </p:sp>
      <p:sp>
        <p:nvSpPr>
          <p:cNvPr id="185" name="テキスト ボックス 184">
            <a:extLst>
              <a:ext uri="{FF2B5EF4-FFF2-40B4-BE49-F238E27FC236}">
                <a16:creationId xmlns:a16="http://schemas.microsoft.com/office/drawing/2014/main" id="{566200C5-207C-C346-9111-51576FF59A56}"/>
              </a:ext>
            </a:extLst>
          </p:cNvPr>
          <p:cNvSpPr txBox="1"/>
          <p:nvPr/>
        </p:nvSpPr>
        <p:spPr>
          <a:xfrm>
            <a:off x="3089430" y="4081194"/>
            <a:ext cx="644728"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 run</a:t>
            </a:r>
            <a:endParaRPr kumimoji="1" lang="ja-JP" altLang="en-US">
              <a:latin typeface="Meiryo" panose="020B0604030504040204" pitchFamily="34" charset="-128"/>
              <a:ea typeface="Meiryo" panose="020B0604030504040204" pitchFamily="34" charset="-128"/>
            </a:endParaRPr>
          </a:p>
        </p:txBody>
      </p:sp>
      <p:sp>
        <p:nvSpPr>
          <p:cNvPr id="186" name="テキスト ボックス 185">
            <a:extLst>
              <a:ext uri="{FF2B5EF4-FFF2-40B4-BE49-F238E27FC236}">
                <a16:creationId xmlns:a16="http://schemas.microsoft.com/office/drawing/2014/main" id="{7D2730D1-9A99-6A48-A3E5-F055351F278C}"/>
              </a:ext>
            </a:extLst>
          </p:cNvPr>
          <p:cNvSpPr txBox="1"/>
          <p:nvPr/>
        </p:nvSpPr>
        <p:spPr>
          <a:xfrm>
            <a:off x="538525" y="5077760"/>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イメージの作成</a:t>
            </a:r>
          </a:p>
        </p:txBody>
      </p:sp>
      <p:sp>
        <p:nvSpPr>
          <p:cNvPr id="187" name="テキスト ボックス 186">
            <a:extLst>
              <a:ext uri="{FF2B5EF4-FFF2-40B4-BE49-F238E27FC236}">
                <a16:creationId xmlns:a16="http://schemas.microsoft.com/office/drawing/2014/main" id="{2ADCB669-CE50-EA49-AFB3-914443310542}"/>
              </a:ext>
            </a:extLst>
          </p:cNvPr>
          <p:cNvSpPr txBox="1"/>
          <p:nvPr/>
        </p:nvSpPr>
        <p:spPr>
          <a:xfrm>
            <a:off x="1741901" y="2095993"/>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イメージの共有</a:t>
            </a:r>
          </a:p>
        </p:txBody>
      </p:sp>
      <p:sp>
        <p:nvSpPr>
          <p:cNvPr id="188" name="テキスト ボックス 187">
            <a:extLst>
              <a:ext uri="{FF2B5EF4-FFF2-40B4-BE49-F238E27FC236}">
                <a16:creationId xmlns:a16="http://schemas.microsoft.com/office/drawing/2014/main" id="{F0614E92-1A78-4147-BDEE-B19862C7072C}"/>
              </a:ext>
            </a:extLst>
          </p:cNvPr>
          <p:cNvSpPr txBox="1"/>
          <p:nvPr/>
        </p:nvSpPr>
        <p:spPr>
          <a:xfrm>
            <a:off x="2869133" y="5077760"/>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コンテナの実行</a:t>
            </a:r>
          </a:p>
        </p:txBody>
      </p:sp>
      <p:sp>
        <p:nvSpPr>
          <p:cNvPr id="183" name="テキスト ボックス 182">
            <a:extLst>
              <a:ext uri="{FF2B5EF4-FFF2-40B4-BE49-F238E27FC236}">
                <a16:creationId xmlns:a16="http://schemas.microsoft.com/office/drawing/2014/main" id="{777EF2EB-C75B-7642-84D3-07AD782A0416}"/>
              </a:ext>
            </a:extLst>
          </p:cNvPr>
          <p:cNvSpPr txBox="1"/>
          <p:nvPr/>
        </p:nvSpPr>
        <p:spPr>
          <a:xfrm>
            <a:off x="545048" y="1181032"/>
            <a:ext cx="1029129" cy="461665"/>
          </a:xfrm>
          <a:prstGeom prst="rect">
            <a:avLst/>
          </a:prstGeom>
          <a:noFill/>
        </p:spPr>
        <p:txBody>
          <a:bodyPr wrap="none" rtlCol="0">
            <a:spAutoFit/>
          </a:bodyPr>
          <a:lstStyle/>
          <a:p>
            <a:pPr algn="ctr"/>
            <a:r>
              <a:rPr lang="en-US" altLang="ja-JP" sz="2400" dirty="0"/>
              <a:t>d</a:t>
            </a:r>
            <a:r>
              <a:rPr kumimoji="1" lang="en-US" altLang="ja-JP" sz="2400" dirty="0"/>
              <a:t>ocker</a:t>
            </a:r>
            <a:endParaRPr kumimoji="1" lang="ja-JP" altLang="en-US" sz="2400"/>
          </a:p>
        </p:txBody>
      </p:sp>
      <p:sp>
        <p:nvSpPr>
          <p:cNvPr id="189" name="テキスト ボックス 188">
            <a:extLst>
              <a:ext uri="{FF2B5EF4-FFF2-40B4-BE49-F238E27FC236}">
                <a16:creationId xmlns:a16="http://schemas.microsoft.com/office/drawing/2014/main" id="{69FC8D57-CF2D-DC49-91C3-CD11B74F1A95}"/>
              </a:ext>
            </a:extLst>
          </p:cNvPr>
          <p:cNvSpPr txBox="1"/>
          <p:nvPr/>
        </p:nvSpPr>
        <p:spPr>
          <a:xfrm>
            <a:off x="538525" y="1544178"/>
            <a:ext cx="3820277"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コンテナの</a:t>
            </a:r>
            <a:r>
              <a:rPr lang="ja-JP" altLang="en-US" sz="1050">
                <a:latin typeface="Meiryo" panose="020B0604030504040204" pitchFamily="34" charset="-128"/>
                <a:ea typeface="Meiryo" panose="020B0604030504040204" pitchFamily="34" charset="-128"/>
              </a:rPr>
              <a:t>ライフサイクルをサポートするプラットフォーム</a:t>
            </a:r>
            <a:endParaRPr lang="en-US" altLang="ja-JP" sz="1050" dirty="0">
              <a:latin typeface="Meiryo" panose="020B0604030504040204" pitchFamily="34" charset="-128"/>
              <a:ea typeface="Meiryo" panose="020B0604030504040204" pitchFamily="34" charset="-128"/>
            </a:endParaRPr>
          </a:p>
          <a:p>
            <a:r>
              <a:rPr kumimoji="1" lang="ja-JP" altLang="en-US" sz="1050">
                <a:latin typeface="Meiryo" panose="020B0604030504040204" pitchFamily="34" charset="-128"/>
                <a:ea typeface="Meiryo" panose="020B0604030504040204" pitchFamily="34" charset="-128"/>
              </a:rPr>
              <a:t>コンテナをソフトウェアの提供単位とすることを実現</a:t>
            </a:r>
          </a:p>
        </p:txBody>
      </p:sp>
      <p:pic>
        <p:nvPicPr>
          <p:cNvPr id="1028" name="Picture 4" descr="docker - Docker Hub">
            <a:extLst>
              <a:ext uri="{FF2B5EF4-FFF2-40B4-BE49-F238E27FC236}">
                <a16:creationId xmlns:a16="http://schemas.microsoft.com/office/drawing/2014/main" id="{D35D0C91-4A75-2C49-90E3-97062AF91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521" y="3454439"/>
            <a:ext cx="1287525" cy="1149745"/>
          </a:xfrm>
          <a:prstGeom prst="rect">
            <a:avLst/>
          </a:prstGeom>
          <a:noFill/>
          <a:extLst>
            <a:ext uri="{909E8E84-426E-40DD-AFC4-6F175D3DCCD1}">
              <a14:hiddenFill xmlns:a14="http://schemas.microsoft.com/office/drawing/2010/main">
                <a:solidFill>
                  <a:srgbClr val="FFFFFF"/>
                </a:solidFill>
              </a14:hiddenFill>
            </a:ext>
          </a:extLst>
        </p:spPr>
      </p:pic>
      <p:sp>
        <p:nvSpPr>
          <p:cNvPr id="192" name="直方体 191">
            <a:extLst>
              <a:ext uri="{FF2B5EF4-FFF2-40B4-BE49-F238E27FC236}">
                <a16:creationId xmlns:a16="http://schemas.microsoft.com/office/drawing/2014/main" id="{A665D576-AB1B-1D4B-977F-08A488B32856}"/>
              </a:ext>
            </a:extLst>
          </p:cNvPr>
          <p:cNvSpPr/>
          <p:nvPr/>
        </p:nvSpPr>
        <p:spPr>
          <a:xfrm>
            <a:off x="5469227" y="416527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直方体 193">
            <a:extLst>
              <a:ext uri="{FF2B5EF4-FFF2-40B4-BE49-F238E27FC236}">
                <a16:creationId xmlns:a16="http://schemas.microsoft.com/office/drawing/2014/main" id="{21E670F4-38A2-3147-A97D-1258125C84CE}"/>
              </a:ext>
            </a:extLst>
          </p:cNvPr>
          <p:cNvSpPr/>
          <p:nvPr/>
        </p:nvSpPr>
        <p:spPr>
          <a:xfrm>
            <a:off x="5469228" y="403632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直方体 194">
            <a:extLst>
              <a:ext uri="{FF2B5EF4-FFF2-40B4-BE49-F238E27FC236}">
                <a16:creationId xmlns:a16="http://schemas.microsoft.com/office/drawing/2014/main" id="{9C823EA0-7999-DD4D-A327-C18750CFC108}"/>
              </a:ext>
            </a:extLst>
          </p:cNvPr>
          <p:cNvSpPr/>
          <p:nvPr/>
        </p:nvSpPr>
        <p:spPr>
          <a:xfrm>
            <a:off x="5469227" y="389956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直方体 195">
            <a:extLst>
              <a:ext uri="{FF2B5EF4-FFF2-40B4-BE49-F238E27FC236}">
                <a16:creationId xmlns:a16="http://schemas.microsoft.com/office/drawing/2014/main" id="{09881E0F-AACB-3448-95C9-CCBF77E872EA}"/>
              </a:ext>
            </a:extLst>
          </p:cNvPr>
          <p:cNvSpPr/>
          <p:nvPr/>
        </p:nvSpPr>
        <p:spPr>
          <a:xfrm>
            <a:off x="5633350" y="415941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直方体 196">
            <a:extLst>
              <a:ext uri="{FF2B5EF4-FFF2-40B4-BE49-F238E27FC236}">
                <a16:creationId xmlns:a16="http://schemas.microsoft.com/office/drawing/2014/main" id="{63012F22-9C2A-6149-AF3A-C19AAE158F46}"/>
              </a:ext>
            </a:extLst>
          </p:cNvPr>
          <p:cNvSpPr/>
          <p:nvPr/>
        </p:nvSpPr>
        <p:spPr>
          <a:xfrm>
            <a:off x="5633351" y="403046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直方体 197">
            <a:extLst>
              <a:ext uri="{FF2B5EF4-FFF2-40B4-BE49-F238E27FC236}">
                <a16:creationId xmlns:a16="http://schemas.microsoft.com/office/drawing/2014/main" id="{B2813927-21F4-0A42-88EA-64E02A01D94A}"/>
              </a:ext>
            </a:extLst>
          </p:cNvPr>
          <p:cNvSpPr/>
          <p:nvPr/>
        </p:nvSpPr>
        <p:spPr>
          <a:xfrm>
            <a:off x="5633350" y="389370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直方体 198">
            <a:extLst>
              <a:ext uri="{FF2B5EF4-FFF2-40B4-BE49-F238E27FC236}">
                <a16:creationId xmlns:a16="http://schemas.microsoft.com/office/drawing/2014/main" id="{0B54CA80-A28D-D141-9A2E-67250054CC77}"/>
              </a:ext>
            </a:extLst>
          </p:cNvPr>
          <p:cNvSpPr/>
          <p:nvPr/>
        </p:nvSpPr>
        <p:spPr>
          <a:xfrm>
            <a:off x="5797472" y="415355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直方体 199">
            <a:extLst>
              <a:ext uri="{FF2B5EF4-FFF2-40B4-BE49-F238E27FC236}">
                <a16:creationId xmlns:a16="http://schemas.microsoft.com/office/drawing/2014/main" id="{1ED25D26-3074-CF4C-A4EE-58EBCEC73D84}"/>
              </a:ext>
            </a:extLst>
          </p:cNvPr>
          <p:cNvSpPr/>
          <p:nvPr/>
        </p:nvSpPr>
        <p:spPr>
          <a:xfrm>
            <a:off x="5797473" y="402460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直方体 200">
            <a:extLst>
              <a:ext uri="{FF2B5EF4-FFF2-40B4-BE49-F238E27FC236}">
                <a16:creationId xmlns:a16="http://schemas.microsoft.com/office/drawing/2014/main" id="{455AED7C-FACC-0448-B409-2C05DB5F230D}"/>
              </a:ext>
            </a:extLst>
          </p:cNvPr>
          <p:cNvSpPr/>
          <p:nvPr/>
        </p:nvSpPr>
        <p:spPr>
          <a:xfrm>
            <a:off x="5797472" y="388784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直方体 202">
            <a:extLst>
              <a:ext uri="{FF2B5EF4-FFF2-40B4-BE49-F238E27FC236}">
                <a16:creationId xmlns:a16="http://schemas.microsoft.com/office/drawing/2014/main" id="{87BFA6FB-FC83-3443-92A9-85D89DCFE232}"/>
              </a:ext>
            </a:extLst>
          </p:cNvPr>
          <p:cNvSpPr/>
          <p:nvPr/>
        </p:nvSpPr>
        <p:spPr>
          <a:xfrm>
            <a:off x="7629356" y="35452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直方体 203">
            <a:extLst>
              <a:ext uri="{FF2B5EF4-FFF2-40B4-BE49-F238E27FC236}">
                <a16:creationId xmlns:a16="http://schemas.microsoft.com/office/drawing/2014/main" id="{515B26AB-4F07-C74B-922C-B1A832CA63F6}"/>
              </a:ext>
            </a:extLst>
          </p:cNvPr>
          <p:cNvSpPr/>
          <p:nvPr/>
        </p:nvSpPr>
        <p:spPr>
          <a:xfrm>
            <a:off x="7629355" y="340850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直方体 205">
            <a:extLst>
              <a:ext uri="{FF2B5EF4-FFF2-40B4-BE49-F238E27FC236}">
                <a16:creationId xmlns:a16="http://schemas.microsoft.com/office/drawing/2014/main" id="{468C5132-0026-C240-8850-6B0C3180B1B5}"/>
              </a:ext>
            </a:extLst>
          </p:cNvPr>
          <p:cNvSpPr/>
          <p:nvPr/>
        </p:nvSpPr>
        <p:spPr>
          <a:xfrm>
            <a:off x="7793479" y="35394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直方体 206">
            <a:extLst>
              <a:ext uri="{FF2B5EF4-FFF2-40B4-BE49-F238E27FC236}">
                <a16:creationId xmlns:a16="http://schemas.microsoft.com/office/drawing/2014/main" id="{AA7F667F-E55C-B147-B489-088A1A86E34F}"/>
              </a:ext>
            </a:extLst>
          </p:cNvPr>
          <p:cNvSpPr/>
          <p:nvPr/>
        </p:nvSpPr>
        <p:spPr>
          <a:xfrm>
            <a:off x="7793478" y="340264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直方体 208">
            <a:extLst>
              <a:ext uri="{FF2B5EF4-FFF2-40B4-BE49-F238E27FC236}">
                <a16:creationId xmlns:a16="http://schemas.microsoft.com/office/drawing/2014/main" id="{721ED39E-7C71-CD49-917D-6B84EB9A502F}"/>
              </a:ext>
            </a:extLst>
          </p:cNvPr>
          <p:cNvSpPr/>
          <p:nvPr/>
        </p:nvSpPr>
        <p:spPr>
          <a:xfrm>
            <a:off x="7957601" y="35335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直方体 209">
            <a:extLst>
              <a:ext uri="{FF2B5EF4-FFF2-40B4-BE49-F238E27FC236}">
                <a16:creationId xmlns:a16="http://schemas.microsoft.com/office/drawing/2014/main" id="{B4DC60BA-C5BD-BD4F-872A-E8022C6D4CCB}"/>
              </a:ext>
            </a:extLst>
          </p:cNvPr>
          <p:cNvSpPr/>
          <p:nvPr/>
        </p:nvSpPr>
        <p:spPr>
          <a:xfrm>
            <a:off x="7957600" y="339678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グループ化 189">
            <a:extLst>
              <a:ext uri="{FF2B5EF4-FFF2-40B4-BE49-F238E27FC236}">
                <a16:creationId xmlns:a16="http://schemas.microsoft.com/office/drawing/2014/main" id="{94D0BB13-E325-EE44-8E0A-480362137D6B}"/>
              </a:ext>
            </a:extLst>
          </p:cNvPr>
          <p:cNvGrpSpPr/>
          <p:nvPr/>
        </p:nvGrpSpPr>
        <p:grpSpPr>
          <a:xfrm>
            <a:off x="7629355" y="2986484"/>
            <a:ext cx="540837" cy="453281"/>
            <a:chOff x="7243285" y="3075361"/>
            <a:chExt cx="540837" cy="453281"/>
          </a:xfrm>
        </p:grpSpPr>
        <p:sp>
          <p:nvSpPr>
            <p:cNvPr id="211" name="直方体 210">
              <a:extLst>
                <a:ext uri="{FF2B5EF4-FFF2-40B4-BE49-F238E27FC236}">
                  <a16:creationId xmlns:a16="http://schemas.microsoft.com/office/drawing/2014/main" id="{123BC2F1-7732-6C4B-852E-9DCAABEAD164}"/>
                </a:ext>
              </a:extLst>
            </p:cNvPr>
            <p:cNvSpPr/>
            <p:nvPr/>
          </p:nvSpPr>
          <p:spPr>
            <a:xfrm>
              <a:off x="7243285" y="335279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直方体 211">
              <a:extLst>
                <a:ext uri="{FF2B5EF4-FFF2-40B4-BE49-F238E27FC236}">
                  <a16:creationId xmlns:a16="http://schemas.microsoft.com/office/drawing/2014/main" id="{1B6639BD-5576-BA47-9F1A-09CA0D79FC46}"/>
                </a:ext>
              </a:extLst>
            </p:cNvPr>
            <p:cNvSpPr/>
            <p:nvPr/>
          </p:nvSpPr>
          <p:spPr>
            <a:xfrm>
              <a:off x="7243286" y="322384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直方体 212">
              <a:extLst>
                <a:ext uri="{FF2B5EF4-FFF2-40B4-BE49-F238E27FC236}">
                  <a16:creationId xmlns:a16="http://schemas.microsoft.com/office/drawing/2014/main" id="{69745D5B-CC9B-2A4F-959A-79275E66111C}"/>
                </a:ext>
              </a:extLst>
            </p:cNvPr>
            <p:cNvSpPr/>
            <p:nvPr/>
          </p:nvSpPr>
          <p:spPr>
            <a:xfrm>
              <a:off x="7243285" y="308708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直方体 213">
              <a:extLst>
                <a:ext uri="{FF2B5EF4-FFF2-40B4-BE49-F238E27FC236}">
                  <a16:creationId xmlns:a16="http://schemas.microsoft.com/office/drawing/2014/main" id="{1CE4535A-62F1-2440-9EC2-515B7033AE6A}"/>
                </a:ext>
              </a:extLst>
            </p:cNvPr>
            <p:cNvSpPr/>
            <p:nvPr/>
          </p:nvSpPr>
          <p:spPr>
            <a:xfrm>
              <a:off x="7407408" y="334693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直方体 214">
              <a:extLst>
                <a:ext uri="{FF2B5EF4-FFF2-40B4-BE49-F238E27FC236}">
                  <a16:creationId xmlns:a16="http://schemas.microsoft.com/office/drawing/2014/main" id="{D4BC1E41-28FC-1E44-B9A7-5F0F265BBD68}"/>
                </a:ext>
              </a:extLst>
            </p:cNvPr>
            <p:cNvSpPr/>
            <p:nvPr/>
          </p:nvSpPr>
          <p:spPr>
            <a:xfrm>
              <a:off x="7407409" y="321798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直方体 215">
              <a:extLst>
                <a:ext uri="{FF2B5EF4-FFF2-40B4-BE49-F238E27FC236}">
                  <a16:creationId xmlns:a16="http://schemas.microsoft.com/office/drawing/2014/main" id="{90FB9196-18B1-E14E-8B00-C25B078EC635}"/>
                </a:ext>
              </a:extLst>
            </p:cNvPr>
            <p:cNvSpPr/>
            <p:nvPr/>
          </p:nvSpPr>
          <p:spPr>
            <a:xfrm>
              <a:off x="7407408" y="308122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直方体 216">
              <a:extLst>
                <a:ext uri="{FF2B5EF4-FFF2-40B4-BE49-F238E27FC236}">
                  <a16:creationId xmlns:a16="http://schemas.microsoft.com/office/drawing/2014/main" id="{B0F82C2A-4A84-8B45-96A2-D34C17174A9A}"/>
                </a:ext>
              </a:extLst>
            </p:cNvPr>
            <p:cNvSpPr/>
            <p:nvPr/>
          </p:nvSpPr>
          <p:spPr>
            <a:xfrm>
              <a:off x="7571530" y="334107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直方体 217">
              <a:extLst>
                <a:ext uri="{FF2B5EF4-FFF2-40B4-BE49-F238E27FC236}">
                  <a16:creationId xmlns:a16="http://schemas.microsoft.com/office/drawing/2014/main" id="{C3473561-5E01-5844-8753-568B7818FBD8}"/>
                </a:ext>
              </a:extLst>
            </p:cNvPr>
            <p:cNvSpPr/>
            <p:nvPr/>
          </p:nvSpPr>
          <p:spPr>
            <a:xfrm>
              <a:off x="7571531" y="321212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直方体 218">
              <a:extLst>
                <a:ext uri="{FF2B5EF4-FFF2-40B4-BE49-F238E27FC236}">
                  <a16:creationId xmlns:a16="http://schemas.microsoft.com/office/drawing/2014/main" id="{FD99FA4D-2624-C442-AA5D-C5F7958D4564}"/>
                </a:ext>
              </a:extLst>
            </p:cNvPr>
            <p:cNvSpPr/>
            <p:nvPr/>
          </p:nvSpPr>
          <p:spPr>
            <a:xfrm>
              <a:off x="7571530" y="307536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1" name="グループ化 190">
            <a:extLst>
              <a:ext uri="{FF2B5EF4-FFF2-40B4-BE49-F238E27FC236}">
                <a16:creationId xmlns:a16="http://schemas.microsoft.com/office/drawing/2014/main" id="{A37FB39A-6052-4B4E-B58D-123150901171}"/>
              </a:ext>
            </a:extLst>
          </p:cNvPr>
          <p:cNvGrpSpPr/>
          <p:nvPr/>
        </p:nvGrpSpPr>
        <p:grpSpPr>
          <a:xfrm>
            <a:off x="5652063" y="1861418"/>
            <a:ext cx="540837" cy="453281"/>
            <a:chOff x="5939357" y="2938606"/>
            <a:chExt cx="540837" cy="453281"/>
          </a:xfrm>
        </p:grpSpPr>
        <p:sp>
          <p:nvSpPr>
            <p:cNvPr id="220" name="直方体 219">
              <a:extLst>
                <a:ext uri="{FF2B5EF4-FFF2-40B4-BE49-F238E27FC236}">
                  <a16:creationId xmlns:a16="http://schemas.microsoft.com/office/drawing/2014/main" id="{9DD6EE31-28F2-3141-8381-38EB260C7858}"/>
                </a:ext>
              </a:extLst>
            </p:cNvPr>
            <p:cNvSpPr/>
            <p:nvPr/>
          </p:nvSpPr>
          <p:spPr>
            <a:xfrm>
              <a:off x="5939357" y="321604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直方体 220">
              <a:extLst>
                <a:ext uri="{FF2B5EF4-FFF2-40B4-BE49-F238E27FC236}">
                  <a16:creationId xmlns:a16="http://schemas.microsoft.com/office/drawing/2014/main" id="{CB709557-9121-0540-A850-417D0040FCA9}"/>
                </a:ext>
              </a:extLst>
            </p:cNvPr>
            <p:cNvSpPr/>
            <p:nvPr/>
          </p:nvSpPr>
          <p:spPr>
            <a:xfrm>
              <a:off x="5939358" y="308709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直方体 221">
              <a:extLst>
                <a:ext uri="{FF2B5EF4-FFF2-40B4-BE49-F238E27FC236}">
                  <a16:creationId xmlns:a16="http://schemas.microsoft.com/office/drawing/2014/main" id="{6CA38D00-494D-7441-8016-CC208E37CCFF}"/>
                </a:ext>
              </a:extLst>
            </p:cNvPr>
            <p:cNvSpPr/>
            <p:nvPr/>
          </p:nvSpPr>
          <p:spPr>
            <a:xfrm>
              <a:off x="5939357" y="295032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直方体 222">
              <a:extLst>
                <a:ext uri="{FF2B5EF4-FFF2-40B4-BE49-F238E27FC236}">
                  <a16:creationId xmlns:a16="http://schemas.microsoft.com/office/drawing/2014/main" id="{1C882FC3-C4A6-F54B-AAF8-643245238949}"/>
                </a:ext>
              </a:extLst>
            </p:cNvPr>
            <p:cNvSpPr/>
            <p:nvPr/>
          </p:nvSpPr>
          <p:spPr>
            <a:xfrm>
              <a:off x="6103480" y="321018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直方体 223">
              <a:extLst>
                <a:ext uri="{FF2B5EF4-FFF2-40B4-BE49-F238E27FC236}">
                  <a16:creationId xmlns:a16="http://schemas.microsoft.com/office/drawing/2014/main" id="{E576253B-DBEB-F743-B1A1-BF199062C845}"/>
                </a:ext>
              </a:extLst>
            </p:cNvPr>
            <p:cNvSpPr/>
            <p:nvPr/>
          </p:nvSpPr>
          <p:spPr>
            <a:xfrm>
              <a:off x="6103481" y="308123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直方体 224">
              <a:extLst>
                <a:ext uri="{FF2B5EF4-FFF2-40B4-BE49-F238E27FC236}">
                  <a16:creationId xmlns:a16="http://schemas.microsoft.com/office/drawing/2014/main" id="{83304FE1-52E4-5443-AAE6-AF5BD49F2B3E}"/>
                </a:ext>
              </a:extLst>
            </p:cNvPr>
            <p:cNvSpPr/>
            <p:nvPr/>
          </p:nvSpPr>
          <p:spPr>
            <a:xfrm>
              <a:off x="6103480" y="294446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直方体 225">
              <a:extLst>
                <a:ext uri="{FF2B5EF4-FFF2-40B4-BE49-F238E27FC236}">
                  <a16:creationId xmlns:a16="http://schemas.microsoft.com/office/drawing/2014/main" id="{1235A7F4-DF0F-D142-8B3F-5D985CFA8623}"/>
                </a:ext>
              </a:extLst>
            </p:cNvPr>
            <p:cNvSpPr/>
            <p:nvPr/>
          </p:nvSpPr>
          <p:spPr>
            <a:xfrm>
              <a:off x="6267602" y="320432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直方体 226">
              <a:extLst>
                <a:ext uri="{FF2B5EF4-FFF2-40B4-BE49-F238E27FC236}">
                  <a16:creationId xmlns:a16="http://schemas.microsoft.com/office/drawing/2014/main" id="{E0648EE1-4AA6-3A47-B49F-BA424DCAB388}"/>
                </a:ext>
              </a:extLst>
            </p:cNvPr>
            <p:cNvSpPr/>
            <p:nvPr/>
          </p:nvSpPr>
          <p:spPr>
            <a:xfrm>
              <a:off x="6267603" y="307537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直方体 227">
              <a:extLst>
                <a:ext uri="{FF2B5EF4-FFF2-40B4-BE49-F238E27FC236}">
                  <a16:creationId xmlns:a16="http://schemas.microsoft.com/office/drawing/2014/main" id="{AF97B982-6FB2-D742-96A0-9E72758A18DE}"/>
                </a:ext>
              </a:extLst>
            </p:cNvPr>
            <p:cNvSpPr/>
            <p:nvPr/>
          </p:nvSpPr>
          <p:spPr>
            <a:xfrm>
              <a:off x="6267602" y="293860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CA4BD192-B697-944F-87D8-9670910198D5}"/>
              </a:ext>
            </a:extLst>
          </p:cNvPr>
          <p:cNvGrpSpPr/>
          <p:nvPr/>
        </p:nvGrpSpPr>
        <p:grpSpPr>
          <a:xfrm>
            <a:off x="5226128" y="3141793"/>
            <a:ext cx="540837" cy="324330"/>
            <a:chOff x="6290050" y="3558949"/>
            <a:chExt cx="540837" cy="324330"/>
          </a:xfrm>
        </p:grpSpPr>
        <p:sp>
          <p:nvSpPr>
            <p:cNvPr id="230" name="直方体 229">
              <a:extLst>
                <a:ext uri="{FF2B5EF4-FFF2-40B4-BE49-F238E27FC236}">
                  <a16:creationId xmlns:a16="http://schemas.microsoft.com/office/drawing/2014/main" id="{8505FB00-A796-984A-814F-5B8E2FD1CAAC}"/>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直方体 230">
              <a:extLst>
                <a:ext uri="{FF2B5EF4-FFF2-40B4-BE49-F238E27FC236}">
                  <a16:creationId xmlns:a16="http://schemas.microsoft.com/office/drawing/2014/main" id="{635D5B2C-6550-F247-AD32-85B09CE0F8CC}"/>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直方体 231">
              <a:extLst>
                <a:ext uri="{FF2B5EF4-FFF2-40B4-BE49-F238E27FC236}">
                  <a16:creationId xmlns:a16="http://schemas.microsoft.com/office/drawing/2014/main" id="{C4C8A2C6-28D7-4548-A5C2-E89B694A09F2}"/>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直方体 232">
              <a:extLst>
                <a:ext uri="{FF2B5EF4-FFF2-40B4-BE49-F238E27FC236}">
                  <a16:creationId xmlns:a16="http://schemas.microsoft.com/office/drawing/2014/main" id="{4945C035-43BC-A842-B502-77F951255274}"/>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直方体 233">
              <a:extLst>
                <a:ext uri="{FF2B5EF4-FFF2-40B4-BE49-F238E27FC236}">
                  <a16:creationId xmlns:a16="http://schemas.microsoft.com/office/drawing/2014/main" id="{9FDADC12-661E-B740-BE1E-E7687E155892}"/>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 name="直方体 234">
              <a:extLst>
                <a:ext uri="{FF2B5EF4-FFF2-40B4-BE49-F238E27FC236}">
                  <a16:creationId xmlns:a16="http://schemas.microsoft.com/office/drawing/2014/main" id="{DB95B65C-3C0F-5246-856E-9468BE9D116C}"/>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6" name="直方体 235">
            <a:extLst>
              <a:ext uri="{FF2B5EF4-FFF2-40B4-BE49-F238E27FC236}">
                <a16:creationId xmlns:a16="http://schemas.microsoft.com/office/drawing/2014/main" id="{99D9EB33-F4F7-F84F-823E-64EBB10DDA9E}"/>
              </a:ext>
            </a:extLst>
          </p:cNvPr>
          <p:cNvSpPr/>
          <p:nvPr/>
        </p:nvSpPr>
        <p:spPr>
          <a:xfrm>
            <a:off x="6389832" y="41597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直方体 236">
            <a:extLst>
              <a:ext uri="{FF2B5EF4-FFF2-40B4-BE49-F238E27FC236}">
                <a16:creationId xmlns:a16="http://schemas.microsoft.com/office/drawing/2014/main" id="{F2A66A82-33E3-C246-B0C0-B89F58FDAC21}"/>
              </a:ext>
            </a:extLst>
          </p:cNvPr>
          <p:cNvSpPr/>
          <p:nvPr/>
        </p:nvSpPr>
        <p:spPr>
          <a:xfrm>
            <a:off x="6553955" y="415388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8" name="直方体 237">
            <a:extLst>
              <a:ext uri="{FF2B5EF4-FFF2-40B4-BE49-F238E27FC236}">
                <a16:creationId xmlns:a16="http://schemas.microsoft.com/office/drawing/2014/main" id="{79BF7C03-4EA0-F94B-AAC8-CDA70ADBF461}"/>
              </a:ext>
            </a:extLst>
          </p:cNvPr>
          <p:cNvSpPr/>
          <p:nvPr/>
        </p:nvSpPr>
        <p:spPr>
          <a:xfrm>
            <a:off x="6718077" y="414802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39" name="グループ化 238">
            <a:extLst>
              <a:ext uri="{FF2B5EF4-FFF2-40B4-BE49-F238E27FC236}">
                <a16:creationId xmlns:a16="http://schemas.microsoft.com/office/drawing/2014/main" id="{9DCE2A51-31F1-6A40-8605-4196722C31A6}"/>
              </a:ext>
            </a:extLst>
          </p:cNvPr>
          <p:cNvGrpSpPr/>
          <p:nvPr/>
        </p:nvGrpSpPr>
        <p:grpSpPr>
          <a:xfrm>
            <a:off x="7350941" y="2197839"/>
            <a:ext cx="540837" cy="453281"/>
            <a:chOff x="7243285" y="3075361"/>
            <a:chExt cx="540837" cy="453281"/>
          </a:xfrm>
        </p:grpSpPr>
        <p:sp>
          <p:nvSpPr>
            <p:cNvPr id="240" name="直方体 239">
              <a:extLst>
                <a:ext uri="{FF2B5EF4-FFF2-40B4-BE49-F238E27FC236}">
                  <a16:creationId xmlns:a16="http://schemas.microsoft.com/office/drawing/2014/main" id="{896E257E-0388-C94B-93D6-330EFCD81538}"/>
                </a:ext>
              </a:extLst>
            </p:cNvPr>
            <p:cNvSpPr/>
            <p:nvPr/>
          </p:nvSpPr>
          <p:spPr>
            <a:xfrm>
              <a:off x="7243285" y="335279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直方体 240">
              <a:extLst>
                <a:ext uri="{FF2B5EF4-FFF2-40B4-BE49-F238E27FC236}">
                  <a16:creationId xmlns:a16="http://schemas.microsoft.com/office/drawing/2014/main" id="{04CA0F2C-767E-0249-9A40-515C5638414B}"/>
                </a:ext>
              </a:extLst>
            </p:cNvPr>
            <p:cNvSpPr/>
            <p:nvPr/>
          </p:nvSpPr>
          <p:spPr>
            <a:xfrm>
              <a:off x="7243286" y="322384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直方体 241">
              <a:extLst>
                <a:ext uri="{FF2B5EF4-FFF2-40B4-BE49-F238E27FC236}">
                  <a16:creationId xmlns:a16="http://schemas.microsoft.com/office/drawing/2014/main" id="{676C4A38-2F4D-F24E-81CB-F1069B785864}"/>
                </a:ext>
              </a:extLst>
            </p:cNvPr>
            <p:cNvSpPr/>
            <p:nvPr/>
          </p:nvSpPr>
          <p:spPr>
            <a:xfrm>
              <a:off x="7243285" y="308708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直方体 242">
              <a:extLst>
                <a:ext uri="{FF2B5EF4-FFF2-40B4-BE49-F238E27FC236}">
                  <a16:creationId xmlns:a16="http://schemas.microsoft.com/office/drawing/2014/main" id="{169B2504-7C89-4745-B1C2-56622C3982DD}"/>
                </a:ext>
              </a:extLst>
            </p:cNvPr>
            <p:cNvSpPr/>
            <p:nvPr/>
          </p:nvSpPr>
          <p:spPr>
            <a:xfrm>
              <a:off x="7407408" y="334693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直方体 243">
              <a:extLst>
                <a:ext uri="{FF2B5EF4-FFF2-40B4-BE49-F238E27FC236}">
                  <a16:creationId xmlns:a16="http://schemas.microsoft.com/office/drawing/2014/main" id="{E72E0C3F-C3F7-6848-9428-95C2FF2CB0B5}"/>
                </a:ext>
              </a:extLst>
            </p:cNvPr>
            <p:cNvSpPr/>
            <p:nvPr/>
          </p:nvSpPr>
          <p:spPr>
            <a:xfrm>
              <a:off x="7407409" y="321798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直方体 244">
              <a:extLst>
                <a:ext uri="{FF2B5EF4-FFF2-40B4-BE49-F238E27FC236}">
                  <a16:creationId xmlns:a16="http://schemas.microsoft.com/office/drawing/2014/main" id="{6060EB7E-090C-6B42-BF25-87F1F32DDD44}"/>
                </a:ext>
              </a:extLst>
            </p:cNvPr>
            <p:cNvSpPr/>
            <p:nvPr/>
          </p:nvSpPr>
          <p:spPr>
            <a:xfrm>
              <a:off x="7407408" y="308122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直方体 245">
              <a:extLst>
                <a:ext uri="{FF2B5EF4-FFF2-40B4-BE49-F238E27FC236}">
                  <a16:creationId xmlns:a16="http://schemas.microsoft.com/office/drawing/2014/main" id="{0EEFCF9D-F4B6-9647-97C8-1450050B0818}"/>
                </a:ext>
              </a:extLst>
            </p:cNvPr>
            <p:cNvSpPr/>
            <p:nvPr/>
          </p:nvSpPr>
          <p:spPr>
            <a:xfrm>
              <a:off x="7571530" y="334107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直方体 246">
              <a:extLst>
                <a:ext uri="{FF2B5EF4-FFF2-40B4-BE49-F238E27FC236}">
                  <a16:creationId xmlns:a16="http://schemas.microsoft.com/office/drawing/2014/main" id="{5150D529-FF31-4A4B-8661-947E5DA8555C}"/>
                </a:ext>
              </a:extLst>
            </p:cNvPr>
            <p:cNvSpPr/>
            <p:nvPr/>
          </p:nvSpPr>
          <p:spPr>
            <a:xfrm>
              <a:off x="7571531" y="321212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直方体 247">
              <a:extLst>
                <a:ext uri="{FF2B5EF4-FFF2-40B4-BE49-F238E27FC236}">
                  <a16:creationId xmlns:a16="http://schemas.microsoft.com/office/drawing/2014/main" id="{E089BA43-D83E-4E47-842E-E500EA23391E}"/>
                </a:ext>
              </a:extLst>
            </p:cNvPr>
            <p:cNvSpPr/>
            <p:nvPr/>
          </p:nvSpPr>
          <p:spPr>
            <a:xfrm>
              <a:off x="7571530" y="307536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027" name="直線矢印コネクタ 1026">
            <a:extLst>
              <a:ext uri="{FF2B5EF4-FFF2-40B4-BE49-F238E27FC236}">
                <a16:creationId xmlns:a16="http://schemas.microsoft.com/office/drawing/2014/main" id="{0541B4AA-EF41-D34B-9425-B5B55D1D3E61}"/>
              </a:ext>
            </a:extLst>
          </p:cNvPr>
          <p:cNvCxnSpPr>
            <a:cxnSpLocks/>
            <a:endCxn id="226" idx="3"/>
          </p:cNvCxnSpPr>
          <p:nvPr/>
        </p:nvCxnSpPr>
        <p:spPr>
          <a:xfrm flipH="1" flipV="1">
            <a:off x="6051584" y="2302979"/>
            <a:ext cx="589460" cy="77728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直線矢印コネクタ 254">
            <a:extLst>
              <a:ext uri="{FF2B5EF4-FFF2-40B4-BE49-F238E27FC236}">
                <a16:creationId xmlns:a16="http://schemas.microsoft.com/office/drawing/2014/main" id="{40B31318-3648-8B49-820A-2461E4BEA0A5}"/>
              </a:ext>
            </a:extLst>
          </p:cNvPr>
          <p:cNvCxnSpPr>
            <a:cxnSpLocks/>
            <a:endCxn id="241" idx="2"/>
          </p:cNvCxnSpPr>
          <p:nvPr/>
        </p:nvCxnSpPr>
        <p:spPr>
          <a:xfrm flipV="1">
            <a:off x="6641044" y="2469266"/>
            <a:ext cx="709898" cy="611002"/>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直線矢印コネクタ 257">
            <a:extLst>
              <a:ext uri="{FF2B5EF4-FFF2-40B4-BE49-F238E27FC236}">
                <a16:creationId xmlns:a16="http://schemas.microsoft.com/office/drawing/2014/main" id="{E550EF9F-70E7-0643-89E5-4597740A9032}"/>
              </a:ext>
            </a:extLst>
          </p:cNvPr>
          <p:cNvCxnSpPr>
            <a:cxnSpLocks/>
            <a:endCxn id="234" idx="5"/>
          </p:cNvCxnSpPr>
          <p:nvPr/>
        </p:nvCxnSpPr>
        <p:spPr>
          <a:xfrm flipH="1">
            <a:off x="5766965" y="3080266"/>
            <a:ext cx="856573" cy="251196"/>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1" name="直線矢印コネクタ 260">
            <a:extLst>
              <a:ext uri="{FF2B5EF4-FFF2-40B4-BE49-F238E27FC236}">
                <a16:creationId xmlns:a16="http://schemas.microsoft.com/office/drawing/2014/main" id="{256BCF6A-4BC3-7943-AE44-C4B1DFF78D03}"/>
              </a:ext>
            </a:extLst>
          </p:cNvPr>
          <p:cNvCxnSpPr>
            <a:cxnSpLocks/>
          </p:cNvCxnSpPr>
          <p:nvPr/>
        </p:nvCxnSpPr>
        <p:spPr>
          <a:xfrm flipH="1">
            <a:off x="6017767" y="3068546"/>
            <a:ext cx="623276" cy="919684"/>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67" name="グループ化 266">
            <a:extLst>
              <a:ext uri="{FF2B5EF4-FFF2-40B4-BE49-F238E27FC236}">
                <a16:creationId xmlns:a16="http://schemas.microsoft.com/office/drawing/2014/main" id="{354E16B0-A480-4342-8AB6-A8849D5CBF94}"/>
              </a:ext>
            </a:extLst>
          </p:cNvPr>
          <p:cNvGrpSpPr/>
          <p:nvPr/>
        </p:nvGrpSpPr>
        <p:grpSpPr>
          <a:xfrm>
            <a:off x="6551620" y="1911553"/>
            <a:ext cx="540837" cy="324330"/>
            <a:chOff x="6290050" y="3558949"/>
            <a:chExt cx="540837" cy="324330"/>
          </a:xfrm>
        </p:grpSpPr>
        <p:sp>
          <p:nvSpPr>
            <p:cNvPr id="268" name="直方体 267">
              <a:extLst>
                <a:ext uri="{FF2B5EF4-FFF2-40B4-BE49-F238E27FC236}">
                  <a16:creationId xmlns:a16="http://schemas.microsoft.com/office/drawing/2014/main" id="{3A066302-0023-A346-BD7A-F1027F29D883}"/>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直方体 268">
              <a:extLst>
                <a:ext uri="{FF2B5EF4-FFF2-40B4-BE49-F238E27FC236}">
                  <a16:creationId xmlns:a16="http://schemas.microsoft.com/office/drawing/2014/main" id="{9EA49A7D-232A-8649-8814-8C333B225846}"/>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0" name="直方体 269">
              <a:extLst>
                <a:ext uri="{FF2B5EF4-FFF2-40B4-BE49-F238E27FC236}">
                  <a16:creationId xmlns:a16="http://schemas.microsoft.com/office/drawing/2014/main" id="{0728F854-8D50-624E-9084-7CB880296850}"/>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直方体 270">
              <a:extLst>
                <a:ext uri="{FF2B5EF4-FFF2-40B4-BE49-F238E27FC236}">
                  <a16:creationId xmlns:a16="http://schemas.microsoft.com/office/drawing/2014/main" id="{101BD695-1795-7E4C-A7CD-0476658EF3FB}"/>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直方体 271">
              <a:extLst>
                <a:ext uri="{FF2B5EF4-FFF2-40B4-BE49-F238E27FC236}">
                  <a16:creationId xmlns:a16="http://schemas.microsoft.com/office/drawing/2014/main" id="{FC39E3ED-9F24-AD42-B92C-E6B9DC53A5F0}"/>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直方体 272">
              <a:extLst>
                <a:ext uri="{FF2B5EF4-FFF2-40B4-BE49-F238E27FC236}">
                  <a16:creationId xmlns:a16="http://schemas.microsoft.com/office/drawing/2014/main" id="{A2E99609-7755-F64A-A025-0872A0B06823}"/>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74" name="直線矢印コネクタ 273">
            <a:extLst>
              <a:ext uri="{FF2B5EF4-FFF2-40B4-BE49-F238E27FC236}">
                <a16:creationId xmlns:a16="http://schemas.microsoft.com/office/drawing/2014/main" id="{39169721-A9EE-2C4A-8987-1CC94B14BE4B}"/>
              </a:ext>
            </a:extLst>
          </p:cNvPr>
          <p:cNvCxnSpPr>
            <a:cxnSpLocks/>
            <a:endCxn id="270" idx="3"/>
          </p:cNvCxnSpPr>
          <p:nvPr/>
        </p:nvCxnSpPr>
        <p:spPr>
          <a:xfrm flipV="1">
            <a:off x="6641042" y="2230023"/>
            <a:ext cx="145978" cy="856103"/>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77" name="グループ化 276">
            <a:extLst>
              <a:ext uri="{FF2B5EF4-FFF2-40B4-BE49-F238E27FC236}">
                <a16:creationId xmlns:a16="http://schemas.microsoft.com/office/drawing/2014/main" id="{2A83EC53-6A83-094B-9A1B-17FA38F107DF}"/>
              </a:ext>
            </a:extLst>
          </p:cNvPr>
          <p:cNvGrpSpPr/>
          <p:nvPr/>
        </p:nvGrpSpPr>
        <p:grpSpPr>
          <a:xfrm>
            <a:off x="7305021" y="4087455"/>
            <a:ext cx="540837" cy="324330"/>
            <a:chOff x="6290050" y="3558949"/>
            <a:chExt cx="540837" cy="324330"/>
          </a:xfrm>
        </p:grpSpPr>
        <p:sp>
          <p:nvSpPr>
            <p:cNvPr id="278" name="直方体 277">
              <a:extLst>
                <a:ext uri="{FF2B5EF4-FFF2-40B4-BE49-F238E27FC236}">
                  <a16:creationId xmlns:a16="http://schemas.microsoft.com/office/drawing/2014/main" id="{ADD7ED7A-19AA-8348-9A78-20037472E49E}"/>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直方体 278">
              <a:extLst>
                <a:ext uri="{FF2B5EF4-FFF2-40B4-BE49-F238E27FC236}">
                  <a16:creationId xmlns:a16="http://schemas.microsoft.com/office/drawing/2014/main" id="{98AB7B0F-5B0B-BE4C-A1A2-8FA9AFC12066}"/>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直方体 279">
              <a:extLst>
                <a:ext uri="{FF2B5EF4-FFF2-40B4-BE49-F238E27FC236}">
                  <a16:creationId xmlns:a16="http://schemas.microsoft.com/office/drawing/2014/main" id="{BCA29E19-151D-5947-8D25-8AFD90803CFE}"/>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直方体 280">
              <a:extLst>
                <a:ext uri="{FF2B5EF4-FFF2-40B4-BE49-F238E27FC236}">
                  <a16:creationId xmlns:a16="http://schemas.microsoft.com/office/drawing/2014/main" id="{05DB95C0-956E-F946-BE24-D991D9BDECFA}"/>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直方体 281">
              <a:extLst>
                <a:ext uri="{FF2B5EF4-FFF2-40B4-BE49-F238E27FC236}">
                  <a16:creationId xmlns:a16="http://schemas.microsoft.com/office/drawing/2014/main" id="{EDA660C2-E6C8-CA48-B002-FAB122DAFA09}"/>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直方体 282">
              <a:extLst>
                <a:ext uri="{FF2B5EF4-FFF2-40B4-BE49-F238E27FC236}">
                  <a16:creationId xmlns:a16="http://schemas.microsoft.com/office/drawing/2014/main" id="{669A1017-1010-D549-8A61-1341337EF6B7}"/>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84" name="直線矢印コネクタ 283">
            <a:extLst>
              <a:ext uri="{FF2B5EF4-FFF2-40B4-BE49-F238E27FC236}">
                <a16:creationId xmlns:a16="http://schemas.microsoft.com/office/drawing/2014/main" id="{31707624-E278-914B-A409-A798EAB4D37A}"/>
              </a:ext>
            </a:extLst>
          </p:cNvPr>
          <p:cNvCxnSpPr>
            <a:cxnSpLocks/>
            <a:endCxn id="211" idx="2"/>
          </p:cNvCxnSpPr>
          <p:nvPr/>
        </p:nvCxnSpPr>
        <p:spPr>
          <a:xfrm>
            <a:off x="6623538" y="3070474"/>
            <a:ext cx="1005817" cy="31638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7" name="直線矢印コネクタ 286">
            <a:extLst>
              <a:ext uri="{FF2B5EF4-FFF2-40B4-BE49-F238E27FC236}">
                <a16:creationId xmlns:a16="http://schemas.microsoft.com/office/drawing/2014/main" id="{61EAD2AE-56DD-6445-A0D0-CAC318186BF3}"/>
              </a:ext>
            </a:extLst>
          </p:cNvPr>
          <p:cNvCxnSpPr>
            <a:cxnSpLocks/>
            <a:endCxn id="281" idx="0"/>
          </p:cNvCxnSpPr>
          <p:nvPr/>
        </p:nvCxnSpPr>
        <p:spPr>
          <a:xfrm>
            <a:off x="6641043" y="3073646"/>
            <a:ext cx="969416" cy="1019669"/>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0" name="直線矢印コネクタ 289">
            <a:extLst>
              <a:ext uri="{FF2B5EF4-FFF2-40B4-BE49-F238E27FC236}">
                <a16:creationId xmlns:a16="http://schemas.microsoft.com/office/drawing/2014/main" id="{F8CDD7C7-0080-D54B-AF44-254DCD29905D}"/>
              </a:ext>
            </a:extLst>
          </p:cNvPr>
          <p:cNvCxnSpPr>
            <a:cxnSpLocks/>
            <a:endCxn id="237" idx="0"/>
          </p:cNvCxnSpPr>
          <p:nvPr/>
        </p:nvCxnSpPr>
        <p:spPr>
          <a:xfrm>
            <a:off x="6641042" y="3080266"/>
            <a:ext cx="54228" cy="1073623"/>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32" name="Picture 8" descr="Kubernetes 201: Microservices, Persistence and Multiple Clusters">
            <a:extLst>
              <a:ext uri="{FF2B5EF4-FFF2-40B4-BE49-F238E27FC236}">
                <a16:creationId xmlns:a16="http://schemas.microsoft.com/office/drawing/2014/main" id="{C2796AED-6499-A246-A302-D34BD07F7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877" y="2506174"/>
            <a:ext cx="1441134" cy="142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3" name="テキスト ボックス 292">
            <a:extLst>
              <a:ext uri="{FF2B5EF4-FFF2-40B4-BE49-F238E27FC236}">
                <a16:creationId xmlns:a16="http://schemas.microsoft.com/office/drawing/2014/main" id="{32A9C4EA-CB5B-9D4E-BF51-DF0E31403307}"/>
              </a:ext>
            </a:extLst>
          </p:cNvPr>
          <p:cNvSpPr txBox="1"/>
          <p:nvPr/>
        </p:nvSpPr>
        <p:spPr>
          <a:xfrm>
            <a:off x="4785200" y="692204"/>
            <a:ext cx="1592808" cy="461665"/>
          </a:xfrm>
          <a:prstGeom prst="rect">
            <a:avLst/>
          </a:prstGeom>
          <a:noFill/>
        </p:spPr>
        <p:txBody>
          <a:bodyPr wrap="none" rtlCol="0">
            <a:spAutoFit/>
          </a:bodyPr>
          <a:lstStyle/>
          <a:p>
            <a:pPr algn="ctr"/>
            <a:r>
              <a:rPr kumimoji="1" lang="en-US" altLang="ja-JP" sz="2400" dirty="0" err="1"/>
              <a:t>kubernetes</a:t>
            </a:r>
            <a:endParaRPr kumimoji="1" lang="ja-JP" altLang="en-US" sz="2400"/>
          </a:p>
        </p:txBody>
      </p:sp>
      <p:sp>
        <p:nvSpPr>
          <p:cNvPr id="294" name="テキスト ボックス 293">
            <a:extLst>
              <a:ext uri="{FF2B5EF4-FFF2-40B4-BE49-F238E27FC236}">
                <a16:creationId xmlns:a16="http://schemas.microsoft.com/office/drawing/2014/main" id="{8DDB61C4-1C01-6942-9BF1-251B1C1251BC}"/>
              </a:ext>
            </a:extLst>
          </p:cNvPr>
          <p:cNvSpPr txBox="1"/>
          <p:nvPr/>
        </p:nvSpPr>
        <p:spPr>
          <a:xfrm>
            <a:off x="4820041" y="1072078"/>
            <a:ext cx="3012363"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多ノード上の多数のコンテナを統一的に管理し</a:t>
            </a:r>
            <a:endParaRPr kumimoji="1"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大規模なサービスをコンテナで実現</a:t>
            </a:r>
            <a:endParaRPr kumimoji="1" lang="ja-JP" altLang="en-US" sz="1050">
              <a:latin typeface="Meiryo" panose="020B0604030504040204" pitchFamily="34" charset="-128"/>
              <a:ea typeface="Meiryo" panose="020B0604030504040204" pitchFamily="34" charset="-128"/>
            </a:endParaRPr>
          </a:p>
        </p:txBody>
      </p:sp>
      <p:sp>
        <p:nvSpPr>
          <p:cNvPr id="1048" name="テキスト ボックス 1047">
            <a:extLst>
              <a:ext uri="{FF2B5EF4-FFF2-40B4-BE49-F238E27FC236}">
                <a16:creationId xmlns:a16="http://schemas.microsoft.com/office/drawing/2014/main" id="{05ADCB73-717C-2847-B57A-042FD1A482BA}"/>
              </a:ext>
            </a:extLst>
          </p:cNvPr>
          <p:cNvSpPr txBox="1"/>
          <p:nvPr/>
        </p:nvSpPr>
        <p:spPr>
          <a:xfrm>
            <a:off x="1417192" y="1374699"/>
            <a:ext cx="80021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コンテナ管理</a:t>
            </a:r>
          </a:p>
        </p:txBody>
      </p:sp>
      <p:sp>
        <p:nvSpPr>
          <p:cNvPr id="296" name="テキスト ボックス 295">
            <a:extLst>
              <a:ext uri="{FF2B5EF4-FFF2-40B4-BE49-F238E27FC236}">
                <a16:creationId xmlns:a16="http://schemas.microsoft.com/office/drawing/2014/main" id="{316FA945-16FD-A64E-838C-DAEE7B07E67B}"/>
              </a:ext>
            </a:extLst>
          </p:cNvPr>
          <p:cNvSpPr txBox="1"/>
          <p:nvPr/>
        </p:nvSpPr>
        <p:spPr>
          <a:xfrm>
            <a:off x="6273185" y="892825"/>
            <a:ext cx="172354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コンテナ・オーケストレーション</a:t>
            </a:r>
          </a:p>
        </p:txBody>
      </p:sp>
      <p:cxnSp>
        <p:nvCxnSpPr>
          <p:cNvPr id="1050" name="直線矢印コネクタ 1049">
            <a:extLst>
              <a:ext uri="{FF2B5EF4-FFF2-40B4-BE49-F238E27FC236}">
                <a16:creationId xmlns:a16="http://schemas.microsoft.com/office/drawing/2014/main" id="{BB588C2E-61D6-7B42-A570-C3EE520957A2}"/>
              </a:ext>
            </a:extLst>
          </p:cNvPr>
          <p:cNvCxnSpPr>
            <a:stCxn id="165" idx="5"/>
            <a:endCxn id="230" idx="2"/>
          </p:cNvCxnSpPr>
          <p:nvPr/>
        </p:nvCxnSpPr>
        <p:spPr>
          <a:xfrm flipV="1">
            <a:off x="3784979" y="3413220"/>
            <a:ext cx="1441150" cy="1164991"/>
          </a:xfrm>
          <a:prstGeom prst="straightConnector1">
            <a:avLst/>
          </a:prstGeom>
          <a:ln w="12700">
            <a:prstDash val="sysDot"/>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1057" name="テキスト ボックス 1056">
            <a:extLst>
              <a:ext uri="{FF2B5EF4-FFF2-40B4-BE49-F238E27FC236}">
                <a16:creationId xmlns:a16="http://schemas.microsoft.com/office/drawing/2014/main" id="{46FC8F0B-4954-0A44-BC12-04B9BE71D9E5}"/>
              </a:ext>
            </a:extLst>
          </p:cNvPr>
          <p:cNvSpPr txBox="1"/>
          <p:nvPr/>
        </p:nvSpPr>
        <p:spPr>
          <a:xfrm>
            <a:off x="5554373" y="167604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A</a:t>
            </a:r>
            <a:endParaRPr kumimoji="1" lang="ja-JP" altLang="en-US" sz="800">
              <a:latin typeface="Meiryo" panose="020B0604030504040204" pitchFamily="34" charset="-128"/>
              <a:ea typeface="Meiryo" panose="020B0604030504040204" pitchFamily="34" charset="-128"/>
            </a:endParaRPr>
          </a:p>
        </p:txBody>
      </p:sp>
      <p:sp>
        <p:nvSpPr>
          <p:cNvPr id="313" name="テキスト ボックス 312">
            <a:extLst>
              <a:ext uri="{FF2B5EF4-FFF2-40B4-BE49-F238E27FC236}">
                <a16:creationId xmlns:a16="http://schemas.microsoft.com/office/drawing/2014/main" id="{9D9E64A5-68E7-5747-AFFA-E2468A89E9E4}"/>
              </a:ext>
            </a:extLst>
          </p:cNvPr>
          <p:cNvSpPr txBox="1"/>
          <p:nvPr/>
        </p:nvSpPr>
        <p:spPr>
          <a:xfrm>
            <a:off x="6454712" y="167461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B</a:t>
            </a:r>
            <a:endParaRPr kumimoji="1" lang="ja-JP" altLang="en-US" sz="800">
              <a:latin typeface="Meiryo" panose="020B0604030504040204" pitchFamily="34" charset="-128"/>
              <a:ea typeface="Meiryo" panose="020B0604030504040204" pitchFamily="34" charset="-128"/>
            </a:endParaRPr>
          </a:p>
        </p:txBody>
      </p:sp>
      <p:sp>
        <p:nvSpPr>
          <p:cNvPr id="314" name="テキスト ボックス 313">
            <a:extLst>
              <a:ext uri="{FF2B5EF4-FFF2-40B4-BE49-F238E27FC236}">
                <a16:creationId xmlns:a16="http://schemas.microsoft.com/office/drawing/2014/main" id="{66442650-0A99-E547-89B0-466B44AB3D3C}"/>
              </a:ext>
            </a:extLst>
          </p:cNvPr>
          <p:cNvSpPr txBox="1"/>
          <p:nvPr/>
        </p:nvSpPr>
        <p:spPr>
          <a:xfrm>
            <a:off x="7271424" y="203021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D</a:t>
            </a:r>
            <a:endParaRPr kumimoji="1" lang="ja-JP" altLang="en-US" sz="800">
              <a:latin typeface="Meiryo" panose="020B0604030504040204" pitchFamily="34" charset="-128"/>
              <a:ea typeface="Meiryo" panose="020B0604030504040204" pitchFamily="34" charset="-128"/>
            </a:endParaRPr>
          </a:p>
        </p:txBody>
      </p:sp>
      <p:sp>
        <p:nvSpPr>
          <p:cNvPr id="315" name="テキスト ボックス 314">
            <a:extLst>
              <a:ext uri="{FF2B5EF4-FFF2-40B4-BE49-F238E27FC236}">
                <a16:creationId xmlns:a16="http://schemas.microsoft.com/office/drawing/2014/main" id="{AFB2F5A2-930D-D14F-833D-08625A6AA6DF}"/>
              </a:ext>
            </a:extLst>
          </p:cNvPr>
          <p:cNvSpPr txBox="1"/>
          <p:nvPr/>
        </p:nvSpPr>
        <p:spPr>
          <a:xfrm>
            <a:off x="7544958" y="2819566"/>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E</a:t>
            </a:r>
            <a:endParaRPr kumimoji="1" lang="ja-JP" altLang="en-US" sz="800">
              <a:latin typeface="Meiryo" panose="020B0604030504040204" pitchFamily="34" charset="-128"/>
              <a:ea typeface="Meiryo" panose="020B0604030504040204" pitchFamily="34" charset="-128"/>
            </a:endParaRPr>
          </a:p>
        </p:txBody>
      </p:sp>
      <p:sp>
        <p:nvSpPr>
          <p:cNvPr id="316" name="テキスト ボックス 315">
            <a:extLst>
              <a:ext uri="{FF2B5EF4-FFF2-40B4-BE49-F238E27FC236}">
                <a16:creationId xmlns:a16="http://schemas.microsoft.com/office/drawing/2014/main" id="{8C1AF353-402C-9C4E-AEF3-ADFFCCC4D365}"/>
              </a:ext>
            </a:extLst>
          </p:cNvPr>
          <p:cNvSpPr txBox="1"/>
          <p:nvPr/>
        </p:nvSpPr>
        <p:spPr>
          <a:xfrm>
            <a:off x="7216712" y="4409996"/>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F</a:t>
            </a:r>
            <a:endParaRPr kumimoji="1" lang="ja-JP" altLang="en-US" sz="800">
              <a:latin typeface="Meiryo" panose="020B0604030504040204" pitchFamily="34" charset="-128"/>
              <a:ea typeface="Meiryo" panose="020B0604030504040204" pitchFamily="34" charset="-128"/>
            </a:endParaRPr>
          </a:p>
        </p:txBody>
      </p:sp>
      <p:sp>
        <p:nvSpPr>
          <p:cNvPr id="317" name="テキスト ボックス 316">
            <a:extLst>
              <a:ext uri="{FF2B5EF4-FFF2-40B4-BE49-F238E27FC236}">
                <a16:creationId xmlns:a16="http://schemas.microsoft.com/office/drawing/2014/main" id="{AF887E94-67CA-164B-ABA9-158C5B41C9D7}"/>
              </a:ext>
            </a:extLst>
          </p:cNvPr>
          <p:cNvSpPr txBox="1"/>
          <p:nvPr/>
        </p:nvSpPr>
        <p:spPr>
          <a:xfrm>
            <a:off x="6296613" y="438388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G</a:t>
            </a:r>
            <a:endParaRPr kumimoji="1" lang="ja-JP" altLang="en-US" sz="800">
              <a:latin typeface="Meiryo" panose="020B0604030504040204" pitchFamily="34" charset="-128"/>
              <a:ea typeface="Meiryo" panose="020B0604030504040204" pitchFamily="34" charset="-128"/>
            </a:endParaRPr>
          </a:p>
        </p:txBody>
      </p:sp>
      <p:sp>
        <p:nvSpPr>
          <p:cNvPr id="318" name="テキスト ボックス 317">
            <a:extLst>
              <a:ext uri="{FF2B5EF4-FFF2-40B4-BE49-F238E27FC236}">
                <a16:creationId xmlns:a16="http://schemas.microsoft.com/office/drawing/2014/main" id="{DD5B30F3-ED75-B94F-839C-118D2D5FFB62}"/>
              </a:ext>
            </a:extLst>
          </p:cNvPr>
          <p:cNvSpPr txBox="1"/>
          <p:nvPr/>
        </p:nvSpPr>
        <p:spPr>
          <a:xfrm>
            <a:off x="5380772" y="439192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H</a:t>
            </a:r>
            <a:endParaRPr kumimoji="1" lang="ja-JP" altLang="en-US" sz="800">
              <a:latin typeface="Meiryo" panose="020B0604030504040204" pitchFamily="34" charset="-128"/>
              <a:ea typeface="Meiryo" panose="020B0604030504040204" pitchFamily="34" charset="-128"/>
            </a:endParaRPr>
          </a:p>
        </p:txBody>
      </p:sp>
      <p:sp>
        <p:nvSpPr>
          <p:cNvPr id="319" name="テキスト ボックス 318">
            <a:extLst>
              <a:ext uri="{FF2B5EF4-FFF2-40B4-BE49-F238E27FC236}">
                <a16:creationId xmlns:a16="http://schemas.microsoft.com/office/drawing/2014/main" id="{C5B104FA-5F1A-0145-9935-798C34EF8CF2}"/>
              </a:ext>
            </a:extLst>
          </p:cNvPr>
          <p:cNvSpPr txBox="1"/>
          <p:nvPr/>
        </p:nvSpPr>
        <p:spPr>
          <a:xfrm>
            <a:off x="5134587" y="296952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I</a:t>
            </a:r>
            <a:endParaRPr kumimoji="1" lang="ja-JP" altLang="en-US" sz="800">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BC74D37-0767-F34E-9B05-22A53DFBA03F}"/>
              </a:ext>
            </a:extLst>
          </p:cNvPr>
          <p:cNvSpPr/>
          <p:nvPr/>
        </p:nvSpPr>
        <p:spPr>
          <a:xfrm>
            <a:off x="4700813" y="4837274"/>
            <a:ext cx="3977262" cy="1754326"/>
          </a:xfrm>
          <a:prstGeom prst="rect">
            <a:avLst/>
          </a:prstGeom>
        </p:spPr>
        <p:txBody>
          <a:bodyPr wrap="square">
            <a:spAutoFit/>
          </a:bodyPr>
          <a:lstStyle/>
          <a:p>
            <a:pPr marL="179388" indent="-179388">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複数コンテナをポリシー準拠でデプロイ</a:t>
            </a:r>
            <a:br>
              <a:rPr lang="ja-JP" altLang="en-US" sz="1200">
                <a:solidFill>
                  <a:srgbClr val="565656"/>
                </a:solidFill>
                <a:latin typeface="Meiryo" panose="020B0604030504040204" pitchFamily="34" charset="-128"/>
                <a:ea typeface="Meiryo" panose="020B0604030504040204" pitchFamily="34" charset="-128"/>
              </a:rPr>
            </a:br>
            <a:r>
              <a:rPr lang="ja-JP" altLang="en-US" sz="1000">
                <a:solidFill>
                  <a:srgbClr val="565656"/>
                </a:solidFill>
                <a:latin typeface="Meiryo" panose="020B0604030504040204" pitchFamily="34" charset="-128"/>
                <a:ea typeface="Meiryo" panose="020B0604030504040204" pitchFamily="34" charset="-128"/>
              </a:rPr>
              <a:t>マニフェストという</a:t>
            </a:r>
            <a:r>
              <a:rPr lang="en" altLang="ja-JP" sz="1000" dirty="0">
                <a:solidFill>
                  <a:srgbClr val="565656"/>
                </a:solidFill>
                <a:latin typeface="Meiryo" panose="020B0604030504040204" pitchFamily="34" charset="-128"/>
                <a:ea typeface="Meiryo" panose="020B0604030504040204" pitchFamily="34" charset="-128"/>
              </a:rPr>
              <a:t>YAML</a:t>
            </a:r>
            <a:r>
              <a:rPr lang="ja-JP" altLang="en-US" sz="1000">
                <a:solidFill>
                  <a:srgbClr val="565656"/>
                </a:solidFill>
                <a:latin typeface="Meiryo" panose="020B0604030504040204" pitchFamily="34" charset="-128"/>
                <a:ea typeface="Meiryo" panose="020B0604030504040204" pitchFamily="34" charset="-128"/>
              </a:rPr>
              <a:t>形式で書かれたファイルに沿って、複数のコンテナをデプロイ</a:t>
            </a:r>
          </a:p>
          <a:p>
            <a:pPr>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負荷分散機能の提供</a:t>
            </a:r>
          </a:p>
          <a:p>
            <a:pPr marL="179388" indent="-179388">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コンテナの外部接続ネットワークの提供</a:t>
            </a:r>
            <a:br>
              <a:rPr lang="ja-JP" altLang="en-US" sz="1200">
                <a:solidFill>
                  <a:srgbClr val="565656"/>
                </a:solidFill>
                <a:latin typeface="Meiryo" panose="020B0604030504040204" pitchFamily="34" charset="-128"/>
                <a:ea typeface="Meiryo" panose="020B0604030504040204" pitchFamily="34" charset="-128"/>
              </a:rPr>
            </a:br>
            <a:r>
              <a:rPr lang="en" altLang="ja-JP" sz="1000" dirty="0">
                <a:solidFill>
                  <a:srgbClr val="565656"/>
                </a:solidFill>
                <a:latin typeface="Meiryo" panose="020B0604030504040204" pitchFamily="34" charset="-128"/>
                <a:ea typeface="Meiryo" panose="020B0604030504040204" pitchFamily="34" charset="-128"/>
              </a:rPr>
              <a:t>NGINX</a:t>
            </a:r>
            <a:r>
              <a:rPr lang="ja-JP" altLang="en-US" sz="1000">
                <a:solidFill>
                  <a:srgbClr val="565656"/>
                </a:solidFill>
                <a:latin typeface="Meiryo" panose="020B0604030504040204" pitchFamily="34" charset="-128"/>
                <a:ea typeface="Meiryo" panose="020B0604030504040204" pitchFamily="34" charset="-128"/>
              </a:rPr>
              <a:t>などを利用して、負荷分散や外部ネットワークへの接続機能を提供</a:t>
            </a:r>
          </a:p>
          <a:p>
            <a:pPr marL="179388" indent="-179388">
              <a:buFont typeface="+mj-lt"/>
              <a:buAutoNum type="arabicPeriod"/>
            </a:pPr>
            <a:r>
              <a:rPr lang="ja-JP" altLang="en-US" sz="1200">
                <a:solidFill>
                  <a:srgbClr val="565656"/>
                </a:solidFill>
                <a:latin typeface="Meiryo" panose="020B0604030504040204" pitchFamily="34" charset="-128"/>
                <a:ea typeface="Meiryo" panose="020B0604030504040204" pitchFamily="34" charset="-128"/>
              </a:rPr>
              <a:t>障害時にコンテナを自動スケーリング</a:t>
            </a:r>
            <a:br>
              <a:rPr lang="ja-JP" altLang="en-US" sz="1200">
                <a:solidFill>
                  <a:srgbClr val="565656"/>
                </a:solidFill>
                <a:latin typeface="Meiryo" panose="020B0604030504040204" pitchFamily="34" charset="-128"/>
                <a:ea typeface="Meiryo" panose="020B0604030504040204" pitchFamily="34" charset="-128"/>
              </a:rPr>
            </a:br>
            <a:r>
              <a:rPr lang="ja-JP" altLang="en-US" sz="1000">
                <a:solidFill>
                  <a:srgbClr val="565656"/>
                </a:solidFill>
                <a:latin typeface="Meiryo" panose="020B0604030504040204" pitchFamily="34" charset="-128"/>
                <a:ea typeface="Meiryo" panose="020B0604030504040204" pitchFamily="34" charset="-128"/>
              </a:rPr>
              <a:t>コンテナが壊れたら、それを</a:t>
            </a:r>
            <a:r>
              <a:rPr lang="en" altLang="ja-JP" sz="1000" dirty="0">
                <a:solidFill>
                  <a:srgbClr val="565656"/>
                </a:solidFill>
                <a:latin typeface="Meiryo" panose="020B0604030504040204" pitchFamily="34" charset="-128"/>
                <a:ea typeface="Meiryo" panose="020B0604030504040204" pitchFamily="34" charset="-128"/>
              </a:rPr>
              <a:t>Kubernetes</a:t>
            </a:r>
            <a:r>
              <a:rPr lang="ja-JP" altLang="en-US" sz="1000">
                <a:solidFill>
                  <a:srgbClr val="565656"/>
                </a:solidFill>
                <a:latin typeface="Meiryo" panose="020B0604030504040204" pitchFamily="34" charset="-128"/>
                <a:ea typeface="Meiryo" panose="020B0604030504040204" pitchFamily="34" charset="-128"/>
              </a:rPr>
              <a:t>が検知して、自動的に別のホストで復旧</a:t>
            </a:r>
            <a:endParaRPr lang="ja-JP" altLang="en-US" sz="1000" b="0" i="0">
              <a:solidFill>
                <a:srgbClr val="565656"/>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09205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151</a:t>
            </a:fld>
            <a:endParaRPr kumimoji="1" lang="ja-JP" altLang="en-US"/>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3">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4"/>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a:latin typeface="Meiryo" charset="-128"/>
                <a:ea typeface="Meiryo" charset="-128"/>
                <a:cs typeface="Meiryo" charset="-128"/>
              </a:rPr>
            </a:br>
            <a:r>
              <a:rPr lang="ja-JP" altLang="en-US" sz="900">
                <a:solidFill>
                  <a:srgbClr val="4A4A4A"/>
                </a:solidFill>
                <a:latin typeface="Meiryo" charset="-128"/>
                <a:ea typeface="Meiryo" charset="-128"/>
                <a:cs typeface="Meiryo" charset="-128"/>
              </a:rPr>
              <a:t>読み方</a:t>
            </a:r>
            <a:r>
              <a:rPr lang="ja-JP" altLang="en-US" sz="900" dirty="0">
                <a:solidFill>
                  <a:srgbClr val="4A4A4A"/>
                </a:solidFill>
                <a:latin typeface="Meiryo" charset="-128"/>
                <a:ea typeface="Meiryo" charset="-128"/>
                <a:cs typeface="Meiryo" charset="-128"/>
              </a:rPr>
              <a:t>：クーベルネイテス（</a:t>
            </a:r>
            <a:r>
              <a:rPr lang="en-US" altLang="ja-JP" sz="900" dirty="0" err="1">
                <a:solidFill>
                  <a:srgbClr val="4A4A4A"/>
                </a:solidFill>
                <a:latin typeface="Meiryo" charset="-128"/>
                <a:ea typeface="Meiryo" charset="-128"/>
                <a:cs typeface="Meiryo" charset="-128"/>
              </a:rPr>
              <a:t>koo</a:t>
            </a:r>
            <a:r>
              <a:rPr lang="en-US" altLang="ja-JP" sz="900" dirty="0">
                <a:solidFill>
                  <a:srgbClr val="4A4A4A"/>
                </a:solidFill>
                <a:latin typeface="Meiryo" charset="-128"/>
                <a:ea typeface="Meiryo" charset="-128"/>
                <a:cs typeface="Meiryo" charset="-128"/>
              </a:rPr>
              <a:t>-</a:t>
            </a:r>
            <a:r>
              <a:rPr lang="en-US" altLang="ja-JP" sz="900" dirty="0" err="1">
                <a:solidFill>
                  <a:srgbClr val="4A4A4A"/>
                </a:solidFill>
                <a:latin typeface="Meiryo" charset="-128"/>
                <a:ea typeface="Meiryo" charset="-128"/>
                <a:cs typeface="Meiryo" charset="-128"/>
              </a:rPr>
              <a:t>ber</a:t>
            </a:r>
            <a:r>
              <a:rPr lang="en-US" altLang="ja-JP" sz="900" dirty="0">
                <a:solidFill>
                  <a:srgbClr val="4A4A4A"/>
                </a:solidFill>
                <a:latin typeface="Meiryo" charset="-128"/>
                <a:ea typeface="Meiryo" charset="-128"/>
                <a:cs typeface="Meiryo" charset="-128"/>
              </a:rPr>
              <a:t>-nay'-</a:t>
            </a:r>
            <a:r>
              <a:rPr lang="en-US" altLang="ja-JP" sz="900" dirty="0" err="1">
                <a:solidFill>
                  <a:srgbClr val="4A4A4A"/>
                </a:solidFill>
                <a:latin typeface="Meiryo" charset="-128"/>
                <a:ea typeface="Meiryo" charset="-128"/>
                <a:cs typeface="Meiryo" charset="-128"/>
              </a:rPr>
              <a:t>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5395621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FC8062F-FF7E-E448-A217-449D4BB15C04}"/>
              </a:ext>
            </a:extLst>
          </p:cNvPr>
          <p:cNvSpPr/>
          <p:nvPr/>
        </p:nvSpPr>
        <p:spPr>
          <a:xfrm>
            <a:off x="2526711"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5" name="正方形/長方形 34">
            <a:extLst>
              <a:ext uri="{FF2B5EF4-FFF2-40B4-BE49-F238E27FC236}">
                <a16:creationId xmlns:a16="http://schemas.microsoft.com/office/drawing/2014/main" id="{EED3645B-5B2F-E249-BCAA-372B9C9F8DCB}"/>
              </a:ext>
            </a:extLst>
          </p:cNvPr>
          <p:cNvSpPr/>
          <p:nvPr/>
        </p:nvSpPr>
        <p:spPr>
          <a:xfrm>
            <a:off x="3010149" y="284800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8" name="正方形/長方形 37">
            <a:extLst>
              <a:ext uri="{FF2B5EF4-FFF2-40B4-BE49-F238E27FC236}">
                <a16:creationId xmlns:a16="http://schemas.microsoft.com/office/drawing/2014/main" id="{88198DAA-F811-1046-B9FF-7E558AA97330}"/>
              </a:ext>
            </a:extLst>
          </p:cNvPr>
          <p:cNvSpPr/>
          <p:nvPr/>
        </p:nvSpPr>
        <p:spPr>
          <a:xfrm>
            <a:off x="3489793" y="284883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9" name="正方形/長方形 28">
            <a:extLst>
              <a:ext uri="{FF2B5EF4-FFF2-40B4-BE49-F238E27FC236}">
                <a16:creationId xmlns:a16="http://schemas.microsoft.com/office/drawing/2014/main" id="{E692AD7C-70E8-E24E-9335-7E938FC54CD8}"/>
              </a:ext>
            </a:extLst>
          </p:cNvPr>
          <p:cNvSpPr/>
          <p:nvPr/>
        </p:nvSpPr>
        <p:spPr>
          <a:xfrm>
            <a:off x="268342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6" name="正方形/長方形 35">
            <a:extLst>
              <a:ext uri="{FF2B5EF4-FFF2-40B4-BE49-F238E27FC236}">
                <a16:creationId xmlns:a16="http://schemas.microsoft.com/office/drawing/2014/main" id="{056E03FB-F98E-E94B-959B-600653EA6B05}"/>
              </a:ext>
            </a:extLst>
          </p:cNvPr>
          <p:cNvSpPr/>
          <p:nvPr/>
        </p:nvSpPr>
        <p:spPr>
          <a:xfrm>
            <a:off x="3163537" y="285273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9" name="正方形/長方形 38">
            <a:extLst>
              <a:ext uri="{FF2B5EF4-FFF2-40B4-BE49-F238E27FC236}">
                <a16:creationId xmlns:a16="http://schemas.microsoft.com/office/drawing/2014/main" id="{5F35AB5A-0537-8C4D-A583-A88436EE996D}"/>
              </a:ext>
            </a:extLst>
          </p:cNvPr>
          <p:cNvSpPr/>
          <p:nvPr/>
        </p:nvSpPr>
        <p:spPr>
          <a:xfrm>
            <a:off x="3640140"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 name="タイトル 1">
            <a:extLst>
              <a:ext uri="{FF2B5EF4-FFF2-40B4-BE49-F238E27FC236}">
                <a16:creationId xmlns:a16="http://schemas.microsoft.com/office/drawing/2014/main" id="{6304FE88-D5E9-B746-8D3F-9083C6AF1235}"/>
              </a:ext>
            </a:extLst>
          </p:cNvPr>
          <p:cNvSpPr>
            <a:spLocks noGrp="1"/>
          </p:cNvSpPr>
          <p:nvPr>
            <p:ph type="title"/>
          </p:nvPr>
        </p:nvSpPr>
        <p:spPr/>
        <p:txBody>
          <a:bodyPr/>
          <a:lstStyle/>
          <a:p>
            <a:r>
              <a:rPr kumimoji="1" lang="ja-JP" altLang="en-US">
                <a:solidFill>
                  <a:schemeClr val="tx1"/>
                </a:solidFill>
              </a:rPr>
              <a:t>コンテナ・オーケストレーションとは</a:t>
            </a:r>
          </a:p>
        </p:txBody>
      </p:sp>
      <p:sp>
        <p:nvSpPr>
          <p:cNvPr id="4" name="正方形/長方形 3">
            <a:extLst>
              <a:ext uri="{FF2B5EF4-FFF2-40B4-BE49-F238E27FC236}">
                <a16:creationId xmlns:a16="http://schemas.microsoft.com/office/drawing/2014/main" id="{0B92E1B7-8C53-3B4F-B72D-579EF8714EF1}"/>
              </a:ext>
            </a:extLst>
          </p:cNvPr>
          <p:cNvSpPr/>
          <p:nvPr/>
        </p:nvSpPr>
        <p:spPr>
          <a:xfrm>
            <a:off x="2523410" y="3303886"/>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5" name="正方形/長方形 4">
            <a:extLst>
              <a:ext uri="{FF2B5EF4-FFF2-40B4-BE49-F238E27FC236}">
                <a16:creationId xmlns:a16="http://schemas.microsoft.com/office/drawing/2014/main" id="{27871267-301F-F345-9917-594062847028}"/>
              </a:ext>
            </a:extLst>
          </p:cNvPr>
          <p:cNvSpPr/>
          <p:nvPr/>
        </p:nvSpPr>
        <p:spPr>
          <a:xfrm>
            <a:off x="2523410" y="3743304"/>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 name="正方形/長方形 5">
            <a:extLst>
              <a:ext uri="{FF2B5EF4-FFF2-40B4-BE49-F238E27FC236}">
                <a16:creationId xmlns:a16="http://schemas.microsoft.com/office/drawing/2014/main" id="{180BC2B4-8FE6-B346-A853-E21DDDACD3B9}"/>
              </a:ext>
            </a:extLst>
          </p:cNvPr>
          <p:cNvSpPr/>
          <p:nvPr/>
        </p:nvSpPr>
        <p:spPr>
          <a:xfrm>
            <a:off x="2523410" y="498316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 name="正方形/長方形 6">
            <a:extLst>
              <a:ext uri="{FF2B5EF4-FFF2-40B4-BE49-F238E27FC236}">
                <a16:creationId xmlns:a16="http://schemas.microsoft.com/office/drawing/2014/main" id="{360C1291-6355-E24A-BACB-0DF6F64E6EBE}"/>
              </a:ext>
            </a:extLst>
          </p:cNvPr>
          <p:cNvSpPr/>
          <p:nvPr/>
        </p:nvSpPr>
        <p:spPr>
          <a:xfrm>
            <a:off x="2523410" y="472687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メイリオ"/>
                <a:ea typeface="メイリオ"/>
                <a:cs typeface="メイリオ"/>
              </a:rPr>
              <a:t>ハイパーバイザー</a:t>
            </a:r>
            <a:endParaRPr lang="ja-JP" altLang="en-US" sz="1050" dirty="0">
              <a:solidFill>
                <a:srgbClr val="FFFFFF"/>
              </a:solidFill>
              <a:latin typeface="メイリオ"/>
              <a:ea typeface="メイリオ"/>
              <a:cs typeface="メイリオ"/>
            </a:endParaRPr>
          </a:p>
        </p:txBody>
      </p:sp>
      <p:sp>
        <p:nvSpPr>
          <p:cNvPr id="8" name="正方形/長方形 7">
            <a:extLst>
              <a:ext uri="{FF2B5EF4-FFF2-40B4-BE49-F238E27FC236}">
                <a16:creationId xmlns:a16="http://schemas.microsoft.com/office/drawing/2014/main" id="{BBB1C13F-5363-CF40-ACA0-D8D33A038A7D}"/>
              </a:ext>
            </a:extLst>
          </p:cNvPr>
          <p:cNvSpPr/>
          <p:nvPr/>
        </p:nvSpPr>
        <p:spPr>
          <a:xfrm>
            <a:off x="2523410" y="447059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1" name="正方形/長方形 10">
            <a:extLst>
              <a:ext uri="{FF2B5EF4-FFF2-40B4-BE49-F238E27FC236}">
                <a16:creationId xmlns:a16="http://schemas.microsoft.com/office/drawing/2014/main" id="{28146268-18CC-884A-9CC7-34461FB55893}"/>
              </a:ext>
            </a:extLst>
          </p:cNvPr>
          <p:cNvSpPr/>
          <p:nvPr/>
        </p:nvSpPr>
        <p:spPr>
          <a:xfrm>
            <a:off x="979871" y="3303886"/>
            <a:ext cx="139949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メイリオ"/>
                <a:ea typeface="メイリオ"/>
                <a:cs typeface="メイリオ"/>
              </a:rPr>
              <a:t>開発・実行環境</a:t>
            </a:r>
            <a:endParaRPr kumimoji="1" lang="en-US" altLang="ja-JP" sz="1050" dirty="0">
              <a:solidFill>
                <a:srgbClr val="FFFFFF"/>
              </a:solidFill>
              <a:latin typeface="メイリオ"/>
              <a:ea typeface="メイリオ"/>
              <a:cs typeface="メイリオ"/>
            </a:endParaRPr>
          </a:p>
          <a:p>
            <a:pPr algn="ctr"/>
            <a:r>
              <a:rPr kumimoji="1" lang="ja-JP" altLang="en-US" sz="1050" dirty="0">
                <a:solidFill>
                  <a:srgbClr val="FFFFFF"/>
                </a:solidFill>
                <a:latin typeface="メイリオ"/>
                <a:ea typeface="メイリオ"/>
                <a:cs typeface="メイリオ"/>
              </a:rPr>
              <a:t>ミドルウェア</a:t>
            </a:r>
            <a:endParaRPr kumimoji="1" lang="en-US" altLang="ja-JP" sz="1050" dirty="0">
              <a:solidFill>
                <a:srgbClr val="FFFFFF"/>
              </a:solidFill>
              <a:latin typeface="メイリオ"/>
              <a:ea typeface="メイリオ"/>
              <a:cs typeface="メイリオ"/>
            </a:endParaRPr>
          </a:p>
        </p:txBody>
      </p:sp>
      <p:sp>
        <p:nvSpPr>
          <p:cNvPr id="12" name="正方形/長方形 11">
            <a:extLst>
              <a:ext uri="{FF2B5EF4-FFF2-40B4-BE49-F238E27FC236}">
                <a16:creationId xmlns:a16="http://schemas.microsoft.com/office/drawing/2014/main" id="{6AD5F937-4363-EB4F-9014-D5D86D14643D}"/>
              </a:ext>
            </a:extLst>
          </p:cNvPr>
          <p:cNvSpPr/>
          <p:nvPr/>
        </p:nvSpPr>
        <p:spPr>
          <a:xfrm>
            <a:off x="979871" y="3743303"/>
            <a:ext cx="1399495" cy="121385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メイリオ"/>
                <a:ea typeface="メイリオ"/>
                <a:cs typeface="メイリオ"/>
              </a:rPr>
              <a:t>オペレーティング</a:t>
            </a:r>
            <a:endParaRPr kumimoji="1" lang="en-US" altLang="ja-JP" sz="1050" dirty="0">
              <a:solidFill>
                <a:srgbClr val="FFFFFF"/>
              </a:solidFill>
              <a:latin typeface="メイリオ"/>
              <a:ea typeface="メイリオ"/>
              <a:cs typeface="メイリオ"/>
            </a:endParaRPr>
          </a:p>
          <a:p>
            <a:pPr algn="ctr"/>
            <a:r>
              <a:rPr kumimoji="1" lang="ja-JP" altLang="en-US" sz="1050" dirty="0">
                <a:solidFill>
                  <a:srgbClr val="FFFFFF"/>
                </a:solidFill>
                <a:latin typeface="メイリオ"/>
                <a:ea typeface="メイリオ"/>
                <a:cs typeface="メイリオ"/>
              </a:rPr>
              <a:t>システム</a:t>
            </a:r>
          </a:p>
        </p:txBody>
      </p:sp>
      <p:sp>
        <p:nvSpPr>
          <p:cNvPr id="13" name="正方形/長方形 12">
            <a:extLst>
              <a:ext uri="{FF2B5EF4-FFF2-40B4-BE49-F238E27FC236}">
                <a16:creationId xmlns:a16="http://schemas.microsoft.com/office/drawing/2014/main" id="{38F0CE3B-1C73-3745-AA8B-F623C33ABA1E}"/>
              </a:ext>
            </a:extLst>
          </p:cNvPr>
          <p:cNvSpPr/>
          <p:nvPr/>
        </p:nvSpPr>
        <p:spPr>
          <a:xfrm>
            <a:off x="979871" y="498316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rgbClr val="FFFFFF"/>
                </a:solidFill>
                <a:latin typeface="メイリオ"/>
                <a:ea typeface="メイリオ"/>
                <a:cs typeface="メイリオ"/>
              </a:rPr>
              <a:t>サーバー</a:t>
            </a:r>
            <a:endParaRPr lang="en-US" altLang="ja-JP" sz="8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a:t>
            </a:r>
            <a:r>
              <a:rPr kumimoji="1" lang="ja-JP" altLang="en-US" sz="800" dirty="0">
                <a:solidFill>
                  <a:srgbClr val="FFFFFF"/>
                </a:solidFill>
                <a:latin typeface="メイリオ"/>
                <a:ea typeface="メイリオ"/>
                <a:cs typeface="メイリオ"/>
              </a:rPr>
              <a:t>ハードウェア）</a:t>
            </a:r>
          </a:p>
        </p:txBody>
      </p:sp>
      <p:sp>
        <p:nvSpPr>
          <p:cNvPr id="16" name="正方形/長方形 15">
            <a:extLst>
              <a:ext uri="{FF2B5EF4-FFF2-40B4-BE49-F238E27FC236}">
                <a16:creationId xmlns:a16="http://schemas.microsoft.com/office/drawing/2014/main" id="{720EC3D9-8DB9-DE44-8260-4FAA85D06FC9}"/>
              </a:ext>
            </a:extLst>
          </p:cNvPr>
          <p:cNvSpPr/>
          <p:nvPr/>
        </p:nvSpPr>
        <p:spPr>
          <a:xfrm>
            <a:off x="2998194" y="4466686"/>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7" name="正方形/長方形 16">
            <a:extLst>
              <a:ext uri="{FF2B5EF4-FFF2-40B4-BE49-F238E27FC236}">
                <a16:creationId xmlns:a16="http://schemas.microsoft.com/office/drawing/2014/main" id="{0D30D97A-6E90-1B4E-87B9-B4880B7F7686}"/>
              </a:ext>
            </a:extLst>
          </p:cNvPr>
          <p:cNvSpPr/>
          <p:nvPr/>
        </p:nvSpPr>
        <p:spPr>
          <a:xfrm>
            <a:off x="3472978" y="4466686"/>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 name="正方形/長方形 17">
            <a:extLst>
              <a:ext uri="{FF2B5EF4-FFF2-40B4-BE49-F238E27FC236}">
                <a16:creationId xmlns:a16="http://schemas.microsoft.com/office/drawing/2014/main" id="{DBE3BDA1-7655-234A-ACA7-79A89D4E0885}"/>
              </a:ext>
            </a:extLst>
          </p:cNvPr>
          <p:cNvSpPr/>
          <p:nvPr/>
        </p:nvSpPr>
        <p:spPr>
          <a:xfrm>
            <a:off x="2794195" y="4482539"/>
            <a:ext cx="857927" cy="253916"/>
          </a:xfrm>
          <a:prstGeom prst="rect">
            <a:avLst/>
          </a:prstGeom>
        </p:spPr>
        <p:txBody>
          <a:bodyPr wrap="none">
            <a:spAutoFit/>
          </a:bodyPr>
          <a:lstStyle/>
          <a:p>
            <a:pPr algn="ctr"/>
            <a:r>
              <a:rPr lang="ja-JP" altLang="en-US" sz="1050">
                <a:solidFill>
                  <a:srgbClr val="FFFFFF"/>
                </a:solidFill>
                <a:latin typeface="メイリオ"/>
                <a:ea typeface="メイリオ"/>
                <a:cs typeface="メイリオ"/>
              </a:rPr>
              <a:t>仮想マシン</a:t>
            </a:r>
            <a:endParaRPr lang="ja-JP" altLang="en-US" sz="1050" dirty="0">
              <a:solidFill>
                <a:srgbClr val="FFFFFF"/>
              </a:solidFill>
              <a:latin typeface="メイリオ"/>
              <a:ea typeface="メイリオ"/>
              <a:cs typeface="メイリオ"/>
            </a:endParaRPr>
          </a:p>
        </p:txBody>
      </p:sp>
      <p:sp>
        <p:nvSpPr>
          <p:cNvPr id="19" name="正方形/長方形 18">
            <a:extLst>
              <a:ext uri="{FF2B5EF4-FFF2-40B4-BE49-F238E27FC236}">
                <a16:creationId xmlns:a16="http://schemas.microsoft.com/office/drawing/2014/main" id="{D1B41103-2BFC-1A4A-9440-8FA60E85CCCF}"/>
              </a:ext>
            </a:extLst>
          </p:cNvPr>
          <p:cNvSpPr/>
          <p:nvPr/>
        </p:nvSpPr>
        <p:spPr>
          <a:xfrm>
            <a:off x="3004056" y="3751119"/>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 name="正方形/長方形 19">
            <a:extLst>
              <a:ext uri="{FF2B5EF4-FFF2-40B4-BE49-F238E27FC236}">
                <a16:creationId xmlns:a16="http://schemas.microsoft.com/office/drawing/2014/main" id="{0CA14E6C-35D8-E142-95A3-6A37A15EE50A}"/>
              </a:ext>
            </a:extLst>
          </p:cNvPr>
          <p:cNvSpPr/>
          <p:nvPr/>
        </p:nvSpPr>
        <p:spPr>
          <a:xfrm>
            <a:off x="3480795" y="3743303"/>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2" name="正方形/長方形 21">
            <a:extLst>
              <a:ext uri="{FF2B5EF4-FFF2-40B4-BE49-F238E27FC236}">
                <a16:creationId xmlns:a16="http://schemas.microsoft.com/office/drawing/2014/main" id="{28F408F0-9953-244B-AB91-8841A278872E}"/>
              </a:ext>
            </a:extLst>
          </p:cNvPr>
          <p:cNvSpPr/>
          <p:nvPr/>
        </p:nvSpPr>
        <p:spPr>
          <a:xfrm>
            <a:off x="3006010" y="3303886"/>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24" name="正方形/長方形 23">
            <a:extLst>
              <a:ext uri="{FF2B5EF4-FFF2-40B4-BE49-F238E27FC236}">
                <a16:creationId xmlns:a16="http://schemas.microsoft.com/office/drawing/2014/main" id="{7E46CF83-C2F7-384E-B040-F708BC960B72}"/>
              </a:ext>
            </a:extLst>
          </p:cNvPr>
          <p:cNvSpPr/>
          <p:nvPr/>
        </p:nvSpPr>
        <p:spPr>
          <a:xfrm>
            <a:off x="3477155" y="3303885"/>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26" name="正方形/長方形 25">
            <a:extLst>
              <a:ext uri="{FF2B5EF4-FFF2-40B4-BE49-F238E27FC236}">
                <a16:creationId xmlns:a16="http://schemas.microsoft.com/office/drawing/2014/main" id="{3D223834-232D-F64E-A590-2112A9CF7D44}"/>
              </a:ext>
            </a:extLst>
          </p:cNvPr>
          <p:cNvSpPr/>
          <p:nvPr/>
        </p:nvSpPr>
        <p:spPr>
          <a:xfrm>
            <a:off x="977440" y="2848559"/>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7" name="正方形/長方形 26">
            <a:extLst>
              <a:ext uri="{FF2B5EF4-FFF2-40B4-BE49-F238E27FC236}">
                <a16:creationId xmlns:a16="http://schemas.microsoft.com/office/drawing/2014/main" id="{C177BAFA-4286-F142-9520-4D4E0BDFBAE0}"/>
              </a:ext>
            </a:extLst>
          </p:cNvPr>
          <p:cNvSpPr/>
          <p:nvPr/>
        </p:nvSpPr>
        <p:spPr>
          <a:xfrm>
            <a:off x="1460040" y="2852468"/>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8" name="正方形/長方形 27">
            <a:extLst>
              <a:ext uri="{FF2B5EF4-FFF2-40B4-BE49-F238E27FC236}">
                <a16:creationId xmlns:a16="http://schemas.microsoft.com/office/drawing/2014/main" id="{A2F95504-5DCE-0340-983B-0785DADE5C83}"/>
              </a:ext>
            </a:extLst>
          </p:cNvPr>
          <p:cNvSpPr/>
          <p:nvPr/>
        </p:nvSpPr>
        <p:spPr>
          <a:xfrm>
            <a:off x="1931871" y="2848559"/>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5" name="正方形/長方形 24">
            <a:extLst>
              <a:ext uri="{FF2B5EF4-FFF2-40B4-BE49-F238E27FC236}">
                <a16:creationId xmlns:a16="http://schemas.microsoft.com/office/drawing/2014/main" id="{534B8F15-A287-E041-943B-F9BB423A8569}"/>
              </a:ext>
            </a:extLst>
          </p:cNvPr>
          <p:cNvSpPr/>
          <p:nvPr/>
        </p:nvSpPr>
        <p:spPr>
          <a:xfrm>
            <a:off x="1048676" y="2952032"/>
            <a:ext cx="1261884" cy="253916"/>
          </a:xfrm>
          <a:prstGeom prst="rect">
            <a:avLst/>
          </a:prstGeom>
        </p:spPr>
        <p:txBody>
          <a:bodyPr wrap="none">
            <a:spAutoFit/>
          </a:bodyPr>
          <a:lstStyle/>
          <a:p>
            <a:pPr algn="ctr"/>
            <a:r>
              <a:rPr lang="ja-JP" altLang="en-US" sz="1050">
                <a:solidFill>
                  <a:srgbClr val="FFFFFF"/>
                </a:solidFill>
                <a:latin typeface="メイリオ"/>
                <a:ea typeface="メイリオ"/>
                <a:cs typeface="メイリオ"/>
              </a:rPr>
              <a:t>アプリケーション</a:t>
            </a:r>
            <a:endParaRPr lang="ja-JP" altLang="en-US" sz="1050" dirty="0">
              <a:solidFill>
                <a:srgbClr val="FFFFFF"/>
              </a:solidFill>
              <a:latin typeface="メイリオ"/>
              <a:ea typeface="メイリオ"/>
              <a:cs typeface="メイリオ"/>
            </a:endParaRPr>
          </a:p>
        </p:txBody>
      </p:sp>
      <p:sp>
        <p:nvSpPr>
          <p:cNvPr id="32" name="正方形/長方形 31">
            <a:extLst>
              <a:ext uri="{FF2B5EF4-FFF2-40B4-BE49-F238E27FC236}">
                <a16:creationId xmlns:a16="http://schemas.microsoft.com/office/drawing/2014/main" id="{FA6261AF-AD0E-F949-A42E-1EEE8EBDBBAA}"/>
              </a:ext>
            </a:extLst>
          </p:cNvPr>
          <p:cNvSpPr/>
          <p:nvPr/>
        </p:nvSpPr>
        <p:spPr>
          <a:xfrm>
            <a:off x="2843239" y="285273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7" name="正方形/長方形 36">
            <a:extLst>
              <a:ext uri="{FF2B5EF4-FFF2-40B4-BE49-F238E27FC236}">
                <a16:creationId xmlns:a16="http://schemas.microsoft.com/office/drawing/2014/main" id="{9D201E0F-2D11-2940-8CDF-8B52F5E34461}"/>
              </a:ext>
            </a:extLst>
          </p:cNvPr>
          <p:cNvSpPr/>
          <p:nvPr/>
        </p:nvSpPr>
        <p:spPr>
          <a:xfrm>
            <a:off x="3324247" y="2848834"/>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0" name="正方形/長方形 39">
            <a:extLst>
              <a:ext uri="{FF2B5EF4-FFF2-40B4-BE49-F238E27FC236}">
                <a16:creationId xmlns:a16="http://schemas.microsoft.com/office/drawing/2014/main" id="{E7EDE086-8015-D549-9A68-9FF1DEA2B39C}"/>
              </a:ext>
            </a:extLst>
          </p:cNvPr>
          <p:cNvSpPr/>
          <p:nvPr/>
        </p:nvSpPr>
        <p:spPr>
          <a:xfrm>
            <a:off x="3790487"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nvGrpSpPr>
          <p:cNvPr id="85" name="グループ化 84">
            <a:extLst>
              <a:ext uri="{FF2B5EF4-FFF2-40B4-BE49-F238E27FC236}">
                <a16:creationId xmlns:a16="http://schemas.microsoft.com/office/drawing/2014/main" id="{C2889E58-269E-F14C-9434-7726F52F23B3}"/>
              </a:ext>
            </a:extLst>
          </p:cNvPr>
          <p:cNvGrpSpPr/>
          <p:nvPr/>
        </p:nvGrpSpPr>
        <p:grpSpPr>
          <a:xfrm>
            <a:off x="4077881" y="2848559"/>
            <a:ext cx="1399659" cy="2615271"/>
            <a:chOff x="3394975" y="2852738"/>
            <a:chExt cx="1399659" cy="2615271"/>
          </a:xfrm>
        </p:grpSpPr>
        <p:sp>
          <p:nvSpPr>
            <p:cNvPr id="74" name="正方形/長方形 73">
              <a:extLst>
                <a:ext uri="{FF2B5EF4-FFF2-40B4-BE49-F238E27FC236}">
                  <a16:creationId xmlns:a16="http://schemas.microsoft.com/office/drawing/2014/main" id="{D44816BD-8604-D646-ADEC-03714A5D6F53}"/>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5" name="正方形/長方形 74">
              <a:extLst>
                <a:ext uri="{FF2B5EF4-FFF2-40B4-BE49-F238E27FC236}">
                  <a16:creationId xmlns:a16="http://schemas.microsoft.com/office/drawing/2014/main" id="{19CAABC1-9ACD-244C-AC62-2870D7B72D83}"/>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6" name="正方形/長方形 75">
              <a:extLst>
                <a:ext uri="{FF2B5EF4-FFF2-40B4-BE49-F238E27FC236}">
                  <a16:creationId xmlns:a16="http://schemas.microsoft.com/office/drawing/2014/main" id="{D088F3FB-54D4-CB40-B57D-1AD8743DC27A}"/>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7" name="正方形/長方形 76">
              <a:extLst>
                <a:ext uri="{FF2B5EF4-FFF2-40B4-BE49-F238E27FC236}">
                  <a16:creationId xmlns:a16="http://schemas.microsoft.com/office/drawing/2014/main" id="{DE1F27A4-3B98-5946-B791-C4D7B7C08187}"/>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8" name="正方形/長方形 77">
              <a:extLst>
                <a:ext uri="{FF2B5EF4-FFF2-40B4-BE49-F238E27FC236}">
                  <a16:creationId xmlns:a16="http://schemas.microsoft.com/office/drawing/2014/main" id="{B58C5AF0-673E-2347-BED6-4DFD572345F8}"/>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9" name="正方形/長方形 78">
              <a:extLst>
                <a:ext uri="{FF2B5EF4-FFF2-40B4-BE49-F238E27FC236}">
                  <a16:creationId xmlns:a16="http://schemas.microsoft.com/office/drawing/2014/main" id="{087DEAF8-3CA4-F641-828A-3F60BAE62472}"/>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0" name="正方形/長方形 79">
              <a:extLst>
                <a:ext uri="{FF2B5EF4-FFF2-40B4-BE49-F238E27FC236}">
                  <a16:creationId xmlns:a16="http://schemas.microsoft.com/office/drawing/2014/main" id="{811A1D4F-C458-724B-B457-18B78C843478}"/>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1" name="正方形/長方形 80">
              <a:extLst>
                <a:ext uri="{FF2B5EF4-FFF2-40B4-BE49-F238E27FC236}">
                  <a16:creationId xmlns:a16="http://schemas.microsoft.com/office/drawing/2014/main" id="{C97196DD-1C30-D141-AECE-5013C651016F}"/>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2" name="正方形/長方形 81">
              <a:extLst>
                <a:ext uri="{FF2B5EF4-FFF2-40B4-BE49-F238E27FC236}">
                  <a16:creationId xmlns:a16="http://schemas.microsoft.com/office/drawing/2014/main" id="{E7F77AE0-250E-3E41-8A8E-FE058A63EA5C}"/>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1" name="正方形/長方形 40">
              <a:extLst>
                <a:ext uri="{FF2B5EF4-FFF2-40B4-BE49-F238E27FC236}">
                  <a16:creationId xmlns:a16="http://schemas.microsoft.com/office/drawing/2014/main" id="{1B54DA35-2F71-EC44-9033-DF786B5D7D6C}"/>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2" name="正方形/長方形 41">
              <a:extLst>
                <a:ext uri="{FF2B5EF4-FFF2-40B4-BE49-F238E27FC236}">
                  <a16:creationId xmlns:a16="http://schemas.microsoft.com/office/drawing/2014/main" id="{B6A1DF73-DB10-2544-A8B8-EE48A533B1C8}"/>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3" name="正方形/長方形 42">
              <a:extLst>
                <a:ext uri="{FF2B5EF4-FFF2-40B4-BE49-F238E27FC236}">
                  <a16:creationId xmlns:a16="http://schemas.microsoft.com/office/drawing/2014/main" id="{92C93556-0A17-7146-9F07-7C6DA7573B81}"/>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4" name="正方形/長方形 43">
              <a:extLst>
                <a:ext uri="{FF2B5EF4-FFF2-40B4-BE49-F238E27FC236}">
                  <a16:creationId xmlns:a16="http://schemas.microsoft.com/office/drawing/2014/main" id="{C64DDC5A-F69D-984E-8856-3105FBC0951A}"/>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5" name="正方形/長方形 44">
              <a:extLst>
                <a:ext uri="{FF2B5EF4-FFF2-40B4-BE49-F238E27FC236}">
                  <a16:creationId xmlns:a16="http://schemas.microsoft.com/office/drawing/2014/main" id="{E4BBEC46-7ACE-FC4D-8946-9193AA49159C}"/>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6" name="正方形/長方形 45">
              <a:extLst>
                <a:ext uri="{FF2B5EF4-FFF2-40B4-BE49-F238E27FC236}">
                  <a16:creationId xmlns:a16="http://schemas.microsoft.com/office/drawing/2014/main" id="{4A1A0E18-F8ED-B945-807D-38420330B555}"/>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8" name="正方形/長方形 47">
              <a:extLst>
                <a:ext uri="{FF2B5EF4-FFF2-40B4-BE49-F238E27FC236}">
                  <a16:creationId xmlns:a16="http://schemas.microsoft.com/office/drawing/2014/main" id="{AC696781-49AD-6C4C-8A59-2147D9BC4B65}"/>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9" name="正方形/長方形 48">
              <a:extLst>
                <a:ext uri="{FF2B5EF4-FFF2-40B4-BE49-F238E27FC236}">
                  <a16:creationId xmlns:a16="http://schemas.microsoft.com/office/drawing/2014/main" id="{F4E51879-F7D0-AD42-A315-A3633011F653}"/>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0" name="正方形/長方形 49">
              <a:extLst>
                <a:ext uri="{FF2B5EF4-FFF2-40B4-BE49-F238E27FC236}">
                  <a16:creationId xmlns:a16="http://schemas.microsoft.com/office/drawing/2014/main" id="{9EC09C2C-1541-8744-A027-17AD3C314E80}"/>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51" name="正方形/長方形 50">
              <a:extLst>
                <a:ext uri="{FF2B5EF4-FFF2-40B4-BE49-F238E27FC236}">
                  <a16:creationId xmlns:a16="http://schemas.microsoft.com/office/drawing/2014/main" id="{956D207B-E4EA-704E-9499-3B88B0F4E42C}"/>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F4675DE9-28A2-A24E-89C4-08DB255F47A7}"/>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6EB7A5E2-4AB9-F84A-8CCB-D2860F978623}"/>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6" name="正方形/長方形 55">
              <a:extLst>
                <a:ext uri="{FF2B5EF4-FFF2-40B4-BE49-F238E27FC236}">
                  <a16:creationId xmlns:a16="http://schemas.microsoft.com/office/drawing/2014/main" id="{F91FBA82-FCF4-9849-9AA7-53396ABBB132}"/>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9" name="正方形/長方形 58">
              <a:extLst>
                <a:ext uri="{FF2B5EF4-FFF2-40B4-BE49-F238E27FC236}">
                  <a16:creationId xmlns:a16="http://schemas.microsoft.com/office/drawing/2014/main" id="{F280E2E8-4D5B-FF42-B31E-6430C6BEE8CF}"/>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0" name="正方形/長方形 59">
              <a:extLst>
                <a:ext uri="{FF2B5EF4-FFF2-40B4-BE49-F238E27FC236}">
                  <a16:creationId xmlns:a16="http://schemas.microsoft.com/office/drawing/2014/main" id="{3EAC1F72-4E94-C741-8E47-FB13FBF22110}"/>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1" name="正方形/長方形 60">
              <a:extLst>
                <a:ext uri="{FF2B5EF4-FFF2-40B4-BE49-F238E27FC236}">
                  <a16:creationId xmlns:a16="http://schemas.microsoft.com/office/drawing/2014/main" id="{A893E507-A654-7745-B331-E16C7674EADC}"/>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2" name="正方形/長方形 61">
              <a:extLst>
                <a:ext uri="{FF2B5EF4-FFF2-40B4-BE49-F238E27FC236}">
                  <a16:creationId xmlns:a16="http://schemas.microsoft.com/office/drawing/2014/main" id="{E85711E3-EBDF-AE46-9F7B-C9E14F8CA3E8}"/>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3" name="正方形/長方形 62">
              <a:extLst>
                <a:ext uri="{FF2B5EF4-FFF2-40B4-BE49-F238E27FC236}">
                  <a16:creationId xmlns:a16="http://schemas.microsoft.com/office/drawing/2014/main" id="{4F4AACEE-86CE-A349-896E-0232E4BF6ED4}"/>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4" name="正方形/長方形 63">
              <a:extLst>
                <a:ext uri="{FF2B5EF4-FFF2-40B4-BE49-F238E27FC236}">
                  <a16:creationId xmlns:a16="http://schemas.microsoft.com/office/drawing/2014/main" id="{583F9E70-D5F4-C34B-BC0C-40F81355A022}"/>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5" name="正方形/長方形 64">
              <a:extLst>
                <a:ext uri="{FF2B5EF4-FFF2-40B4-BE49-F238E27FC236}">
                  <a16:creationId xmlns:a16="http://schemas.microsoft.com/office/drawing/2014/main" id="{83B48CA7-D4BA-AE4F-85E6-5985EFD43521}"/>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6" name="正方形/長方形 65">
              <a:extLst>
                <a:ext uri="{FF2B5EF4-FFF2-40B4-BE49-F238E27FC236}">
                  <a16:creationId xmlns:a16="http://schemas.microsoft.com/office/drawing/2014/main" id="{75168193-2BC8-A846-8277-761E5841FFD2}"/>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7" name="正方形/長方形 66">
              <a:extLst>
                <a:ext uri="{FF2B5EF4-FFF2-40B4-BE49-F238E27FC236}">
                  <a16:creationId xmlns:a16="http://schemas.microsoft.com/office/drawing/2014/main" id="{26FBB4A9-3E98-354E-9070-1ABB7C4B00E4}"/>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8" name="正方形/長方形 67">
              <a:extLst>
                <a:ext uri="{FF2B5EF4-FFF2-40B4-BE49-F238E27FC236}">
                  <a16:creationId xmlns:a16="http://schemas.microsoft.com/office/drawing/2014/main" id="{C7A9AE0A-6FA6-5848-BBE2-01DE31B70383}"/>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9" name="正方形/長方形 68">
              <a:extLst>
                <a:ext uri="{FF2B5EF4-FFF2-40B4-BE49-F238E27FC236}">
                  <a16:creationId xmlns:a16="http://schemas.microsoft.com/office/drawing/2014/main" id="{AD2A2A0C-07E4-E742-A241-AA4552BC4643}"/>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0" name="正方形/長方形 69">
              <a:extLst>
                <a:ext uri="{FF2B5EF4-FFF2-40B4-BE49-F238E27FC236}">
                  <a16:creationId xmlns:a16="http://schemas.microsoft.com/office/drawing/2014/main" id="{62473E57-CBCE-F441-9276-D16E504537AD}"/>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1" name="正方形/長方形 70">
              <a:extLst>
                <a:ext uri="{FF2B5EF4-FFF2-40B4-BE49-F238E27FC236}">
                  <a16:creationId xmlns:a16="http://schemas.microsoft.com/office/drawing/2014/main" id="{282659B8-4491-7A4B-A6FD-6DCF3169BA4A}"/>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2" name="正方形/長方形 71">
              <a:extLst>
                <a:ext uri="{FF2B5EF4-FFF2-40B4-BE49-F238E27FC236}">
                  <a16:creationId xmlns:a16="http://schemas.microsoft.com/office/drawing/2014/main" id="{637B8AB3-1FAD-6E43-808E-2F8123A4567E}"/>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3" name="正方形/長方形 72">
              <a:extLst>
                <a:ext uri="{FF2B5EF4-FFF2-40B4-BE49-F238E27FC236}">
                  <a16:creationId xmlns:a16="http://schemas.microsoft.com/office/drawing/2014/main" id="{840AAA9A-43DD-5D45-8DE1-6F38383BD0CC}"/>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3" name="正方形/長方形 82">
              <a:extLst>
                <a:ext uri="{FF2B5EF4-FFF2-40B4-BE49-F238E27FC236}">
                  <a16:creationId xmlns:a16="http://schemas.microsoft.com/office/drawing/2014/main" id="{1E9856C2-D998-CE47-A08E-3CB30C797C38}"/>
                </a:ext>
              </a:extLst>
            </p:cNvPr>
            <p:cNvSpPr/>
            <p:nvPr/>
          </p:nvSpPr>
          <p:spPr>
            <a:xfrm>
              <a:off x="3489428" y="3927002"/>
              <a:ext cx="1210588" cy="215444"/>
            </a:xfrm>
            <a:prstGeom prst="rect">
              <a:avLst/>
            </a:prstGeom>
          </p:spPr>
          <p:txBody>
            <a:bodyPr wrap="none">
              <a:spAutoFit/>
            </a:bodyPr>
            <a:lstStyle/>
            <a:p>
              <a:pPr algn="ctr"/>
              <a:r>
                <a:rPr lang="ja-JP" altLang="en-US" sz="800" b="1">
                  <a:solidFill>
                    <a:srgbClr val="FFFFFF"/>
                  </a:solidFill>
                  <a:latin typeface="メイリオ"/>
                  <a:ea typeface="メイリオ"/>
                  <a:cs typeface="メイリオ"/>
                </a:rPr>
                <a:t>コンテナ管理システム</a:t>
              </a:r>
              <a:endParaRPr lang="ja-JP" altLang="en-US" sz="800" b="1" dirty="0">
                <a:solidFill>
                  <a:srgbClr val="FFFFFF"/>
                </a:solidFill>
                <a:latin typeface="メイリオ"/>
                <a:ea typeface="メイリオ"/>
                <a:cs typeface="メイリオ"/>
              </a:endParaRPr>
            </a:p>
          </p:txBody>
        </p:sp>
        <p:sp>
          <p:nvSpPr>
            <p:cNvPr id="84" name="正方形/長方形 83">
              <a:extLst>
                <a:ext uri="{FF2B5EF4-FFF2-40B4-BE49-F238E27FC236}">
                  <a16:creationId xmlns:a16="http://schemas.microsoft.com/office/drawing/2014/main" id="{D5409905-3FC0-CE4E-8A2C-A1C217492117}"/>
                </a:ext>
              </a:extLst>
            </p:cNvPr>
            <p:cNvSpPr/>
            <p:nvPr/>
          </p:nvSpPr>
          <p:spPr>
            <a:xfrm>
              <a:off x="3797204" y="3735525"/>
              <a:ext cx="595035" cy="215444"/>
            </a:xfrm>
            <a:prstGeom prst="rect">
              <a:avLst/>
            </a:prstGeom>
          </p:spPr>
          <p:txBody>
            <a:bodyPr wrap="none">
              <a:spAutoFit/>
            </a:bodyPr>
            <a:lstStyle/>
            <a:p>
              <a:pPr algn="ctr"/>
              <a:r>
                <a:rPr lang="ja-JP" altLang="en-US" sz="800" b="1">
                  <a:solidFill>
                    <a:srgbClr val="FFFFFF"/>
                  </a:solidFill>
                  <a:latin typeface="メイリオ"/>
                  <a:ea typeface="メイリオ"/>
                  <a:cs typeface="メイリオ"/>
                </a:rPr>
                <a:t>コンテナ</a:t>
              </a:r>
              <a:endParaRPr lang="ja-JP" altLang="en-US" sz="800" b="1" dirty="0">
                <a:solidFill>
                  <a:srgbClr val="FFFFFF"/>
                </a:solidFill>
                <a:latin typeface="メイリオ"/>
                <a:ea typeface="メイリオ"/>
                <a:cs typeface="メイリオ"/>
              </a:endParaRPr>
            </a:p>
          </p:txBody>
        </p:sp>
      </p:grpSp>
      <p:grpSp>
        <p:nvGrpSpPr>
          <p:cNvPr id="86" name="グループ化 85">
            <a:extLst>
              <a:ext uri="{FF2B5EF4-FFF2-40B4-BE49-F238E27FC236}">
                <a16:creationId xmlns:a16="http://schemas.microsoft.com/office/drawing/2014/main" id="{A182C50E-9C66-B549-AC1D-731CEA5D6EC0}"/>
              </a:ext>
            </a:extLst>
          </p:cNvPr>
          <p:cNvGrpSpPr/>
          <p:nvPr/>
        </p:nvGrpSpPr>
        <p:grpSpPr>
          <a:xfrm>
            <a:off x="5625985" y="4332813"/>
            <a:ext cx="701728" cy="1131018"/>
            <a:chOff x="3394975" y="2852738"/>
            <a:chExt cx="1399659" cy="2615271"/>
          </a:xfrm>
        </p:grpSpPr>
        <p:sp>
          <p:nvSpPr>
            <p:cNvPr id="87" name="正方形/長方形 86">
              <a:extLst>
                <a:ext uri="{FF2B5EF4-FFF2-40B4-BE49-F238E27FC236}">
                  <a16:creationId xmlns:a16="http://schemas.microsoft.com/office/drawing/2014/main" id="{BE0779E5-453D-2545-95CC-55D3D74F1DD5}"/>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8" name="正方形/長方形 87">
              <a:extLst>
                <a:ext uri="{FF2B5EF4-FFF2-40B4-BE49-F238E27FC236}">
                  <a16:creationId xmlns:a16="http://schemas.microsoft.com/office/drawing/2014/main" id="{229F00E2-7A9C-6940-9BB1-A68EA1856D38}"/>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9" name="正方形/長方形 88">
              <a:extLst>
                <a:ext uri="{FF2B5EF4-FFF2-40B4-BE49-F238E27FC236}">
                  <a16:creationId xmlns:a16="http://schemas.microsoft.com/office/drawing/2014/main" id="{31BAC77A-1D3D-3448-B843-9F53BE893C03}"/>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0" name="正方形/長方形 89">
              <a:extLst>
                <a:ext uri="{FF2B5EF4-FFF2-40B4-BE49-F238E27FC236}">
                  <a16:creationId xmlns:a16="http://schemas.microsoft.com/office/drawing/2014/main" id="{5AF55362-7582-B346-8D47-746699A84114}"/>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1" name="正方形/長方形 90">
              <a:extLst>
                <a:ext uri="{FF2B5EF4-FFF2-40B4-BE49-F238E27FC236}">
                  <a16:creationId xmlns:a16="http://schemas.microsoft.com/office/drawing/2014/main" id="{64C1F7C6-14C2-194E-A38B-EB41384588AC}"/>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2" name="正方形/長方形 91">
              <a:extLst>
                <a:ext uri="{FF2B5EF4-FFF2-40B4-BE49-F238E27FC236}">
                  <a16:creationId xmlns:a16="http://schemas.microsoft.com/office/drawing/2014/main" id="{1B76350D-CA18-E04C-B539-EC29DDB82979}"/>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3" name="正方形/長方形 92">
              <a:extLst>
                <a:ext uri="{FF2B5EF4-FFF2-40B4-BE49-F238E27FC236}">
                  <a16:creationId xmlns:a16="http://schemas.microsoft.com/office/drawing/2014/main" id="{EF1EA60C-43E4-8A46-A6B8-82D6E499F5A4}"/>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4" name="正方形/長方形 93">
              <a:extLst>
                <a:ext uri="{FF2B5EF4-FFF2-40B4-BE49-F238E27FC236}">
                  <a16:creationId xmlns:a16="http://schemas.microsoft.com/office/drawing/2014/main" id="{A9B67B65-7086-F14B-BB02-3E1176BA1869}"/>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5" name="正方形/長方形 94">
              <a:extLst>
                <a:ext uri="{FF2B5EF4-FFF2-40B4-BE49-F238E27FC236}">
                  <a16:creationId xmlns:a16="http://schemas.microsoft.com/office/drawing/2014/main" id="{6332DE74-4904-5147-95EE-BB7C161770A7}"/>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6" name="正方形/長方形 95">
              <a:extLst>
                <a:ext uri="{FF2B5EF4-FFF2-40B4-BE49-F238E27FC236}">
                  <a16:creationId xmlns:a16="http://schemas.microsoft.com/office/drawing/2014/main" id="{CA3ADBFC-E9AF-EA44-8F4B-4C88DBE75C41}"/>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7" name="正方形/長方形 96">
              <a:extLst>
                <a:ext uri="{FF2B5EF4-FFF2-40B4-BE49-F238E27FC236}">
                  <a16:creationId xmlns:a16="http://schemas.microsoft.com/office/drawing/2014/main" id="{1D135B9D-122F-6D41-BE11-27B21EE5C63F}"/>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8" name="正方形/長方形 97">
              <a:extLst>
                <a:ext uri="{FF2B5EF4-FFF2-40B4-BE49-F238E27FC236}">
                  <a16:creationId xmlns:a16="http://schemas.microsoft.com/office/drawing/2014/main" id="{2531E4E5-4EAC-8445-9AC1-5B500D7C7AD4}"/>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9" name="正方形/長方形 98">
              <a:extLst>
                <a:ext uri="{FF2B5EF4-FFF2-40B4-BE49-F238E27FC236}">
                  <a16:creationId xmlns:a16="http://schemas.microsoft.com/office/drawing/2014/main" id="{864CCB1B-D716-0244-A427-0C4E1FBA5085}"/>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0" name="正方形/長方形 99">
              <a:extLst>
                <a:ext uri="{FF2B5EF4-FFF2-40B4-BE49-F238E27FC236}">
                  <a16:creationId xmlns:a16="http://schemas.microsoft.com/office/drawing/2014/main" id="{61EDFB35-05A3-554B-A2C7-5981A01D633D}"/>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1" name="正方形/長方形 100">
              <a:extLst>
                <a:ext uri="{FF2B5EF4-FFF2-40B4-BE49-F238E27FC236}">
                  <a16:creationId xmlns:a16="http://schemas.microsoft.com/office/drawing/2014/main" id="{64F48A7A-1ADC-4E4C-A3F0-3D7333238472}"/>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2" name="正方形/長方形 101">
              <a:extLst>
                <a:ext uri="{FF2B5EF4-FFF2-40B4-BE49-F238E27FC236}">
                  <a16:creationId xmlns:a16="http://schemas.microsoft.com/office/drawing/2014/main" id="{454597D0-DE35-7A4A-8983-FAA64D377E31}"/>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3" name="正方形/長方形 102">
              <a:extLst>
                <a:ext uri="{FF2B5EF4-FFF2-40B4-BE49-F238E27FC236}">
                  <a16:creationId xmlns:a16="http://schemas.microsoft.com/office/drawing/2014/main" id="{C1A67FED-51B0-444E-AA06-064BB5E5D57D}"/>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4" name="正方形/長方形 103">
              <a:extLst>
                <a:ext uri="{FF2B5EF4-FFF2-40B4-BE49-F238E27FC236}">
                  <a16:creationId xmlns:a16="http://schemas.microsoft.com/office/drawing/2014/main" id="{ED9C0E3D-B19A-0F4D-BC22-F312195E568B}"/>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05" name="正方形/長方形 104">
              <a:extLst>
                <a:ext uri="{FF2B5EF4-FFF2-40B4-BE49-F238E27FC236}">
                  <a16:creationId xmlns:a16="http://schemas.microsoft.com/office/drawing/2014/main" id="{DD98D9AF-63A1-3848-A4FC-ACE517723C23}"/>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06" name="正方形/長方形 105">
              <a:extLst>
                <a:ext uri="{FF2B5EF4-FFF2-40B4-BE49-F238E27FC236}">
                  <a16:creationId xmlns:a16="http://schemas.microsoft.com/office/drawing/2014/main" id="{94EC9889-9656-F741-B72A-5F232709523E}"/>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07" name="正方形/長方形 106">
              <a:extLst>
                <a:ext uri="{FF2B5EF4-FFF2-40B4-BE49-F238E27FC236}">
                  <a16:creationId xmlns:a16="http://schemas.microsoft.com/office/drawing/2014/main" id="{45DEC162-ACC0-F04C-B7F6-6B49D7DCBF5F}"/>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8" name="正方形/長方形 107">
              <a:extLst>
                <a:ext uri="{FF2B5EF4-FFF2-40B4-BE49-F238E27FC236}">
                  <a16:creationId xmlns:a16="http://schemas.microsoft.com/office/drawing/2014/main" id="{89090DA2-1E23-904E-94E2-4407B9C5BF8F}"/>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9" name="正方形/長方形 108">
              <a:extLst>
                <a:ext uri="{FF2B5EF4-FFF2-40B4-BE49-F238E27FC236}">
                  <a16:creationId xmlns:a16="http://schemas.microsoft.com/office/drawing/2014/main" id="{3E1BDC80-B091-A149-9795-23301D97C505}"/>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0" name="正方形/長方形 109">
              <a:extLst>
                <a:ext uri="{FF2B5EF4-FFF2-40B4-BE49-F238E27FC236}">
                  <a16:creationId xmlns:a16="http://schemas.microsoft.com/office/drawing/2014/main" id="{EBF01E19-5AEE-5341-B8CF-09A0591113F8}"/>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1" name="正方形/長方形 110">
              <a:extLst>
                <a:ext uri="{FF2B5EF4-FFF2-40B4-BE49-F238E27FC236}">
                  <a16:creationId xmlns:a16="http://schemas.microsoft.com/office/drawing/2014/main" id="{3CCCC639-4045-E14B-8198-88E8AF86F21A}"/>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2" name="正方形/長方形 111">
              <a:extLst>
                <a:ext uri="{FF2B5EF4-FFF2-40B4-BE49-F238E27FC236}">
                  <a16:creationId xmlns:a16="http://schemas.microsoft.com/office/drawing/2014/main" id="{BF57C59E-0B92-3748-9846-90FFC62A94DE}"/>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3" name="正方形/長方形 112">
              <a:extLst>
                <a:ext uri="{FF2B5EF4-FFF2-40B4-BE49-F238E27FC236}">
                  <a16:creationId xmlns:a16="http://schemas.microsoft.com/office/drawing/2014/main" id="{119D14BD-8B88-B949-895E-FCE5452CADD7}"/>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4" name="正方形/長方形 113">
              <a:extLst>
                <a:ext uri="{FF2B5EF4-FFF2-40B4-BE49-F238E27FC236}">
                  <a16:creationId xmlns:a16="http://schemas.microsoft.com/office/drawing/2014/main" id="{C1475106-66FA-E249-BA1D-86D21FC3A383}"/>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5" name="正方形/長方形 114">
              <a:extLst>
                <a:ext uri="{FF2B5EF4-FFF2-40B4-BE49-F238E27FC236}">
                  <a16:creationId xmlns:a16="http://schemas.microsoft.com/office/drawing/2014/main" id="{FDDCB181-190B-4049-9D14-EEC88B14C6D0}"/>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6" name="正方形/長方形 115">
              <a:extLst>
                <a:ext uri="{FF2B5EF4-FFF2-40B4-BE49-F238E27FC236}">
                  <a16:creationId xmlns:a16="http://schemas.microsoft.com/office/drawing/2014/main" id="{ACA6F82A-2E01-6C42-B6E4-C10000A6CDE5}"/>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7" name="正方形/長方形 116">
              <a:extLst>
                <a:ext uri="{FF2B5EF4-FFF2-40B4-BE49-F238E27FC236}">
                  <a16:creationId xmlns:a16="http://schemas.microsoft.com/office/drawing/2014/main" id="{B6B5EC79-33CF-B845-B9B4-63664E71C672}"/>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8" name="正方形/長方形 117">
              <a:extLst>
                <a:ext uri="{FF2B5EF4-FFF2-40B4-BE49-F238E27FC236}">
                  <a16:creationId xmlns:a16="http://schemas.microsoft.com/office/drawing/2014/main" id="{7A811310-C15D-CE4F-9B36-0CED4518B35B}"/>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9" name="正方形/長方形 118">
              <a:extLst>
                <a:ext uri="{FF2B5EF4-FFF2-40B4-BE49-F238E27FC236}">
                  <a16:creationId xmlns:a16="http://schemas.microsoft.com/office/drawing/2014/main" id="{E4EC1202-EA69-1346-A607-76BBBA8C54D7}"/>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0" name="正方形/長方形 119">
              <a:extLst>
                <a:ext uri="{FF2B5EF4-FFF2-40B4-BE49-F238E27FC236}">
                  <a16:creationId xmlns:a16="http://schemas.microsoft.com/office/drawing/2014/main" id="{EE06CDDC-5ACC-6347-8C60-A78452EE1CE6}"/>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1" name="正方形/長方形 120">
              <a:extLst>
                <a:ext uri="{FF2B5EF4-FFF2-40B4-BE49-F238E27FC236}">
                  <a16:creationId xmlns:a16="http://schemas.microsoft.com/office/drawing/2014/main" id="{E5466430-B284-2048-A2BD-490AF34A719E}"/>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2" name="正方形/長方形 121">
              <a:extLst>
                <a:ext uri="{FF2B5EF4-FFF2-40B4-BE49-F238E27FC236}">
                  <a16:creationId xmlns:a16="http://schemas.microsoft.com/office/drawing/2014/main" id="{DCFE0CD7-4373-9C42-8D9D-1F0E7C643E5F}"/>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3" name="正方形/長方形 122">
              <a:extLst>
                <a:ext uri="{FF2B5EF4-FFF2-40B4-BE49-F238E27FC236}">
                  <a16:creationId xmlns:a16="http://schemas.microsoft.com/office/drawing/2014/main" id="{A910C67F-98B4-3547-B174-5A02D83221E8}"/>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grpSp>
        <p:nvGrpSpPr>
          <p:cNvPr id="126" name="グループ化 125">
            <a:extLst>
              <a:ext uri="{FF2B5EF4-FFF2-40B4-BE49-F238E27FC236}">
                <a16:creationId xmlns:a16="http://schemas.microsoft.com/office/drawing/2014/main" id="{38CD9156-12A7-6E42-A313-665FBA607571}"/>
              </a:ext>
            </a:extLst>
          </p:cNvPr>
          <p:cNvGrpSpPr/>
          <p:nvPr/>
        </p:nvGrpSpPr>
        <p:grpSpPr>
          <a:xfrm>
            <a:off x="6525854" y="4342963"/>
            <a:ext cx="701728" cy="1131018"/>
            <a:chOff x="3394975" y="2852738"/>
            <a:chExt cx="1399659" cy="2615271"/>
          </a:xfrm>
        </p:grpSpPr>
        <p:sp>
          <p:nvSpPr>
            <p:cNvPr id="127" name="正方形/長方形 126">
              <a:extLst>
                <a:ext uri="{FF2B5EF4-FFF2-40B4-BE49-F238E27FC236}">
                  <a16:creationId xmlns:a16="http://schemas.microsoft.com/office/drawing/2014/main" id="{142F963F-2ED7-B94E-B584-6176F9152479}"/>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8" name="正方形/長方形 127">
              <a:extLst>
                <a:ext uri="{FF2B5EF4-FFF2-40B4-BE49-F238E27FC236}">
                  <a16:creationId xmlns:a16="http://schemas.microsoft.com/office/drawing/2014/main" id="{7BE05476-2EA0-304D-B9FC-F1845ADF70CB}"/>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9" name="正方形/長方形 128">
              <a:extLst>
                <a:ext uri="{FF2B5EF4-FFF2-40B4-BE49-F238E27FC236}">
                  <a16:creationId xmlns:a16="http://schemas.microsoft.com/office/drawing/2014/main" id="{45390AAA-9EEC-6341-A1B9-B45B2311BA64}"/>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0" name="正方形/長方形 129">
              <a:extLst>
                <a:ext uri="{FF2B5EF4-FFF2-40B4-BE49-F238E27FC236}">
                  <a16:creationId xmlns:a16="http://schemas.microsoft.com/office/drawing/2014/main" id="{2DD4972B-9E93-3E49-96FC-4F3C68CB717F}"/>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1" name="正方形/長方形 130">
              <a:extLst>
                <a:ext uri="{FF2B5EF4-FFF2-40B4-BE49-F238E27FC236}">
                  <a16:creationId xmlns:a16="http://schemas.microsoft.com/office/drawing/2014/main" id="{CA98D2C6-DA20-CD4F-8B64-06E9DB59CC72}"/>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2" name="正方形/長方形 131">
              <a:extLst>
                <a:ext uri="{FF2B5EF4-FFF2-40B4-BE49-F238E27FC236}">
                  <a16:creationId xmlns:a16="http://schemas.microsoft.com/office/drawing/2014/main" id="{29CF0030-E0CB-3548-8999-5114FE951D67}"/>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3" name="正方形/長方形 132">
              <a:extLst>
                <a:ext uri="{FF2B5EF4-FFF2-40B4-BE49-F238E27FC236}">
                  <a16:creationId xmlns:a16="http://schemas.microsoft.com/office/drawing/2014/main" id="{58175C33-A75F-154A-B6AC-47E0B2D3A158}"/>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4" name="正方形/長方形 133">
              <a:extLst>
                <a:ext uri="{FF2B5EF4-FFF2-40B4-BE49-F238E27FC236}">
                  <a16:creationId xmlns:a16="http://schemas.microsoft.com/office/drawing/2014/main" id="{5E910CEF-3971-7544-84CD-82EE7FEB1AFD}"/>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5" name="正方形/長方形 134">
              <a:extLst>
                <a:ext uri="{FF2B5EF4-FFF2-40B4-BE49-F238E27FC236}">
                  <a16:creationId xmlns:a16="http://schemas.microsoft.com/office/drawing/2014/main" id="{43B010C5-1B1E-FD4D-A373-913061E2E06C}"/>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6" name="正方形/長方形 135">
              <a:extLst>
                <a:ext uri="{FF2B5EF4-FFF2-40B4-BE49-F238E27FC236}">
                  <a16:creationId xmlns:a16="http://schemas.microsoft.com/office/drawing/2014/main" id="{93F6934A-803E-F149-9D90-1FD963D2B57A}"/>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7" name="正方形/長方形 136">
              <a:extLst>
                <a:ext uri="{FF2B5EF4-FFF2-40B4-BE49-F238E27FC236}">
                  <a16:creationId xmlns:a16="http://schemas.microsoft.com/office/drawing/2014/main" id="{186077D0-6663-5548-8D0D-BC524F1BA518}"/>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8" name="正方形/長方形 137">
              <a:extLst>
                <a:ext uri="{FF2B5EF4-FFF2-40B4-BE49-F238E27FC236}">
                  <a16:creationId xmlns:a16="http://schemas.microsoft.com/office/drawing/2014/main" id="{4C66D8C6-72AA-AB49-9637-B488B745B4E5}"/>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9" name="正方形/長方形 138">
              <a:extLst>
                <a:ext uri="{FF2B5EF4-FFF2-40B4-BE49-F238E27FC236}">
                  <a16:creationId xmlns:a16="http://schemas.microsoft.com/office/drawing/2014/main" id="{A463BBDB-A8B9-EB43-B8C4-C6D697F1897E}"/>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0" name="正方形/長方形 139">
              <a:extLst>
                <a:ext uri="{FF2B5EF4-FFF2-40B4-BE49-F238E27FC236}">
                  <a16:creationId xmlns:a16="http://schemas.microsoft.com/office/drawing/2014/main" id="{882789C4-6E3F-3042-BAD6-1BA52E2A6AF6}"/>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1" name="正方形/長方形 140">
              <a:extLst>
                <a:ext uri="{FF2B5EF4-FFF2-40B4-BE49-F238E27FC236}">
                  <a16:creationId xmlns:a16="http://schemas.microsoft.com/office/drawing/2014/main" id="{8C50B1F0-2F4D-544F-8571-2A16F06BA890}"/>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2" name="正方形/長方形 141">
              <a:extLst>
                <a:ext uri="{FF2B5EF4-FFF2-40B4-BE49-F238E27FC236}">
                  <a16:creationId xmlns:a16="http://schemas.microsoft.com/office/drawing/2014/main" id="{605CCDB9-4740-784B-885D-88D89FDA3269}"/>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3" name="正方形/長方形 142">
              <a:extLst>
                <a:ext uri="{FF2B5EF4-FFF2-40B4-BE49-F238E27FC236}">
                  <a16:creationId xmlns:a16="http://schemas.microsoft.com/office/drawing/2014/main" id="{1ED41B0C-9699-F145-BC5B-03D4D7AA98A9}"/>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4" name="正方形/長方形 143">
              <a:extLst>
                <a:ext uri="{FF2B5EF4-FFF2-40B4-BE49-F238E27FC236}">
                  <a16:creationId xmlns:a16="http://schemas.microsoft.com/office/drawing/2014/main" id="{C405D14F-6A4A-834B-BF05-00140DA4C4B9}"/>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45" name="正方形/長方形 144">
              <a:extLst>
                <a:ext uri="{FF2B5EF4-FFF2-40B4-BE49-F238E27FC236}">
                  <a16:creationId xmlns:a16="http://schemas.microsoft.com/office/drawing/2014/main" id="{6AAEA70B-8F3E-9C4C-BBAA-E73EF38D9389}"/>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46" name="正方形/長方形 145">
              <a:extLst>
                <a:ext uri="{FF2B5EF4-FFF2-40B4-BE49-F238E27FC236}">
                  <a16:creationId xmlns:a16="http://schemas.microsoft.com/office/drawing/2014/main" id="{D1FAEA17-63BD-514D-93CF-F5789FD60759}"/>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47" name="正方形/長方形 146">
              <a:extLst>
                <a:ext uri="{FF2B5EF4-FFF2-40B4-BE49-F238E27FC236}">
                  <a16:creationId xmlns:a16="http://schemas.microsoft.com/office/drawing/2014/main" id="{834BA675-71A7-E440-9E78-AD08B4237B68}"/>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8" name="正方形/長方形 147">
              <a:extLst>
                <a:ext uri="{FF2B5EF4-FFF2-40B4-BE49-F238E27FC236}">
                  <a16:creationId xmlns:a16="http://schemas.microsoft.com/office/drawing/2014/main" id="{10CF7392-141E-B240-B3D1-5B852984C0BE}"/>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9" name="正方形/長方形 148">
              <a:extLst>
                <a:ext uri="{FF2B5EF4-FFF2-40B4-BE49-F238E27FC236}">
                  <a16:creationId xmlns:a16="http://schemas.microsoft.com/office/drawing/2014/main" id="{385F956D-2348-2840-AEFE-E0EE3E7239C7}"/>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0" name="正方形/長方形 149">
              <a:extLst>
                <a:ext uri="{FF2B5EF4-FFF2-40B4-BE49-F238E27FC236}">
                  <a16:creationId xmlns:a16="http://schemas.microsoft.com/office/drawing/2014/main" id="{FB7076DF-5095-A243-8946-A76C59C9ABD0}"/>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1" name="正方形/長方形 150">
              <a:extLst>
                <a:ext uri="{FF2B5EF4-FFF2-40B4-BE49-F238E27FC236}">
                  <a16:creationId xmlns:a16="http://schemas.microsoft.com/office/drawing/2014/main" id="{AE1A5424-9A4A-6B45-9463-FBB0DEB33932}"/>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2" name="正方形/長方形 151">
              <a:extLst>
                <a:ext uri="{FF2B5EF4-FFF2-40B4-BE49-F238E27FC236}">
                  <a16:creationId xmlns:a16="http://schemas.microsoft.com/office/drawing/2014/main" id="{2487CFF2-8BB0-C34E-9664-9B0F65B75854}"/>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3" name="正方形/長方形 152">
              <a:extLst>
                <a:ext uri="{FF2B5EF4-FFF2-40B4-BE49-F238E27FC236}">
                  <a16:creationId xmlns:a16="http://schemas.microsoft.com/office/drawing/2014/main" id="{AD7C53D9-00C8-7D4A-A866-D14D81934083}"/>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4" name="正方形/長方形 153">
              <a:extLst>
                <a:ext uri="{FF2B5EF4-FFF2-40B4-BE49-F238E27FC236}">
                  <a16:creationId xmlns:a16="http://schemas.microsoft.com/office/drawing/2014/main" id="{1A3214B1-9436-FB49-A998-178A8D15A1A6}"/>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5" name="正方形/長方形 154">
              <a:extLst>
                <a:ext uri="{FF2B5EF4-FFF2-40B4-BE49-F238E27FC236}">
                  <a16:creationId xmlns:a16="http://schemas.microsoft.com/office/drawing/2014/main" id="{23F56192-E867-7141-805C-605794207488}"/>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6" name="正方形/長方形 155">
              <a:extLst>
                <a:ext uri="{FF2B5EF4-FFF2-40B4-BE49-F238E27FC236}">
                  <a16:creationId xmlns:a16="http://schemas.microsoft.com/office/drawing/2014/main" id="{81C9D51A-2CED-E84E-8AE9-C4F6CD26CD2F}"/>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7" name="正方形/長方形 156">
              <a:extLst>
                <a:ext uri="{FF2B5EF4-FFF2-40B4-BE49-F238E27FC236}">
                  <a16:creationId xmlns:a16="http://schemas.microsoft.com/office/drawing/2014/main" id="{94154D96-D719-BB42-B8EC-D616730BCD70}"/>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8" name="正方形/長方形 157">
              <a:extLst>
                <a:ext uri="{FF2B5EF4-FFF2-40B4-BE49-F238E27FC236}">
                  <a16:creationId xmlns:a16="http://schemas.microsoft.com/office/drawing/2014/main" id="{A953574B-3ED3-C24B-8D06-D788391C6C4C}"/>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9" name="正方形/長方形 158">
              <a:extLst>
                <a:ext uri="{FF2B5EF4-FFF2-40B4-BE49-F238E27FC236}">
                  <a16:creationId xmlns:a16="http://schemas.microsoft.com/office/drawing/2014/main" id="{17C83E63-3FDE-4245-A0D2-DBEA752094B5}"/>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0" name="正方形/長方形 159">
              <a:extLst>
                <a:ext uri="{FF2B5EF4-FFF2-40B4-BE49-F238E27FC236}">
                  <a16:creationId xmlns:a16="http://schemas.microsoft.com/office/drawing/2014/main" id="{B9A46A3A-0A0E-3542-B1C8-11CE21DEB1C5}"/>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1" name="正方形/長方形 160">
              <a:extLst>
                <a:ext uri="{FF2B5EF4-FFF2-40B4-BE49-F238E27FC236}">
                  <a16:creationId xmlns:a16="http://schemas.microsoft.com/office/drawing/2014/main" id="{67EF9F96-C3EC-BA49-B211-126E9EC19D0B}"/>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2" name="正方形/長方形 161">
              <a:extLst>
                <a:ext uri="{FF2B5EF4-FFF2-40B4-BE49-F238E27FC236}">
                  <a16:creationId xmlns:a16="http://schemas.microsoft.com/office/drawing/2014/main" id="{4ED7A4E3-9C89-AA4C-8937-27BB1595466E}"/>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3" name="正方形/長方形 162">
              <a:extLst>
                <a:ext uri="{FF2B5EF4-FFF2-40B4-BE49-F238E27FC236}">
                  <a16:creationId xmlns:a16="http://schemas.microsoft.com/office/drawing/2014/main" id="{D02C2570-4206-FC43-B112-75ABB34B46C5}"/>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grpSp>
        <p:nvGrpSpPr>
          <p:cNvPr id="164" name="グループ化 163">
            <a:extLst>
              <a:ext uri="{FF2B5EF4-FFF2-40B4-BE49-F238E27FC236}">
                <a16:creationId xmlns:a16="http://schemas.microsoft.com/office/drawing/2014/main" id="{4FC2238A-6495-B348-83C8-FEB1544B338E}"/>
              </a:ext>
            </a:extLst>
          </p:cNvPr>
          <p:cNvGrpSpPr/>
          <p:nvPr/>
        </p:nvGrpSpPr>
        <p:grpSpPr>
          <a:xfrm>
            <a:off x="7428512" y="4342963"/>
            <a:ext cx="701728" cy="1131018"/>
            <a:chOff x="3394975" y="2852738"/>
            <a:chExt cx="1399659" cy="2615271"/>
          </a:xfrm>
        </p:grpSpPr>
        <p:sp>
          <p:nvSpPr>
            <p:cNvPr id="165" name="正方形/長方形 164">
              <a:extLst>
                <a:ext uri="{FF2B5EF4-FFF2-40B4-BE49-F238E27FC236}">
                  <a16:creationId xmlns:a16="http://schemas.microsoft.com/office/drawing/2014/main" id="{BC4E4D40-FFB0-B145-8C03-EF93E4E261A6}"/>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6" name="正方形/長方形 165">
              <a:extLst>
                <a:ext uri="{FF2B5EF4-FFF2-40B4-BE49-F238E27FC236}">
                  <a16:creationId xmlns:a16="http://schemas.microsoft.com/office/drawing/2014/main" id="{F395FA12-1405-4141-9538-94A43FDB74AB}"/>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7" name="正方形/長方形 166">
              <a:extLst>
                <a:ext uri="{FF2B5EF4-FFF2-40B4-BE49-F238E27FC236}">
                  <a16:creationId xmlns:a16="http://schemas.microsoft.com/office/drawing/2014/main" id="{CD4847F6-CAF2-F240-82B5-136B6C1F4F8D}"/>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8" name="正方形/長方形 167">
              <a:extLst>
                <a:ext uri="{FF2B5EF4-FFF2-40B4-BE49-F238E27FC236}">
                  <a16:creationId xmlns:a16="http://schemas.microsoft.com/office/drawing/2014/main" id="{DBCEFA19-8F38-1946-A544-0C7A26294485}"/>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9" name="正方形/長方形 168">
              <a:extLst>
                <a:ext uri="{FF2B5EF4-FFF2-40B4-BE49-F238E27FC236}">
                  <a16:creationId xmlns:a16="http://schemas.microsoft.com/office/drawing/2014/main" id="{02956A21-107D-C641-B85D-2C74B3BBEBA8}"/>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0" name="正方形/長方形 169">
              <a:extLst>
                <a:ext uri="{FF2B5EF4-FFF2-40B4-BE49-F238E27FC236}">
                  <a16:creationId xmlns:a16="http://schemas.microsoft.com/office/drawing/2014/main" id="{4B3CC66A-69D2-AB4E-BABC-C4860E9C4BB1}"/>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1" name="正方形/長方形 170">
              <a:extLst>
                <a:ext uri="{FF2B5EF4-FFF2-40B4-BE49-F238E27FC236}">
                  <a16:creationId xmlns:a16="http://schemas.microsoft.com/office/drawing/2014/main" id="{C9A05130-38D7-C84F-B1C6-0AA16B094F2C}"/>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2" name="正方形/長方形 171">
              <a:extLst>
                <a:ext uri="{FF2B5EF4-FFF2-40B4-BE49-F238E27FC236}">
                  <a16:creationId xmlns:a16="http://schemas.microsoft.com/office/drawing/2014/main" id="{7EF12A2E-2E23-A440-8AEF-BC45608DF19E}"/>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3" name="正方形/長方形 172">
              <a:extLst>
                <a:ext uri="{FF2B5EF4-FFF2-40B4-BE49-F238E27FC236}">
                  <a16:creationId xmlns:a16="http://schemas.microsoft.com/office/drawing/2014/main" id="{5E3AC787-0719-8741-B685-F2E1C9DB462A}"/>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4" name="正方形/長方形 173">
              <a:extLst>
                <a:ext uri="{FF2B5EF4-FFF2-40B4-BE49-F238E27FC236}">
                  <a16:creationId xmlns:a16="http://schemas.microsoft.com/office/drawing/2014/main" id="{75C78803-F664-6C46-A66C-C7E80574BF7E}"/>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5" name="正方形/長方形 174">
              <a:extLst>
                <a:ext uri="{FF2B5EF4-FFF2-40B4-BE49-F238E27FC236}">
                  <a16:creationId xmlns:a16="http://schemas.microsoft.com/office/drawing/2014/main" id="{8A66301E-6265-444E-A48F-1FF984F23A6B}"/>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6" name="正方形/長方形 175">
              <a:extLst>
                <a:ext uri="{FF2B5EF4-FFF2-40B4-BE49-F238E27FC236}">
                  <a16:creationId xmlns:a16="http://schemas.microsoft.com/office/drawing/2014/main" id="{0C2E8D86-E4A1-974C-9184-7C22DDFC337F}"/>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7" name="正方形/長方形 176">
              <a:extLst>
                <a:ext uri="{FF2B5EF4-FFF2-40B4-BE49-F238E27FC236}">
                  <a16:creationId xmlns:a16="http://schemas.microsoft.com/office/drawing/2014/main" id="{A875A13D-AC46-1E41-82DA-B2A81789980D}"/>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8" name="正方形/長方形 177">
              <a:extLst>
                <a:ext uri="{FF2B5EF4-FFF2-40B4-BE49-F238E27FC236}">
                  <a16:creationId xmlns:a16="http://schemas.microsoft.com/office/drawing/2014/main" id="{61142455-9DC3-E846-BA4A-8687F6E0262C}"/>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9" name="正方形/長方形 178">
              <a:extLst>
                <a:ext uri="{FF2B5EF4-FFF2-40B4-BE49-F238E27FC236}">
                  <a16:creationId xmlns:a16="http://schemas.microsoft.com/office/drawing/2014/main" id="{A68E226F-B0CC-834B-8D43-1DBABB7B6FF7}"/>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0" name="正方形/長方形 179">
              <a:extLst>
                <a:ext uri="{FF2B5EF4-FFF2-40B4-BE49-F238E27FC236}">
                  <a16:creationId xmlns:a16="http://schemas.microsoft.com/office/drawing/2014/main" id="{79039E5E-8C08-8E48-805F-54A3D13FEE09}"/>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1" name="正方形/長方形 180">
              <a:extLst>
                <a:ext uri="{FF2B5EF4-FFF2-40B4-BE49-F238E27FC236}">
                  <a16:creationId xmlns:a16="http://schemas.microsoft.com/office/drawing/2014/main" id="{96F26E6A-601F-3244-856B-6CCFD47148FF}"/>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2" name="正方形/長方形 181">
              <a:extLst>
                <a:ext uri="{FF2B5EF4-FFF2-40B4-BE49-F238E27FC236}">
                  <a16:creationId xmlns:a16="http://schemas.microsoft.com/office/drawing/2014/main" id="{FC0E0690-8258-4144-B767-739D28F68CD9}"/>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83" name="正方形/長方形 182">
              <a:extLst>
                <a:ext uri="{FF2B5EF4-FFF2-40B4-BE49-F238E27FC236}">
                  <a16:creationId xmlns:a16="http://schemas.microsoft.com/office/drawing/2014/main" id="{DC924EC4-5A9C-C048-B747-1068FFE9F121}"/>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4" name="正方形/長方形 183">
              <a:extLst>
                <a:ext uri="{FF2B5EF4-FFF2-40B4-BE49-F238E27FC236}">
                  <a16:creationId xmlns:a16="http://schemas.microsoft.com/office/drawing/2014/main" id="{7E335760-6F20-C54D-BBFC-7EBA39091B24}"/>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5" name="正方形/長方形 184">
              <a:extLst>
                <a:ext uri="{FF2B5EF4-FFF2-40B4-BE49-F238E27FC236}">
                  <a16:creationId xmlns:a16="http://schemas.microsoft.com/office/drawing/2014/main" id="{1848B58B-5F08-E847-8FBF-A54064CC1698}"/>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6" name="正方形/長方形 185">
              <a:extLst>
                <a:ext uri="{FF2B5EF4-FFF2-40B4-BE49-F238E27FC236}">
                  <a16:creationId xmlns:a16="http://schemas.microsoft.com/office/drawing/2014/main" id="{98FD2DEF-831C-AE42-AF19-BE4E7E5749FC}"/>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7" name="正方形/長方形 186">
              <a:extLst>
                <a:ext uri="{FF2B5EF4-FFF2-40B4-BE49-F238E27FC236}">
                  <a16:creationId xmlns:a16="http://schemas.microsoft.com/office/drawing/2014/main" id="{9696132A-6A9E-784D-88FA-86B9A84799EC}"/>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8" name="正方形/長方形 187">
              <a:extLst>
                <a:ext uri="{FF2B5EF4-FFF2-40B4-BE49-F238E27FC236}">
                  <a16:creationId xmlns:a16="http://schemas.microsoft.com/office/drawing/2014/main" id="{4BC87019-C714-9449-9D6C-A0CBC28F8063}"/>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9" name="正方形/長方形 188">
              <a:extLst>
                <a:ext uri="{FF2B5EF4-FFF2-40B4-BE49-F238E27FC236}">
                  <a16:creationId xmlns:a16="http://schemas.microsoft.com/office/drawing/2014/main" id="{04D3CE4B-C333-EC45-B60A-9B0A79489623}"/>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0" name="正方形/長方形 189">
              <a:extLst>
                <a:ext uri="{FF2B5EF4-FFF2-40B4-BE49-F238E27FC236}">
                  <a16:creationId xmlns:a16="http://schemas.microsoft.com/office/drawing/2014/main" id="{D974BA66-BEB2-E140-B526-D8611FE61F90}"/>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1" name="正方形/長方形 190">
              <a:extLst>
                <a:ext uri="{FF2B5EF4-FFF2-40B4-BE49-F238E27FC236}">
                  <a16:creationId xmlns:a16="http://schemas.microsoft.com/office/drawing/2014/main" id="{C0115ED8-5BA8-734A-9C08-C024EB788C7B}"/>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2" name="正方形/長方形 191">
              <a:extLst>
                <a:ext uri="{FF2B5EF4-FFF2-40B4-BE49-F238E27FC236}">
                  <a16:creationId xmlns:a16="http://schemas.microsoft.com/office/drawing/2014/main" id="{EC31A9B4-F639-9A44-AF05-248B094196D0}"/>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3" name="正方形/長方形 192">
              <a:extLst>
                <a:ext uri="{FF2B5EF4-FFF2-40B4-BE49-F238E27FC236}">
                  <a16:creationId xmlns:a16="http://schemas.microsoft.com/office/drawing/2014/main" id="{B76D7962-188D-1544-94DF-C0516C171922}"/>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4" name="正方形/長方形 193">
              <a:extLst>
                <a:ext uri="{FF2B5EF4-FFF2-40B4-BE49-F238E27FC236}">
                  <a16:creationId xmlns:a16="http://schemas.microsoft.com/office/drawing/2014/main" id="{B065ED9F-E3E7-7A47-ABB5-CCAB20A5654E}"/>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5" name="正方形/長方形 194">
              <a:extLst>
                <a:ext uri="{FF2B5EF4-FFF2-40B4-BE49-F238E27FC236}">
                  <a16:creationId xmlns:a16="http://schemas.microsoft.com/office/drawing/2014/main" id="{16A1E2D2-2613-954E-B7FC-580FF2D45497}"/>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6" name="正方形/長方形 195">
              <a:extLst>
                <a:ext uri="{FF2B5EF4-FFF2-40B4-BE49-F238E27FC236}">
                  <a16:creationId xmlns:a16="http://schemas.microsoft.com/office/drawing/2014/main" id="{D56E879D-8402-F040-83D2-F0FAB3CC2A7C}"/>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7" name="正方形/長方形 196">
              <a:extLst>
                <a:ext uri="{FF2B5EF4-FFF2-40B4-BE49-F238E27FC236}">
                  <a16:creationId xmlns:a16="http://schemas.microsoft.com/office/drawing/2014/main" id="{1B73965F-68F4-BD4A-9CC0-9759DA668925}"/>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8" name="正方形/長方形 197">
              <a:extLst>
                <a:ext uri="{FF2B5EF4-FFF2-40B4-BE49-F238E27FC236}">
                  <a16:creationId xmlns:a16="http://schemas.microsoft.com/office/drawing/2014/main" id="{72D4D946-06D4-7D4D-87E8-1AD4121BAAFC}"/>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9" name="正方形/長方形 198">
              <a:extLst>
                <a:ext uri="{FF2B5EF4-FFF2-40B4-BE49-F238E27FC236}">
                  <a16:creationId xmlns:a16="http://schemas.microsoft.com/office/drawing/2014/main" id="{50AACAFB-C02F-4D4E-A676-7605D154C26E}"/>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0" name="正方形/長方形 199">
              <a:extLst>
                <a:ext uri="{FF2B5EF4-FFF2-40B4-BE49-F238E27FC236}">
                  <a16:creationId xmlns:a16="http://schemas.microsoft.com/office/drawing/2014/main" id="{391B7895-662F-144F-9E18-768805A93A30}"/>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1" name="正方形/長方形 200">
              <a:extLst>
                <a:ext uri="{FF2B5EF4-FFF2-40B4-BE49-F238E27FC236}">
                  <a16:creationId xmlns:a16="http://schemas.microsoft.com/office/drawing/2014/main" id="{79187B96-61E7-C040-B225-B47E58213062}"/>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cxnSp>
        <p:nvCxnSpPr>
          <p:cNvPr id="204" name="直線コネクタ 203">
            <a:extLst>
              <a:ext uri="{FF2B5EF4-FFF2-40B4-BE49-F238E27FC236}">
                <a16:creationId xmlns:a16="http://schemas.microsoft.com/office/drawing/2014/main" id="{BE6DA36C-EE41-C745-99A5-2237377C2894}"/>
              </a:ext>
            </a:extLst>
          </p:cNvPr>
          <p:cNvCxnSpPr>
            <a:cxnSpLocks/>
            <a:stCxn id="206" idx="3"/>
            <a:endCxn id="96" idx="0"/>
          </p:cNvCxnSpPr>
          <p:nvPr/>
        </p:nvCxnSpPr>
        <p:spPr>
          <a:xfrm flipH="1">
            <a:off x="5659425" y="3143778"/>
            <a:ext cx="1222161"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6" name="ホームベース 205">
            <a:extLst>
              <a:ext uri="{FF2B5EF4-FFF2-40B4-BE49-F238E27FC236}">
                <a16:creationId xmlns:a16="http://schemas.microsoft.com/office/drawing/2014/main" id="{E98AFB5A-1C66-C74C-89BD-3D1DF321710D}"/>
              </a:ext>
            </a:extLst>
          </p:cNvPr>
          <p:cNvSpPr/>
          <p:nvPr/>
        </p:nvSpPr>
        <p:spPr>
          <a:xfrm rot="5400000">
            <a:off x="6789756" y="2856563"/>
            <a:ext cx="183661" cy="39076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8" name="直線コネクタ 207">
            <a:extLst>
              <a:ext uri="{FF2B5EF4-FFF2-40B4-BE49-F238E27FC236}">
                <a16:creationId xmlns:a16="http://schemas.microsoft.com/office/drawing/2014/main" id="{BA754C04-6DDD-5643-96FF-8E751FF09A11}"/>
              </a:ext>
            </a:extLst>
          </p:cNvPr>
          <p:cNvCxnSpPr>
            <a:cxnSpLocks/>
            <a:stCxn id="206" idx="3"/>
            <a:endCxn id="99" idx="0"/>
          </p:cNvCxnSpPr>
          <p:nvPr/>
        </p:nvCxnSpPr>
        <p:spPr>
          <a:xfrm flipH="1">
            <a:off x="5737993" y="3143778"/>
            <a:ext cx="1143593"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1" name="直線コネクタ 210">
            <a:extLst>
              <a:ext uri="{FF2B5EF4-FFF2-40B4-BE49-F238E27FC236}">
                <a16:creationId xmlns:a16="http://schemas.microsoft.com/office/drawing/2014/main" id="{77DAB499-58A6-4247-8130-058B4B2A132A}"/>
              </a:ext>
            </a:extLst>
          </p:cNvPr>
          <p:cNvCxnSpPr>
            <a:cxnSpLocks/>
            <a:stCxn id="206" idx="3"/>
            <a:endCxn id="109" idx="0"/>
          </p:cNvCxnSpPr>
          <p:nvPr/>
        </p:nvCxnSpPr>
        <p:spPr>
          <a:xfrm flipH="1">
            <a:off x="5818118" y="3143778"/>
            <a:ext cx="1063468"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4" name="直線コネクタ 213">
            <a:extLst>
              <a:ext uri="{FF2B5EF4-FFF2-40B4-BE49-F238E27FC236}">
                <a16:creationId xmlns:a16="http://schemas.microsoft.com/office/drawing/2014/main" id="{58FFA6C5-B1B6-6D48-A88C-157C1CBAE8A6}"/>
              </a:ext>
            </a:extLst>
          </p:cNvPr>
          <p:cNvCxnSpPr>
            <a:cxnSpLocks/>
            <a:stCxn id="206" idx="3"/>
            <a:endCxn id="97" idx="0"/>
          </p:cNvCxnSpPr>
          <p:nvPr/>
        </p:nvCxnSpPr>
        <p:spPr>
          <a:xfrm flipH="1">
            <a:off x="5901564" y="3143778"/>
            <a:ext cx="980022" cy="118903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7" name="直線コネクタ 216">
            <a:extLst>
              <a:ext uri="{FF2B5EF4-FFF2-40B4-BE49-F238E27FC236}">
                <a16:creationId xmlns:a16="http://schemas.microsoft.com/office/drawing/2014/main" id="{2385BB8F-A3F3-F945-B8F2-16A11E6258CC}"/>
              </a:ext>
            </a:extLst>
          </p:cNvPr>
          <p:cNvCxnSpPr>
            <a:cxnSpLocks/>
            <a:stCxn id="206" idx="3"/>
            <a:endCxn id="100" idx="0"/>
          </p:cNvCxnSpPr>
          <p:nvPr/>
        </p:nvCxnSpPr>
        <p:spPr>
          <a:xfrm flipH="1">
            <a:off x="5978702" y="3143778"/>
            <a:ext cx="902884"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0" name="直線コネクタ 219">
            <a:extLst>
              <a:ext uri="{FF2B5EF4-FFF2-40B4-BE49-F238E27FC236}">
                <a16:creationId xmlns:a16="http://schemas.microsoft.com/office/drawing/2014/main" id="{A83025E4-15B4-864F-BE4D-A99E2C6507E2}"/>
              </a:ext>
            </a:extLst>
          </p:cNvPr>
          <p:cNvCxnSpPr>
            <a:cxnSpLocks/>
            <a:stCxn id="206" idx="3"/>
            <a:endCxn id="110" idx="0"/>
          </p:cNvCxnSpPr>
          <p:nvPr/>
        </p:nvCxnSpPr>
        <p:spPr>
          <a:xfrm flipH="1">
            <a:off x="6059275" y="3143778"/>
            <a:ext cx="822311" cy="118939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3" name="直線コネクタ 222">
            <a:extLst>
              <a:ext uri="{FF2B5EF4-FFF2-40B4-BE49-F238E27FC236}">
                <a16:creationId xmlns:a16="http://schemas.microsoft.com/office/drawing/2014/main" id="{626D991F-27C2-934B-96B3-30C1568AC597}"/>
              </a:ext>
            </a:extLst>
          </p:cNvPr>
          <p:cNvCxnSpPr>
            <a:cxnSpLocks/>
            <a:stCxn id="206" idx="3"/>
            <a:endCxn id="98" idx="0"/>
          </p:cNvCxnSpPr>
          <p:nvPr/>
        </p:nvCxnSpPr>
        <p:spPr>
          <a:xfrm flipH="1">
            <a:off x="6142272" y="3143778"/>
            <a:ext cx="739314" cy="118939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6" name="直線コネクタ 225">
            <a:extLst>
              <a:ext uri="{FF2B5EF4-FFF2-40B4-BE49-F238E27FC236}">
                <a16:creationId xmlns:a16="http://schemas.microsoft.com/office/drawing/2014/main" id="{32802CD9-3479-CB4B-8C45-5AD26DAF5386}"/>
              </a:ext>
            </a:extLst>
          </p:cNvPr>
          <p:cNvCxnSpPr>
            <a:cxnSpLocks/>
            <a:stCxn id="206" idx="3"/>
            <a:endCxn id="101" idx="0"/>
          </p:cNvCxnSpPr>
          <p:nvPr/>
        </p:nvCxnSpPr>
        <p:spPr>
          <a:xfrm flipH="1">
            <a:off x="6217650" y="3143778"/>
            <a:ext cx="663936"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9" name="直線コネクタ 228">
            <a:extLst>
              <a:ext uri="{FF2B5EF4-FFF2-40B4-BE49-F238E27FC236}">
                <a16:creationId xmlns:a16="http://schemas.microsoft.com/office/drawing/2014/main" id="{0586D7F6-5A54-204A-8333-CD12E185E4D7}"/>
              </a:ext>
            </a:extLst>
          </p:cNvPr>
          <p:cNvCxnSpPr>
            <a:cxnSpLocks/>
            <a:stCxn id="206" idx="3"/>
            <a:endCxn id="111" idx="0"/>
          </p:cNvCxnSpPr>
          <p:nvPr/>
        </p:nvCxnSpPr>
        <p:spPr>
          <a:xfrm flipH="1">
            <a:off x="6293027" y="3143778"/>
            <a:ext cx="588559"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2" name="直線コネクタ 231">
            <a:extLst>
              <a:ext uri="{FF2B5EF4-FFF2-40B4-BE49-F238E27FC236}">
                <a16:creationId xmlns:a16="http://schemas.microsoft.com/office/drawing/2014/main" id="{7A924581-5F28-E24C-88BE-A22C95D9DB3A}"/>
              </a:ext>
            </a:extLst>
          </p:cNvPr>
          <p:cNvCxnSpPr>
            <a:cxnSpLocks/>
            <a:stCxn id="206" idx="3"/>
            <a:endCxn id="136" idx="0"/>
          </p:cNvCxnSpPr>
          <p:nvPr/>
        </p:nvCxnSpPr>
        <p:spPr>
          <a:xfrm flipH="1">
            <a:off x="6559294" y="3143778"/>
            <a:ext cx="322292"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5" name="直線コネクタ 234">
            <a:extLst>
              <a:ext uri="{FF2B5EF4-FFF2-40B4-BE49-F238E27FC236}">
                <a16:creationId xmlns:a16="http://schemas.microsoft.com/office/drawing/2014/main" id="{31D23E0C-645D-5B44-91AC-D169A53E68A0}"/>
              </a:ext>
            </a:extLst>
          </p:cNvPr>
          <p:cNvCxnSpPr>
            <a:cxnSpLocks/>
            <a:stCxn id="206" idx="3"/>
            <a:endCxn id="139" idx="0"/>
          </p:cNvCxnSpPr>
          <p:nvPr/>
        </p:nvCxnSpPr>
        <p:spPr>
          <a:xfrm flipH="1">
            <a:off x="6637862" y="3143778"/>
            <a:ext cx="243724"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8" name="直線コネクタ 237">
            <a:extLst>
              <a:ext uri="{FF2B5EF4-FFF2-40B4-BE49-F238E27FC236}">
                <a16:creationId xmlns:a16="http://schemas.microsoft.com/office/drawing/2014/main" id="{4944422C-6603-D542-938E-4BDB63506283}"/>
              </a:ext>
            </a:extLst>
          </p:cNvPr>
          <p:cNvCxnSpPr>
            <a:cxnSpLocks/>
            <a:stCxn id="206" idx="3"/>
            <a:endCxn id="149" idx="0"/>
          </p:cNvCxnSpPr>
          <p:nvPr/>
        </p:nvCxnSpPr>
        <p:spPr>
          <a:xfrm flipH="1">
            <a:off x="6717987" y="3143778"/>
            <a:ext cx="163599"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1" name="直線コネクタ 240">
            <a:extLst>
              <a:ext uri="{FF2B5EF4-FFF2-40B4-BE49-F238E27FC236}">
                <a16:creationId xmlns:a16="http://schemas.microsoft.com/office/drawing/2014/main" id="{B4E5B3B8-18CC-9846-8312-12FF227F508A}"/>
              </a:ext>
            </a:extLst>
          </p:cNvPr>
          <p:cNvCxnSpPr>
            <a:cxnSpLocks/>
            <a:stCxn id="206" idx="3"/>
            <a:endCxn id="137" idx="0"/>
          </p:cNvCxnSpPr>
          <p:nvPr/>
        </p:nvCxnSpPr>
        <p:spPr>
          <a:xfrm flipH="1">
            <a:off x="6801433" y="3143778"/>
            <a:ext cx="80153" cy="119918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4" name="直線コネクタ 243">
            <a:extLst>
              <a:ext uri="{FF2B5EF4-FFF2-40B4-BE49-F238E27FC236}">
                <a16:creationId xmlns:a16="http://schemas.microsoft.com/office/drawing/2014/main" id="{0A394927-776B-5146-B091-E6C801F6CB74}"/>
              </a:ext>
            </a:extLst>
          </p:cNvPr>
          <p:cNvCxnSpPr>
            <a:cxnSpLocks/>
            <a:stCxn id="206" idx="3"/>
            <a:endCxn id="140" idx="0"/>
          </p:cNvCxnSpPr>
          <p:nvPr/>
        </p:nvCxnSpPr>
        <p:spPr>
          <a:xfrm flipH="1">
            <a:off x="6878571" y="3143778"/>
            <a:ext cx="3015"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7" name="直線コネクタ 246">
            <a:extLst>
              <a:ext uri="{FF2B5EF4-FFF2-40B4-BE49-F238E27FC236}">
                <a16:creationId xmlns:a16="http://schemas.microsoft.com/office/drawing/2014/main" id="{E520A2D1-8AD3-E04C-A881-D9B11CA311C6}"/>
              </a:ext>
            </a:extLst>
          </p:cNvPr>
          <p:cNvCxnSpPr>
            <a:cxnSpLocks/>
            <a:stCxn id="206" idx="3"/>
            <a:endCxn id="150" idx="0"/>
          </p:cNvCxnSpPr>
          <p:nvPr/>
        </p:nvCxnSpPr>
        <p:spPr>
          <a:xfrm>
            <a:off x="6881586" y="3143778"/>
            <a:ext cx="77558" cy="119954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0" name="直線コネクタ 249">
            <a:extLst>
              <a:ext uri="{FF2B5EF4-FFF2-40B4-BE49-F238E27FC236}">
                <a16:creationId xmlns:a16="http://schemas.microsoft.com/office/drawing/2014/main" id="{D314E069-4027-474B-ADB3-8CF453123E76}"/>
              </a:ext>
            </a:extLst>
          </p:cNvPr>
          <p:cNvCxnSpPr>
            <a:cxnSpLocks/>
            <a:stCxn id="206" idx="3"/>
            <a:endCxn id="138" idx="0"/>
          </p:cNvCxnSpPr>
          <p:nvPr/>
        </p:nvCxnSpPr>
        <p:spPr>
          <a:xfrm>
            <a:off x="6881586" y="3143778"/>
            <a:ext cx="160555" cy="119954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3" name="直線コネクタ 252">
            <a:extLst>
              <a:ext uri="{FF2B5EF4-FFF2-40B4-BE49-F238E27FC236}">
                <a16:creationId xmlns:a16="http://schemas.microsoft.com/office/drawing/2014/main" id="{7E09CB99-0F08-7041-99D6-4BC3A0D94D53}"/>
              </a:ext>
            </a:extLst>
          </p:cNvPr>
          <p:cNvCxnSpPr>
            <a:cxnSpLocks/>
            <a:stCxn id="206" idx="3"/>
            <a:endCxn id="141" idx="0"/>
          </p:cNvCxnSpPr>
          <p:nvPr/>
        </p:nvCxnSpPr>
        <p:spPr>
          <a:xfrm>
            <a:off x="6881586" y="3143778"/>
            <a:ext cx="235933"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6" name="直線コネクタ 255">
            <a:extLst>
              <a:ext uri="{FF2B5EF4-FFF2-40B4-BE49-F238E27FC236}">
                <a16:creationId xmlns:a16="http://schemas.microsoft.com/office/drawing/2014/main" id="{7A78F093-324A-D944-A8BE-CC61C4C030EA}"/>
              </a:ext>
            </a:extLst>
          </p:cNvPr>
          <p:cNvCxnSpPr>
            <a:cxnSpLocks/>
            <a:stCxn id="206" idx="3"/>
            <a:endCxn id="151" idx="0"/>
          </p:cNvCxnSpPr>
          <p:nvPr/>
        </p:nvCxnSpPr>
        <p:spPr>
          <a:xfrm>
            <a:off x="6881586" y="3143778"/>
            <a:ext cx="311310"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9" name="直線コネクタ 258">
            <a:extLst>
              <a:ext uri="{FF2B5EF4-FFF2-40B4-BE49-F238E27FC236}">
                <a16:creationId xmlns:a16="http://schemas.microsoft.com/office/drawing/2014/main" id="{670EBDBE-7F06-F24B-995E-59EBEA9D94D0}"/>
              </a:ext>
            </a:extLst>
          </p:cNvPr>
          <p:cNvCxnSpPr>
            <a:cxnSpLocks/>
            <a:stCxn id="206" idx="3"/>
            <a:endCxn id="174" idx="0"/>
          </p:cNvCxnSpPr>
          <p:nvPr/>
        </p:nvCxnSpPr>
        <p:spPr>
          <a:xfrm>
            <a:off x="6881586" y="3143778"/>
            <a:ext cx="580366"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0" name="直線コネクタ 259">
            <a:extLst>
              <a:ext uri="{FF2B5EF4-FFF2-40B4-BE49-F238E27FC236}">
                <a16:creationId xmlns:a16="http://schemas.microsoft.com/office/drawing/2014/main" id="{50C957BD-932B-D749-B4B7-0CC8B2616509}"/>
              </a:ext>
            </a:extLst>
          </p:cNvPr>
          <p:cNvCxnSpPr>
            <a:cxnSpLocks/>
            <a:stCxn id="206" idx="3"/>
            <a:endCxn id="177" idx="0"/>
          </p:cNvCxnSpPr>
          <p:nvPr/>
        </p:nvCxnSpPr>
        <p:spPr>
          <a:xfrm>
            <a:off x="6881586" y="3143778"/>
            <a:ext cx="658934"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1" name="直線コネクタ 260">
            <a:extLst>
              <a:ext uri="{FF2B5EF4-FFF2-40B4-BE49-F238E27FC236}">
                <a16:creationId xmlns:a16="http://schemas.microsoft.com/office/drawing/2014/main" id="{2306825F-1C09-0148-A378-FF33E7DCA83E}"/>
              </a:ext>
            </a:extLst>
          </p:cNvPr>
          <p:cNvCxnSpPr>
            <a:cxnSpLocks/>
            <a:stCxn id="206" idx="3"/>
            <a:endCxn id="187" idx="0"/>
          </p:cNvCxnSpPr>
          <p:nvPr/>
        </p:nvCxnSpPr>
        <p:spPr>
          <a:xfrm>
            <a:off x="6881586" y="3143778"/>
            <a:ext cx="739059"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2" name="直線コネクタ 261">
            <a:extLst>
              <a:ext uri="{FF2B5EF4-FFF2-40B4-BE49-F238E27FC236}">
                <a16:creationId xmlns:a16="http://schemas.microsoft.com/office/drawing/2014/main" id="{39706156-575B-4E4D-9A0A-6C94FC80B033}"/>
              </a:ext>
            </a:extLst>
          </p:cNvPr>
          <p:cNvCxnSpPr>
            <a:cxnSpLocks/>
            <a:stCxn id="206" idx="3"/>
            <a:endCxn id="175" idx="0"/>
          </p:cNvCxnSpPr>
          <p:nvPr/>
        </p:nvCxnSpPr>
        <p:spPr>
          <a:xfrm>
            <a:off x="6881586" y="3143778"/>
            <a:ext cx="822505" cy="119918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3" name="直線コネクタ 262">
            <a:extLst>
              <a:ext uri="{FF2B5EF4-FFF2-40B4-BE49-F238E27FC236}">
                <a16:creationId xmlns:a16="http://schemas.microsoft.com/office/drawing/2014/main" id="{08FBA35A-60A9-C644-B9CA-74148BCE77E0}"/>
              </a:ext>
            </a:extLst>
          </p:cNvPr>
          <p:cNvCxnSpPr>
            <a:cxnSpLocks/>
            <a:stCxn id="206" idx="3"/>
            <a:endCxn id="178" idx="0"/>
          </p:cNvCxnSpPr>
          <p:nvPr/>
        </p:nvCxnSpPr>
        <p:spPr>
          <a:xfrm>
            <a:off x="6881586" y="3143778"/>
            <a:ext cx="899643"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4" name="直線コネクタ 263">
            <a:extLst>
              <a:ext uri="{FF2B5EF4-FFF2-40B4-BE49-F238E27FC236}">
                <a16:creationId xmlns:a16="http://schemas.microsoft.com/office/drawing/2014/main" id="{52C331B9-5A6F-924E-8110-11E3D1CF67CF}"/>
              </a:ext>
            </a:extLst>
          </p:cNvPr>
          <p:cNvCxnSpPr>
            <a:cxnSpLocks/>
            <a:stCxn id="206" idx="3"/>
            <a:endCxn id="188" idx="0"/>
          </p:cNvCxnSpPr>
          <p:nvPr/>
        </p:nvCxnSpPr>
        <p:spPr>
          <a:xfrm>
            <a:off x="6881586" y="3143778"/>
            <a:ext cx="980216" cy="119954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5" name="直線コネクタ 264">
            <a:extLst>
              <a:ext uri="{FF2B5EF4-FFF2-40B4-BE49-F238E27FC236}">
                <a16:creationId xmlns:a16="http://schemas.microsoft.com/office/drawing/2014/main" id="{1A8A3DE5-DD6C-CF49-B581-43EF3AC7D781}"/>
              </a:ext>
            </a:extLst>
          </p:cNvPr>
          <p:cNvCxnSpPr>
            <a:cxnSpLocks/>
            <a:stCxn id="206" idx="3"/>
            <a:endCxn id="176" idx="0"/>
          </p:cNvCxnSpPr>
          <p:nvPr/>
        </p:nvCxnSpPr>
        <p:spPr>
          <a:xfrm>
            <a:off x="6881586" y="3143778"/>
            <a:ext cx="1063213" cy="119954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6" name="直線コネクタ 265">
            <a:extLst>
              <a:ext uri="{FF2B5EF4-FFF2-40B4-BE49-F238E27FC236}">
                <a16:creationId xmlns:a16="http://schemas.microsoft.com/office/drawing/2014/main" id="{91D5B7A7-A580-4743-A1D1-B4BAE1CECB64}"/>
              </a:ext>
            </a:extLst>
          </p:cNvPr>
          <p:cNvCxnSpPr>
            <a:cxnSpLocks/>
            <a:stCxn id="206" idx="3"/>
            <a:endCxn id="179" idx="0"/>
          </p:cNvCxnSpPr>
          <p:nvPr/>
        </p:nvCxnSpPr>
        <p:spPr>
          <a:xfrm>
            <a:off x="6881586" y="3143778"/>
            <a:ext cx="1138591"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7" name="直線コネクタ 266">
            <a:extLst>
              <a:ext uri="{FF2B5EF4-FFF2-40B4-BE49-F238E27FC236}">
                <a16:creationId xmlns:a16="http://schemas.microsoft.com/office/drawing/2014/main" id="{2B79685A-1E57-4648-8B2C-01D88736C06F}"/>
              </a:ext>
            </a:extLst>
          </p:cNvPr>
          <p:cNvCxnSpPr>
            <a:cxnSpLocks/>
            <a:stCxn id="206" idx="3"/>
            <a:endCxn id="189" idx="0"/>
          </p:cNvCxnSpPr>
          <p:nvPr/>
        </p:nvCxnSpPr>
        <p:spPr>
          <a:xfrm>
            <a:off x="6881586" y="3143778"/>
            <a:ext cx="1213968"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02" name="Picture 8" descr="Kubernetes 201: Microservices, Persistence and Multiple Clusters">
            <a:extLst>
              <a:ext uri="{FF2B5EF4-FFF2-40B4-BE49-F238E27FC236}">
                <a16:creationId xmlns:a16="http://schemas.microsoft.com/office/drawing/2014/main" id="{F04628E3-BA83-594F-A6EA-8B9F5E80B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511" y="2585408"/>
            <a:ext cx="1441134" cy="142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2" name="テキスト ボックス 311">
            <a:extLst>
              <a:ext uri="{FF2B5EF4-FFF2-40B4-BE49-F238E27FC236}">
                <a16:creationId xmlns:a16="http://schemas.microsoft.com/office/drawing/2014/main" id="{7B7F0355-ED04-1F41-BB80-0C449C90BE27}"/>
              </a:ext>
            </a:extLst>
          </p:cNvPr>
          <p:cNvSpPr txBox="1"/>
          <p:nvPr/>
        </p:nvSpPr>
        <p:spPr>
          <a:xfrm>
            <a:off x="946083" y="2023050"/>
            <a:ext cx="1467068"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物理マシン</a:t>
            </a:r>
          </a:p>
        </p:txBody>
      </p:sp>
      <p:sp>
        <p:nvSpPr>
          <p:cNvPr id="313" name="テキスト ボックス 312">
            <a:extLst>
              <a:ext uri="{FF2B5EF4-FFF2-40B4-BE49-F238E27FC236}">
                <a16:creationId xmlns:a16="http://schemas.microsoft.com/office/drawing/2014/main" id="{8BF7C127-C11F-9B40-949F-4161B4234C6F}"/>
              </a:ext>
            </a:extLst>
          </p:cNvPr>
          <p:cNvSpPr txBox="1"/>
          <p:nvPr/>
        </p:nvSpPr>
        <p:spPr>
          <a:xfrm>
            <a:off x="2496701" y="2023050"/>
            <a:ext cx="1467068"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仮想マシン</a:t>
            </a:r>
          </a:p>
        </p:txBody>
      </p:sp>
      <p:sp>
        <p:nvSpPr>
          <p:cNvPr id="314" name="テキスト ボックス 313">
            <a:extLst>
              <a:ext uri="{FF2B5EF4-FFF2-40B4-BE49-F238E27FC236}">
                <a16:creationId xmlns:a16="http://schemas.microsoft.com/office/drawing/2014/main" id="{310183F3-5714-8E4F-95B9-57C9DED96841}"/>
              </a:ext>
            </a:extLst>
          </p:cNvPr>
          <p:cNvSpPr txBox="1"/>
          <p:nvPr/>
        </p:nvSpPr>
        <p:spPr>
          <a:xfrm>
            <a:off x="4224618" y="2023050"/>
            <a:ext cx="1210589"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コンテナ</a:t>
            </a:r>
          </a:p>
        </p:txBody>
      </p:sp>
      <p:sp>
        <p:nvSpPr>
          <p:cNvPr id="315" name="テキスト ボックス 314">
            <a:extLst>
              <a:ext uri="{FF2B5EF4-FFF2-40B4-BE49-F238E27FC236}">
                <a16:creationId xmlns:a16="http://schemas.microsoft.com/office/drawing/2014/main" id="{094CC634-9309-BB43-AA41-600D8CC1EBAD}"/>
              </a:ext>
            </a:extLst>
          </p:cNvPr>
          <p:cNvSpPr txBox="1"/>
          <p:nvPr/>
        </p:nvSpPr>
        <p:spPr>
          <a:xfrm>
            <a:off x="6283059" y="2017052"/>
            <a:ext cx="1210589"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コンテナ</a:t>
            </a:r>
          </a:p>
        </p:txBody>
      </p:sp>
      <p:sp>
        <p:nvSpPr>
          <p:cNvPr id="316" name="テキスト ボックス 315">
            <a:extLst>
              <a:ext uri="{FF2B5EF4-FFF2-40B4-BE49-F238E27FC236}">
                <a16:creationId xmlns:a16="http://schemas.microsoft.com/office/drawing/2014/main" id="{E1E4171E-58D2-A74F-9CD8-735AC8A32901}"/>
              </a:ext>
            </a:extLst>
          </p:cNvPr>
          <p:cNvSpPr txBox="1"/>
          <p:nvPr/>
        </p:nvSpPr>
        <p:spPr>
          <a:xfrm>
            <a:off x="6273277" y="2309440"/>
            <a:ext cx="1210588" cy="215444"/>
          </a:xfrm>
          <a:prstGeom prst="rect">
            <a:avLst/>
          </a:prstGeom>
          <a:noFill/>
        </p:spPr>
        <p:txBody>
          <a:bodyPr wrap="none" rtlCol="0">
            <a:spAutoFit/>
          </a:bodyPr>
          <a:lstStyle/>
          <a:p>
            <a:pPr algn="ctr"/>
            <a:r>
              <a:rPr kumimoji="1" lang="ja-JP" altLang="en-US" sz="800" b="1">
                <a:solidFill>
                  <a:schemeClr val="accent6">
                    <a:lumMod val="75000"/>
                  </a:schemeClr>
                </a:solidFill>
                <a:latin typeface="Meiryo" panose="020B0604030504040204" pitchFamily="34" charset="-128"/>
                <a:ea typeface="Meiryo" panose="020B0604030504040204" pitchFamily="34" charset="-128"/>
              </a:rPr>
              <a:t>オーケストレーション</a:t>
            </a:r>
          </a:p>
        </p:txBody>
      </p:sp>
      <p:sp>
        <p:nvSpPr>
          <p:cNvPr id="318" name="テキスト ボックス 317">
            <a:extLst>
              <a:ext uri="{FF2B5EF4-FFF2-40B4-BE49-F238E27FC236}">
                <a16:creationId xmlns:a16="http://schemas.microsoft.com/office/drawing/2014/main" id="{E8E94EFE-DB8C-B64C-A9CE-8B231985F285}"/>
              </a:ext>
            </a:extLst>
          </p:cNvPr>
          <p:cNvSpPr txBox="1"/>
          <p:nvPr/>
        </p:nvSpPr>
        <p:spPr>
          <a:xfrm>
            <a:off x="5505305" y="5551696"/>
            <a:ext cx="2789546" cy="415498"/>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分散・大規模なシステム・リソースを使い</a:t>
            </a:r>
            <a:endParaRPr kumimoji="1" lang="en-US" altLang="ja-JP" sz="1050" dirty="0">
              <a:latin typeface="Meiryo" panose="020B0604030504040204" pitchFamily="34" charset="-128"/>
              <a:ea typeface="Meiryo" panose="020B0604030504040204" pitchFamily="34" charset="-128"/>
            </a:endParaRPr>
          </a:p>
          <a:p>
            <a:pPr algn="ctr"/>
            <a:r>
              <a:rPr lang="ja-JP" altLang="en-US" sz="1050">
                <a:latin typeface="Meiryo" panose="020B0604030504040204" pitchFamily="34" charset="-128"/>
                <a:ea typeface="Meiryo" panose="020B0604030504040204" pitchFamily="34" charset="-128"/>
              </a:rPr>
              <a:t>ひとつのシステム（サービス）を実現する</a:t>
            </a:r>
            <a:endParaRPr kumimoji="1"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742534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515788B3-58E5-914E-9E78-B53807E46F66}"/>
              </a:ext>
            </a:extLst>
          </p:cNvPr>
          <p:cNvSpPr/>
          <p:nvPr/>
        </p:nvSpPr>
        <p:spPr>
          <a:xfrm>
            <a:off x="1955266" y="1042988"/>
            <a:ext cx="5233466" cy="5256584"/>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04B44F-CC6D-F540-B989-568CE91C85B2}"/>
              </a:ext>
            </a:extLst>
          </p:cNvPr>
          <p:cNvSpPr>
            <a:spLocks noGrp="1"/>
          </p:cNvSpPr>
          <p:nvPr>
            <p:ph type="title"/>
          </p:nvPr>
        </p:nvSpPr>
        <p:spPr/>
        <p:txBody>
          <a:bodyPr/>
          <a:lstStyle/>
          <a:p>
            <a:r>
              <a:rPr kumimoji="1" lang="en-US" altLang="ja-JP" dirty="0"/>
              <a:t>Twelve Factors</a:t>
            </a:r>
            <a:r>
              <a:rPr lang="ja-JP" altLang="en-US"/>
              <a:t>と</a:t>
            </a:r>
            <a:r>
              <a:rPr kumimoji="1" lang="ja-JP" altLang="en-US"/>
              <a:t>の関係</a:t>
            </a:r>
          </a:p>
        </p:txBody>
      </p:sp>
      <p:sp>
        <p:nvSpPr>
          <p:cNvPr id="3" name="スライド番号プレースホルダー 2">
            <a:extLst>
              <a:ext uri="{FF2B5EF4-FFF2-40B4-BE49-F238E27FC236}">
                <a16:creationId xmlns:a16="http://schemas.microsoft.com/office/drawing/2014/main" id="{D520C198-D651-1F4B-B462-FE8B2ABB331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153</a:t>
            </a:fld>
            <a:endParaRPr kumimoji="1" lang="ja-JP" altLang="en-US"/>
          </a:p>
        </p:txBody>
      </p:sp>
      <p:sp>
        <p:nvSpPr>
          <p:cNvPr id="5" name="正方形/長方形 4">
            <a:extLst>
              <a:ext uri="{FF2B5EF4-FFF2-40B4-BE49-F238E27FC236}">
                <a16:creationId xmlns:a16="http://schemas.microsoft.com/office/drawing/2014/main" id="{285A31E5-FE40-4E44-B793-638AAB81FE8C}"/>
              </a:ext>
            </a:extLst>
          </p:cNvPr>
          <p:cNvSpPr/>
          <p:nvPr/>
        </p:nvSpPr>
        <p:spPr>
          <a:xfrm>
            <a:off x="2051720" y="1461615"/>
            <a:ext cx="5233466" cy="4662815"/>
          </a:xfrm>
          <a:prstGeom prst="rect">
            <a:avLst/>
          </a:prstGeom>
        </p:spPr>
        <p:txBody>
          <a:bodyPr wrap="square">
            <a:spAutoFit/>
          </a:bodyPr>
          <a:lstStyle/>
          <a:p>
            <a:r>
              <a:rPr lang="en-US" altLang="ja-JP" sz="1400" b="1" dirty="0">
                <a:solidFill>
                  <a:srgbClr val="0432FF"/>
                </a:solidFill>
                <a:latin typeface="Meiryo" panose="020B0604030504040204" pitchFamily="34" charset="-128"/>
                <a:ea typeface="Meiryo" panose="020B0604030504040204" pitchFamily="34" charset="-128"/>
              </a:rPr>
              <a:t>Ⅰ</a:t>
            </a:r>
            <a:r>
              <a:rPr lang="ja-JP" altLang="en-US" sz="1400" b="1">
                <a:solidFill>
                  <a:srgbClr val="0432FF"/>
                </a:solidFill>
                <a:latin typeface="Meiryo" panose="020B0604030504040204" pitchFamily="34" charset="-128"/>
                <a:ea typeface="Meiryo" panose="020B0604030504040204" pitchFamily="34" charset="-128"/>
              </a:rPr>
              <a:t>. コードベース</a:t>
            </a:r>
          </a:p>
          <a:p>
            <a:r>
              <a:rPr lang="ja-JP" altLang="en-US" sz="1050">
                <a:latin typeface="Meiryo" panose="020B0604030504040204" pitchFamily="34" charset="-128"/>
                <a:ea typeface="Meiryo" panose="020B0604030504040204" pitchFamily="34" charset="-128"/>
              </a:rPr>
              <a:t>　バージョン管理されている1つのコードベースと複数のデプロイ</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Ⅱ</a:t>
            </a:r>
            <a:r>
              <a:rPr lang="ja-JP" altLang="en-US" sz="1400" b="1">
                <a:solidFill>
                  <a:schemeClr val="accent6">
                    <a:lumMod val="75000"/>
                  </a:schemeClr>
                </a:solidFill>
                <a:latin typeface="Meiryo" panose="020B0604030504040204" pitchFamily="34" charset="-128"/>
                <a:ea typeface="Meiryo" panose="020B0604030504040204" pitchFamily="34" charset="-128"/>
              </a:rPr>
              <a:t>. 依存関係</a:t>
            </a:r>
          </a:p>
          <a:p>
            <a:r>
              <a:rPr lang="ja-JP" altLang="en-US" sz="1050">
                <a:latin typeface="Meiryo" panose="020B0604030504040204" pitchFamily="34" charset="-128"/>
                <a:ea typeface="Meiryo" panose="020B0604030504040204" pitchFamily="34" charset="-128"/>
              </a:rPr>
              <a:t>　依存関係を明示的に宣言し分離する</a:t>
            </a:r>
          </a:p>
          <a:p>
            <a:r>
              <a:rPr lang="en-US" altLang="ja-JP" sz="1400" b="1" dirty="0">
                <a:solidFill>
                  <a:srgbClr val="0432FF"/>
                </a:solidFill>
                <a:latin typeface="Meiryo" panose="020B0604030504040204" pitchFamily="34" charset="-128"/>
                <a:ea typeface="Meiryo" panose="020B0604030504040204" pitchFamily="34" charset="-128"/>
              </a:rPr>
              <a:t>Ⅲ</a:t>
            </a:r>
            <a:r>
              <a:rPr lang="ja-JP" altLang="en-US" sz="1400" b="1">
                <a:solidFill>
                  <a:srgbClr val="0432FF"/>
                </a:solidFill>
                <a:latin typeface="Meiryo" panose="020B0604030504040204" pitchFamily="34" charset="-128"/>
                <a:ea typeface="Meiryo" panose="020B0604030504040204" pitchFamily="34" charset="-128"/>
              </a:rPr>
              <a:t>. 設定</a:t>
            </a:r>
          </a:p>
          <a:p>
            <a:r>
              <a:rPr lang="ja-JP" altLang="en-US" sz="1050">
                <a:latin typeface="Meiryo" panose="020B0604030504040204" pitchFamily="34" charset="-128"/>
                <a:ea typeface="Meiryo" panose="020B0604030504040204" pitchFamily="34" charset="-128"/>
              </a:rPr>
              <a:t>　設定を環境変数に格納する</a:t>
            </a:r>
          </a:p>
          <a:p>
            <a:r>
              <a:rPr lang="en-US" altLang="ja-JP" sz="1400" b="1" dirty="0">
                <a:solidFill>
                  <a:srgbClr val="0432FF"/>
                </a:solidFill>
                <a:latin typeface="Meiryo" panose="020B0604030504040204" pitchFamily="34" charset="-128"/>
                <a:ea typeface="Meiryo" panose="020B0604030504040204" pitchFamily="34" charset="-128"/>
              </a:rPr>
              <a:t>Ⅳ</a:t>
            </a:r>
            <a:r>
              <a:rPr lang="ja-JP" altLang="en-US" sz="1400" b="1">
                <a:solidFill>
                  <a:srgbClr val="0432FF"/>
                </a:solidFill>
                <a:latin typeface="Meiryo" panose="020B0604030504040204" pitchFamily="34" charset="-128"/>
                <a:ea typeface="Meiryo" panose="020B0604030504040204" pitchFamily="34" charset="-128"/>
              </a:rPr>
              <a:t>. バックエンドサービス</a:t>
            </a:r>
          </a:p>
          <a:p>
            <a:r>
              <a:rPr lang="ja-JP" altLang="en-US" sz="1050">
                <a:latin typeface="Meiryo" panose="020B0604030504040204" pitchFamily="34" charset="-128"/>
                <a:ea typeface="Meiryo" panose="020B0604030504040204" pitchFamily="34" charset="-128"/>
              </a:rPr>
              <a:t>　バックエンドサービスをアタッチされたリソースとして扱う</a:t>
            </a:r>
          </a:p>
          <a:p>
            <a:r>
              <a:rPr lang="en-US" altLang="ja-JP" sz="1400" b="1" dirty="0">
                <a:solidFill>
                  <a:srgbClr val="0432FF"/>
                </a:solidFill>
                <a:latin typeface="Meiryo" panose="020B0604030504040204" pitchFamily="34" charset="-128"/>
                <a:ea typeface="Meiryo" panose="020B0604030504040204" pitchFamily="34" charset="-128"/>
              </a:rPr>
              <a:t>Ⅴ</a:t>
            </a:r>
            <a:r>
              <a:rPr lang="ja-JP" altLang="en-US" sz="1400" b="1">
                <a:solidFill>
                  <a:srgbClr val="0432FF"/>
                </a:solidFill>
                <a:latin typeface="Meiryo" panose="020B0604030504040204" pitchFamily="34" charset="-128"/>
                <a:ea typeface="Meiryo" panose="020B0604030504040204" pitchFamily="34" charset="-128"/>
              </a:rPr>
              <a:t>. ビルド、リリース、実行</a:t>
            </a:r>
          </a:p>
          <a:p>
            <a:r>
              <a:rPr lang="ja-JP" altLang="en-US" sz="1050">
                <a:latin typeface="Meiryo" panose="020B0604030504040204" pitchFamily="34" charset="-128"/>
                <a:ea typeface="Meiryo" panose="020B0604030504040204" pitchFamily="34" charset="-128"/>
              </a:rPr>
              <a:t>　ビルド、リリース、実行の3つのステージを厳密に分離する</a:t>
            </a:r>
          </a:p>
          <a:p>
            <a:r>
              <a:rPr lang="en-US" altLang="ja-JP" sz="1400" b="1" dirty="0">
                <a:solidFill>
                  <a:srgbClr val="0432FF"/>
                </a:solidFill>
                <a:latin typeface="Meiryo" panose="020B0604030504040204" pitchFamily="34" charset="-128"/>
                <a:ea typeface="Meiryo" panose="020B0604030504040204" pitchFamily="34" charset="-128"/>
              </a:rPr>
              <a:t>Ⅵ</a:t>
            </a:r>
            <a:r>
              <a:rPr lang="ja-JP" altLang="en-US" sz="1400" b="1">
                <a:solidFill>
                  <a:srgbClr val="0432FF"/>
                </a:solidFill>
                <a:latin typeface="Meiryo" panose="020B0604030504040204" pitchFamily="34" charset="-128"/>
                <a:ea typeface="Meiryo" panose="020B0604030504040204" pitchFamily="34" charset="-128"/>
              </a:rPr>
              <a:t>. プロセス</a:t>
            </a:r>
          </a:p>
          <a:p>
            <a:r>
              <a:rPr lang="ja-JP" altLang="en-US" sz="1050">
                <a:latin typeface="Meiryo" panose="020B0604030504040204" pitchFamily="34" charset="-128"/>
                <a:ea typeface="Meiryo" panose="020B0604030504040204" pitchFamily="34" charset="-128"/>
              </a:rPr>
              <a:t>　アプリケーションを1つもしくは複数のステートレスなプロセスとして実行する</a:t>
            </a:r>
          </a:p>
          <a:p>
            <a:r>
              <a:rPr lang="en-US" altLang="ja-JP" sz="1400" b="1" dirty="0">
                <a:solidFill>
                  <a:srgbClr val="0432FF"/>
                </a:solidFill>
                <a:latin typeface="Meiryo" panose="020B0604030504040204" pitchFamily="34" charset="-128"/>
                <a:ea typeface="Meiryo" panose="020B0604030504040204" pitchFamily="34" charset="-128"/>
              </a:rPr>
              <a:t>Ⅶ</a:t>
            </a:r>
            <a:r>
              <a:rPr lang="ja-JP" altLang="en-US" sz="1400" b="1">
                <a:solidFill>
                  <a:srgbClr val="0432FF"/>
                </a:solidFill>
                <a:latin typeface="Meiryo" panose="020B0604030504040204" pitchFamily="34" charset="-128"/>
                <a:ea typeface="Meiryo" panose="020B0604030504040204" pitchFamily="34" charset="-128"/>
              </a:rPr>
              <a:t>. ポートバインディング</a:t>
            </a:r>
          </a:p>
          <a:p>
            <a:r>
              <a:rPr lang="ja-JP" altLang="en-US" sz="1050">
                <a:latin typeface="Meiryo" panose="020B0604030504040204" pitchFamily="34" charset="-128"/>
                <a:ea typeface="Meiryo" panose="020B0604030504040204" pitchFamily="34" charset="-128"/>
              </a:rPr>
              <a:t>　ポートバインディングを通してサービスを公開する</a:t>
            </a:r>
          </a:p>
          <a:p>
            <a:r>
              <a:rPr lang="en-US" altLang="ja-JP" sz="1400" b="1" dirty="0">
                <a:solidFill>
                  <a:srgbClr val="0432FF"/>
                </a:solidFill>
                <a:latin typeface="Meiryo" panose="020B0604030504040204" pitchFamily="34" charset="-128"/>
                <a:ea typeface="Meiryo" panose="020B0604030504040204" pitchFamily="34" charset="-128"/>
              </a:rPr>
              <a:t>Ⅷ</a:t>
            </a:r>
            <a:r>
              <a:rPr lang="ja-JP" altLang="en-US" sz="1400" b="1">
                <a:solidFill>
                  <a:srgbClr val="0432FF"/>
                </a:solidFill>
                <a:latin typeface="Meiryo" panose="020B0604030504040204" pitchFamily="34" charset="-128"/>
                <a:ea typeface="Meiryo" panose="020B0604030504040204" pitchFamily="34" charset="-128"/>
              </a:rPr>
              <a:t>. 並行性</a:t>
            </a:r>
          </a:p>
          <a:p>
            <a:r>
              <a:rPr lang="ja-JP" altLang="en-US" sz="1050">
                <a:latin typeface="Meiryo" panose="020B0604030504040204" pitchFamily="34" charset="-128"/>
                <a:ea typeface="Meiryo" panose="020B0604030504040204" pitchFamily="34" charset="-128"/>
              </a:rPr>
              <a:t>　プロセスモデルによってスケールアウトする</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Ⅸ</a:t>
            </a:r>
            <a:r>
              <a:rPr lang="ja-JP" altLang="en-US" sz="1400" b="1">
                <a:solidFill>
                  <a:schemeClr val="accent6">
                    <a:lumMod val="75000"/>
                  </a:schemeClr>
                </a:solidFill>
                <a:latin typeface="Meiryo" panose="020B0604030504040204" pitchFamily="34" charset="-128"/>
                <a:ea typeface="Meiryo" panose="020B0604030504040204" pitchFamily="34" charset="-128"/>
              </a:rPr>
              <a:t>. 廃棄容易性</a:t>
            </a:r>
          </a:p>
          <a:p>
            <a:r>
              <a:rPr lang="ja-JP" altLang="en-US" sz="1050">
                <a:latin typeface="Meiryo" panose="020B0604030504040204" pitchFamily="34" charset="-128"/>
                <a:ea typeface="Meiryo" panose="020B0604030504040204" pitchFamily="34" charset="-128"/>
              </a:rPr>
              <a:t>　高速な起動とグレースフルシャットダウンで堅牢性を最大化する</a:t>
            </a:r>
          </a:p>
          <a:p>
            <a:r>
              <a:rPr lang="en-US" altLang="ja-JP" sz="1400" b="1" dirty="0">
                <a:solidFill>
                  <a:srgbClr val="0432FF"/>
                </a:solidFill>
                <a:latin typeface="Meiryo" panose="020B0604030504040204" pitchFamily="34" charset="-128"/>
                <a:ea typeface="Meiryo" panose="020B0604030504040204" pitchFamily="34" charset="-128"/>
              </a:rPr>
              <a:t>Ⅹ</a:t>
            </a:r>
            <a:r>
              <a:rPr lang="ja-JP" altLang="en-US" sz="1400" b="1">
                <a:solidFill>
                  <a:srgbClr val="0432FF"/>
                </a:solidFill>
                <a:latin typeface="Meiryo" panose="020B0604030504040204" pitchFamily="34" charset="-128"/>
                <a:ea typeface="Meiryo" panose="020B0604030504040204" pitchFamily="34" charset="-128"/>
              </a:rPr>
              <a:t>. 開発/本番一致</a:t>
            </a:r>
          </a:p>
          <a:p>
            <a:r>
              <a:rPr lang="ja-JP" altLang="en-US" sz="1050">
                <a:latin typeface="Meiryo" panose="020B0604030504040204" pitchFamily="34" charset="-128"/>
                <a:ea typeface="Meiryo" panose="020B0604030504040204" pitchFamily="34" charset="-128"/>
              </a:rPr>
              <a:t>　開発、ステージング、本番環境をできるだけ一致させた状態を保つ</a:t>
            </a:r>
          </a:p>
          <a:p>
            <a:r>
              <a:rPr lang="en-US" altLang="ja-JP" sz="1400" b="1" dirty="0">
                <a:solidFill>
                  <a:srgbClr val="0432FF"/>
                </a:solidFill>
                <a:latin typeface="Meiryo" panose="020B0604030504040204" pitchFamily="34" charset="-128"/>
                <a:ea typeface="Meiryo" panose="020B0604030504040204" pitchFamily="34" charset="-128"/>
              </a:rPr>
              <a:t>Ⅺ</a:t>
            </a:r>
            <a:r>
              <a:rPr lang="ja-JP" altLang="en-US" sz="1400" b="1">
                <a:solidFill>
                  <a:srgbClr val="0432FF"/>
                </a:solidFill>
                <a:latin typeface="Meiryo" panose="020B0604030504040204" pitchFamily="34" charset="-128"/>
                <a:ea typeface="Meiryo" panose="020B0604030504040204" pitchFamily="34" charset="-128"/>
              </a:rPr>
              <a:t>. ログ</a:t>
            </a:r>
          </a:p>
          <a:p>
            <a:r>
              <a:rPr lang="ja-JP" altLang="en-US" sz="1050">
                <a:latin typeface="Meiryo" panose="020B0604030504040204" pitchFamily="34" charset="-128"/>
                <a:ea typeface="Meiryo" panose="020B0604030504040204" pitchFamily="34" charset="-128"/>
              </a:rPr>
              <a:t>　ログをイベントストリームとして扱う</a:t>
            </a:r>
          </a:p>
          <a:p>
            <a:r>
              <a:rPr lang="en-US" altLang="ja-JP" sz="1400" b="1" dirty="0">
                <a:solidFill>
                  <a:srgbClr val="0432FF"/>
                </a:solidFill>
                <a:latin typeface="Meiryo" panose="020B0604030504040204" pitchFamily="34" charset="-128"/>
                <a:ea typeface="Meiryo" panose="020B0604030504040204" pitchFamily="34" charset="-128"/>
              </a:rPr>
              <a:t>Ⅻ</a:t>
            </a:r>
            <a:r>
              <a:rPr lang="ja-JP" altLang="en-US" sz="1400" b="1">
                <a:solidFill>
                  <a:srgbClr val="0432FF"/>
                </a:solidFill>
                <a:latin typeface="Meiryo" panose="020B0604030504040204" pitchFamily="34" charset="-128"/>
                <a:ea typeface="Meiryo" panose="020B0604030504040204" pitchFamily="34" charset="-128"/>
              </a:rPr>
              <a:t>. 管理プロセス</a:t>
            </a:r>
          </a:p>
          <a:p>
            <a:r>
              <a:rPr lang="ja-JP" altLang="en-US" sz="1050">
                <a:latin typeface="Meiryo" panose="020B0604030504040204" pitchFamily="34" charset="-128"/>
                <a:ea typeface="Meiryo" panose="020B0604030504040204" pitchFamily="34" charset="-128"/>
              </a:rPr>
              <a:t>　管理タスクを1回限りのプロセスとして実行する</a:t>
            </a:r>
          </a:p>
        </p:txBody>
      </p:sp>
      <p:sp>
        <p:nvSpPr>
          <p:cNvPr id="7" name="正方形/長方形 6">
            <a:extLst>
              <a:ext uri="{FF2B5EF4-FFF2-40B4-BE49-F238E27FC236}">
                <a16:creationId xmlns:a16="http://schemas.microsoft.com/office/drawing/2014/main" id="{DD84C1C5-A8C4-7A42-8A3E-D9049F711949}"/>
              </a:ext>
            </a:extLst>
          </p:cNvPr>
          <p:cNvSpPr/>
          <p:nvPr/>
        </p:nvSpPr>
        <p:spPr>
          <a:xfrm>
            <a:off x="1619672" y="1109485"/>
            <a:ext cx="5904656" cy="307777"/>
          </a:xfrm>
          <a:prstGeom prst="rect">
            <a:avLst/>
          </a:prstGeom>
        </p:spPr>
        <p:txBody>
          <a:bodyPr wrap="square">
            <a:spAutoFit/>
          </a:bodyPr>
          <a:lstStyle/>
          <a:p>
            <a:pPr algn="ctr"/>
            <a:r>
              <a:rPr lang="ja-JP" altLang="en-US" sz="1400" b="1" u="sng">
                <a:solidFill>
                  <a:srgbClr val="953735"/>
                </a:solidFill>
                <a:latin typeface="Meiryo" panose="020B0604030504040204" pitchFamily="34" charset="-128"/>
                <a:ea typeface="Meiryo" panose="020B0604030504040204" pitchFamily="34" charset="-128"/>
              </a:rPr>
              <a:t>アジリティーの高い</a:t>
            </a:r>
            <a:r>
              <a:rPr lang="en-US" altLang="ja-JP" sz="1400" b="1" u="sng" dirty="0">
                <a:solidFill>
                  <a:srgbClr val="953735"/>
                </a:solidFill>
                <a:latin typeface="Meiryo" panose="020B0604030504040204" pitchFamily="34" charset="-128"/>
                <a:ea typeface="Meiryo" panose="020B0604030504040204" pitchFamily="34" charset="-128"/>
              </a:rPr>
              <a:t>Web</a:t>
            </a:r>
            <a:r>
              <a:rPr lang="ja-JP" altLang="en-US" sz="1400" b="1" u="sng">
                <a:solidFill>
                  <a:srgbClr val="953735"/>
                </a:solidFill>
                <a:latin typeface="Meiryo" panose="020B0604030504040204" pitchFamily="34" charset="-128"/>
                <a:ea typeface="Meiryo" panose="020B0604030504040204" pitchFamily="34" charset="-128"/>
              </a:rPr>
              <a:t>サービスを構築するための方法論</a:t>
            </a:r>
            <a:endParaRPr lang="ja-JP" altLang="en-US" sz="1400" b="1" u="sng">
              <a:solidFill>
                <a:srgbClr val="953735"/>
              </a:solidFill>
            </a:endParaRPr>
          </a:p>
        </p:txBody>
      </p:sp>
      <p:sp>
        <p:nvSpPr>
          <p:cNvPr id="12" name="正方形/長方形 11">
            <a:extLst>
              <a:ext uri="{FF2B5EF4-FFF2-40B4-BE49-F238E27FC236}">
                <a16:creationId xmlns:a16="http://schemas.microsoft.com/office/drawing/2014/main" id="{88FA8D9C-791B-CE41-99BD-FD6C8612B21F}"/>
              </a:ext>
            </a:extLst>
          </p:cNvPr>
          <p:cNvSpPr/>
          <p:nvPr/>
        </p:nvSpPr>
        <p:spPr>
          <a:xfrm>
            <a:off x="323528" y="3212976"/>
            <a:ext cx="1440160" cy="4320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コンテナ</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663DB58-E2CD-E345-A5C9-5AEC556D4D76}"/>
              </a:ext>
            </a:extLst>
          </p:cNvPr>
          <p:cNvSpPr/>
          <p:nvPr/>
        </p:nvSpPr>
        <p:spPr>
          <a:xfrm>
            <a:off x="7431367" y="3185975"/>
            <a:ext cx="1440160" cy="43204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b="1" dirty="0">
                <a:solidFill>
                  <a:srgbClr val="FFFFFF"/>
                </a:solidFill>
                <a:latin typeface="Meiryo" panose="020B0604030504040204" pitchFamily="34" charset="-128"/>
                <a:ea typeface="Meiryo" panose="020B0604030504040204" pitchFamily="34" charset="-128"/>
                <a:cs typeface="ＭＳ Ｐゴシック"/>
              </a:rPr>
              <a:t>Kubernetes</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 name="図 13">
            <a:extLst>
              <a:ext uri="{FF2B5EF4-FFF2-40B4-BE49-F238E27FC236}">
                <a16:creationId xmlns:a16="http://schemas.microsoft.com/office/drawing/2014/main" id="{24517C27-B95C-3743-975E-491F1BA90B9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73743" y="3622727"/>
            <a:ext cx="1326649" cy="579302"/>
          </a:xfrm>
          <a:prstGeom prst="rect">
            <a:avLst/>
          </a:prstGeom>
        </p:spPr>
      </p:pic>
      <p:pic>
        <p:nvPicPr>
          <p:cNvPr id="15" name="図 14">
            <a:extLst>
              <a:ext uri="{FF2B5EF4-FFF2-40B4-BE49-F238E27FC236}">
                <a16:creationId xmlns:a16="http://schemas.microsoft.com/office/drawing/2014/main" id="{039BB139-E71F-7D44-89B5-F4F69F8B4484}"/>
              </a:ext>
            </a:extLst>
          </p:cNvPr>
          <p:cNvPicPr>
            <a:picLocks noChangeAspect="1"/>
          </p:cNvPicPr>
          <p:nvPr/>
        </p:nvPicPr>
        <p:blipFill>
          <a:blip r:embed="rId3"/>
          <a:stretch>
            <a:fillRect/>
          </a:stretch>
        </p:blipFill>
        <p:spPr>
          <a:xfrm>
            <a:off x="323528" y="3509395"/>
            <a:ext cx="1421169" cy="805965"/>
          </a:xfrm>
          <a:prstGeom prst="rect">
            <a:avLst/>
          </a:prstGeom>
        </p:spPr>
      </p:pic>
      <p:sp>
        <p:nvSpPr>
          <p:cNvPr id="16" name="正方形/長方形 15">
            <a:extLst>
              <a:ext uri="{FF2B5EF4-FFF2-40B4-BE49-F238E27FC236}">
                <a16:creationId xmlns:a16="http://schemas.microsoft.com/office/drawing/2014/main" id="{EB718C30-31BF-AB42-90CF-6AAF305CAC2F}"/>
              </a:ext>
            </a:extLst>
          </p:cNvPr>
          <p:cNvSpPr/>
          <p:nvPr/>
        </p:nvSpPr>
        <p:spPr>
          <a:xfrm>
            <a:off x="6464054" y="252496"/>
            <a:ext cx="2384755" cy="369332"/>
          </a:xfrm>
          <a:prstGeom prst="rect">
            <a:avLst/>
          </a:prstGeom>
        </p:spPr>
        <p:txBody>
          <a:bodyPr wrap="none">
            <a:spAutoFit/>
          </a:bodyPr>
          <a:lstStyle/>
          <a:p>
            <a:r>
              <a:rPr lang="en-US" altLang="ja-JP" dirty="0">
                <a:hlinkClick r:id="rId4"/>
              </a:rPr>
              <a:t>https://12factor.net/ja/</a:t>
            </a:r>
            <a:endParaRPr lang="ja-JP" altLang="en-US"/>
          </a:p>
        </p:txBody>
      </p:sp>
    </p:spTree>
    <p:extLst>
      <p:ext uri="{BB962C8B-B14F-4D97-AF65-F5344CB8AC3E}">
        <p14:creationId xmlns:p14="http://schemas.microsoft.com/office/powerpoint/2010/main" val="10383383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598EEC91-F511-9449-9FC1-5356A0D4F29A}"/>
              </a:ext>
            </a:extLst>
          </p:cNvPr>
          <p:cNvSpPr/>
          <p:nvPr/>
        </p:nvSpPr>
        <p:spPr>
          <a:xfrm>
            <a:off x="3725019" y="1006080"/>
            <a:ext cx="3060612" cy="110846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59" name="正方形/長方形 58">
            <a:extLst>
              <a:ext uri="{FF2B5EF4-FFF2-40B4-BE49-F238E27FC236}">
                <a16:creationId xmlns:a16="http://schemas.microsoft.com/office/drawing/2014/main" id="{0875728A-F990-114F-8F52-ED3AAAE62B74}"/>
              </a:ext>
            </a:extLst>
          </p:cNvPr>
          <p:cNvSpPr/>
          <p:nvPr/>
        </p:nvSpPr>
        <p:spPr>
          <a:xfrm>
            <a:off x="3792758" y="1108622"/>
            <a:ext cx="1328120"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 </a:t>
            </a:r>
          </a:p>
          <a:p>
            <a:r>
              <a:rPr lang="en-US" altLang="ja-JP" sz="1400" b="1" dirty="0">
                <a:solidFill>
                  <a:srgbClr val="0432FF"/>
                </a:solidFill>
                <a:latin typeface="Meiryo" panose="020B0604030504040204" pitchFamily="34" charset="-128"/>
                <a:ea typeface="Meiryo" panose="020B0604030504040204" pitchFamily="34" charset="-128"/>
              </a:rPr>
              <a:t>Master</a:t>
            </a:r>
            <a:endParaRPr lang="ja-JP" altLang="en-US" sz="1400" b="1">
              <a:solidFill>
                <a:srgbClr val="0432FF"/>
              </a:solidFill>
              <a:latin typeface="Meiryo" panose="020B0604030504040204" pitchFamily="34" charset="-128"/>
              <a:ea typeface="Meiryo" panose="020B0604030504040204" pitchFamily="34" charset="-128"/>
            </a:endParaRPr>
          </a:p>
        </p:txBody>
      </p:sp>
      <p:sp>
        <p:nvSpPr>
          <p:cNvPr id="60" name="正方形/長方形 59">
            <a:extLst>
              <a:ext uri="{FF2B5EF4-FFF2-40B4-BE49-F238E27FC236}">
                <a16:creationId xmlns:a16="http://schemas.microsoft.com/office/drawing/2014/main" id="{FD5BBC5F-F0EB-354A-9EBD-7F6487985E9D}"/>
              </a:ext>
            </a:extLst>
          </p:cNvPr>
          <p:cNvSpPr/>
          <p:nvPr/>
        </p:nvSpPr>
        <p:spPr>
          <a:xfrm>
            <a:off x="5048337" y="1087050"/>
            <a:ext cx="1727219" cy="1015663"/>
          </a:xfrm>
          <a:prstGeom prst="rect">
            <a:avLst/>
          </a:prstGeom>
        </p:spPr>
        <p:txBody>
          <a:bodyPr wrap="square">
            <a:spAutoFit/>
          </a:bodyPr>
          <a:lstStyle/>
          <a:p>
            <a:r>
              <a:rPr lang="ja-JP" altLang="en-US" sz="1200">
                <a:solidFill>
                  <a:srgbClr val="0432FF"/>
                </a:solidFill>
                <a:latin typeface="-apple-system"/>
              </a:rPr>
              <a:t>全体のコンテナの稼働状況などを把握し、運用管理者が指定したように、コンテナ配置、削除などを指示</a:t>
            </a:r>
            <a:endParaRPr lang="ja-JP" altLang="en-US" sz="1200" i="0">
              <a:solidFill>
                <a:srgbClr val="0432FF"/>
              </a:solidFill>
              <a:effectLst/>
              <a:latin typeface="-apple-system"/>
            </a:endParaRPr>
          </a:p>
        </p:txBody>
      </p:sp>
      <p:sp>
        <p:nvSpPr>
          <p:cNvPr id="67" name="正方形/長方形 66">
            <a:extLst>
              <a:ext uri="{FF2B5EF4-FFF2-40B4-BE49-F238E27FC236}">
                <a16:creationId xmlns:a16="http://schemas.microsoft.com/office/drawing/2014/main" id="{9E281EE9-B560-6A4A-975F-B9E5FF1B2DB2}"/>
              </a:ext>
            </a:extLst>
          </p:cNvPr>
          <p:cNvSpPr/>
          <p:nvPr/>
        </p:nvSpPr>
        <p:spPr>
          <a:xfrm>
            <a:off x="325759" y="2740309"/>
            <a:ext cx="8492482" cy="3688993"/>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EEF3CDA0-1597-0E4D-AE1D-26F8C268089D}"/>
              </a:ext>
            </a:extLst>
          </p:cNvPr>
          <p:cNvSpPr/>
          <p:nvPr/>
        </p:nvSpPr>
        <p:spPr>
          <a:xfrm>
            <a:off x="457199" y="3284984"/>
            <a:ext cx="3754761"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242B599C-B067-AF4F-9BC9-3E25917A10FB}"/>
              </a:ext>
            </a:extLst>
          </p:cNvPr>
          <p:cNvSpPr/>
          <p:nvPr/>
        </p:nvSpPr>
        <p:spPr>
          <a:xfrm>
            <a:off x="4365012" y="3284984"/>
            <a:ext cx="271515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3597D942-58DF-FC48-BFDC-FC76445DB314}"/>
              </a:ext>
            </a:extLst>
          </p:cNvPr>
          <p:cNvSpPr/>
          <p:nvPr/>
        </p:nvSpPr>
        <p:spPr>
          <a:xfrm>
            <a:off x="4545925" y="4103244"/>
            <a:ext cx="2360246"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A629E136-C17F-2347-982D-D4AB7A0D3354}"/>
              </a:ext>
            </a:extLst>
          </p:cNvPr>
          <p:cNvSpPr/>
          <p:nvPr/>
        </p:nvSpPr>
        <p:spPr>
          <a:xfrm>
            <a:off x="2916990" y="4102970"/>
            <a:ext cx="1142026" cy="17300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56E56FBA-320B-A04F-A108-2E34F34DF9E5}"/>
              </a:ext>
            </a:extLst>
          </p:cNvPr>
          <p:cNvSpPr/>
          <p:nvPr/>
        </p:nvSpPr>
        <p:spPr>
          <a:xfrm>
            <a:off x="611560" y="4103244"/>
            <a:ext cx="2268738"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2" name="タイトル 1">
            <a:extLst>
              <a:ext uri="{FF2B5EF4-FFF2-40B4-BE49-F238E27FC236}">
                <a16:creationId xmlns:a16="http://schemas.microsoft.com/office/drawing/2014/main" id="{B3EE2DFA-F01E-884A-981C-17DDF71AF4D9}"/>
              </a:ext>
            </a:extLst>
          </p:cNvPr>
          <p:cNvSpPr>
            <a:spLocks noGrp="1"/>
          </p:cNvSpPr>
          <p:nvPr>
            <p:ph type="title"/>
          </p:nvPr>
        </p:nvSpPr>
        <p:spPr/>
        <p:txBody>
          <a:bodyPr/>
          <a:lstStyle/>
          <a:p>
            <a:r>
              <a:rPr kumimoji="1" lang="en-US" altLang="ja-JP" dirty="0"/>
              <a:t>Kubernetes </a:t>
            </a:r>
            <a:r>
              <a:rPr kumimoji="1" lang="ja-JP" altLang="en-US"/>
              <a:t>の全体構造</a:t>
            </a:r>
          </a:p>
        </p:txBody>
      </p:sp>
      <p:sp>
        <p:nvSpPr>
          <p:cNvPr id="3" name="スライド番号プレースホルダー 2">
            <a:extLst>
              <a:ext uri="{FF2B5EF4-FFF2-40B4-BE49-F238E27FC236}">
                <a16:creationId xmlns:a16="http://schemas.microsoft.com/office/drawing/2014/main" id="{5747BCA7-6576-EE47-AF75-186FBAC1647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154</a:t>
            </a:fld>
            <a:endParaRPr kumimoji="1" lang="ja-JP" altLang="en-US"/>
          </a:p>
        </p:txBody>
      </p:sp>
      <p:grpSp>
        <p:nvGrpSpPr>
          <p:cNvPr id="5" name="グループ化 4">
            <a:extLst>
              <a:ext uri="{FF2B5EF4-FFF2-40B4-BE49-F238E27FC236}">
                <a16:creationId xmlns:a16="http://schemas.microsoft.com/office/drawing/2014/main" id="{F333CB05-5D35-004E-B92B-B775F80DF437}"/>
              </a:ext>
            </a:extLst>
          </p:cNvPr>
          <p:cNvGrpSpPr/>
          <p:nvPr/>
        </p:nvGrpSpPr>
        <p:grpSpPr>
          <a:xfrm>
            <a:off x="685699" y="4672982"/>
            <a:ext cx="1001407" cy="1085943"/>
            <a:chOff x="7224066" y="1930587"/>
            <a:chExt cx="1001407" cy="1085943"/>
          </a:xfrm>
        </p:grpSpPr>
        <p:sp>
          <p:nvSpPr>
            <p:cNvPr id="6" name="正方形/長方形 5">
              <a:extLst>
                <a:ext uri="{FF2B5EF4-FFF2-40B4-BE49-F238E27FC236}">
                  <a16:creationId xmlns:a16="http://schemas.microsoft.com/office/drawing/2014/main" id="{73C05DB6-36BA-6B4B-8296-66546399C540}"/>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テキスト ボックス 6">
              <a:extLst>
                <a:ext uri="{FF2B5EF4-FFF2-40B4-BE49-F238E27FC236}">
                  <a16:creationId xmlns:a16="http://schemas.microsoft.com/office/drawing/2014/main" id="{DA468B69-969A-174C-BA2E-0D1758EEC5EC}"/>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8" name="正方形/長方形 7">
              <a:extLst>
                <a:ext uri="{FF2B5EF4-FFF2-40B4-BE49-F238E27FC236}">
                  <a16:creationId xmlns:a16="http://schemas.microsoft.com/office/drawing/2014/main" id="{2C21629E-D1A8-704B-BD58-BFFC00C3D486}"/>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F4DF49BC-108E-5C4B-9DC9-66BF9F12EC2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0" name="グループ化 9">
            <a:extLst>
              <a:ext uri="{FF2B5EF4-FFF2-40B4-BE49-F238E27FC236}">
                <a16:creationId xmlns:a16="http://schemas.microsoft.com/office/drawing/2014/main" id="{970F7B0E-0620-C244-8014-117143CE92A9}"/>
              </a:ext>
            </a:extLst>
          </p:cNvPr>
          <p:cNvGrpSpPr/>
          <p:nvPr/>
        </p:nvGrpSpPr>
        <p:grpSpPr>
          <a:xfrm>
            <a:off x="1798628" y="4672982"/>
            <a:ext cx="1001407" cy="1085943"/>
            <a:chOff x="7224066" y="1930587"/>
            <a:chExt cx="1001407" cy="1085943"/>
          </a:xfrm>
        </p:grpSpPr>
        <p:sp>
          <p:nvSpPr>
            <p:cNvPr id="11" name="正方形/長方形 10">
              <a:extLst>
                <a:ext uri="{FF2B5EF4-FFF2-40B4-BE49-F238E27FC236}">
                  <a16:creationId xmlns:a16="http://schemas.microsoft.com/office/drawing/2014/main" id="{57E33212-B813-9245-A9A3-D11114B2B28C}"/>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B414DF1F-4EDE-B442-976E-F546E456EF27}"/>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3" name="正方形/長方形 12">
              <a:extLst>
                <a:ext uri="{FF2B5EF4-FFF2-40B4-BE49-F238E27FC236}">
                  <a16:creationId xmlns:a16="http://schemas.microsoft.com/office/drawing/2014/main" id="{06A376ED-CB10-6F4F-A0F4-508A9612C339}"/>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E8F5F5CF-9347-D145-BABE-C9B1B5F810AC}"/>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5" name="グループ化 14">
            <a:extLst>
              <a:ext uri="{FF2B5EF4-FFF2-40B4-BE49-F238E27FC236}">
                <a16:creationId xmlns:a16="http://schemas.microsoft.com/office/drawing/2014/main" id="{3D65F1C9-B271-154D-B50B-D520C41C1E7B}"/>
              </a:ext>
            </a:extLst>
          </p:cNvPr>
          <p:cNvGrpSpPr/>
          <p:nvPr/>
        </p:nvGrpSpPr>
        <p:grpSpPr>
          <a:xfrm>
            <a:off x="2997252" y="4672982"/>
            <a:ext cx="1001407" cy="1085943"/>
            <a:chOff x="7224066" y="1930587"/>
            <a:chExt cx="1001407" cy="1085943"/>
          </a:xfrm>
        </p:grpSpPr>
        <p:sp>
          <p:nvSpPr>
            <p:cNvPr id="16" name="正方形/長方形 15">
              <a:extLst>
                <a:ext uri="{FF2B5EF4-FFF2-40B4-BE49-F238E27FC236}">
                  <a16:creationId xmlns:a16="http://schemas.microsoft.com/office/drawing/2014/main" id="{C5B1262E-B8A2-2A4B-8592-A1CD40E0DAEB}"/>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A0223ACA-0088-2A4D-AA15-361B563D939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8" name="正方形/長方形 17">
              <a:extLst>
                <a:ext uri="{FF2B5EF4-FFF2-40B4-BE49-F238E27FC236}">
                  <a16:creationId xmlns:a16="http://schemas.microsoft.com/office/drawing/2014/main" id="{43DDCE59-9E1A-E746-BD17-56CE1875C54A}"/>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E3BF374D-F8C6-324B-AAD0-4BDC33D08FEE}"/>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0" name="グループ化 19">
            <a:extLst>
              <a:ext uri="{FF2B5EF4-FFF2-40B4-BE49-F238E27FC236}">
                <a16:creationId xmlns:a16="http://schemas.microsoft.com/office/drawing/2014/main" id="{1C5BED09-4660-2F48-8145-A2995428336B}"/>
              </a:ext>
            </a:extLst>
          </p:cNvPr>
          <p:cNvGrpSpPr/>
          <p:nvPr/>
        </p:nvGrpSpPr>
        <p:grpSpPr>
          <a:xfrm>
            <a:off x="5773677" y="4663864"/>
            <a:ext cx="1001407" cy="1085943"/>
            <a:chOff x="7224066" y="1930587"/>
            <a:chExt cx="1001407" cy="1085943"/>
          </a:xfrm>
        </p:grpSpPr>
        <p:sp>
          <p:nvSpPr>
            <p:cNvPr id="21" name="正方形/長方形 20">
              <a:extLst>
                <a:ext uri="{FF2B5EF4-FFF2-40B4-BE49-F238E27FC236}">
                  <a16:creationId xmlns:a16="http://schemas.microsoft.com/office/drawing/2014/main" id="{2B7B6BBB-6552-CF4A-A055-5CC6C3C54AE5}"/>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1A93A2D-7209-3545-BD2E-35C2B155ACB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3" name="正方形/長方形 22">
              <a:extLst>
                <a:ext uri="{FF2B5EF4-FFF2-40B4-BE49-F238E27FC236}">
                  <a16:creationId xmlns:a16="http://schemas.microsoft.com/office/drawing/2014/main" id="{CB053C92-4B47-A642-9F9C-218C8EB2395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88ABB013-FF1A-1B41-9460-CE462E50AB1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5" name="グループ化 24">
            <a:extLst>
              <a:ext uri="{FF2B5EF4-FFF2-40B4-BE49-F238E27FC236}">
                <a16:creationId xmlns:a16="http://schemas.microsoft.com/office/drawing/2014/main" id="{36D92302-B75E-CD44-B34D-0A630505CD6D}"/>
              </a:ext>
            </a:extLst>
          </p:cNvPr>
          <p:cNvGrpSpPr/>
          <p:nvPr/>
        </p:nvGrpSpPr>
        <p:grpSpPr>
          <a:xfrm>
            <a:off x="4644009" y="4663864"/>
            <a:ext cx="1001407" cy="1085943"/>
            <a:chOff x="7224066" y="1930587"/>
            <a:chExt cx="1001407" cy="1085943"/>
          </a:xfrm>
        </p:grpSpPr>
        <p:sp>
          <p:nvSpPr>
            <p:cNvPr id="26" name="正方形/長方形 25">
              <a:extLst>
                <a:ext uri="{FF2B5EF4-FFF2-40B4-BE49-F238E27FC236}">
                  <a16:creationId xmlns:a16="http://schemas.microsoft.com/office/drawing/2014/main" id="{8585C9DB-1633-8E40-8154-0B22D7322343}"/>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34030B99-3489-7E4F-A87C-CD3DCF536E61}"/>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8" name="正方形/長方形 27">
              <a:extLst>
                <a:ext uri="{FF2B5EF4-FFF2-40B4-BE49-F238E27FC236}">
                  <a16:creationId xmlns:a16="http://schemas.microsoft.com/office/drawing/2014/main" id="{99670C68-1E9F-9740-BCAB-1F670262D192}"/>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44F535A-03AF-C046-9984-70DF58285D14}"/>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35" name="正方形/長方形 34">
            <a:extLst>
              <a:ext uri="{FF2B5EF4-FFF2-40B4-BE49-F238E27FC236}">
                <a16:creationId xmlns:a16="http://schemas.microsoft.com/office/drawing/2014/main" id="{55DEE738-7D3D-8149-B8AE-274ABB4E39A5}"/>
              </a:ext>
            </a:extLst>
          </p:cNvPr>
          <p:cNvSpPr/>
          <p:nvPr/>
        </p:nvSpPr>
        <p:spPr>
          <a:xfrm>
            <a:off x="7233217" y="3284984"/>
            <a:ext cx="145358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45C52D95-C6EB-2E40-8D78-632FAFD8C42F}"/>
              </a:ext>
            </a:extLst>
          </p:cNvPr>
          <p:cNvSpPr/>
          <p:nvPr/>
        </p:nvSpPr>
        <p:spPr>
          <a:xfrm>
            <a:off x="7368848" y="4103244"/>
            <a:ext cx="1182321"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grpSp>
        <p:nvGrpSpPr>
          <p:cNvPr id="42" name="グループ化 41">
            <a:extLst>
              <a:ext uri="{FF2B5EF4-FFF2-40B4-BE49-F238E27FC236}">
                <a16:creationId xmlns:a16="http://schemas.microsoft.com/office/drawing/2014/main" id="{F2219096-F3C8-3F41-A637-1D97F8884D42}"/>
              </a:ext>
            </a:extLst>
          </p:cNvPr>
          <p:cNvGrpSpPr/>
          <p:nvPr/>
        </p:nvGrpSpPr>
        <p:grpSpPr>
          <a:xfrm>
            <a:off x="7456894" y="4672982"/>
            <a:ext cx="1001407" cy="1085943"/>
            <a:chOff x="7224066" y="1930587"/>
            <a:chExt cx="1001407" cy="1085943"/>
          </a:xfrm>
        </p:grpSpPr>
        <p:sp>
          <p:nvSpPr>
            <p:cNvPr id="43" name="正方形/長方形 42">
              <a:extLst>
                <a:ext uri="{FF2B5EF4-FFF2-40B4-BE49-F238E27FC236}">
                  <a16:creationId xmlns:a16="http://schemas.microsoft.com/office/drawing/2014/main" id="{5CC004EB-A8F0-D84E-B668-4F24082AF586}"/>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4" name="テキスト ボックス 43">
              <a:extLst>
                <a:ext uri="{FF2B5EF4-FFF2-40B4-BE49-F238E27FC236}">
                  <a16:creationId xmlns:a16="http://schemas.microsoft.com/office/drawing/2014/main" id="{37235230-D58E-0C48-BD15-346C62983FC6}"/>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45" name="正方形/長方形 44">
              <a:extLst>
                <a:ext uri="{FF2B5EF4-FFF2-40B4-BE49-F238E27FC236}">
                  <a16:creationId xmlns:a16="http://schemas.microsoft.com/office/drawing/2014/main" id="{AA6E4D6E-5BC0-8F4B-B289-0C1488C6A29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46" name="正方形/長方形 45">
              <a:extLst>
                <a:ext uri="{FF2B5EF4-FFF2-40B4-BE49-F238E27FC236}">
                  <a16:creationId xmlns:a16="http://schemas.microsoft.com/office/drawing/2014/main" id="{2953D614-BBDF-6348-B35C-45BEDA0E7A82}"/>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47" name="正方形/長方形 46">
            <a:extLst>
              <a:ext uri="{FF2B5EF4-FFF2-40B4-BE49-F238E27FC236}">
                <a16:creationId xmlns:a16="http://schemas.microsoft.com/office/drawing/2014/main" id="{1DDE040C-3D0F-894A-812A-0CAF7403D322}"/>
              </a:ext>
            </a:extLst>
          </p:cNvPr>
          <p:cNvSpPr/>
          <p:nvPr/>
        </p:nvSpPr>
        <p:spPr>
          <a:xfrm>
            <a:off x="604772"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366A8BF8-3263-AE48-A978-90174E14FD5B}"/>
              </a:ext>
            </a:extLst>
          </p:cNvPr>
          <p:cNvSpPr/>
          <p:nvPr/>
        </p:nvSpPr>
        <p:spPr>
          <a:xfrm>
            <a:off x="7334986"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9" name="正方形/長方形 48">
            <a:extLst>
              <a:ext uri="{FF2B5EF4-FFF2-40B4-BE49-F238E27FC236}">
                <a16:creationId xmlns:a16="http://schemas.microsoft.com/office/drawing/2014/main" id="{DADE82CC-F813-6D44-BCDA-6E3214974AD3}"/>
              </a:ext>
            </a:extLst>
          </p:cNvPr>
          <p:cNvSpPr/>
          <p:nvPr/>
        </p:nvSpPr>
        <p:spPr>
          <a:xfrm>
            <a:off x="4462669"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CF45A441-2A8F-D449-9535-D2EF80D807A4}"/>
              </a:ext>
            </a:extLst>
          </p:cNvPr>
          <p:cNvSpPr/>
          <p:nvPr/>
        </p:nvSpPr>
        <p:spPr>
          <a:xfrm>
            <a:off x="7329722" y="4145263"/>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37AA5324-4E06-B34B-BEC6-094FC2C0FCC9}"/>
              </a:ext>
            </a:extLst>
          </p:cNvPr>
          <p:cNvSpPr/>
          <p:nvPr/>
        </p:nvSpPr>
        <p:spPr>
          <a:xfrm>
            <a:off x="4531096"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2" name="正方形/長方形 51">
            <a:extLst>
              <a:ext uri="{FF2B5EF4-FFF2-40B4-BE49-F238E27FC236}">
                <a16:creationId xmlns:a16="http://schemas.microsoft.com/office/drawing/2014/main" id="{B6672685-7DCF-7A4C-826B-592238E7921D}"/>
              </a:ext>
            </a:extLst>
          </p:cNvPr>
          <p:cNvSpPr/>
          <p:nvPr/>
        </p:nvSpPr>
        <p:spPr>
          <a:xfrm>
            <a:off x="582601"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3" name="正方形/長方形 52">
            <a:extLst>
              <a:ext uri="{FF2B5EF4-FFF2-40B4-BE49-F238E27FC236}">
                <a16:creationId xmlns:a16="http://schemas.microsoft.com/office/drawing/2014/main" id="{0464891D-E1FA-7B46-A0C4-1C7B982D0670}"/>
              </a:ext>
            </a:extLst>
          </p:cNvPr>
          <p:cNvSpPr/>
          <p:nvPr/>
        </p:nvSpPr>
        <p:spPr>
          <a:xfrm>
            <a:off x="2878541" y="4123570"/>
            <a:ext cx="1328120" cy="523220"/>
          </a:xfrm>
          <a:prstGeom prst="rect">
            <a:avLst/>
          </a:prstGeom>
          <a:noFill/>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pic>
        <p:nvPicPr>
          <p:cNvPr id="58" name="図 57">
            <a:extLst>
              <a:ext uri="{FF2B5EF4-FFF2-40B4-BE49-F238E27FC236}">
                <a16:creationId xmlns:a16="http://schemas.microsoft.com/office/drawing/2014/main" id="{05DD57FF-ACB9-0641-8569-CB38E4FB7425}"/>
              </a:ext>
            </a:extLst>
          </p:cNvPr>
          <p:cNvPicPr>
            <a:picLocks noChangeAspect="1"/>
          </p:cNvPicPr>
          <p:nvPr/>
        </p:nvPicPr>
        <p:blipFill>
          <a:blip r:embed="rId3"/>
          <a:stretch>
            <a:fillRect/>
          </a:stretch>
        </p:blipFill>
        <p:spPr>
          <a:xfrm>
            <a:off x="7014923" y="984834"/>
            <a:ext cx="1564349" cy="683099"/>
          </a:xfrm>
          <a:prstGeom prst="rect">
            <a:avLst/>
          </a:prstGeom>
        </p:spPr>
      </p:pic>
      <p:sp>
        <p:nvSpPr>
          <p:cNvPr id="61" name="正方形/長方形 60">
            <a:extLst>
              <a:ext uri="{FF2B5EF4-FFF2-40B4-BE49-F238E27FC236}">
                <a16:creationId xmlns:a16="http://schemas.microsoft.com/office/drawing/2014/main" id="{F701E591-7E4D-7047-B8A3-EEB2FEFB5679}"/>
              </a:ext>
            </a:extLst>
          </p:cNvPr>
          <p:cNvSpPr/>
          <p:nvPr/>
        </p:nvSpPr>
        <p:spPr>
          <a:xfrm>
            <a:off x="624891" y="5919684"/>
            <a:ext cx="343412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2" name="正方形/長方形 61">
            <a:extLst>
              <a:ext uri="{FF2B5EF4-FFF2-40B4-BE49-F238E27FC236}">
                <a16:creationId xmlns:a16="http://schemas.microsoft.com/office/drawing/2014/main" id="{483CD21D-D4CF-8247-A3C8-895CCE12ACBB}"/>
              </a:ext>
            </a:extLst>
          </p:cNvPr>
          <p:cNvSpPr/>
          <p:nvPr/>
        </p:nvSpPr>
        <p:spPr>
          <a:xfrm>
            <a:off x="4531096" y="5919684"/>
            <a:ext cx="237507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3" name="正方形/長方形 62">
            <a:extLst>
              <a:ext uri="{FF2B5EF4-FFF2-40B4-BE49-F238E27FC236}">
                <a16:creationId xmlns:a16="http://schemas.microsoft.com/office/drawing/2014/main" id="{1ED49CB2-6F59-B940-AA2E-2994076A3E13}"/>
              </a:ext>
            </a:extLst>
          </p:cNvPr>
          <p:cNvSpPr/>
          <p:nvPr/>
        </p:nvSpPr>
        <p:spPr>
          <a:xfrm>
            <a:off x="7368848" y="5919684"/>
            <a:ext cx="1182321"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4" name="正方形/長方形 63">
            <a:extLst>
              <a:ext uri="{FF2B5EF4-FFF2-40B4-BE49-F238E27FC236}">
                <a16:creationId xmlns:a16="http://schemas.microsoft.com/office/drawing/2014/main" id="{624C587B-2536-0742-8C08-6E0A703B4C34}"/>
              </a:ext>
            </a:extLst>
          </p:cNvPr>
          <p:cNvSpPr/>
          <p:nvPr/>
        </p:nvSpPr>
        <p:spPr>
          <a:xfrm>
            <a:off x="1472804" y="5895958"/>
            <a:ext cx="1723549" cy="276999"/>
          </a:xfrm>
          <a:prstGeom prst="rect">
            <a:avLst/>
          </a:prstGeom>
        </p:spPr>
        <p:txBody>
          <a:bodyPr wrap="none">
            <a:spAutoFit/>
          </a:bodyPr>
          <a:lstStyle/>
          <a:p>
            <a:pPr algn="ctr"/>
            <a:r>
              <a:rPr lang="ja-JP" altLang="en-US" sz="1200">
                <a:solidFill>
                  <a:srgbClr val="FFFFFF"/>
                </a:solidFill>
                <a:latin typeface="Meiryo" charset="-128"/>
                <a:ea typeface="Meiryo" charset="-128"/>
                <a:cs typeface="Meiryo" charset="-128"/>
              </a:rPr>
              <a:t>コンテナ管理システム</a:t>
            </a:r>
            <a:endParaRPr lang="ja-JP" altLang="en-US" sz="12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B54C4919-3539-D744-9F55-E586BA32BD54}"/>
              </a:ext>
            </a:extLst>
          </p:cNvPr>
          <p:cNvSpPr/>
          <p:nvPr/>
        </p:nvSpPr>
        <p:spPr>
          <a:xfrm>
            <a:off x="2467677" y="3381112"/>
            <a:ext cx="1727219" cy="646331"/>
          </a:xfrm>
          <a:prstGeom prst="rect">
            <a:avLst/>
          </a:prstGeom>
        </p:spPr>
        <p:txBody>
          <a:bodyPr wrap="square">
            <a:spAutoFit/>
          </a:bodyPr>
          <a:lstStyle/>
          <a:p>
            <a:r>
              <a:rPr lang="ja-JP" altLang="en-US" sz="1200" i="0">
                <a:solidFill>
                  <a:schemeClr val="bg1"/>
                </a:solidFill>
                <a:effectLst/>
                <a:latin typeface="-apple-system"/>
              </a:rPr>
              <a:t>コンテナ管理システムが稼働しているマシン／サーバーの単位</a:t>
            </a:r>
          </a:p>
        </p:txBody>
      </p:sp>
      <p:sp>
        <p:nvSpPr>
          <p:cNvPr id="66" name="正方形/長方形 65">
            <a:extLst>
              <a:ext uri="{FF2B5EF4-FFF2-40B4-BE49-F238E27FC236}">
                <a16:creationId xmlns:a16="http://schemas.microsoft.com/office/drawing/2014/main" id="{C6F1B9DE-A988-134D-BC32-CD181BF6CE39}"/>
              </a:ext>
            </a:extLst>
          </p:cNvPr>
          <p:cNvSpPr/>
          <p:nvPr/>
        </p:nvSpPr>
        <p:spPr>
          <a:xfrm>
            <a:off x="1770336" y="4127627"/>
            <a:ext cx="1177778" cy="461665"/>
          </a:xfrm>
          <a:prstGeom prst="rect">
            <a:avLst/>
          </a:prstGeom>
        </p:spPr>
        <p:txBody>
          <a:bodyPr wrap="square">
            <a:spAutoFit/>
          </a:bodyPr>
          <a:lstStyle/>
          <a:p>
            <a:r>
              <a:rPr lang="ja-JP" altLang="en-US" sz="1200" i="0">
                <a:solidFill>
                  <a:schemeClr val="bg1"/>
                </a:solidFill>
                <a:effectLst/>
                <a:latin typeface="-apple-system"/>
              </a:rPr>
              <a:t>コンテナの</a:t>
            </a:r>
            <a:endParaRPr lang="en-US" altLang="ja-JP" sz="1200" i="0" dirty="0">
              <a:solidFill>
                <a:schemeClr val="bg1"/>
              </a:solidFill>
              <a:effectLst/>
              <a:latin typeface="-apple-system"/>
            </a:endParaRPr>
          </a:p>
          <a:p>
            <a:r>
              <a:rPr lang="ja-JP" altLang="en-US" sz="1200" i="0">
                <a:solidFill>
                  <a:schemeClr val="bg1"/>
                </a:solidFill>
                <a:effectLst/>
                <a:latin typeface="-apple-system"/>
              </a:rPr>
              <a:t>まとまりの単位</a:t>
            </a:r>
          </a:p>
        </p:txBody>
      </p:sp>
      <p:sp>
        <p:nvSpPr>
          <p:cNvPr id="68" name="正方形/長方形 67">
            <a:extLst>
              <a:ext uri="{FF2B5EF4-FFF2-40B4-BE49-F238E27FC236}">
                <a16:creationId xmlns:a16="http://schemas.microsoft.com/office/drawing/2014/main" id="{D5EDFB7E-89F4-F045-85DB-8C5F1D106E4B}"/>
              </a:ext>
            </a:extLst>
          </p:cNvPr>
          <p:cNvSpPr/>
          <p:nvPr/>
        </p:nvSpPr>
        <p:spPr>
          <a:xfrm>
            <a:off x="425690" y="2798431"/>
            <a:ext cx="1268809"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a:t>
            </a:r>
          </a:p>
          <a:p>
            <a:r>
              <a:rPr lang="en-US" altLang="ja-JP" sz="1400" b="1" dirty="0">
                <a:solidFill>
                  <a:srgbClr val="0432FF"/>
                </a:solidFill>
                <a:latin typeface="Meiryo" panose="020B0604030504040204" pitchFamily="34" charset="-128"/>
                <a:ea typeface="Meiryo" panose="020B0604030504040204" pitchFamily="34" charset="-128"/>
              </a:rPr>
              <a:t>Cluster</a:t>
            </a:r>
            <a:endParaRPr lang="ja-JP" altLang="en-US" sz="1400" b="1">
              <a:solidFill>
                <a:srgbClr val="0432FF"/>
              </a:solidFill>
              <a:latin typeface="Meiryo" panose="020B0604030504040204" pitchFamily="34" charset="-128"/>
              <a:ea typeface="Meiryo" panose="020B0604030504040204" pitchFamily="34" charset="-128"/>
            </a:endParaRPr>
          </a:p>
        </p:txBody>
      </p:sp>
      <p:cxnSp>
        <p:nvCxnSpPr>
          <p:cNvPr id="70" name="カギ線コネクタ 69">
            <a:extLst>
              <a:ext uri="{FF2B5EF4-FFF2-40B4-BE49-F238E27FC236}">
                <a16:creationId xmlns:a16="http://schemas.microsoft.com/office/drawing/2014/main" id="{500AF953-C9E5-8741-AA9B-7727FFCF971E}"/>
              </a:ext>
            </a:extLst>
          </p:cNvPr>
          <p:cNvCxnSpPr>
            <a:stCxn id="55" idx="2"/>
            <a:endCxn id="33" idx="0"/>
          </p:cNvCxnSpPr>
          <p:nvPr/>
        </p:nvCxnSpPr>
        <p:spPr>
          <a:xfrm rot="5400000">
            <a:off x="3209736" y="1239394"/>
            <a:ext cx="1170435" cy="2920745"/>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49B9364B-E2FD-9E4F-9269-D5D7DE0D0124}"/>
              </a:ext>
            </a:extLst>
          </p:cNvPr>
          <p:cNvCxnSpPr>
            <a:cxnSpLocks/>
            <a:stCxn id="55" idx="2"/>
            <a:endCxn id="34" idx="0"/>
          </p:cNvCxnSpPr>
          <p:nvPr/>
        </p:nvCxnSpPr>
        <p:spPr>
          <a:xfrm rot="16200000" flipH="1">
            <a:off x="4903740" y="2466134"/>
            <a:ext cx="1170435" cy="467264"/>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カギ線コネクタ 74">
            <a:extLst>
              <a:ext uri="{FF2B5EF4-FFF2-40B4-BE49-F238E27FC236}">
                <a16:creationId xmlns:a16="http://schemas.microsoft.com/office/drawing/2014/main" id="{3A0CB543-C5B7-3249-96BD-A5132403D9B6}"/>
              </a:ext>
            </a:extLst>
          </p:cNvPr>
          <p:cNvCxnSpPr>
            <a:cxnSpLocks/>
            <a:stCxn id="55" idx="2"/>
            <a:endCxn id="35" idx="0"/>
          </p:cNvCxnSpPr>
          <p:nvPr/>
        </p:nvCxnSpPr>
        <p:spPr>
          <a:xfrm rot="16200000" flipH="1">
            <a:off x="6022450" y="1347424"/>
            <a:ext cx="1170435" cy="2704684"/>
          </a:xfrm>
          <a:prstGeom prst="bentConnector3">
            <a:avLst>
              <a:gd name="adj1" fmla="val 50000"/>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正方形/長方形 77">
            <a:extLst>
              <a:ext uri="{FF2B5EF4-FFF2-40B4-BE49-F238E27FC236}">
                <a16:creationId xmlns:a16="http://schemas.microsoft.com/office/drawing/2014/main" id="{8F851D19-4372-294C-93AB-290F34231273}"/>
              </a:ext>
            </a:extLst>
          </p:cNvPr>
          <p:cNvSpPr/>
          <p:nvPr/>
        </p:nvSpPr>
        <p:spPr>
          <a:xfrm>
            <a:off x="2467677" y="2874147"/>
            <a:ext cx="1727219" cy="276999"/>
          </a:xfrm>
          <a:prstGeom prst="rect">
            <a:avLst/>
          </a:prstGeom>
        </p:spPr>
        <p:txBody>
          <a:bodyPr wrap="square">
            <a:spAutoFit/>
          </a:bodyPr>
          <a:lstStyle/>
          <a:p>
            <a:r>
              <a:rPr lang="en-US" altLang="ja-JP" sz="1200" i="0" dirty="0">
                <a:solidFill>
                  <a:srgbClr val="0432FF"/>
                </a:solidFill>
                <a:effectLst/>
                <a:latin typeface="-apple-system"/>
              </a:rPr>
              <a:t>Node</a:t>
            </a:r>
            <a:r>
              <a:rPr lang="ja-JP" altLang="en-US" sz="1200" i="0">
                <a:solidFill>
                  <a:srgbClr val="0432FF"/>
                </a:solidFill>
                <a:effectLst/>
                <a:latin typeface="-apple-system"/>
              </a:rPr>
              <a:t>の集まりの単位</a:t>
            </a:r>
          </a:p>
        </p:txBody>
      </p:sp>
      <p:sp>
        <p:nvSpPr>
          <p:cNvPr id="79" name="正方形/長方形 78">
            <a:extLst>
              <a:ext uri="{FF2B5EF4-FFF2-40B4-BE49-F238E27FC236}">
                <a16:creationId xmlns:a16="http://schemas.microsoft.com/office/drawing/2014/main" id="{DA35E26C-6C4C-E642-A25D-9880BC250DAE}"/>
              </a:ext>
            </a:extLst>
          </p:cNvPr>
          <p:cNvSpPr/>
          <p:nvPr/>
        </p:nvSpPr>
        <p:spPr>
          <a:xfrm>
            <a:off x="614315" y="3874940"/>
            <a:ext cx="1581421" cy="215444"/>
          </a:xfrm>
          <a:prstGeom prst="rect">
            <a:avLst/>
          </a:prstGeom>
        </p:spPr>
        <p:txBody>
          <a:bodyPr wrap="square">
            <a:spAutoFit/>
          </a:bodyPr>
          <a:lstStyle/>
          <a:p>
            <a:r>
              <a:rPr lang="ja-JP" altLang="en-US" sz="800" i="0">
                <a:solidFill>
                  <a:schemeClr val="bg1"/>
                </a:solidFill>
                <a:effectLst/>
                <a:latin typeface="-apple-system"/>
              </a:rPr>
              <a:t>物理マシン</a:t>
            </a:r>
            <a:r>
              <a:rPr lang="ja-JP" altLang="en-US" sz="800">
                <a:solidFill>
                  <a:schemeClr val="bg1"/>
                </a:solidFill>
                <a:latin typeface="-apple-system"/>
              </a:rPr>
              <a:t>／仮想マシン</a:t>
            </a:r>
            <a:endParaRPr lang="ja-JP" altLang="en-US" sz="800" i="0">
              <a:solidFill>
                <a:schemeClr val="bg1"/>
              </a:solidFill>
              <a:effectLst/>
              <a:latin typeface="-apple-system"/>
            </a:endParaRPr>
          </a:p>
        </p:txBody>
      </p:sp>
      <p:pic>
        <p:nvPicPr>
          <p:cNvPr id="81" name="図 80">
            <a:extLst>
              <a:ext uri="{FF2B5EF4-FFF2-40B4-BE49-F238E27FC236}">
                <a16:creationId xmlns:a16="http://schemas.microsoft.com/office/drawing/2014/main" id="{7B57FA21-5F26-F14E-B2A6-549C19FD7475}"/>
              </a:ext>
            </a:extLst>
          </p:cNvPr>
          <p:cNvPicPr>
            <a:picLocks noChangeAspect="1"/>
          </p:cNvPicPr>
          <p:nvPr/>
        </p:nvPicPr>
        <p:blipFill>
          <a:blip r:embed="rId4"/>
          <a:stretch>
            <a:fillRect/>
          </a:stretch>
        </p:blipFill>
        <p:spPr>
          <a:xfrm>
            <a:off x="1403648" y="1008488"/>
            <a:ext cx="2094625" cy="1664902"/>
          </a:xfrm>
          <a:prstGeom prst="rect">
            <a:avLst/>
          </a:prstGeom>
        </p:spPr>
      </p:pic>
      <p:sp>
        <p:nvSpPr>
          <p:cNvPr id="82" name="正方形/長方形 81">
            <a:extLst>
              <a:ext uri="{FF2B5EF4-FFF2-40B4-BE49-F238E27FC236}">
                <a16:creationId xmlns:a16="http://schemas.microsoft.com/office/drawing/2014/main" id="{C9C7E32B-FB37-7340-B45C-C256F05D892F}"/>
              </a:ext>
            </a:extLst>
          </p:cNvPr>
          <p:cNvSpPr/>
          <p:nvPr/>
        </p:nvSpPr>
        <p:spPr>
          <a:xfrm>
            <a:off x="1648950" y="1436239"/>
            <a:ext cx="1577382" cy="1077218"/>
          </a:xfrm>
          <a:prstGeom prst="rect">
            <a:avLst/>
          </a:prstGeom>
        </p:spPr>
        <p:txBody>
          <a:bodyPr wrap="square">
            <a:spAutoFit/>
          </a:bodyPr>
          <a:lstStyle/>
          <a:p>
            <a:pPr marL="171450" indent="-171450">
              <a:buFont typeface="Wingdings" pitchFamily="2" charset="2"/>
              <a:buChar char="Ø"/>
            </a:pPr>
            <a:r>
              <a:rPr lang="en-US" altLang="ja-JP" sz="800" dirty="0" err="1">
                <a:solidFill>
                  <a:srgbClr val="0432FF"/>
                </a:solidFill>
                <a:latin typeface="Meiryo" panose="020B0604030504040204" pitchFamily="34" charset="-128"/>
                <a:ea typeface="Meiryo" panose="020B0604030504040204" pitchFamily="34" charset="-128"/>
              </a:rPr>
              <a:t>yaml</a:t>
            </a:r>
            <a:r>
              <a:rPr lang="ja-JP" altLang="en-US" sz="800">
                <a:solidFill>
                  <a:srgbClr val="0432FF"/>
                </a:solidFill>
                <a:latin typeface="Meiryo" panose="020B0604030504040204" pitchFamily="34" charset="-128"/>
                <a:ea typeface="Meiryo" panose="020B0604030504040204" pitchFamily="34" charset="-128"/>
              </a:rPr>
              <a:t>形式記載された設定ファイル</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b="1" dirty="0" err="1">
                <a:solidFill>
                  <a:srgbClr val="0432FF"/>
                </a:solidFill>
                <a:latin typeface="Meiryo" panose="020B0604030504040204" pitchFamily="34" charset="-128"/>
                <a:ea typeface="Meiryo" panose="020B0604030504040204" pitchFamily="34" charset="-128"/>
              </a:rPr>
              <a:t>kubectl</a:t>
            </a:r>
            <a:r>
              <a:rPr lang="ja-JP" altLang="en-US" sz="800">
                <a:solidFill>
                  <a:srgbClr val="0432FF"/>
                </a:solidFill>
                <a:latin typeface="Meiryo" panose="020B0604030504040204" pitchFamily="34" charset="-128"/>
                <a:ea typeface="Meiryo" panose="020B0604030504040204" pitchFamily="34" charset="-128"/>
              </a:rPr>
              <a:t>コマンドを使って、設定を</a:t>
            </a: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a:solidFill>
                  <a:srgbClr val="0432FF"/>
                </a:solidFill>
                <a:latin typeface="Meiryo" panose="020B0604030504040204" pitchFamily="34" charset="-128"/>
                <a:ea typeface="Meiryo" panose="020B0604030504040204" pitchFamily="34" charset="-128"/>
              </a:rPr>
              <a:t>に反映</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a:solidFill>
                  <a:srgbClr val="0432FF"/>
                </a:solidFill>
                <a:latin typeface="Meiryo" panose="020B0604030504040204" pitchFamily="34" charset="-128"/>
                <a:ea typeface="Meiryo" panose="020B0604030504040204" pitchFamily="34" charset="-128"/>
              </a:rPr>
              <a:t>は反映された内容を元に、</a:t>
            </a:r>
            <a:r>
              <a:rPr lang="en-US" altLang="ja-JP" sz="800" dirty="0">
                <a:solidFill>
                  <a:srgbClr val="0432FF"/>
                </a:solidFill>
                <a:latin typeface="Meiryo" panose="020B0604030504040204" pitchFamily="34" charset="-128"/>
                <a:ea typeface="Meiryo" panose="020B0604030504040204" pitchFamily="34" charset="-128"/>
              </a:rPr>
              <a:t>Node</a:t>
            </a:r>
            <a:r>
              <a:rPr lang="ja-JP" altLang="en-US" sz="800">
                <a:solidFill>
                  <a:srgbClr val="0432FF"/>
                </a:solidFill>
                <a:latin typeface="Meiryo" panose="020B0604030504040204" pitchFamily="34" charset="-128"/>
                <a:ea typeface="Meiryo" panose="020B0604030504040204" pitchFamily="34" charset="-128"/>
              </a:rPr>
              <a:t>や</a:t>
            </a:r>
            <a:r>
              <a:rPr lang="en-US" altLang="ja-JP" sz="800" dirty="0">
                <a:solidFill>
                  <a:srgbClr val="0432FF"/>
                </a:solidFill>
                <a:latin typeface="Meiryo" panose="020B0604030504040204" pitchFamily="34" charset="-128"/>
                <a:ea typeface="Meiryo" panose="020B0604030504040204" pitchFamily="34" charset="-128"/>
              </a:rPr>
              <a:t>Pod</a:t>
            </a:r>
            <a:r>
              <a:rPr lang="ja-JP" altLang="en-US" sz="800">
                <a:solidFill>
                  <a:srgbClr val="0432FF"/>
                </a:solidFill>
                <a:latin typeface="Meiryo" panose="020B0604030504040204" pitchFamily="34" charset="-128"/>
                <a:ea typeface="Meiryo" panose="020B0604030504040204" pitchFamily="34" charset="-128"/>
              </a:rPr>
              <a:t>を操作</a:t>
            </a:r>
          </a:p>
        </p:txBody>
      </p:sp>
      <p:sp>
        <p:nvSpPr>
          <p:cNvPr id="83" name="正方形/長方形 82">
            <a:extLst>
              <a:ext uri="{FF2B5EF4-FFF2-40B4-BE49-F238E27FC236}">
                <a16:creationId xmlns:a16="http://schemas.microsoft.com/office/drawing/2014/main" id="{9850B4DC-0961-864A-95C4-B92C677188CF}"/>
              </a:ext>
            </a:extLst>
          </p:cNvPr>
          <p:cNvSpPr/>
          <p:nvPr/>
        </p:nvSpPr>
        <p:spPr>
          <a:xfrm>
            <a:off x="1619672" y="1160368"/>
            <a:ext cx="1107996" cy="276999"/>
          </a:xfrm>
          <a:prstGeom prst="rect">
            <a:avLst/>
          </a:prstGeom>
        </p:spPr>
        <p:txBody>
          <a:bodyPr wrap="none">
            <a:spAutoFit/>
          </a:bodyPr>
          <a:lstStyle/>
          <a:p>
            <a:r>
              <a:rPr lang="ja-JP" altLang="en-US" sz="1200" b="1">
                <a:solidFill>
                  <a:srgbClr val="0432FF"/>
                </a:solidFill>
                <a:latin typeface="Meiryo" panose="020B0604030504040204" pitchFamily="34" charset="-128"/>
                <a:ea typeface="Meiryo" panose="020B0604030504040204" pitchFamily="34" charset="-128"/>
              </a:rPr>
              <a:t>マニフェスト</a:t>
            </a:r>
            <a:endParaRPr lang="ja-JP" altLang="en-US" sz="1200">
              <a:solidFill>
                <a:srgbClr val="0432FF"/>
              </a:solidFill>
              <a:latin typeface="Meiryo" panose="020B0604030504040204" pitchFamily="34" charset="-128"/>
              <a:ea typeface="Meiryo" panose="020B0604030504040204" pitchFamily="34" charset="-128"/>
            </a:endParaRPr>
          </a:p>
        </p:txBody>
      </p:sp>
      <p:pic>
        <p:nvPicPr>
          <p:cNvPr id="80" name="図 79">
            <a:extLst>
              <a:ext uri="{FF2B5EF4-FFF2-40B4-BE49-F238E27FC236}">
                <a16:creationId xmlns:a16="http://schemas.microsoft.com/office/drawing/2014/main" id="{A8E96978-E96D-DE47-B60D-567FC21AF515}"/>
              </a:ext>
            </a:extLst>
          </p:cNvPr>
          <p:cNvPicPr>
            <a:picLocks noChangeAspect="1"/>
          </p:cNvPicPr>
          <p:nvPr/>
        </p:nvPicPr>
        <p:blipFill>
          <a:blip r:embed="rId5"/>
          <a:stretch>
            <a:fillRect/>
          </a:stretch>
        </p:blipFill>
        <p:spPr>
          <a:xfrm>
            <a:off x="366060" y="1207475"/>
            <a:ext cx="1419423" cy="1312967"/>
          </a:xfrm>
          <a:prstGeom prst="rect">
            <a:avLst/>
          </a:prstGeom>
        </p:spPr>
      </p:pic>
      <p:sp>
        <p:nvSpPr>
          <p:cNvPr id="87" name="右矢印 86">
            <a:extLst>
              <a:ext uri="{FF2B5EF4-FFF2-40B4-BE49-F238E27FC236}">
                <a16:creationId xmlns:a16="http://schemas.microsoft.com/office/drawing/2014/main" id="{BE50D83E-A8A7-3C4A-A829-65D3A6358A81}"/>
              </a:ext>
            </a:extLst>
          </p:cNvPr>
          <p:cNvSpPr/>
          <p:nvPr/>
        </p:nvSpPr>
        <p:spPr>
          <a:xfrm>
            <a:off x="3150303" y="1338522"/>
            <a:ext cx="633075" cy="44358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9F0F9B43-C0BA-D649-BBA7-0FA37054F0C2}"/>
              </a:ext>
            </a:extLst>
          </p:cNvPr>
          <p:cNvSpPr/>
          <p:nvPr/>
        </p:nvSpPr>
        <p:spPr>
          <a:xfrm>
            <a:off x="6967947" y="1684622"/>
            <a:ext cx="2097899" cy="507831"/>
          </a:xfrm>
          <a:prstGeom prst="rect">
            <a:avLst/>
          </a:prstGeom>
        </p:spPr>
        <p:txBody>
          <a:bodyPr wrap="square">
            <a:spAutoFit/>
          </a:bodyPr>
          <a:lstStyle/>
          <a:p>
            <a:r>
              <a:rPr lang="ja-JP" altLang="en-US" sz="900" dirty="0">
                <a:solidFill>
                  <a:srgbClr val="0432FF"/>
                </a:solidFill>
                <a:latin typeface="Meiryo" charset="-128"/>
                <a:ea typeface="Meiryo" charset="-128"/>
                <a:cs typeface="Meiryo" charset="-128"/>
              </a:rPr>
              <a:t>意味：ギリシャ語で「人生の道標」</a:t>
            </a:r>
            <a:br>
              <a:rPr lang="ja-JP" altLang="en-US" sz="900">
                <a:solidFill>
                  <a:srgbClr val="0432FF"/>
                </a:solidFill>
                <a:latin typeface="Meiryo" charset="-128"/>
                <a:ea typeface="Meiryo" charset="-128"/>
                <a:cs typeface="Meiryo" charset="-128"/>
              </a:rPr>
            </a:br>
            <a:r>
              <a:rPr lang="ja-JP" altLang="en-US" sz="900">
                <a:solidFill>
                  <a:srgbClr val="0432FF"/>
                </a:solidFill>
                <a:latin typeface="Meiryo" charset="-128"/>
                <a:ea typeface="Meiryo" charset="-128"/>
                <a:cs typeface="Meiryo" charset="-128"/>
              </a:rPr>
              <a:t>読み方：クーベルネイテス</a:t>
            </a:r>
            <a:endParaRPr lang="en-US" altLang="ja-JP" sz="900" dirty="0">
              <a:solidFill>
                <a:srgbClr val="0432FF"/>
              </a:solidFill>
              <a:latin typeface="Meiryo" charset="-128"/>
              <a:ea typeface="Meiryo" charset="-128"/>
              <a:cs typeface="Meiryo" charset="-128"/>
            </a:endParaRPr>
          </a:p>
          <a:p>
            <a:r>
              <a:rPr lang="ja-JP" altLang="en-US" sz="900">
                <a:solidFill>
                  <a:srgbClr val="0432FF"/>
                </a:solidFill>
                <a:latin typeface="Meiryo" charset="-128"/>
                <a:ea typeface="Meiryo" charset="-128"/>
                <a:cs typeface="Meiryo" charset="-128"/>
              </a:rPr>
              <a:t>略称：</a:t>
            </a:r>
            <a:r>
              <a:rPr lang="en-US" altLang="ja-JP" sz="900" dirty="0">
                <a:solidFill>
                  <a:srgbClr val="0432FF"/>
                </a:solidFill>
                <a:latin typeface="Meiryo" charset="-128"/>
                <a:ea typeface="Meiryo" charset="-128"/>
                <a:cs typeface="Meiryo" charset="-128"/>
              </a:rPr>
              <a:t>K8s</a:t>
            </a:r>
          </a:p>
        </p:txBody>
      </p:sp>
    </p:spTree>
    <p:extLst>
      <p:ext uri="{BB962C8B-B14F-4D97-AF65-F5344CB8AC3E}">
        <p14:creationId xmlns:p14="http://schemas.microsoft.com/office/powerpoint/2010/main" val="33766115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マイクロサービス（</a:t>
            </a:r>
            <a:r>
              <a:rPr kumimoji="1" lang="en-US" altLang="ja-JP" dirty="0"/>
              <a:t>Micro Service</a:t>
            </a:r>
            <a:r>
              <a:rPr kumimoji="1" lang="ja-JP" altLang="en-US" dirty="0"/>
              <a:t>）</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155</a:t>
            </a:fld>
            <a:endParaRPr kumimoji="1" lang="ja-JP" altLang="en-US"/>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12" name="テキスト ボックス 11">
            <a:extLst>
              <a:ext uri="{FF2B5EF4-FFF2-40B4-BE49-F238E27FC236}">
                <a16:creationId xmlns:a16="http://schemas.microsoft.com/office/drawing/2014/main" id="{83D7A440-EDD7-FF45-A62D-6D5D0BCCD385}"/>
              </a:ext>
            </a:extLst>
          </p:cNvPr>
          <p:cNvSpPr txBox="1"/>
          <p:nvPr/>
        </p:nvSpPr>
        <p:spPr>
          <a:xfrm>
            <a:off x="4591179" y="5828229"/>
            <a:ext cx="4288353" cy="584775"/>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複数の独立した機能（マイクロサービス）を</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組み合わせることでひとつの処理を実現する</a:t>
            </a:r>
          </a:p>
        </p:txBody>
      </p:sp>
      <p:sp>
        <p:nvSpPr>
          <p:cNvPr id="55" name="テキスト ボックス 54">
            <a:extLst>
              <a:ext uri="{FF2B5EF4-FFF2-40B4-BE49-F238E27FC236}">
                <a16:creationId xmlns:a16="http://schemas.microsoft.com/office/drawing/2014/main" id="{1A014876-7283-F74F-9E68-921B45BD1BD0}"/>
              </a:ext>
            </a:extLst>
          </p:cNvPr>
          <p:cNvSpPr txBox="1"/>
          <p:nvPr/>
        </p:nvSpPr>
        <p:spPr>
          <a:xfrm>
            <a:off x="1092174" y="5828229"/>
            <a:ext cx="2646878" cy="584775"/>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大きな単一の機能によって</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ひとつの処理を実現する</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spTree>
    <p:extLst>
      <p:ext uri="{BB962C8B-B14F-4D97-AF65-F5344CB8AC3E}">
        <p14:creationId xmlns:p14="http://schemas.microsoft.com/office/powerpoint/2010/main" val="12700154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マイクロサービス（</a:t>
            </a:r>
            <a:r>
              <a:rPr kumimoji="1" lang="en-US" altLang="ja-JP" dirty="0"/>
              <a:t>Micro Service</a:t>
            </a:r>
            <a:r>
              <a:rPr kumimoji="1" lang="ja-JP" altLang="en-US" dirty="0"/>
              <a:t>）</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156</a:t>
            </a:fld>
            <a:endParaRPr kumimoji="1" lang="ja-JP" altLang="en-US"/>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19257" y="1106635"/>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pic>
        <p:nvPicPr>
          <p:cNvPr id="16" name="図 15">
            <a:extLst>
              <a:ext uri="{FF2B5EF4-FFF2-40B4-BE49-F238E27FC236}">
                <a16:creationId xmlns:a16="http://schemas.microsoft.com/office/drawing/2014/main" id="{47F8AA64-EF7C-FE4B-BA86-E2392AEF00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4412" y="3998546"/>
            <a:ext cx="778407" cy="921191"/>
          </a:xfrm>
          <a:prstGeom prst="rect">
            <a:avLst/>
          </a:prstGeom>
        </p:spPr>
      </p:pic>
      <p:pic>
        <p:nvPicPr>
          <p:cNvPr id="58" name="図 57">
            <a:extLst>
              <a:ext uri="{FF2B5EF4-FFF2-40B4-BE49-F238E27FC236}">
                <a16:creationId xmlns:a16="http://schemas.microsoft.com/office/drawing/2014/main" id="{D65EC69F-7939-0C44-8DEB-F1573A9EE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4" y="2321069"/>
            <a:ext cx="436097" cy="516091"/>
          </a:xfrm>
          <a:prstGeom prst="rect">
            <a:avLst/>
          </a:prstGeom>
        </p:spPr>
      </p:pic>
      <p:pic>
        <p:nvPicPr>
          <p:cNvPr id="59" name="図 58">
            <a:extLst>
              <a:ext uri="{FF2B5EF4-FFF2-40B4-BE49-F238E27FC236}">
                <a16:creationId xmlns:a16="http://schemas.microsoft.com/office/drawing/2014/main" id="{2B391D00-4763-D64F-9681-2E225FC870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0590" y="3062401"/>
            <a:ext cx="436097" cy="516091"/>
          </a:xfrm>
          <a:prstGeom prst="rect">
            <a:avLst/>
          </a:prstGeom>
        </p:spPr>
      </p:pic>
      <p:pic>
        <p:nvPicPr>
          <p:cNvPr id="60" name="図 59">
            <a:extLst>
              <a:ext uri="{FF2B5EF4-FFF2-40B4-BE49-F238E27FC236}">
                <a16:creationId xmlns:a16="http://schemas.microsoft.com/office/drawing/2014/main" id="{3B68D96F-7300-1C4D-9B27-1E2F33EE7A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3" y="3770736"/>
            <a:ext cx="436097" cy="516091"/>
          </a:xfrm>
          <a:prstGeom prst="rect">
            <a:avLst/>
          </a:prstGeom>
        </p:spPr>
      </p:pic>
      <p:pic>
        <p:nvPicPr>
          <p:cNvPr id="61" name="図 60">
            <a:extLst>
              <a:ext uri="{FF2B5EF4-FFF2-40B4-BE49-F238E27FC236}">
                <a16:creationId xmlns:a16="http://schemas.microsoft.com/office/drawing/2014/main" id="{BF541647-E16E-B242-94EE-FBB92AC649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4577" y="3775664"/>
            <a:ext cx="436097" cy="516091"/>
          </a:xfrm>
          <a:prstGeom prst="rect">
            <a:avLst/>
          </a:prstGeom>
        </p:spPr>
      </p:pic>
      <p:pic>
        <p:nvPicPr>
          <p:cNvPr id="62" name="図 61">
            <a:extLst>
              <a:ext uri="{FF2B5EF4-FFF2-40B4-BE49-F238E27FC236}">
                <a16:creationId xmlns:a16="http://schemas.microsoft.com/office/drawing/2014/main" id="{2EE927E7-3606-AD4C-A3CB-CC5F2E789A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8945" y="4702708"/>
            <a:ext cx="436097" cy="516091"/>
          </a:xfrm>
          <a:prstGeom prst="rect">
            <a:avLst/>
          </a:prstGeom>
        </p:spPr>
      </p:pic>
      <p:pic>
        <p:nvPicPr>
          <p:cNvPr id="69" name="図 68">
            <a:extLst>
              <a:ext uri="{FF2B5EF4-FFF2-40B4-BE49-F238E27FC236}">
                <a16:creationId xmlns:a16="http://schemas.microsoft.com/office/drawing/2014/main" id="{EB45C34B-6EAE-0449-B8D9-7C4583743C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6055" y="2231059"/>
            <a:ext cx="436097" cy="516091"/>
          </a:xfrm>
          <a:prstGeom prst="rect">
            <a:avLst/>
          </a:prstGeom>
        </p:spPr>
      </p:pic>
      <p:pic>
        <p:nvPicPr>
          <p:cNvPr id="70" name="図 69">
            <a:extLst>
              <a:ext uri="{FF2B5EF4-FFF2-40B4-BE49-F238E27FC236}">
                <a16:creationId xmlns:a16="http://schemas.microsoft.com/office/drawing/2014/main" id="{3169CDC4-7055-E04B-8D03-E1D0549934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18182" y="2126852"/>
            <a:ext cx="436097" cy="516091"/>
          </a:xfrm>
          <a:prstGeom prst="rect">
            <a:avLst/>
          </a:prstGeom>
        </p:spPr>
      </p:pic>
      <p:sp>
        <p:nvSpPr>
          <p:cNvPr id="72" name="テキスト ボックス 71">
            <a:extLst>
              <a:ext uri="{FF2B5EF4-FFF2-40B4-BE49-F238E27FC236}">
                <a16:creationId xmlns:a16="http://schemas.microsoft.com/office/drawing/2014/main" id="{B56C1CD7-FE87-594F-88EE-AA72A3EE1CA9}"/>
              </a:ext>
            </a:extLst>
          </p:cNvPr>
          <p:cNvSpPr txBox="1"/>
          <p:nvPr/>
        </p:nvSpPr>
        <p:spPr>
          <a:xfrm>
            <a:off x="4898962" y="5828229"/>
            <a:ext cx="3672800" cy="338554"/>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マイクロサービス単位でマシンが必要</a:t>
            </a:r>
          </a:p>
        </p:txBody>
      </p:sp>
      <p:sp>
        <p:nvSpPr>
          <p:cNvPr id="73" name="テキスト ボックス 72">
            <a:extLst>
              <a:ext uri="{FF2B5EF4-FFF2-40B4-BE49-F238E27FC236}">
                <a16:creationId xmlns:a16="http://schemas.microsoft.com/office/drawing/2014/main" id="{BF4536B0-556A-EE4D-AF4E-F18803CA47DA}"/>
              </a:ext>
            </a:extLst>
          </p:cNvPr>
          <p:cNvSpPr txBox="1"/>
          <p:nvPr/>
        </p:nvSpPr>
        <p:spPr>
          <a:xfrm>
            <a:off x="989583" y="5828229"/>
            <a:ext cx="2852063"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各機能の単位でマシンが必要</a:t>
            </a:r>
          </a:p>
        </p:txBody>
      </p:sp>
      <p:sp>
        <p:nvSpPr>
          <p:cNvPr id="74" name="テキスト ボックス 73">
            <a:extLst>
              <a:ext uri="{FF2B5EF4-FFF2-40B4-BE49-F238E27FC236}">
                <a16:creationId xmlns:a16="http://schemas.microsoft.com/office/drawing/2014/main" id="{0A95F4D4-5897-D446-8D9F-3EB21AD5E643}"/>
              </a:ext>
            </a:extLst>
          </p:cNvPr>
          <p:cNvSpPr txBox="1"/>
          <p:nvPr/>
        </p:nvSpPr>
        <p:spPr>
          <a:xfrm>
            <a:off x="2561691" y="6253736"/>
            <a:ext cx="6288901" cy="307777"/>
          </a:xfrm>
          <a:prstGeom prst="rect">
            <a:avLst/>
          </a:prstGeom>
          <a:noFill/>
        </p:spPr>
        <p:txBody>
          <a:bodyPr wrap="none" rtlCol="0">
            <a:spAutoFit/>
          </a:bodyPr>
          <a:lstStyle/>
          <a:p>
            <a:r>
              <a:rPr lang="ja-JP" altLang="en-US" sz="1400">
                <a:solidFill>
                  <a:schemeClr val="tx1">
                    <a:lumMod val="50000"/>
                    <a:lumOff val="50000"/>
                  </a:schemeClr>
                </a:solidFill>
                <a:latin typeface="Meiryo" charset="-128"/>
                <a:ea typeface="Meiryo" charset="-128"/>
                <a:cs typeface="Meiryo" charset="-128"/>
              </a:rPr>
              <a:t>＊</a:t>
            </a:r>
            <a:r>
              <a:rPr kumimoji="1" lang="ja-JP" altLang="en-US" sz="1400">
                <a:solidFill>
                  <a:schemeClr val="tx1">
                    <a:lumMod val="50000"/>
                    <a:lumOff val="50000"/>
                  </a:schemeClr>
                </a:solidFill>
                <a:latin typeface="Meiryo" charset="-128"/>
                <a:ea typeface="Meiryo" charset="-128"/>
                <a:cs typeface="Meiryo" charset="-128"/>
              </a:rPr>
              <a:t>「マシン」とは物理マシンだけではなく仮想マシンやコンテナも含む。</a:t>
            </a:r>
            <a:endParaRPr kumimoji="1" lang="ja-JP" altLang="en-US" sz="14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366664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正方形/長方形 136">
            <a:extLst>
              <a:ext uri="{FF2B5EF4-FFF2-40B4-BE49-F238E27FC236}">
                <a16:creationId xmlns:a16="http://schemas.microsoft.com/office/drawing/2014/main" id="{8B670BAB-11D1-064C-A2B4-3ACEF59C29AC}"/>
              </a:ext>
            </a:extLst>
          </p:cNvPr>
          <p:cNvSpPr/>
          <p:nvPr/>
        </p:nvSpPr>
        <p:spPr>
          <a:xfrm>
            <a:off x="8405708" y="1415647"/>
            <a:ext cx="571182" cy="329927"/>
          </a:xfrm>
          <a:prstGeom prst="rect">
            <a:avLst/>
          </a:prstGeom>
          <a:solidFill>
            <a:schemeClr val="accent6">
              <a:lumMod val="50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F722994E-7BE0-B641-9FCC-3A2F788B66E8}"/>
              </a:ext>
            </a:extLst>
          </p:cNvPr>
          <p:cNvSpPr/>
          <p:nvPr/>
        </p:nvSpPr>
        <p:spPr>
          <a:xfrm>
            <a:off x="8370348" y="1488243"/>
            <a:ext cx="571182" cy="329927"/>
          </a:xfrm>
          <a:prstGeom prst="rect">
            <a:avLst/>
          </a:prstGeom>
          <a:solidFill>
            <a:schemeClr val="accent6">
              <a:lumMod val="75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D07B3D95-1645-FF42-8038-06F2F2B4F07B}"/>
              </a:ext>
            </a:extLst>
          </p:cNvPr>
          <p:cNvSpPr/>
          <p:nvPr/>
        </p:nvSpPr>
        <p:spPr>
          <a:xfrm>
            <a:off x="4865723" y="1301741"/>
            <a:ext cx="2054393" cy="1008112"/>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F688DBE8-FF3D-D14E-A57D-F846C2B824F8}"/>
              </a:ext>
            </a:extLst>
          </p:cNvPr>
          <p:cNvSpPr/>
          <p:nvPr/>
        </p:nvSpPr>
        <p:spPr>
          <a:xfrm>
            <a:off x="4823843" y="1357582"/>
            <a:ext cx="2054393" cy="100811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E28D28-2772-9F45-A46B-4D671A632B1A}"/>
              </a:ext>
            </a:extLst>
          </p:cNvPr>
          <p:cNvSpPr>
            <a:spLocks noGrp="1"/>
          </p:cNvSpPr>
          <p:nvPr>
            <p:ph type="title"/>
          </p:nvPr>
        </p:nvSpPr>
        <p:spPr/>
        <p:txBody>
          <a:bodyPr/>
          <a:lstStyle/>
          <a:p>
            <a:r>
              <a:rPr kumimoji="1" lang="ja-JP" altLang="en-US"/>
              <a:t>マイクロサービス・アーキテクチャの</a:t>
            </a:r>
            <a:r>
              <a:rPr kumimoji="1" lang="en-US" altLang="ja-JP" dirty="0"/>
              <a:t>6</a:t>
            </a:r>
            <a:r>
              <a:rPr kumimoji="1" lang="ja-JP" altLang="en-US"/>
              <a:t>つのメリット</a:t>
            </a:r>
          </a:p>
        </p:txBody>
      </p:sp>
      <p:sp>
        <p:nvSpPr>
          <p:cNvPr id="4" name="正方形/長方形 3">
            <a:extLst>
              <a:ext uri="{FF2B5EF4-FFF2-40B4-BE49-F238E27FC236}">
                <a16:creationId xmlns:a16="http://schemas.microsoft.com/office/drawing/2014/main" id="{B5D3FB23-167D-9D4D-BA24-86628707C6D7}"/>
              </a:ext>
            </a:extLst>
          </p:cNvPr>
          <p:cNvSpPr/>
          <p:nvPr/>
        </p:nvSpPr>
        <p:spPr>
          <a:xfrm>
            <a:off x="219615"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B2871BA-F948-424E-915B-1891513A8DDC}"/>
              </a:ext>
            </a:extLst>
          </p:cNvPr>
          <p:cNvSpPr/>
          <p:nvPr/>
        </p:nvSpPr>
        <p:spPr>
          <a:xfrm>
            <a:off x="329792"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B0F8B91-51B7-614B-A9D9-6958D46A8E4F}"/>
              </a:ext>
            </a:extLst>
          </p:cNvPr>
          <p:cNvSpPr/>
          <p:nvPr/>
        </p:nvSpPr>
        <p:spPr>
          <a:xfrm>
            <a:off x="977864"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27464B22-5F6A-124B-89EB-6FD1A7D41D09}"/>
              </a:ext>
            </a:extLst>
          </p:cNvPr>
          <p:cNvSpPr/>
          <p:nvPr/>
        </p:nvSpPr>
        <p:spPr>
          <a:xfrm>
            <a:off x="1630818"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B314C6A-90E9-F941-9775-3BCE09AE8BBA}"/>
              </a:ext>
            </a:extLst>
          </p:cNvPr>
          <p:cNvSpPr/>
          <p:nvPr/>
        </p:nvSpPr>
        <p:spPr>
          <a:xfrm>
            <a:off x="329792"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86242088-01D9-9D45-95D1-E2B95408BF06}"/>
              </a:ext>
            </a:extLst>
          </p:cNvPr>
          <p:cNvSpPr/>
          <p:nvPr/>
        </p:nvSpPr>
        <p:spPr>
          <a:xfrm>
            <a:off x="986180" y="1959958"/>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7080EDCF-4382-1244-8DBF-E2DFA65A2817}"/>
              </a:ext>
            </a:extLst>
          </p:cNvPr>
          <p:cNvSpPr/>
          <p:nvPr/>
        </p:nvSpPr>
        <p:spPr>
          <a:xfrm>
            <a:off x="1630818"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37C3FF8-C2D9-DF48-B584-2FBE0AAB21D7}"/>
              </a:ext>
            </a:extLst>
          </p:cNvPr>
          <p:cNvSpPr/>
          <p:nvPr/>
        </p:nvSpPr>
        <p:spPr>
          <a:xfrm>
            <a:off x="2449493"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D49B2DBE-B3E9-8B4A-A96E-4F0E3F4355F7}"/>
              </a:ext>
            </a:extLst>
          </p:cNvPr>
          <p:cNvSpPr/>
          <p:nvPr/>
        </p:nvSpPr>
        <p:spPr>
          <a:xfrm>
            <a:off x="3113686"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4B68D5F6-18DC-2D44-8D79-BC79B3A3CF38}"/>
              </a:ext>
            </a:extLst>
          </p:cNvPr>
          <p:cNvSpPr/>
          <p:nvPr/>
        </p:nvSpPr>
        <p:spPr>
          <a:xfrm>
            <a:off x="378037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782573F-5E96-B547-89A4-8C9CDA6BC193}"/>
              </a:ext>
            </a:extLst>
          </p:cNvPr>
          <p:cNvSpPr/>
          <p:nvPr/>
        </p:nvSpPr>
        <p:spPr>
          <a:xfrm>
            <a:off x="2449493"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C3316701-2CA4-1F4F-A8CF-DEA2759B609A}"/>
              </a:ext>
            </a:extLst>
          </p:cNvPr>
          <p:cNvSpPr/>
          <p:nvPr/>
        </p:nvSpPr>
        <p:spPr>
          <a:xfrm>
            <a:off x="3118842" y="2042438"/>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4773D632-6BBD-8F4D-9742-EC50744BE1CF}"/>
              </a:ext>
            </a:extLst>
          </p:cNvPr>
          <p:cNvSpPr/>
          <p:nvPr/>
        </p:nvSpPr>
        <p:spPr>
          <a:xfrm>
            <a:off x="378037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F2031DFA-7205-8343-A150-E7A0EC62A879}"/>
              </a:ext>
            </a:extLst>
          </p:cNvPr>
          <p:cNvSpPr txBox="1"/>
          <p:nvPr/>
        </p:nvSpPr>
        <p:spPr>
          <a:xfrm>
            <a:off x="448812"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リリースの同期は必須</a:t>
            </a:r>
          </a:p>
        </p:txBody>
      </p:sp>
      <p:sp>
        <p:nvSpPr>
          <p:cNvPr id="19" name="テキスト ボックス 18">
            <a:extLst>
              <a:ext uri="{FF2B5EF4-FFF2-40B4-BE49-F238E27FC236}">
                <a16:creationId xmlns:a16="http://schemas.microsoft.com/office/drawing/2014/main" id="{548B545B-E223-F440-BF07-0149234A8CE7}"/>
              </a:ext>
            </a:extLst>
          </p:cNvPr>
          <p:cNvSpPr txBox="1"/>
          <p:nvPr/>
        </p:nvSpPr>
        <p:spPr>
          <a:xfrm>
            <a:off x="2565458"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個別にリリース可能</a:t>
            </a:r>
          </a:p>
        </p:txBody>
      </p:sp>
      <p:sp>
        <p:nvSpPr>
          <p:cNvPr id="20" name="正方形/長方形 19">
            <a:extLst>
              <a:ext uri="{FF2B5EF4-FFF2-40B4-BE49-F238E27FC236}">
                <a16:creationId xmlns:a16="http://schemas.microsoft.com/office/drawing/2014/main" id="{59728A5A-FE2F-744B-8EBF-43B874FC25CA}"/>
              </a:ext>
            </a:extLst>
          </p:cNvPr>
          <p:cNvSpPr/>
          <p:nvPr/>
        </p:nvSpPr>
        <p:spPr>
          <a:xfrm>
            <a:off x="219614" y="3171766"/>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C614A8C-A0D0-D64E-9AF8-D88A59A7B46E}"/>
              </a:ext>
            </a:extLst>
          </p:cNvPr>
          <p:cNvSpPr/>
          <p:nvPr/>
        </p:nvSpPr>
        <p:spPr>
          <a:xfrm>
            <a:off x="329792" y="330096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67F82172-BD7C-6744-A4E2-1B8FAF3AFE5F}"/>
              </a:ext>
            </a:extLst>
          </p:cNvPr>
          <p:cNvSpPr/>
          <p:nvPr/>
        </p:nvSpPr>
        <p:spPr>
          <a:xfrm>
            <a:off x="977864"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1C6B824-1C83-CE45-B42C-F8BE9EBFD067}"/>
              </a:ext>
            </a:extLst>
          </p:cNvPr>
          <p:cNvSpPr/>
          <p:nvPr/>
        </p:nvSpPr>
        <p:spPr>
          <a:xfrm>
            <a:off x="1630818"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F5893F4E-0648-E945-89EA-2925CF4B3CD6}"/>
              </a:ext>
            </a:extLst>
          </p:cNvPr>
          <p:cNvSpPr/>
          <p:nvPr/>
        </p:nvSpPr>
        <p:spPr>
          <a:xfrm>
            <a:off x="329792" y="368194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85BC9753-8CF4-E243-B74D-5CFD596DD94C}"/>
              </a:ext>
            </a:extLst>
          </p:cNvPr>
          <p:cNvSpPr/>
          <p:nvPr/>
        </p:nvSpPr>
        <p:spPr>
          <a:xfrm>
            <a:off x="977864"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CA506808-4F32-5A4B-8416-34E8065FA29D}"/>
              </a:ext>
            </a:extLst>
          </p:cNvPr>
          <p:cNvSpPr/>
          <p:nvPr/>
        </p:nvSpPr>
        <p:spPr>
          <a:xfrm>
            <a:off x="1630818"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F173DB03-12B3-3E44-8AAB-E354B168425E}"/>
              </a:ext>
            </a:extLst>
          </p:cNvPr>
          <p:cNvSpPr/>
          <p:nvPr/>
        </p:nvSpPr>
        <p:spPr>
          <a:xfrm>
            <a:off x="2449493"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6388C353-A4BB-6147-98DE-C1A5BFE082D8}"/>
              </a:ext>
            </a:extLst>
          </p:cNvPr>
          <p:cNvSpPr/>
          <p:nvPr/>
        </p:nvSpPr>
        <p:spPr>
          <a:xfrm>
            <a:off x="3113686"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Ruby</a:t>
            </a: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089107F-3F1D-0449-82CC-CF9D3A8CC13A}"/>
              </a:ext>
            </a:extLst>
          </p:cNvPr>
          <p:cNvSpPr/>
          <p:nvPr/>
        </p:nvSpPr>
        <p:spPr>
          <a:xfrm>
            <a:off x="3783513" y="329913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err="1">
                <a:solidFill>
                  <a:srgbClr val="FFFFFF"/>
                </a:solidFill>
                <a:latin typeface="Meiryo" charset="-128"/>
                <a:ea typeface="Meiryo" charset="-128"/>
                <a:cs typeface="Meiryo" charset="-128"/>
              </a:rPr>
              <a:t>php</a:t>
            </a: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9A6BB481-7FC5-5349-91E9-061B792B5D83}"/>
              </a:ext>
            </a:extLst>
          </p:cNvPr>
          <p:cNvSpPr/>
          <p:nvPr/>
        </p:nvSpPr>
        <p:spPr>
          <a:xfrm>
            <a:off x="2449493"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D7A3E031-EB37-9C40-866C-475CDF62BC2D}"/>
              </a:ext>
            </a:extLst>
          </p:cNvPr>
          <p:cNvSpPr/>
          <p:nvPr/>
        </p:nvSpPr>
        <p:spPr>
          <a:xfrm>
            <a:off x="3113686"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 Script</a:t>
            </a:r>
            <a:endParaRPr kumimoji="1" lang="ja-JP" altLang="en-US"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A74C41FF-B76A-3748-BB3E-7675CAEE50C8}"/>
              </a:ext>
            </a:extLst>
          </p:cNvPr>
          <p:cNvSpPr/>
          <p:nvPr/>
        </p:nvSpPr>
        <p:spPr>
          <a:xfrm>
            <a:off x="3783513" y="368011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3" name="テキスト ボックス 32">
            <a:extLst>
              <a:ext uri="{FF2B5EF4-FFF2-40B4-BE49-F238E27FC236}">
                <a16:creationId xmlns:a16="http://schemas.microsoft.com/office/drawing/2014/main" id="{C887E10F-FC92-4741-8351-D0E4FEDE8B6B}"/>
              </a:ext>
            </a:extLst>
          </p:cNvPr>
          <p:cNvSpPr txBox="1"/>
          <p:nvPr/>
        </p:nvSpPr>
        <p:spPr>
          <a:xfrm>
            <a:off x="807884" y="4191372"/>
            <a:ext cx="100248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言語は統一</a:t>
            </a:r>
          </a:p>
        </p:txBody>
      </p:sp>
      <p:sp>
        <p:nvSpPr>
          <p:cNvPr id="34" name="テキスト ボックス 33">
            <a:extLst>
              <a:ext uri="{FF2B5EF4-FFF2-40B4-BE49-F238E27FC236}">
                <a16:creationId xmlns:a16="http://schemas.microsoft.com/office/drawing/2014/main" id="{CD9530FB-F46A-7240-AD5B-2FE9BF696922}"/>
              </a:ext>
            </a:extLst>
          </p:cNvPr>
          <p:cNvSpPr txBox="1"/>
          <p:nvPr/>
        </p:nvSpPr>
        <p:spPr>
          <a:xfrm>
            <a:off x="2414696" y="4190461"/>
            <a:ext cx="1969162"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機能にふさわしい言語を選択</a:t>
            </a:r>
          </a:p>
        </p:txBody>
      </p:sp>
      <p:sp>
        <p:nvSpPr>
          <p:cNvPr id="35" name="正方形/長方形 34">
            <a:extLst>
              <a:ext uri="{FF2B5EF4-FFF2-40B4-BE49-F238E27FC236}">
                <a16:creationId xmlns:a16="http://schemas.microsoft.com/office/drawing/2014/main" id="{AB34479A-A40F-2C42-97CA-DD255562DB50}"/>
              </a:ext>
            </a:extLst>
          </p:cNvPr>
          <p:cNvSpPr/>
          <p:nvPr/>
        </p:nvSpPr>
        <p:spPr>
          <a:xfrm>
            <a:off x="219613" y="4961175"/>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3E8E3BEF-58B5-B64D-AD59-3BD7A8D415D7}"/>
              </a:ext>
            </a:extLst>
          </p:cNvPr>
          <p:cNvSpPr/>
          <p:nvPr/>
        </p:nvSpPr>
        <p:spPr>
          <a:xfrm>
            <a:off x="329792" y="5105191"/>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0000"/>
                </a:solidFill>
                <a:latin typeface="Meiryo" charset="-128"/>
                <a:ea typeface="Meiryo" charset="-128"/>
                <a:cs typeface="Meiryo" charset="-128"/>
              </a:rPr>
              <a:t>影響</a:t>
            </a:r>
            <a:r>
              <a:rPr lang="ja-JP" altLang="en-US" sz="1000">
                <a:solidFill>
                  <a:srgbClr val="FF0000"/>
                </a:solidFill>
                <a:latin typeface="Meiryo" charset="-128"/>
                <a:ea typeface="Meiryo" charset="-128"/>
                <a:cs typeface="Meiryo" charset="-128"/>
              </a:rPr>
              <a:t>？</a:t>
            </a:r>
            <a:endParaRPr kumimoji="1"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A278A184-3634-1847-A2C8-7441F7650880}"/>
              </a:ext>
            </a:extLst>
          </p:cNvPr>
          <p:cNvSpPr/>
          <p:nvPr/>
        </p:nvSpPr>
        <p:spPr>
          <a:xfrm>
            <a:off x="977864"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286F8813-0C71-FE44-BC10-FE953AC55971}"/>
              </a:ext>
            </a:extLst>
          </p:cNvPr>
          <p:cNvSpPr/>
          <p:nvPr/>
        </p:nvSpPr>
        <p:spPr>
          <a:xfrm>
            <a:off x="1630818"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F340F67B-1760-4C47-B673-47FCE3A79DA2}"/>
              </a:ext>
            </a:extLst>
          </p:cNvPr>
          <p:cNvSpPr/>
          <p:nvPr/>
        </p:nvSpPr>
        <p:spPr>
          <a:xfrm>
            <a:off x="329792" y="5486175"/>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4F1B1CDC-24F7-6044-BF6D-4028525C7900}"/>
              </a:ext>
            </a:extLst>
          </p:cNvPr>
          <p:cNvSpPr/>
          <p:nvPr/>
        </p:nvSpPr>
        <p:spPr>
          <a:xfrm>
            <a:off x="977864" y="5486174"/>
            <a:ext cx="571182" cy="329927"/>
          </a:xfrm>
          <a:prstGeom prst="rect">
            <a:avLst/>
          </a:prstGeom>
          <a:solidFill>
            <a:schemeClr val="accent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3BA0F42-E4A3-314F-87B7-9C1A597E7E35}"/>
              </a:ext>
            </a:extLst>
          </p:cNvPr>
          <p:cNvSpPr/>
          <p:nvPr/>
        </p:nvSpPr>
        <p:spPr>
          <a:xfrm>
            <a:off x="1630818" y="5486174"/>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BA6C18E1-EF31-E545-851B-888AA07EDD24}"/>
              </a:ext>
            </a:extLst>
          </p:cNvPr>
          <p:cNvSpPr txBox="1"/>
          <p:nvPr/>
        </p:nvSpPr>
        <p:spPr>
          <a:xfrm>
            <a:off x="179512" y="5995603"/>
            <a:ext cx="2166504"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一部機能変更・全体テスト</a:t>
            </a:r>
          </a:p>
        </p:txBody>
      </p:sp>
      <p:sp>
        <p:nvSpPr>
          <p:cNvPr id="49" name="テキスト ボックス 48">
            <a:extLst>
              <a:ext uri="{FF2B5EF4-FFF2-40B4-BE49-F238E27FC236}">
                <a16:creationId xmlns:a16="http://schemas.microsoft.com/office/drawing/2014/main" id="{AD70FFDF-BD60-AC42-A379-86D111A22461}"/>
              </a:ext>
            </a:extLst>
          </p:cNvPr>
          <p:cNvSpPr txBox="1"/>
          <p:nvPr/>
        </p:nvSpPr>
        <p:spPr>
          <a:xfrm>
            <a:off x="2165214" y="5992516"/>
            <a:ext cx="2437703"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一部機能変更・対象機能のみテスト</a:t>
            </a:r>
          </a:p>
        </p:txBody>
      </p:sp>
      <p:cxnSp>
        <p:nvCxnSpPr>
          <p:cNvPr id="54" name="直線矢印コネクタ 53">
            <a:extLst>
              <a:ext uri="{FF2B5EF4-FFF2-40B4-BE49-F238E27FC236}">
                <a16:creationId xmlns:a16="http://schemas.microsoft.com/office/drawing/2014/main" id="{CB7E66EA-E631-7142-8974-B49E459EC438}"/>
              </a:ext>
            </a:extLst>
          </p:cNvPr>
          <p:cNvCxnSpPr>
            <a:cxnSpLocks/>
          </p:cNvCxnSpPr>
          <p:nvPr/>
        </p:nvCxnSpPr>
        <p:spPr>
          <a:xfrm>
            <a:off x="776860"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EA1FB4E6-9545-E549-8B74-97A48366FFE9}"/>
              </a:ext>
            </a:extLst>
          </p:cNvPr>
          <p:cNvCxnSpPr>
            <a:cxnSpLocks/>
          </p:cNvCxnSpPr>
          <p:nvPr/>
        </p:nvCxnSpPr>
        <p:spPr>
          <a:xfrm flipV="1">
            <a:off x="1244560" y="5294773"/>
            <a:ext cx="0" cy="28803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92EA5C1E-43C0-9E4B-84A0-0623D2701E43}"/>
              </a:ext>
            </a:extLst>
          </p:cNvPr>
          <p:cNvCxnSpPr>
            <a:cxnSpLocks/>
          </p:cNvCxnSpPr>
          <p:nvPr/>
        </p:nvCxnSpPr>
        <p:spPr>
          <a:xfrm flipH="1" flipV="1">
            <a:off x="848868" y="5342245"/>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1E35B664-2FEF-C64A-835A-D81DDCF56D50}"/>
              </a:ext>
            </a:extLst>
          </p:cNvPr>
          <p:cNvCxnSpPr>
            <a:cxnSpLocks/>
          </p:cNvCxnSpPr>
          <p:nvPr/>
        </p:nvCxnSpPr>
        <p:spPr>
          <a:xfrm flipV="1">
            <a:off x="1601087" y="5345930"/>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7" name="直線矢印コネクタ 106">
            <a:extLst>
              <a:ext uri="{FF2B5EF4-FFF2-40B4-BE49-F238E27FC236}">
                <a16:creationId xmlns:a16="http://schemas.microsoft.com/office/drawing/2014/main" id="{1D47DABB-9FD5-5441-9AF7-AFC251D01E84}"/>
              </a:ext>
            </a:extLst>
          </p:cNvPr>
          <p:cNvCxnSpPr>
            <a:cxnSpLocks/>
          </p:cNvCxnSpPr>
          <p:nvPr/>
        </p:nvCxnSpPr>
        <p:spPr>
          <a:xfrm>
            <a:off x="1421067"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A139FCD9-5945-9743-9D3F-D22E9F2FC1B8}"/>
              </a:ext>
            </a:extLst>
          </p:cNvPr>
          <p:cNvCxnSpPr>
            <a:cxnSpLocks/>
          </p:cNvCxnSpPr>
          <p:nvPr/>
        </p:nvCxnSpPr>
        <p:spPr>
          <a:xfrm>
            <a:off x="783840"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a:extLst>
              <a:ext uri="{FF2B5EF4-FFF2-40B4-BE49-F238E27FC236}">
                <a16:creationId xmlns:a16="http://schemas.microsoft.com/office/drawing/2014/main" id="{C6CB571A-03CF-B743-A1C0-002A0759D68B}"/>
              </a:ext>
            </a:extLst>
          </p:cNvPr>
          <p:cNvCxnSpPr>
            <a:cxnSpLocks/>
          </p:cNvCxnSpPr>
          <p:nvPr/>
        </p:nvCxnSpPr>
        <p:spPr>
          <a:xfrm>
            <a:off x="1428047"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219378D8-E248-3C49-B80F-7B9132B760E9}"/>
              </a:ext>
            </a:extLst>
          </p:cNvPr>
          <p:cNvSpPr/>
          <p:nvPr/>
        </p:nvSpPr>
        <p:spPr>
          <a:xfrm>
            <a:off x="2449493"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4" name="正方形/長方形 113">
            <a:extLst>
              <a:ext uri="{FF2B5EF4-FFF2-40B4-BE49-F238E27FC236}">
                <a16:creationId xmlns:a16="http://schemas.microsoft.com/office/drawing/2014/main" id="{D0985C94-5E40-9E4C-9C83-7238523B01A8}"/>
              </a:ext>
            </a:extLst>
          </p:cNvPr>
          <p:cNvSpPr/>
          <p:nvPr/>
        </p:nvSpPr>
        <p:spPr>
          <a:xfrm>
            <a:off x="3113686"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5" name="正方形/長方形 114">
            <a:extLst>
              <a:ext uri="{FF2B5EF4-FFF2-40B4-BE49-F238E27FC236}">
                <a16:creationId xmlns:a16="http://schemas.microsoft.com/office/drawing/2014/main" id="{458DA5B7-96B8-B64A-8A16-83F007F330D7}"/>
              </a:ext>
            </a:extLst>
          </p:cNvPr>
          <p:cNvSpPr/>
          <p:nvPr/>
        </p:nvSpPr>
        <p:spPr>
          <a:xfrm>
            <a:off x="3783513" y="510562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6" name="正方形/長方形 115">
            <a:extLst>
              <a:ext uri="{FF2B5EF4-FFF2-40B4-BE49-F238E27FC236}">
                <a16:creationId xmlns:a16="http://schemas.microsoft.com/office/drawing/2014/main" id="{2702A0ED-4DFE-074F-91DD-B1EDF09A184A}"/>
              </a:ext>
            </a:extLst>
          </p:cNvPr>
          <p:cNvSpPr/>
          <p:nvPr/>
        </p:nvSpPr>
        <p:spPr>
          <a:xfrm>
            <a:off x="2449493" y="548843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5F89707-2903-884D-906F-BECD55C890DC}"/>
              </a:ext>
            </a:extLst>
          </p:cNvPr>
          <p:cNvSpPr/>
          <p:nvPr/>
        </p:nvSpPr>
        <p:spPr>
          <a:xfrm>
            <a:off x="3113686" y="5488435"/>
            <a:ext cx="571182" cy="329927"/>
          </a:xfrm>
          <a:prstGeom prst="rect">
            <a:avLst/>
          </a:prstGeom>
          <a:solidFill>
            <a:schemeClr val="accent2">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09DB3FCC-5786-4F47-B5FF-C1464D7DDB85}"/>
              </a:ext>
            </a:extLst>
          </p:cNvPr>
          <p:cNvSpPr/>
          <p:nvPr/>
        </p:nvSpPr>
        <p:spPr>
          <a:xfrm>
            <a:off x="3783513" y="5486610"/>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B0EF132A-64B7-2F47-9B28-DEB1D02192DC}"/>
              </a:ext>
            </a:extLst>
          </p:cNvPr>
          <p:cNvSpPr/>
          <p:nvPr/>
        </p:nvSpPr>
        <p:spPr>
          <a:xfrm>
            <a:off x="4788024"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A766E8F8-39B8-3449-A07A-1ACD60C23BF4}"/>
              </a:ext>
            </a:extLst>
          </p:cNvPr>
          <p:cNvSpPr/>
          <p:nvPr/>
        </p:nvSpPr>
        <p:spPr>
          <a:xfrm>
            <a:off x="4898201"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1" name="正方形/長方形 120">
            <a:extLst>
              <a:ext uri="{FF2B5EF4-FFF2-40B4-BE49-F238E27FC236}">
                <a16:creationId xmlns:a16="http://schemas.microsoft.com/office/drawing/2014/main" id="{08091C7F-76EC-BB4F-BF4A-FD3D2B684F26}"/>
              </a:ext>
            </a:extLst>
          </p:cNvPr>
          <p:cNvSpPr/>
          <p:nvPr/>
        </p:nvSpPr>
        <p:spPr>
          <a:xfrm>
            <a:off x="5546273"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2" name="正方形/長方形 121">
            <a:extLst>
              <a:ext uri="{FF2B5EF4-FFF2-40B4-BE49-F238E27FC236}">
                <a16:creationId xmlns:a16="http://schemas.microsoft.com/office/drawing/2014/main" id="{1A1464DC-639D-1249-805A-BBD4E4341E94}"/>
              </a:ext>
            </a:extLst>
          </p:cNvPr>
          <p:cNvSpPr/>
          <p:nvPr/>
        </p:nvSpPr>
        <p:spPr>
          <a:xfrm>
            <a:off x="6199227"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3" name="正方形/長方形 122">
            <a:extLst>
              <a:ext uri="{FF2B5EF4-FFF2-40B4-BE49-F238E27FC236}">
                <a16:creationId xmlns:a16="http://schemas.microsoft.com/office/drawing/2014/main" id="{25E2610F-3B95-9148-B2F0-9C081CB6A0BE}"/>
              </a:ext>
            </a:extLst>
          </p:cNvPr>
          <p:cNvSpPr/>
          <p:nvPr/>
        </p:nvSpPr>
        <p:spPr>
          <a:xfrm>
            <a:off x="4898201"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4" name="正方形/長方形 123">
            <a:extLst>
              <a:ext uri="{FF2B5EF4-FFF2-40B4-BE49-F238E27FC236}">
                <a16:creationId xmlns:a16="http://schemas.microsoft.com/office/drawing/2014/main" id="{F08C3D20-675B-364D-8EA6-5FFFF30FB8A6}"/>
              </a:ext>
            </a:extLst>
          </p:cNvPr>
          <p:cNvSpPr/>
          <p:nvPr/>
        </p:nvSpPr>
        <p:spPr>
          <a:xfrm>
            <a:off x="5546273"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6AB40FDA-E864-CB42-88D6-4C827DCBFAC5}"/>
              </a:ext>
            </a:extLst>
          </p:cNvPr>
          <p:cNvSpPr/>
          <p:nvPr/>
        </p:nvSpPr>
        <p:spPr>
          <a:xfrm>
            <a:off x="6199227"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540430BC-CE6B-8346-9715-93FA9A0ACE19}"/>
              </a:ext>
            </a:extLst>
          </p:cNvPr>
          <p:cNvSpPr/>
          <p:nvPr/>
        </p:nvSpPr>
        <p:spPr>
          <a:xfrm>
            <a:off x="7017902"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EB9B39E4-9F23-4A4B-9293-9D56F5A40E6C}"/>
              </a:ext>
            </a:extLst>
          </p:cNvPr>
          <p:cNvSpPr/>
          <p:nvPr/>
        </p:nvSpPr>
        <p:spPr>
          <a:xfrm>
            <a:off x="768209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8" name="正方形/長方形 127">
            <a:extLst>
              <a:ext uri="{FF2B5EF4-FFF2-40B4-BE49-F238E27FC236}">
                <a16:creationId xmlns:a16="http://schemas.microsoft.com/office/drawing/2014/main" id="{DC90EC0D-649F-D745-9CD1-C9BF67A4D2CC}"/>
              </a:ext>
            </a:extLst>
          </p:cNvPr>
          <p:cNvSpPr/>
          <p:nvPr/>
        </p:nvSpPr>
        <p:spPr>
          <a:xfrm>
            <a:off x="8351268" y="1564591"/>
            <a:ext cx="571182" cy="329927"/>
          </a:xfrm>
          <a:prstGeom prst="rect">
            <a:avLst/>
          </a:prstGeom>
          <a:solidFill>
            <a:schemeClr val="accent6"/>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9" name="正方形/長方形 128">
            <a:extLst>
              <a:ext uri="{FF2B5EF4-FFF2-40B4-BE49-F238E27FC236}">
                <a16:creationId xmlns:a16="http://schemas.microsoft.com/office/drawing/2014/main" id="{10AAA36A-4398-7D49-987E-43C45ED8078C}"/>
              </a:ext>
            </a:extLst>
          </p:cNvPr>
          <p:cNvSpPr/>
          <p:nvPr/>
        </p:nvSpPr>
        <p:spPr>
          <a:xfrm>
            <a:off x="7017902"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0" name="正方形/長方形 129">
            <a:extLst>
              <a:ext uri="{FF2B5EF4-FFF2-40B4-BE49-F238E27FC236}">
                <a16:creationId xmlns:a16="http://schemas.microsoft.com/office/drawing/2014/main" id="{9A302992-E61D-A44A-9B5D-474F81198D67}"/>
              </a:ext>
            </a:extLst>
          </p:cNvPr>
          <p:cNvSpPr/>
          <p:nvPr/>
        </p:nvSpPr>
        <p:spPr>
          <a:xfrm>
            <a:off x="768209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1" name="正方形/長方形 130">
            <a:extLst>
              <a:ext uri="{FF2B5EF4-FFF2-40B4-BE49-F238E27FC236}">
                <a16:creationId xmlns:a16="http://schemas.microsoft.com/office/drawing/2014/main" id="{878DFFCA-CE05-DE4D-B825-396E1D3DC17E}"/>
              </a:ext>
            </a:extLst>
          </p:cNvPr>
          <p:cNvSpPr/>
          <p:nvPr/>
        </p:nvSpPr>
        <p:spPr>
          <a:xfrm>
            <a:off x="8351268"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2" name="テキスト ボックス 131">
            <a:extLst>
              <a:ext uri="{FF2B5EF4-FFF2-40B4-BE49-F238E27FC236}">
                <a16:creationId xmlns:a16="http://schemas.microsoft.com/office/drawing/2014/main" id="{654A5FD8-C1B6-A44F-B19E-B9EA01A64F17}"/>
              </a:ext>
            </a:extLst>
          </p:cNvPr>
          <p:cNvSpPr txBox="1"/>
          <p:nvPr/>
        </p:nvSpPr>
        <p:spPr>
          <a:xfrm>
            <a:off x="5017221"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全体で拡張</a:t>
            </a:r>
          </a:p>
        </p:txBody>
      </p:sp>
      <p:sp>
        <p:nvSpPr>
          <p:cNvPr id="133" name="テキスト ボックス 132">
            <a:extLst>
              <a:ext uri="{FF2B5EF4-FFF2-40B4-BE49-F238E27FC236}">
                <a16:creationId xmlns:a16="http://schemas.microsoft.com/office/drawing/2014/main" id="{7814A2BC-4717-7846-89E4-1F5985C5EBA2}"/>
              </a:ext>
            </a:extLst>
          </p:cNvPr>
          <p:cNvSpPr txBox="1"/>
          <p:nvPr/>
        </p:nvSpPr>
        <p:spPr>
          <a:xfrm>
            <a:off x="7133867"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個別に拡張</a:t>
            </a:r>
          </a:p>
        </p:txBody>
      </p:sp>
      <p:pic>
        <p:nvPicPr>
          <p:cNvPr id="138" name="図 137">
            <a:extLst>
              <a:ext uri="{FF2B5EF4-FFF2-40B4-BE49-F238E27FC236}">
                <a16:creationId xmlns:a16="http://schemas.microsoft.com/office/drawing/2014/main" id="{298D4726-CA69-C246-9148-197AE2FD18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0238" y="2105270"/>
            <a:ext cx="436097" cy="516091"/>
          </a:xfrm>
          <a:prstGeom prst="rect">
            <a:avLst/>
          </a:prstGeom>
        </p:spPr>
      </p:pic>
      <p:pic>
        <p:nvPicPr>
          <p:cNvPr id="141" name="図 140">
            <a:extLst>
              <a:ext uri="{FF2B5EF4-FFF2-40B4-BE49-F238E27FC236}">
                <a16:creationId xmlns:a16="http://schemas.microsoft.com/office/drawing/2014/main" id="{E3B18862-C318-C548-BE43-08B3FE5E52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2892" y="1653207"/>
            <a:ext cx="303287" cy="358920"/>
          </a:xfrm>
          <a:prstGeom prst="rect">
            <a:avLst/>
          </a:prstGeom>
        </p:spPr>
      </p:pic>
      <p:sp>
        <p:nvSpPr>
          <p:cNvPr id="142" name="正方形/長方形 141">
            <a:extLst>
              <a:ext uri="{FF2B5EF4-FFF2-40B4-BE49-F238E27FC236}">
                <a16:creationId xmlns:a16="http://schemas.microsoft.com/office/drawing/2014/main" id="{ED690AB2-C3E2-734D-925E-F2CCA0154CEF}"/>
              </a:ext>
            </a:extLst>
          </p:cNvPr>
          <p:cNvSpPr/>
          <p:nvPr/>
        </p:nvSpPr>
        <p:spPr>
          <a:xfrm>
            <a:off x="4788024" y="3140968"/>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39C13139-5E09-554D-84E0-0D0B913FEC64}"/>
              </a:ext>
            </a:extLst>
          </p:cNvPr>
          <p:cNvSpPr/>
          <p:nvPr/>
        </p:nvSpPr>
        <p:spPr>
          <a:xfrm>
            <a:off x="4898201" y="330004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44" name="正方形/長方形 143">
            <a:extLst>
              <a:ext uri="{FF2B5EF4-FFF2-40B4-BE49-F238E27FC236}">
                <a16:creationId xmlns:a16="http://schemas.microsoft.com/office/drawing/2014/main" id="{279D13F5-BB4A-DD46-8B2B-C1B6EA71BDD2}"/>
              </a:ext>
            </a:extLst>
          </p:cNvPr>
          <p:cNvSpPr/>
          <p:nvPr/>
        </p:nvSpPr>
        <p:spPr>
          <a:xfrm>
            <a:off x="5546273"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5" name="正方形/長方形 144">
            <a:extLst>
              <a:ext uri="{FF2B5EF4-FFF2-40B4-BE49-F238E27FC236}">
                <a16:creationId xmlns:a16="http://schemas.microsoft.com/office/drawing/2014/main" id="{765E5E27-47BD-C846-A9E7-F696284611E8}"/>
              </a:ext>
            </a:extLst>
          </p:cNvPr>
          <p:cNvSpPr/>
          <p:nvPr/>
        </p:nvSpPr>
        <p:spPr>
          <a:xfrm>
            <a:off x="6199227"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7781BFA8-E6EF-4A43-8FCA-8778009E19C7}"/>
              </a:ext>
            </a:extLst>
          </p:cNvPr>
          <p:cNvSpPr/>
          <p:nvPr/>
        </p:nvSpPr>
        <p:spPr>
          <a:xfrm>
            <a:off x="4898201" y="368103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7" name="正方形/長方形 146">
            <a:extLst>
              <a:ext uri="{FF2B5EF4-FFF2-40B4-BE49-F238E27FC236}">
                <a16:creationId xmlns:a16="http://schemas.microsoft.com/office/drawing/2014/main" id="{1222C30D-C5C1-1842-A386-D3AE49624124}"/>
              </a:ext>
            </a:extLst>
          </p:cNvPr>
          <p:cNvSpPr/>
          <p:nvPr/>
        </p:nvSpPr>
        <p:spPr>
          <a:xfrm>
            <a:off x="5546273" y="3681032"/>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48" name="正方形/長方形 147">
            <a:extLst>
              <a:ext uri="{FF2B5EF4-FFF2-40B4-BE49-F238E27FC236}">
                <a16:creationId xmlns:a16="http://schemas.microsoft.com/office/drawing/2014/main" id="{725D32FE-0852-C14A-AB0B-46BAF17495EF}"/>
              </a:ext>
            </a:extLst>
          </p:cNvPr>
          <p:cNvSpPr/>
          <p:nvPr/>
        </p:nvSpPr>
        <p:spPr>
          <a:xfrm>
            <a:off x="6199227" y="368103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9" name="正方形/長方形 148">
            <a:extLst>
              <a:ext uri="{FF2B5EF4-FFF2-40B4-BE49-F238E27FC236}">
                <a16:creationId xmlns:a16="http://schemas.microsoft.com/office/drawing/2014/main" id="{7D3023CC-DBC3-CB41-88C5-CD51FB2774A4}"/>
              </a:ext>
            </a:extLst>
          </p:cNvPr>
          <p:cNvSpPr/>
          <p:nvPr/>
        </p:nvSpPr>
        <p:spPr>
          <a:xfrm>
            <a:off x="7017902"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50" name="正方形/長方形 149">
            <a:extLst>
              <a:ext uri="{FF2B5EF4-FFF2-40B4-BE49-F238E27FC236}">
                <a16:creationId xmlns:a16="http://schemas.microsoft.com/office/drawing/2014/main" id="{51439D1B-3EE0-1F43-B3C9-C020D44525FE}"/>
              </a:ext>
            </a:extLst>
          </p:cNvPr>
          <p:cNvSpPr/>
          <p:nvPr/>
        </p:nvSpPr>
        <p:spPr>
          <a:xfrm>
            <a:off x="7682095"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1" name="正方形/長方形 150">
            <a:extLst>
              <a:ext uri="{FF2B5EF4-FFF2-40B4-BE49-F238E27FC236}">
                <a16:creationId xmlns:a16="http://schemas.microsoft.com/office/drawing/2014/main" id="{A527EB6E-C2BB-6442-9A58-6781F6E9344B}"/>
              </a:ext>
            </a:extLst>
          </p:cNvPr>
          <p:cNvSpPr/>
          <p:nvPr/>
        </p:nvSpPr>
        <p:spPr>
          <a:xfrm>
            <a:off x="8351268"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13CA7581-FC40-7F44-BCE3-27F248ABF6BD}"/>
              </a:ext>
            </a:extLst>
          </p:cNvPr>
          <p:cNvSpPr/>
          <p:nvPr/>
        </p:nvSpPr>
        <p:spPr>
          <a:xfrm>
            <a:off x="7017902"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3" name="正方形/長方形 152">
            <a:extLst>
              <a:ext uri="{FF2B5EF4-FFF2-40B4-BE49-F238E27FC236}">
                <a16:creationId xmlns:a16="http://schemas.microsoft.com/office/drawing/2014/main" id="{67A8490D-0023-EF4D-A37C-7E68936B7D7C}"/>
              </a:ext>
            </a:extLst>
          </p:cNvPr>
          <p:cNvSpPr/>
          <p:nvPr/>
        </p:nvSpPr>
        <p:spPr>
          <a:xfrm>
            <a:off x="7682095" y="3681032"/>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54" name="正方形/長方形 153">
            <a:extLst>
              <a:ext uri="{FF2B5EF4-FFF2-40B4-BE49-F238E27FC236}">
                <a16:creationId xmlns:a16="http://schemas.microsoft.com/office/drawing/2014/main" id="{0D3C5D91-CD1C-734B-A144-A05C96CD0207}"/>
              </a:ext>
            </a:extLst>
          </p:cNvPr>
          <p:cNvSpPr/>
          <p:nvPr/>
        </p:nvSpPr>
        <p:spPr>
          <a:xfrm>
            <a:off x="8351268"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5" name="テキスト ボックス 154">
            <a:extLst>
              <a:ext uri="{FF2B5EF4-FFF2-40B4-BE49-F238E27FC236}">
                <a16:creationId xmlns:a16="http://schemas.microsoft.com/office/drawing/2014/main" id="{E6B37D0B-D570-F64C-B5D6-C4C00724D8EE}"/>
              </a:ext>
            </a:extLst>
          </p:cNvPr>
          <p:cNvSpPr txBox="1"/>
          <p:nvPr/>
        </p:nvSpPr>
        <p:spPr>
          <a:xfrm>
            <a:off x="5017221" y="4190461"/>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一部障害で全体停止</a:t>
            </a:r>
          </a:p>
        </p:txBody>
      </p:sp>
      <p:sp>
        <p:nvSpPr>
          <p:cNvPr id="156" name="テキスト ボックス 155">
            <a:extLst>
              <a:ext uri="{FF2B5EF4-FFF2-40B4-BE49-F238E27FC236}">
                <a16:creationId xmlns:a16="http://schemas.microsoft.com/office/drawing/2014/main" id="{B307445D-C669-1E48-956B-8CCA0608A263}"/>
              </a:ext>
            </a:extLst>
          </p:cNvPr>
          <p:cNvSpPr txBox="1"/>
          <p:nvPr/>
        </p:nvSpPr>
        <p:spPr>
          <a:xfrm>
            <a:off x="7006179" y="4178967"/>
            <a:ext cx="1923014"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一部障害でも正常箇所は稼働</a:t>
            </a:r>
          </a:p>
        </p:txBody>
      </p:sp>
      <p:sp>
        <p:nvSpPr>
          <p:cNvPr id="157" name="乗算記号 156">
            <a:extLst>
              <a:ext uri="{FF2B5EF4-FFF2-40B4-BE49-F238E27FC236}">
                <a16:creationId xmlns:a16="http://schemas.microsoft.com/office/drawing/2014/main" id="{A381BBE8-22A8-AD4F-ABE1-DA8199152999}"/>
              </a:ext>
            </a:extLst>
          </p:cNvPr>
          <p:cNvSpPr/>
          <p:nvPr/>
        </p:nvSpPr>
        <p:spPr>
          <a:xfrm>
            <a:off x="5076262" y="3085767"/>
            <a:ext cx="1590323" cy="145346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乗算記号 157">
            <a:extLst>
              <a:ext uri="{FF2B5EF4-FFF2-40B4-BE49-F238E27FC236}">
                <a16:creationId xmlns:a16="http://schemas.microsoft.com/office/drawing/2014/main" id="{C071DE3F-7DE6-0942-8675-2E6BB3059AF2}"/>
              </a:ext>
            </a:extLst>
          </p:cNvPr>
          <p:cNvSpPr/>
          <p:nvPr/>
        </p:nvSpPr>
        <p:spPr>
          <a:xfrm>
            <a:off x="7562989" y="3438794"/>
            <a:ext cx="785248" cy="81440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FDAF7883-651F-1E49-8760-96C33EEBD673}"/>
              </a:ext>
            </a:extLst>
          </p:cNvPr>
          <p:cNvSpPr/>
          <p:nvPr/>
        </p:nvSpPr>
        <p:spPr>
          <a:xfrm>
            <a:off x="4826516" y="494712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3005061F-2ACA-A14E-9516-9700885CE084}"/>
              </a:ext>
            </a:extLst>
          </p:cNvPr>
          <p:cNvSpPr/>
          <p:nvPr/>
        </p:nvSpPr>
        <p:spPr>
          <a:xfrm>
            <a:off x="4936693" y="510621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1" name="正方形/長方形 160">
            <a:extLst>
              <a:ext uri="{FF2B5EF4-FFF2-40B4-BE49-F238E27FC236}">
                <a16:creationId xmlns:a16="http://schemas.microsoft.com/office/drawing/2014/main" id="{3E4A3663-8D48-AA46-B0F7-D49B22281615}"/>
              </a:ext>
            </a:extLst>
          </p:cNvPr>
          <p:cNvSpPr/>
          <p:nvPr/>
        </p:nvSpPr>
        <p:spPr>
          <a:xfrm>
            <a:off x="5584765"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2" name="正方形/長方形 161">
            <a:extLst>
              <a:ext uri="{FF2B5EF4-FFF2-40B4-BE49-F238E27FC236}">
                <a16:creationId xmlns:a16="http://schemas.microsoft.com/office/drawing/2014/main" id="{CA707CC9-0DD1-9A46-8458-CEEA959D61F7}"/>
              </a:ext>
            </a:extLst>
          </p:cNvPr>
          <p:cNvSpPr/>
          <p:nvPr/>
        </p:nvSpPr>
        <p:spPr>
          <a:xfrm>
            <a:off x="6237719"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3" name="正方形/長方形 162">
            <a:extLst>
              <a:ext uri="{FF2B5EF4-FFF2-40B4-BE49-F238E27FC236}">
                <a16:creationId xmlns:a16="http://schemas.microsoft.com/office/drawing/2014/main" id="{3322087E-20C5-934A-8DEF-E48BCEE886A5}"/>
              </a:ext>
            </a:extLst>
          </p:cNvPr>
          <p:cNvSpPr/>
          <p:nvPr/>
        </p:nvSpPr>
        <p:spPr>
          <a:xfrm>
            <a:off x="4936693" y="548719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1C892595-2703-2A4D-97FF-A5DB4568B068}"/>
              </a:ext>
            </a:extLst>
          </p:cNvPr>
          <p:cNvSpPr/>
          <p:nvPr/>
        </p:nvSpPr>
        <p:spPr>
          <a:xfrm>
            <a:off x="5584765" y="5487193"/>
            <a:ext cx="571182" cy="329927"/>
          </a:xfrm>
          <a:prstGeom prst="rect">
            <a:avLst/>
          </a:prstGeom>
          <a:solidFill>
            <a:schemeClr val="tx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65" name="正方形/長方形 164">
            <a:extLst>
              <a:ext uri="{FF2B5EF4-FFF2-40B4-BE49-F238E27FC236}">
                <a16:creationId xmlns:a16="http://schemas.microsoft.com/office/drawing/2014/main" id="{FD4D76C3-6009-BF47-87AF-67711D3E6DFA}"/>
              </a:ext>
            </a:extLst>
          </p:cNvPr>
          <p:cNvSpPr/>
          <p:nvPr/>
        </p:nvSpPr>
        <p:spPr>
          <a:xfrm>
            <a:off x="6237719" y="548719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6" name="正方形/長方形 165">
            <a:extLst>
              <a:ext uri="{FF2B5EF4-FFF2-40B4-BE49-F238E27FC236}">
                <a16:creationId xmlns:a16="http://schemas.microsoft.com/office/drawing/2014/main" id="{6D7B4993-E7D5-3D43-81F0-DFB3724547CF}"/>
              </a:ext>
            </a:extLst>
          </p:cNvPr>
          <p:cNvSpPr/>
          <p:nvPr/>
        </p:nvSpPr>
        <p:spPr>
          <a:xfrm>
            <a:off x="7056394"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7" name="正方形/長方形 166">
            <a:extLst>
              <a:ext uri="{FF2B5EF4-FFF2-40B4-BE49-F238E27FC236}">
                <a16:creationId xmlns:a16="http://schemas.microsoft.com/office/drawing/2014/main" id="{14242B55-282B-8A40-A3EE-C9EB7DE5DC3E}"/>
              </a:ext>
            </a:extLst>
          </p:cNvPr>
          <p:cNvSpPr/>
          <p:nvPr/>
        </p:nvSpPr>
        <p:spPr>
          <a:xfrm>
            <a:off x="7720587"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8" name="正方形/長方形 167">
            <a:extLst>
              <a:ext uri="{FF2B5EF4-FFF2-40B4-BE49-F238E27FC236}">
                <a16:creationId xmlns:a16="http://schemas.microsoft.com/office/drawing/2014/main" id="{60F7D032-B23C-9844-BF70-EE50671E4F14}"/>
              </a:ext>
            </a:extLst>
          </p:cNvPr>
          <p:cNvSpPr/>
          <p:nvPr/>
        </p:nvSpPr>
        <p:spPr>
          <a:xfrm>
            <a:off x="8389760"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9" name="正方形/長方形 168">
            <a:extLst>
              <a:ext uri="{FF2B5EF4-FFF2-40B4-BE49-F238E27FC236}">
                <a16:creationId xmlns:a16="http://schemas.microsoft.com/office/drawing/2014/main" id="{86809904-7977-B143-A96F-3F4000D493F4}"/>
              </a:ext>
            </a:extLst>
          </p:cNvPr>
          <p:cNvSpPr/>
          <p:nvPr/>
        </p:nvSpPr>
        <p:spPr>
          <a:xfrm>
            <a:off x="7056394"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0" name="正方形/長方形 169">
            <a:extLst>
              <a:ext uri="{FF2B5EF4-FFF2-40B4-BE49-F238E27FC236}">
                <a16:creationId xmlns:a16="http://schemas.microsoft.com/office/drawing/2014/main" id="{8DDA9C3D-710C-414D-8614-9FD7D7229E90}"/>
              </a:ext>
            </a:extLst>
          </p:cNvPr>
          <p:cNvSpPr/>
          <p:nvPr/>
        </p:nvSpPr>
        <p:spPr>
          <a:xfrm>
            <a:off x="7720587" y="5487193"/>
            <a:ext cx="571182" cy="329927"/>
          </a:xfrm>
          <a:prstGeom prst="rect">
            <a:avLst/>
          </a:prstGeom>
          <a:solidFill>
            <a:schemeClr val="tx2">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71" name="正方形/長方形 170">
            <a:extLst>
              <a:ext uri="{FF2B5EF4-FFF2-40B4-BE49-F238E27FC236}">
                <a16:creationId xmlns:a16="http://schemas.microsoft.com/office/drawing/2014/main" id="{E0236EBB-2C1A-744A-AFDC-065AF9C01BCF}"/>
              </a:ext>
            </a:extLst>
          </p:cNvPr>
          <p:cNvSpPr/>
          <p:nvPr/>
        </p:nvSpPr>
        <p:spPr>
          <a:xfrm>
            <a:off x="8389760"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2" name="テキスト ボックス 171">
            <a:extLst>
              <a:ext uri="{FF2B5EF4-FFF2-40B4-BE49-F238E27FC236}">
                <a16:creationId xmlns:a16="http://schemas.microsoft.com/office/drawing/2014/main" id="{E4AEA6E4-4E44-5947-B7C7-DF8753D3611A}"/>
              </a:ext>
            </a:extLst>
          </p:cNvPr>
          <p:cNvSpPr txBox="1"/>
          <p:nvPr/>
        </p:nvSpPr>
        <p:spPr>
          <a:xfrm>
            <a:off x="5055713" y="5996622"/>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特定の機能流用は困難</a:t>
            </a:r>
          </a:p>
        </p:txBody>
      </p:sp>
      <p:sp>
        <p:nvSpPr>
          <p:cNvPr id="173" name="テキスト ボックス 172">
            <a:extLst>
              <a:ext uri="{FF2B5EF4-FFF2-40B4-BE49-F238E27FC236}">
                <a16:creationId xmlns:a16="http://schemas.microsoft.com/office/drawing/2014/main" id="{C5ECCB9F-6D0F-8245-9D8D-79E1DEE41F6B}"/>
              </a:ext>
            </a:extLst>
          </p:cNvPr>
          <p:cNvSpPr txBox="1"/>
          <p:nvPr/>
        </p:nvSpPr>
        <p:spPr>
          <a:xfrm>
            <a:off x="7172359" y="5991305"/>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特定機能の流用は容易</a:t>
            </a:r>
          </a:p>
        </p:txBody>
      </p:sp>
      <p:cxnSp>
        <p:nvCxnSpPr>
          <p:cNvPr id="174" name="直線矢印コネクタ 173">
            <a:extLst>
              <a:ext uri="{FF2B5EF4-FFF2-40B4-BE49-F238E27FC236}">
                <a16:creationId xmlns:a16="http://schemas.microsoft.com/office/drawing/2014/main" id="{AA4B9C37-76FA-8B4B-AD47-8A6B768F8673}"/>
              </a:ext>
            </a:extLst>
          </p:cNvPr>
          <p:cNvCxnSpPr>
            <a:cxnSpLocks/>
          </p:cNvCxnSpPr>
          <p:nvPr/>
        </p:nvCxnSpPr>
        <p:spPr>
          <a:xfrm>
            <a:off x="5379293"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838F0E3A-E637-1F43-9680-20015CFC34E1}"/>
              </a:ext>
            </a:extLst>
          </p:cNvPr>
          <p:cNvCxnSpPr>
            <a:cxnSpLocks/>
          </p:cNvCxnSpPr>
          <p:nvPr/>
        </p:nvCxnSpPr>
        <p:spPr>
          <a:xfrm flipV="1">
            <a:off x="5846993" y="5294773"/>
            <a:ext cx="0" cy="288032"/>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4E080FBE-CBD4-274E-B186-BBCFDE9D5DEA}"/>
              </a:ext>
            </a:extLst>
          </p:cNvPr>
          <p:cNvCxnSpPr>
            <a:cxnSpLocks/>
          </p:cNvCxnSpPr>
          <p:nvPr/>
        </p:nvCxnSpPr>
        <p:spPr>
          <a:xfrm flipH="1" flipV="1">
            <a:off x="5451301" y="5342245"/>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2FA25D5C-3856-F44F-9EBA-2F064E6EC0C3}"/>
              </a:ext>
            </a:extLst>
          </p:cNvPr>
          <p:cNvCxnSpPr>
            <a:cxnSpLocks/>
          </p:cNvCxnSpPr>
          <p:nvPr/>
        </p:nvCxnSpPr>
        <p:spPr>
          <a:xfrm flipV="1">
            <a:off x="6203520" y="5345930"/>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5E403984-161A-FF45-84E5-ABB98DE39DBB}"/>
              </a:ext>
            </a:extLst>
          </p:cNvPr>
          <p:cNvCxnSpPr>
            <a:cxnSpLocks/>
          </p:cNvCxnSpPr>
          <p:nvPr/>
        </p:nvCxnSpPr>
        <p:spPr>
          <a:xfrm>
            <a:off x="6023500"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4EBBED78-794B-D14B-97DB-7A90B409347B}"/>
              </a:ext>
            </a:extLst>
          </p:cNvPr>
          <p:cNvCxnSpPr>
            <a:cxnSpLocks/>
          </p:cNvCxnSpPr>
          <p:nvPr/>
        </p:nvCxnSpPr>
        <p:spPr>
          <a:xfrm>
            <a:off x="5386273"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041C5333-8541-CE44-9BEC-777B5DC20D2D}"/>
              </a:ext>
            </a:extLst>
          </p:cNvPr>
          <p:cNvCxnSpPr>
            <a:cxnSpLocks/>
          </p:cNvCxnSpPr>
          <p:nvPr/>
        </p:nvCxnSpPr>
        <p:spPr>
          <a:xfrm>
            <a:off x="6030480"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1" name="テキスト ボックス 180">
            <a:extLst>
              <a:ext uri="{FF2B5EF4-FFF2-40B4-BE49-F238E27FC236}">
                <a16:creationId xmlns:a16="http://schemas.microsoft.com/office/drawing/2014/main" id="{793562FC-3CCE-074B-87EF-B5E003831378}"/>
              </a:ext>
            </a:extLst>
          </p:cNvPr>
          <p:cNvSpPr txBox="1"/>
          <p:nvPr/>
        </p:nvSpPr>
        <p:spPr>
          <a:xfrm>
            <a:off x="110866" y="976374"/>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１．機能の独立性</a:t>
            </a:r>
          </a:p>
        </p:txBody>
      </p:sp>
      <p:sp>
        <p:nvSpPr>
          <p:cNvPr id="182" name="テキスト ボックス 181">
            <a:extLst>
              <a:ext uri="{FF2B5EF4-FFF2-40B4-BE49-F238E27FC236}">
                <a16:creationId xmlns:a16="http://schemas.microsoft.com/office/drawing/2014/main" id="{B86E924F-AB3E-0D4C-985F-4A2FEBB220B5}"/>
              </a:ext>
            </a:extLst>
          </p:cNvPr>
          <p:cNvSpPr txBox="1"/>
          <p:nvPr/>
        </p:nvSpPr>
        <p:spPr>
          <a:xfrm>
            <a:off x="110866" y="2868575"/>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２．言語の独立性</a:t>
            </a:r>
          </a:p>
        </p:txBody>
      </p:sp>
      <p:sp>
        <p:nvSpPr>
          <p:cNvPr id="183" name="テキスト ボックス 182">
            <a:extLst>
              <a:ext uri="{FF2B5EF4-FFF2-40B4-BE49-F238E27FC236}">
                <a16:creationId xmlns:a16="http://schemas.microsoft.com/office/drawing/2014/main" id="{A5904821-8A59-F146-B044-A07FE9FD6B19}"/>
              </a:ext>
            </a:extLst>
          </p:cNvPr>
          <p:cNvSpPr txBox="1"/>
          <p:nvPr/>
        </p:nvSpPr>
        <p:spPr>
          <a:xfrm>
            <a:off x="110866" y="4653136"/>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３．保守の容易性</a:t>
            </a:r>
          </a:p>
        </p:txBody>
      </p:sp>
      <p:sp>
        <p:nvSpPr>
          <p:cNvPr id="184" name="テキスト ボックス 183">
            <a:extLst>
              <a:ext uri="{FF2B5EF4-FFF2-40B4-BE49-F238E27FC236}">
                <a16:creationId xmlns:a16="http://schemas.microsoft.com/office/drawing/2014/main" id="{DE58C2B3-FD7D-6C4C-890E-3EED4DCAA523}"/>
              </a:ext>
            </a:extLst>
          </p:cNvPr>
          <p:cNvSpPr txBox="1"/>
          <p:nvPr/>
        </p:nvSpPr>
        <p:spPr>
          <a:xfrm>
            <a:off x="4692026" y="982158"/>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４．拡張の柔軟性</a:t>
            </a:r>
          </a:p>
        </p:txBody>
      </p:sp>
      <p:sp>
        <p:nvSpPr>
          <p:cNvPr id="185" name="テキスト ボックス 184">
            <a:extLst>
              <a:ext uri="{FF2B5EF4-FFF2-40B4-BE49-F238E27FC236}">
                <a16:creationId xmlns:a16="http://schemas.microsoft.com/office/drawing/2014/main" id="{E770E525-302E-624B-9BF5-F6106E5F9EDC}"/>
              </a:ext>
            </a:extLst>
          </p:cNvPr>
          <p:cNvSpPr txBox="1"/>
          <p:nvPr/>
        </p:nvSpPr>
        <p:spPr>
          <a:xfrm>
            <a:off x="4692026" y="2866488"/>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５</a:t>
            </a:r>
            <a:r>
              <a:rPr kumimoji="1" lang="ja-JP" altLang="en-US">
                <a:solidFill>
                  <a:schemeClr val="accent6">
                    <a:lumMod val="50000"/>
                  </a:schemeClr>
                </a:solidFill>
                <a:latin typeface="Meiryo" panose="020B0604030504040204" pitchFamily="34" charset="-128"/>
                <a:ea typeface="Meiryo" panose="020B0604030504040204" pitchFamily="34" charset="-128"/>
              </a:rPr>
              <a:t>．障害時の可用性</a:t>
            </a:r>
          </a:p>
        </p:txBody>
      </p:sp>
      <p:sp>
        <p:nvSpPr>
          <p:cNvPr id="186" name="テキスト ボックス 185">
            <a:extLst>
              <a:ext uri="{FF2B5EF4-FFF2-40B4-BE49-F238E27FC236}">
                <a16:creationId xmlns:a16="http://schemas.microsoft.com/office/drawing/2014/main" id="{1C09E629-A067-D748-A27B-3E67C98E71D0}"/>
              </a:ext>
            </a:extLst>
          </p:cNvPr>
          <p:cNvSpPr txBox="1"/>
          <p:nvPr/>
        </p:nvSpPr>
        <p:spPr>
          <a:xfrm>
            <a:off x="4692026" y="4656535"/>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６</a:t>
            </a:r>
            <a:r>
              <a:rPr kumimoji="1" lang="ja-JP" altLang="en-US">
                <a:solidFill>
                  <a:schemeClr val="accent6">
                    <a:lumMod val="50000"/>
                  </a:schemeClr>
                </a:solidFill>
                <a:latin typeface="Meiryo" panose="020B0604030504040204" pitchFamily="34" charset="-128"/>
                <a:ea typeface="Meiryo" panose="020B0604030504040204" pitchFamily="34" charset="-128"/>
              </a:rPr>
              <a:t>．再利用の容易性</a:t>
            </a:r>
          </a:p>
        </p:txBody>
      </p:sp>
      <p:sp>
        <p:nvSpPr>
          <p:cNvPr id="187" name="上矢印 186">
            <a:extLst>
              <a:ext uri="{FF2B5EF4-FFF2-40B4-BE49-F238E27FC236}">
                <a16:creationId xmlns:a16="http://schemas.microsoft.com/office/drawing/2014/main" id="{A97A2361-6E24-BD48-BAD8-90643A7452F6}"/>
              </a:ext>
            </a:extLst>
          </p:cNvPr>
          <p:cNvSpPr/>
          <p:nvPr/>
        </p:nvSpPr>
        <p:spPr>
          <a:xfrm>
            <a:off x="3260433" y="1931880"/>
            <a:ext cx="277688" cy="14401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上矢印 187">
            <a:extLst>
              <a:ext uri="{FF2B5EF4-FFF2-40B4-BE49-F238E27FC236}">
                <a16:creationId xmlns:a16="http://schemas.microsoft.com/office/drawing/2014/main" id="{92933DE5-C960-FB45-BF13-C69E26E84F35}"/>
              </a:ext>
            </a:extLst>
          </p:cNvPr>
          <p:cNvSpPr/>
          <p:nvPr/>
        </p:nvSpPr>
        <p:spPr>
          <a:xfrm>
            <a:off x="927856" y="1324568"/>
            <a:ext cx="689295" cy="16354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a:extLst>
              <a:ext uri="{FF2B5EF4-FFF2-40B4-BE49-F238E27FC236}">
                <a16:creationId xmlns:a16="http://schemas.microsoft.com/office/drawing/2014/main" id="{AC38494F-2DC7-E64A-A393-D21BFBA36B63}"/>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4"/>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4406516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39843D-9A84-CE4E-846D-CB893F9AF3C2}"/>
              </a:ext>
            </a:extLst>
          </p:cNvPr>
          <p:cNvSpPr>
            <a:spLocks noGrp="1"/>
          </p:cNvSpPr>
          <p:nvPr>
            <p:ph type="title"/>
          </p:nvPr>
        </p:nvSpPr>
        <p:spPr/>
        <p:txBody>
          <a:bodyPr/>
          <a:lstStyle/>
          <a:p>
            <a:r>
              <a:rPr lang="ja-JP" altLang="en-US"/>
              <a:t>マイクロサービス・アーキテクチャの</a:t>
            </a:r>
            <a:r>
              <a:rPr lang="en-US" altLang="ja-JP" dirty="0"/>
              <a:t>3</a:t>
            </a:r>
            <a:r>
              <a:rPr lang="ja-JP" altLang="en-US"/>
              <a:t>つの課題</a:t>
            </a:r>
            <a:endParaRPr kumimoji="1" lang="ja-JP" altLang="en-US"/>
          </a:p>
        </p:txBody>
      </p:sp>
      <p:sp>
        <p:nvSpPr>
          <p:cNvPr id="3" name="スライド番号プレースホルダー 2">
            <a:extLst>
              <a:ext uri="{FF2B5EF4-FFF2-40B4-BE49-F238E27FC236}">
                <a16:creationId xmlns:a16="http://schemas.microsoft.com/office/drawing/2014/main" id="{AE834317-0847-8141-8B39-59B03609F6E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158</a:t>
            </a:fld>
            <a:endParaRPr kumimoji="1" lang="ja-JP" altLang="en-US"/>
          </a:p>
        </p:txBody>
      </p:sp>
      <p:sp>
        <p:nvSpPr>
          <p:cNvPr id="4" name="正方形/長方形 3">
            <a:extLst>
              <a:ext uri="{FF2B5EF4-FFF2-40B4-BE49-F238E27FC236}">
                <a16:creationId xmlns:a16="http://schemas.microsoft.com/office/drawing/2014/main" id="{F316313A-5A14-E441-B85A-C89128497630}"/>
              </a:ext>
            </a:extLst>
          </p:cNvPr>
          <p:cNvSpPr/>
          <p:nvPr/>
        </p:nvSpPr>
        <p:spPr>
          <a:xfrm>
            <a:off x="219615" y="1258227"/>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A41582-E2D6-1349-B02C-176798407CB7}"/>
              </a:ext>
            </a:extLst>
          </p:cNvPr>
          <p:cNvSpPr/>
          <p:nvPr/>
        </p:nvSpPr>
        <p:spPr>
          <a:xfrm>
            <a:off x="329792" y="141730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2A65EA4-8A82-4842-A36C-EDD1C7CA1F15}"/>
              </a:ext>
            </a:extLst>
          </p:cNvPr>
          <p:cNvSpPr/>
          <p:nvPr/>
        </p:nvSpPr>
        <p:spPr>
          <a:xfrm>
            <a:off x="977864"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6A1D249A-DFB8-1149-BBC5-F4697E5CF8CE}"/>
              </a:ext>
            </a:extLst>
          </p:cNvPr>
          <p:cNvSpPr/>
          <p:nvPr/>
        </p:nvSpPr>
        <p:spPr>
          <a:xfrm>
            <a:off x="1630818"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D08588B-CA20-5244-B087-715C3972989E}"/>
              </a:ext>
            </a:extLst>
          </p:cNvPr>
          <p:cNvSpPr/>
          <p:nvPr/>
        </p:nvSpPr>
        <p:spPr>
          <a:xfrm>
            <a:off x="329792" y="17982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AE8E4289-D2A0-444C-A63C-945A9A005C83}"/>
              </a:ext>
            </a:extLst>
          </p:cNvPr>
          <p:cNvSpPr/>
          <p:nvPr/>
        </p:nvSpPr>
        <p:spPr>
          <a:xfrm>
            <a:off x="986180" y="181267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FC37F155-27E1-8043-A018-4FB69F767D15}"/>
              </a:ext>
            </a:extLst>
          </p:cNvPr>
          <p:cNvSpPr/>
          <p:nvPr/>
        </p:nvSpPr>
        <p:spPr>
          <a:xfrm>
            <a:off x="1630818" y="17982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9FA4FB3-3594-D34B-8337-3C4631C9BEDE}"/>
              </a:ext>
            </a:extLst>
          </p:cNvPr>
          <p:cNvSpPr/>
          <p:nvPr/>
        </p:nvSpPr>
        <p:spPr>
          <a:xfrm>
            <a:off x="2416642"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0948B463-1402-184A-913B-54F5A8EE7785}"/>
              </a:ext>
            </a:extLst>
          </p:cNvPr>
          <p:cNvSpPr/>
          <p:nvPr/>
        </p:nvSpPr>
        <p:spPr>
          <a:xfrm>
            <a:off x="3113686"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32067E4D-8F1C-E24E-B4CE-9310358B7738}"/>
              </a:ext>
            </a:extLst>
          </p:cNvPr>
          <p:cNvSpPr/>
          <p:nvPr/>
        </p:nvSpPr>
        <p:spPr>
          <a:xfrm>
            <a:off x="3810730" y="12634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FFF92EB2-CF22-A44E-B395-F92215A53938}"/>
              </a:ext>
            </a:extLst>
          </p:cNvPr>
          <p:cNvSpPr/>
          <p:nvPr/>
        </p:nvSpPr>
        <p:spPr>
          <a:xfrm>
            <a:off x="2416642" y="192870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58D90F18-2032-E343-A43B-1D4A73A24A29}"/>
              </a:ext>
            </a:extLst>
          </p:cNvPr>
          <p:cNvSpPr/>
          <p:nvPr/>
        </p:nvSpPr>
        <p:spPr>
          <a:xfrm>
            <a:off x="3113686"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0D6C8CDE-8FC5-BE4E-94EC-207C37FB25A2}"/>
              </a:ext>
            </a:extLst>
          </p:cNvPr>
          <p:cNvSpPr/>
          <p:nvPr/>
        </p:nvSpPr>
        <p:spPr>
          <a:xfrm>
            <a:off x="3810730"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9730520A-C643-A040-AE5E-3D5778FA22DF}"/>
              </a:ext>
            </a:extLst>
          </p:cNvPr>
          <p:cNvSpPr txBox="1"/>
          <p:nvPr/>
        </p:nvSpPr>
        <p:spPr>
          <a:xfrm>
            <a:off x="219613" y="2307720"/>
            <a:ext cx="205439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機能間で通信は発生しない</a:t>
            </a:r>
          </a:p>
        </p:txBody>
      </p:sp>
      <p:sp>
        <p:nvSpPr>
          <p:cNvPr id="18" name="テキスト ボックス 17">
            <a:extLst>
              <a:ext uri="{FF2B5EF4-FFF2-40B4-BE49-F238E27FC236}">
                <a16:creationId xmlns:a16="http://schemas.microsoft.com/office/drawing/2014/main" id="{C46F1341-8338-0E4F-A93B-7359B989B649}"/>
              </a:ext>
            </a:extLst>
          </p:cNvPr>
          <p:cNvSpPr txBox="1"/>
          <p:nvPr/>
        </p:nvSpPr>
        <p:spPr>
          <a:xfrm>
            <a:off x="2565458" y="2302403"/>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機能間で通信が行われる</a:t>
            </a:r>
          </a:p>
        </p:txBody>
      </p:sp>
      <p:sp>
        <p:nvSpPr>
          <p:cNvPr id="19" name="正方形/長方形 18">
            <a:extLst>
              <a:ext uri="{FF2B5EF4-FFF2-40B4-BE49-F238E27FC236}">
                <a16:creationId xmlns:a16="http://schemas.microsoft.com/office/drawing/2014/main" id="{48901452-D38B-4E48-8E86-74E2A9751873}"/>
              </a:ext>
            </a:extLst>
          </p:cNvPr>
          <p:cNvSpPr/>
          <p:nvPr/>
        </p:nvSpPr>
        <p:spPr>
          <a:xfrm>
            <a:off x="219614" y="300291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1D55D8A8-3B58-EC4F-86DA-76FD0EC31E43}"/>
              </a:ext>
            </a:extLst>
          </p:cNvPr>
          <p:cNvSpPr/>
          <p:nvPr/>
        </p:nvSpPr>
        <p:spPr>
          <a:xfrm>
            <a:off x="329792" y="313211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DF909899-F0D5-6C4A-A624-5FC928DF506B}"/>
              </a:ext>
            </a:extLst>
          </p:cNvPr>
          <p:cNvSpPr/>
          <p:nvPr/>
        </p:nvSpPr>
        <p:spPr>
          <a:xfrm>
            <a:off x="977864"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879AB4AC-EBFE-7648-82CD-8D53A41CF967}"/>
              </a:ext>
            </a:extLst>
          </p:cNvPr>
          <p:cNvSpPr/>
          <p:nvPr/>
        </p:nvSpPr>
        <p:spPr>
          <a:xfrm>
            <a:off x="1630818"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0B950889-338B-C041-A418-DE974A017814}"/>
              </a:ext>
            </a:extLst>
          </p:cNvPr>
          <p:cNvSpPr/>
          <p:nvPr/>
        </p:nvSpPr>
        <p:spPr>
          <a:xfrm>
            <a:off x="329792" y="351309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56EC974E-4DCF-1044-83FD-6B795E664409}"/>
              </a:ext>
            </a:extLst>
          </p:cNvPr>
          <p:cNvSpPr/>
          <p:nvPr/>
        </p:nvSpPr>
        <p:spPr>
          <a:xfrm>
            <a:off x="977864"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2AFB14E9-E28A-2A48-B1D7-67BC3CBF5901}"/>
              </a:ext>
            </a:extLst>
          </p:cNvPr>
          <p:cNvSpPr/>
          <p:nvPr/>
        </p:nvSpPr>
        <p:spPr>
          <a:xfrm>
            <a:off x="1630818"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88981815-2E51-F641-81FD-555AC83CF803}"/>
              </a:ext>
            </a:extLst>
          </p:cNvPr>
          <p:cNvSpPr/>
          <p:nvPr/>
        </p:nvSpPr>
        <p:spPr>
          <a:xfrm>
            <a:off x="2449493"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D734A814-0773-DE4C-9551-F94B6311011B}"/>
              </a:ext>
            </a:extLst>
          </p:cNvPr>
          <p:cNvSpPr/>
          <p:nvPr/>
        </p:nvSpPr>
        <p:spPr>
          <a:xfrm>
            <a:off x="3113686"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C4A0A443-A197-5E4F-8544-A2E13FF6539C}"/>
              </a:ext>
            </a:extLst>
          </p:cNvPr>
          <p:cNvSpPr/>
          <p:nvPr/>
        </p:nvSpPr>
        <p:spPr>
          <a:xfrm>
            <a:off x="3783513" y="313028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784521A3-333A-174F-B1C1-8F2AD7F68D56}"/>
              </a:ext>
            </a:extLst>
          </p:cNvPr>
          <p:cNvSpPr/>
          <p:nvPr/>
        </p:nvSpPr>
        <p:spPr>
          <a:xfrm>
            <a:off x="2449493"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0AF97062-C2FF-344A-87EC-03CD371D01E4}"/>
              </a:ext>
            </a:extLst>
          </p:cNvPr>
          <p:cNvSpPr/>
          <p:nvPr/>
        </p:nvSpPr>
        <p:spPr>
          <a:xfrm>
            <a:off x="3113686"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F5507EB5-185C-CB44-88FF-12FB961F9468}"/>
              </a:ext>
            </a:extLst>
          </p:cNvPr>
          <p:cNvSpPr/>
          <p:nvPr/>
        </p:nvSpPr>
        <p:spPr>
          <a:xfrm>
            <a:off x="3783513" y="35112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58B87339-A43B-7F4A-9C21-BA5FF6F5CB40}"/>
              </a:ext>
            </a:extLst>
          </p:cNvPr>
          <p:cNvSpPr txBox="1"/>
          <p:nvPr/>
        </p:nvSpPr>
        <p:spPr>
          <a:xfrm>
            <a:off x="56138" y="4021614"/>
            <a:ext cx="2404146"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全体をひとつのチームで行うので</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人の入替えやノウハウ共有が容易</a:t>
            </a:r>
          </a:p>
        </p:txBody>
      </p:sp>
      <p:sp>
        <p:nvSpPr>
          <p:cNvPr id="33" name="テキスト ボックス 32">
            <a:extLst>
              <a:ext uri="{FF2B5EF4-FFF2-40B4-BE49-F238E27FC236}">
                <a16:creationId xmlns:a16="http://schemas.microsoft.com/office/drawing/2014/main" id="{47EF4C7A-5A64-804B-9179-F5104210A00A}"/>
              </a:ext>
            </a:extLst>
          </p:cNvPr>
          <p:cNvSpPr txBox="1"/>
          <p:nvPr/>
        </p:nvSpPr>
        <p:spPr>
          <a:xfrm>
            <a:off x="2201999" y="4021614"/>
            <a:ext cx="2400917"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各機能個別に組織が分かれるの</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人の</a:t>
            </a:r>
            <a:r>
              <a:rPr kumimoji="1" lang="ja-JP" altLang="en-US" sz="1050">
                <a:solidFill>
                  <a:schemeClr val="accent6">
                    <a:lumMod val="50000"/>
                  </a:schemeClr>
                </a:solidFill>
                <a:latin typeface="Meiryo" panose="020B0604030504040204" pitchFamily="34" charset="-128"/>
                <a:ea typeface="Meiryo" panose="020B0604030504040204" pitchFamily="34" charset="-128"/>
              </a:rPr>
              <a:t>入替えやノウハウ共有が困難</a:t>
            </a:r>
          </a:p>
        </p:txBody>
      </p:sp>
      <p:sp>
        <p:nvSpPr>
          <p:cNvPr id="34" name="正方形/長方形 33">
            <a:extLst>
              <a:ext uri="{FF2B5EF4-FFF2-40B4-BE49-F238E27FC236}">
                <a16:creationId xmlns:a16="http://schemas.microsoft.com/office/drawing/2014/main" id="{EB861965-A8AA-3949-977C-4D19434ED338}"/>
              </a:ext>
            </a:extLst>
          </p:cNvPr>
          <p:cNvSpPr/>
          <p:nvPr/>
        </p:nvSpPr>
        <p:spPr>
          <a:xfrm>
            <a:off x="219613" y="488292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1CD4FFE2-0B5D-E341-9BDF-759DB5E33D65}"/>
              </a:ext>
            </a:extLst>
          </p:cNvPr>
          <p:cNvSpPr/>
          <p:nvPr/>
        </p:nvSpPr>
        <p:spPr>
          <a:xfrm>
            <a:off x="329791" y="5026937"/>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CD8B7326-2FAF-784F-9642-AFC257EC78A6}"/>
              </a:ext>
            </a:extLst>
          </p:cNvPr>
          <p:cNvSpPr/>
          <p:nvPr/>
        </p:nvSpPr>
        <p:spPr>
          <a:xfrm>
            <a:off x="977864"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602B90A1-68E7-E74C-8219-6D69ECDABC11}"/>
              </a:ext>
            </a:extLst>
          </p:cNvPr>
          <p:cNvSpPr/>
          <p:nvPr/>
        </p:nvSpPr>
        <p:spPr>
          <a:xfrm>
            <a:off x="1630818"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EEBF31A9-1CF8-E74D-BD1E-F2C6257FAC3B}"/>
              </a:ext>
            </a:extLst>
          </p:cNvPr>
          <p:cNvSpPr/>
          <p:nvPr/>
        </p:nvSpPr>
        <p:spPr>
          <a:xfrm>
            <a:off x="329791" y="5407921"/>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9427D863-8346-7C4F-847C-55B15C859C95}"/>
              </a:ext>
            </a:extLst>
          </p:cNvPr>
          <p:cNvSpPr/>
          <p:nvPr/>
        </p:nvSpPr>
        <p:spPr>
          <a:xfrm>
            <a:off x="977864"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00E67159-BAED-E142-804E-7642BE6F23A5}"/>
              </a:ext>
            </a:extLst>
          </p:cNvPr>
          <p:cNvSpPr/>
          <p:nvPr/>
        </p:nvSpPr>
        <p:spPr>
          <a:xfrm>
            <a:off x="1630818"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41" name="テキスト ボックス 40">
            <a:extLst>
              <a:ext uri="{FF2B5EF4-FFF2-40B4-BE49-F238E27FC236}">
                <a16:creationId xmlns:a16="http://schemas.microsoft.com/office/drawing/2014/main" id="{58A336C7-EDB9-0A4E-A1A8-4A296F1C0C57}"/>
              </a:ext>
            </a:extLst>
          </p:cNvPr>
          <p:cNvSpPr txBox="1"/>
          <p:nvPr/>
        </p:nvSpPr>
        <p:spPr>
          <a:xfrm>
            <a:off x="179512" y="5949280"/>
            <a:ext cx="2166504"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過剰分割の影響は内部に留まる</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3">
                    <a:lumMod val="75000"/>
                  </a:schemeClr>
                </a:solidFill>
                <a:latin typeface="Meiryo" panose="020B0604030504040204" pitchFamily="34" charset="-128"/>
                <a:ea typeface="Meiryo" panose="020B0604030504040204" pitchFamily="34" charset="-128"/>
              </a:rPr>
              <a:t>一貫したユーザー体験を提供</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504600B-FB20-AA41-8B04-36F98CBCD6CC}"/>
              </a:ext>
            </a:extLst>
          </p:cNvPr>
          <p:cNvSpPr txBox="1"/>
          <p:nvPr/>
        </p:nvSpPr>
        <p:spPr>
          <a:xfrm>
            <a:off x="2108696" y="5953583"/>
            <a:ext cx="2622810"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過剰分割はパフォーマンスを劣化</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機能別に異なるユーザー体験のリスク</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592736F5-D7F8-0645-BCDD-FFFF3AD13C14}"/>
              </a:ext>
            </a:extLst>
          </p:cNvPr>
          <p:cNvSpPr/>
          <p:nvPr/>
        </p:nvSpPr>
        <p:spPr>
          <a:xfrm>
            <a:off x="2449494" y="4904569"/>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DFC30E6D-CEFF-5B4A-B3A2-7C50C23053A5}"/>
              </a:ext>
            </a:extLst>
          </p:cNvPr>
          <p:cNvSpPr/>
          <p:nvPr/>
        </p:nvSpPr>
        <p:spPr>
          <a:xfrm>
            <a:off x="3113686" y="490456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DD632336-1A69-2B46-A87C-8A927979C9D1}"/>
              </a:ext>
            </a:extLst>
          </p:cNvPr>
          <p:cNvSpPr/>
          <p:nvPr/>
        </p:nvSpPr>
        <p:spPr>
          <a:xfrm>
            <a:off x="3783513" y="490274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36EBFBAB-6A6C-7842-9E6F-B1362507EA41}"/>
              </a:ext>
            </a:extLst>
          </p:cNvPr>
          <p:cNvSpPr/>
          <p:nvPr/>
        </p:nvSpPr>
        <p:spPr>
          <a:xfrm>
            <a:off x="2448708" y="5556314"/>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1998BEE8-876D-8047-BE4D-D91A4BD36F5C}"/>
              </a:ext>
            </a:extLst>
          </p:cNvPr>
          <p:cNvSpPr/>
          <p:nvPr/>
        </p:nvSpPr>
        <p:spPr>
          <a:xfrm>
            <a:off x="3112900" y="555631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5" name="正方形/長方形 54">
            <a:extLst>
              <a:ext uri="{FF2B5EF4-FFF2-40B4-BE49-F238E27FC236}">
                <a16:creationId xmlns:a16="http://schemas.microsoft.com/office/drawing/2014/main" id="{8AD93E4C-4E6D-6447-AF0B-57EAB00AA304}"/>
              </a:ext>
            </a:extLst>
          </p:cNvPr>
          <p:cNvSpPr/>
          <p:nvPr/>
        </p:nvSpPr>
        <p:spPr>
          <a:xfrm>
            <a:off x="3782727" y="555448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6" name="テキスト ボックス 55">
            <a:extLst>
              <a:ext uri="{FF2B5EF4-FFF2-40B4-BE49-F238E27FC236}">
                <a16:creationId xmlns:a16="http://schemas.microsoft.com/office/drawing/2014/main" id="{FF17315C-75C0-EA4B-82B0-4C06F414DA8E}"/>
              </a:ext>
            </a:extLst>
          </p:cNvPr>
          <p:cNvSpPr txBox="1"/>
          <p:nvPr/>
        </p:nvSpPr>
        <p:spPr>
          <a:xfrm>
            <a:off x="110866" y="884592"/>
            <a:ext cx="5493812"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１．機能間の通信によりパフォーマンスが出にくい</a:t>
            </a:r>
          </a:p>
        </p:txBody>
      </p:sp>
      <p:sp>
        <p:nvSpPr>
          <p:cNvPr id="57" name="テキスト ボックス 56">
            <a:extLst>
              <a:ext uri="{FF2B5EF4-FFF2-40B4-BE49-F238E27FC236}">
                <a16:creationId xmlns:a16="http://schemas.microsoft.com/office/drawing/2014/main" id="{18BE16A0-865A-9946-804E-3D5772C27CB5}"/>
              </a:ext>
            </a:extLst>
          </p:cNvPr>
          <p:cNvSpPr txBox="1"/>
          <p:nvPr/>
        </p:nvSpPr>
        <p:spPr>
          <a:xfrm>
            <a:off x="108529" y="2634721"/>
            <a:ext cx="8528297" cy="369332"/>
          </a:xfrm>
          <a:prstGeom prst="rect">
            <a:avLst/>
          </a:prstGeom>
          <a:noFill/>
        </p:spPr>
        <p:txBody>
          <a:bodyPr wrap="none" rtlCol="0">
            <a:spAutoFit/>
          </a:bodyPr>
          <a:lstStyle>
            <a:defPPr>
              <a:defRPr lang="ja-JP"/>
            </a:defPPr>
            <a:lvl1pPr>
              <a:defRPr>
                <a:solidFill>
                  <a:schemeClr val="accent6">
                    <a:lumMod val="50000"/>
                  </a:schemeClr>
                </a:solidFill>
                <a:latin typeface="Meiryo" panose="020B0604030504040204" pitchFamily="34" charset="-128"/>
                <a:ea typeface="Meiryo" panose="020B0604030504040204" pitchFamily="34" charset="-128"/>
              </a:defRPr>
            </a:lvl1pPr>
          </a:lstStyle>
          <a:p>
            <a:r>
              <a:rPr lang="ja-JP" altLang="en-US"/>
              <a:t>２．人の入れ替えやノウハウの共有が難しく”人”や”知見” の活用効率が低くなる</a:t>
            </a:r>
          </a:p>
        </p:txBody>
      </p:sp>
      <p:sp>
        <p:nvSpPr>
          <p:cNvPr id="58" name="テキスト ボックス 57">
            <a:extLst>
              <a:ext uri="{FF2B5EF4-FFF2-40B4-BE49-F238E27FC236}">
                <a16:creationId xmlns:a16="http://schemas.microsoft.com/office/drawing/2014/main" id="{D5DE2A89-DFF8-0C40-A4B0-BFF3E2F3256E}"/>
              </a:ext>
            </a:extLst>
          </p:cNvPr>
          <p:cNvSpPr txBox="1"/>
          <p:nvPr/>
        </p:nvSpPr>
        <p:spPr>
          <a:xfrm>
            <a:off x="112491" y="4507255"/>
            <a:ext cx="7340471"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３．プログラム構造次第でパフォーマンスやユーサー体験に悪影響</a:t>
            </a:r>
          </a:p>
        </p:txBody>
      </p:sp>
      <p:pic>
        <p:nvPicPr>
          <p:cNvPr id="63" name="図 62">
            <a:extLst>
              <a:ext uri="{FF2B5EF4-FFF2-40B4-BE49-F238E27FC236}">
                <a16:creationId xmlns:a16="http://schemas.microsoft.com/office/drawing/2014/main" id="{1110E4A2-D550-6B45-8E0B-57B0EFAC135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37505" y="1601503"/>
            <a:ext cx="329456" cy="329456"/>
          </a:xfrm>
          <a:prstGeom prst="rect">
            <a:avLst/>
          </a:prstGeom>
        </p:spPr>
      </p:pic>
      <p:pic>
        <p:nvPicPr>
          <p:cNvPr id="64" name="図 63">
            <a:extLst>
              <a:ext uri="{FF2B5EF4-FFF2-40B4-BE49-F238E27FC236}">
                <a16:creationId xmlns:a16="http://schemas.microsoft.com/office/drawing/2014/main" id="{3BB7E350-CD12-DB4A-B5A6-BFF0A09F6BD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28541" y="1608483"/>
            <a:ext cx="329456" cy="329456"/>
          </a:xfrm>
          <a:prstGeom prst="rect">
            <a:avLst/>
          </a:prstGeom>
        </p:spPr>
      </p:pic>
      <p:pic>
        <p:nvPicPr>
          <p:cNvPr id="65" name="図 64">
            <a:extLst>
              <a:ext uri="{FF2B5EF4-FFF2-40B4-BE49-F238E27FC236}">
                <a16:creationId xmlns:a16="http://schemas.microsoft.com/office/drawing/2014/main" id="{6C5A2C76-A624-654F-B7DC-FF9C8A1F380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40516" y="1615463"/>
            <a:ext cx="329456" cy="329456"/>
          </a:xfrm>
          <a:prstGeom prst="rect">
            <a:avLst/>
          </a:prstGeom>
        </p:spPr>
      </p:pic>
      <p:pic>
        <p:nvPicPr>
          <p:cNvPr id="66" name="図 65">
            <a:extLst>
              <a:ext uri="{FF2B5EF4-FFF2-40B4-BE49-F238E27FC236}">
                <a16:creationId xmlns:a16="http://schemas.microsoft.com/office/drawing/2014/main" id="{51173417-7EED-AF4A-8762-967E6A1CAEE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301356"/>
            <a:ext cx="329456" cy="329456"/>
          </a:xfrm>
          <a:prstGeom prst="rect">
            <a:avLst/>
          </a:prstGeom>
        </p:spPr>
      </p:pic>
      <p:pic>
        <p:nvPicPr>
          <p:cNvPr id="67" name="図 66">
            <a:extLst>
              <a:ext uri="{FF2B5EF4-FFF2-40B4-BE49-F238E27FC236}">
                <a16:creationId xmlns:a16="http://schemas.microsoft.com/office/drawing/2014/main" id="{BC070C6F-4F9F-BC46-B972-2067ADC9C5BB}"/>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301356"/>
            <a:ext cx="329456" cy="329456"/>
          </a:xfrm>
          <a:prstGeom prst="rect">
            <a:avLst/>
          </a:prstGeom>
        </p:spPr>
      </p:pic>
      <p:pic>
        <p:nvPicPr>
          <p:cNvPr id="68" name="図 67">
            <a:extLst>
              <a:ext uri="{FF2B5EF4-FFF2-40B4-BE49-F238E27FC236}">
                <a16:creationId xmlns:a16="http://schemas.microsoft.com/office/drawing/2014/main" id="{86037328-7309-0846-B892-5078E3300866}"/>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943748"/>
            <a:ext cx="329456" cy="329456"/>
          </a:xfrm>
          <a:prstGeom prst="rect">
            <a:avLst/>
          </a:prstGeom>
        </p:spPr>
      </p:pic>
      <p:pic>
        <p:nvPicPr>
          <p:cNvPr id="69" name="図 68">
            <a:extLst>
              <a:ext uri="{FF2B5EF4-FFF2-40B4-BE49-F238E27FC236}">
                <a16:creationId xmlns:a16="http://schemas.microsoft.com/office/drawing/2014/main" id="{22B9A0FE-E4BB-314E-832C-A86DA370C16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943748"/>
            <a:ext cx="329456" cy="329456"/>
          </a:xfrm>
          <a:prstGeom prst="rect">
            <a:avLst/>
          </a:prstGeom>
        </p:spPr>
      </p:pic>
      <p:grpSp>
        <p:nvGrpSpPr>
          <p:cNvPr id="72" name="図形グループ 28">
            <a:extLst>
              <a:ext uri="{FF2B5EF4-FFF2-40B4-BE49-F238E27FC236}">
                <a16:creationId xmlns:a16="http://schemas.microsoft.com/office/drawing/2014/main" id="{7C2FBEDE-1C6B-B345-B598-73B7BC1B40A1}"/>
              </a:ext>
            </a:extLst>
          </p:cNvPr>
          <p:cNvGrpSpPr/>
          <p:nvPr/>
        </p:nvGrpSpPr>
        <p:grpSpPr>
          <a:xfrm>
            <a:off x="2653248" y="3182684"/>
            <a:ext cx="118552" cy="240204"/>
            <a:chOff x="1946324" y="4125162"/>
            <a:chExt cx="969964" cy="2007872"/>
          </a:xfrm>
          <a:solidFill>
            <a:schemeClr val="bg1"/>
          </a:solidFill>
        </p:grpSpPr>
        <p:sp>
          <p:nvSpPr>
            <p:cNvPr id="73" name="円/楕円 72">
              <a:extLst>
                <a:ext uri="{FF2B5EF4-FFF2-40B4-BE49-F238E27FC236}">
                  <a16:creationId xmlns:a16="http://schemas.microsoft.com/office/drawing/2014/main" id="{294461DB-8BB0-954B-97EC-832F0EB96C85}"/>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4" name="フローチャート: 論理積ゲート 73">
              <a:extLst>
                <a:ext uri="{FF2B5EF4-FFF2-40B4-BE49-F238E27FC236}">
                  <a16:creationId xmlns:a16="http://schemas.microsoft.com/office/drawing/2014/main" id="{6B77AAD0-7FF4-CD4A-ADA2-A85E55CFF072}"/>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77" name="図形グループ 28">
            <a:extLst>
              <a:ext uri="{FF2B5EF4-FFF2-40B4-BE49-F238E27FC236}">
                <a16:creationId xmlns:a16="http://schemas.microsoft.com/office/drawing/2014/main" id="{26B17C39-FC93-9843-967D-DA324E948178}"/>
              </a:ext>
            </a:extLst>
          </p:cNvPr>
          <p:cNvGrpSpPr/>
          <p:nvPr/>
        </p:nvGrpSpPr>
        <p:grpSpPr>
          <a:xfrm>
            <a:off x="3342818" y="3182684"/>
            <a:ext cx="118552" cy="240204"/>
            <a:chOff x="1946324" y="4125162"/>
            <a:chExt cx="969964" cy="2007872"/>
          </a:xfrm>
          <a:solidFill>
            <a:schemeClr val="bg1"/>
          </a:solidFill>
        </p:grpSpPr>
        <p:sp>
          <p:nvSpPr>
            <p:cNvPr id="78" name="円/楕円 77">
              <a:extLst>
                <a:ext uri="{FF2B5EF4-FFF2-40B4-BE49-F238E27FC236}">
                  <a16:creationId xmlns:a16="http://schemas.microsoft.com/office/drawing/2014/main" id="{5EB61744-AC33-9F40-AFC7-A94E9D0CC04F}"/>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9" name="フローチャート: 論理積ゲート 78">
              <a:extLst>
                <a:ext uri="{FF2B5EF4-FFF2-40B4-BE49-F238E27FC236}">
                  <a16:creationId xmlns:a16="http://schemas.microsoft.com/office/drawing/2014/main" id="{E9CB7909-FC34-BF41-A484-B89B688990C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0" name="図形グループ 28">
            <a:extLst>
              <a:ext uri="{FF2B5EF4-FFF2-40B4-BE49-F238E27FC236}">
                <a16:creationId xmlns:a16="http://schemas.microsoft.com/office/drawing/2014/main" id="{10B5A1E0-D6A2-784E-94A7-00E19EF48FE6}"/>
              </a:ext>
            </a:extLst>
          </p:cNvPr>
          <p:cNvGrpSpPr/>
          <p:nvPr/>
        </p:nvGrpSpPr>
        <p:grpSpPr>
          <a:xfrm>
            <a:off x="4021358" y="3182684"/>
            <a:ext cx="118552" cy="240204"/>
            <a:chOff x="1946324" y="4125162"/>
            <a:chExt cx="969964" cy="2007872"/>
          </a:xfrm>
          <a:solidFill>
            <a:schemeClr val="bg1"/>
          </a:solidFill>
        </p:grpSpPr>
        <p:sp>
          <p:nvSpPr>
            <p:cNvPr id="81" name="円/楕円 80">
              <a:extLst>
                <a:ext uri="{FF2B5EF4-FFF2-40B4-BE49-F238E27FC236}">
                  <a16:creationId xmlns:a16="http://schemas.microsoft.com/office/drawing/2014/main" id="{DC17EE83-FA9D-9C47-8477-9748CD864EAA}"/>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13423D35-FDE7-1F48-B577-302AD40F2D5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3" name="図形グループ 28">
            <a:extLst>
              <a:ext uri="{FF2B5EF4-FFF2-40B4-BE49-F238E27FC236}">
                <a16:creationId xmlns:a16="http://schemas.microsoft.com/office/drawing/2014/main" id="{85116083-B80B-5948-A7B6-51A91D1489A6}"/>
              </a:ext>
            </a:extLst>
          </p:cNvPr>
          <p:cNvGrpSpPr/>
          <p:nvPr/>
        </p:nvGrpSpPr>
        <p:grpSpPr>
          <a:xfrm>
            <a:off x="2639288" y="3545652"/>
            <a:ext cx="118552" cy="240204"/>
            <a:chOff x="1946324" y="4125162"/>
            <a:chExt cx="969964" cy="2007872"/>
          </a:xfrm>
          <a:solidFill>
            <a:schemeClr val="bg1"/>
          </a:solidFill>
        </p:grpSpPr>
        <p:sp>
          <p:nvSpPr>
            <p:cNvPr id="84" name="円/楕円 83">
              <a:extLst>
                <a:ext uri="{FF2B5EF4-FFF2-40B4-BE49-F238E27FC236}">
                  <a16:creationId xmlns:a16="http://schemas.microsoft.com/office/drawing/2014/main" id="{97ABF99C-850B-824A-995D-86B8885A8EF1}"/>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5" name="フローチャート: 論理積ゲート 84">
              <a:extLst>
                <a:ext uri="{FF2B5EF4-FFF2-40B4-BE49-F238E27FC236}">
                  <a16:creationId xmlns:a16="http://schemas.microsoft.com/office/drawing/2014/main" id="{F8F90794-7EB6-9E4C-8FD5-0D753070E53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6" name="図形グループ 28">
            <a:extLst>
              <a:ext uri="{FF2B5EF4-FFF2-40B4-BE49-F238E27FC236}">
                <a16:creationId xmlns:a16="http://schemas.microsoft.com/office/drawing/2014/main" id="{6EC831A6-4139-614D-A849-E89E3858F15B}"/>
              </a:ext>
            </a:extLst>
          </p:cNvPr>
          <p:cNvGrpSpPr/>
          <p:nvPr/>
        </p:nvGrpSpPr>
        <p:grpSpPr>
          <a:xfrm>
            <a:off x="3328858" y="3545652"/>
            <a:ext cx="118552" cy="240204"/>
            <a:chOff x="1946324" y="4125162"/>
            <a:chExt cx="969964" cy="2007872"/>
          </a:xfrm>
          <a:solidFill>
            <a:schemeClr val="bg1"/>
          </a:solidFill>
        </p:grpSpPr>
        <p:sp>
          <p:nvSpPr>
            <p:cNvPr id="87" name="円/楕円 86">
              <a:extLst>
                <a:ext uri="{FF2B5EF4-FFF2-40B4-BE49-F238E27FC236}">
                  <a16:creationId xmlns:a16="http://schemas.microsoft.com/office/drawing/2014/main" id="{2770E10E-F539-D945-8348-979EF0235A7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8" name="フローチャート: 論理積ゲート 87">
              <a:extLst>
                <a:ext uri="{FF2B5EF4-FFF2-40B4-BE49-F238E27FC236}">
                  <a16:creationId xmlns:a16="http://schemas.microsoft.com/office/drawing/2014/main" id="{ACF0ECE1-C6C7-194C-B15E-4F4B149DC1E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9" name="図形グループ 28">
            <a:extLst>
              <a:ext uri="{FF2B5EF4-FFF2-40B4-BE49-F238E27FC236}">
                <a16:creationId xmlns:a16="http://schemas.microsoft.com/office/drawing/2014/main" id="{0FA840A6-E412-AF45-85D8-7A9DAE99660D}"/>
              </a:ext>
            </a:extLst>
          </p:cNvPr>
          <p:cNvGrpSpPr/>
          <p:nvPr/>
        </p:nvGrpSpPr>
        <p:grpSpPr>
          <a:xfrm>
            <a:off x="4007398" y="3545652"/>
            <a:ext cx="118552" cy="240204"/>
            <a:chOff x="1946324" y="4125162"/>
            <a:chExt cx="969964" cy="2007872"/>
          </a:xfrm>
          <a:solidFill>
            <a:schemeClr val="bg1"/>
          </a:solidFill>
        </p:grpSpPr>
        <p:sp>
          <p:nvSpPr>
            <p:cNvPr id="90" name="円/楕円 89">
              <a:extLst>
                <a:ext uri="{FF2B5EF4-FFF2-40B4-BE49-F238E27FC236}">
                  <a16:creationId xmlns:a16="http://schemas.microsoft.com/office/drawing/2014/main" id="{67D3B4DB-FDEB-3F46-AE22-EFEC0EBDD8F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1" name="フローチャート: 論理積ゲート 90">
              <a:extLst>
                <a:ext uri="{FF2B5EF4-FFF2-40B4-BE49-F238E27FC236}">
                  <a16:creationId xmlns:a16="http://schemas.microsoft.com/office/drawing/2014/main" id="{54544F5D-B2D4-AC4E-9BB6-DAE503AA4F8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2" name="図形グループ 28">
            <a:extLst>
              <a:ext uri="{FF2B5EF4-FFF2-40B4-BE49-F238E27FC236}">
                <a16:creationId xmlns:a16="http://schemas.microsoft.com/office/drawing/2014/main" id="{6863509F-7172-1141-B3A7-1CB55F9FB67C}"/>
              </a:ext>
            </a:extLst>
          </p:cNvPr>
          <p:cNvGrpSpPr/>
          <p:nvPr/>
        </p:nvGrpSpPr>
        <p:grpSpPr>
          <a:xfrm>
            <a:off x="677865" y="3357188"/>
            <a:ext cx="118552" cy="240204"/>
            <a:chOff x="1946324" y="4125162"/>
            <a:chExt cx="969964" cy="2007872"/>
          </a:xfrm>
          <a:solidFill>
            <a:schemeClr val="bg1"/>
          </a:solidFill>
        </p:grpSpPr>
        <p:sp>
          <p:nvSpPr>
            <p:cNvPr id="93" name="円/楕円 92">
              <a:extLst>
                <a:ext uri="{FF2B5EF4-FFF2-40B4-BE49-F238E27FC236}">
                  <a16:creationId xmlns:a16="http://schemas.microsoft.com/office/drawing/2014/main" id="{6C7BB3B8-0217-4543-87E6-40FB4765D382}"/>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4" name="フローチャート: 論理積ゲート 93">
              <a:extLst>
                <a:ext uri="{FF2B5EF4-FFF2-40B4-BE49-F238E27FC236}">
                  <a16:creationId xmlns:a16="http://schemas.microsoft.com/office/drawing/2014/main" id="{0484A3D9-7762-5A46-9918-1A2CD3F62E2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5" name="図形グループ 28">
            <a:extLst>
              <a:ext uri="{FF2B5EF4-FFF2-40B4-BE49-F238E27FC236}">
                <a16:creationId xmlns:a16="http://schemas.microsoft.com/office/drawing/2014/main" id="{4111AF19-F60A-FF44-9CD7-6CCB105E2E56}"/>
              </a:ext>
            </a:extLst>
          </p:cNvPr>
          <p:cNvGrpSpPr/>
          <p:nvPr/>
        </p:nvGrpSpPr>
        <p:grpSpPr>
          <a:xfrm>
            <a:off x="1724532" y="3357188"/>
            <a:ext cx="118552" cy="240204"/>
            <a:chOff x="1946324" y="4125162"/>
            <a:chExt cx="969964" cy="2007872"/>
          </a:xfrm>
          <a:solidFill>
            <a:schemeClr val="bg1"/>
          </a:solidFill>
        </p:grpSpPr>
        <p:sp>
          <p:nvSpPr>
            <p:cNvPr id="96" name="円/楕円 95">
              <a:extLst>
                <a:ext uri="{FF2B5EF4-FFF2-40B4-BE49-F238E27FC236}">
                  <a16:creationId xmlns:a16="http://schemas.microsoft.com/office/drawing/2014/main" id="{68E75B60-904E-9D4C-BB9E-15EAE59CD00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7" name="フローチャート: 論理積ゲート 96">
              <a:extLst>
                <a:ext uri="{FF2B5EF4-FFF2-40B4-BE49-F238E27FC236}">
                  <a16:creationId xmlns:a16="http://schemas.microsoft.com/office/drawing/2014/main" id="{D1CF3AA2-3B8C-CE4D-9AAF-C30B88CDCAB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8" name="図形グループ 28">
            <a:extLst>
              <a:ext uri="{FF2B5EF4-FFF2-40B4-BE49-F238E27FC236}">
                <a16:creationId xmlns:a16="http://schemas.microsoft.com/office/drawing/2014/main" id="{BC0A6AF1-0EBD-6642-8AD3-F874B39300D8}"/>
              </a:ext>
            </a:extLst>
          </p:cNvPr>
          <p:cNvGrpSpPr/>
          <p:nvPr/>
        </p:nvGrpSpPr>
        <p:grpSpPr>
          <a:xfrm>
            <a:off x="1191956" y="3719467"/>
            <a:ext cx="118552" cy="240204"/>
            <a:chOff x="1946324" y="4125162"/>
            <a:chExt cx="969964" cy="2007872"/>
          </a:xfrm>
          <a:solidFill>
            <a:schemeClr val="bg1"/>
          </a:solidFill>
        </p:grpSpPr>
        <p:sp>
          <p:nvSpPr>
            <p:cNvPr id="99" name="円/楕円 98">
              <a:extLst>
                <a:ext uri="{FF2B5EF4-FFF2-40B4-BE49-F238E27FC236}">
                  <a16:creationId xmlns:a16="http://schemas.microsoft.com/office/drawing/2014/main" id="{4C5DEFFA-65F3-724A-865E-0BC2375638F8}"/>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0" name="フローチャート: 論理積ゲート 99">
              <a:extLst>
                <a:ext uri="{FF2B5EF4-FFF2-40B4-BE49-F238E27FC236}">
                  <a16:creationId xmlns:a16="http://schemas.microsoft.com/office/drawing/2014/main" id="{B57A423F-22F4-284D-8163-5D984225761A}"/>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101" name="図形グループ 28">
            <a:extLst>
              <a:ext uri="{FF2B5EF4-FFF2-40B4-BE49-F238E27FC236}">
                <a16:creationId xmlns:a16="http://schemas.microsoft.com/office/drawing/2014/main" id="{631EF72B-A45D-8341-B096-FF6453D99202}"/>
              </a:ext>
            </a:extLst>
          </p:cNvPr>
          <p:cNvGrpSpPr/>
          <p:nvPr/>
        </p:nvGrpSpPr>
        <p:grpSpPr>
          <a:xfrm>
            <a:off x="1198936" y="3035412"/>
            <a:ext cx="118552" cy="240204"/>
            <a:chOff x="1946324" y="4125162"/>
            <a:chExt cx="969964" cy="2007872"/>
          </a:xfrm>
          <a:solidFill>
            <a:schemeClr val="bg1"/>
          </a:solidFill>
        </p:grpSpPr>
        <p:sp>
          <p:nvSpPr>
            <p:cNvPr id="102" name="円/楕円 101">
              <a:extLst>
                <a:ext uri="{FF2B5EF4-FFF2-40B4-BE49-F238E27FC236}">
                  <a16:creationId xmlns:a16="http://schemas.microsoft.com/office/drawing/2014/main" id="{877387D9-10E3-424E-8EA8-65F4F524CB93}"/>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3" name="フローチャート: 論理積ゲート 102">
              <a:extLst>
                <a:ext uri="{FF2B5EF4-FFF2-40B4-BE49-F238E27FC236}">
                  <a16:creationId xmlns:a16="http://schemas.microsoft.com/office/drawing/2014/main" id="{F081B0AB-D81B-4443-9557-4D126A319098}"/>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04" name="左カーブ矢印 103">
            <a:extLst>
              <a:ext uri="{FF2B5EF4-FFF2-40B4-BE49-F238E27FC236}">
                <a16:creationId xmlns:a16="http://schemas.microsoft.com/office/drawing/2014/main" id="{F64135B3-7919-974D-9259-4A16772124E1}"/>
              </a:ext>
            </a:extLst>
          </p:cNvPr>
          <p:cNvSpPr/>
          <p:nvPr/>
        </p:nvSpPr>
        <p:spPr>
          <a:xfrm>
            <a:off x="1446655" y="3250233"/>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左カーブ矢印 104">
            <a:extLst>
              <a:ext uri="{FF2B5EF4-FFF2-40B4-BE49-F238E27FC236}">
                <a16:creationId xmlns:a16="http://schemas.microsoft.com/office/drawing/2014/main" id="{29E5FAD0-C5D8-E446-BB8C-AAFB2977BC94}"/>
              </a:ext>
            </a:extLst>
          </p:cNvPr>
          <p:cNvSpPr/>
          <p:nvPr/>
        </p:nvSpPr>
        <p:spPr>
          <a:xfrm rot="10800000">
            <a:off x="866737" y="3213647"/>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204E1D68-5479-CC4D-A4A3-74FCDA5084C6}"/>
              </a:ext>
            </a:extLst>
          </p:cNvPr>
          <p:cNvSpPr/>
          <p:nvPr/>
        </p:nvSpPr>
        <p:spPr>
          <a:xfrm>
            <a:off x="653023" y="5026936"/>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107" name="正方形/長方形 106">
            <a:extLst>
              <a:ext uri="{FF2B5EF4-FFF2-40B4-BE49-F238E27FC236}">
                <a16:creationId xmlns:a16="http://schemas.microsoft.com/office/drawing/2014/main" id="{4F86C589-969F-6C43-AAD2-5455EA004BDC}"/>
              </a:ext>
            </a:extLst>
          </p:cNvPr>
          <p:cNvSpPr/>
          <p:nvPr/>
        </p:nvSpPr>
        <p:spPr>
          <a:xfrm>
            <a:off x="653023" y="5407920"/>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108" name="正方形/長方形 107">
            <a:extLst>
              <a:ext uri="{FF2B5EF4-FFF2-40B4-BE49-F238E27FC236}">
                <a16:creationId xmlns:a16="http://schemas.microsoft.com/office/drawing/2014/main" id="{C70A9FDE-4862-C540-8DDF-FFD6D3D7E04A}"/>
              </a:ext>
            </a:extLst>
          </p:cNvPr>
          <p:cNvSpPr/>
          <p:nvPr/>
        </p:nvSpPr>
        <p:spPr>
          <a:xfrm>
            <a:off x="2779708" y="4902308"/>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28C4D80B-BC3C-2E4F-A19D-C2559B5EBAC7}"/>
              </a:ext>
            </a:extLst>
          </p:cNvPr>
          <p:cNvSpPr/>
          <p:nvPr/>
        </p:nvSpPr>
        <p:spPr>
          <a:xfrm>
            <a:off x="2778922" y="5554053"/>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pic>
        <p:nvPicPr>
          <p:cNvPr id="110" name="図 109">
            <a:extLst>
              <a:ext uri="{FF2B5EF4-FFF2-40B4-BE49-F238E27FC236}">
                <a16:creationId xmlns:a16="http://schemas.microsoft.com/office/drawing/2014/main" id="{C4C4D8F5-D542-2B49-A943-385902D0F2B9}"/>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0524" y="4926008"/>
            <a:ext cx="329456" cy="329456"/>
          </a:xfrm>
          <a:prstGeom prst="rect">
            <a:avLst/>
          </a:prstGeom>
        </p:spPr>
      </p:pic>
      <p:pic>
        <p:nvPicPr>
          <p:cNvPr id="111" name="図 110">
            <a:extLst>
              <a:ext uri="{FF2B5EF4-FFF2-40B4-BE49-F238E27FC236}">
                <a16:creationId xmlns:a16="http://schemas.microsoft.com/office/drawing/2014/main" id="{9A78C084-CDD9-2A41-94E3-6E5F3400368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05222" y="5575492"/>
            <a:ext cx="329456" cy="329456"/>
          </a:xfrm>
          <a:prstGeom prst="rect">
            <a:avLst/>
          </a:prstGeom>
        </p:spPr>
      </p:pic>
      <p:pic>
        <p:nvPicPr>
          <p:cNvPr id="112" name="図 111">
            <a:extLst>
              <a:ext uri="{FF2B5EF4-FFF2-40B4-BE49-F238E27FC236}">
                <a16:creationId xmlns:a16="http://schemas.microsoft.com/office/drawing/2014/main" id="{607D32C5-9CF6-DD42-A62F-A25A38813E8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70032" y="5582981"/>
            <a:ext cx="329456" cy="329456"/>
          </a:xfrm>
          <a:prstGeom prst="rect">
            <a:avLst/>
          </a:prstGeom>
        </p:spPr>
      </p:pic>
      <p:pic>
        <p:nvPicPr>
          <p:cNvPr id="113" name="図 112">
            <a:extLst>
              <a:ext uri="{FF2B5EF4-FFF2-40B4-BE49-F238E27FC236}">
                <a16:creationId xmlns:a16="http://schemas.microsoft.com/office/drawing/2014/main" id="{8C80FFAB-1DCD-E74A-8286-306B55436A5C}"/>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96589" y="4931425"/>
            <a:ext cx="329456" cy="329456"/>
          </a:xfrm>
          <a:prstGeom prst="rect">
            <a:avLst/>
          </a:prstGeom>
        </p:spPr>
      </p:pic>
      <p:pic>
        <p:nvPicPr>
          <p:cNvPr id="114" name="図 113">
            <a:extLst>
              <a:ext uri="{FF2B5EF4-FFF2-40B4-BE49-F238E27FC236}">
                <a16:creationId xmlns:a16="http://schemas.microsoft.com/office/drawing/2014/main" id="{A92D948D-17F9-F546-B7B4-B9254F03D36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25194" y="5244518"/>
            <a:ext cx="329456" cy="329456"/>
          </a:xfrm>
          <a:prstGeom prst="rect">
            <a:avLst/>
          </a:prstGeom>
        </p:spPr>
      </p:pic>
      <p:pic>
        <p:nvPicPr>
          <p:cNvPr id="115" name="図 114">
            <a:extLst>
              <a:ext uri="{FF2B5EF4-FFF2-40B4-BE49-F238E27FC236}">
                <a16:creationId xmlns:a16="http://schemas.microsoft.com/office/drawing/2014/main" id="{D244B0C9-B726-D24B-88C9-D64F8D1E4BFE}"/>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1314" y="5577282"/>
            <a:ext cx="329456" cy="329456"/>
          </a:xfrm>
          <a:prstGeom prst="rect">
            <a:avLst/>
          </a:prstGeom>
        </p:spPr>
      </p:pic>
      <p:pic>
        <p:nvPicPr>
          <p:cNvPr id="116" name="図 115">
            <a:extLst>
              <a:ext uri="{FF2B5EF4-FFF2-40B4-BE49-F238E27FC236}">
                <a16:creationId xmlns:a16="http://schemas.microsoft.com/office/drawing/2014/main" id="{28B26197-CA38-8D44-A5F9-B22BCD0755CD}"/>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69118" y="4947584"/>
            <a:ext cx="329456" cy="329456"/>
          </a:xfrm>
          <a:prstGeom prst="rect">
            <a:avLst/>
          </a:prstGeom>
        </p:spPr>
      </p:pic>
      <p:pic>
        <p:nvPicPr>
          <p:cNvPr id="117" name="図 116">
            <a:extLst>
              <a:ext uri="{FF2B5EF4-FFF2-40B4-BE49-F238E27FC236}">
                <a16:creationId xmlns:a16="http://schemas.microsoft.com/office/drawing/2014/main" id="{DF45F216-69FA-F64C-824D-2202470E44A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96540" y="5244518"/>
            <a:ext cx="329456" cy="329456"/>
          </a:xfrm>
          <a:prstGeom prst="rect">
            <a:avLst/>
          </a:prstGeom>
        </p:spPr>
      </p:pic>
      <p:pic>
        <p:nvPicPr>
          <p:cNvPr id="118" name="図 117">
            <a:extLst>
              <a:ext uri="{FF2B5EF4-FFF2-40B4-BE49-F238E27FC236}">
                <a16:creationId xmlns:a16="http://schemas.microsoft.com/office/drawing/2014/main" id="{418335C7-4520-734C-9AE4-AFBCE364EEF8}"/>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31861" y="5265251"/>
            <a:ext cx="329456" cy="329456"/>
          </a:xfrm>
          <a:prstGeom prst="rect">
            <a:avLst/>
          </a:prstGeom>
        </p:spPr>
      </p:pic>
      <p:pic>
        <p:nvPicPr>
          <p:cNvPr id="119" name="図 118">
            <a:extLst>
              <a:ext uri="{FF2B5EF4-FFF2-40B4-BE49-F238E27FC236}">
                <a16:creationId xmlns:a16="http://schemas.microsoft.com/office/drawing/2014/main" id="{01DE2D0D-BB3A-784A-A231-46EDF462764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55373" y="5244310"/>
            <a:ext cx="329456" cy="329456"/>
          </a:xfrm>
          <a:prstGeom prst="rect">
            <a:avLst/>
          </a:prstGeom>
        </p:spPr>
      </p:pic>
      <p:sp>
        <p:nvSpPr>
          <p:cNvPr id="120" name="正方形/長方形 119">
            <a:extLst>
              <a:ext uri="{FF2B5EF4-FFF2-40B4-BE49-F238E27FC236}">
                <a16:creationId xmlns:a16="http://schemas.microsoft.com/office/drawing/2014/main" id="{25023B85-0F9B-644C-925D-6BEC9496877B}"/>
              </a:ext>
            </a:extLst>
          </p:cNvPr>
          <p:cNvSpPr/>
          <p:nvPr/>
        </p:nvSpPr>
        <p:spPr>
          <a:xfrm>
            <a:off x="4488744" y="1174965"/>
            <a:ext cx="4514312" cy="1384995"/>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通信により組み合わせるという仕組みから、パフォーマンスを出しにくい。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性能向上のため各機能間は非同期通信とし、機能をまたがったトランザクション保証はしないため、正常終了した後に後続処理がエラーとなることも想定した設計が必要。</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個人ユーザー向けの決済処理のような再試行が難しい業務の場合は、実装が難しい。</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1" name="正方形/長方形 120">
            <a:extLst>
              <a:ext uri="{FF2B5EF4-FFF2-40B4-BE49-F238E27FC236}">
                <a16:creationId xmlns:a16="http://schemas.microsoft.com/office/drawing/2014/main" id="{F8746C25-8CC1-F14F-99E9-1CD532D58F44}"/>
              </a:ext>
            </a:extLst>
          </p:cNvPr>
          <p:cNvSpPr/>
          <p:nvPr/>
        </p:nvSpPr>
        <p:spPr>
          <a:xfrm>
            <a:off x="4488744" y="3006321"/>
            <a:ext cx="4514312" cy="1200329"/>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マイクロサービスを適用したアプリケーションを作るには、個々の機能と同じように独立し完結した組織でなければならないが、それができる保証はない。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チームごとに独自文化が形成されチーム間でスキルの共用が難しい。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文化の違いから人的ローテーションも難しくなる。</a:t>
            </a:r>
            <a:endParaRPr lang="en-US" altLang="ja-JP" sz="1200" dirty="0">
              <a:solidFill>
                <a:srgbClr val="333333"/>
              </a:solidFill>
              <a:latin typeface="メイリオ" panose="020B0604030504040204" pitchFamily="34" charset="-128"/>
              <a:ea typeface="メイリオ" panose="020B0604030504040204" pitchFamily="34" charset="-128"/>
            </a:endParaRPr>
          </a:p>
        </p:txBody>
      </p:sp>
      <p:sp>
        <p:nvSpPr>
          <p:cNvPr id="122" name="正方形/長方形 121">
            <a:extLst>
              <a:ext uri="{FF2B5EF4-FFF2-40B4-BE49-F238E27FC236}">
                <a16:creationId xmlns:a16="http://schemas.microsoft.com/office/drawing/2014/main" id="{F3DE9E89-0A0A-B24E-A361-D80C7416410F}"/>
              </a:ext>
            </a:extLst>
          </p:cNvPr>
          <p:cNvSpPr/>
          <p:nvPr/>
        </p:nvSpPr>
        <p:spPr>
          <a:xfrm>
            <a:off x="4488744" y="4904510"/>
            <a:ext cx="4572000" cy="1200329"/>
          </a:xfrm>
          <a:prstGeom prst="rect">
            <a:avLst/>
          </a:prstGeom>
        </p:spPr>
        <p:txBody>
          <a:bodyPr>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マイクロサービスの利点を生かすには、機能の境界を適切に設定することが必須となるが、分ける範囲を誤れば機能間の通信が大量に発生する。</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分けるべきであった機能を一つにしてしまえば保守性や再利用性などのメリットが満たせない。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独自性がすぎるとユーザー体験がちぐはぐになってしまう。</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3" name="正方形/長方形 122">
            <a:extLst>
              <a:ext uri="{FF2B5EF4-FFF2-40B4-BE49-F238E27FC236}">
                <a16:creationId xmlns:a16="http://schemas.microsoft.com/office/drawing/2014/main" id="{8401471F-6597-3541-96E3-45171B846E87}"/>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3"/>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8035264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E5A1F-6D26-174D-9B84-B6EFFA106442}"/>
              </a:ext>
            </a:extLst>
          </p:cNvPr>
          <p:cNvSpPr>
            <a:spLocks noGrp="1"/>
          </p:cNvSpPr>
          <p:nvPr>
            <p:ph type="title"/>
          </p:nvPr>
        </p:nvSpPr>
        <p:spPr/>
        <p:txBody>
          <a:bodyPr/>
          <a:lstStyle/>
          <a:p>
            <a:r>
              <a:rPr kumimoji="1" lang="ja-JP" altLang="en-US"/>
              <a:t>サーバーレスと仮想マシン</a:t>
            </a:r>
          </a:p>
        </p:txBody>
      </p:sp>
      <p:sp>
        <p:nvSpPr>
          <p:cNvPr id="3" name="正方形/長方形 2">
            <a:extLst>
              <a:ext uri="{FF2B5EF4-FFF2-40B4-BE49-F238E27FC236}">
                <a16:creationId xmlns:a16="http://schemas.microsoft.com/office/drawing/2014/main" id="{B36DA939-26C0-0744-BE93-E24DBC5D23C2}"/>
              </a:ext>
            </a:extLst>
          </p:cNvPr>
          <p:cNvSpPr/>
          <p:nvPr/>
        </p:nvSpPr>
        <p:spPr>
          <a:xfrm>
            <a:off x="363678" y="1272209"/>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1BCF5732-54DB-7E4C-95FA-CDBCBCA8269D}"/>
              </a:ext>
            </a:extLst>
          </p:cNvPr>
          <p:cNvSpPr/>
          <p:nvPr/>
        </p:nvSpPr>
        <p:spPr>
          <a:xfrm>
            <a:off x="363678" y="3781254"/>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E5D9BB15-5347-1042-BB29-6A0BD41F1305}"/>
              </a:ext>
            </a:extLst>
          </p:cNvPr>
          <p:cNvPicPr>
            <a:picLocks noChangeAspect="1"/>
          </p:cNvPicPr>
          <p:nvPr/>
        </p:nvPicPr>
        <p:blipFill>
          <a:blip r:embed="rId2"/>
          <a:stretch>
            <a:fillRect/>
          </a:stretch>
        </p:blipFill>
        <p:spPr>
          <a:xfrm>
            <a:off x="562839" y="4355926"/>
            <a:ext cx="1381673" cy="1381673"/>
          </a:xfrm>
          <a:prstGeom prst="rect">
            <a:avLst/>
          </a:prstGeom>
        </p:spPr>
      </p:pic>
      <p:pic>
        <p:nvPicPr>
          <p:cNvPr id="6" name="図 5">
            <a:extLst>
              <a:ext uri="{FF2B5EF4-FFF2-40B4-BE49-F238E27FC236}">
                <a16:creationId xmlns:a16="http://schemas.microsoft.com/office/drawing/2014/main" id="{7081F80D-2A9A-9F46-98FD-D98B3FE6162D}"/>
              </a:ext>
            </a:extLst>
          </p:cNvPr>
          <p:cNvPicPr>
            <a:picLocks noChangeAspect="1"/>
          </p:cNvPicPr>
          <p:nvPr/>
        </p:nvPicPr>
        <p:blipFill>
          <a:blip r:embed="rId3"/>
          <a:stretch>
            <a:fillRect/>
          </a:stretch>
        </p:blipFill>
        <p:spPr>
          <a:xfrm>
            <a:off x="562839" y="1927806"/>
            <a:ext cx="1381673" cy="1381673"/>
          </a:xfrm>
          <a:prstGeom prst="rect">
            <a:avLst/>
          </a:prstGeom>
        </p:spPr>
      </p:pic>
      <p:sp>
        <p:nvSpPr>
          <p:cNvPr id="7" name="正方形/長方形 6">
            <a:extLst>
              <a:ext uri="{FF2B5EF4-FFF2-40B4-BE49-F238E27FC236}">
                <a16:creationId xmlns:a16="http://schemas.microsoft.com/office/drawing/2014/main" id="{2FC60DB7-663B-5547-81F9-953FD5A6C319}"/>
              </a:ext>
            </a:extLst>
          </p:cNvPr>
          <p:cNvSpPr/>
          <p:nvPr/>
        </p:nvSpPr>
        <p:spPr>
          <a:xfrm>
            <a:off x="562839" y="3867054"/>
            <a:ext cx="2010487"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EC2</a:t>
            </a:r>
            <a:r>
              <a:rPr lang="ja-JP" altLang="en-US">
                <a:latin typeface="Meiryo" panose="020B0604030504040204" pitchFamily="34" charset="-128"/>
                <a:ea typeface="Meiryo" panose="020B0604030504040204" pitchFamily="34" charset="-128"/>
              </a:rPr>
              <a:t>：仮想マシン</a:t>
            </a:r>
          </a:p>
        </p:txBody>
      </p:sp>
      <p:sp>
        <p:nvSpPr>
          <p:cNvPr id="8" name="正方形/長方形 7">
            <a:extLst>
              <a:ext uri="{FF2B5EF4-FFF2-40B4-BE49-F238E27FC236}">
                <a16:creationId xmlns:a16="http://schemas.microsoft.com/office/drawing/2014/main" id="{FD71C087-0842-FA49-BBD1-E1BA3DFCB5EF}"/>
              </a:ext>
            </a:extLst>
          </p:cNvPr>
          <p:cNvSpPr/>
          <p:nvPr/>
        </p:nvSpPr>
        <p:spPr>
          <a:xfrm>
            <a:off x="523082" y="1441906"/>
            <a:ext cx="2701381"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Lambda</a:t>
            </a:r>
            <a:r>
              <a:rPr lang="ja-JP" altLang="en-US">
                <a:latin typeface="Meiryo" panose="020B0604030504040204" pitchFamily="34" charset="-128"/>
                <a:ea typeface="Meiryo" panose="020B0604030504040204" pitchFamily="34" charset="-128"/>
              </a:rPr>
              <a:t>：サーバーレス</a:t>
            </a:r>
          </a:p>
        </p:txBody>
      </p:sp>
      <p:sp>
        <p:nvSpPr>
          <p:cNvPr id="9" name="正方形/長方形 8">
            <a:extLst>
              <a:ext uri="{FF2B5EF4-FFF2-40B4-BE49-F238E27FC236}">
                <a16:creationId xmlns:a16="http://schemas.microsoft.com/office/drawing/2014/main" id="{3666530E-5683-A64A-9929-F2CFD5BA1EF5}"/>
              </a:ext>
            </a:extLst>
          </p:cNvPr>
          <p:cNvSpPr/>
          <p:nvPr/>
        </p:nvSpPr>
        <p:spPr>
          <a:xfrm>
            <a:off x="1944512" y="4347955"/>
            <a:ext cx="4572000" cy="1384995"/>
          </a:xfrm>
          <a:prstGeom prst="rect">
            <a:avLst/>
          </a:prstGeom>
        </p:spPr>
        <p:txBody>
          <a:bodyPr>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汎用的なサーバー機能</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起動直後はOSインストールのみの状態</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初期設定、環境設定が必要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システムの運用、保守、監視が必要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利用出来るのは契約したサーバーの容量</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一定料金。仮想サーバー稼働時間内の代金</a:t>
            </a:r>
          </a:p>
        </p:txBody>
      </p:sp>
      <p:sp>
        <p:nvSpPr>
          <p:cNvPr id="10" name="正方形/長方形 9">
            <a:extLst>
              <a:ext uri="{FF2B5EF4-FFF2-40B4-BE49-F238E27FC236}">
                <a16:creationId xmlns:a16="http://schemas.microsoft.com/office/drawing/2014/main" id="{673A5B36-7ECF-1645-8318-6BA92B135D17}"/>
              </a:ext>
            </a:extLst>
          </p:cNvPr>
          <p:cNvSpPr/>
          <p:nvPr/>
        </p:nvSpPr>
        <p:spPr>
          <a:xfrm>
            <a:off x="1973420" y="1928062"/>
            <a:ext cx="6806901" cy="1384995"/>
          </a:xfrm>
          <a:prstGeom prst="rect">
            <a:avLst/>
          </a:prstGeom>
        </p:spPr>
        <p:txBody>
          <a:bodyPr wrap="square">
            <a:spAutoFit/>
          </a:bodyPr>
          <a:lstStyle/>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インフラ環境の構築や運用管理が不要。実行環境は、</a:t>
            </a:r>
            <a:r>
              <a:rPr lang="en" altLang="ja-JP" sz="1400" dirty="0">
                <a:solidFill>
                  <a:srgbClr val="404040"/>
                </a:solidFill>
                <a:latin typeface="Meiryo" panose="020B0604030504040204" pitchFamily="34" charset="-128"/>
                <a:ea typeface="Meiryo" panose="020B0604030504040204" pitchFamily="34" charset="-128"/>
              </a:rPr>
              <a:t>AWS</a:t>
            </a:r>
            <a:r>
              <a:rPr lang="ja-JP" altLang="en-US" sz="1400">
                <a:solidFill>
                  <a:srgbClr val="404040"/>
                </a:solidFill>
                <a:latin typeface="Meiryo" panose="020B0604030504040204" pitchFamily="34" charset="-128"/>
                <a:ea typeface="Meiryo" panose="020B0604030504040204" pitchFamily="34" charset="-128"/>
              </a:rPr>
              <a:t>が提供</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ミドルウェア等の脆弱性対応不要</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プログラム（サービス）をアップロードすれば直ちに動作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自動スケーリング対応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システムを実行時間（</a:t>
            </a:r>
            <a:r>
              <a:rPr lang="en-US" altLang="ja-JP" sz="1400" dirty="0">
                <a:solidFill>
                  <a:srgbClr val="404040"/>
                </a:solidFill>
                <a:latin typeface="Meiryo" panose="020B0604030504040204" pitchFamily="34" charset="-128"/>
                <a:ea typeface="Meiryo" panose="020B0604030504040204" pitchFamily="34" charset="-128"/>
              </a:rPr>
              <a:t>100</a:t>
            </a:r>
            <a:r>
              <a:rPr lang="ja-JP" altLang="en-US" sz="1400">
                <a:solidFill>
                  <a:srgbClr val="404040"/>
                </a:solidFill>
                <a:latin typeface="Meiryo" panose="020B0604030504040204" pitchFamily="34" charset="-128"/>
                <a:ea typeface="Meiryo" panose="020B0604030504040204" pitchFamily="34" charset="-128"/>
              </a:rPr>
              <a:t>ミリ秒単位）で課金</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利用されなければ無課金</a:t>
            </a:r>
            <a:endParaRPr lang="ja-JP" altLang="en-US" sz="1400" b="0" i="0">
              <a:solidFill>
                <a:srgbClr val="40404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2189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E7157C1-5574-8D40-824C-AB28EEA12415}"/>
              </a:ext>
            </a:extLst>
          </p:cNvPr>
          <p:cNvSpPr/>
          <p:nvPr/>
        </p:nvSpPr>
        <p:spPr>
          <a:xfrm>
            <a:off x="132243" y="835780"/>
            <a:ext cx="8830351" cy="359415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8009995-AD1C-2F42-96C7-A7A27810A391}"/>
              </a:ext>
            </a:extLst>
          </p:cNvPr>
          <p:cNvSpPr>
            <a:spLocks noGrp="1"/>
          </p:cNvSpPr>
          <p:nvPr>
            <p:ph type="title"/>
          </p:nvPr>
        </p:nvSpPr>
        <p:spPr/>
        <p:txBody>
          <a:bodyPr/>
          <a:lstStyle/>
          <a:p>
            <a:r>
              <a:rPr kumimoji="1" lang="ja-JP" altLang="en-US"/>
              <a:t>デジタル化で</a:t>
            </a:r>
            <a:r>
              <a:rPr kumimoji="1" lang="ja-JP" altLang="en-US" b="1" u="sng"/>
              <a:t>できる</a:t>
            </a:r>
            <a:r>
              <a:rPr kumimoji="1" lang="ja-JP" altLang="en-US"/>
              <a:t>ことと</a:t>
            </a:r>
            <a:r>
              <a:rPr kumimoji="1" lang="ja-JP" altLang="en-US" b="1" u="sng"/>
              <a:t>目指す</a:t>
            </a:r>
            <a:r>
              <a:rPr kumimoji="1" lang="ja-JP" altLang="en-US"/>
              <a:t>こと</a:t>
            </a:r>
          </a:p>
        </p:txBody>
      </p:sp>
      <p:pic>
        <p:nvPicPr>
          <p:cNvPr id="5" name="図 4">
            <a:extLst>
              <a:ext uri="{FF2B5EF4-FFF2-40B4-BE49-F238E27FC236}">
                <a16:creationId xmlns:a16="http://schemas.microsoft.com/office/drawing/2014/main" id="{81462FF9-4E53-054B-8ED2-DE3432834B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10620" y="887142"/>
            <a:ext cx="1408823" cy="1250330"/>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04DBC15B-5E27-F04C-B715-2DC6BBC65454}"/>
              </a:ext>
            </a:extLst>
          </p:cNvPr>
          <p:cNvSpPr txBox="1"/>
          <p:nvPr/>
        </p:nvSpPr>
        <p:spPr>
          <a:xfrm>
            <a:off x="760700" y="2103064"/>
            <a:ext cx="7622600"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人間のやっていたことを、コンピュータでできるようにすること</a:t>
            </a:r>
          </a:p>
        </p:txBody>
      </p:sp>
      <p:sp>
        <p:nvSpPr>
          <p:cNvPr id="8" name="テキスト ボックス 7">
            <a:extLst>
              <a:ext uri="{FF2B5EF4-FFF2-40B4-BE49-F238E27FC236}">
                <a16:creationId xmlns:a16="http://schemas.microsoft.com/office/drawing/2014/main" id="{4A5C7ACF-88BD-2E44-BEB4-03AA3E9B9188}"/>
              </a:ext>
            </a:extLst>
          </p:cNvPr>
          <p:cNvSpPr txBox="1"/>
          <p:nvPr/>
        </p:nvSpPr>
        <p:spPr>
          <a:xfrm>
            <a:off x="847262" y="2834013"/>
            <a:ext cx="7449475" cy="1323439"/>
          </a:xfrm>
          <a:prstGeom prst="rect">
            <a:avLst/>
          </a:prstGeom>
          <a:noFill/>
        </p:spPr>
        <p:txBody>
          <a:bodyPr wrap="none" rtlCol="0">
            <a:spAutoFit/>
          </a:bodyPr>
          <a:lstStyle/>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これまで</a:t>
            </a:r>
            <a:r>
              <a:rPr lang="en-US" altLang="ja-JP" sz="1600" dirty="0">
                <a:latin typeface="Meiryo" panose="020B0604030504040204" pitchFamily="34" charset="-128"/>
                <a:ea typeface="Meiryo" panose="020B0604030504040204" pitchFamily="34" charset="-128"/>
              </a:rPr>
              <a:t>1</a:t>
            </a:r>
            <a:r>
              <a:rPr lang="ja-JP" altLang="en-US" sz="1600">
                <a:latin typeface="Meiryo" panose="020B0604030504040204" pitchFamily="34" charset="-128"/>
                <a:ea typeface="Meiryo" panose="020B0604030504040204" pitchFamily="34" charset="-128"/>
              </a:rPr>
              <a:t>週間かかっていた申し込み手続きを</a:t>
            </a:r>
            <a:r>
              <a:rPr lang="en-US" altLang="ja-JP" sz="1600" dirty="0">
                <a:latin typeface="Meiryo" panose="020B0604030504040204" pitchFamily="34" charset="-128"/>
                <a:ea typeface="Meiryo" panose="020B0604030504040204" pitchFamily="34" charset="-128"/>
              </a:rPr>
              <a:t>5</a:t>
            </a:r>
            <a:r>
              <a:rPr lang="ja-JP" altLang="en-US" sz="1600">
                <a:latin typeface="Meiryo" panose="020B0604030504040204" pitchFamily="34" charset="-128"/>
                <a:ea typeface="Meiryo" panose="020B0604030504040204" pitchFamily="34" charset="-128"/>
              </a:rPr>
              <a:t>分で終わらせる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顧客の行動（いま、どこで、何をしているのか）が分かる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他のデジタル・サービスと一瞬にして連係できる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膨大なデータの中にビジネスに役立つ規則や関係を見つけることができる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業務の進捗、人の動き、ビジネスの状態が、リアルタイムに見える化される</a:t>
            </a:r>
          </a:p>
        </p:txBody>
      </p:sp>
      <p:sp>
        <p:nvSpPr>
          <p:cNvPr id="9" name="テキスト ボックス 8">
            <a:extLst>
              <a:ext uri="{FF2B5EF4-FFF2-40B4-BE49-F238E27FC236}">
                <a16:creationId xmlns:a16="http://schemas.microsoft.com/office/drawing/2014/main" id="{462C0977-50E4-6841-82FF-EC457BF3CDC5}"/>
              </a:ext>
            </a:extLst>
          </p:cNvPr>
          <p:cNvSpPr txBox="1"/>
          <p:nvPr/>
        </p:nvSpPr>
        <p:spPr>
          <a:xfrm>
            <a:off x="813832" y="2516316"/>
            <a:ext cx="317747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デジタル化で</a:t>
            </a:r>
            <a:r>
              <a:rPr kumimoji="1" lang="en-US" altLang="ja-JP" sz="2000" dirty="0">
                <a:latin typeface="Meiryo" panose="020B0604030504040204" pitchFamily="34" charset="-128"/>
                <a:ea typeface="Meiryo" panose="020B0604030504040204" pitchFamily="34" charset="-128"/>
              </a:rPr>
              <a:t> </a:t>
            </a:r>
            <a:r>
              <a:rPr kumimoji="1" lang="ja-JP" altLang="en-US" sz="2000" b="1">
                <a:latin typeface="Meiryo" panose="020B0604030504040204" pitchFamily="34" charset="-128"/>
                <a:ea typeface="Meiryo" panose="020B0604030504040204" pitchFamily="34" charset="-128"/>
              </a:rPr>
              <a:t>できる</a:t>
            </a:r>
            <a:r>
              <a:rPr kumimoji="1" lang="en-US" altLang="ja-JP" sz="2000" b="1" dirty="0">
                <a:latin typeface="Meiryo" panose="020B0604030504040204" pitchFamily="34" charset="-128"/>
                <a:ea typeface="Meiryo" panose="020B0604030504040204" pitchFamily="34" charset="-128"/>
              </a:rPr>
              <a:t> </a:t>
            </a:r>
            <a:r>
              <a:rPr kumimoji="1" lang="ja-JP" altLang="en-US" sz="2000">
                <a:latin typeface="Meiryo" panose="020B0604030504040204" pitchFamily="34" charset="-128"/>
                <a:ea typeface="Meiryo" panose="020B0604030504040204" pitchFamily="34" charset="-128"/>
              </a:rPr>
              <a:t>こと</a:t>
            </a:r>
          </a:p>
        </p:txBody>
      </p:sp>
      <p:sp>
        <p:nvSpPr>
          <p:cNvPr id="18" name="テキスト ボックス 17">
            <a:extLst>
              <a:ext uri="{FF2B5EF4-FFF2-40B4-BE49-F238E27FC236}">
                <a16:creationId xmlns:a16="http://schemas.microsoft.com/office/drawing/2014/main" id="{D43B5BBB-21F2-B143-82DA-37FAABF7DAD6}"/>
              </a:ext>
            </a:extLst>
          </p:cNvPr>
          <p:cNvSpPr txBox="1"/>
          <p:nvPr/>
        </p:nvSpPr>
        <p:spPr>
          <a:xfrm>
            <a:off x="3991305" y="1294627"/>
            <a:ext cx="2702983" cy="769441"/>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r>
              <a:rPr lang="en-US" altLang="ja-JP" sz="2000" b="1" dirty="0">
                <a:solidFill>
                  <a:srgbClr val="0052FF"/>
                </a:solidFill>
                <a:latin typeface="Meiryo" panose="020B0604030504040204" pitchFamily="34" charset="-128"/>
                <a:ea typeface="Meiryo" panose="020B0604030504040204" pitchFamily="34" charset="-128"/>
              </a:rPr>
              <a:t> </a:t>
            </a:r>
            <a:r>
              <a:rPr kumimoji="1" lang="en-US" altLang="ja-JP" sz="2000" dirty="0">
                <a:solidFill>
                  <a:srgbClr val="0052FF"/>
                </a:solidFill>
                <a:latin typeface="Meiryo" panose="020B0604030504040204" pitchFamily="34" charset="-128"/>
                <a:ea typeface="Meiryo" panose="020B0604030504040204" pitchFamily="34" charset="-128"/>
              </a:rPr>
              <a:t>Digital</a:t>
            </a:r>
          </a:p>
          <a:p>
            <a:pPr algn="ctr"/>
            <a:r>
              <a:rPr lang="ja-JP" altLang="en-US" sz="1200" b="1">
                <a:solidFill>
                  <a:srgbClr val="0052FF"/>
                </a:solidFill>
                <a:latin typeface="Meiryo" panose="020B0604030504040204" pitchFamily="34" charset="-128"/>
                <a:ea typeface="Meiryo" panose="020B0604030504040204" pitchFamily="34" charset="-128"/>
              </a:rPr>
              <a:t>離散量</a:t>
            </a:r>
            <a:r>
              <a:rPr lang="ja-JP" altLang="en-US" sz="1200">
                <a:solidFill>
                  <a:srgbClr val="0052FF"/>
                </a:solidFill>
                <a:latin typeface="Meiryo" panose="020B0604030504040204" pitchFamily="34" charset="-128"/>
                <a:ea typeface="Meiryo" panose="020B0604030504040204" pitchFamily="34" charset="-128"/>
              </a:rPr>
              <a:t>（</a:t>
            </a:r>
            <a:r>
              <a:rPr lang="ja-JP" altLang="ja-JP" sz="1200">
                <a:solidFill>
                  <a:srgbClr val="0052FF"/>
                </a:solidFill>
                <a:latin typeface="Meiryo" panose="020B0604030504040204" pitchFamily="34" charset="-128"/>
                <a:ea typeface="Meiryo" panose="020B0604030504040204" pitchFamily="34" charset="-128"/>
              </a:rPr>
              <a:t>とびとびの値しかない量 </a:t>
            </a:r>
            <a:r>
              <a:rPr lang="ja-JP" altLang="en-US" sz="1200">
                <a:solidFill>
                  <a:srgbClr val="0052FF"/>
                </a:solidFill>
                <a:latin typeface="Meiryo" panose="020B0604030504040204" pitchFamily="34" charset="-128"/>
                <a:ea typeface="Meiryo" panose="020B0604030504040204" pitchFamily="34" charset="-128"/>
              </a:rPr>
              <a:t>）</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47551300-B192-0F4F-902F-FC769E8C2DD3}"/>
              </a:ext>
            </a:extLst>
          </p:cNvPr>
          <p:cNvSpPr txBox="1"/>
          <p:nvPr/>
        </p:nvSpPr>
        <p:spPr>
          <a:xfrm>
            <a:off x="3991305" y="990889"/>
            <a:ext cx="1723549"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サイバー空間</a:t>
            </a:r>
          </a:p>
        </p:txBody>
      </p:sp>
      <p:grpSp>
        <p:nvGrpSpPr>
          <p:cNvPr id="30" name="グループ化 29">
            <a:extLst>
              <a:ext uri="{FF2B5EF4-FFF2-40B4-BE49-F238E27FC236}">
                <a16:creationId xmlns:a16="http://schemas.microsoft.com/office/drawing/2014/main" id="{300EF572-87FB-AA49-B336-7A7872FB2411}"/>
              </a:ext>
            </a:extLst>
          </p:cNvPr>
          <p:cNvGrpSpPr/>
          <p:nvPr/>
        </p:nvGrpSpPr>
        <p:grpSpPr>
          <a:xfrm>
            <a:off x="156824" y="4504494"/>
            <a:ext cx="8830352" cy="2035584"/>
            <a:chOff x="156824" y="4504494"/>
            <a:chExt cx="8830352" cy="2035584"/>
          </a:xfrm>
        </p:grpSpPr>
        <p:sp>
          <p:nvSpPr>
            <p:cNvPr id="17" name="正方形/長方形 16">
              <a:extLst>
                <a:ext uri="{FF2B5EF4-FFF2-40B4-BE49-F238E27FC236}">
                  <a16:creationId xmlns:a16="http://schemas.microsoft.com/office/drawing/2014/main" id="{003BBC28-1E8C-9E4D-B013-4262B1B1ADFB}"/>
                </a:ext>
              </a:extLst>
            </p:cNvPr>
            <p:cNvSpPr/>
            <p:nvPr/>
          </p:nvSpPr>
          <p:spPr>
            <a:xfrm>
              <a:off x="156824" y="4504494"/>
              <a:ext cx="8830352" cy="203558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418FEA08-6BB7-884A-991A-39D7284737F7}"/>
                </a:ext>
              </a:extLst>
            </p:cNvPr>
            <p:cNvSpPr txBox="1"/>
            <p:nvPr/>
          </p:nvSpPr>
          <p:spPr>
            <a:xfrm>
              <a:off x="847262" y="4742119"/>
              <a:ext cx="317747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デジタル化で</a:t>
              </a:r>
              <a:r>
                <a:rPr kumimoji="1" lang="en-US" altLang="ja-JP" sz="2000" dirty="0">
                  <a:latin typeface="Meiryo" panose="020B0604030504040204" pitchFamily="34" charset="-128"/>
                  <a:ea typeface="Meiryo" panose="020B0604030504040204" pitchFamily="34" charset="-128"/>
                </a:rPr>
                <a:t> </a:t>
              </a:r>
              <a:r>
                <a:rPr kumimoji="1" lang="ja-JP" altLang="en-US" sz="2000" b="1">
                  <a:solidFill>
                    <a:schemeClr val="accent6">
                      <a:lumMod val="75000"/>
                    </a:schemeClr>
                  </a:solidFill>
                  <a:latin typeface="Meiryo" panose="020B0604030504040204" pitchFamily="34" charset="-128"/>
                  <a:ea typeface="Meiryo" panose="020B0604030504040204" pitchFamily="34" charset="-128"/>
                </a:rPr>
                <a:t>目指す</a:t>
              </a:r>
              <a:r>
                <a:rPr kumimoji="1" lang="en-US" altLang="ja-JP" sz="2000" b="1" dirty="0">
                  <a:solidFill>
                    <a:srgbClr val="0432FF"/>
                  </a:solidFill>
                  <a:latin typeface="Meiryo" panose="020B0604030504040204" pitchFamily="34" charset="-128"/>
                  <a:ea typeface="Meiryo" panose="020B0604030504040204" pitchFamily="34" charset="-128"/>
                </a:rPr>
                <a:t> </a:t>
              </a:r>
              <a:r>
                <a:rPr kumimoji="1" lang="ja-JP" altLang="en-US" sz="2000">
                  <a:latin typeface="Meiryo" panose="020B0604030504040204" pitchFamily="34" charset="-128"/>
                  <a:ea typeface="Meiryo" panose="020B0604030504040204" pitchFamily="34" charset="-128"/>
                </a:rPr>
                <a:t>こと</a:t>
              </a:r>
            </a:p>
          </p:txBody>
        </p:sp>
        <p:sp>
          <p:nvSpPr>
            <p:cNvPr id="11" name="テキスト ボックス 10">
              <a:extLst>
                <a:ext uri="{FF2B5EF4-FFF2-40B4-BE49-F238E27FC236}">
                  <a16:creationId xmlns:a16="http://schemas.microsoft.com/office/drawing/2014/main" id="{2C6DAA0F-D36E-AB45-B776-275AAA3EFD48}"/>
                </a:ext>
              </a:extLst>
            </p:cNvPr>
            <p:cNvSpPr txBox="1"/>
            <p:nvPr/>
          </p:nvSpPr>
          <p:spPr>
            <a:xfrm>
              <a:off x="847262" y="5108045"/>
              <a:ext cx="1620957"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顧客満足の向上</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F619C43E-3EAB-0745-9B29-FCE1471C9DF1}"/>
                </a:ext>
              </a:extLst>
            </p:cNvPr>
            <p:cNvSpPr txBox="1"/>
            <p:nvPr/>
          </p:nvSpPr>
          <p:spPr>
            <a:xfrm>
              <a:off x="847262" y="5353351"/>
              <a:ext cx="1210588"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業績の改善</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A8402CF9-9C38-D142-9DB6-3677340EE543}"/>
                </a:ext>
              </a:extLst>
            </p:cNvPr>
            <p:cNvSpPr txBox="1"/>
            <p:nvPr/>
          </p:nvSpPr>
          <p:spPr>
            <a:xfrm>
              <a:off x="847262" y="5593753"/>
              <a:ext cx="1210588"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社員の幸福</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pic>
          <p:nvPicPr>
            <p:cNvPr id="19" name="図 18">
              <a:extLst>
                <a:ext uri="{FF2B5EF4-FFF2-40B4-BE49-F238E27FC236}">
                  <a16:creationId xmlns:a16="http://schemas.microsoft.com/office/drawing/2014/main" id="{60C951A4-867D-C549-BFCF-C15079F329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6764" y="4819729"/>
              <a:ext cx="936536" cy="1121601"/>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E6C602A8-53F6-DD44-9BC7-BC2640BD790B}"/>
                </a:ext>
              </a:extLst>
            </p:cNvPr>
            <p:cNvSpPr txBox="1"/>
            <p:nvPr/>
          </p:nvSpPr>
          <p:spPr>
            <a:xfrm>
              <a:off x="4513989" y="5156362"/>
              <a:ext cx="2816797" cy="769441"/>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連続量</a:t>
              </a:r>
              <a:r>
                <a:rPr lang="ja-JP" altLang="en-US" sz="1200">
                  <a:solidFill>
                    <a:schemeClr val="accent6">
                      <a:lumMod val="75000"/>
                    </a:schemeClr>
                  </a:solidFill>
                  <a:latin typeface="Meiryo" panose="020B0604030504040204" pitchFamily="34" charset="-128"/>
                  <a:ea typeface="Meiryo" panose="020B0604030504040204" pitchFamily="34" charset="-128"/>
                </a:rPr>
                <a:t>（区切りなく続く値を持つ量）</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9268574-1368-664C-B663-0F8967DD0E89}"/>
                </a:ext>
              </a:extLst>
            </p:cNvPr>
            <p:cNvSpPr txBox="1"/>
            <p:nvPr/>
          </p:nvSpPr>
          <p:spPr>
            <a:xfrm>
              <a:off x="504225" y="6040649"/>
              <a:ext cx="8135560" cy="400110"/>
            </a:xfrm>
            <a:prstGeom prst="rect">
              <a:avLst/>
            </a:prstGeom>
            <a:noFill/>
          </p:spPr>
          <p:txBody>
            <a:bodyPr wrap="none" rtlCol="0">
              <a:spAutoFit/>
            </a:bodyPr>
            <a:lstStyle/>
            <a:p>
              <a:pPr algn="ctr"/>
              <a:r>
                <a:rPr lang="ja-JP" altLang="en-US" sz="2000" b="1">
                  <a:solidFill>
                    <a:schemeClr val="accent6">
                      <a:lumMod val="75000"/>
                    </a:schemeClr>
                  </a:solidFill>
                  <a:latin typeface="Meiryo" panose="020B0604030504040204" pitchFamily="34" charset="-128"/>
                  <a:ea typeface="Meiryo" panose="020B0604030504040204" pitchFamily="34" charset="-128"/>
                </a:rPr>
                <a:t>現実世界だけでは解決できない課題をデジタルを使って</a:t>
              </a:r>
              <a:r>
                <a:rPr kumimoji="1" lang="ja-JP" altLang="en-US" sz="2000" b="1">
                  <a:solidFill>
                    <a:schemeClr val="accent6">
                      <a:lumMod val="75000"/>
                    </a:schemeClr>
                  </a:solidFill>
                  <a:latin typeface="Meiryo" panose="020B0604030504040204" pitchFamily="34" charset="-128"/>
                  <a:ea typeface="Meiryo" panose="020B0604030504040204" pitchFamily="34" charset="-128"/>
                </a:rPr>
                <a:t>解決すること</a:t>
              </a:r>
            </a:p>
          </p:txBody>
        </p:sp>
        <p:sp>
          <p:nvSpPr>
            <p:cNvPr id="23" name="テキスト ボックス 22">
              <a:extLst>
                <a:ext uri="{FF2B5EF4-FFF2-40B4-BE49-F238E27FC236}">
                  <a16:creationId xmlns:a16="http://schemas.microsoft.com/office/drawing/2014/main" id="{4B8DE2CA-386D-754F-B14B-2449167A9F91}"/>
                </a:ext>
              </a:extLst>
            </p:cNvPr>
            <p:cNvSpPr txBox="1"/>
            <p:nvPr/>
          </p:nvSpPr>
          <p:spPr>
            <a:xfrm>
              <a:off x="4547419" y="4793155"/>
              <a:ext cx="1210588" cy="400110"/>
            </a:xfrm>
            <a:prstGeom prst="rect">
              <a:avLst/>
            </a:prstGeom>
            <a:noFill/>
          </p:spPr>
          <p:txBody>
            <a:bodyPr wrap="none" rtlCol="0">
              <a:spAutoFit/>
            </a:bodyPr>
            <a:lstStyle/>
            <a:p>
              <a:r>
                <a:rPr kumimoji="1" lang="ja-JP" altLang="en-US" sz="2000" b="1">
                  <a:solidFill>
                    <a:schemeClr val="accent6">
                      <a:lumMod val="75000"/>
                    </a:schemeClr>
                  </a:solidFill>
                  <a:latin typeface="Meiryo" panose="020B0604030504040204" pitchFamily="34" charset="-128"/>
                  <a:ea typeface="Meiryo" panose="020B0604030504040204" pitchFamily="34" charset="-128"/>
                </a:rPr>
                <a:t>現実世界</a:t>
              </a:r>
            </a:p>
          </p:txBody>
        </p:sp>
      </p:grpSp>
      <p:grpSp>
        <p:nvGrpSpPr>
          <p:cNvPr id="29" name="グループ化 28">
            <a:extLst>
              <a:ext uri="{FF2B5EF4-FFF2-40B4-BE49-F238E27FC236}">
                <a16:creationId xmlns:a16="http://schemas.microsoft.com/office/drawing/2014/main" id="{307E7F37-9CEC-FC4B-A6E6-3E547AF8845C}"/>
              </a:ext>
            </a:extLst>
          </p:cNvPr>
          <p:cNvGrpSpPr/>
          <p:nvPr/>
        </p:nvGrpSpPr>
        <p:grpSpPr>
          <a:xfrm>
            <a:off x="2496594" y="4993770"/>
            <a:ext cx="2151966" cy="1175106"/>
            <a:chOff x="2496594" y="4993770"/>
            <a:chExt cx="2151966" cy="1175106"/>
          </a:xfrm>
        </p:grpSpPr>
        <p:sp>
          <p:nvSpPr>
            <p:cNvPr id="24" name="爆発 2 23">
              <a:extLst>
                <a:ext uri="{FF2B5EF4-FFF2-40B4-BE49-F238E27FC236}">
                  <a16:creationId xmlns:a16="http://schemas.microsoft.com/office/drawing/2014/main" id="{F665DB28-2449-5D46-98B8-3E146FEBED36}"/>
                </a:ext>
              </a:extLst>
            </p:cNvPr>
            <p:cNvSpPr/>
            <p:nvPr/>
          </p:nvSpPr>
          <p:spPr>
            <a:xfrm rot="1013592">
              <a:off x="2496594" y="4993770"/>
              <a:ext cx="2151966" cy="1175106"/>
            </a:xfrm>
            <a:prstGeom prst="irregularSeal2">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49AA7246-613F-3D4D-8F1A-D93682D0910C}"/>
                </a:ext>
              </a:extLst>
            </p:cNvPr>
            <p:cNvSpPr txBox="1"/>
            <p:nvPr/>
          </p:nvSpPr>
          <p:spPr>
            <a:xfrm>
              <a:off x="2665762" y="5340759"/>
              <a:ext cx="1595309" cy="492443"/>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目的</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000" b="1" dirty="0">
                  <a:solidFill>
                    <a:schemeClr val="bg1"/>
                  </a:solidFill>
                  <a:latin typeface="Meiryo" panose="020B0604030504040204" pitchFamily="34" charset="-128"/>
                  <a:ea typeface="Meiryo" panose="020B0604030504040204" pitchFamily="34" charset="-128"/>
                </a:rPr>
                <a:t>自分は何をしたいのか？</a:t>
              </a:r>
              <a:endParaRPr kumimoji="1" lang="en-US" altLang="ja-JP" sz="1000" b="1" dirty="0">
                <a:solidFill>
                  <a:schemeClr val="bg1"/>
                </a:solidFill>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F8BA7EFD-F461-9C47-8CBB-0D0CAE947A98}"/>
              </a:ext>
            </a:extLst>
          </p:cNvPr>
          <p:cNvGrpSpPr/>
          <p:nvPr/>
        </p:nvGrpSpPr>
        <p:grpSpPr>
          <a:xfrm>
            <a:off x="1614531" y="908989"/>
            <a:ext cx="2151966" cy="1175106"/>
            <a:chOff x="1614531" y="908989"/>
            <a:chExt cx="2151966" cy="1175106"/>
          </a:xfrm>
        </p:grpSpPr>
        <p:sp>
          <p:nvSpPr>
            <p:cNvPr id="25" name="爆発 2 24">
              <a:extLst>
                <a:ext uri="{FF2B5EF4-FFF2-40B4-BE49-F238E27FC236}">
                  <a16:creationId xmlns:a16="http://schemas.microsoft.com/office/drawing/2014/main" id="{2987F567-E346-E34C-8E46-462A0560DC43}"/>
                </a:ext>
              </a:extLst>
            </p:cNvPr>
            <p:cNvSpPr/>
            <p:nvPr/>
          </p:nvSpPr>
          <p:spPr>
            <a:xfrm rot="1013592">
              <a:off x="1614531" y="908989"/>
              <a:ext cx="2151966" cy="1175106"/>
            </a:xfrm>
            <a:prstGeom prst="irregularSeal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1CAD2379-94FA-F74B-933D-46EFD3A30AF2}"/>
                </a:ext>
              </a:extLst>
            </p:cNvPr>
            <p:cNvSpPr txBox="1"/>
            <p:nvPr/>
          </p:nvSpPr>
          <p:spPr>
            <a:xfrm>
              <a:off x="1812732" y="1241302"/>
              <a:ext cx="1595309" cy="492443"/>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手段</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000" b="1" dirty="0">
                  <a:solidFill>
                    <a:schemeClr val="bg1"/>
                  </a:solidFill>
                  <a:latin typeface="Meiryo" panose="020B0604030504040204" pitchFamily="34" charset="-128"/>
                  <a:ea typeface="Meiryo" panose="020B0604030504040204" pitchFamily="34" charset="-128"/>
                </a:rPr>
                <a:t>うまい、やすい、はやい</a:t>
              </a:r>
              <a:endParaRPr kumimoji="1" lang="en-US" altLang="ja-JP" sz="1000" b="1" dirty="0">
                <a:solidFill>
                  <a:schemeClr val="bg1"/>
                </a:solidFill>
                <a:latin typeface="Meiryo" panose="020B0604030504040204" pitchFamily="34" charset="-128"/>
                <a:ea typeface="Meiryo" panose="020B0604030504040204" pitchFamily="34" charset="-128"/>
              </a:endParaRPr>
            </a:p>
          </p:txBody>
        </p:sp>
      </p:grpSp>
      <p:sp>
        <p:nvSpPr>
          <p:cNvPr id="31" name="上矢印 30">
            <a:extLst>
              <a:ext uri="{FF2B5EF4-FFF2-40B4-BE49-F238E27FC236}">
                <a16:creationId xmlns:a16="http://schemas.microsoft.com/office/drawing/2014/main" id="{D1A564A5-EA5F-3B46-9202-B5499F3ACBB5}"/>
              </a:ext>
            </a:extLst>
          </p:cNvPr>
          <p:cNvSpPr/>
          <p:nvPr/>
        </p:nvSpPr>
        <p:spPr>
          <a:xfrm>
            <a:off x="3845929" y="4298503"/>
            <a:ext cx="1452137" cy="435173"/>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523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22029" y="820562"/>
            <a:ext cx="7920880" cy="20800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kumimoji="1" lang="ja-JP" altLang="en-US"/>
              <a:t>「クラウド･ネイティブ」とは</a:t>
            </a:r>
          </a:p>
        </p:txBody>
      </p:sp>
      <p:sp>
        <p:nvSpPr>
          <p:cNvPr id="3" name="スライド番号プレースホルダー 2">
            <a:extLst>
              <a:ext uri="{FF2B5EF4-FFF2-40B4-BE49-F238E27FC236}">
                <a16:creationId xmlns:a16="http://schemas.microsoft.com/office/drawing/2014/main" id="{16842CC3-3791-B84E-A0BC-9502AB9F2BB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160</a:t>
            </a:fld>
            <a:endParaRPr kumimoji="1" lang="ja-JP" altLang="en-US"/>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1104594" y="945050"/>
            <a:ext cx="6955750" cy="738664"/>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付加価値を生み出さない作業で負担を強いられる</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54077" y="1688780"/>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70501" y="1685599"/>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　など</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025053"/>
            <a:ext cx="7920880" cy="3429761"/>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027921" y="3252491"/>
            <a:ext cx="5109091" cy="584775"/>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この負担から</a:t>
            </a:r>
            <a:r>
              <a:rPr kumimoji="1" lang="ja-JP" altLang="en-US" sz="3200" b="1">
                <a:solidFill>
                  <a:srgbClr val="0070C0"/>
                </a:solidFill>
                <a:latin typeface="Meiryo" panose="020B0604030504040204" pitchFamily="34" charset="-128"/>
                <a:ea typeface="Meiryo" panose="020B0604030504040204" pitchFamily="34" charset="-128"/>
              </a:rPr>
              <a:t>開発者を解放</a:t>
            </a:r>
          </a:p>
        </p:txBody>
      </p:sp>
      <p:sp>
        <p:nvSpPr>
          <p:cNvPr id="17" name="下矢印 16">
            <a:extLst>
              <a:ext uri="{FF2B5EF4-FFF2-40B4-BE49-F238E27FC236}">
                <a16:creationId xmlns:a16="http://schemas.microsoft.com/office/drawing/2014/main" id="{85351441-AC3E-6F47-B3E0-190C95990C22}"/>
              </a:ext>
            </a:extLst>
          </p:cNvPr>
          <p:cNvSpPr/>
          <p:nvPr/>
        </p:nvSpPr>
        <p:spPr>
          <a:xfrm rot="10800000">
            <a:off x="3995935" y="2843271"/>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B86DBE71-6D1F-7D45-B2B7-3DAB836CBCBE}"/>
              </a:ext>
            </a:extLst>
          </p:cNvPr>
          <p:cNvSpPr/>
          <p:nvPr/>
        </p:nvSpPr>
        <p:spPr>
          <a:xfrm>
            <a:off x="934430" y="3751117"/>
            <a:ext cx="7272808" cy="128094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358231F1-CA69-7A40-86C9-F4D2B9D96A52}"/>
              </a:ext>
            </a:extLst>
          </p:cNvPr>
          <p:cNvSpPr/>
          <p:nvPr/>
        </p:nvSpPr>
        <p:spPr>
          <a:xfrm>
            <a:off x="3275856" y="5616840"/>
            <a:ext cx="2592288" cy="6780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DDE2C89E-4C42-5442-BF64-0B2BAAF05FAF}"/>
              </a:ext>
            </a:extLst>
          </p:cNvPr>
          <p:cNvSpPr/>
          <p:nvPr/>
        </p:nvSpPr>
        <p:spPr>
          <a:xfrm>
            <a:off x="1029087" y="4253822"/>
            <a:ext cx="2592288" cy="67809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マイクロ・サービス</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アーキテクチャ</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364082EF-D721-9F4D-BE27-6F4D3C544077}"/>
              </a:ext>
            </a:extLst>
          </p:cNvPr>
          <p:cNvSpPr/>
          <p:nvPr/>
        </p:nvSpPr>
        <p:spPr>
          <a:xfrm>
            <a:off x="5520295" y="4263074"/>
            <a:ext cx="2592288" cy="67809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コンテナ</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三角形 24">
            <a:extLst>
              <a:ext uri="{FF2B5EF4-FFF2-40B4-BE49-F238E27FC236}">
                <a16:creationId xmlns:a16="http://schemas.microsoft.com/office/drawing/2014/main" id="{2C3408DA-C498-114C-872D-9F12FC91677C}"/>
              </a:ext>
            </a:extLst>
          </p:cNvPr>
          <p:cNvSpPr/>
          <p:nvPr/>
        </p:nvSpPr>
        <p:spPr>
          <a:xfrm rot="10800000">
            <a:off x="3621375" y="4563330"/>
            <a:ext cx="1898920" cy="1053510"/>
          </a:xfrm>
          <a:prstGeom prst="triangle">
            <a:avLst/>
          </a:prstGeom>
          <a:solidFill>
            <a:schemeClr val="accent3">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A510ABF1-EF80-304E-978D-02E2E292FCDC}"/>
              </a:ext>
            </a:extLst>
          </p:cNvPr>
          <p:cNvSpPr txBox="1"/>
          <p:nvPr/>
        </p:nvSpPr>
        <p:spPr>
          <a:xfrm>
            <a:off x="1132627" y="3818503"/>
            <a:ext cx="688265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サーバーレス／</a:t>
            </a:r>
            <a:r>
              <a:rPr kumimoji="1" lang="en-US" altLang="ja-JP" sz="2400" b="1" dirty="0" err="1">
                <a:solidFill>
                  <a:schemeClr val="bg1"/>
                </a:solidFill>
                <a:latin typeface="Meiryo" panose="020B0604030504040204" pitchFamily="34" charset="-128"/>
                <a:ea typeface="Meiryo" panose="020B0604030504040204" pitchFamily="34" charset="-128"/>
              </a:rPr>
              <a:t>FaaS</a:t>
            </a:r>
            <a:r>
              <a:rPr kumimoji="1" lang="en-US" altLang="ja-JP" sz="2400" b="1" dirty="0">
                <a:solidFill>
                  <a:schemeClr val="bg1"/>
                </a:solidFill>
                <a:latin typeface="Meiryo" panose="020B0604030504040204" pitchFamily="34" charset="-128"/>
                <a:ea typeface="Meiryo" panose="020B0604030504040204" pitchFamily="34" charset="-128"/>
              </a:rPr>
              <a:t>(Function as a Service)</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CBDE6CE7-E752-1B4A-ACB8-0625BDD5AF52}"/>
              </a:ext>
            </a:extLst>
          </p:cNvPr>
          <p:cNvSpPr/>
          <p:nvPr/>
        </p:nvSpPr>
        <p:spPr>
          <a:xfrm>
            <a:off x="1201885" y="5074588"/>
            <a:ext cx="6761161" cy="584775"/>
          </a:xfrm>
          <a:prstGeom prst="rect">
            <a:avLst/>
          </a:prstGeom>
        </p:spPr>
        <p:txBody>
          <a:bodyPr wrap="square">
            <a:spAutoFit/>
          </a:bodyPr>
          <a:lstStyle/>
          <a:p>
            <a:pPr algn="ctr"/>
            <a:r>
              <a:rPr lang="ja-JP" altLang="ja-JP"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アプリケーションを継続的</a:t>
            </a:r>
            <a:r>
              <a:rPr lang="ja-JP" altLang="en-US"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高速にアップデートし</a:t>
            </a:r>
            <a:endParaRPr lang="en-US" altLang="ja-JP" sz="1600" b="1" dirty="0">
              <a:solidFill>
                <a:srgbClr val="7030A0"/>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ビジネス・ニーズに即座に</a:t>
            </a:r>
            <a:r>
              <a:rPr lang="ja-JP" altLang="en-US" sz="1600" b="1">
                <a:solidFill>
                  <a:srgbClr val="7030A0"/>
                </a:solidFill>
                <a:latin typeface="Meiryo" panose="020B0604030504040204" pitchFamily="34" charset="-128"/>
                <a:ea typeface="Meiryo" panose="020B0604030504040204" pitchFamily="34" charset="-128"/>
                <a:cs typeface="Times New Roman" panose="02020603050405020304" pitchFamily="18" charset="0"/>
              </a:rPr>
              <a:t>対応</a:t>
            </a:r>
            <a:endParaRPr lang="ja-JP" altLang="en-US" sz="1600" b="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745731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ノーコード開発</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ローコード開発</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092199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13B0D0-915C-C541-BFEC-BFD14F65920C}"/>
              </a:ext>
            </a:extLst>
          </p:cNvPr>
          <p:cNvSpPr>
            <a:spLocks noGrp="1"/>
          </p:cNvSpPr>
          <p:nvPr>
            <p:ph type="title"/>
          </p:nvPr>
        </p:nvSpPr>
        <p:spPr/>
        <p:txBody>
          <a:bodyPr/>
          <a:lstStyle/>
          <a:p>
            <a:r>
              <a:rPr kumimoji="1" lang="ja-JP" altLang="en-US"/>
              <a:t>ノー・コード／ロー・コード／プロ・コード</a:t>
            </a:r>
          </a:p>
        </p:txBody>
      </p:sp>
      <p:sp>
        <p:nvSpPr>
          <p:cNvPr id="4" name="正方形/長方形 3">
            <a:extLst>
              <a:ext uri="{FF2B5EF4-FFF2-40B4-BE49-F238E27FC236}">
                <a16:creationId xmlns:a16="http://schemas.microsoft.com/office/drawing/2014/main" id="{86DAF7BC-1DA5-454C-BA5E-4B855D334361}"/>
              </a:ext>
            </a:extLst>
          </p:cNvPr>
          <p:cNvSpPr/>
          <p:nvPr/>
        </p:nvSpPr>
        <p:spPr>
          <a:xfrm>
            <a:off x="539552" y="908720"/>
            <a:ext cx="2664296" cy="4680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45F0EC3-8A69-304F-AD4C-DF0265AE5282}"/>
              </a:ext>
            </a:extLst>
          </p:cNvPr>
          <p:cNvSpPr/>
          <p:nvPr/>
        </p:nvSpPr>
        <p:spPr>
          <a:xfrm>
            <a:off x="3239852" y="909666"/>
            <a:ext cx="2664296" cy="46795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E4B0713-8C82-C740-9271-64B233514E63}"/>
              </a:ext>
            </a:extLst>
          </p:cNvPr>
          <p:cNvSpPr/>
          <p:nvPr/>
        </p:nvSpPr>
        <p:spPr>
          <a:xfrm>
            <a:off x="5940152" y="908720"/>
            <a:ext cx="2664296" cy="46795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08A018B-4E6D-A541-ADAF-6D9D7BE38809}"/>
              </a:ext>
            </a:extLst>
          </p:cNvPr>
          <p:cNvSpPr txBox="1"/>
          <p:nvPr/>
        </p:nvSpPr>
        <p:spPr>
          <a:xfrm>
            <a:off x="10099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ノー・コード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No-Code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CF04142-B6A4-8F41-B521-06CCFA38189B}"/>
              </a:ext>
            </a:extLst>
          </p:cNvPr>
          <p:cNvSpPr txBox="1"/>
          <p:nvPr/>
        </p:nvSpPr>
        <p:spPr>
          <a:xfrm>
            <a:off x="37102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ロー・コード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Low-Code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6B245AAB-05E4-6E4F-9B6B-3DE46F7ADD97}"/>
              </a:ext>
            </a:extLst>
          </p:cNvPr>
          <p:cNvSpPr txBox="1"/>
          <p:nvPr/>
        </p:nvSpPr>
        <p:spPr>
          <a:xfrm>
            <a:off x="64105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プロ・コード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Pro-Code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970AFDDE-016A-344C-A662-406DD1E15413}"/>
              </a:ext>
            </a:extLst>
          </p:cNvPr>
          <p:cNvSpPr/>
          <p:nvPr/>
        </p:nvSpPr>
        <p:spPr>
          <a:xfrm>
            <a:off x="611560" y="1776903"/>
            <a:ext cx="5220580" cy="5929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955B5D5-5933-3D49-9222-EABACC7BCE74}"/>
              </a:ext>
            </a:extLst>
          </p:cNvPr>
          <p:cNvSpPr txBox="1"/>
          <p:nvPr/>
        </p:nvSpPr>
        <p:spPr>
          <a:xfrm>
            <a:off x="611560" y="1846662"/>
            <a:ext cx="5220580" cy="523220"/>
          </a:xfrm>
          <a:prstGeom prst="rect">
            <a:avLst/>
          </a:prstGeom>
          <a:noFill/>
        </p:spPr>
        <p:txBody>
          <a:bodyPr wrap="squar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プログラム・コードを書くことなく、</a:t>
            </a:r>
            <a:r>
              <a:rPr kumimoji="1" lang="en-US" altLang="ja-JP" sz="1400" dirty="0">
                <a:solidFill>
                  <a:schemeClr val="bg1"/>
                </a:solidFill>
                <a:latin typeface="Meiryo" panose="020B0604030504040204" pitchFamily="34" charset="-128"/>
                <a:ea typeface="Meiryo" panose="020B0604030504040204" pitchFamily="34" charset="-128"/>
              </a:rPr>
              <a:t>GUI</a:t>
            </a:r>
            <a:r>
              <a:rPr lang="ja-JP" altLang="en-US" sz="1400">
                <a:solidFill>
                  <a:schemeClr val="bg1"/>
                </a:solidFill>
                <a:latin typeface="Meiryo" panose="020B0604030504040204" pitchFamily="34" charset="-128"/>
                <a:ea typeface="Meiryo" panose="020B0604030504040204" pitchFamily="34" charset="-128"/>
              </a:rPr>
              <a:t>を操作してシステムを開発する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A3A61C91-D5B0-294F-B84C-D48E99104F88}"/>
              </a:ext>
            </a:extLst>
          </p:cNvPr>
          <p:cNvSpPr/>
          <p:nvPr/>
        </p:nvSpPr>
        <p:spPr>
          <a:xfrm>
            <a:off x="6012161" y="1776903"/>
            <a:ext cx="2520280" cy="5929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BEB6576A-2100-7249-BE9D-9A4B7EDEE8E4}"/>
              </a:ext>
            </a:extLst>
          </p:cNvPr>
          <p:cNvSpPr txBox="1"/>
          <p:nvPr/>
        </p:nvSpPr>
        <p:spPr>
          <a:xfrm>
            <a:off x="6012160" y="1846662"/>
            <a:ext cx="252028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プログラム・コードを書く</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ことで</a:t>
            </a:r>
            <a:r>
              <a:rPr lang="ja-JP" altLang="en-US" sz="1400">
                <a:solidFill>
                  <a:schemeClr val="bg1"/>
                </a:solidFill>
                <a:latin typeface="Meiryo" panose="020B0604030504040204" pitchFamily="34" charset="-128"/>
                <a:ea typeface="Meiryo" panose="020B0604030504040204" pitchFamily="34" charset="-128"/>
              </a:rPr>
              <a:t>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591CF4E-6391-2F4E-8F8C-FEAE45B098EC}"/>
              </a:ext>
            </a:extLst>
          </p:cNvPr>
          <p:cNvSpPr txBox="1"/>
          <p:nvPr/>
        </p:nvSpPr>
        <p:spPr>
          <a:xfrm>
            <a:off x="6792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機能制限があるためユースケースを絞った開発に限定され、広範囲のシステムに向いていない</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小さなアプリケーションを構築するのに適したシンプルなツールで 基本的な機能のユースケースの解決に最適。また、専用のものであったり機能が限られている傾向がある。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CEA9117-EBAE-5A4A-9E51-AF202E4402B7}"/>
              </a:ext>
            </a:extLst>
          </p:cNvPr>
          <p:cNvSpPr txBox="1"/>
          <p:nvPr/>
        </p:nvSpPr>
        <p:spPr>
          <a:xfrm>
            <a:off x="33795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拡張性が高く、他のソフトウェアとの統合機能も豊富なので広範囲のシステムに向いている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9EC093D-2B98-0840-A4F4-4E6AA9876722}"/>
              </a:ext>
            </a:extLst>
          </p:cNvPr>
          <p:cNvSpPr txBox="1"/>
          <p:nvPr/>
        </p:nvSpPr>
        <p:spPr>
          <a:xfrm>
            <a:off x="60798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コードを書くことで、あらゆる機能を実装できるので広範囲のシステムに向いている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8" name="左右矢印 17">
            <a:extLst>
              <a:ext uri="{FF2B5EF4-FFF2-40B4-BE49-F238E27FC236}">
                <a16:creationId xmlns:a16="http://schemas.microsoft.com/office/drawing/2014/main" id="{30B2F6ED-558F-9E47-9970-934270E7DF76}"/>
              </a:ext>
            </a:extLst>
          </p:cNvPr>
          <p:cNvSpPr/>
          <p:nvPr/>
        </p:nvSpPr>
        <p:spPr>
          <a:xfrm>
            <a:off x="539552" y="5689605"/>
            <a:ext cx="8064896" cy="765925"/>
          </a:xfrm>
          <a:prstGeom prst="leftRightArrow">
            <a:avLst>
              <a:gd name="adj1" fmla="val 61370"/>
              <a:gd name="adj2" fmla="val 50000"/>
            </a:avLst>
          </a:prstGeom>
          <a:gradFill>
            <a:gsLst>
              <a:gs pos="0">
                <a:srgbClr val="0070C0"/>
              </a:gs>
              <a:gs pos="50000">
                <a:schemeClr val="accent3">
                  <a:lumMod val="75000"/>
                </a:schemeClr>
              </a:gs>
              <a:gs pos="100000">
                <a:srgbClr val="7030A0"/>
              </a:gs>
            </a:gsLst>
            <a:lin ang="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2E7391E-6C9A-A14F-A533-16BD88B96334}"/>
              </a:ext>
            </a:extLst>
          </p:cNvPr>
          <p:cNvSpPr txBox="1"/>
          <p:nvPr/>
        </p:nvSpPr>
        <p:spPr>
          <a:xfrm>
            <a:off x="3838466" y="5909210"/>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開発生産性</a:t>
            </a:r>
          </a:p>
        </p:txBody>
      </p:sp>
      <p:sp>
        <p:nvSpPr>
          <p:cNvPr id="20" name="テキスト ボックス 19">
            <a:extLst>
              <a:ext uri="{FF2B5EF4-FFF2-40B4-BE49-F238E27FC236}">
                <a16:creationId xmlns:a16="http://schemas.microsoft.com/office/drawing/2014/main" id="{D5BEA8C7-6CD4-2F45-AF81-05B563ACE503}"/>
              </a:ext>
            </a:extLst>
          </p:cNvPr>
          <p:cNvSpPr txBox="1"/>
          <p:nvPr/>
        </p:nvSpPr>
        <p:spPr>
          <a:xfrm>
            <a:off x="95582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高</a:t>
            </a:r>
          </a:p>
        </p:txBody>
      </p:sp>
      <p:sp>
        <p:nvSpPr>
          <p:cNvPr id="21" name="テキスト ボックス 20">
            <a:extLst>
              <a:ext uri="{FF2B5EF4-FFF2-40B4-BE49-F238E27FC236}">
                <a16:creationId xmlns:a16="http://schemas.microsoft.com/office/drawing/2014/main" id="{8AE6B299-D7BC-AC43-BB5F-4890EBA7EB75}"/>
              </a:ext>
            </a:extLst>
          </p:cNvPr>
          <p:cNvSpPr txBox="1"/>
          <p:nvPr/>
        </p:nvSpPr>
        <p:spPr>
          <a:xfrm>
            <a:off x="772238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低</a:t>
            </a:r>
          </a:p>
        </p:txBody>
      </p:sp>
    </p:spTree>
    <p:extLst>
      <p:ext uri="{BB962C8B-B14F-4D97-AF65-F5344CB8AC3E}">
        <p14:creationId xmlns:p14="http://schemas.microsoft.com/office/powerpoint/2010/main" val="40089343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46A577C-4F0F-0C4A-BB55-C22E12009D06}"/>
              </a:ext>
            </a:extLst>
          </p:cNvPr>
          <p:cNvSpPr/>
          <p:nvPr/>
        </p:nvSpPr>
        <p:spPr>
          <a:xfrm>
            <a:off x="230401" y="1491921"/>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619ACA8B-D46A-1F43-8A8D-9FA6A5FC37EF}"/>
              </a:ext>
            </a:extLst>
          </p:cNvPr>
          <p:cNvSpPr/>
          <p:nvPr/>
        </p:nvSpPr>
        <p:spPr>
          <a:xfrm>
            <a:off x="230400" y="2192426"/>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BFB7E06-0187-074D-AFC7-D174FBEDFAB9}"/>
              </a:ext>
            </a:extLst>
          </p:cNvPr>
          <p:cNvSpPr/>
          <p:nvPr/>
        </p:nvSpPr>
        <p:spPr>
          <a:xfrm>
            <a:off x="230400" y="2892931"/>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A162034C-59CE-8347-B896-B0441A44742D}"/>
              </a:ext>
            </a:extLst>
          </p:cNvPr>
          <p:cNvSpPr/>
          <p:nvPr/>
        </p:nvSpPr>
        <p:spPr>
          <a:xfrm>
            <a:off x="228600" y="3593436"/>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5B7BC710-CC92-C546-929D-3EAF18A3F3FB}"/>
              </a:ext>
            </a:extLst>
          </p:cNvPr>
          <p:cNvSpPr/>
          <p:nvPr/>
        </p:nvSpPr>
        <p:spPr>
          <a:xfrm>
            <a:off x="228600" y="4293941"/>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80CA5980-1ACB-B14D-8E5E-5C805A3A9B94}"/>
              </a:ext>
            </a:extLst>
          </p:cNvPr>
          <p:cNvSpPr/>
          <p:nvPr/>
        </p:nvSpPr>
        <p:spPr>
          <a:xfrm>
            <a:off x="228600" y="4994446"/>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7275A57B-A060-4748-AE0D-AE62B98C8C93}"/>
              </a:ext>
            </a:extLst>
          </p:cNvPr>
          <p:cNvSpPr/>
          <p:nvPr/>
        </p:nvSpPr>
        <p:spPr>
          <a:xfrm flipH="1">
            <a:off x="6106340" y="1427753"/>
            <a:ext cx="1983786" cy="50167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E951927-2521-0247-8E4A-F6B5FF6F9595}"/>
              </a:ext>
            </a:extLst>
          </p:cNvPr>
          <p:cNvSpPr>
            <a:spLocks noGrp="1"/>
          </p:cNvSpPr>
          <p:nvPr>
            <p:ph type="title"/>
          </p:nvPr>
        </p:nvSpPr>
        <p:spPr/>
        <p:txBody>
          <a:bodyPr/>
          <a:lstStyle/>
          <a:p>
            <a:r>
              <a:rPr kumimoji="1" lang="ja-JP" altLang="en-US"/>
              <a:t>ローコード／ノーコードによる役割の変化</a:t>
            </a:r>
          </a:p>
        </p:txBody>
      </p:sp>
      <p:sp>
        <p:nvSpPr>
          <p:cNvPr id="9" name="テキスト ボックス 8">
            <a:extLst>
              <a:ext uri="{FF2B5EF4-FFF2-40B4-BE49-F238E27FC236}">
                <a16:creationId xmlns:a16="http://schemas.microsoft.com/office/drawing/2014/main" id="{8F957ADE-99C9-CE46-9287-C76DAD1309E4}"/>
              </a:ext>
            </a:extLst>
          </p:cNvPr>
          <p:cNvSpPr txBox="1"/>
          <p:nvPr/>
        </p:nvSpPr>
        <p:spPr>
          <a:xfrm>
            <a:off x="470565" y="1632728"/>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戦略</a:t>
            </a:r>
          </a:p>
        </p:txBody>
      </p:sp>
      <p:sp>
        <p:nvSpPr>
          <p:cNvPr id="10" name="テキスト ボックス 9">
            <a:extLst>
              <a:ext uri="{FF2B5EF4-FFF2-40B4-BE49-F238E27FC236}">
                <a16:creationId xmlns:a16="http://schemas.microsoft.com/office/drawing/2014/main" id="{22AC5C8C-E79D-E748-8A7C-FF1CE1446F7A}"/>
              </a:ext>
            </a:extLst>
          </p:cNvPr>
          <p:cNvSpPr txBox="1"/>
          <p:nvPr/>
        </p:nvSpPr>
        <p:spPr>
          <a:xfrm>
            <a:off x="470564" y="2328717"/>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企画</a:t>
            </a:r>
          </a:p>
        </p:txBody>
      </p:sp>
      <p:sp>
        <p:nvSpPr>
          <p:cNvPr id="11" name="テキスト ボックス 10">
            <a:extLst>
              <a:ext uri="{FF2B5EF4-FFF2-40B4-BE49-F238E27FC236}">
                <a16:creationId xmlns:a16="http://schemas.microsoft.com/office/drawing/2014/main" id="{BECEB5FA-2586-5946-AF78-90928CA0C9F4}"/>
              </a:ext>
            </a:extLst>
          </p:cNvPr>
          <p:cNvSpPr txBox="1"/>
          <p:nvPr/>
        </p:nvSpPr>
        <p:spPr>
          <a:xfrm>
            <a:off x="470563" y="3743565"/>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開発</a:t>
            </a:r>
          </a:p>
        </p:txBody>
      </p:sp>
      <p:sp>
        <p:nvSpPr>
          <p:cNvPr id="12" name="テキスト ボックス 11">
            <a:extLst>
              <a:ext uri="{FF2B5EF4-FFF2-40B4-BE49-F238E27FC236}">
                <a16:creationId xmlns:a16="http://schemas.microsoft.com/office/drawing/2014/main" id="{F43D00F5-2F10-6847-B0D7-8DD2BE243B44}"/>
              </a:ext>
            </a:extLst>
          </p:cNvPr>
          <p:cNvSpPr txBox="1"/>
          <p:nvPr/>
        </p:nvSpPr>
        <p:spPr>
          <a:xfrm>
            <a:off x="470564" y="3025558"/>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設計</a:t>
            </a:r>
          </a:p>
        </p:txBody>
      </p:sp>
      <p:sp>
        <p:nvSpPr>
          <p:cNvPr id="13" name="テキスト ボックス 12">
            <a:extLst>
              <a:ext uri="{FF2B5EF4-FFF2-40B4-BE49-F238E27FC236}">
                <a16:creationId xmlns:a16="http://schemas.microsoft.com/office/drawing/2014/main" id="{7F41D78A-280D-9842-A8F8-2191A760675C}"/>
              </a:ext>
            </a:extLst>
          </p:cNvPr>
          <p:cNvSpPr txBox="1"/>
          <p:nvPr/>
        </p:nvSpPr>
        <p:spPr>
          <a:xfrm>
            <a:off x="454521" y="4438723"/>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運用</a:t>
            </a:r>
          </a:p>
        </p:txBody>
      </p:sp>
      <p:sp>
        <p:nvSpPr>
          <p:cNvPr id="14" name="テキスト ボックス 13">
            <a:extLst>
              <a:ext uri="{FF2B5EF4-FFF2-40B4-BE49-F238E27FC236}">
                <a16:creationId xmlns:a16="http://schemas.microsoft.com/office/drawing/2014/main" id="{252FEC2D-C6DE-4345-A3A4-5AE63B6AAFE9}"/>
              </a:ext>
            </a:extLst>
          </p:cNvPr>
          <p:cNvSpPr txBox="1"/>
          <p:nvPr/>
        </p:nvSpPr>
        <p:spPr>
          <a:xfrm>
            <a:off x="454520" y="5104538"/>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保守</a:t>
            </a:r>
          </a:p>
        </p:txBody>
      </p:sp>
      <p:sp>
        <p:nvSpPr>
          <p:cNvPr id="15" name="正方形/長方形 14">
            <a:extLst>
              <a:ext uri="{FF2B5EF4-FFF2-40B4-BE49-F238E27FC236}">
                <a16:creationId xmlns:a16="http://schemas.microsoft.com/office/drawing/2014/main" id="{4118452B-31F6-4D4F-8EC2-ABD7B7061B5A}"/>
              </a:ext>
            </a:extLst>
          </p:cNvPr>
          <p:cNvSpPr/>
          <p:nvPr/>
        </p:nvSpPr>
        <p:spPr>
          <a:xfrm>
            <a:off x="1818090" y="2529311"/>
            <a:ext cx="1363579"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478060C4-F708-364C-BE1C-62C884E8F4E3}"/>
              </a:ext>
            </a:extLst>
          </p:cNvPr>
          <p:cNvSpPr txBox="1"/>
          <p:nvPr/>
        </p:nvSpPr>
        <p:spPr>
          <a:xfrm rot="5400000">
            <a:off x="2099769" y="5887451"/>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29" name="テキスト ボックス 28">
            <a:extLst>
              <a:ext uri="{FF2B5EF4-FFF2-40B4-BE49-F238E27FC236}">
                <a16:creationId xmlns:a16="http://schemas.microsoft.com/office/drawing/2014/main" id="{40656427-DD94-974D-8928-721D48C3936A}"/>
              </a:ext>
            </a:extLst>
          </p:cNvPr>
          <p:cNvSpPr txBox="1"/>
          <p:nvPr/>
        </p:nvSpPr>
        <p:spPr>
          <a:xfrm rot="5400000">
            <a:off x="1868936" y="310459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全てのシステム</a:t>
            </a:r>
          </a:p>
        </p:txBody>
      </p:sp>
      <p:sp>
        <p:nvSpPr>
          <p:cNvPr id="39" name="テキスト ボックス 38">
            <a:extLst>
              <a:ext uri="{FF2B5EF4-FFF2-40B4-BE49-F238E27FC236}">
                <a16:creationId xmlns:a16="http://schemas.microsoft.com/office/drawing/2014/main" id="{00B6C3B0-1661-7A4C-98BA-D986DB32BFDB}"/>
              </a:ext>
            </a:extLst>
          </p:cNvPr>
          <p:cNvSpPr txBox="1"/>
          <p:nvPr/>
        </p:nvSpPr>
        <p:spPr>
          <a:xfrm rot="5400000">
            <a:off x="7404414" y="5846123"/>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40" name="テキスト ボックス 39">
            <a:extLst>
              <a:ext uri="{FF2B5EF4-FFF2-40B4-BE49-F238E27FC236}">
                <a16:creationId xmlns:a16="http://schemas.microsoft.com/office/drawing/2014/main" id="{D4AF3DAF-A0CF-344F-AF4B-B26C884D398C}"/>
              </a:ext>
            </a:extLst>
          </p:cNvPr>
          <p:cNvSpPr txBox="1"/>
          <p:nvPr/>
        </p:nvSpPr>
        <p:spPr>
          <a:xfrm>
            <a:off x="6388751" y="1746548"/>
            <a:ext cx="141577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コンサルティング</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共創／内製化支援</a:t>
            </a:r>
            <a:endParaRPr kumimoji="1" lang="ja-JP" altLang="en-US" sz="120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8809A79F-C23D-D747-BABB-2EF044AA5FC2}"/>
              </a:ext>
            </a:extLst>
          </p:cNvPr>
          <p:cNvGrpSpPr/>
          <p:nvPr/>
        </p:nvGrpSpPr>
        <p:grpSpPr>
          <a:xfrm>
            <a:off x="5401998" y="2485790"/>
            <a:ext cx="2127461" cy="3898943"/>
            <a:chOff x="5401998" y="2303991"/>
            <a:chExt cx="2127461" cy="3898943"/>
          </a:xfrm>
        </p:grpSpPr>
        <p:sp>
          <p:nvSpPr>
            <p:cNvPr id="19" name="正方形/長方形 18">
              <a:extLst>
                <a:ext uri="{FF2B5EF4-FFF2-40B4-BE49-F238E27FC236}">
                  <a16:creationId xmlns:a16="http://schemas.microsoft.com/office/drawing/2014/main" id="{0B3A6444-CA8F-CB46-811E-023E42CDC4CF}"/>
                </a:ext>
              </a:extLst>
            </p:cNvPr>
            <p:cNvSpPr/>
            <p:nvPr/>
          </p:nvSpPr>
          <p:spPr>
            <a:xfrm flipH="1">
              <a:off x="6593669" y="2303991"/>
              <a:ext cx="935790" cy="389288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CD43B3C1-2467-254F-AEB1-3CD9443115D6}"/>
                </a:ext>
              </a:extLst>
            </p:cNvPr>
            <p:cNvSpPr/>
            <p:nvPr/>
          </p:nvSpPr>
          <p:spPr>
            <a:xfrm>
              <a:off x="6709876" y="2393796"/>
              <a:ext cx="326791" cy="29206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032F8BF6-9043-B94C-B2A0-FEB672E8C92C}"/>
                </a:ext>
              </a:extLst>
            </p:cNvPr>
            <p:cNvSpPr/>
            <p:nvPr/>
          </p:nvSpPr>
          <p:spPr>
            <a:xfrm>
              <a:off x="7107220" y="2393796"/>
              <a:ext cx="326791" cy="29206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B1B0B3B5-7735-CB43-893D-A1DE05BFB98B}"/>
                </a:ext>
              </a:extLst>
            </p:cNvPr>
            <p:cNvSpPr/>
            <p:nvPr/>
          </p:nvSpPr>
          <p:spPr>
            <a:xfrm flipH="1">
              <a:off x="6187269" y="2303991"/>
              <a:ext cx="363621"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44A05343-3497-BA40-9F08-D9D9CECCBF27}"/>
                </a:ext>
              </a:extLst>
            </p:cNvPr>
            <p:cNvSpPr txBox="1"/>
            <p:nvPr/>
          </p:nvSpPr>
          <p:spPr>
            <a:xfrm rot="5400000">
              <a:off x="6661454" y="5664325"/>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ユーザー</a:t>
              </a:r>
            </a:p>
          </p:txBody>
        </p:sp>
        <p:sp>
          <p:nvSpPr>
            <p:cNvPr id="26" name="テキスト ボックス 25">
              <a:extLst>
                <a:ext uri="{FF2B5EF4-FFF2-40B4-BE49-F238E27FC236}">
                  <a16:creationId xmlns:a16="http://schemas.microsoft.com/office/drawing/2014/main" id="{738D2F70-3704-4D41-8DC4-F223354A9488}"/>
                </a:ext>
              </a:extLst>
            </p:cNvPr>
            <p:cNvSpPr txBox="1"/>
            <p:nvPr/>
          </p:nvSpPr>
          <p:spPr>
            <a:xfrm rot="5400000">
              <a:off x="5968969" y="565624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30" name="テキスト ボックス 29">
              <a:extLst>
                <a:ext uri="{FF2B5EF4-FFF2-40B4-BE49-F238E27FC236}">
                  <a16:creationId xmlns:a16="http://schemas.microsoft.com/office/drawing/2014/main" id="{800FDDDB-CEB9-9E4C-B32D-9975F23A0A93}"/>
                </a:ext>
              </a:extLst>
            </p:cNvPr>
            <p:cNvSpPr txBox="1"/>
            <p:nvPr/>
          </p:nvSpPr>
          <p:spPr>
            <a:xfrm rot="5400000">
              <a:off x="6620027" y="2879277"/>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簡単なシステム</a:t>
              </a:r>
            </a:p>
          </p:txBody>
        </p:sp>
        <p:sp>
          <p:nvSpPr>
            <p:cNvPr id="31" name="テキスト ボックス 30">
              <a:extLst>
                <a:ext uri="{FF2B5EF4-FFF2-40B4-BE49-F238E27FC236}">
                  <a16:creationId xmlns:a16="http://schemas.microsoft.com/office/drawing/2014/main" id="{07A3F555-515D-0344-8C61-A62D989B90DF}"/>
                </a:ext>
              </a:extLst>
            </p:cNvPr>
            <p:cNvSpPr txBox="1"/>
            <p:nvPr/>
          </p:nvSpPr>
          <p:spPr>
            <a:xfrm rot="5400000">
              <a:off x="6236656" y="2879277"/>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複雑なシステム</a:t>
              </a:r>
            </a:p>
          </p:txBody>
        </p:sp>
        <p:sp>
          <p:nvSpPr>
            <p:cNvPr id="34" name="テキスト ボックス 33">
              <a:extLst>
                <a:ext uri="{FF2B5EF4-FFF2-40B4-BE49-F238E27FC236}">
                  <a16:creationId xmlns:a16="http://schemas.microsoft.com/office/drawing/2014/main" id="{4707066F-C738-AF43-9B10-5B8B84F8EBA4}"/>
                </a:ext>
              </a:extLst>
            </p:cNvPr>
            <p:cNvSpPr txBox="1"/>
            <p:nvPr/>
          </p:nvSpPr>
          <p:spPr>
            <a:xfrm rot="5400000">
              <a:off x="6773917" y="4296330"/>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ノーコード</a:t>
              </a:r>
            </a:p>
          </p:txBody>
        </p:sp>
        <p:sp>
          <p:nvSpPr>
            <p:cNvPr id="35" name="テキスト ボックス 34">
              <a:extLst>
                <a:ext uri="{FF2B5EF4-FFF2-40B4-BE49-F238E27FC236}">
                  <a16:creationId xmlns:a16="http://schemas.microsoft.com/office/drawing/2014/main" id="{87746144-DBB3-9945-8EE2-E00EEE5B2CBB}"/>
                </a:ext>
              </a:extLst>
            </p:cNvPr>
            <p:cNvSpPr txBox="1"/>
            <p:nvPr/>
          </p:nvSpPr>
          <p:spPr>
            <a:xfrm rot="5400000">
              <a:off x="6390544" y="4335255"/>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ローコード</a:t>
              </a:r>
            </a:p>
          </p:txBody>
        </p:sp>
        <p:sp>
          <p:nvSpPr>
            <p:cNvPr id="37" name="テキスト ボックス 36">
              <a:extLst>
                <a:ext uri="{FF2B5EF4-FFF2-40B4-BE49-F238E27FC236}">
                  <a16:creationId xmlns:a16="http://schemas.microsoft.com/office/drawing/2014/main" id="{2C01B6C3-C58A-6944-B85E-F206AA9044F5}"/>
                </a:ext>
              </a:extLst>
            </p:cNvPr>
            <p:cNvSpPr txBox="1"/>
            <p:nvPr/>
          </p:nvSpPr>
          <p:spPr>
            <a:xfrm rot="5400000">
              <a:off x="5724132" y="287927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高度なシステム</a:t>
              </a:r>
            </a:p>
          </p:txBody>
        </p:sp>
        <p:sp>
          <p:nvSpPr>
            <p:cNvPr id="42" name="右矢印 41">
              <a:extLst>
                <a:ext uri="{FF2B5EF4-FFF2-40B4-BE49-F238E27FC236}">
                  <a16:creationId xmlns:a16="http://schemas.microsoft.com/office/drawing/2014/main" id="{03083D47-7DFD-D149-BCAD-7A4F9BF7C199}"/>
                </a:ext>
              </a:extLst>
            </p:cNvPr>
            <p:cNvSpPr/>
            <p:nvPr/>
          </p:nvSpPr>
          <p:spPr>
            <a:xfrm>
              <a:off x="5401998" y="3692240"/>
              <a:ext cx="609600" cy="80022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グループ化 15">
            <a:extLst>
              <a:ext uri="{FF2B5EF4-FFF2-40B4-BE49-F238E27FC236}">
                <a16:creationId xmlns:a16="http://schemas.microsoft.com/office/drawing/2014/main" id="{F5B1F582-FD9F-FA43-923F-97275D7046D1}"/>
              </a:ext>
            </a:extLst>
          </p:cNvPr>
          <p:cNvGrpSpPr/>
          <p:nvPr/>
        </p:nvGrpSpPr>
        <p:grpSpPr>
          <a:xfrm>
            <a:off x="3271177" y="2528410"/>
            <a:ext cx="2036079" cy="3904119"/>
            <a:chOff x="3271177" y="2346611"/>
            <a:chExt cx="2036079" cy="3904119"/>
          </a:xfrm>
        </p:grpSpPr>
        <p:sp>
          <p:nvSpPr>
            <p:cNvPr id="17" name="正方形/長方形 16">
              <a:extLst>
                <a:ext uri="{FF2B5EF4-FFF2-40B4-BE49-F238E27FC236}">
                  <a16:creationId xmlns:a16="http://schemas.microsoft.com/office/drawing/2014/main" id="{FCD42A18-5949-1540-9655-09FD04C80B5C}"/>
                </a:ext>
              </a:extLst>
            </p:cNvPr>
            <p:cNvSpPr/>
            <p:nvPr/>
          </p:nvSpPr>
          <p:spPr>
            <a:xfrm>
              <a:off x="3970285" y="2346611"/>
              <a:ext cx="935790"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A684D04B-9408-D84F-9D51-AA9F09B4657B}"/>
                </a:ext>
              </a:extLst>
            </p:cNvPr>
            <p:cNvSpPr/>
            <p:nvPr/>
          </p:nvSpPr>
          <p:spPr>
            <a:xfrm>
              <a:off x="4943635" y="2357847"/>
              <a:ext cx="363621" cy="389288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D30D6B6F-E8AD-3B46-8A01-4E307A8C0056}"/>
                </a:ext>
              </a:extLst>
            </p:cNvPr>
            <p:cNvSpPr txBox="1"/>
            <p:nvPr/>
          </p:nvSpPr>
          <p:spPr>
            <a:xfrm rot="5400000">
              <a:off x="4019434" y="57100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24" name="テキスト ボックス 23">
              <a:extLst>
                <a:ext uri="{FF2B5EF4-FFF2-40B4-BE49-F238E27FC236}">
                  <a16:creationId xmlns:a16="http://schemas.microsoft.com/office/drawing/2014/main" id="{FF7876C8-EA2D-5544-AA20-209A99893419}"/>
                </a:ext>
              </a:extLst>
            </p:cNvPr>
            <p:cNvSpPr txBox="1"/>
            <p:nvPr/>
          </p:nvSpPr>
          <p:spPr>
            <a:xfrm rot="5400000">
              <a:off x="4725335" y="57100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ユーザー</a:t>
              </a:r>
            </a:p>
          </p:txBody>
        </p:sp>
        <p:sp>
          <p:nvSpPr>
            <p:cNvPr id="27" name="テキスト ボックス 26">
              <a:extLst>
                <a:ext uri="{FF2B5EF4-FFF2-40B4-BE49-F238E27FC236}">
                  <a16:creationId xmlns:a16="http://schemas.microsoft.com/office/drawing/2014/main" id="{C72530B0-9E6F-7647-BE0C-BA72BB58D28D}"/>
                </a:ext>
              </a:extLst>
            </p:cNvPr>
            <p:cNvSpPr txBox="1"/>
            <p:nvPr/>
          </p:nvSpPr>
          <p:spPr>
            <a:xfrm rot="5400000">
              <a:off x="4494502" y="2922798"/>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簡単なシステム</a:t>
              </a:r>
            </a:p>
          </p:txBody>
        </p:sp>
        <p:sp>
          <p:nvSpPr>
            <p:cNvPr id="28" name="テキスト ボックス 27">
              <a:extLst>
                <a:ext uri="{FF2B5EF4-FFF2-40B4-BE49-F238E27FC236}">
                  <a16:creationId xmlns:a16="http://schemas.microsoft.com/office/drawing/2014/main" id="{FF274DCF-730F-9044-A595-594D46744936}"/>
                </a:ext>
              </a:extLst>
            </p:cNvPr>
            <p:cNvSpPr txBox="1"/>
            <p:nvPr/>
          </p:nvSpPr>
          <p:spPr>
            <a:xfrm rot="5400000">
              <a:off x="3960524" y="2931007"/>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複雑なシステム</a:t>
              </a:r>
            </a:p>
          </p:txBody>
        </p:sp>
        <p:sp>
          <p:nvSpPr>
            <p:cNvPr id="36" name="テキスト ボックス 35">
              <a:extLst>
                <a:ext uri="{FF2B5EF4-FFF2-40B4-BE49-F238E27FC236}">
                  <a16:creationId xmlns:a16="http://schemas.microsoft.com/office/drawing/2014/main" id="{ABC368B0-F20F-4F43-BB0D-00FB2470C820}"/>
                </a:ext>
              </a:extLst>
            </p:cNvPr>
            <p:cNvSpPr txBox="1"/>
            <p:nvPr/>
          </p:nvSpPr>
          <p:spPr>
            <a:xfrm rot="5400000">
              <a:off x="4649604" y="4373069"/>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ノーコード</a:t>
              </a:r>
            </a:p>
          </p:txBody>
        </p:sp>
        <p:sp>
          <p:nvSpPr>
            <p:cNvPr id="41" name="右矢印 40">
              <a:extLst>
                <a:ext uri="{FF2B5EF4-FFF2-40B4-BE49-F238E27FC236}">
                  <a16:creationId xmlns:a16="http://schemas.microsoft.com/office/drawing/2014/main" id="{B572DADC-59AE-D343-8596-23033607ACA6}"/>
                </a:ext>
              </a:extLst>
            </p:cNvPr>
            <p:cNvSpPr/>
            <p:nvPr/>
          </p:nvSpPr>
          <p:spPr>
            <a:xfrm>
              <a:off x="3271177" y="3696479"/>
              <a:ext cx="609600" cy="80022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A2500D2C-F9BB-E243-9BF7-8765F6E36A9C}"/>
                </a:ext>
              </a:extLst>
            </p:cNvPr>
            <p:cNvSpPr txBox="1"/>
            <p:nvPr/>
          </p:nvSpPr>
          <p:spPr>
            <a:xfrm rot="5400000">
              <a:off x="3645964" y="2932672"/>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高度なシステム</a:t>
              </a:r>
            </a:p>
          </p:txBody>
        </p:sp>
      </p:grpSp>
      <p:grpSp>
        <p:nvGrpSpPr>
          <p:cNvPr id="48" name="グループ化 47">
            <a:extLst>
              <a:ext uri="{FF2B5EF4-FFF2-40B4-BE49-F238E27FC236}">
                <a16:creationId xmlns:a16="http://schemas.microsoft.com/office/drawing/2014/main" id="{6D7ABEF1-ED28-EB44-B303-FF46F832624D}"/>
              </a:ext>
            </a:extLst>
          </p:cNvPr>
          <p:cNvGrpSpPr/>
          <p:nvPr/>
        </p:nvGrpSpPr>
        <p:grpSpPr>
          <a:xfrm>
            <a:off x="470563" y="860925"/>
            <a:ext cx="7619563" cy="500853"/>
            <a:chOff x="470563" y="860925"/>
            <a:chExt cx="7619563" cy="500853"/>
          </a:xfrm>
        </p:grpSpPr>
        <p:sp>
          <p:nvSpPr>
            <p:cNvPr id="44" name="右矢印 43">
              <a:extLst>
                <a:ext uri="{FF2B5EF4-FFF2-40B4-BE49-F238E27FC236}">
                  <a16:creationId xmlns:a16="http://schemas.microsoft.com/office/drawing/2014/main" id="{14D0AF42-EFB1-F440-ADBB-8321B59E0971}"/>
                </a:ext>
              </a:extLst>
            </p:cNvPr>
            <p:cNvSpPr/>
            <p:nvPr/>
          </p:nvSpPr>
          <p:spPr>
            <a:xfrm>
              <a:off x="1818090" y="860925"/>
              <a:ext cx="6272036" cy="500853"/>
            </a:xfrm>
            <a:prstGeom prst="rightArrow">
              <a:avLst>
                <a:gd name="adj1" fmla="val 62812"/>
                <a:gd name="adj2" fmla="val 50000"/>
              </a:avLst>
            </a:prstGeom>
            <a:gradFill>
              <a:gsLst>
                <a:gs pos="0">
                  <a:srgbClr val="0070C0"/>
                </a:gs>
                <a:gs pos="42000">
                  <a:schemeClr val="tx2">
                    <a:lumMod val="20000"/>
                    <a:lumOff val="80000"/>
                  </a:schemeClr>
                </a:gs>
                <a:gs pos="50000">
                  <a:schemeClr val="accent6">
                    <a:lumMod val="60000"/>
                    <a:lumOff val="40000"/>
                  </a:schemeClr>
                </a:gs>
                <a:gs pos="100000">
                  <a:schemeClr val="accent6">
                    <a:lumMod val="50000"/>
                  </a:schemeClr>
                </a:gs>
              </a:gsLst>
              <a:lin ang="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A0C43061-60EB-F048-BF90-214E4AD25796}"/>
                </a:ext>
              </a:extLst>
            </p:cNvPr>
            <p:cNvSpPr txBox="1"/>
            <p:nvPr/>
          </p:nvSpPr>
          <p:spPr>
            <a:xfrm>
              <a:off x="1870678" y="979425"/>
              <a:ext cx="1620957" cy="307777"/>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情報システム部門</a:t>
              </a:r>
            </a:p>
          </p:txBody>
        </p:sp>
        <p:sp>
          <p:nvSpPr>
            <p:cNvPr id="46" name="テキスト ボックス 45">
              <a:extLst>
                <a:ext uri="{FF2B5EF4-FFF2-40B4-BE49-F238E27FC236}">
                  <a16:creationId xmlns:a16="http://schemas.microsoft.com/office/drawing/2014/main" id="{B11E0361-7997-524B-A730-70E230083173}"/>
                </a:ext>
              </a:extLst>
            </p:cNvPr>
            <p:cNvSpPr txBox="1"/>
            <p:nvPr/>
          </p:nvSpPr>
          <p:spPr>
            <a:xfrm>
              <a:off x="6282257" y="992830"/>
              <a:ext cx="1620957" cy="307777"/>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事業部門・経営者</a:t>
              </a:r>
            </a:p>
          </p:txBody>
        </p:sp>
        <p:sp>
          <p:nvSpPr>
            <p:cNvPr id="47" name="テキスト ボックス 46">
              <a:extLst>
                <a:ext uri="{FF2B5EF4-FFF2-40B4-BE49-F238E27FC236}">
                  <a16:creationId xmlns:a16="http://schemas.microsoft.com/office/drawing/2014/main" id="{066ED020-51D5-2A41-BB56-D1E719E81648}"/>
                </a:ext>
              </a:extLst>
            </p:cNvPr>
            <p:cNvSpPr txBox="1"/>
            <p:nvPr/>
          </p:nvSpPr>
          <p:spPr>
            <a:xfrm>
              <a:off x="470563" y="933258"/>
              <a:ext cx="697627" cy="400110"/>
            </a:xfrm>
            <a:prstGeom prst="rect">
              <a:avLst/>
            </a:prstGeom>
            <a:noFill/>
          </p:spPr>
          <p:txBody>
            <a:bodyPr wrap="none" rtlCol="0">
              <a:spAutoFit/>
            </a:bodyPr>
            <a:lstStyle/>
            <a:p>
              <a:r>
                <a:rPr kumimoji="1" lang="ja-JP" altLang="en-US" sz="2000">
                  <a:solidFill>
                    <a:schemeClr val="tx2"/>
                  </a:solidFill>
                  <a:latin typeface="Meiryo" panose="020B0604030504040204" pitchFamily="34" charset="-128"/>
                  <a:ea typeface="Meiryo" panose="020B0604030504040204" pitchFamily="34" charset="-128"/>
                </a:rPr>
                <a:t>顧客</a:t>
              </a:r>
            </a:p>
          </p:txBody>
        </p:sp>
      </p:grpSp>
    </p:spTree>
    <p:extLst>
      <p:ext uri="{BB962C8B-B14F-4D97-AF65-F5344CB8AC3E}">
        <p14:creationId xmlns:p14="http://schemas.microsoft.com/office/powerpoint/2010/main" val="195753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345842" y="3089334"/>
            <a:ext cx="7330613" cy="3033166"/>
          </a:xfrm>
          <a:prstGeom prst="rect">
            <a:avLst/>
          </a:prstGeom>
          <a:solidFill>
            <a:srgbClr val="0432FF">
              <a:alpha val="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ローコード開発</a:t>
            </a:r>
            <a:r>
              <a:rPr kumimoji="1" lang="ja-JP" altLang="en-US"/>
              <a:t>ツール</a:t>
            </a:r>
          </a:p>
        </p:txBody>
      </p:sp>
      <p:sp>
        <p:nvSpPr>
          <p:cNvPr id="4" name="正方形/長方形 3"/>
          <p:cNvSpPr/>
          <p:nvPr/>
        </p:nvSpPr>
        <p:spPr>
          <a:xfrm>
            <a:off x="457200" y="1196752"/>
            <a:ext cx="3096344"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インフラ</a:t>
            </a:r>
            <a:r>
              <a:rPr kumimoji="1" lang="ja-JP" altLang="en-US" sz="1400" dirty="0">
                <a:solidFill>
                  <a:srgbClr val="FFFFFF"/>
                </a:solidFill>
                <a:latin typeface="Meiryo" charset="-128"/>
                <a:ea typeface="Meiryo" charset="-128"/>
                <a:cs typeface="Meiryo" charset="-128"/>
              </a:rPr>
              <a:t>・</a:t>
            </a:r>
            <a:r>
              <a:rPr lang="ja-JP" altLang="en-US" sz="1400" dirty="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3553544" y="1196752"/>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7" name="正方形/長方形 6"/>
          <p:cNvSpPr/>
          <p:nvPr/>
        </p:nvSpPr>
        <p:spPr>
          <a:xfrm>
            <a:off x="457200" y="2134693"/>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8" name="正方形/長方形 7"/>
          <p:cNvSpPr/>
          <p:nvPr/>
        </p:nvSpPr>
        <p:spPr>
          <a:xfrm>
            <a:off x="1351316" y="2134693"/>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10" name="正方形/長方形 9"/>
          <p:cNvSpPr/>
          <p:nvPr/>
        </p:nvSpPr>
        <p:spPr>
          <a:xfrm>
            <a:off x="451726" y="3072634"/>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11" name="正方形/長方形 10"/>
          <p:cNvSpPr/>
          <p:nvPr/>
        </p:nvSpPr>
        <p:spPr>
          <a:xfrm>
            <a:off x="1345842" y="3072634"/>
            <a:ext cx="165875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ローコード</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a:solidFill>
                  <a:srgbClr val="FFFFFF"/>
                </a:solidFill>
                <a:latin typeface="Meiryo" charset="-128"/>
                <a:ea typeface="Meiryo" charset="-128"/>
                <a:cs typeface="Meiryo" charset="-128"/>
              </a:rPr>
              <a:t>開発ツール</a:t>
            </a:r>
            <a:endParaRPr kumimoji="1" lang="ja-JP" altLang="en-US" sz="1400" b="1" dirty="0">
              <a:solidFill>
                <a:srgbClr val="FFFFFF"/>
              </a:solidFill>
              <a:latin typeface="Meiryo" charset="-128"/>
              <a:ea typeface="Meiryo" charset="-128"/>
              <a:cs typeface="Meiryo" charset="-128"/>
            </a:endParaRPr>
          </a:p>
        </p:txBody>
      </p:sp>
      <p:cxnSp>
        <p:nvCxnSpPr>
          <p:cNvPr id="14" name="直線コネクタ 13"/>
          <p:cNvCxnSpPr/>
          <p:nvPr/>
        </p:nvCxnSpPr>
        <p:spPr>
          <a:xfrm>
            <a:off x="457200" y="1772816"/>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1351316"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474228"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58695" y="2727457"/>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45842" y="2710758"/>
            <a:ext cx="6691" cy="361876"/>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2994319" y="2710013"/>
            <a:ext cx="3479909" cy="362620"/>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左矢印 31"/>
          <p:cNvSpPr/>
          <p:nvPr/>
        </p:nvSpPr>
        <p:spPr>
          <a:xfrm>
            <a:off x="2994319" y="3113425"/>
            <a:ext cx="5538122" cy="494482"/>
          </a:xfrm>
          <a:prstGeom prst="leftArrow">
            <a:avLst>
              <a:gd name="adj1" fmla="val 68428"/>
              <a:gd name="adj2" fmla="val 50000"/>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ビジネスニーズ</a:t>
            </a:r>
            <a:r>
              <a:rPr lang="ja-JP" altLang="en-US" sz="1400" dirty="0">
                <a:solidFill>
                  <a:srgbClr val="FFFFFF"/>
                </a:solidFill>
                <a:latin typeface="Meiryo" charset="-128"/>
                <a:ea typeface="Meiryo" charset="-128"/>
                <a:cs typeface="Meiryo" charset="-128"/>
              </a:rPr>
              <a:t>の変化に即応</a:t>
            </a:r>
            <a:endParaRPr kumimoji="1" lang="ja-JP" altLang="en-US" sz="1400" dirty="0">
              <a:solidFill>
                <a:srgbClr val="FFFFFF"/>
              </a:solidFill>
              <a:latin typeface="Meiryo" charset="-128"/>
              <a:ea typeface="Meiryo" charset="-128"/>
              <a:cs typeface="Meiryo" charset="-128"/>
            </a:endParaRPr>
          </a:p>
        </p:txBody>
      </p:sp>
      <p:sp>
        <p:nvSpPr>
          <p:cNvPr id="34" name="正方形/長方形 33"/>
          <p:cNvSpPr/>
          <p:nvPr/>
        </p:nvSpPr>
        <p:spPr>
          <a:xfrm>
            <a:off x="3553544" y="3609463"/>
            <a:ext cx="4978897" cy="923330"/>
          </a:xfrm>
          <a:prstGeom prst="rect">
            <a:avLst/>
          </a:prstGeom>
        </p:spPr>
        <p:txBody>
          <a:bodyPr wrap="square">
            <a:spAutoFit/>
          </a:bodyPr>
          <a:lstStyle/>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新規アプリケーションの開発期間の短縮</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日々改善に対応できる保守・改修の実現</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業務プロセス可視化による属人性の排除</a:t>
            </a:r>
            <a:endParaRPr lang="en-US" altLang="ja-JP" dirty="0">
              <a:solidFill>
                <a:schemeClr val="accent6">
                  <a:lumMod val="75000"/>
                </a:schemeClr>
              </a:solidFill>
              <a:latin typeface="Meiryo" charset="-128"/>
              <a:ea typeface="Meiryo" charset="-128"/>
              <a:cs typeface="Meiryo" charset="-128"/>
            </a:endParaRPr>
          </a:p>
        </p:txBody>
      </p:sp>
      <p:grpSp>
        <p:nvGrpSpPr>
          <p:cNvPr id="40" name="図形グループ 39"/>
          <p:cNvGrpSpPr/>
          <p:nvPr/>
        </p:nvGrpSpPr>
        <p:grpSpPr>
          <a:xfrm>
            <a:off x="1691680" y="4624677"/>
            <a:ext cx="1097870" cy="1202923"/>
            <a:chOff x="5409461" y="1068046"/>
            <a:chExt cx="547466" cy="636692"/>
          </a:xfrm>
        </p:grpSpPr>
        <p:pic>
          <p:nvPicPr>
            <p:cNvPr id="42" name="図 41"/>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43" name="図形グループ 42"/>
            <p:cNvGrpSpPr/>
            <p:nvPr/>
          </p:nvGrpSpPr>
          <p:grpSpPr>
            <a:xfrm>
              <a:off x="5409461" y="1139394"/>
              <a:ext cx="245559" cy="565344"/>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6" name="ストライプ矢印 45"/>
          <p:cNvSpPr/>
          <p:nvPr/>
        </p:nvSpPr>
        <p:spPr>
          <a:xfrm rot="16200000">
            <a:off x="1775238" y="3718186"/>
            <a:ext cx="799961" cy="837668"/>
          </a:xfrm>
          <a:prstGeom prst="striped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四角形吹き出し 38"/>
          <p:cNvSpPr/>
          <p:nvPr/>
        </p:nvSpPr>
        <p:spPr>
          <a:xfrm>
            <a:off x="2953724" y="4963504"/>
            <a:ext cx="4680520" cy="864096"/>
          </a:xfrm>
          <a:prstGeom prst="wedgeRectCallout">
            <a:avLst>
              <a:gd name="adj1" fmla="val -59197"/>
              <a:gd name="adj2" fmla="val -4255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経営視点を持ち、ビジネスゴールを設定できる能力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業務を分析・整理して、業務プロセスを描ける能力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現場のニーズを引き出せるファシリテーション能力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92966159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フリーフォーム 118">
            <a:extLst>
              <a:ext uri="{FF2B5EF4-FFF2-40B4-BE49-F238E27FC236}">
                <a16:creationId xmlns:a16="http://schemas.microsoft.com/office/drawing/2014/main" id="{C253D3E2-C1A8-524B-928C-740C270A7953}"/>
              </a:ext>
            </a:extLst>
          </p:cNvPr>
          <p:cNvSpPr/>
          <p:nvPr/>
        </p:nvSpPr>
        <p:spPr>
          <a:xfrm>
            <a:off x="1020076" y="3452645"/>
            <a:ext cx="7934324" cy="500062"/>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62475 w 4852987"/>
              <a:gd name="connsiteY1" fmla="*/ 1905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57713 w 4852987"/>
              <a:gd name="connsiteY1" fmla="*/ 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7934324"/>
              <a:gd name="connsiteY0" fmla="*/ 0 h 500062"/>
              <a:gd name="connsiteX1" fmla="*/ 4557713 w 7934324"/>
              <a:gd name="connsiteY1" fmla="*/ 0 h 500062"/>
              <a:gd name="connsiteX2" fmla="*/ 7934324 w 7934324"/>
              <a:gd name="connsiteY2" fmla="*/ 500062 h 500062"/>
              <a:gd name="connsiteX3" fmla="*/ 0 w 7934324"/>
              <a:gd name="connsiteY3" fmla="*/ 495300 h 500062"/>
              <a:gd name="connsiteX4" fmla="*/ 1100137 w 7934324"/>
              <a:gd name="connsiteY4" fmla="*/ 0 h 50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4324" h="500062">
                <a:moveTo>
                  <a:pt x="1100137" y="0"/>
                </a:moveTo>
                <a:lnTo>
                  <a:pt x="4557713" y="0"/>
                </a:lnTo>
                <a:lnTo>
                  <a:pt x="7934324" y="500062"/>
                </a:lnTo>
                <a:lnTo>
                  <a:pt x="0" y="495300"/>
                </a:lnTo>
                <a:lnTo>
                  <a:pt x="1100137" y="0"/>
                </a:lnTo>
                <a:close/>
              </a:path>
            </a:pathLst>
          </a:custGeom>
          <a:solidFill>
            <a:schemeClr val="accent2">
              <a:lumMod val="60000"/>
              <a:lumOff val="40000"/>
            </a:schemeClr>
          </a:solidFill>
          <a:ln>
            <a:solidFill>
              <a:schemeClr val="accent2">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リーフォーム 116">
            <a:extLst>
              <a:ext uri="{FF2B5EF4-FFF2-40B4-BE49-F238E27FC236}">
                <a16:creationId xmlns:a16="http://schemas.microsoft.com/office/drawing/2014/main" id="{8DE10912-92BE-9C4F-BA94-0ED1BB7C2A50}"/>
              </a:ext>
            </a:extLst>
          </p:cNvPr>
          <p:cNvSpPr/>
          <p:nvPr/>
        </p:nvSpPr>
        <p:spPr>
          <a:xfrm>
            <a:off x="1014413" y="3434987"/>
            <a:ext cx="5793513" cy="507545"/>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5793513"/>
              <a:gd name="connsiteY0" fmla="*/ 0 h 504008"/>
              <a:gd name="connsiteX1" fmla="*/ 3028950 w 5793513"/>
              <a:gd name="connsiteY1" fmla="*/ 9525 h 504008"/>
              <a:gd name="connsiteX2" fmla="*/ 5793513 w 5793513"/>
              <a:gd name="connsiteY2" fmla="*/ 504008 h 504008"/>
              <a:gd name="connsiteX3" fmla="*/ 0 w 5793513"/>
              <a:gd name="connsiteY3" fmla="*/ 495300 h 504008"/>
              <a:gd name="connsiteX4" fmla="*/ 1100137 w 5793513"/>
              <a:gd name="connsiteY4" fmla="*/ 0 h 504008"/>
              <a:gd name="connsiteX0" fmla="*/ 1100137 w 5793513"/>
              <a:gd name="connsiteY0" fmla="*/ 10069 h 514077"/>
              <a:gd name="connsiteX1" fmla="*/ 2695847 w 5793513"/>
              <a:gd name="connsiteY1" fmla="*/ 0 h 514077"/>
              <a:gd name="connsiteX2" fmla="*/ 5793513 w 5793513"/>
              <a:gd name="connsiteY2" fmla="*/ 514077 h 514077"/>
              <a:gd name="connsiteX3" fmla="*/ 0 w 5793513"/>
              <a:gd name="connsiteY3" fmla="*/ 505369 h 514077"/>
              <a:gd name="connsiteX4" fmla="*/ 1100137 w 5793513"/>
              <a:gd name="connsiteY4" fmla="*/ 10069 h 514077"/>
              <a:gd name="connsiteX0" fmla="*/ 1119731 w 5793513"/>
              <a:gd name="connsiteY0" fmla="*/ 23132 h 514077"/>
              <a:gd name="connsiteX1" fmla="*/ 2695847 w 5793513"/>
              <a:gd name="connsiteY1" fmla="*/ 0 h 514077"/>
              <a:gd name="connsiteX2" fmla="*/ 5793513 w 5793513"/>
              <a:gd name="connsiteY2" fmla="*/ 514077 h 514077"/>
              <a:gd name="connsiteX3" fmla="*/ 0 w 5793513"/>
              <a:gd name="connsiteY3" fmla="*/ 505369 h 514077"/>
              <a:gd name="connsiteX4" fmla="*/ 1119731 w 5793513"/>
              <a:gd name="connsiteY4" fmla="*/ 23132 h 514077"/>
              <a:gd name="connsiteX0" fmla="*/ 1119731 w 5793513"/>
              <a:gd name="connsiteY0" fmla="*/ 3538 h 494483"/>
              <a:gd name="connsiteX1" fmla="*/ 2695847 w 5793513"/>
              <a:gd name="connsiteY1" fmla="*/ 0 h 494483"/>
              <a:gd name="connsiteX2" fmla="*/ 5793513 w 5793513"/>
              <a:gd name="connsiteY2" fmla="*/ 494483 h 494483"/>
              <a:gd name="connsiteX3" fmla="*/ 0 w 5793513"/>
              <a:gd name="connsiteY3" fmla="*/ 485775 h 494483"/>
              <a:gd name="connsiteX4" fmla="*/ 1119731 w 5793513"/>
              <a:gd name="connsiteY4" fmla="*/ 3538 h 494483"/>
              <a:gd name="connsiteX0" fmla="*/ 1119731 w 5793513"/>
              <a:gd name="connsiteY0" fmla="*/ 16600 h 507545"/>
              <a:gd name="connsiteX1" fmla="*/ 2695847 w 5793513"/>
              <a:gd name="connsiteY1" fmla="*/ 0 h 507545"/>
              <a:gd name="connsiteX2" fmla="*/ 5793513 w 5793513"/>
              <a:gd name="connsiteY2" fmla="*/ 507545 h 507545"/>
              <a:gd name="connsiteX3" fmla="*/ 0 w 5793513"/>
              <a:gd name="connsiteY3" fmla="*/ 498837 h 507545"/>
              <a:gd name="connsiteX4" fmla="*/ 1119731 w 5793513"/>
              <a:gd name="connsiteY4" fmla="*/ 16600 h 50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513" h="507545">
                <a:moveTo>
                  <a:pt x="1119731" y="16600"/>
                </a:moveTo>
                <a:lnTo>
                  <a:pt x="2695847" y="0"/>
                </a:lnTo>
                <a:lnTo>
                  <a:pt x="5793513" y="507545"/>
                </a:lnTo>
                <a:lnTo>
                  <a:pt x="0" y="498837"/>
                </a:lnTo>
                <a:lnTo>
                  <a:pt x="1119731" y="16600"/>
                </a:lnTo>
                <a:close/>
              </a:path>
            </a:pathLst>
          </a:custGeom>
          <a:solidFill>
            <a:schemeClr val="tx2">
              <a:lumMod val="40000"/>
              <a:lumOff val="60000"/>
            </a:schemeClr>
          </a:solidFill>
          <a:ln>
            <a:solidFill>
              <a:schemeClr val="tx2">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5C5D79C3-4832-8141-AE91-3FE29E1A363D}"/>
              </a:ext>
            </a:extLst>
          </p:cNvPr>
          <p:cNvSpPr/>
          <p:nvPr/>
        </p:nvSpPr>
        <p:spPr>
          <a:xfrm>
            <a:off x="1014838" y="3942709"/>
            <a:ext cx="7942222" cy="25747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225489A1-32A6-4D41-80D3-8E072BA17674}"/>
              </a:ext>
            </a:extLst>
          </p:cNvPr>
          <p:cNvSpPr/>
          <p:nvPr/>
        </p:nvSpPr>
        <p:spPr>
          <a:xfrm>
            <a:off x="1020076" y="3933056"/>
            <a:ext cx="5784172" cy="16050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a:extLst>
              <a:ext uri="{FF2B5EF4-FFF2-40B4-BE49-F238E27FC236}">
                <a16:creationId xmlns:a16="http://schemas.microsoft.com/office/drawing/2014/main" id="{AF887A41-3CA1-0043-81DB-1B7F7FDECE20}"/>
              </a:ext>
            </a:extLst>
          </p:cNvPr>
          <p:cNvSpPr/>
          <p:nvPr/>
        </p:nvSpPr>
        <p:spPr>
          <a:xfrm>
            <a:off x="2117868" y="1473544"/>
            <a:ext cx="4312429" cy="1399064"/>
          </a:xfrm>
          <a:custGeom>
            <a:avLst/>
            <a:gdLst>
              <a:gd name="connsiteX0" fmla="*/ 0 w 4312429"/>
              <a:gd name="connsiteY0" fmla="*/ 0 h 802312"/>
              <a:gd name="connsiteX1" fmla="*/ 0 w 4312429"/>
              <a:gd name="connsiteY1" fmla="*/ 802312 h 802312"/>
              <a:gd name="connsiteX2" fmla="*/ 1592826 w 4312429"/>
              <a:gd name="connsiteY2" fmla="*/ 802312 h 802312"/>
              <a:gd name="connsiteX3" fmla="*/ 4312429 w 4312429"/>
              <a:gd name="connsiteY3" fmla="*/ 0 h 802312"/>
              <a:gd name="connsiteX4" fmla="*/ 0 w 4312429"/>
              <a:gd name="connsiteY4" fmla="*/ 0 h 80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429" h="802312">
                <a:moveTo>
                  <a:pt x="0" y="0"/>
                </a:moveTo>
                <a:lnTo>
                  <a:pt x="0" y="802312"/>
                </a:lnTo>
                <a:lnTo>
                  <a:pt x="1592826" y="802312"/>
                </a:lnTo>
                <a:lnTo>
                  <a:pt x="4312429" y="0"/>
                </a:lnTo>
                <a:lnTo>
                  <a:pt x="0" y="0"/>
                </a:lnTo>
                <a:close/>
              </a:path>
            </a:pathLst>
          </a:custGeom>
          <a:solidFill>
            <a:schemeClr val="accent4">
              <a:lumMod val="20000"/>
              <a:lumOff val="80000"/>
            </a:schemeClr>
          </a:solidFill>
          <a:ln>
            <a:solidFill>
              <a:schemeClr val="accent4">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424813" y="256921"/>
            <a:ext cx="8686800" cy="416221"/>
          </a:xfrm>
        </p:spPr>
        <p:txBody>
          <a:bodyPr/>
          <a:lstStyle/>
          <a:p>
            <a:r>
              <a:rPr lang="ja-JP" altLang="en-US"/>
              <a:t>ローコード開発</a:t>
            </a:r>
            <a:r>
              <a:rPr kumimoji="1" lang="ja-JP" altLang="en-US"/>
              <a:t>ツール</a:t>
            </a:r>
          </a:p>
        </p:txBody>
      </p:sp>
      <p:sp>
        <p:nvSpPr>
          <p:cNvPr id="6" name="正方形/長方形 5">
            <a:extLst>
              <a:ext uri="{FF2B5EF4-FFF2-40B4-BE49-F238E27FC236}">
                <a16:creationId xmlns:a16="http://schemas.microsoft.com/office/drawing/2014/main" id="{2B0030CE-CC4E-2043-A341-78901432CE37}"/>
              </a:ext>
            </a:extLst>
          </p:cNvPr>
          <p:cNvSpPr/>
          <p:nvPr/>
        </p:nvSpPr>
        <p:spPr>
          <a:xfrm>
            <a:off x="1021447" y="891233"/>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69AF0967-3221-C847-B5E7-14297C495345}"/>
              </a:ext>
            </a:extLst>
          </p:cNvPr>
          <p:cNvSpPr/>
          <p:nvPr/>
        </p:nvSpPr>
        <p:spPr>
          <a:xfrm>
            <a:off x="2120512" y="891234"/>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9FD66F39-5FE9-374F-A7B7-6FB633F7D7F2}"/>
              </a:ext>
            </a:extLst>
          </p:cNvPr>
          <p:cNvSpPr/>
          <p:nvPr/>
        </p:nvSpPr>
        <p:spPr>
          <a:xfrm>
            <a:off x="3207442" y="891234"/>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F55A9DB-BC3C-1241-B2F6-CF684357B9EC}"/>
              </a:ext>
            </a:extLst>
          </p:cNvPr>
          <p:cNvSpPr/>
          <p:nvPr/>
        </p:nvSpPr>
        <p:spPr>
          <a:xfrm>
            <a:off x="4286743" y="891234"/>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699F1A2-F689-1548-8762-BD83DE38F149}"/>
              </a:ext>
            </a:extLst>
          </p:cNvPr>
          <p:cNvSpPr txBox="1"/>
          <p:nvPr/>
        </p:nvSpPr>
        <p:spPr>
          <a:xfrm>
            <a:off x="1054818" y="1051793"/>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35" name="テキスト ボックス 34">
            <a:extLst>
              <a:ext uri="{FF2B5EF4-FFF2-40B4-BE49-F238E27FC236}">
                <a16:creationId xmlns:a16="http://schemas.microsoft.com/office/drawing/2014/main" id="{700DA989-05DE-624A-87BF-A4CCDF7E487E}"/>
              </a:ext>
            </a:extLst>
          </p:cNvPr>
          <p:cNvSpPr txBox="1"/>
          <p:nvPr/>
        </p:nvSpPr>
        <p:spPr>
          <a:xfrm>
            <a:off x="2215742"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36" name="正方形/長方形 35">
            <a:extLst>
              <a:ext uri="{FF2B5EF4-FFF2-40B4-BE49-F238E27FC236}">
                <a16:creationId xmlns:a16="http://schemas.microsoft.com/office/drawing/2014/main" id="{6B635723-D669-9046-8D5A-B3F11DDB19A2}"/>
              </a:ext>
            </a:extLst>
          </p:cNvPr>
          <p:cNvSpPr/>
          <p:nvPr/>
        </p:nvSpPr>
        <p:spPr>
          <a:xfrm>
            <a:off x="5364330" y="891234"/>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5DDAF206-AF5C-F245-B71A-C87C22A16E34}"/>
              </a:ext>
            </a:extLst>
          </p:cNvPr>
          <p:cNvSpPr txBox="1"/>
          <p:nvPr/>
        </p:nvSpPr>
        <p:spPr>
          <a:xfrm>
            <a:off x="3287595"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38" name="テキスト ボックス 37">
            <a:extLst>
              <a:ext uri="{FF2B5EF4-FFF2-40B4-BE49-F238E27FC236}">
                <a16:creationId xmlns:a16="http://schemas.microsoft.com/office/drawing/2014/main" id="{B2977B39-7020-E749-9948-D0C36A778F6F}"/>
              </a:ext>
            </a:extLst>
          </p:cNvPr>
          <p:cNvSpPr txBox="1"/>
          <p:nvPr/>
        </p:nvSpPr>
        <p:spPr>
          <a:xfrm>
            <a:off x="5353876"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41" name="テキスト ボックス 40">
            <a:extLst>
              <a:ext uri="{FF2B5EF4-FFF2-40B4-BE49-F238E27FC236}">
                <a16:creationId xmlns:a16="http://schemas.microsoft.com/office/drawing/2014/main" id="{8F24D489-5224-AF45-9467-96C9ABAD403D}"/>
              </a:ext>
            </a:extLst>
          </p:cNvPr>
          <p:cNvSpPr txBox="1"/>
          <p:nvPr/>
        </p:nvSpPr>
        <p:spPr>
          <a:xfrm>
            <a:off x="6559226" y="1061736"/>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60" name="正方形/長方形 59">
            <a:extLst>
              <a:ext uri="{FF2B5EF4-FFF2-40B4-BE49-F238E27FC236}">
                <a16:creationId xmlns:a16="http://schemas.microsoft.com/office/drawing/2014/main" id="{D113DA08-AAA9-6B4A-A963-C1A0669DDC48}"/>
              </a:ext>
            </a:extLst>
          </p:cNvPr>
          <p:cNvSpPr/>
          <p:nvPr/>
        </p:nvSpPr>
        <p:spPr>
          <a:xfrm>
            <a:off x="6434288" y="891234"/>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a:extLst>
              <a:ext uri="{FF2B5EF4-FFF2-40B4-BE49-F238E27FC236}">
                <a16:creationId xmlns:a16="http://schemas.microsoft.com/office/drawing/2014/main" id="{905191B8-9CC1-B740-B94F-44187F1389AA}"/>
              </a:ext>
            </a:extLst>
          </p:cNvPr>
          <p:cNvSpPr txBox="1"/>
          <p:nvPr/>
        </p:nvSpPr>
        <p:spPr>
          <a:xfrm>
            <a:off x="4290136" y="1082572"/>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62" name="テキスト ボックス 61">
            <a:extLst>
              <a:ext uri="{FF2B5EF4-FFF2-40B4-BE49-F238E27FC236}">
                <a16:creationId xmlns:a16="http://schemas.microsoft.com/office/drawing/2014/main" id="{AFDA994B-E9E8-E342-9839-1F8C2A2D0302}"/>
              </a:ext>
            </a:extLst>
          </p:cNvPr>
          <p:cNvSpPr txBox="1"/>
          <p:nvPr/>
        </p:nvSpPr>
        <p:spPr>
          <a:xfrm>
            <a:off x="6437348"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2" name="テキスト ボックス 11">
            <a:extLst>
              <a:ext uri="{FF2B5EF4-FFF2-40B4-BE49-F238E27FC236}">
                <a16:creationId xmlns:a16="http://schemas.microsoft.com/office/drawing/2014/main" id="{9109F30F-54F2-6D42-A276-175B841A95E7}"/>
              </a:ext>
            </a:extLst>
          </p:cNvPr>
          <p:cNvSpPr txBox="1"/>
          <p:nvPr/>
        </p:nvSpPr>
        <p:spPr>
          <a:xfrm>
            <a:off x="338895" y="944077"/>
            <a:ext cx="723275" cy="523220"/>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従来型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400">
                <a:solidFill>
                  <a:schemeClr val="accent3">
                    <a:lumMod val="50000"/>
                  </a:schemeClr>
                </a:solidFill>
                <a:latin typeface="Meiryo" panose="020B0604030504040204" pitchFamily="34" charset="-128"/>
                <a:ea typeface="Meiryo" panose="020B0604030504040204" pitchFamily="34" charset="-128"/>
              </a:rPr>
              <a:t>開　発</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D428CDC9-F087-DE44-9BBF-17C6BEB8688B}"/>
              </a:ext>
            </a:extLst>
          </p:cNvPr>
          <p:cNvSpPr/>
          <p:nvPr/>
        </p:nvSpPr>
        <p:spPr>
          <a:xfrm>
            <a:off x="1014838" y="2870336"/>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FADDE475-2D23-EF4D-8376-49996C21AB29}"/>
              </a:ext>
            </a:extLst>
          </p:cNvPr>
          <p:cNvSpPr/>
          <p:nvPr/>
        </p:nvSpPr>
        <p:spPr>
          <a:xfrm>
            <a:off x="2120512" y="2870337"/>
            <a:ext cx="1587392" cy="5760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D1C010B0-8868-F541-A74F-C55AC922EDE0}"/>
              </a:ext>
            </a:extLst>
          </p:cNvPr>
          <p:cNvSpPr txBox="1"/>
          <p:nvPr/>
        </p:nvSpPr>
        <p:spPr>
          <a:xfrm>
            <a:off x="1054818" y="3030896"/>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70" name="ホームベース 69">
            <a:extLst>
              <a:ext uri="{FF2B5EF4-FFF2-40B4-BE49-F238E27FC236}">
                <a16:creationId xmlns:a16="http://schemas.microsoft.com/office/drawing/2014/main" id="{6A6F3C40-E6A9-8C4D-B399-23EDE6472CD8}"/>
              </a:ext>
            </a:extLst>
          </p:cNvPr>
          <p:cNvSpPr/>
          <p:nvPr/>
        </p:nvSpPr>
        <p:spPr>
          <a:xfrm>
            <a:off x="4427984" y="2870336"/>
            <a:ext cx="1436944" cy="576064"/>
          </a:xfrm>
          <a:prstGeom prst="homePlate">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a:extLst>
              <a:ext uri="{FF2B5EF4-FFF2-40B4-BE49-F238E27FC236}">
                <a16:creationId xmlns:a16="http://schemas.microsoft.com/office/drawing/2014/main" id="{0E1D4DBE-D3E8-CA45-B364-FF7A74E17862}"/>
              </a:ext>
            </a:extLst>
          </p:cNvPr>
          <p:cNvSpPr txBox="1"/>
          <p:nvPr/>
        </p:nvSpPr>
        <p:spPr>
          <a:xfrm>
            <a:off x="4427984" y="2984308"/>
            <a:ext cx="1185152"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（高速化・効率化）</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5" name="正方形/長方形 74">
            <a:extLst>
              <a:ext uri="{FF2B5EF4-FFF2-40B4-BE49-F238E27FC236}">
                <a16:creationId xmlns:a16="http://schemas.microsoft.com/office/drawing/2014/main" id="{08334AAD-F1F1-A34E-8569-9D9FA4C6B024}"/>
              </a:ext>
            </a:extLst>
          </p:cNvPr>
          <p:cNvSpPr/>
          <p:nvPr/>
        </p:nvSpPr>
        <p:spPr>
          <a:xfrm>
            <a:off x="3707904" y="2870336"/>
            <a:ext cx="72008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8AC340A-4DB6-B34A-A497-928F33CEFD0A}"/>
              </a:ext>
            </a:extLst>
          </p:cNvPr>
          <p:cNvSpPr txBox="1"/>
          <p:nvPr/>
        </p:nvSpPr>
        <p:spPr>
          <a:xfrm>
            <a:off x="3707904" y="2984728"/>
            <a:ext cx="720080" cy="400110"/>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結　合</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テスト</a:t>
            </a:r>
          </a:p>
        </p:txBody>
      </p:sp>
      <p:sp>
        <p:nvSpPr>
          <p:cNvPr id="78" name="テキスト ボックス 77">
            <a:extLst>
              <a:ext uri="{FF2B5EF4-FFF2-40B4-BE49-F238E27FC236}">
                <a16:creationId xmlns:a16="http://schemas.microsoft.com/office/drawing/2014/main" id="{6795C93F-E816-DD41-9536-76B838137B6A}"/>
              </a:ext>
            </a:extLst>
          </p:cNvPr>
          <p:cNvSpPr txBox="1"/>
          <p:nvPr/>
        </p:nvSpPr>
        <p:spPr>
          <a:xfrm>
            <a:off x="288807" y="2925729"/>
            <a:ext cx="761747" cy="446276"/>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ローコード</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1400">
                <a:solidFill>
                  <a:srgbClr val="7030A0"/>
                </a:solidFill>
                <a:latin typeface="Meiryo" panose="020B0604030504040204" pitchFamily="34" charset="-128"/>
                <a:ea typeface="Meiryo" panose="020B0604030504040204" pitchFamily="34" charset="-128"/>
              </a:rPr>
              <a:t>開　発</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9AFADCEA-8F88-8848-B211-4FF1DBA4CEEA}"/>
              </a:ext>
            </a:extLst>
          </p:cNvPr>
          <p:cNvSpPr txBox="1"/>
          <p:nvPr/>
        </p:nvSpPr>
        <p:spPr>
          <a:xfrm>
            <a:off x="2116940" y="3030895"/>
            <a:ext cx="1590964"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ローコード開発</a:t>
            </a:r>
          </a:p>
        </p:txBody>
      </p:sp>
      <p:cxnSp>
        <p:nvCxnSpPr>
          <p:cNvPr id="16" name="直線コネクタ 15">
            <a:extLst>
              <a:ext uri="{FF2B5EF4-FFF2-40B4-BE49-F238E27FC236}">
                <a16:creationId xmlns:a16="http://schemas.microsoft.com/office/drawing/2014/main" id="{DB721724-92A2-0243-9A03-78C1E3B0D72C}"/>
              </a:ext>
            </a:extLst>
          </p:cNvPr>
          <p:cNvCxnSpPr>
            <a:cxnSpLocks/>
          </p:cNvCxnSpPr>
          <p:nvPr/>
        </p:nvCxnSpPr>
        <p:spPr>
          <a:xfrm>
            <a:off x="1021447" y="1467297"/>
            <a:ext cx="0" cy="1403039"/>
          </a:xfrm>
          <a:prstGeom prst="line">
            <a:avLst/>
          </a:prstGeom>
          <a:ln>
            <a:solidFill>
              <a:schemeClr val="accent3">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F5E32123-EFE5-294B-9865-BF5E640D6FCB}"/>
              </a:ext>
            </a:extLst>
          </p:cNvPr>
          <p:cNvCxnSpPr>
            <a:cxnSpLocks/>
          </p:cNvCxnSpPr>
          <p:nvPr/>
        </p:nvCxnSpPr>
        <p:spPr>
          <a:xfrm flipH="1">
            <a:off x="4427984" y="1490109"/>
            <a:ext cx="3092132" cy="1380227"/>
          </a:xfrm>
          <a:prstGeom prst="line">
            <a:avLst/>
          </a:prstGeom>
          <a:ln>
            <a:solidFill>
              <a:schemeClr val="tx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00" name="図形グループ 39">
            <a:extLst>
              <a:ext uri="{FF2B5EF4-FFF2-40B4-BE49-F238E27FC236}">
                <a16:creationId xmlns:a16="http://schemas.microsoft.com/office/drawing/2014/main" id="{724038E6-E5B2-444B-B6DC-4D9F7E9A5840}"/>
              </a:ext>
            </a:extLst>
          </p:cNvPr>
          <p:cNvGrpSpPr/>
          <p:nvPr/>
        </p:nvGrpSpPr>
        <p:grpSpPr>
          <a:xfrm>
            <a:off x="2339941" y="1520130"/>
            <a:ext cx="450987" cy="489758"/>
            <a:chOff x="5409461" y="1068046"/>
            <a:chExt cx="547466" cy="636692"/>
          </a:xfrm>
        </p:grpSpPr>
        <p:pic>
          <p:nvPicPr>
            <p:cNvPr id="101" name="図 100">
              <a:extLst>
                <a:ext uri="{FF2B5EF4-FFF2-40B4-BE49-F238E27FC236}">
                  <a16:creationId xmlns:a16="http://schemas.microsoft.com/office/drawing/2014/main" id="{C3FFE449-6767-CC43-BB8E-D8466866827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102" name="図形グループ 42">
              <a:extLst>
                <a:ext uri="{FF2B5EF4-FFF2-40B4-BE49-F238E27FC236}">
                  <a16:creationId xmlns:a16="http://schemas.microsoft.com/office/drawing/2014/main" id="{9BF0B0D4-0125-724F-A23E-A5E7BA2217EB}"/>
                </a:ext>
              </a:extLst>
            </p:cNvPr>
            <p:cNvGrpSpPr/>
            <p:nvPr/>
          </p:nvGrpSpPr>
          <p:grpSpPr>
            <a:xfrm>
              <a:off x="5409461" y="1139394"/>
              <a:ext cx="245559" cy="565344"/>
              <a:chOff x="1946324" y="4125162"/>
              <a:chExt cx="969964" cy="2007872"/>
            </a:xfrm>
          </p:grpSpPr>
          <p:sp>
            <p:nvSpPr>
              <p:cNvPr id="103" name="円/楕円 102">
                <a:extLst>
                  <a:ext uri="{FF2B5EF4-FFF2-40B4-BE49-F238E27FC236}">
                    <a16:creationId xmlns:a16="http://schemas.microsoft.com/office/drawing/2014/main" id="{859AE62A-8F1A-BF49-AA24-F8B227B78B2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フローチャート: 論理積ゲート 103">
                <a:extLst>
                  <a:ext uri="{FF2B5EF4-FFF2-40B4-BE49-F238E27FC236}">
                    <a16:creationId xmlns:a16="http://schemas.microsoft.com/office/drawing/2014/main" id="{2CA6A37D-4424-064D-BD11-BC3CF974251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06" name="テキスト ボックス 105">
            <a:extLst>
              <a:ext uri="{FF2B5EF4-FFF2-40B4-BE49-F238E27FC236}">
                <a16:creationId xmlns:a16="http://schemas.microsoft.com/office/drawing/2014/main" id="{E3A42330-030A-814F-8FB8-23E4E03FCBCF}"/>
              </a:ext>
            </a:extLst>
          </p:cNvPr>
          <p:cNvSpPr txBox="1"/>
          <p:nvPr/>
        </p:nvSpPr>
        <p:spPr>
          <a:xfrm>
            <a:off x="2790928" y="1571775"/>
            <a:ext cx="1800493" cy="369332"/>
          </a:xfrm>
          <a:prstGeom prst="rect">
            <a:avLst/>
          </a:prstGeom>
          <a:noFill/>
        </p:spPr>
        <p:txBody>
          <a:bodyPr wrap="none" rtlCol="0">
            <a:spAutoFit/>
          </a:bodyPr>
          <a:lstStyle/>
          <a:p>
            <a:r>
              <a:rPr kumimoji="1" lang="ja-JP" altLang="en-US">
                <a:solidFill>
                  <a:schemeClr val="accent3">
                    <a:lumMod val="50000"/>
                  </a:schemeClr>
                </a:solidFill>
                <a:latin typeface="Meiryo" panose="020B0604030504040204" pitchFamily="34" charset="-128"/>
                <a:ea typeface="Meiryo" panose="020B0604030504040204" pitchFamily="34" charset="-128"/>
              </a:rPr>
              <a:t>人手による作業</a:t>
            </a:r>
          </a:p>
        </p:txBody>
      </p:sp>
      <p:pic>
        <p:nvPicPr>
          <p:cNvPr id="107" name="図 106">
            <a:extLst>
              <a:ext uri="{FF2B5EF4-FFF2-40B4-BE49-F238E27FC236}">
                <a16:creationId xmlns:a16="http://schemas.microsoft.com/office/drawing/2014/main" id="{3CE3A9F7-DD27-3143-99DB-464DC582ED7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70826" y="2292159"/>
            <a:ext cx="489758" cy="489758"/>
          </a:xfrm>
          <a:prstGeom prst="rect">
            <a:avLst/>
          </a:prstGeom>
          <a:effectLst>
            <a:outerShdw blurRad="50800" dist="38100" dir="2700000" algn="tl" rotWithShape="0">
              <a:prstClr val="black">
                <a:alpha val="40000"/>
              </a:prstClr>
            </a:outerShdw>
          </a:effectLst>
        </p:spPr>
      </p:pic>
      <p:sp>
        <p:nvSpPr>
          <p:cNvPr id="108" name="テキスト ボックス 107">
            <a:extLst>
              <a:ext uri="{FF2B5EF4-FFF2-40B4-BE49-F238E27FC236}">
                <a16:creationId xmlns:a16="http://schemas.microsoft.com/office/drawing/2014/main" id="{128DF9E5-CB32-1E48-BC4C-20D65B2BBFB3}"/>
              </a:ext>
            </a:extLst>
          </p:cNvPr>
          <p:cNvSpPr txBox="1"/>
          <p:nvPr/>
        </p:nvSpPr>
        <p:spPr>
          <a:xfrm>
            <a:off x="2790928" y="2246059"/>
            <a:ext cx="1569660" cy="646331"/>
          </a:xfrm>
          <a:prstGeom prst="rect">
            <a:avLst/>
          </a:prstGeom>
          <a:noFill/>
        </p:spPr>
        <p:txBody>
          <a:bodyPr wrap="none" rtlCol="0">
            <a:spAutoFit/>
          </a:bodyPr>
          <a:lstStyle/>
          <a:p>
            <a:r>
              <a:rPr kumimoji="1" lang="ja-JP" altLang="en-US">
                <a:solidFill>
                  <a:srgbClr val="7030A0"/>
                </a:solidFill>
                <a:latin typeface="Meiryo" panose="020B0604030504040204" pitchFamily="34" charset="-128"/>
                <a:ea typeface="Meiryo" panose="020B0604030504040204" pitchFamily="34" charset="-128"/>
              </a:rPr>
              <a:t>ツールによる</a:t>
            </a:r>
            <a:endParaRPr kumimoji="1" lang="en-US" altLang="ja-JP" dirty="0">
              <a:solidFill>
                <a:srgbClr val="7030A0"/>
              </a:solidFill>
              <a:latin typeface="Meiryo" panose="020B0604030504040204" pitchFamily="34" charset="-128"/>
              <a:ea typeface="Meiryo" panose="020B0604030504040204" pitchFamily="34" charset="-128"/>
            </a:endParaRPr>
          </a:p>
          <a:p>
            <a:r>
              <a:rPr kumimoji="1" lang="ja-JP" altLang="en-US">
                <a:solidFill>
                  <a:srgbClr val="7030A0"/>
                </a:solidFill>
                <a:latin typeface="Meiryo" panose="020B0604030504040204" pitchFamily="34" charset="-128"/>
                <a:ea typeface="Meiryo" panose="020B0604030504040204" pitchFamily="34" charset="-128"/>
              </a:rPr>
              <a:t>自動化</a:t>
            </a:r>
          </a:p>
        </p:txBody>
      </p:sp>
      <p:sp>
        <p:nvSpPr>
          <p:cNvPr id="109" name="テキスト ボックス 108">
            <a:extLst>
              <a:ext uri="{FF2B5EF4-FFF2-40B4-BE49-F238E27FC236}">
                <a16:creationId xmlns:a16="http://schemas.microsoft.com/office/drawing/2014/main" id="{579D657F-C8CB-8645-A660-ED0BDD9F8596}"/>
              </a:ext>
            </a:extLst>
          </p:cNvPr>
          <p:cNvSpPr txBox="1"/>
          <p:nvPr/>
        </p:nvSpPr>
        <p:spPr>
          <a:xfrm>
            <a:off x="1231265" y="4052721"/>
            <a:ext cx="2031325"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プログラム生成型</a:t>
            </a:r>
          </a:p>
        </p:txBody>
      </p:sp>
      <p:sp>
        <p:nvSpPr>
          <p:cNvPr id="110" name="テキスト ボックス 109">
            <a:extLst>
              <a:ext uri="{FF2B5EF4-FFF2-40B4-BE49-F238E27FC236}">
                <a16:creationId xmlns:a16="http://schemas.microsoft.com/office/drawing/2014/main" id="{70822EC1-7305-3946-9A28-3E9BBE669EDB}"/>
              </a:ext>
            </a:extLst>
          </p:cNvPr>
          <p:cNvSpPr txBox="1"/>
          <p:nvPr/>
        </p:nvSpPr>
        <p:spPr>
          <a:xfrm>
            <a:off x="1231265" y="4763319"/>
            <a:ext cx="133882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統合環境型</a:t>
            </a:r>
          </a:p>
        </p:txBody>
      </p:sp>
      <p:sp>
        <p:nvSpPr>
          <p:cNvPr id="111" name="テキスト ボックス 110">
            <a:extLst>
              <a:ext uri="{FF2B5EF4-FFF2-40B4-BE49-F238E27FC236}">
                <a16:creationId xmlns:a16="http://schemas.microsoft.com/office/drawing/2014/main" id="{CB3AE07C-A91A-EA4F-9BC7-EA4AA8DFB30A}"/>
              </a:ext>
            </a:extLst>
          </p:cNvPr>
          <p:cNvSpPr txBox="1"/>
          <p:nvPr/>
        </p:nvSpPr>
        <p:spPr>
          <a:xfrm>
            <a:off x="1930801" y="5716388"/>
            <a:ext cx="226215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プラットフォーム型</a:t>
            </a:r>
          </a:p>
        </p:txBody>
      </p:sp>
      <p:sp>
        <p:nvSpPr>
          <p:cNvPr id="112" name="テキスト ボックス 111">
            <a:extLst>
              <a:ext uri="{FF2B5EF4-FFF2-40B4-BE49-F238E27FC236}">
                <a16:creationId xmlns:a16="http://schemas.microsoft.com/office/drawing/2014/main" id="{1D07FE5A-CFB2-3B47-89C0-6CD819043A7C}"/>
              </a:ext>
            </a:extLst>
          </p:cNvPr>
          <p:cNvSpPr txBox="1"/>
          <p:nvPr/>
        </p:nvSpPr>
        <p:spPr>
          <a:xfrm>
            <a:off x="1231265" y="4357058"/>
            <a:ext cx="3046497"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画面や業務ロジック、データ構造などセグメント毎に機能が独立</a:t>
            </a:r>
          </a:p>
        </p:txBody>
      </p:sp>
      <p:sp>
        <p:nvSpPr>
          <p:cNvPr id="113" name="テキスト ボックス 112">
            <a:extLst>
              <a:ext uri="{FF2B5EF4-FFF2-40B4-BE49-F238E27FC236}">
                <a16:creationId xmlns:a16="http://schemas.microsoft.com/office/drawing/2014/main" id="{B2E6870E-26D8-8549-BB4E-16FA52EF4217}"/>
              </a:ext>
            </a:extLst>
          </p:cNvPr>
          <p:cNvSpPr txBox="1"/>
          <p:nvPr/>
        </p:nvSpPr>
        <p:spPr>
          <a:xfrm>
            <a:off x="1231266" y="5071839"/>
            <a:ext cx="3046496"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アプリケーション層よりも上位に特化、システムを統一的に構築、抽象化モデルを使い</a:t>
            </a:r>
            <a:r>
              <a:rPr kumimoji="1" lang="en-US" altLang="ja-JP" sz="1000" dirty="0">
                <a:solidFill>
                  <a:schemeClr val="bg1"/>
                </a:solidFill>
                <a:latin typeface="Meiryo" panose="020B0604030504040204" pitchFamily="34" charset="-128"/>
                <a:ea typeface="Meiryo" panose="020B0604030504040204" pitchFamily="34" charset="-128"/>
              </a:rPr>
              <a:t>GUI</a:t>
            </a:r>
            <a:r>
              <a:rPr kumimoji="1" lang="ja-JP" altLang="en-US" sz="1000">
                <a:solidFill>
                  <a:schemeClr val="bg1"/>
                </a:solidFill>
                <a:latin typeface="Meiryo" panose="020B0604030504040204" pitchFamily="34" charset="-128"/>
                <a:ea typeface="Meiryo" panose="020B0604030504040204" pitchFamily="34" charset="-128"/>
              </a:rPr>
              <a:t>で開発</a:t>
            </a:r>
          </a:p>
        </p:txBody>
      </p:sp>
      <p:sp>
        <p:nvSpPr>
          <p:cNvPr id="114" name="テキスト ボックス 113">
            <a:extLst>
              <a:ext uri="{FF2B5EF4-FFF2-40B4-BE49-F238E27FC236}">
                <a16:creationId xmlns:a16="http://schemas.microsoft.com/office/drawing/2014/main" id="{92420DFF-6338-F847-91AD-A265538C842F}"/>
              </a:ext>
            </a:extLst>
          </p:cNvPr>
          <p:cNvSpPr txBox="1"/>
          <p:nvPr/>
        </p:nvSpPr>
        <p:spPr>
          <a:xfrm>
            <a:off x="1930802" y="6020781"/>
            <a:ext cx="3057868"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システム開発だけではなく、ライフサイクル全体を統一的に管理・支援</a:t>
            </a:r>
          </a:p>
        </p:txBody>
      </p:sp>
      <p:sp>
        <p:nvSpPr>
          <p:cNvPr id="120" name="テキスト ボックス 119">
            <a:extLst>
              <a:ext uri="{FF2B5EF4-FFF2-40B4-BE49-F238E27FC236}">
                <a16:creationId xmlns:a16="http://schemas.microsoft.com/office/drawing/2014/main" id="{961DBD2C-6605-E746-B30F-40E3E4CCFA74}"/>
              </a:ext>
            </a:extLst>
          </p:cNvPr>
          <p:cNvSpPr txBox="1"/>
          <p:nvPr/>
        </p:nvSpPr>
        <p:spPr>
          <a:xfrm>
            <a:off x="4501297" y="4015789"/>
            <a:ext cx="2339102" cy="584775"/>
          </a:xfrm>
          <a:prstGeom prst="rect">
            <a:avLst/>
          </a:prstGeom>
          <a:noFill/>
        </p:spPr>
        <p:txBody>
          <a:bodyPr wrap="none" rtlCol="0">
            <a:spAutoFit/>
          </a:bodyPr>
          <a:lstStyle/>
          <a:p>
            <a:r>
              <a:rPr kumimoji="1" lang="en-US" altLang="ja-JP" sz="800" dirty="0">
                <a:solidFill>
                  <a:schemeClr val="bg1"/>
                </a:solidFill>
                <a:latin typeface="Meiryo" panose="020B0604030504040204" pitchFamily="34" charset="-128"/>
                <a:ea typeface="Meiryo" panose="020B0604030504040204" pitchFamily="34" charset="-128"/>
              </a:rPr>
              <a:t>NTT</a:t>
            </a:r>
            <a:r>
              <a:rPr kumimoji="1" lang="ja-JP" altLang="en-US" sz="800">
                <a:solidFill>
                  <a:schemeClr val="bg1"/>
                </a:solidFill>
                <a:latin typeface="Meiryo" panose="020B0604030504040204" pitchFamily="34" charset="-128"/>
                <a:ea typeface="Meiryo" panose="020B0604030504040204" pitchFamily="34" charset="-128"/>
              </a:rPr>
              <a:t>データ・</a:t>
            </a:r>
            <a:r>
              <a:rPr kumimoji="1" lang="en-US" altLang="ja-JP" sz="800" dirty="0">
                <a:solidFill>
                  <a:schemeClr val="bg1"/>
                </a:solidFill>
                <a:latin typeface="Meiryo" panose="020B0604030504040204" pitchFamily="34" charset="-128"/>
                <a:ea typeface="Meiryo" panose="020B0604030504040204" pitchFamily="34" charset="-128"/>
              </a:rPr>
              <a:t>TERASOLUNA</a:t>
            </a:r>
          </a:p>
          <a:p>
            <a:r>
              <a:rPr lang="en-US" altLang="ja-JP" sz="800" dirty="0">
                <a:solidFill>
                  <a:schemeClr val="bg1"/>
                </a:solidFill>
                <a:latin typeface="Meiryo" panose="020B0604030504040204" pitchFamily="34" charset="-128"/>
                <a:ea typeface="Meiryo" panose="020B0604030504040204" pitchFamily="34" charset="-128"/>
              </a:rPr>
              <a:t>NEC</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SytemDirector</a:t>
            </a:r>
            <a:r>
              <a:rPr lang="en-US" altLang="ja-JP" sz="800" dirty="0">
                <a:solidFill>
                  <a:schemeClr val="bg1"/>
                </a:solidFill>
                <a:latin typeface="Meiryo" panose="020B0604030504040204" pitchFamily="34" charset="-128"/>
                <a:ea typeface="Meiryo" panose="020B0604030504040204" pitchFamily="34" charset="-128"/>
              </a:rPr>
              <a:t> Enterprise</a:t>
            </a:r>
          </a:p>
          <a:p>
            <a:r>
              <a:rPr kumimoji="1" lang="en-US" altLang="ja-JP" sz="800" dirty="0">
                <a:solidFill>
                  <a:schemeClr val="bg1"/>
                </a:solidFill>
                <a:latin typeface="Meiryo" panose="020B0604030504040204" pitchFamily="34" charset="-128"/>
                <a:ea typeface="Meiryo" panose="020B0604030504040204" pitchFamily="34" charset="-128"/>
              </a:rPr>
              <a:t>F</a:t>
            </a:r>
            <a:r>
              <a:rPr lang="en-US" altLang="ja-JP" sz="800" dirty="0">
                <a:solidFill>
                  <a:schemeClr val="bg1"/>
                </a:solidFill>
                <a:latin typeface="Meiryo" panose="020B0604030504040204" pitchFamily="34" charset="-128"/>
                <a:ea typeface="Meiryo" panose="020B0604030504040204" pitchFamily="34" charset="-128"/>
              </a:rPr>
              <a:t>UJITSU</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Software </a:t>
            </a:r>
            <a:r>
              <a:rPr lang="en-US" altLang="ja-JP" sz="800" dirty="0" err="1">
                <a:solidFill>
                  <a:schemeClr val="bg1"/>
                </a:solidFill>
                <a:latin typeface="Meiryo" panose="020B0604030504040204" pitchFamily="34" charset="-128"/>
                <a:ea typeface="Meiryo" panose="020B0604030504040204" pitchFamily="34" charset="-128"/>
              </a:rPr>
              <a:t>Interdevelop</a:t>
            </a:r>
            <a:r>
              <a:rPr lang="en-US" altLang="ja-JP" sz="800" dirty="0">
                <a:solidFill>
                  <a:schemeClr val="bg1"/>
                </a:solidFill>
                <a:latin typeface="Meiryo" panose="020B0604030504040204" pitchFamily="34" charset="-128"/>
                <a:ea typeface="Meiryo" panose="020B0604030504040204" pitchFamily="34" charset="-128"/>
              </a:rPr>
              <a:t> Designer </a:t>
            </a:r>
          </a:p>
          <a:p>
            <a:r>
              <a:rPr lang="ja-JP" altLang="en-US" sz="800">
                <a:solidFill>
                  <a:schemeClr val="bg1"/>
                </a:solidFill>
                <a:latin typeface="Meiryo" panose="020B0604030504040204" pitchFamily="34" charset="-128"/>
                <a:ea typeface="Meiryo" panose="020B0604030504040204" pitchFamily="34" charset="-128"/>
              </a:rPr>
              <a:t>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46BB6B8B-E61E-2B47-9011-D75FFEA7DFEA}"/>
              </a:ext>
            </a:extLst>
          </p:cNvPr>
          <p:cNvSpPr txBox="1"/>
          <p:nvPr/>
        </p:nvSpPr>
        <p:spPr>
          <a:xfrm>
            <a:off x="4501297" y="4739336"/>
            <a:ext cx="2143536" cy="830997"/>
          </a:xfrm>
          <a:prstGeom prst="rect">
            <a:avLst/>
          </a:prstGeom>
          <a:noFill/>
        </p:spPr>
        <p:txBody>
          <a:bodyPr wrap="none" rtlCol="0">
            <a:spAutoFit/>
          </a:bodyPr>
          <a:lstStyle/>
          <a:p>
            <a:r>
              <a:rPr kumimoji="1" lang="en-US" altLang="ja-JP" sz="800" dirty="0" err="1">
                <a:solidFill>
                  <a:schemeClr val="bg1"/>
                </a:solidFill>
                <a:latin typeface="Meiryo" panose="020B0604030504040204" pitchFamily="34" charset="-128"/>
                <a:ea typeface="Meiryo" panose="020B0604030504040204" pitchFamily="34" charset="-128"/>
              </a:rPr>
              <a:t>GeneXus</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キヤノン</a:t>
            </a:r>
            <a:r>
              <a:rPr kumimoji="1" lang="en-US" altLang="ja-JP" sz="800" dirty="0">
                <a:solidFill>
                  <a:schemeClr val="bg1"/>
                </a:solidFill>
                <a:latin typeface="Meiryo" panose="020B0604030504040204" pitchFamily="34" charset="-128"/>
                <a:ea typeface="Meiryo" panose="020B0604030504040204" pitchFamily="34" charset="-128"/>
              </a:rPr>
              <a:t>ITS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Web Performer</a:t>
            </a:r>
          </a:p>
          <a:p>
            <a:r>
              <a:rPr kumimoji="1" lang="ja-JP" altLang="en-US" sz="800">
                <a:solidFill>
                  <a:schemeClr val="bg1"/>
                </a:solidFill>
                <a:latin typeface="Meiryo" panose="020B0604030504040204" pitchFamily="34" charset="-128"/>
                <a:ea typeface="Meiryo" panose="020B0604030504040204" pitchFamily="34" charset="-128"/>
              </a:rPr>
              <a:t>住友電工情報システム・楽々</a:t>
            </a:r>
            <a:r>
              <a:rPr kumimoji="1" lang="en-US" altLang="ja-JP" sz="800" dirty="0">
                <a:solidFill>
                  <a:schemeClr val="bg1"/>
                </a:solidFill>
                <a:latin typeface="Meiryo" panose="020B0604030504040204" pitchFamily="34" charset="-128"/>
                <a:ea typeface="Meiryo" panose="020B0604030504040204" pitchFamily="34" charset="-128"/>
              </a:rPr>
              <a:t>Framework3</a:t>
            </a:r>
          </a:p>
          <a:p>
            <a:r>
              <a:rPr lang="ja-JP" altLang="en-US" sz="800">
                <a:solidFill>
                  <a:schemeClr val="bg1"/>
                </a:solidFill>
                <a:latin typeface="Meiryo" panose="020B0604030504040204" pitchFamily="34" charset="-128"/>
                <a:ea typeface="Meiryo" panose="020B0604030504040204" pitchFamily="34" charset="-128"/>
              </a:rPr>
              <a:t>ジャスミンソフト・</a:t>
            </a:r>
            <a:r>
              <a:rPr lang="en-US" altLang="ja-JP" sz="800" dirty="0" err="1">
                <a:solidFill>
                  <a:schemeClr val="bg1"/>
                </a:solidFill>
                <a:latin typeface="Meiryo" panose="020B0604030504040204" pitchFamily="34" charset="-128"/>
                <a:ea typeface="Meiryo" panose="020B0604030504040204" pitchFamily="34" charset="-128"/>
              </a:rPr>
              <a:t>Wagby</a:t>
            </a:r>
            <a:endParaRPr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SCSK</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FastAPP</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ECEA8A80-FD08-4D45-B85B-FE7C81330AB4}"/>
              </a:ext>
            </a:extLst>
          </p:cNvPr>
          <p:cNvSpPr txBox="1"/>
          <p:nvPr/>
        </p:nvSpPr>
        <p:spPr>
          <a:xfrm>
            <a:off x="5202535" y="5709105"/>
            <a:ext cx="1186543" cy="584775"/>
          </a:xfrm>
          <a:prstGeom prst="rect">
            <a:avLst/>
          </a:prstGeom>
          <a:noFill/>
        </p:spPr>
        <p:txBody>
          <a:bodyPr wrap="none" rtlCol="0">
            <a:spAutoFit/>
          </a:bodyPr>
          <a:lstStyle/>
          <a:p>
            <a:r>
              <a:rPr kumimoji="1" lang="en-US" altLang="ja-JP" sz="800" dirty="0" err="1">
                <a:solidFill>
                  <a:schemeClr val="bg1"/>
                </a:solidFill>
                <a:latin typeface="Meiryo" panose="020B0604030504040204" pitchFamily="34" charset="-128"/>
                <a:ea typeface="Meiryo" panose="020B0604030504040204" pitchFamily="34" charset="-128"/>
              </a:rPr>
              <a:t>OutSystems</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ServiceNow</a:t>
            </a:r>
          </a:p>
          <a:p>
            <a:r>
              <a:rPr kumimoji="1" lang="en-US" altLang="ja-JP" sz="800" dirty="0" err="1">
                <a:solidFill>
                  <a:schemeClr val="bg1"/>
                </a:solidFill>
                <a:latin typeface="Meiryo" panose="020B0604030504040204" pitchFamily="34" charset="-128"/>
                <a:ea typeface="Meiryo" panose="020B0604030504040204" pitchFamily="34" charset="-128"/>
              </a:rPr>
              <a:t>Mendix</a:t>
            </a:r>
            <a:r>
              <a:rPr kumimoji="1" lang="en-US" altLang="ja-JP" sz="800" dirty="0">
                <a:solidFill>
                  <a:schemeClr val="bg1"/>
                </a:solidFill>
                <a:latin typeface="Meiryo" panose="020B0604030504040204" pitchFamily="34" charset="-128"/>
                <a:ea typeface="Meiryo" panose="020B0604030504040204" pitchFamily="34" charset="-128"/>
              </a:rPr>
              <a:t> </a:t>
            </a:r>
            <a:r>
              <a:rPr kumimoji="1" lang="en-US" altLang="ja-JP" sz="800" dirty="0" err="1">
                <a:solidFill>
                  <a:schemeClr val="bg1"/>
                </a:solidFill>
                <a:latin typeface="Meiryo" panose="020B0604030504040204" pitchFamily="34" charset="-128"/>
                <a:ea typeface="Meiryo" panose="020B0604030504040204" pitchFamily="34" charset="-128"/>
              </a:rPr>
              <a:t>AppPlatform</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サイボウズ・</a:t>
            </a:r>
            <a:r>
              <a:rPr lang="en-US" altLang="ja-JP" sz="800" dirty="0" err="1">
                <a:solidFill>
                  <a:schemeClr val="bg1"/>
                </a:solidFill>
                <a:latin typeface="Meiryo" panose="020B0604030504040204" pitchFamily="34" charset="-128"/>
                <a:ea typeface="Meiryo" panose="020B0604030504040204" pitchFamily="34" charset="-128"/>
              </a:rPr>
              <a:t>kintone</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123" name="テキスト ボックス 122">
            <a:extLst>
              <a:ext uri="{FF2B5EF4-FFF2-40B4-BE49-F238E27FC236}">
                <a16:creationId xmlns:a16="http://schemas.microsoft.com/office/drawing/2014/main" id="{DD09E57E-8196-A441-9AE4-0ADCB31212BD}"/>
              </a:ext>
            </a:extLst>
          </p:cNvPr>
          <p:cNvSpPr txBox="1"/>
          <p:nvPr/>
        </p:nvSpPr>
        <p:spPr>
          <a:xfrm>
            <a:off x="6559226" y="5718749"/>
            <a:ext cx="1713931" cy="707886"/>
          </a:xfrm>
          <a:prstGeom prst="rect">
            <a:avLst/>
          </a:prstGeom>
          <a:noFill/>
        </p:spPr>
        <p:txBody>
          <a:bodyPr wrap="none" rtlCol="0">
            <a:spAutoFit/>
          </a:bodyPr>
          <a:lstStyle/>
          <a:p>
            <a:r>
              <a:rPr lang="en-US" altLang="ja-JP" sz="800" dirty="0">
                <a:solidFill>
                  <a:schemeClr val="bg1"/>
                </a:solidFill>
                <a:latin typeface="Meiryo" panose="020B0604030504040204" pitchFamily="34" charset="-128"/>
                <a:ea typeface="Meiryo" panose="020B0604030504040204" pitchFamily="34" charset="-128"/>
              </a:rPr>
              <a:t>Microsoft </a:t>
            </a:r>
            <a:r>
              <a:rPr lang="en-US" altLang="ja-JP" sz="800" dirty="0" err="1">
                <a:solidFill>
                  <a:schemeClr val="bg1"/>
                </a:solidFill>
                <a:latin typeface="Meiryo" panose="020B0604030504040204" pitchFamily="34" charset="-128"/>
                <a:ea typeface="Meiryo" panose="020B0604030504040204" pitchFamily="34" charset="-128"/>
              </a:rPr>
              <a:t>PowerApp</a:t>
            </a:r>
            <a:r>
              <a:rPr lang="en-US" altLang="ja-JP" sz="800" dirty="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Datahlex</a:t>
            </a:r>
            <a:endParaRPr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Salesforce</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Lightning</a:t>
            </a:r>
            <a:r>
              <a:rPr lang="en-US" altLang="ja-JP" sz="800" dirty="0">
                <a:solidFill>
                  <a:schemeClr val="bg1"/>
                </a:solidFill>
                <a:latin typeface="Meiryo" panose="020B0604030504040204" pitchFamily="34" charset="-128"/>
                <a:ea typeface="Meiryo" panose="020B0604030504040204" pitchFamily="34" charset="-128"/>
              </a:rPr>
              <a:t> Platform</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AWS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err="1">
                <a:solidFill>
                  <a:schemeClr val="bg1"/>
                </a:solidFill>
                <a:latin typeface="Meiryo" panose="020B0604030504040204" pitchFamily="34" charset="-128"/>
                <a:ea typeface="Meiryo" panose="020B0604030504040204" pitchFamily="34" charset="-128"/>
              </a:rPr>
              <a:t>Honeycode</a:t>
            </a:r>
            <a:endParaRPr kumimoji="1" lang="en-US" altLang="ja-JP" sz="800" dirty="0">
              <a:solidFill>
                <a:schemeClr val="bg1"/>
              </a:solidFill>
              <a:latin typeface="Meiryo" panose="020B0604030504040204" pitchFamily="34" charset="-128"/>
              <a:ea typeface="Meiryo" panose="020B0604030504040204" pitchFamily="34" charset="-128"/>
            </a:endParaRPr>
          </a:p>
          <a:p>
            <a:r>
              <a:rPr lang="en-US" altLang="ja-JP" sz="800" dirty="0">
                <a:solidFill>
                  <a:schemeClr val="bg1"/>
                </a:solidFill>
                <a:latin typeface="Meiryo" panose="020B0604030504040204" pitchFamily="34" charset="-128"/>
                <a:ea typeface="Meiryo" panose="020B0604030504040204" pitchFamily="34" charset="-128"/>
              </a:rPr>
              <a:t>Google</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AppSheet</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など</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30" name="ホームベース 29">
            <a:extLst>
              <a:ext uri="{FF2B5EF4-FFF2-40B4-BE49-F238E27FC236}">
                <a16:creationId xmlns:a16="http://schemas.microsoft.com/office/drawing/2014/main" id="{FAF3888D-F5BC-564A-90B7-8A0EE5477BD7}"/>
              </a:ext>
            </a:extLst>
          </p:cNvPr>
          <p:cNvSpPr/>
          <p:nvPr/>
        </p:nvSpPr>
        <p:spPr>
          <a:xfrm>
            <a:off x="7520116" y="891234"/>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3FCAFDC2-5808-BF4A-B29F-33D3E2A61837}"/>
              </a:ext>
            </a:extLst>
          </p:cNvPr>
          <p:cNvSpPr txBox="1"/>
          <p:nvPr/>
        </p:nvSpPr>
        <p:spPr>
          <a:xfrm>
            <a:off x="7524790" y="1051795"/>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spTree>
    <p:extLst>
      <p:ext uri="{BB962C8B-B14F-4D97-AF65-F5344CB8AC3E}">
        <p14:creationId xmlns:p14="http://schemas.microsoft.com/office/powerpoint/2010/main" val="35837444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a:extLst>
              <a:ext uri="{FF2B5EF4-FFF2-40B4-BE49-F238E27FC236}">
                <a16:creationId xmlns:a16="http://schemas.microsoft.com/office/drawing/2014/main" id="{F0C09434-5E04-EF43-8BC5-7A5E9CA0A4D0}"/>
              </a:ext>
            </a:extLst>
          </p:cNvPr>
          <p:cNvSpPr/>
          <p:nvPr/>
        </p:nvSpPr>
        <p:spPr>
          <a:xfrm>
            <a:off x="1863834" y="5709387"/>
            <a:ext cx="6827355" cy="68942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C7AC387E-59EF-0D4A-8130-C4633E9EC25F}"/>
              </a:ext>
            </a:extLst>
          </p:cNvPr>
          <p:cNvSpPr/>
          <p:nvPr/>
        </p:nvSpPr>
        <p:spPr>
          <a:xfrm>
            <a:off x="1866430" y="1248290"/>
            <a:ext cx="6824760" cy="4430445"/>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E8DF7D17-B303-CF47-A884-AB390189CE7B}"/>
              </a:ext>
            </a:extLst>
          </p:cNvPr>
          <p:cNvSpPr/>
          <p:nvPr/>
        </p:nvSpPr>
        <p:spPr>
          <a:xfrm>
            <a:off x="2047685" y="2006499"/>
            <a:ext cx="893886" cy="222765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EC5CF558-D31B-B446-8480-FC6F09EF2204}"/>
              </a:ext>
            </a:extLst>
          </p:cNvPr>
          <p:cNvSpPr/>
          <p:nvPr/>
        </p:nvSpPr>
        <p:spPr>
          <a:xfrm>
            <a:off x="756950" y="1556792"/>
            <a:ext cx="1106884" cy="4842023"/>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970A929E-8B4B-7840-B722-E4E68B572B60}"/>
              </a:ext>
            </a:extLst>
          </p:cNvPr>
          <p:cNvSpPr/>
          <p:nvPr/>
        </p:nvSpPr>
        <p:spPr>
          <a:xfrm>
            <a:off x="5088005" y="2191507"/>
            <a:ext cx="2166239" cy="2520280"/>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9450D9F0-F7E8-394B-98EB-96BD0B9415C8}"/>
              </a:ext>
            </a:extLst>
          </p:cNvPr>
          <p:cNvSpPr/>
          <p:nvPr/>
        </p:nvSpPr>
        <p:spPr>
          <a:xfrm>
            <a:off x="5458958" y="3355588"/>
            <a:ext cx="1428985" cy="66781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3" name="円柱 32">
            <a:extLst>
              <a:ext uri="{FF2B5EF4-FFF2-40B4-BE49-F238E27FC236}">
                <a16:creationId xmlns:a16="http://schemas.microsoft.com/office/drawing/2014/main" id="{5C1F1469-92AE-2D4B-806D-AD3A2BC5F861}"/>
              </a:ext>
            </a:extLst>
          </p:cNvPr>
          <p:cNvSpPr/>
          <p:nvPr/>
        </p:nvSpPr>
        <p:spPr>
          <a:xfrm>
            <a:off x="5449861" y="2332573"/>
            <a:ext cx="1450147" cy="800832"/>
          </a:xfrm>
          <a:prstGeom prst="can">
            <a:avLst>
              <a:gd name="adj" fmla="val 16576"/>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9" name="ホームベース 28">
            <a:extLst>
              <a:ext uri="{FF2B5EF4-FFF2-40B4-BE49-F238E27FC236}">
                <a16:creationId xmlns:a16="http://schemas.microsoft.com/office/drawing/2014/main" id="{956A7867-C0E3-FC43-B8AD-C601BE8EAA79}"/>
              </a:ext>
            </a:extLst>
          </p:cNvPr>
          <p:cNvSpPr/>
          <p:nvPr/>
        </p:nvSpPr>
        <p:spPr>
          <a:xfrm>
            <a:off x="3370026" y="2839579"/>
            <a:ext cx="2088232" cy="737566"/>
          </a:xfrm>
          <a:prstGeom prst="homePlat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808F7AE8-23D4-2A46-A94B-707988F2B722}"/>
              </a:ext>
            </a:extLst>
          </p:cNvPr>
          <p:cNvSpPr txBox="1"/>
          <p:nvPr/>
        </p:nvSpPr>
        <p:spPr>
          <a:xfrm>
            <a:off x="3813455" y="3063679"/>
            <a:ext cx="1501763"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自動生成</a:t>
            </a:r>
          </a:p>
        </p:txBody>
      </p:sp>
      <p:sp>
        <p:nvSpPr>
          <p:cNvPr id="2" name="タイトル 1">
            <a:extLst>
              <a:ext uri="{FF2B5EF4-FFF2-40B4-BE49-F238E27FC236}">
                <a16:creationId xmlns:a16="http://schemas.microsoft.com/office/drawing/2014/main" id="{06EC7C25-A053-9344-BCB2-76B1F2C2B2BD}"/>
              </a:ext>
            </a:extLst>
          </p:cNvPr>
          <p:cNvSpPr>
            <a:spLocks noGrp="1"/>
          </p:cNvSpPr>
          <p:nvPr>
            <p:ph type="title"/>
          </p:nvPr>
        </p:nvSpPr>
        <p:spPr/>
        <p:txBody>
          <a:bodyPr/>
          <a:lstStyle/>
          <a:p>
            <a:r>
              <a:rPr kumimoji="1" lang="ja-JP" altLang="en-US"/>
              <a:t>ローコード開発ツールの 基本的な構造</a:t>
            </a:r>
          </a:p>
        </p:txBody>
      </p:sp>
      <p:sp>
        <p:nvSpPr>
          <p:cNvPr id="4" name="正方形/長方形 3">
            <a:extLst>
              <a:ext uri="{FF2B5EF4-FFF2-40B4-BE49-F238E27FC236}">
                <a16:creationId xmlns:a16="http://schemas.microsoft.com/office/drawing/2014/main" id="{554A86B6-99FE-F847-AFF5-DAC2561B7342}"/>
              </a:ext>
            </a:extLst>
          </p:cNvPr>
          <p:cNvSpPr/>
          <p:nvPr/>
        </p:nvSpPr>
        <p:spPr>
          <a:xfrm>
            <a:off x="755576" y="980728"/>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41DDE78-C348-1645-A880-DEC3F056FB77}"/>
              </a:ext>
            </a:extLst>
          </p:cNvPr>
          <p:cNvSpPr/>
          <p:nvPr/>
        </p:nvSpPr>
        <p:spPr>
          <a:xfrm>
            <a:off x="1854641" y="980729"/>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793D9CB-2B5D-424B-8708-15CAFFB11065}"/>
              </a:ext>
            </a:extLst>
          </p:cNvPr>
          <p:cNvSpPr/>
          <p:nvPr/>
        </p:nvSpPr>
        <p:spPr>
          <a:xfrm>
            <a:off x="2941571" y="980729"/>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975F6CB-27A9-0443-BE3C-DEBA53CDF3FF}"/>
              </a:ext>
            </a:extLst>
          </p:cNvPr>
          <p:cNvSpPr/>
          <p:nvPr/>
        </p:nvSpPr>
        <p:spPr>
          <a:xfrm>
            <a:off x="4020872" y="980729"/>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1AE2C3A6-B384-0C42-9669-7EF46FA1A621}"/>
              </a:ext>
            </a:extLst>
          </p:cNvPr>
          <p:cNvSpPr txBox="1"/>
          <p:nvPr/>
        </p:nvSpPr>
        <p:spPr>
          <a:xfrm>
            <a:off x="788947" y="1141288"/>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9" name="テキスト ボックス 8">
            <a:extLst>
              <a:ext uri="{FF2B5EF4-FFF2-40B4-BE49-F238E27FC236}">
                <a16:creationId xmlns:a16="http://schemas.microsoft.com/office/drawing/2014/main" id="{EFD8F321-1F3F-5E41-A758-D747E16DD52A}"/>
              </a:ext>
            </a:extLst>
          </p:cNvPr>
          <p:cNvSpPr txBox="1"/>
          <p:nvPr/>
        </p:nvSpPr>
        <p:spPr>
          <a:xfrm>
            <a:off x="1949871"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10" name="正方形/長方形 9">
            <a:extLst>
              <a:ext uri="{FF2B5EF4-FFF2-40B4-BE49-F238E27FC236}">
                <a16:creationId xmlns:a16="http://schemas.microsoft.com/office/drawing/2014/main" id="{A1C63F7B-5548-554E-98C9-A9ECD22A9669}"/>
              </a:ext>
            </a:extLst>
          </p:cNvPr>
          <p:cNvSpPr/>
          <p:nvPr/>
        </p:nvSpPr>
        <p:spPr>
          <a:xfrm>
            <a:off x="5098459" y="980729"/>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69F7AEA0-26E3-4A4E-AC2C-902EB62B81A8}"/>
              </a:ext>
            </a:extLst>
          </p:cNvPr>
          <p:cNvSpPr txBox="1"/>
          <p:nvPr/>
        </p:nvSpPr>
        <p:spPr>
          <a:xfrm>
            <a:off x="3021724"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13" name="テキスト ボックス 12">
            <a:extLst>
              <a:ext uri="{FF2B5EF4-FFF2-40B4-BE49-F238E27FC236}">
                <a16:creationId xmlns:a16="http://schemas.microsoft.com/office/drawing/2014/main" id="{84D71C6D-FBFE-C24D-8FE8-3525A6681695}"/>
              </a:ext>
            </a:extLst>
          </p:cNvPr>
          <p:cNvSpPr txBox="1"/>
          <p:nvPr/>
        </p:nvSpPr>
        <p:spPr>
          <a:xfrm>
            <a:off x="5088005"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14" name="テキスト ボックス 13">
            <a:extLst>
              <a:ext uri="{FF2B5EF4-FFF2-40B4-BE49-F238E27FC236}">
                <a16:creationId xmlns:a16="http://schemas.microsoft.com/office/drawing/2014/main" id="{51F962DD-902F-9D44-8994-561750731892}"/>
              </a:ext>
            </a:extLst>
          </p:cNvPr>
          <p:cNvSpPr txBox="1"/>
          <p:nvPr/>
        </p:nvSpPr>
        <p:spPr>
          <a:xfrm>
            <a:off x="6293355" y="1151231"/>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6" name="正方形/長方形 15">
            <a:extLst>
              <a:ext uri="{FF2B5EF4-FFF2-40B4-BE49-F238E27FC236}">
                <a16:creationId xmlns:a16="http://schemas.microsoft.com/office/drawing/2014/main" id="{8E75C6F1-16B7-1549-A27B-C1307D68332B}"/>
              </a:ext>
            </a:extLst>
          </p:cNvPr>
          <p:cNvSpPr/>
          <p:nvPr/>
        </p:nvSpPr>
        <p:spPr>
          <a:xfrm>
            <a:off x="6168417" y="980729"/>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9FF0CCB9-8594-244A-BCB3-C401E9A498C9}"/>
              </a:ext>
            </a:extLst>
          </p:cNvPr>
          <p:cNvSpPr txBox="1"/>
          <p:nvPr/>
        </p:nvSpPr>
        <p:spPr>
          <a:xfrm>
            <a:off x="4024265" y="1172067"/>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18" name="テキスト ボックス 17">
            <a:extLst>
              <a:ext uri="{FF2B5EF4-FFF2-40B4-BE49-F238E27FC236}">
                <a16:creationId xmlns:a16="http://schemas.microsoft.com/office/drawing/2014/main" id="{9684E22C-4A85-CE43-8A6F-389945D010DE}"/>
              </a:ext>
            </a:extLst>
          </p:cNvPr>
          <p:cNvSpPr txBox="1"/>
          <p:nvPr/>
        </p:nvSpPr>
        <p:spPr>
          <a:xfrm>
            <a:off x="6171477"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21" name="正方形/長方形 20">
            <a:extLst>
              <a:ext uri="{FF2B5EF4-FFF2-40B4-BE49-F238E27FC236}">
                <a16:creationId xmlns:a16="http://schemas.microsoft.com/office/drawing/2014/main" id="{05E9B7C3-2A0C-E344-A98A-73CAD5BDB971}"/>
              </a:ext>
            </a:extLst>
          </p:cNvPr>
          <p:cNvSpPr/>
          <p:nvPr/>
        </p:nvSpPr>
        <p:spPr>
          <a:xfrm>
            <a:off x="2142295" y="226351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A419191F-469D-2943-A065-824A05E03837}"/>
              </a:ext>
            </a:extLst>
          </p:cNvPr>
          <p:cNvSpPr/>
          <p:nvPr/>
        </p:nvSpPr>
        <p:spPr>
          <a:xfrm>
            <a:off x="2142295" y="2920331"/>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390E628A-A9F0-BB49-B917-61B125CFC1D6}"/>
              </a:ext>
            </a:extLst>
          </p:cNvPr>
          <p:cNvSpPr/>
          <p:nvPr/>
        </p:nvSpPr>
        <p:spPr>
          <a:xfrm>
            <a:off x="2142295" y="357714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a:extLst>
              <a:ext uri="{FF2B5EF4-FFF2-40B4-BE49-F238E27FC236}">
                <a16:creationId xmlns:a16="http://schemas.microsoft.com/office/drawing/2014/main" id="{C54AD4A5-60C1-4C4A-9DC0-D9C003BEFBF9}"/>
              </a:ext>
            </a:extLst>
          </p:cNvPr>
          <p:cNvSpPr/>
          <p:nvPr/>
        </p:nvSpPr>
        <p:spPr>
          <a:xfrm>
            <a:off x="3108122" y="2802585"/>
            <a:ext cx="723674" cy="800832"/>
          </a:xfrm>
          <a:prstGeom prst="can">
            <a:avLst>
              <a:gd name="adj" fmla="val 16576"/>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48BC11-BEEF-A24E-BE19-AA9828EA6A95}"/>
              </a:ext>
            </a:extLst>
          </p:cNvPr>
          <p:cNvSpPr txBox="1"/>
          <p:nvPr/>
        </p:nvSpPr>
        <p:spPr>
          <a:xfrm>
            <a:off x="3123038" y="3049517"/>
            <a:ext cx="723275" cy="43088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設　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リポジトリ</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18E4E9E-70F4-6140-92D7-71A78E28D9B9}"/>
              </a:ext>
            </a:extLst>
          </p:cNvPr>
          <p:cNvSpPr txBox="1"/>
          <p:nvPr/>
        </p:nvSpPr>
        <p:spPr>
          <a:xfrm>
            <a:off x="2142295" y="2425212"/>
            <a:ext cx="723674"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面</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E03F0627-41E8-1C41-9C84-9D55C60D74B6}"/>
              </a:ext>
            </a:extLst>
          </p:cNvPr>
          <p:cNvSpPr txBox="1"/>
          <p:nvPr/>
        </p:nvSpPr>
        <p:spPr>
          <a:xfrm>
            <a:off x="2127379" y="3037529"/>
            <a:ext cx="723674"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務</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ロジック</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D17EFB7-C6E7-5C42-B63F-2B418E345FB9}"/>
              </a:ext>
            </a:extLst>
          </p:cNvPr>
          <p:cNvSpPr txBox="1"/>
          <p:nvPr/>
        </p:nvSpPr>
        <p:spPr>
          <a:xfrm>
            <a:off x="2127379" y="3652735"/>
            <a:ext cx="723674" cy="469359"/>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構</a:t>
            </a:r>
            <a:r>
              <a:rPr lang="en-US" altLang="ja-JP" sz="1400" dirty="0">
                <a:solidFill>
                  <a:schemeClr val="bg1"/>
                </a:solidFill>
                <a:latin typeface="Meiryo" panose="020B0604030504040204" pitchFamily="34" charset="-128"/>
                <a:ea typeface="Meiryo" panose="020B0604030504040204" pitchFamily="34" charset="-128"/>
              </a:rPr>
              <a:t> </a:t>
            </a:r>
            <a:r>
              <a:rPr lang="ja-JP" altLang="en-US" sz="1400">
                <a:solidFill>
                  <a:schemeClr val="bg1"/>
                </a:solidFill>
                <a:latin typeface="Meiryo" panose="020B0604030504040204" pitchFamily="34" charset="-128"/>
                <a:ea typeface="Meiryo" panose="020B0604030504040204" pitchFamily="34" charset="-128"/>
              </a:rPr>
              <a:t>造</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94BF1393-6122-2C49-B4D2-041A2EF2C2D9}"/>
              </a:ext>
            </a:extLst>
          </p:cNvPr>
          <p:cNvSpPr txBox="1"/>
          <p:nvPr/>
        </p:nvSpPr>
        <p:spPr>
          <a:xfrm>
            <a:off x="5346134" y="3580872"/>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アプリケーション</a:t>
            </a:r>
          </a:p>
        </p:txBody>
      </p:sp>
      <p:sp>
        <p:nvSpPr>
          <p:cNvPr id="34" name="テキスト ボックス 33">
            <a:extLst>
              <a:ext uri="{FF2B5EF4-FFF2-40B4-BE49-F238E27FC236}">
                <a16:creationId xmlns:a16="http://schemas.microsoft.com/office/drawing/2014/main" id="{6FC1C062-353B-D044-BDEB-C2C8834B7F42}"/>
              </a:ext>
            </a:extLst>
          </p:cNvPr>
          <p:cNvSpPr txBox="1"/>
          <p:nvPr/>
        </p:nvSpPr>
        <p:spPr>
          <a:xfrm>
            <a:off x="5363106" y="2682583"/>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データベース</a:t>
            </a:r>
          </a:p>
        </p:txBody>
      </p:sp>
      <p:sp>
        <p:nvSpPr>
          <p:cNvPr id="11" name="ホームベース 10">
            <a:extLst>
              <a:ext uri="{FF2B5EF4-FFF2-40B4-BE49-F238E27FC236}">
                <a16:creationId xmlns:a16="http://schemas.microsoft.com/office/drawing/2014/main" id="{F2E545E8-D443-384C-BB83-9F1926D8E8CB}"/>
              </a:ext>
            </a:extLst>
          </p:cNvPr>
          <p:cNvSpPr/>
          <p:nvPr/>
        </p:nvSpPr>
        <p:spPr>
          <a:xfrm>
            <a:off x="7254245" y="980729"/>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ACAB3A4A-C261-834A-9C9F-B8CBC7272EE4}"/>
              </a:ext>
            </a:extLst>
          </p:cNvPr>
          <p:cNvSpPr txBox="1"/>
          <p:nvPr/>
        </p:nvSpPr>
        <p:spPr>
          <a:xfrm>
            <a:off x="7258919" y="1141290"/>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cxnSp>
        <p:nvCxnSpPr>
          <p:cNvPr id="37" name="カギ線コネクタ 36">
            <a:extLst>
              <a:ext uri="{FF2B5EF4-FFF2-40B4-BE49-F238E27FC236}">
                <a16:creationId xmlns:a16="http://schemas.microsoft.com/office/drawing/2014/main" id="{C7E3340A-824F-744A-8450-704773DFDD90}"/>
              </a:ext>
            </a:extLst>
          </p:cNvPr>
          <p:cNvCxnSpPr>
            <a:cxnSpLocks/>
            <a:stCxn id="21" idx="3"/>
            <a:endCxn id="24" idx="2"/>
          </p:cNvCxnSpPr>
          <p:nvPr/>
        </p:nvCxnSpPr>
        <p:spPr>
          <a:xfrm>
            <a:off x="2865969" y="2551547"/>
            <a:ext cx="242153" cy="651454"/>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8" name="カギ線コネクタ 37">
            <a:extLst>
              <a:ext uri="{FF2B5EF4-FFF2-40B4-BE49-F238E27FC236}">
                <a16:creationId xmlns:a16="http://schemas.microsoft.com/office/drawing/2014/main" id="{98BCDA0E-4475-3347-B0F8-07A2B3BFBA83}"/>
              </a:ext>
            </a:extLst>
          </p:cNvPr>
          <p:cNvCxnSpPr>
            <a:cxnSpLocks/>
            <a:stCxn id="23" idx="3"/>
            <a:endCxn id="24" idx="2"/>
          </p:cNvCxnSpPr>
          <p:nvPr/>
        </p:nvCxnSpPr>
        <p:spPr>
          <a:xfrm flipV="1">
            <a:off x="2865969" y="3203001"/>
            <a:ext cx="242153" cy="662176"/>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7C7F4BD7-AB3C-6F4D-8473-0E685B26C05E}"/>
              </a:ext>
            </a:extLst>
          </p:cNvPr>
          <p:cNvCxnSpPr>
            <a:cxnSpLocks/>
            <a:stCxn id="22" idx="3"/>
            <a:endCxn id="24" idx="2"/>
          </p:cNvCxnSpPr>
          <p:nvPr/>
        </p:nvCxnSpPr>
        <p:spPr>
          <a:xfrm flipV="1">
            <a:off x="2865969" y="3203001"/>
            <a:ext cx="242153" cy="536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5" name="正方形/長方形 54">
            <a:extLst>
              <a:ext uri="{FF2B5EF4-FFF2-40B4-BE49-F238E27FC236}">
                <a16:creationId xmlns:a16="http://schemas.microsoft.com/office/drawing/2014/main" id="{4CFBDF02-936C-D448-BFEB-23F5537845DB}"/>
              </a:ext>
            </a:extLst>
          </p:cNvPr>
          <p:cNvSpPr/>
          <p:nvPr/>
        </p:nvSpPr>
        <p:spPr>
          <a:xfrm>
            <a:off x="7270962" y="2191507"/>
            <a:ext cx="1137189" cy="252028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4338DB3F-B2D2-734A-9068-994F95A933CB}"/>
              </a:ext>
            </a:extLst>
          </p:cNvPr>
          <p:cNvSpPr txBox="1"/>
          <p:nvPr/>
        </p:nvSpPr>
        <p:spPr>
          <a:xfrm>
            <a:off x="5363106" y="4175437"/>
            <a:ext cx="1644565"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アプリケーション</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実行基盤</a:t>
            </a:r>
          </a:p>
        </p:txBody>
      </p:sp>
      <p:sp>
        <p:nvSpPr>
          <p:cNvPr id="57" name="テキスト ボックス 56">
            <a:extLst>
              <a:ext uri="{FF2B5EF4-FFF2-40B4-BE49-F238E27FC236}">
                <a16:creationId xmlns:a16="http://schemas.microsoft.com/office/drawing/2014/main" id="{BE0EEF04-8A25-D84A-B57F-EDDF4E101A68}"/>
              </a:ext>
            </a:extLst>
          </p:cNvPr>
          <p:cNvSpPr txBox="1"/>
          <p:nvPr/>
        </p:nvSpPr>
        <p:spPr>
          <a:xfrm>
            <a:off x="7270962" y="4148625"/>
            <a:ext cx="1137189"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運用管理</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ツール</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p:txBody>
      </p:sp>
      <p:sp>
        <p:nvSpPr>
          <p:cNvPr id="58" name="メモ 57">
            <a:extLst>
              <a:ext uri="{FF2B5EF4-FFF2-40B4-BE49-F238E27FC236}">
                <a16:creationId xmlns:a16="http://schemas.microsoft.com/office/drawing/2014/main" id="{BFA7BA4B-9056-F045-A31C-C39A30AD2F83}"/>
              </a:ext>
            </a:extLst>
          </p:cNvPr>
          <p:cNvSpPr/>
          <p:nvPr/>
        </p:nvSpPr>
        <p:spPr>
          <a:xfrm>
            <a:off x="7454813" y="2807854"/>
            <a:ext cx="792088" cy="742480"/>
          </a:xfrm>
          <a:prstGeom prst="foldedCorner">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F7B59084-9AB7-3E41-B3A8-CA7AEA661298}"/>
              </a:ext>
            </a:extLst>
          </p:cNvPr>
          <p:cNvSpPr txBox="1"/>
          <p:nvPr/>
        </p:nvSpPr>
        <p:spPr>
          <a:xfrm>
            <a:off x="7463947" y="2984259"/>
            <a:ext cx="782954" cy="400110"/>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運</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レポート</a:t>
            </a:r>
            <a:endParaRPr kumimoji="1" lang="en-US" altLang="ja-JP" sz="800" dirty="0">
              <a:solidFill>
                <a:schemeClr val="bg1"/>
              </a:solidFill>
              <a:latin typeface="Meiryo" panose="020B0604030504040204" pitchFamily="34" charset="-128"/>
              <a:ea typeface="Meiryo" panose="020B0604030504040204" pitchFamily="34" charset="-128"/>
            </a:endParaRPr>
          </a:p>
        </p:txBody>
      </p:sp>
      <p:grpSp>
        <p:nvGrpSpPr>
          <p:cNvPr id="60" name="図形グループ 39">
            <a:extLst>
              <a:ext uri="{FF2B5EF4-FFF2-40B4-BE49-F238E27FC236}">
                <a16:creationId xmlns:a16="http://schemas.microsoft.com/office/drawing/2014/main" id="{1649056F-6F6E-814C-85DB-F55B5A0DA520}"/>
              </a:ext>
            </a:extLst>
          </p:cNvPr>
          <p:cNvGrpSpPr/>
          <p:nvPr/>
        </p:nvGrpSpPr>
        <p:grpSpPr>
          <a:xfrm>
            <a:off x="1909283" y="1844824"/>
            <a:ext cx="450987" cy="489758"/>
            <a:chOff x="5409461" y="1068046"/>
            <a:chExt cx="547466" cy="636692"/>
          </a:xfrm>
        </p:grpSpPr>
        <p:pic>
          <p:nvPicPr>
            <p:cNvPr id="61" name="図 60">
              <a:extLst>
                <a:ext uri="{FF2B5EF4-FFF2-40B4-BE49-F238E27FC236}">
                  <a16:creationId xmlns:a16="http://schemas.microsoft.com/office/drawing/2014/main" id="{1705A9BF-72B4-BE45-B4B5-2053CE0BDDE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62" name="図形グループ 42">
              <a:extLst>
                <a:ext uri="{FF2B5EF4-FFF2-40B4-BE49-F238E27FC236}">
                  <a16:creationId xmlns:a16="http://schemas.microsoft.com/office/drawing/2014/main" id="{0F370884-71C7-5C47-B4B2-91E782EDEC0B}"/>
                </a:ext>
              </a:extLst>
            </p:cNvPr>
            <p:cNvGrpSpPr/>
            <p:nvPr/>
          </p:nvGrpSpPr>
          <p:grpSpPr>
            <a:xfrm>
              <a:off x="5409461" y="1139394"/>
              <a:ext cx="245559" cy="565344"/>
              <a:chOff x="1946324" y="4125162"/>
              <a:chExt cx="969964" cy="2007872"/>
            </a:xfrm>
          </p:grpSpPr>
          <p:sp>
            <p:nvSpPr>
              <p:cNvPr id="63" name="円/楕円 62">
                <a:extLst>
                  <a:ext uri="{FF2B5EF4-FFF2-40B4-BE49-F238E27FC236}">
                    <a16:creationId xmlns:a16="http://schemas.microsoft.com/office/drawing/2014/main" id="{51F58DA5-4D85-5046-B9EB-6024B6D7E82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a:extLst>
                  <a:ext uri="{FF2B5EF4-FFF2-40B4-BE49-F238E27FC236}">
                    <a16:creationId xmlns:a16="http://schemas.microsoft.com/office/drawing/2014/main" id="{94440B32-B9A3-6743-B769-9140C594F9A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65" name="図 64">
            <a:extLst>
              <a:ext uri="{FF2B5EF4-FFF2-40B4-BE49-F238E27FC236}">
                <a16:creationId xmlns:a16="http://schemas.microsoft.com/office/drawing/2014/main" id="{FBA1AA97-FE5C-2B44-90F9-FAB881FA5FC3}"/>
              </a:ext>
            </a:extLst>
          </p:cNvPr>
          <p:cNvPicPr>
            <a:picLocks noChangeAspect="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062647" y="2091411"/>
            <a:ext cx="314014" cy="314014"/>
          </a:xfrm>
          <a:prstGeom prst="rect">
            <a:avLst/>
          </a:prstGeom>
          <a:effectLst>
            <a:outerShdw blurRad="50800" dist="38100" dir="2700000" algn="tl" rotWithShape="0">
              <a:prstClr val="black">
                <a:alpha val="40000"/>
              </a:prstClr>
            </a:outerShdw>
          </a:effectLst>
        </p:spPr>
      </p:pic>
      <p:sp>
        <p:nvSpPr>
          <p:cNvPr id="67" name="テキスト ボックス 66">
            <a:extLst>
              <a:ext uri="{FF2B5EF4-FFF2-40B4-BE49-F238E27FC236}">
                <a16:creationId xmlns:a16="http://schemas.microsoft.com/office/drawing/2014/main" id="{F75CBE47-5D9C-9546-B4B1-89888A78F5FB}"/>
              </a:ext>
            </a:extLst>
          </p:cNvPr>
          <p:cNvSpPr txBox="1"/>
          <p:nvPr/>
        </p:nvSpPr>
        <p:spPr>
          <a:xfrm>
            <a:off x="2168305" y="5017512"/>
            <a:ext cx="6135013" cy="461665"/>
          </a:xfrm>
          <a:prstGeom prst="rect">
            <a:avLst/>
          </a:prstGeom>
          <a:noFill/>
        </p:spPr>
        <p:txBody>
          <a:bodyPr wrap="none" rtlCol="0">
            <a:spAutoFit/>
          </a:bodyPr>
          <a:lstStyle/>
          <a:p>
            <a:r>
              <a:rPr kumimoji="1" lang="ja-JP" altLang="en-US" sz="2400" b="1">
                <a:solidFill>
                  <a:srgbClr val="7030A0"/>
                </a:solidFill>
                <a:latin typeface="Meiryo" panose="020B0604030504040204" pitchFamily="34" charset="-128"/>
                <a:ea typeface="Meiryo" panose="020B0604030504040204" pitchFamily="34" charset="-128"/>
              </a:rPr>
              <a:t>プラットフォーム型</a:t>
            </a:r>
            <a:r>
              <a:rPr kumimoji="1" lang="en-US" altLang="ja-JP" sz="2400" b="1" dirty="0">
                <a:solidFill>
                  <a:srgbClr val="7030A0"/>
                </a:solidFill>
                <a:latin typeface="Meiryo" panose="020B0604030504040204" pitchFamily="34" charset="-128"/>
                <a:ea typeface="Meiryo" panose="020B0604030504040204" pitchFamily="34" charset="-128"/>
              </a:rPr>
              <a:t> </a:t>
            </a:r>
            <a:r>
              <a:rPr kumimoji="1" lang="ja-JP" altLang="en-US" sz="2400" b="1">
                <a:solidFill>
                  <a:srgbClr val="7030A0"/>
                </a:solidFill>
                <a:latin typeface="Meiryo" panose="020B0604030504040204" pitchFamily="34" charset="-128"/>
                <a:ea typeface="Meiryo" panose="020B0604030504040204" pitchFamily="34" charset="-128"/>
              </a:rPr>
              <a:t>ローコード開発ツール</a:t>
            </a:r>
          </a:p>
        </p:txBody>
      </p:sp>
      <p:sp>
        <p:nvSpPr>
          <p:cNvPr id="69" name="テキスト ボックス 68">
            <a:extLst>
              <a:ext uri="{FF2B5EF4-FFF2-40B4-BE49-F238E27FC236}">
                <a16:creationId xmlns:a16="http://schemas.microsoft.com/office/drawing/2014/main" id="{DF98999A-B530-C949-80B5-3B44D2A0A21F}"/>
              </a:ext>
            </a:extLst>
          </p:cNvPr>
          <p:cNvSpPr txBox="1"/>
          <p:nvPr/>
        </p:nvSpPr>
        <p:spPr>
          <a:xfrm>
            <a:off x="755576" y="3841884"/>
            <a:ext cx="1110853" cy="523220"/>
          </a:xfrm>
          <a:prstGeom prst="rect">
            <a:avLst/>
          </a:prstGeom>
          <a:noFill/>
        </p:spPr>
        <p:txBody>
          <a:bodyPr wrap="squar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人手による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作業</a:t>
            </a:r>
          </a:p>
        </p:txBody>
      </p:sp>
      <p:sp>
        <p:nvSpPr>
          <p:cNvPr id="70" name="テキスト ボックス 69">
            <a:extLst>
              <a:ext uri="{FF2B5EF4-FFF2-40B4-BE49-F238E27FC236}">
                <a16:creationId xmlns:a16="http://schemas.microsoft.com/office/drawing/2014/main" id="{002359AE-1AA9-0142-B4EE-33B771719251}"/>
              </a:ext>
            </a:extLst>
          </p:cNvPr>
          <p:cNvSpPr txBox="1"/>
          <p:nvPr/>
        </p:nvSpPr>
        <p:spPr>
          <a:xfrm>
            <a:off x="3124018" y="2475636"/>
            <a:ext cx="1800493" cy="307777"/>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ツールによる自動化</a:t>
            </a:r>
          </a:p>
        </p:txBody>
      </p:sp>
      <p:sp>
        <p:nvSpPr>
          <p:cNvPr id="71" name="テキスト ボックス 70">
            <a:extLst>
              <a:ext uri="{FF2B5EF4-FFF2-40B4-BE49-F238E27FC236}">
                <a16:creationId xmlns:a16="http://schemas.microsoft.com/office/drawing/2014/main" id="{EC87E9BA-884C-DA4F-B2A1-2F66A9E0BF2E}"/>
              </a:ext>
            </a:extLst>
          </p:cNvPr>
          <p:cNvSpPr txBox="1"/>
          <p:nvPr/>
        </p:nvSpPr>
        <p:spPr>
          <a:xfrm>
            <a:off x="2263371" y="1988840"/>
            <a:ext cx="723674" cy="30777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GUI</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3764E6D1-331A-8341-A021-1A4DF9C7A9EA}"/>
              </a:ext>
            </a:extLst>
          </p:cNvPr>
          <p:cNvSpPr txBox="1"/>
          <p:nvPr/>
        </p:nvSpPr>
        <p:spPr>
          <a:xfrm>
            <a:off x="3021724" y="3634070"/>
            <a:ext cx="1720854" cy="415498"/>
          </a:xfrm>
          <a:prstGeom prst="rect">
            <a:avLst/>
          </a:prstGeom>
          <a:noFill/>
        </p:spPr>
        <p:txBody>
          <a:bodyPr wrap="square" rtlCol="0">
            <a:spAutoFit/>
          </a:bodyPr>
          <a:lstStyle/>
          <a:p>
            <a:r>
              <a:rPr lang="ja-JP" altLang="en-US" sz="1050">
                <a:solidFill>
                  <a:srgbClr val="C00000"/>
                </a:solidFill>
                <a:latin typeface="Meiryo" panose="020B0604030504040204" pitchFamily="34" charset="-128"/>
                <a:ea typeface="Meiryo" panose="020B0604030504040204" pitchFamily="34" charset="-128"/>
              </a:rPr>
              <a:t>画面・業務ロジック</a:t>
            </a:r>
            <a:endParaRPr lang="en-US" altLang="ja-JP" sz="1050" dirty="0">
              <a:solidFill>
                <a:srgbClr val="C00000"/>
              </a:solidFill>
              <a:latin typeface="Meiryo" panose="020B0604030504040204" pitchFamily="34" charset="-128"/>
              <a:ea typeface="Meiryo" panose="020B0604030504040204" pitchFamily="34" charset="-128"/>
            </a:endParaRPr>
          </a:p>
          <a:p>
            <a:r>
              <a:rPr lang="ja-JP" altLang="en-US" sz="1050">
                <a:solidFill>
                  <a:srgbClr val="C00000"/>
                </a:solidFill>
                <a:latin typeface="Meiryo" panose="020B0604030504040204" pitchFamily="34" charset="-128"/>
                <a:ea typeface="Meiryo" panose="020B0604030504040204" pitchFamily="34" charset="-128"/>
              </a:rPr>
              <a:t>・データ構造を管理</a:t>
            </a:r>
            <a:endParaRPr kumimoji="1" lang="ja-JP" altLang="en-US" sz="1050">
              <a:solidFill>
                <a:srgbClr val="C00000"/>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8791B527-2062-F245-A12D-6285A3D138EF}"/>
              </a:ext>
            </a:extLst>
          </p:cNvPr>
          <p:cNvSpPr txBox="1"/>
          <p:nvPr/>
        </p:nvSpPr>
        <p:spPr>
          <a:xfrm>
            <a:off x="2211551" y="5902835"/>
            <a:ext cx="3413285" cy="369332"/>
          </a:xfrm>
          <a:prstGeom prst="rect">
            <a:avLst/>
          </a:prstGeom>
          <a:noFill/>
        </p:spPr>
        <p:txBody>
          <a:bodyPr wrap="square" rtlCol="0">
            <a:spAutoFit/>
          </a:bodyPr>
          <a:lstStyle/>
          <a:p>
            <a:r>
              <a:rPr kumimoji="1" lang="ja-JP" altLang="en-US">
                <a:solidFill>
                  <a:schemeClr val="bg1"/>
                </a:solidFill>
                <a:latin typeface="Meiryo" panose="020B0604030504040204" pitchFamily="34" charset="-128"/>
                <a:ea typeface="Meiryo" panose="020B0604030504040204" pitchFamily="34" charset="-128"/>
              </a:rPr>
              <a:t>クラウド・サービス</a:t>
            </a:r>
          </a:p>
        </p:txBody>
      </p:sp>
      <p:sp>
        <p:nvSpPr>
          <p:cNvPr id="75" name="正方形/長方形 74">
            <a:extLst>
              <a:ext uri="{FF2B5EF4-FFF2-40B4-BE49-F238E27FC236}">
                <a16:creationId xmlns:a16="http://schemas.microsoft.com/office/drawing/2014/main" id="{94127EB7-025D-3348-9A3A-B12DE79C6B4A}"/>
              </a:ext>
            </a:extLst>
          </p:cNvPr>
          <p:cNvSpPr/>
          <p:nvPr/>
        </p:nvSpPr>
        <p:spPr>
          <a:xfrm>
            <a:off x="5107802" y="5578759"/>
            <a:ext cx="3300349" cy="4988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952EC04D-BB44-1B44-B3DE-2D13BF928A19}"/>
              </a:ext>
            </a:extLst>
          </p:cNvPr>
          <p:cNvSpPr txBox="1"/>
          <p:nvPr/>
        </p:nvSpPr>
        <p:spPr>
          <a:xfrm>
            <a:off x="5107802" y="5669443"/>
            <a:ext cx="3300349"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オンプレミス</a:t>
            </a:r>
          </a:p>
        </p:txBody>
      </p:sp>
      <p:grpSp>
        <p:nvGrpSpPr>
          <p:cNvPr id="78" name="図形グループ 39">
            <a:extLst>
              <a:ext uri="{FF2B5EF4-FFF2-40B4-BE49-F238E27FC236}">
                <a16:creationId xmlns:a16="http://schemas.microsoft.com/office/drawing/2014/main" id="{5C5DE1F7-82EC-2943-8C58-55D408F1F751}"/>
              </a:ext>
            </a:extLst>
          </p:cNvPr>
          <p:cNvGrpSpPr/>
          <p:nvPr/>
        </p:nvGrpSpPr>
        <p:grpSpPr>
          <a:xfrm>
            <a:off x="1090677" y="3177236"/>
            <a:ext cx="450987" cy="489758"/>
            <a:chOff x="5409461" y="1068046"/>
            <a:chExt cx="547466" cy="636692"/>
          </a:xfrm>
        </p:grpSpPr>
        <p:pic>
          <p:nvPicPr>
            <p:cNvPr id="79" name="図 78">
              <a:extLst>
                <a:ext uri="{FF2B5EF4-FFF2-40B4-BE49-F238E27FC236}">
                  <a16:creationId xmlns:a16="http://schemas.microsoft.com/office/drawing/2014/main" id="{AB0A3E8C-C63A-5844-B5F1-2407A2F3165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80" name="図形グループ 42">
              <a:extLst>
                <a:ext uri="{FF2B5EF4-FFF2-40B4-BE49-F238E27FC236}">
                  <a16:creationId xmlns:a16="http://schemas.microsoft.com/office/drawing/2014/main" id="{07C65939-BAD2-5C41-BB5E-C22AD844BEA9}"/>
                </a:ext>
              </a:extLst>
            </p:cNvPr>
            <p:cNvGrpSpPr/>
            <p:nvPr/>
          </p:nvGrpSpPr>
          <p:grpSpPr>
            <a:xfrm>
              <a:off x="5409461" y="1139394"/>
              <a:ext cx="245559" cy="565344"/>
              <a:chOff x="1946324" y="4125162"/>
              <a:chExt cx="969964" cy="2007872"/>
            </a:xfrm>
          </p:grpSpPr>
          <p:sp>
            <p:nvSpPr>
              <p:cNvPr id="81" name="円/楕円 80">
                <a:extLst>
                  <a:ext uri="{FF2B5EF4-FFF2-40B4-BE49-F238E27FC236}">
                    <a16:creationId xmlns:a16="http://schemas.microsoft.com/office/drawing/2014/main" id="{B370E29F-DCA3-9849-B790-E386D53DD27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D8F4983B-68BD-4D4D-8887-05056C61ACC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10414595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デジタル・ビジネス戦略</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9252804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「作らない技術」の普及が</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内製化を加速する</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226687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4DB14267-7794-BA4B-9B29-D2C29AFE8BF1}"/>
              </a:ext>
            </a:extLst>
          </p:cNvPr>
          <p:cNvSpPr/>
          <p:nvPr/>
        </p:nvSpPr>
        <p:spPr>
          <a:xfrm>
            <a:off x="1501987" y="1063413"/>
            <a:ext cx="6140026" cy="1530160"/>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E1896C91-7CAA-2B44-9881-98424D7CCB03}"/>
              </a:ext>
            </a:extLst>
          </p:cNvPr>
          <p:cNvSpPr/>
          <p:nvPr/>
        </p:nvSpPr>
        <p:spPr>
          <a:xfrm>
            <a:off x="1501987" y="2593573"/>
            <a:ext cx="6140026" cy="3738880"/>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25C7AC9-E249-BF4B-AD63-AFAE337397BA}"/>
              </a:ext>
            </a:extLst>
          </p:cNvPr>
          <p:cNvSpPr/>
          <p:nvPr/>
        </p:nvSpPr>
        <p:spPr>
          <a:xfrm>
            <a:off x="1696720" y="2702560"/>
            <a:ext cx="5750560" cy="2657935"/>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CCD4F1-BEDC-C541-9860-33996C8A47C5}"/>
              </a:ext>
            </a:extLst>
          </p:cNvPr>
          <p:cNvSpPr>
            <a:spLocks noGrp="1"/>
          </p:cNvSpPr>
          <p:nvPr>
            <p:ph type="title"/>
          </p:nvPr>
        </p:nvSpPr>
        <p:spPr/>
        <p:txBody>
          <a:bodyPr/>
          <a:lstStyle/>
          <a:p>
            <a:r>
              <a:rPr kumimoji="1" lang="ja-JP" altLang="en-US"/>
              <a:t>作らない技術を前提としたシステム</a:t>
            </a:r>
          </a:p>
        </p:txBody>
      </p:sp>
      <p:pic>
        <p:nvPicPr>
          <p:cNvPr id="5" name="図 4" descr="おもちゃ, 人形, ボックス, ケーキ が含まれている画像&#10;&#10;自動的に生成された説明">
            <a:extLst>
              <a:ext uri="{FF2B5EF4-FFF2-40B4-BE49-F238E27FC236}">
                <a16:creationId xmlns:a16="http://schemas.microsoft.com/office/drawing/2014/main" id="{68994995-6306-CC4A-8987-2A3F61689D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61544" y="1276849"/>
            <a:ext cx="1099310" cy="109931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04CB317F-C564-C645-A4E0-636E14B3A25D}"/>
              </a:ext>
            </a:extLst>
          </p:cNvPr>
          <p:cNvSpPr txBox="1"/>
          <p:nvPr/>
        </p:nvSpPr>
        <p:spPr>
          <a:xfrm>
            <a:off x="3242032" y="1343181"/>
            <a:ext cx="2646878" cy="1077218"/>
          </a:xfrm>
          <a:prstGeom prst="rect">
            <a:avLst/>
          </a:prstGeom>
          <a:noFill/>
        </p:spPr>
        <p:txBody>
          <a:bodyPr wrap="none" rtlCol="0">
            <a:spAutoFit/>
          </a:bodyPr>
          <a:lstStyle/>
          <a:p>
            <a:r>
              <a:rPr kumimoji="1" lang="ja-JP" altLang="en-US" sz="3200">
                <a:solidFill>
                  <a:srgbClr val="0070C0"/>
                </a:solidFill>
                <a:latin typeface="Meiryo" panose="020B0604030504040204" pitchFamily="34" charset="-128"/>
                <a:ea typeface="Meiryo" panose="020B0604030504040204" pitchFamily="34" charset="-128"/>
              </a:rPr>
              <a:t>自動車の</a:t>
            </a:r>
            <a:endParaRPr lang="en-US" altLang="ja-JP" sz="3200" dirty="0">
              <a:solidFill>
                <a:srgbClr val="0070C0"/>
              </a:solidFill>
              <a:latin typeface="Meiryo" panose="020B0604030504040204" pitchFamily="34" charset="-128"/>
              <a:ea typeface="Meiryo" panose="020B0604030504040204" pitchFamily="34" charset="-128"/>
            </a:endParaRPr>
          </a:p>
          <a:p>
            <a:r>
              <a:rPr kumimoji="1" lang="ja-JP" altLang="en-US" sz="3200">
                <a:solidFill>
                  <a:srgbClr val="0070C0"/>
                </a:solidFill>
                <a:latin typeface="Meiryo" panose="020B0604030504040204" pitchFamily="34" charset="-128"/>
                <a:ea typeface="Meiryo" panose="020B0604030504040204" pitchFamily="34" charset="-128"/>
              </a:rPr>
              <a:t>配車サービス</a:t>
            </a:r>
          </a:p>
        </p:txBody>
      </p:sp>
      <p:pic>
        <p:nvPicPr>
          <p:cNvPr id="8" name="図 7" descr="シャツ が含まれている画像&#10;&#10;自動的に生成された説明">
            <a:extLst>
              <a:ext uri="{FF2B5EF4-FFF2-40B4-BE49-F238E27FC236}">
                <a16:creationId xmlns:a16="http://schemas.microsoft.com/office/drawing/2014/main" id="{C8C3C404-C68F-0B4D-9544-43BC5B20C3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83146" y="1223476"/>
            <a:ext cx="808057" cy="1206056"/>
          </a:xfrm>
          <a:prstGeom prst="rect">
            <a:avLst/>
          </a:prstGeom>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7EFCD97C-F404-C84F-9F21-5A19B6DAA04F}"/>
              </a:ext>
            </a:extLst>
          </p:cNvPr>
          <p:cNvSpPr/>
          <p:nvPr/>
        </p:nvSpPr>
        <p:spPr>
          <a:xfrm>
            <a:off x="1801134" y="2838026"/>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C5FC856C-1FC2-A741-A688-DD33891949E1}"/>
              </a:ext>
            </a:extLst>
          </p:cNvPr>
          <p:cNvSpPr/>
          <p:nvPr/>
        </p:nvSpPr>
        <p:spPr>
          <a:xfrm>
            <a:off x="5568253" y="2838025"/>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8EB79AB-6F4F-F348-96BD-37D6A05CB641}"/>
              </a:ext>
            </a:extLst>
          </p:cNvPr>
          <p:cNvSpPr txBox="1"/>
          <p:nvPr/>
        </p:nvSpPr>
        <p:spPr>
          <a:xfrm>
            <a:off x="2083146" y="3104141"/>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地図情報</a:t>
            </a:r>
          </a:p>
        </p:txBody>
      </p:sp>
      <p:sp>
        <p:nvSpPr>
          <p:cNvPr id="14" name="テキスト ボックス 13">
            <a:extLst>
              <a:ext uri="{FF2B5EF4-FFF2-40B4-BE49-F238E27FC236}">
                <a16:creationId xmlns:a16="http://schemas.microsoft.com/office/drawing/2014/main" id="{78E6188D-7894-9F46-AE6B-B573AB0AC7C4}"/>
              </a:ext>
            </a:extLst>
          </p:cNvPr>
          <p:cNvSpPr txBox="1"/>
          <p:nvPr/>
        </p:nvSpPr>
        <p:spPr>
          <a:xfrm>
            <a:off x="5850265" y="3100399"/>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代金決済</a:t>
            </a:r>
          </a:p>
        </p:txBody>
      </p:sp>
      <p:sp>
        <p:nvSpPr>
          <p:cNvPr id="15" name="正方形/長方形 14">
            <a:extLst>
              <a:ext uri="{FF2B5EF4-FFF2-40B4-BE49-F238E27FC236}">
                <a16:creationId xmlns:a16="http://schemas.microsoft.com/office/drawing/2014/main" id="{61C09717-1608-9843-AAB5-CE34743FFBF6}"/>
              </a:ext>
            </a:extLst>
          </p:cNvPr>
          <p:cNvSpPr/>
          <p:nvPr/>
        </p:nvSpPr>
        <p:spPr>
          <a:xfrm>
            <a:off x="3684693" y="3882460"/>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B4ED510-0A50-7343-A482-41F1B3C0AA61}"/>
              </a:ext>
            </a:extLst>
          </p:cNvPr>
          <p:cNvSpPr txBox="1"/>
          <p:nvPr/>
        </p:nvSpPr>
        <p:spPr>
          <a:xfrm>
            <a:off x="3703698" y="4144833"/>
            <a:ext cx="172354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17" name="正方形/長方形 16">
            <a:extLst>
              <a:ext uri="{FF2B5EF4-FFF2-40B4-BE49-F238E27FC236}">
                <a16:creationId xmlns:a16="http://schemas.microsoft.com/office/drawing/2014/main" id="{EF9C52C7-DF53-504D-A75A-DFA89F6D47C0}"/>
              </a:ext>
            </a:extLst>
          </p:cNvPr>
          <p:cNvSpPr/>
          <p:nvPr/>
        </p:nvSpPr>
        <p:spPr>
          <a:xfrm>
            <a:off x="1801134" y="3882460"/>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80B49DA-B80B-FD46-ABBB-54366A69E8DA}"/>
              </a:ext>
            </a:extLst>
          </p:cNvPr>
          <p:cNvSpPr/>
          <p:nvPr/>
        </p:nvSpPr>
        <p:spPr>
          <a:xfrm>
            <a:off x="5568253" y="3882459"/>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4E5AF4C3-A8DE-FC4E-9AD6-D72D1D0DA9C7}"/>
              </a:ext>
            </a:extLst>
          </p:cNvPr>
          <p:cNvSpPr txBox="1"/>
          <p:nvPr/>
        </p:nvSpPr>
        <p:spPr>
          <a:xfrm>
            <a:off x="2191350" y="4148575"/>
            <a:ext cx="994183"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ID</a:t>
            </a:r>
            <a:r>
              <a:rPr kumimoji="1" lang="ja-JP" altLang="en-US" sz="2000">
                <a:solidFill>
                  <a:schemeClr val="bg1"/>
                </a:solidFill>
                <a:latin typeface="Meiryo" panose="020B0604030504040204" pitchFamily="34" charset="-128"/>
                <a:ea typeface="Meiryo" panose="020B0604030504040204" pitchFamily="34" charset="-128"/>
              </a:rPr>
              <a:t>認証</a:t>
            </a:r>
          </a:p>
        </p:txBody>
      </p:sp>
      <p:sp>
        <p:nvSpPr>
          <p:cNvPr id="20" name="テキスト ボックス 19">
            <a:extLst>
              <a:ext uri="{FF2B5EF4-FFF2-40B4-BE49-F238E27FC236}">
                <a16:creationId xmlns:a16="http://schemas.microsoft.com/office/drawing/2014/main" id="{072B09E6-67B7-8440-80FB-BC2B834CBF17}"/>
              </a:ext>
            </a:extLst>
          </p:cNvPr>
          <p:cNvSpPr txBox="1"/>
          <p:nvPr/>
        </p:nvSpPr>
        <p:spPr>
          <a:xfrm>
            <a:off x="5850268" y="4144833"/>
            <a:ext cx="121058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損害保険</a:t>
            </a:r>
          </a:p>
        </p:txBody>
      </p:sp>
      <p:sp>
        <p:nvSpPr>
          <p:cNvPr id="23" name="テキスト ボックス 22">
            <a:extLst>
              <a:ext uri="{FF2B5EF4-FFF2-40B4-BE49-F238E27FC236}">
                <a16:creationId xmlns:a16="http://schemas.microsoft.com/office/drawing/2014/main" id="{CCA1B4A4-A79B-B14B-A1F0-BA29B968F1C9}"/>
              </a:ext>
            </a:extLst>
          </p:cNvPr>
          <p:cNvSpPr txBox="1"/>
          <p:nvPr/>
        </p:nvSpPr>
        <p:spPr>
          <a:xfrm>
            <a:off x="2841280" y="4898923"/>
            <a:ext cx="3448381" cy="369332"/>
          </a:xfrm>
          <a:prstGeom prst="rect">
            <a:avLst/>
          </a:prstGeom>
          <a:noFill/>
        </p:spPr>
        <p:txBody>
          <a:bodyPr wrap="none" rtlCol="0">
            <a:spAutoFit/>
          </a:bodyPr>
          <a:lstStyle/>
          <a:p>
            <a:pPr algn="ctr"/>
            <a:r>
              <a:rPr kumimoji="1" lang="ja-JP" altLang="en-US">
                <a:solidFill>
                  <a:schemeClr val="tx2">
                    <a:lumMod val="75000"/>
                  </a:schemeClr>
                </a:solidFill>
                <a:latin typeface="Meiryo" panose="020B0604030504040204" pitchFamily="34" charset="-128"/>
                <a:ea typeface="Meiryo" panose="020B0604030504040204" pitchFamily="34" charset="-128"/>
              </a:rPr>
              <a:t>マイクロサービス、</a:t>
            </a:r>
            <a:r>
              <a:rPr kumimoji="1" lang="en-US" altLang="ja-JP" dirty="0">
                <a:solidFill>
                  <a:schemeClr val="tx2">
                    <a:lumMod val="75000"/>
                  </a:schemeClr>
                </a:solidFill>
                <a:latin typeface="Meiryo" panose="020B0604030504040204" pitchFamily="34" charset="-128"/>
                <a:ea typeface="Meiryo" panose="020B0604030504040204" pitchFamily="34" charset="-128"/>
              </a:rPr>
              <a:t>REST/AP|I</a:t>
            </a:r>
            <a:endParaRPr kumimoji="1" lang="ja-JP" altLang="en-US">
              <a:solidFill>
                <a:schemeClr val="tx2">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A7B6BCD-390F-5241-8BF8-C69450B004E3}"/>
              </a:ext>
            </a:extLst>
          </p:cNvPr>
          <p:cNvSpPr txBox="1"/>
          <p:nvPr/>
        </p:nvSpPr>
        <p:spPr>
          <a:xfrm>
            <a:off x="3434391" y="5661808"/>
            <a:ext cx="226215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クラウド・サービス</a:t>
            </a:r>
          </a:p>
        </p:txBody>
      </p:sp>
      <p:grpSp>
        <p:nvGrpSpPr>
          <p:cNvPr id="3" name="グループ化 2">
            <a:extLst>
              <a:ext uri="{FF2B5EF4-FFF2-40B4-BE49-F238E27FC236}">
                <a16:creationId xmlns:a16="http://schemas.microsoft.com/office/drawing/2014/main" id="{FA651AFD-679E-1C4A-9AE2-3A3036CA4E22}"/>
              </a:ext>
            </a:extLst>
          </p:cNvPr>
          <p:cNvGrpSpPr/>
          <p:nvPr/>
        </p:nvGrpSpPr>
        <p:grpSpPr>
          <a:xfrm>
            <a:off x="3680161" y="2842062"/>
            <a:ext cx="2092825" cy="1012426"/>
            <a:chOff x="3837093" y="2990426"/>
            <a:chExt cx="2092825" cy="1012426"/>
          </a:xfrm>
        </p:grpSpPr>
        <p:sp>
          <p:nvSpPr>
            <p:cNvPr id="29" name="正方形/長方形 28">
              <a:extLst>
                <a:ext uri="{FF2B5EF4-FFF2-40B4-BE49-F238E27FC236}">
                  <a16:creationId xmlns:a16="http://schemas.microsoft.com/office/drawing/2014/main" id="{A5DB3A78-82B1-384D-BFB3-AF9F154C3E99}"/>
                </a:ext>
              </a:extLst>
            </p:cNvPr>
            <p:cNvSpPr/>
            <p:nvPr/>
          </p:nvSpPr>
          <p:spPr>
            <a:xfrm>
              <a:off x="3837093" y="2990426"/>
              <a:ext cx="1774613" cy="89408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912BF8F8-4727-9C4D-80F1-7D7AACEA31A4}"/>
                </a:ext>
              </a:extLst>
            </p:cNvPr>
            <p:cNvSpPr txBox="1"/>
            <p:nvPr/>
          </p:nvSpPr>
          <p:spPr>
            <a:xfrm>
              <a:off x="3990865" y="3114300"/>
              <a:ext cx="1467068" cy="707886"/>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クルマと人</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マッチング</a:t>
              </a:r>
              <a:endParaRPr kumimoji="1" lang="ja-JP" altLang="en-US" sz="2000">
                <a:solidFill>
                  <a:schemeClr val="bg1"/>
                </a:solidFill>
                <a:latin typeface="Meiryo" panose="020B0604030504040204" pitchFamily="34" charset="-128"/>
                <a:ea typeface="Meiryo" panose="020B0604030504040204" pitchFamily="34" charset="-128"/>
              </a:endParaRPr>
            </a:p>
          </p:txBody>
        </p:sp>
        <p:pic>
          <p:nvPicPr>
            <p:cNvPr id="31" name="図 30" descr="グラフィカル ユーザー インターフェイス が含まれている画像&#10;&#10;自動的に生成された説明">
              <a:extLst>
                <a:ext uri="{FF2B5EF4-FFF2-40B4-BE49-F238E27FC236}">
                  <a16:creationId xmlns:a16="http://schemas.microsoft.com/office/drawing/2014/main" id="{A4AA8423-08E3-EF4C-8862-D994A905BC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0199" y="3523077"/>
              <a:ext cx="599719" cy="47977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010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DAB5F192-0131-0D42-9AAD-B4E5044AA547}"/>
              </a:ext>
            </a:extLst>
          </p:cNvPr>
          <p:cNvSpPr/>
          <p:nvPr/>
        </p:nvSpPr>
        <p:spPr>
          <a:xfrm>
            <a:off x="720245" y="970767"/>
            <a:ext cx="3726493" cy="43152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5C5D37E-9EA2-A247-8FF3-562E940E1157}"/>
              </a:ext>
            </a:extLst>
          </p:cNvPr>
          <p:cNvSpPr>
            <a:spLocks noGrp="1"/>
          </p:cNvSpPr>
          <p:nvPr>
            <p:ph type="title"/>
          </p:nvPr>
        </p:nvSpPr>
        <p:spPr>
          <a:xfrm>
            <a:off x="230400" y="266400"/>
            <a:ext cx="8913600" cy="416221"/>
          </a:xfrm>
        </p:spPr>
        <p:txBody>
          <a:bodyPr/>
          <a:lstStyle/>
          <a:p>
            <a:r>
              <a:rPr lang="en-US" altLang="ja-JP" sz="2400" dirty="0"/>
              <a:t>2</a:t>
            </a:r>
            <a:r>
              <a:rPr lang="ja-JP" altLang="en-US" sz="2400" dirty="0"/>
              <a:t>つのデジタル化：デジタイゼーションとデジタライゼーション</a:t>
            </a:r>
            <a:endParaRPr kumimoji="1" lang="ja-JP" altLang="en-US" sz="2400" dirty="0"/>
          </a:p>
        </p:txBody>
      </p:sp>
      <p:sp>
        <p:nvSpPr>
          <p:cNvPr id="13" name="テキスト ボックス 12">
            <a:extLst>
              <a:ext uri="{FF2B5EF4-FFF2-40B4-BE49-F238E27FC236}">
                <a16:creationId xmlns:a16="http://schemas.microsoft.com/office/drawing/2014/main" id="{06C4D2D9-7C1E-7A4A-A957-9BDDDBC65BD8}"/>
              </a:ext>
            </a:extLst>
          </p:cNvPr>
          <p:cNvSpPr txBox="1"/>
          <p:nvPr/>
        </p:nvSpPr>
        <p:spPr>
          <a:xfrm>
            <a:off x="1089304" y="1141641"/>
            <a:ext cx="2928000"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デジタイゼーション</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Digitization</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5C96C66-6405-BE4E-8FB6-C8BE67EF3B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2311" y="1950761"/>
            <a:ext cx="949194" cy="766474"/>
          </a:xfrm>
          <a:prstGeom prst="rect">
            <a:avLst/>
          </a:prstGeom>
        </p:spPr>
      </p:pic>
      <p:pic>
        <p:nvPicPr>
          <p:cNvPr id="15" name="図 14">
            <a:extLst>
              <a:ext uri="{FF2B5EF4-FFF2-40B4-BE49-F238E27FC236}">
                <a16:creationId xmlns:a16="http://schemas.microsoft.com/office/drawing/2014/main" id="{F392DA03-29DD-9C4E-BF0F-A9A2A6515B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0290" y="1986646"/>
            <a:ext cx="632587" cy="760450"/>
          </a:xfrm>
          <a:prstGeom prst="rect">
            <a:avLst/>
          </a:prstGeom>
        </p:spPr>
      </p:pic>
      <p:sp>
        <p:nvSpPr>
          <p:cNvPr id="16" name="右矢印 15">
            <a:extLst>
              <a:ext uri="{FF2B5EF4-FFF2-40B4-BE49-F238E27FC236}">
                <a16:creationId xmlns:a16="http://schemas.microsoft.com/office/drawing/2014/main" id="{8B1D5BBD-646E-E347-ADDF-054E24F529B7}"/>
              </a:ext>
            </a:extLst>
          </p:cNvPr>
          <p:cNvSpPr/>
          <p:nvPr/>
        </p:nvSpPr>
        <p:spPr>
          <a:xfrm>
            <a:off x="2126364"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DF73266-B120-3E4E-B2BE-15DDAC01BC55}"/>
              </a:ext>
            </a:extLst>
          </p:cNvPr>
          <p:cNvSpPr txBox="1"/>
          <p:nvPr/>
        </p:nvSpPr>
        <p:spPr>
          <a:xfrm>
            <a:off x="1154217" y="278409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アナログ放送→デジタル放送</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紙の書籍→電子書籍</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人手によるコピペ→</a:t>
            </a:r>
            <a:r>
              <a:rPr lang="en-US" altLang="ja-JP" sz="1400" dirty="0">
                <a:solidFill>
                  <a:schemeClr val="bg1"/>
                </a:solidFill>
                <a:latin typeface="Meiryo" panose="020B0604030504040204" pitchFamily="34" charset="-128"/>
                <a:ea typeface="Meiryo" panose="020B0604030504040204" pitchFamily="34" charset="-128"/>
              </a:rPr>
              <a:t>RPA</a:t>
            </a:r>
          </a:p>
        </p:txBody>
      </p:sp>
      <p:sp>
        <p:nvSpPr>
          <p:cNvPr id="18" name="テキスト ボックス 17">
            <a:extLst>
              <a:ext uri="{FF2B5EF4-FFF2-40B4-BE49-F238E27FC236}">
                <a16:creationId xmlns:a16="http://schemas.microsoft.com/office/drawing/2014/main" id="{DA0E7EA7-719A-C54D-BD0D-3B968681EB89}"/>
              </a:ext>
            </a:extLst>
          </p:cNvPr>
          <p:cNvSpPr txBox="1"/>
          <p:nvPr/>
        </p:nvSpPr>
        <p:spPr>
          <a:xfrm>
            <a:off x="1926864" y="4031289"/>
            <a:ext cx="1261884"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効率化</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0B700F6-4A72-8C46-9C4F-875E5961A397}"/>
              </a:ext>
            </a:extLst>
          </p:cNvPr>
          <p:cNvSpPr/>
          <p:nvPr/>
        </p:nvSpPr>
        <p:spPr>
          <a:xfrm>
            <a:off x="797018" y="3592358"/>
            <a:ext cx="3241152" cy="400110"/>
          </a:xfrm>
          <a:prstGeom prst="rect">
            <a:avLst/>
          </a:prstGeom>
        </p:spPr>
        <p:txBody>
          <a:bodyPr wrap="square">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ビジネス・プロセス</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90041C98-A474-6F49-8FFE-0747DC05085D}"/>
              </a:ext>
            </a:extLst>
          </p:cNvPr>
          <p:cNvSpPr/>
          <p:nvPr/>
        </p:nvSpPr>
        <p:spPr>
          <a:xfrm>
            <a:off x="1127620" y="4554509"/>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改善・改良・修正</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コストや納期の削減・効率化</a:t>
            </a:r>
            <a:endParaRPr lang="en-US" altLang="ja-JP" sz="1600" dirty="0">
              <a:solidFill>
                <a:schemeClr val="bg1"/>
              </a:solidFill>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019F46F6-B25D-D54B-B09E-505CAF203CA7}"/>
              </a:ext>
            </a:extLst>
          </p:cNvPr>
          <p:cNvGrpSpPr/>
          <p:nvPr/>
        </p:nvGrpSpPr>
        <p:grpSpPr>
          <a:xfrm>
            <a:off x="4697263" y="970767"/>
            <a:ext cx="3726493" cy="4315217"/>
            <a:chOff x="4697263" y="970767"/>
            <a:chExt cx="3726493" cy="4315217"/>
          </a:xfrm>
        </p:grpSpPr>
        <p:sp>
          <p:nvSpPr>
            <p:cNvPr id="36" name="正方形/長方形 35">
              <a:extLst>
                <a:ext uri="{FF2B5EF4-FFF2-40B4-BE49-F238E27FC236}">
                  <a16:creationId xmlns:a16="http://schemas.microsoft.com/office/drawing/2014/main" id="{E4B529F1-3FB6-CA4C-BC60-BEC94B66D95B}"/>
                </a:ext>
              </a:extLst>
            </p:cNvPr>
            <p:cNvSpPr/>
            <p:nvPr/>
          </p:nvSpPr>
          <p:spPr>
            <a:xfrm>
              <a:off x="4697263" y="970767"/>
              <a:ext cx="3726493" cy="43152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4C774A42-9D00-3B42-92B5-C189DABDB8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1781" y="1867345"/>
              <a:ext cx="819828" cy="819828"/>
            </a:xfrm>
            <a:prstGeom prst="rect">
              <a:avLst/>
            </a:prstGeom>
          </p:spPr>
        </p:pic>
        <p:pic>
          <p:nvPicPr>
            <p:cNvPr id="25" name="図 24">
              <a:extLst>
                <a:ext uri="{FF2B5EF4-FFF2-40B4-BE49-F238E27FC236}">
                  <a16:creationId xmlns:a16="http://schemas.microsoft.com/office/drawing/2014/main" id="{202218E7-E8D6-7840-83A3-9AD2D3E5A9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37244" y="1935080"/>
              <a:ext cx="930465" cy="690612"/>
            </a:xfrm>
            <a:prstGeom prst="rect">
              <a:avLst/>
            </a:prstGeom>
          </p:spPr>
        </p:pic>
        <p:sp>
          <p:nvSpPr>
            <p:cNvPr id="28" name="テキスト ボックス 27">
              <a:extLst>
                <a:ext uri="{FF2B5EF4-FFF2-40B4-BE49-F238E27FC236}">
                  <a16:creationId xmlns:a16="http://schemas.microsoft.com/office/drawing/2014/main" id="{FC6D467E-59CC-F349-9CFA-8B6CDA9556D4}"/>
                </a:ext>
              </a:extLst>
            </p:cNvPr>
            <p:cNvSpPr txBox="1"/>
            <p:nvPr/>
          </p:nvSpPr>
          <p:spPr>
            <a:xfrm>
              <a:off x="5442253" y="3592358"/>
              <a:ext cx="2236510" cy="400110"/>
            </a:xfrm>
            <a:prstGeom prst="rect">
              <a:avLst/>
            </a:prstGeom>
            <a:noFill/>
          </p:spPr>
          <p:txBody>
            <a:bodyPr wrap="none" rtlCol="0">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ビジネス・モデル</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7CBCE5F-5AA3-E84C-A4FE-041538A0544B}"/>
                </a:ext>
              </a:extLst>
            </p:cNvPr>
            <p:cNvSpPr txBox="1"/>
            <p:nvPr/>
          </p:nvSpPr>
          <p:spPr>
            <a:xfrm>
              <a:off x="4935167" y="1138411"/>
              <a:ext cx="3262432" cy="830997"/>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デジタライゼーション</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Digitalization</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433D4C7-B8C3-6C41-879C-D9D85D8F96B9}"/>
                </a:ext>
              </a:extLst>
            </p:cNvPr>
            <p:cNvSpPr txBox="1"/>
            <p:nvPr/>
          </p:nvSpPr>
          <p:spPr>
            <a:xfrm>
              <a:off x="4887614" y="2785702"/>
              <a:ext cx="3345788"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自動車販売→カーシェア／サブスク</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ビデオレンタル→ストリーミング</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電話や郵便→</a:t>
              </a:r>
              <a:r>
                <a:rPr lang="en-US" altLang="ja-JP" sz="1400" dirty="0">
                  <a:solidFill>
                    <a:schemeClr val="bg1"/>
                  </a:solidFill>
                  <a:latin typeface="Meiryo" panose="020B0604030504040204" pitchFamily="34" charset="-128"/>
                  <a:ea typeface="Meiryo" panose="020B0604030504040204" pitchFamily="34" charset="-128"/>
                </a:rPr>
                <a:t>SNS</a:t>
              </a:r>
              <a:r>
                <a:rPr lang="ja-JP" altLang="en-US" sz="1400">
                  <a:solidFill>
                    <a:schemeClr val="bg1"/>
                  </a:solidFill>
                  <a:latin typeface="Meiryo" panose="020B0604030504040204" pitchFamily="34" charset="-128"/>
                  <a:ea typeface="Meiryo" panose="020B0604030504040204" pitchFamily="34" charset="-128"/>
                </a:rPr>
                <a:t>・チャット</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4" name="右矢印 33">
              <a:extLst>
                <a:ext uri="{FF2B5EF4-FFF2-40B4-BE49-F238E27FC236}">
                  <a16:creationId xmlns:a16="http://schemas.microsoft.com/office/drawing/2014/main" id="{84752622-BE52-5E44-BF6B-D1CC43DDF450}"/>
                </a:ext>
              </a:extLst>
            </p:cNvPr>
            <p:cNvSpPr/>
            <p:nvPr/>
          </p:nvSpPr>
          <p:spPr>
            <a:xfrm>
              <a:off x="6269279"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F4DB51A4-F4A1-FA4F-8F8E-3315F2C27A24}"/>
                </a:ext>
              </a:extLst>
            </p:cNvPr>
            <p:cNvSpPr txBox="1"/>
            <p:nvPr/>
          </p:nvSpPr>
          <p:spPr>
            <a:xfrm>
              <a:off x="6089433" y="4031289"/>
              <a:ext cx="902811"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変革</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B404A2A5-086E-F643-AAB4-FC3FE49F5949}"/>
                </a:ext>
              </a:extLst>
            </p:cNvPr>
            <p:cNvSpPr/>
            <p:nvPr/>
          </p:nvSpPr>
          <p:spPr>
            <a:xfrm>
              <a:off x="5179793" y="4548246"/>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事業構造の転換</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新しい価値の創出</a:t>
              </a:r>
              <a:endParaRPr lang="en-US" altLang="ja-JP" sz="1600" dirty="0">
                <a:solidFill>
                  <a:schemeClr val="bg1"/>
                </a:solidFill>
                <a:latin typeface="Meiryo" panose="020B0604030504040204" pitchFamily="34" charset="-128"/>
                <a:ea typeface="Meiryo" panose="020B0604030504040204" pitchFamily="34" charset="-128"/>
              </a:endParaRPr>
            </a:p>
          </p:txBody>
        </p:sp>
      </p:grpSp>
      <p:grpSp>
        <p:nvGrpSpPr>
          <p:cNvPr id="3" name="グループ化 2">
            <a:extLst>
              <a:ext uri="{FF2B5EF4-FFF2-40B4-BE49-F238E27FC236}">
                <a16:creationId xmlns:a16="http://schemas.microsoft.com/office/drawing/2014/main" id="{B388BDC7-F0F7-AD43-B6CD-B640B8A435D3}"/>
              </a:ext>
            </a:extLst>
          </p:cNvPr>
          <p:cNvGrpSpPr/>
          <p:nvPr/>
        </p:nvGrpSpPr>
        <p:grpSpPr>
          <a:xfrm>
            <a:off x="690057" y="5109013"/>
            <a:ext cx="3756679" cy="1223150"/>
            <a:chOff x="690057" y="5109013"/>
            <a:chExt cx="3756679" cy="1223150"/>
          </a:xfrm>
        </p:grpSpPr>
        <p:sp>
          <p:nvSpPr>
            <p:cNvPr id="29" name="正方形/長方形 28">
              <a:extLst>
                <a:ext uri="{FF2B5EF4-FFF2-40B4-BE49-F238E27FC236}">
                  <a16:creationId xmlns:a16="http://schemas.microsoft.com/office/drawing/2014/main" id="{B5628B68-A103-5141-BFE4-DEAFFFC9BA9A}"/>
                </a:ext>
              </a:extLst>
            </p:cNvPr>
            <p:cNvSpPr/>
            <p:nvPr/>
          </p:nvSpPr>
          <p:spPr>
            <a:xfrm>
              <a:off x="720243" y="5416404"/>
              <a:ext cx="3726493" cy="91575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058C2B9-4113-9A4E-A687-4588DAB562DF}"/>
                </a:ext>
              </a:extLst>
            </p:cNvPr>
            <p:cNvSpPr txBox="1"/>
            <p:nvPr/>
          </p:nvSpPr>
          <p:spPr>
            <a:xfrm>
              <a:off x="1593475" y="5510252"/>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既存の改善</a:t>
              </a:r>
            </a:p>
          </p:txBody>
        </p:sp>
        <p:sp>
          <p:nvSpPr>
            <p:cNvPr id="8" name="正方形/長方形 7">
              <a:extLst>
                <a:ext uri="{FF2B5EF4-FFF2-40B4-BE49-F238E27FC236}">
                  <a16:creationId xmlns:a16="http://schemas.microsoft.com/office/drawing/2014/main" id="{8CB7249C-BC1F-CB43-879B-E469D9D27217}"/>
                </a:ext>
              </a:extLst>
            </p:cNvPr>
            <p:cNvSpPr/>
            <p:nvPr/>
          </p:nvSpPr>
          <p:spPr>
            <a:xfrm>
              <a:off x="690057" y="5958043"/>
              <a:ext cx="3726493" cy="338554"/>
            </a:xfrm>
            <a:prstGeom prst="rect">
              <a:avLst/>
            </a:prstGeom>
          </p:spPr>
          <p:txBody>
            <a:bodyPr wrap="squar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企業活動の効率</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向上と</a:t>
              </a: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持続的な成長</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043CF217-F2DC-5C4B-BA6F-FC98DDF0DD1F}"/>
                </a:ext>
              </a:extLst>
            </p:cNvPr>
            <p:cNvSpPr/>
            <p:nvPr/>
          </p:nvSpPr>
          <p:spPr>
            <a:xfrm>
              <a:off x="1696291"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FC127DF2-444A-F44C-99BD-9AA7495CC396}"/>
              </a:ext>
            </a:extLst>
          </p:cNvPr>
          <p:cNvGrpSpPr/>
          <p:nvPr/>
        </p:nvGrpSpPr>
        <p:grpSpPr>
          <a:xfrm>
            <a:off x="4697263" y="5109013"/>
            <a:ext cx="3734968" cy="1214939"/>
            <a:chOff x="4697263" y="5109013"/>
            <a:chExt cx="3734968" cy="1214939"/>
          </a:xfrm>
        </p:grpSpPr>
        <p:sp>
          <p:nvSpPr>
            <p:cNvPr id="30" name="正方形/長方形 29">
              <a:extLst>
                <a:ext uri="{FF2B5EF4-FFF2-40B4-BE49-F238E27FC236}">
                  <a16:creationId xmlns:a16="http://schemas.microsoft.com/office/drawing/2014/main" id="{5BD594BE-FD81-814B-B833-A9050E0528D2}"/>
                </a:ext>
              </a:extLst>
            </p:cNvPr>
            <p:cNvSpPr/>
            <p:nvPr/>
          </p:nvSpPr>
          <p:spPr>
            <a:xfrm>
              <a:off x="4697263" y="5421535"/>
              <a:ext cx="3726493" cy="9024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4DADFA34-51A0-284C-B1A3-9D5E87C2684C}"/>
                </a:ext>
              </a:extLst>
            </p:cNvPr>
            <p:cNvSpPr txBox="1"/>
            <p:nvPr/>
          </p:nvSpPr>
          <p:spPr>
            <a:xfrm>
              <a:off x="5619964" y="5515944"/>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既存の破壊</a:t>
              </a:r>
            </a:p>
          </p:txBody>
        </p:sp>
        <p:sp>
          <p:nvSpPr>
            <p:cNvPr id="7" name="正方形/長方形 6">
              <a:extLst>
                <a:ext uri="{FF2B5EF4-FFF2-40B4-BE49-F238E27FC236}">
                  <a16:creationId xmlns:a16="http://schemas.microsoft.com/office/drawing/2014/main" id="{35AA1827-1199-9642-94A6-9FE161E9A0DB}"/>
                </a:ext>
              </a:extLst>
            </p:cNvPr>
            <p:cNvSpPr/>
            <p:nvPr/>
          </p:nvSpPr>
          <p:spPr>
            <a:xfrm>
              <a:off x="4712943" y="5958515"/>
              <a:ext cx="3719288" cy="338554"/>
            </a:xfrm>
            <a:prstGeom prst="rect">
              <a:avLst/>
            </a:prstGeom>
          </p:spPr>
          <p:txBody>
            <a:bodyPr wrap="non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新たな顧客価値や破壊的競争力を創出</a:t>
              </a:r>
              <a:r>
                <a:rPr lang="ja-JP" altLang="ja-JP" sz="1600">
                  <a:solidFill>
                    <a:schemeClr val="bg1"/>
                  </a:solidFill>
                  <a:latin typeface="Meiryo" panose="020B0604030504040204" pitchFamily="34" charset="-128"/>
                  <a:ea typeface="Meiryo" panose="020B0604030504040204" pitchFamily="34" charset="-128"/>
                </a:rPr>
                <a:t> </a:t>
              </a:r>
              <a:endParaRPr lang="ja-JP" altLang="en-US" sz="1600">
                <a:solidFill>
                  <a:schemeClr val="bg1"/>
                </a:solidFill>
                <a:latin typeface="Meiryo" panose="020B0604030504040204" pitchFamily="34" charset="-128"/>
                <a:ea typeface="Meiryo" panose="020B0604030504040204" pitchFamily="34" charset="-128"/>
              </a:endParaRPr>
            </a:p>
          </p:txBody>
        </p:sp>
        <p:sp>
          <p:nvSpPr>
            <p:cNvPr id="41" name="下矢印 40">
              <a:extLst>
                <a:ext uri="{FF2B5EF4-FFF2-40B4-BE49-F238E27FC236}">
                  <a16:creationId xmlns:a16="http://schemas.microsoft.com/office/drawing/2014/main" id="{134BF654-0784-3149-8BA0-0761DA015E86}"/>
                </a:ext>
              </a:extLst>
            </p:cNvPr>
            <p:cNvSpPr/>
            <p:nvPr/>
          </p:nvSpPr>
          <p:spPr>
            <a:xfrm>
              <a:off x="5696089"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5169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F493700-9441-3B4D-9A5B-F80915C8F7C3}"/>
              </a:ext>
            </a:extLst>
          </p:cNvPr>
          <p:cNvSpPr/>
          <p:nvPr/>
        </p:nvSpPr>
        <p:spPr>
          <a:xfrm>
            <a:off x="230400" y="2457019"/>
            <a:ext cx="8686800" cy="2168769"/>
          </a:xfrm>
          <a:prstGeom prst="rect">
            <a:avLst/>
          </a:prstGeom>
          <a:solidFill>
            <a:srgbClr val="FFFF00">
              <a:alpha val="5686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1" name="図 40">
            <a:extLst>
              <a:ext uri="{FF2B5EF4-FFF2-40B4-BE49-F238E27FC236}">
                <a16:creationId xmlns:a16="http://schemas.microsoft.com/office/drawing/2014/main" id="{59EC69C8-5574-9447-A329-0DB90B2DDD25}"/>
              </a:ext>
            </a:extLst>
          </p:cNvPr>
          <p:cNvPicPr>
            <a:picLocks noChangeAspect="1"/>
          </p:cNvPicPr>
          <p:nvPr/>
        </p:nvPicPr>
        <p:blipFill>
          <a:blip r:embed="rId2"/>
          <a:stretch>
            <a:fillRect/>
          </a:stretch>
        </p:blipFill>
        <p:spPr>
          <a:xfrm>
            <a:off x="6778852" y="2580419"/>
            <a:ext cx="1815014" cy="1815014"/>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CC5B9802-4EE1-9642-87FA-FB1E12A73893}"/>
              </a:ext>
            </a:extLst>
          </p:cNvPr>
          <p:cNvSpPr>
            <a:spLocks noGrp="1"/>
          </p:cNvSpPr>
          <p:nvPr>
            <p:ph type="title"/>
          </p:nvPr>
        </p:nvSpPr>
        <p:spPr/>
        <p:txBody>
          <a:bodyPr/>
          <a:lstStyle/>
          <a:p>
            <a:r>
              <a:rPr kumimoji="1" lang="ja-JP" altLang="en-US"/>
              <a:t> </a:t>
            </a:r>
            <a:r>
              <a:rPr kumimoji="1" lang="en-US" altLang="ja-JP" dirty="0"/>
              <a:t>IT</a:t>
            </a:r>
            <a:r>
              <a:rPr kumimoji="1" lang="ja-JP" altLang="en-US"/>
              <a:t>の変化とビジネス対応</a:t>
            </a:r>
          </a:p>
        </p:txBody>
      </p:sp>
      <p:sp>
        <p:nvSpPr>
          <p:cNvPr id="34" name="雲 33">
            <a:extLst>
              <a:ext uri="{FF2B5EF4-FFF2-40B4-BE49-F238E27FC236}">
                <a16:creationId xmlns:a16="http://schemas.microsoft.com/office/drawing/2014/main" id="{6EC5C79C-A006-D34B-A1CD-0795F7C9F63C}"/>
              </a:ext>
            </a:extLst>
          </p:cNvPr>
          <p:cNvSpPr/>
          <p:nvPr/>
        </p:nvSpPr>
        <p:spPr>
          <a:xfrm>
            <a:off x="550134" y="2692711"/>
            <a:ext cx="1750655" cy="1660225"/>
          </a:xfrm>
          <a:prstGeom prst="cloud">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FC9384EA-1E8B-BE4B-89DF-6EEF7B386138}"/>
              </a:ext>
            </a:extLst>
          </p:cNvPr>
          <p:cNvSpPr txBox="1"/>
          <p:nvPr/>
        </p:nvSpPr>
        <p:spPr>
          <a:xfrm>
            <a:off x="7224775" y="3996513"/>
            <a:ext cx="902811" cy="338554"/>
          </a:xfrm>
          <a:prstGeom prst="rect">
            <a:avLst/>
          </a:prstGeom>
          <a:noFill/>
        </p:spPr>
        <p:txBody>
          <a:bodyPr wrap="none" rtlCol="0">
            <a:spAutoFit/>
          </a:bodyPr>
          <a:lstStyle/>
          <a:p>
            <a:pPr algn="ctr"/>
            <a:r>
              <a:rPr kumimoji="1"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オープンソース</a:t>
            </a:r>
            <a:endParaRPr kumimoji="1" lang="en-US" altLang="ja-JP" sz="8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endParaRPr kumimoji="1"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453225C6-621C-B546-8CE4-093681C6E740}"/>
              </a:ext>
            </a:extLst>
          </p:cNvPr>
          <p:cNvSpPr txBox="1"/>
          <p:nvPr/>
        </p:nvSpPr>
        <p:spPr>
          <a:xfrm>
            <a:off x="914595" y="3280648"/>
            <a:ext cx="1107996"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サービス</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0C62E033-C033-3440-987F-CBE9006D2952}"/>
              </a:ext>
            </a:extLst>
          </p:cNvPr>
          <p:cNvSpPr txBox="1"/>
          <p:nvPr/>
        </p:nvSpPr>
        <p:spPr>
          <a:xfrm>
            <a:off x="7259695" y="3684426"/>
            <a:ext cx="840744" cy="461665"/>
          </a:xfrm>
          <a:prstGeom prst="rect">
            <a:avLst/>
          </a:prstGeom>
          <a:noFill/>
        </p:spPr>
        <p:txBody>
          <a:bodyPr wrap="none" rtlCol="0">
            <a:spAutoFit/>
          </a:bodyPr>
          <a:lstStyle/>
          <a:p>
            <a:pPr algn="ctr"/>
            <a:r>
              <a:rPr kumimoji="1" lang="en-US" altLang="ja-JP"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OSS</a:t>
            </a:r>
            <a:endParaRPr kumimoji="1" lang="ja-JP" altLang="en-US" sz="24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4100" name="Picture 4" descr="チームでプログラミングをしているイラスト">
            <a:extLst>
              <a:ext uri="{FF2B5EF4-FFF2-40B4-BE49-F238E27FC236}">
                <a16:creationId xmlns:a16="http://schemas.microsoft.com/office/drawing/2014/main" id="{3EFF7E7A-3E0F-B64C-A579-A2B0631107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7686" y="2617460"/>
            <a:ext cx="1528626" cy="1528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下矢印 54">
            <a:extLst>
              <a:ext uri="{FF2B5EF4-FFF2-40B4-BE49-F238E27FC236}">
                <a16:creationId xmlns:a16="http://schemas.microsoft.com/office/drawing/2014/main" id="{4E30AB4B-D98D-6F4B-B51E-EE1C89910AD0}"/>
              </a:ext>
            </a:extLst>
          </p:cNvPr>
          <p:cNvSpPr/>
          <p:nvPr/>
        </p:nvSpPr>
        <p:spPr>
          <a:xfrm rot="16200000">
            <a:off x="2731075" y="2936579"/>
            <a:ext cx="594987" cy="1261500"/>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46EC9DE3-163A-AE42-B76E-A3F6FB94AF7A}"/>
              </a:ext>
            </a:extLst>
          </p:cNvPr>
          <p:cNvSpPr/>
          <p:nvPr/>
        </p:nvSpPr>
        <p:spPr>
          <a:xfrm>
            <a:off x="1867238" y="4165195"/>
            <a:ext cx="5409524" cy="400110"/>
          </a:xfrm>
          <a:prstGeom prst="rect">
            <a:avLst/>
          </a:prstGeom>
        </p:spPr>
        <p:txBody>
          <a:bodyPr wrap="square">
            <a:spAutoFit/>
          </a:bodyPr>
          <a:lstStyle/>
          <a:p>
            <a:pPr algn="ctr"/>
            <a:r>
              <a:rPr lang="ja-JP" altLang="en-US" sz="20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なるべくプログラム・コードを書かない</a:t>
            </a:r>
            <a:endParaRPr lang="ja-JP" altLang="en-US" sz="2000">
              <a:solidFill>
                <a:srgbClr val="0432FF"/>
              </a:solidFill>
              <a:effectLst>
                <a:outerShdw blurRad="50800" dist="38100" dir="2700000" algn="tl" rotWithShape="0">
                  <a:prstClr val="black">
                    <a:alpha val="40000"/>
                  </a:prstClr>
                </a:outerShdw>
              </a:effectLst>
            </a:endParaRPr>
          </a:p>
        </p:txBody>
      </p:sp>
      <p:sp>
        <p:nvSpPr>
          <p:cNvPr id="23" name="下矢印 22">
            <a:extLst>
              <a:ext uri="{FF2B5EF4-FFF2-40B4-BE49-F238E27FC236}">
                <a16:creationId xmlns:a16="http://schemas.microsoft.com/office/drawing/2014/main" id="{467CA084-BBF7-E64B-8F4D-64E4F2564AC4}"/>
              </a:ext>
            </a:extLst>
          </p:cNvPr>
          <p:cNvSpPr/>
          <p:nvPr/>
        </p:nvSpPr>
        <p:spPr>
          <a:xfrm rot="5400000">
            <a:off x="5817939" y="2935876"/>
            <a:ext cx="594987" cy="1261500"/>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BCBF2930-5F0C-1D4F-912D-89E08D2CC63A}"/>
              </a:ext>
            </a:extLst>
          </p:cNvPr>
          <p:cNvSpPr txBox="1"/>
          <p:nvPr/>
        </p:nvSpPr>
        <p:spPr>
          <a:xfrm>
            <a:off x="3492216" y="6015577"/>
            <a:ext cx="2159567" cy="523220"/>
          </a:xfrm>
          <a:prstGeom prst="rect">
            <a:avLst/>
          </a:prstGeom>
          <a:noFill/>
        </p:spPr>
        <p:txBody>
          <a:bodyPr wrap="none" rtlCol="0">
            <a:spAutoFit/>
          </a:bodyPr>
          <a:lstStyle/>
          <a:p>
            <a:pPr algn="ctr"/>
            <a:r>
              <a:rPr kumimoji="1" lang="ja-JP" altLang="en-US" sz="1400">
                <a:solidFill>
                  <a:schemeClr val="accent2">
                    <a:lumMod val="75000"/>
                  </a:schemeClr>
                </a:solidFill>
                <a:latin typeface="Meiryo" panose="020B0604030504040204" pitchFamily="34" charset="-128"/>
                <a:ea typeface="Meiryo" panose="020B0604030504040204" pitchFamily="34" charset="-128"/>
              </a:rPr>
              <a:t>差別化するための</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2">
                    <a:lumMod val="75000"/>
                  </a:schemeClr>
                </a:solidFill>
                <a:latin typeface="Meiryo" panose="020B0604030504040204" pitchFamily="34" charset="-128"/>
                <a:ea typeface="Meiryo" panose="020B0604030504040204" pitchFamily="34" charset="-128"/>
              </a:rPr>
              <a:t>独自性の高い</a:t>
            </a:r>
            <a:r>
              <a:rPr kumimoji="1" lang="ja-JP" altLang="en-US" sz="1400">
                <a:solidFill>
                  <a:schemeClr val="accent2">
                    <a:lumMod val="75000"/>
                  </a:schemeClr>
                </a:solidFill>
                <a:latin typeface="Meiryo" panose="020B0604030504040204" pitchFamily="34" charset="-128"/>
                <a:ea typeface="Meiryo" panose="020B0604030504040204" pitchFamily="34" charset="-128"/>
              </a:rPr>
              <a:t>プログラム</a:t>
            </a:r>
          </a:p>
        </p:txBody>
      </p:sp>
      <p:pic>
        <p:nvPicPr>
          <p:cNvPr id="25" name="図 24" descr="グラフィカル ユーザー インターフェイス が含まれている画像&#10;&#10;自動的に生成された説明">
            <a:extLst>
              <a:ext uri="{FF2B5EF4-FFF2-40B4-BE49-F238E27FC236}">
                <a16:creationId xmlns:a16="http://schemas.microsoft.com/office/drawing/2014/main" id="{39FDD398-D74D-2142-877C-81378BD88F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6201" y="4974527"/>
            <a:ext cx="1265133" cy="1012106"/>
          </a:xfrm>
          <a:prstGeom prst="rect">
            <a:avLst/>
          </a:prstGeom>
          <a:effectLst>
            <a:outerShdw blurRad="50800" dist="38100" dir="2700000" algn="tl" rotWithShape="0">
              <a:prstClr val="black">
                <a:alpha val="40000"/>
              </a:prstClr>
            </a:outerShdw>
          </a:effectLst>
        </p:spPr>
      </p:pic>
      <p:sp>
        <p:nvSpPr>
          <p:cNvPr id="4" name="上矢印 3">
            <a:extLst>
              <a:ext uri="{FF2B5EF4-FFF2-40B4-BE49-F238E27FC236}">
                <a16:creationId xmlns:a16="http://schemas.microsoft.com/office/drawing/2014/main" id="{AB132340-EBCE-A04C-B257-E3F2A2319105}"/>
              </a:ext>
            </a:extLst>
          </p:cNvPr>
          <p:cNvSpPr/>
          <p:nvPr/>
        </p:nvSpPr>
        <p:spPr>
          <a:xfrm>
            <a:off x="4339491" y="4494584"/>
            <a:ext cx="465016" cy="479943"/>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29F1B90A-14D0-D843-A36D-E1E56C1E8695}"/>
              </a:ext>
            </a:extLst>
          </p:cNvPr>
          <p:cNvGrpSpPr/>
          <p:nvPr/>
        </p:nvGrpSpPr>
        <p:grpSpPr>
          <a:xfrm>
            <a:off x="2300789" y="982735"/>
            <a:ext cx="4542420" cy="1555955"/>
            <a:chOff x="2300789" y="982735"/>
            <a:chExt cx="4542420" cy="1555955"/>
          </a:xfrm>
        </p:grpSpPr>
        <p:sp>
          <p:nvSpPr>
            <p:cNvPr id="6" name="正方形/長方形 5">
              <a:extLst>
                <a:ext uri="{FF2B5EF4-FFF2-40B4-BE49-F238E27FC236}">
                  <a16:creationId xmlns:a16="http://schemas.microsoft.com/office/drawing/2014/main" id="{6CAA2DA6-1D02-9A41-B520-61AFD43BA7D0}"/>
                </a:ext>
              </a:extLst>
            </p:cNvPr>
            <p:cNvSpPr/>
            <p:nvPr/>
          </p:nvSpPr>
          <p:spPr>
            <a:xfrm>
              <a:off x="3209307" y="982735"/>
              <a:ext cx="2733655" cy="769441"/>
            </a:xfrm>
            <a:prstGeom prst="rect">
              <a:avLst/>
            </a:prstGeom>
          </p:spPr>
          <p:txBody>
            <a:bodyPr wrap="square">
              <a:spAutoFit/>
            </a:bodyPr>
            <a:lstStyle/>
            <a:p>
              <a:pPr algn="ctr"/>
              <a:r>
                <a:rPr lang="ja-JP" altLang="en-US" sz="1600">
                  <a:solidFill>
                    <a:srgbClr val="0432FF"/>
                  </a:solidFill>
                  <a:latin typeface="Meiryo" panose="020B0604030504040204" pitchFamily="34" charset="-128"/>
                  <a:ea typeface="Meiryo" panose="020B0604030504040204" pitchFamily="34" charset="-128"/>
                </a:rPr>
                <a:t>事業目的を達成するための</a:t>
              </a:r>
              <a:endParaRPr lang="en-US" altLang="ja-JP" sz="1600" dirty="0">
                <a:solidFill>
                  <a:srgbClr val="0432FF"/>
                </a:solidFill>
                <a:latin typeface="Meiryo" panose="020B0604030504040204" pitchFamily="34" charset="-128"/>
                <a:ea typeface="Meiryo" panose="020B0604030504040204" pitchFamily="34" charset="-128"/>
              </a:endParaRPr>
            </a:p>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accent6">
                      <a:lumMod val="75000"/>
                    </a:schemeClr>
                  </a:solidFill>
                  <a:latin typeface="Meiryo" panose="020B0604030504040204" pitchFamily="34" charset="-128"/>
                  <a:ea typeface="Meiryo" panose="020B0604030504040204" pitchFamily="34" charset="-128"/>
                </a:rPr>
                <a:t>サービス</a:t>
              </a:r>
              <a:endParaRPr lang="en-US" altLang="ja-JP" sz="2800" dirty="0">
                <a:solidFill>
                  <a:srgbClr val="0432FF"/>
                </a:solidFill>
                <a:latin typeface="Meiryo" panose="020B0604030504040204" pitchFamily="34" charset="-128"/>
                <a:ea typeface="Meiryo" panose="020B0604030504040204" pitchFamily="34" charset="-128"/>
              </a:endParaRPr>
            </a:p>
          </p:txBody>
        </p:sp>
        <p:sp>
          <p:nvSpPr>
            <p:cNvPr id="7" name="上矢印 6">
              <a:extLst>
                <a:ext uri="{FF2B5EF4-FFF2-40B4-BE49-F238E27FC236}">
                  <a16:creationId xmlns:a16="http://schemas.microsoft.com/office/drawing/2014/main" id="{344A8AE1-5392-704D-95F9-62EF46D0235C}"/>
                </a:ext>
              </a:extLst>
            </p:cNvPr>
            <p:cNvSpPr/>
            <p:nvPr/>
          </p:nvSpPr>
          <p:spPr>
            <a:xfrm>
              <a:off x="4114799" y="1713506"/>
              <a:ext cx="914400" cy="82518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B9E11309-EA61-D54E-A6E1-C178635D6DC6}"/>
                </a:ext>
              </a:extLst>
            </p:cNvPr>
            <p:cNvSpPr txBox="1"/>
            <p:nvPr/>
          </p:nvSpPr>
          <p:spPr>
            <a:xfrm>
              <a:off x="2300789" y="2009523"/>
              <a:ext cx="1800493"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圧倒的スピード</a:t>
              </a:r>
            </a:p>
          </p:txBody>
        </p:sp>
        <p:sp>
          <p:nvSpPr>
            <p:cNvPr id="31" name="テキスト ボックス 30">
              <a:extLst>
                <a:ext uri="{FF2B5EF4-FFF2-40B4-BE49-F238E27FC236}">
                  <a16:creationId xmlns:a16="http://schemas.microsoft.com/office/drawing/2014/main" id="{A9FA2674-40BD-D24A-B1A6-F360C70EBB87}"/>
                </a:ext>
              </a:extLst>
            </p:cNvPr>
            <p:cNvSpPr txBox="1"/>
            <p:nvPr/>
          </p:nvSpPr>
          <p:spPr>
            <a:xfrm>
              <a:off x="5042716" y="2006428"/>
              <a:ext cx="1800493"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変更への柔軟性</a:t>
              </a:r>
            </a:p>
          </p:txBody>
        </p:sp>
      </p:grpSp>
      <p:sp>
        <p:nvSpPr>
          <p:cNvPr id="32" name="正方形/長方形 31">
            <a:extLst>
              <a:ext uri="{FF2B5EF4-FFF2-40B4-BE49-F238E27FC236}">
                <a16:creationId xmlns:a16="http://schemas.microsoft.com/office/drawing/2014/main" id="{66DB7807-D3B9-FC43-9F85-36226037D347}"/>
              </a:ext>
            </a:extLst>
          </p:cNvPr>
          <p:cNvSpPr/>
          <p:nvPr/>
        </p:nvSpPr>
        <p:spPr>
          <a:xfrm>
            <a:off x="2259272" y="2599173"/>
            <a:ext cx="1883526" cy="523220"/>
          </a:xfrm>
          <a:prstGeom prst="rect">
            <a:avLst/>
          </a:prstGeom>
        </p:spPr>
        <p:txBody>
          <a:bodyPr wrap="square">
            <a:spAutoFit/>
          </a:bodyPr>
          <a:lstStyle/>
          <a:p>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最高レベルの知恵</a:t>
            </a:r>
            <a:endPar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とノウハウを使う</a:t>
            </a:r>
            <a:endParaRPr lang="ja-JP" altLang="en-US" sz="1400">
              <a:solidFill>
                <a:srgbClr val="0432FF"/>
              </a:solidFill>
              <a:effectLst>
                <a:outerShdw blurRad="50800" dist="38100" dir="2700000" algn="tl" rotWithShape="0">
                  <a:prstClr val="black">
                    <a:alpha val="40000"/>
                  </a:prstClr>
                </a:outerShdw>
              </a:effectLst>
            </a:endParaRPr>
          </a:p>
        </p:txBody>
      </p:sp>
      <p:sp>
        <p:nvSpPr>
          <p:cNvPr id="33" name="正方形/長方形 32">
            <a:extLst>
              <a:ext uri="{FF2B5EF4-FFF2-40B4-BE49-F238E27FC236}">
                <a16:creationId xmlns:a16="http://schemas.microsoft.com/office/drawing/2014/main" id="{63E6F833-353C-0541-8B4E-2EBC9B745182}"/>
              </a:ext>
            </a:extLst>
          </p:cNvPr>
          <p:cNvSpPr/>
          <p:nvPr/>
        </p:nvSpPr>
        <p:spPr>
          <a:xfrm>
            <a:off x="5115819" y="2599173"/>
            <a:ext cx="1883526" cy="523220"/>
          </a:xfrm>
          <a:prstGeom prst="rect">
            <a:avLst/>
          </a:prstGeom>
        </p:spPr>
        <p:txBody>
          <a:bodyPr wrap="square">
            <a:spAutoFit/>
          </a:bodyPr>
          <a:lstStyle/>
          <a:p>
            <a:pPr algn="r"/>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資産に束縛されず</a:t>
            </a:r>
            <a:endPar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rgbClr val="0432FF"/>
                </a:solidFill>
                <a:effectLst>
                  <a:outerShdw blurRad="50800" dist="38100" dir="2700000" algn="tl" rotWithShape="0">
                    <a:prstClr val="black">
                      <a:alpha val="40000"/>
                    </a:prstClr>
                  </a:outerShdw>
                </a:effectLst>
              </a:rPr>
              <a:t>いろいろと挑戦できる</a:t>
            </a:r>
          </a:p>
        </p:txBody>
      </p:sp>
      <p:grpSp>
        <p:nvGrpSpPr>
          <p:cNvPr id="10" name="グループ化 9">
            <a:extLst>
              <a:ext uri="{FF2B5EF4-FFF2-40B4-BE49-F238E27FC236}">
                <a16:creationId xmlns:a16="http://schemas.microsoft.com/office/drawing/2014/main" id="{63515960-FEDF-5B4A-9082-5589A46010E0}"/>
              </a:ext>
            </a:extLst>
          </p:cNvPr>
          <p:cNvGrpSpPr/>
          <p:nvPr/>
        </p:nvGrpSpPr>
        <p:grpSpPr>
          <a:xfrm>
            <a:off x="6428154" y="941754"/>
            <a:ext cx="1602154" cy="810422"/>
            <a:chOff x="6428154" y="941754"/>
            <a:chExt cx="1602154" cy="810422"/>
          </a:xfrm>
        </p:grpSpPr>
        <p:sp>
          <p:nvSpPr>
            <p:cNvPr id="9" name="四角形吹き出し 8">
              <a:extLst>
                <a:ext uri="{FF2B5EF4-FFF2-40B4-BE49-F238E27FC236}">
                  <a16:creationId xmlns:a16="http://schemas.microsoft.com/office/drawing/2014/main" id="{1A8D4E10-FD59-5A4B-865D-7F7383283CC2}"/>
                </a:ext>
              </a:extLst>
            </p:cNvPr>
            <p:cNvSpPr/>
            <p:nvPr/>
          </p:nvSpPr>
          <p:spPr>
            <a:xfrm>
              <a:off x="6428154" y="941754"/>
              <a:ext cx="1602154" cy="810422"/>
            </a:xfrm>
            <a:prstGeom prst="wedgeRectCallout">
              <a:avLst>
                <a:gd name="adj1" fmla="val -103901"/>
                <a:gd name="adj2" fmla="val 13917"/>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24F169-785F-674D-B4E9-D3AA8FAA6DDB}"/>
                </a:ext>
              </a:extLst>
            </p:cNvPr>
            <p:cNvSpPr/>
            <p:nvPr/>
          </p:nvSpPr>
          <p:spPr>
            <a:xfrm>
              <a:off x="6428154" y="963689"/>
              <a:ext cx="1602154" cy="769441"/>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仕様書通りに</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1600" b="1" dirty="0">
                  <a:solidFill>
                    <a:schemeClr val="bg1"/>
                  </a:solidFill>
                  <a:latin typeface="Meiryo" panose="020B0604030504040204" pitchFamily="34" charset="-128"/>
                  <a:ea typeface="Meiryo" panose="020B0604030504040204" pitchFamily="34" charset="-128"/>
                </a:rPr>
                <a:t>IT</a:t>
              </a:r>
              <a:r>
                <a:rPr lang="ja-JP" altLang="en-US" sz="1600" b="1">
                  <a:solidFill>
                    <a:schemeClr val="bg1"/>
                  </a:solidFill>
                  <a:latin typeface="Meiryo" panose="020B0604030504040204" pitchFamily="34" charset="-128"/>
                  <a:ea typeface="Meiryo" panose="020B0604030504040204" pitchFamily="34" charset="-128"/>
                </a:rPr>
                <a:t>システム</a:t>
              </a:r>
              <a:r>
                <a:rPr lang="ja-JP" altLang="en-US" sz="1600">
                  <a:solidFill>
                    <a:schemeClr val="bg1"/>
                  </a:solidFill>
                  <a:latin typeface="Meiryo" panose="020B0604030504040204" pitchFamily="34" charset="-128"/>
                  <a:ea typeface="Meiryo" panose="020B0604030504040204" pitchFamily="34" charset="-128"/>
                </a:rPr>
                <a:t>を</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作ることではない</a:t>
              </a:r>
              <a:endParaRPr lang="en-US" altLang="ja-JP" sz="12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4327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下矢印 32">
            <a:extLst>
              <a:ext uri="{FF2B5EF4-FFF2-40B4-BE49-F238E27FC236}">
                <a16:creationId xmlns:a16="http://schemas.microsoft.com/office/drawing/2014/main" id="{5F841763-428A-7A4E-9B5B-525297B15DA6}"/>
              </a:ext>
            </a:extLst>
          </p:cNvPr>
          <p:cNvSpPr/>
          <p:nvPr/>
        </p:nvSpPr>
        <p:spPr>
          <a:xfrm>
            <a:off x="5463365" y="1552112"/>
            <a:ext cx="1819746" cy="4165908"/>
          </a:xfrm>
          <a:prstGeom prst="downArrow">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54E892E8-B038-7B48-A185-A29192237F74}"/>
              </a:ext>
            </a:extLst>
          </p:cNvPr>
          <p:cNvSpPr/>
          <p:nvPr/>
        </p:nvSpPr>
        <p:spPr>
          <a:xfrm>
            <a:off x="1998628" y="1552112"/>
            <a:ext cx="1819746" cy="4165908"/>
          </a:xfrm>
          <a:prstGeom prst="downArrow">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タイトル 35">
            <a:extLst>
              <a:ext uri="{FF2B5EF4-FFF2-40B4-BE49-F238E27FC236}">
                <a16:creationId xmlns:a16="http://schemas.microsoft.com/office/drawing/2014/main" id="{25AF684F-651F-9040-AE35-D2CCB4D7E81E}"/>
              </a:ext>
            </a:extLst>
          </p:cNvPr>
          <p:cNvSpPr>
            <a:spLocks noGrp="1"/>
          </p:cNvSpPr>
          <p:nvPr>
            <p:ph type="title"/>
          </p:nvPr>
        </p:nvSpPr>
        <p:spPr/>
        <p:txBody>
          <a:bodyPr/>
          <a:lstStyle/>
          <a:p>
            <a:r>
              <a:rPr lang="ja-JP" altLang="en-US"/>
              <a:t>求められる技術力の転換</a:t>
            </a:r>
          </a:p>
        </p:txBody>
      </p:sp>
      <p:sp>
        <p:nvSpPr>
          <p:cNvPr id="2" name="スライド番号プレースホルダー 1">
            <a:extLst>
              <a:ext uri="{FF2B5EF4-FFF2-40B4-BE49-F238E27FC236}">
                <a16:creationId xmlns:a16="http://schemas.microsoft.com/office/drawing/2014/main" id="{B0E1C15D-B168-FC46-8A0E-57E09FC1C22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171</a:t>
            </a:fld>
            <a:endParaRPr kumimoji="1" lang="ja-JP" altLang="en-US"/>
          </a:p>
        </p:txBody>
      </p:sp>
      <p:pic>
        <p:nvPicPr>
          <p:cNvPr id="4" name="図 3" descr="レゴのおもちゃ&#10;&#10;低い精度で自動的に生成された説明">
            <a:extLst>
              <a:ext uri="{FF2B5EF4-FFF2-40B4-BE49-F238E27FC236}">
                <a16:creationId xmlns:a16="http://schemas.microsoft.com/office/drawing/2014/main" id="{871A6518-7597-D747-852C-B4F4D96AB539}"/>
              </a:ext>
            </a:extLst>
          </p:cNvPr>
          <p:cNvPicPr>
            <a:picLocks noChangeAspect="1"/>
          </p:cNvPicPr>
          <p:nvPr/>
        </p:nvPicPr>
        <p:blipFill>
          <a:blip r:embed="rId3"/>
          <a:stretch>
            <a:fillRect/>
          </a:stretch>
        </p:blipFill>
        <p:spPr>
          <a:xfrm>
            <a:off x="357555" y="821646"/>
            <a:ext cx="1028853" cy="1028853"/>
          </a:xfrm>
          <a:prstGeom prst="rect">
            <a:avLst/>
          </a:prstGeom>
          <a:effectLst>
            <a:outerShdw blurRad="50800" dist="38100" dir="2700000" algn="tl" rotWithShape="0">
              <a:prstClr val="black">
                <a:alpha val="40000"/>
              </a:prstClr>
            </a:outerShdw>
          </a:effectLst>
        </p:spPr>
      </p:pic>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F8F2AD4C-8FA3-1245-9394-FAE3A3A2C2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7592" y="920813"/>
            <a:ext cx="1028853" cy="823082"/>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3590416B-05EF-B847-8679-84E13028089E}"/>
              </a:ext>
            </a:extLst>
          </p:cNvPr>
          <p:cNvSpPr txBox="1"/>
          <p:nvPr/>
        </p:nvSpPr>
        <p:spPr>
          <a:xfrm>
            <a:off x="298941" y="1894771"/>
            <a:ext cx="1043876" cy="400110"/>
          </a:xfrm>
          <a:prstGeom prst="rect">
            <a:avLst/>
          </a:prstGeom>
          <a:noFill/>
        </p:spPr>
        <p:txBody>
          <a:bodyPr wrap="none" rtlCol="0">
            <a:spAutoFit/>
          </a:bodyPr>
          <a:lstStyle/>
          <a:p>
            <a:r>
              <a:rPr lang="en-US" altLang="ja-JP" sz="2000" b="1" dirty="0">
                <a:solidFill>
                  <a:schemeClr val="accent3">
                    <a:lumMod val="50000"/>
                  </a:schemeClr>
                </a:solidFill>
                <a:latin typeface="Meiryo" panose="020B0604030504040204" pitchFamily="34" charset="-128"/>
                <a:ea typeface="Meiryo" panose="020B0604030504040204" pitchFamily="34" charset="-128"/>
              </a:rPr>
              <a:t>10</a:t>
            </a:r>
            <a:r>
              <a:rPr lang="ja-JP" altLang="en-US" sz="2000" b="1">
                <a:solidFill>
                  <a:schemeClr val="accent3">
                    <a:lumMod val="50000"/>
                  </a:schemeClr>
                </a:solidFill>
                <a:latin typeface="Meiryo" panose="020B0604030504040204" pitchFamily="34" charset="-128"/>
                <a:ea typeface="Meiryo" panose="020B0604030504040204" pitchFamily="34" charset="-128"/>
              </a:rPr>
              <a:t>年前</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2D073922-C251-F84E-B239-D8AEDC80E168}"/>
              </a:ext>
            </a:extLst>
          </p:cNvPr>
          <p:cNvSpPr txBox="1"/>
          <p:nvPr/>
        </p:nvSpPr>
        <p:spPr>
          <a:xfrm>
            <a:off x="1313962" y="1729530"/>
            <a:ext cx="2929792" cy="523220"/>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高度な専門スキルを持つ人材が相当人数必要だった</a:t>
            </a:r>
          </a:p>
        </p:txBody>
      </p:sp>
      <p:sp>
        <p:nvSpPr>
          <p:cNvPr id="9" name="テキスト ボックス 8">
            <a:extLst>
              <a:ext uri="{FF2B5EF4-FFF2-40B4-BE49-F238E27FC236}">
                <a16:creationId xmlns:a16="http://schemas.microsoft.com/office/drawing/2014/main" id="{BE765A35-418D-9044-9AB0-33AB5CD1BB82}"/>
              </a:ext>
            </a:extLst>
          </p:cNvPr>
          <p:cNvSpPr txBox="1"/>
          <p:nvPr/>
        </p:nvSpPr>
        <p:spPr>
          <a:xfrm>
            <a:off x="1313962" y="2339153"/>
            <a:ext cx="2929792" cy="954107"/>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自動化の範囲が限定的で人手に頼る範囲が広く人数が必要であり、経験に頼った属人的スキルが価値とされた</a:t>
            </a:r>
          </a:p>
        </p:txBody>
      </p:sp>
      <p:sp>
        <p:nvSpPr>
          <p:cNvPr id="10" name="テキスト ボックス 9">
            <a:extLst>
              <a:ext uri="{FF2B5EF4-FFF2-40B4-BE49-F238E27FC236}">
                <a16:creationId xmlns:a16="http://schemas.microsoft.com/office/drawing/2014/main" id="{D71E2845-5D83-7F40-A532-2FCBB8AA232D}"/>
              </a:ext>
            </a:extLst>
          </p:cNvPr>
          <p:cNvSpPr txBox="1"/>
          <p:nvPr/>
        </p:nvSpPr>
        <p:spPr>
          <a:xfrm>
            <a:off x="1313962" y="3388046"/>
            <a:ext cx="2929792" cy="1169551"/>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フレームワークやパッケージはあったが、「個別・独自」の要求は根強く、人手によるコーディングに頼る範囲が広く、人手が必要とされた</a:t>
            </a:r>
          </a:p>
        </p:txBody>
      </p:sp>
      <p:sp>
        <p:nvSpPr>
          <p:cNvPr id="11" name="テキスト ボックス 10">
            <a:extLst>
              <a:ext uri="{FF2B5EF4-FFF2-40B4-BE49-F238E27FC236}">
                <a16:creationId xmlns:a16="http://schemas.microsoft.com/office/drawing/2014/main" id="{5BBE3B1F-83AA-8C44-BD89-2DED2F7DD5C5}"/>
              </a:ext>
            </a:extLst>
          </p:cNvPr>
          <p:cNvSpPr txBox="1"/>
          <p:nvPr/>
        </p:nvSpPr>
        <p:spPr>
          <a:xfrm>
            <a:off x="1371754" y="907731"/>
            <a:ext cx="3073497" cy="707886"/>
          </a:xfrm>
          <a:prstGeom prst="rect">
            <a:avLst/>
          </a:prstGeom>
          <a:noFill/>
        </p:spPr>
        <p:txBody>
          <a:bodyPr wrap="square" rtlCol="0">
            <a:spAutoFit/>
          </a:bodyPr>
          <a:lstStyle/>
          <a:p>
            <a:r>
              <a:rPr lang="ja-JP" altLang="en-US" sz="2000">
                <a:solidFill>
                  <a:schemeClr val="accent3">
                    <a:lumMod val="50000"/>
                  </a:schemeClr>
                </a:solidFill>
                <a:latin typeface="Meiryo" panose="020B0604030504040204" pitchFamily="34" charset="-128"/>
                <a:ea typeface="Meiryo" panose="020B0604030504040204" pitchFamily="34" charset="-128"/>
              </a:rPr>
              <a:t>中長期的に絶対的な品質と安定</a:t>
            </a:r>
          </a:p>
        </p:txBody>
      </p:sp>
      <p:sp>
        <p:nvSpPr>
          <p:cNvPr id="12" name="テキスト ボックス 11">
            <a:extLst>
              <a:ext uri="{FF2B5EF4-FFF2-40B4-BE49-F238E27FC236}">
                <a16:creationId xmlns:a16="http://schemas.microsoft.com/office/drawing/2014/main" id="{FBD16475-AB7A-E445-98A1-84FF1F91824A}"/>
              </a:ext>
            </a:extLst>
          </p:cNvPr>
          <p:cNvSpPr txBox="1"/>
          <p:nvPr/>
        </p:nvSpPr>
        <p:spPr>
          <a:xfrm>
            <a:off x="1302089" y="4932544"/>
            <a:ext cx="2790315" cy="738664"/>
          </a:xfrm>
          <a:prstGeom prst="rect">
            <a:avLst/>
          </a:prstGeom>
          <a:noFill/>
        </p:spPr>
        <p:txBody>
          <a:bodyPr wrap="square" rtlCol="0">
            <a:spAutoFit/>
          </a:bodyPr>
          <a:lstStyle/>
          <a:p>
            <a:r>
              <a:rPr lang="ja-JP" altLang="en-US" sz="1400" b="1">
                <a:solidFill>
                  <a:schemeClr val="accent3">
                    <a:lumMod val="50000"/>
                  </a:schemeClr>
                </a:solidFill>
                <a:latin typeface="Meiryo" panose="020B0604030504040204" pitchFamily="34" charset="-128"/>
                <a:ea typeface="Meiryo" panose="020B0604030504040204" pitchFamily="34" charset="-128"/>
              </a:rPr>
              <a:t>大手</a:t>
            </a:r>
            <a:r>
              <a:rPr lang="en-US" altLang="ja-JP" sz="1400" b="1" dirty="0">
                <a:solidFill>
                  <a:schemeClr val="accent3">
                    <a:lumMod val="50000"/>
                  </a:schemeClr>
                </a:solidFill>
                <a:latin typeface="Meiryo" panose="020B0604030504040204" pitchFamily="34" charset="-128"/>
                <a:ea typeface="Meiryo" panose="020B0604030504040204" pitchFamily="34" charset="-128"/>
              </a:rPr>
              <a:t>SI</a:t>
            </a:r>
            <a:r>
              <a:rPr lang="ja-JP" altLang="en-US" sz="1400" b="1">
                <a:solidFill>
                  <a:schemeClr val="accent3">
                    <a:lumMod val="50000"/>
                  </a:schemeClr>
                </a:solidFill>
                <a:latin typeface="Meiryo" panose="020B0604030504040204" pitchFamily="34" charset="-128"/>
                <a:ea typeface="Meiryo" panose="020B0604030504040204" pitchFamily="34" charset="-128"/>
              </a:rPr>
              <a:t>事業者</a:t>
            </a:r>
            <a:r>
              <a:rPr lang="ja-JP" altLang="en-US" sz="1400">
                <a:solidFill>
                  <a:schemeClr val="accent3">
                    <a:lumMod val="50000"/>
                  </a:schemeClr>
                </a:solidFill>
                <a:latin typeface="Meiryo" panose="020B0604030504040204" pitchFamily="34" charset="-128"/>
                <a:ea typeface="Meiryo" panose="020B0604030504040204" pitchFamily="34" charset="-128"/>
              </a:rPr>
              <a:t>でなければ必要なスキルを持つ人材を集めることができなかった</a:t>
            </a:r>
          </a:p>
        </p:txBody>
      </p:sp>
      <p:sp>
        <p:nvSpPr>
          <p:cNvPr id="13" name="テキスト ボックス 12">
            <a:extLst>
              <a:ext uri="{FF2B5EF4-FFF2-40B4-BE49-F238E27FC236}">
                <a16:creationId xmlns:a16="http://schemas.microsoft.com/office/drawing/2014/main" id="{69CE7C5D-E63F-574C-A192-B61F8BD0D734}"/>
              </a:ext>
            </a:extLst>
          </p:cNvPr>
          <p:cNvSpPr txBox="1"/>
          <p:nvPr/>
        </p:nvSpPr>
        <p:spPr>
          <a:xfrm>
            <a:off x="4914900" y="1715616"/>
            <a:ext cx="2929792" cy="523220"/>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高度な専門スキルは求められるが人数は少なくても対処できる</a:t>
            </a:r>
          </a:p>
        </p:txBody>
      </p:sp>
      <p:sp>
        <p:nvSpPr>
          <p:cNvPr id="14" name="テキスト ボックス 13">
            <a:extLst>
              <a:ext uri="{FF2B5EF4-FFF2-40B4-BE49-F238E27FC236}">
                <a16:creationId xmlns:a16="http://schemas.microsoft.com/office/drawing/2014/main" id="{D28E03D3-BF3F-F942-B832-9A386BE78F97}"/>
              </a:ext>
            </a:extLst>
          </p:cNvPr>
          <p:cNvSpPr txBox="1"/>
          <p:nvPr/>
        </p:nvSpPr>
        <p:spPr>
          <a:xfrm>
            <a:off x="4914900" y="2325239"/>
            <a:ext cx="2929792" cy="954107"/>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自動化あるいはクラウド・サービスへの代替がすすみ、必要な人数は少なく、属人的スキルは排除される</a:t>
            </a:r>
          </a:p>
        </p:txBody>
      </p:sp>
      <p:sp>
        <p:nvSpPr>
          <p:cNvPr id="15" name="テキスト ボックス 14">
            <a:extLst>
              <a:ext uri="{FF2B5EF4-FFF2-40B4-BE49-F238E27FC236}">
                <a16:creationId xmlns:a16="http://schemas.microsoft.com/office/drawing/2014/main" id="{7B3BE044-AE0D-9B48-A761-41D1E4765496}"/>
              </a:ext>
            </a:extLst>
          </p:cNvPr>
          <p:cNvSpPr txBox="1"/>
          <p:nvPr/>
        </p:nvSpPr>
        <p:spPr>
          <a:xfrm>
            <a:off x="4914900" y="3374132"/>
            <a:ext cx="2929792" cy="1169551"/>
          </a:xfrm>
          <a:prstGeom prst="rect">
            <a:avLst/>
          </a:prstGeom>
          <a:noFill/>
        </p:spPr>
        <p:txBody>
          <a:bodyPr wrap="square" rtlCol="0">
            <a:spAutoFit/>
          </a:bodyPr>
          <a:lstStyle/>
          <a:p>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の適用範囲が拡大し、技術の高度化と多様化が進み、できるだけ作らないで、ユーザーが求める</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サービスを提供できることが求められる</a:t>
            </a:r>
          </a:p>
        </p:txBody>
      </p:sp>
      <p:sp>
        <p:nvSpPr>
          <p:cNvPr id="16" name="テキスト ボックス 15">
            <a:extLst>
              <a:ext uri="{FF2B5EF4-FFF2-40B4-BE49-F238E27FC236}">
                <a16:creationId xmlns:a16="http://schemas.microsoft.com/office/drawing/2014/main" id="{9A60AC77-C19E-7E43-A9C3-7CA7ACD8BAA0}"/>
              </a:ext>
            </a:extLst>
          </p:cNvPr>
          <p:cNvSpPr txBox="1"/>
          <p:nvPr/>
        </p:nvSpPr>
        <p:spPr>
          <a:xfrm>
            <a:off x="4698750" y="907731"/>
            <a:ext cx="3073497" cy="707886"/>
          </a:xfrm>
          <a:prstGeom prst="rect">
            <a:avLst/>
          </a:prstGeom>
          <a:noFill/>
        </p:spPr>
        <p:txBody>
          <a:bodyPr wrap="square" rtlCol="0">
            <a:spAutoFit/>
          </a:bodyPr>
          <a:lstStyle/>
          <a:p>
            <a:pPr algn="r"/>
            <a:r>
              <a:rPr lang="ja-JP" altLang="en-US" sz="2000">
                <a:solidFill>
                  <a:srgbClr val="0070C0"/>
                </a:solidFill>
                <a:latin typeface="Meiryo" panose="020B0604030504040204" pitchFamily="34" charset="-128"/>
                <a:ea typeface="Meiryo" panose="020B0604030504040204" pitchFamily="34" charset="-128"/>
              </a:rPr>
              <a:t>短期間での立ち上げと</a:t>
            </a:r>
            <a:endParaRPr lang="en-US" altLang="ja-JP" sz="2000" dirty="0">
              <a:solidFill>
                <a:srgbClr val="0070C0"/>
              </a:solidFill>
              <a:latin typeface="Meiryo" panose="020B0604030504040204" pitchFamily="34" charset="-128"/>
              <a:ea typeface="Meiryo" panose="020B0604030504040204" pitchFamily="34" charset="-128"/>
            </a:endParaRPr>
          </a:p>
          <a:p>
            <a:pPr algn="r"/>
            <a:r>
              <a:rPr lang="ja-JP" altLang="en-US" sz="2000">
                <a:solidFill>
                  <a:srgbClr val="0070C0"/>
                </a:solidFill>
                <a:latin typeface="Meiryo" panose="020B0604030504040204" pitchFamily="34" charset="-128"/>
                <a:ea typeface="Meiryo" panose="020B0604030504040204" pitchFamily="34" charset="-128"/>
              </a:rPr>
              <a:t>変更への俊敏性</a:t>
            </a:r>
          </a:p>
        </p:txBody>
      </p:sp>
      <p:sp>
        <p:nvSpPr>
          <p:cNvPr id="17" name="テキスト ボックス 16">
            <a:extLst>
              <a:ext uri="{FF2B5EF4-FFF2-40B4-BE49-F238E27FC236}">
                <a16:creationId xmlns:a16="http://schemas.microsoft.com/office/drawing/2014/main" id="{777459A3-3F05-5747-9014-AF19BC137624}"/>
              </a:ext>
            </a:extLst>
          </p:cNvPr>
          <p:cNvSpPr txBox="1"/>
          <p:nvPr/>
        </p:nvSpPr>
        <p:spPr>
          <a:xfrm>
            <a:off x="4914900" y="4929232"/>
            <a:ext cx="2929792" cy="738664"/>
          </a:xfrm>
          <a:prstGeom prst="rect">
            <a:avLst/>
          </a:prstGeom>
          <a:noFill/>
        </p:spPr>
        <p:txBody>
          <a:bodyPr wrap="square" rtlCol="0">
            <a:spAutoFit/>
          </a:bodyPr>
          <a:lstStyle/>
          <a:p>
            <a:r>
              <a:rPr lang="ja-JP" altLang="en-US" sz="1400" b="1">
                <a:solidFill>
                  <a:srgbClr val="0070C0"/>
                </a:solidFill>
                <a:latin typeface="Meiryo" panose="020B0604030504040204" pitchFamily="34" charset="-128"/>
                <a:ea typeface="Meiryo" panose="020B0604030504040204" pitchFamily="34" charset="-128"/>
              </a:rPr>
              <a:t>小規模な</a:t>
            </a:r>
            <a:r>
              <a:rPr lang="en-US" altLang="ja-JP" sz="1400" b="1" dirty="0">
                <a:solidFill>
                  <a:srgbClr val="0070C0"/>
                </a:solidFill>
                <a:latin typeface="Meiryo" panose="020B0604030504040204" pitchFamily="34" charset="-128"/>
                <a:ea typeface="Meiryo" panose="020B0604030504040204" pitchFamily="34" charset="-128"/>
              </a:rPr>
              <a:t>IT</a:t>
            </a:r>
            <a:r>
              <a:rPr lang="ja-JP" altLang="en-US" sz="1400" b="1">
                <a:solidFill>
                  <a:srgbClr val="0070C0"/>
                </a:solidFill>
                <a:latin typeface="Meiryo" panose="020B0604030504040204" pitchFamily="34" charset="-128"/>
                <a:ea typeface="Meiryo" panose="020B0604030504040204" pitchFamily="34" charset="-128"/>
              </a:rPr>
              <a:t>事業者</a:t>
            </a:r>
            <a:r>
              <a:rPr lang="ja-JP" altLang="en-US" sz="1400">
                <a:solidFill>
                  <a:srgbClr val="0070C0"/>
                </a:solidFill>
                <a:latin typeface="Meiryo" panose="020B0604030504040204" pitchFamily="34" charset="-128"/>
                <a:ea typeface="Meiryo" panose="020B0604030504040204" pitchFamily="34" charset="-128"/>
              </a:rPr>
              <a:t>や</a:t>
            </a:r>
            <a:r>
              <a:rPr lang="ja-JP" altLang="en-US" sz="1400" b="1">
                <a:solidFill>
                  <a:srgbClr val="0070C0"/>
                </a:solidFill>
                <a:latin typeface="Meiryo" panose="020B0604030504040204" pitchFamily="34" charset="-128"/>
                <a:ea typeface="Meiryo" panose="020B0604030504040204" pitchFamily="34" charset="-128"/>
              </a:rPr>
              <a:t>内製化</a:t>
            </a:r>
            <a:r>
              <a:rPr lang="ja-JP" altLang="en-US" sz="1400">
                <a:solidFill>
                  <a:srgbClr val="0070C0"/>
                </a:solidFill>
                <a:latin typeface="Meiryo" panose="020B0604030504040204" pitchFamily="34" charset="-128"/>
                <a:ea typeface="Meiryo" panose="020B0604030504040204" pitchFamily="34" charset="-128"/>
              </a:rPr>
              <a:t>といった少ない人数でも技術力があれば対処できる</a:t>
            </a:r>
          </a:p>
        </p:txBody>
      </p:sp>
      <p:sp>
        <p:nvSpPr>
          <p:cNvPr id="18" name="テキスト ボックス 17">
            <a:extLst>
              <a:ext uri="{FF2B5EF4-FFF2-40B4-BE49-F238E27FC236}">
                <a16:creationId xmlns:a16="http://schemas.microsoft.com/office/drawing/2014/main" id="{D0E03601-1263-3C41-A28D-3A4599484376}"/>
              </a:ext>
            </a:extLst>
          </p:cNvPr>
          <p:cNvSpPr txBox="1"/>
          <p:nvPr/>
        </p:nvSpPr>
        <p:spPr>
          <a:xfrm>
            <a:off x="1443605" y="5718020"/>
            <a:ext cx="2929792" cy="461665"/>
          </a:xfrm>
          <a:prstGeom prst="rect">
            <a:avLst/>
          </a:prstGeom>
          <a:noFill/>
        </p:spPr>
        <p:txBody>
          <a:bodyPr wrap="square" rtlCol="0">
            <a:spAutoFit/>
          </a:bodyPr>
          <a:lstStyle/>
          <a:p>
            <a:pPr algn="ctr"/>
            <a:r>
              <a:rPr lang="ja-JP" altLang="en-US" sz="2400" b="1">
                <a:solidFill>
                  <a:schemeClr val="accent3">
                    <a:lumMod val="50000"/>
                  </a:schemeClr>
                </a:solidFill>
                <a:latin typeface="Meiryo" panose="020B0604030504040204" pitchFamily="34" charset="-128"/>
                <a:ea typeface="Meiryo" panose="020B0604030504040204" pitchFamily="34" charset="-128"/>
              </a:rPr>
              <a:t>作る技術力</a:t>
            </a:r>
            <a:r>
              <a:rPr lang="ja-JP" altLang="en-US" sz="2000">
                <a:solidFill>
                  <a:schemeClr val="accent3">
                    <a:lumMod val="50000"/>
                  </a:schemeClr>
                </a:solidFill>
                <a:latin typeface="Meiryo" panose="020B0604030504040204" pitchFamily="34" charset="-128"/>
                <a:ea typeface="Meiryo" panose="020B0604030504040204" pitchFamily="34" charset="-128"/>
              </a:rPr>
              <a:t>の時代</a:t>
            </a:r>
          </a:p>
        </p:txBody>
      </p:sp>
      <p:sp>
        <p:nvSpPr>
          <p:cNvPr id="19" name="テキスト ボックス 18">
            <a:extLst>
              <a:ext uri="{FF2B5EF4-FFF2-40B4-BE49-F238E27FC236}">
                <a16:creationId xmlns:a16="http://schemas.microsoft.com/office/drawing/2014/main" id="{B41EB54D-0371-7A4A-A3A2-155C8733DF2A}"/>
              </a:ext>
            </a:extLst>
          </p:cNvPr>
          <p:cNvSpPr txBox="1"/>
          <p:nvPr/>
        </p:nvSpPr>
        <p:spPr>
          <a:xfrm>
            <a:off x="4778183" y="5718020"/>
            <a:ext cx="3203226" cy="461665"/>
          </a:xfrm>
          <a:prstGeom prst="rect">
            <a:avLst/>
          </a:prstGeom>
          <a:noFill/>
        </p:spPr>
        <p:txBody>
          <a:bodyPr wrap="squar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作らない技術力</a:t>
            </a:r>
            <a:r>
              <a:rPr lang="ja-JP" altLang="en-US" sz="2000">
                <a:solidFill>
                  <a:srgbClr val="0070C0"/>
                </a:solidFill>
                <a:latin typeface="Meiryo" panose="020B0604030504040204" pitchFamily="34" charset="-128"/>
                <a:ea typeface="Meiryo" panose="020B0604030504040204" pitchFamily="34" charset="-128"/>
              </a:rPr>
              <a:t>の時代</a:t>
            </a:r>
          </a:p>
        </p:txBody>
      </p:sp>
      <p:sp>
        <p:nvSpPr>
          <p:cNvPr id="20" name="テキスト ボックス 19">
            <a:extLst>
              <a:ext uri="{FF2B5EF4-FFF2-40B4-BE49-F238E27FC236}">
                <a16:creationId xmlns:a16="http://schemas.microsoft.com/office/drawing/2014/main" id="{B766D8D7-96CD-E34B-B122-69E0A87AF7E6}"/>
              </a:ext>
            </a:extLst>
          </p:cNvPr>
          <p:cNvSpPr txBox="1"/>
          <p:nvPr/>
        </p:nvSpPr>
        <p:spPr>
          <a:xfrm>
            <a:off x="7999046" y="1894771"/>
            <a:ext cx="784189" cy="400110"/>
          </a:xfrm>
          <a:prstGeom prst="rect">
            <a:avLst/>
          </a:prstGeom>
          <a:noFill/>
        </p:spPr>
        <p:txBody>
          <a:bodyPr wrap="none" rtlCol="0">
            <a:spAutoFit/>
          </a:bodyPr>
          <a:lstStyle/>
          <a:p>
            <a:pPr algn="r"/>
            <a:r>
              <a:rPr lang="ja-JP" altLang="en-US" sz="2000" b="1">
                <a:solidFill>
                  <a:srgbClr val="0070C0"/>
                </a:solidFill>
                <a:latin typeface="Meiryo" panose="020B0604030504040204" pitchFamily="34" charset="-128"/>
                <a:ea typeface="Meiryo" panose="020B0604030504040204" pitchFamily="34" charset="-128"/>
              </a:rPr>
              <a:t>現</a:t>
            </a:r>
            <a:r>
              <a:rPr lang="en-US" altLang="ja-JP" sz="2000" b="1" dirty="0">
                <a:solidFill>
                  <a:srgbClr val="0070C0"/>
                </a:solidFill>
                <a:latin typeface="Meiryo" panose="020B0604030504040204" pitchFamily="34" charset="-128"/>
                <a:ea typeface="Meiryo" panose="020B0604030504040204" pitchFamily="34" charset="-128"/>
              </a:rPr>
              <a:t> </a:t>
            </a:r>
            <a:r>
              <a:rPr lang="ja-JP" altLang="en-US" sz="2000" b="1">
                <a:solidFill>
                  <a:srgbClr val="0070C0"/>
                </a:solidFill>
                <a:latin typeface="Meiryo" panose="020B0604030504040204" pitchFamily="34" charset="-128"/>
                <a:ea typeface="Meiryo" panose="020B0604030504040204" pitchFamily="34" charset="-128"/>
              </a:rPr>
              <a:t>在</a:t>
            </a:r>
            <a:endParaRPr kumimoji="1" lang="ja-JP" altLang="en-US" sz="2000" b="1">
              <a:solidFill>
                <a:srgbClr val="0070C0"/>
              </a:solidFill>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C5AC0B16-4903-744F-A924-B4E7174FD8C2}"/>
              </a:ext>
            </a:extLst>
          </p:cNvPr>
          <p:cNvSpPr/>
          <p:nvPr/>
        </p:nvSpPr>
        <p:spPr>
          <a:xfrm>
            <a:off x="4180177" y="171561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73822E93-74F0-9E4C-9301-21D6690A519A}"/>
              </a:ext>
            </a:extLst>
          </p:cNvPr>
          <p:cNvSpPr/>
          <p:nvPr/>
        </p:nvSpPr>
        <p:spPr>
          <a:xfrm>
            <a:off x="4180177" y="2456530"/>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59B2762A-7760-A243-98A4-E2F1A11D7D93}"/>
              </a:ext>
            </a:extLst>
          </p:cNvPr>
          <p:cNvSpPr/>
          <p:nvPr/>
        </p:nvSpPr>
        <p:spPr>
          <a:xfrm>
            <a:off x="4176724" y="365014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C850520-BD52-BA41-B0FB-61521BFDD16C}"/>
              </a:ext>
            </a:extLst>
          </p:cNvPr>
          <p:cNvSpPr txBox="1"/>
          <p:nvPr/>
        </p:nvSpPr>
        <p:spPr>
          <a:xfrm>
            <a:off x="4176724" y="1826680"/>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構築</a:t>
            </a:r>
          </a:p>
        </p:txBody>
      </p:sp>
      <p:sp>
        <p:nvSpPr>
          <p:cNvPr id="27" name="テキスト ボックス 26">
            <a:extLst>
              <a:ext uri="{FF2B5EF4-FFF2-40B4-BE49-F238E27FC236}">
                <a16:creationId xmlns:a16="http://schemas.microsoft.com/office/drawing/2014/main" id="{6DA3151B-9380-9048-BC6B-4D433A708D13}"/>
              </a:ext>
            </a:extLst>
          </p:cNvPr>
          <p:cNvSpPr txBox="1"/>
          <p:nvPr/>
        </p:nvSpPr>
        <p:spPr>
          <a:xfrm>
            <a:off x="4176723" y="2586542"/>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運用</a:t>
            </a:r>
          </a:p>
        </p:txBody>
      </p:sp>
      <p:sp>
        <p:nvSpPr>
          <p:cNvPr id="28" name="テキスト ボックス 27">
            <a:extLst>
              <a:ext uri="{FF2B5EF4-FFF2-40B4-BE49-F238E27FC236}">
                <a16:creationId xmlns:a16="http://schemas.microsoft.com/office/drawing/2014/main" id="{63AA6DA9-28F2-0C46-9A70-322DA464510C}"/>
              </a:ext>
            </a:extLst>
          </p:cNvPr>
          <p:cNvSpPr txBox="1"/>
          <p:nvPr/>
        </p:nvSpPr>
        <p:spPr>
          <a:xfrm>
            <a:off x="4176723" y="3767625"/>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開発</a:t>
            </a:r>
          </a:p>
        </p:txBody>
      </p:sp>
      <p:sp>
        <p:nvSpPr>
          <p:cNvPr id="30" name="右矢印 29">
            <a:extLst>
              <a:ext uri="{FF2B5EF4-FFF2-40B4-BE49-F238E27FC236}">
                <a16:creationId xmlns:a16="http://schemas.microsoft.com/office/drawing/2014/main" id="{254DEA36-A4F0-D248-ADF0-3E4B1414A503}"/>
              </a:ext>
            </a:extLst>
          </p:cNvPr>
          <p:cNvSpPr/>
          <p:nvPr/>
        </p:nvSpPr>
        <p:spPr>
          <a:xfrm>
            <a:off x="4176724" y="5035272"/>
            <a:ext cx="783646" cy="521270"/>
          </a:xfrm>
          <a:prstGeom prst="rightArrow">
            <a:avLst>
              <a:gd name="adj1" fmla="val 72884"/>
              <a:gd name="adj2" fmla="val 50000"/>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CD455A4E-432A-9444-A15D-CE9532745ADC}"/>
              </a:ext>
            </a:extLst>
          </p:cNvPr>
          <p:cNvSpPr txBox="1"/>
          <p:nvPr/>
        </p:nvSpPr>
        <p:spPr>
          <a:xfrm>
            <a:off x="4194030" y="5140544"/>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人材</a:t>
            </a:r>
          </a:p>
        </p:txBody>
      </p:sp>
      <p:sp>
        <p:nvSpPr>
          <p:cNvPr id="34" name="テキスト ボックス 33">
            <a:extLst>
              <a:ext uri="{FF2B5EF4-FFF2-40B4-BE49-F238E27FC236}">
                <a16:creationId xmlns:a16="http://schemas.microsoft.com/office/drawing/2014/main" id="{AB34B55D-6379-A543-A77F-5BB63BB33279}"/>
              </a:ext>
            </a:extLst>
          </p:cNvPr>
          <p:cNvSpPr txBox="1"/>
          <p:nvPr/>
        </p:nvSpPr>
        <p:spPr>
          <a:xfrm>
            <a:off x="1386408" y="6179685"/>
            <a:ext cx="2790315" cy="400110"/>
          </a:xfrm>
          <a:prstGeom prst="rect">
            <a:avLst/>
          </a:prstGeom>
          <a:noFill/>
        </p:spPr>
        <p:txBody>
          <a:bodyPr wrap="square" rtlCol="0">
            <a:spAutoFit/>
          </a:bodyPr>
          <a:lstStyle/>
          <a:p>
            <a:pPr algn="ctr"/>
            <a:r>
              <a:rPr lang="ja-JP" altLang="en-US" sz="2000">
                <a:solidFill>
                  <a:schemeClr val="accent3">
                    <a:lumMod val="50000"/>
                  </a:schemeClr>
                </a:solidFill>
                <a:latin typeface="Meiryo" panose="020B0604030504040204" pitchFamily="34" charset="-128"/>
                <a:ea typeface="Meiryo" panose="020B0604030504040204" pitchFamily="34" charset="-128"/>
              </a:rPr>
              <a:t>組織的人材動員力</a:t>
            </a:r>
          </a:p>
        </p:txBody>
      </p:sp>
      <p:sp>
        <p:nvSpPr>
          <p:cNvPr id="35" name="テキスト ボックス 34">
            <a:extLst>
              <a:ext uri="{FF2B5EF4-FFF2-40B4-BE49-F238E27FC236}">
                <a16:creationId xmlns:a16="http://schemas.microsoft.com/office/drawing/2014/main" id="{13CD0C83-CE97-3F4D-AC99-776969031B17}"/>
              </a:ext>
            </a:extLst>
          </p:cNvPr>
          <p:cNvSpPr txBox="1"/>
          <p:nvPr/>
        </p:nvSpPr>
        <p:spPr>
          <a:xfrm>
            <a:off x="4914900" y="6167461"/>
            <a:ext cx="2790315" cy="400110"/>
          </a:xfrm>
          <a:prstGeom prst="rect">
            <a:avLst/>
          </a:prstGeom>
          <a:noFill/>
        </p:spPr>
        <p:txBody>
          <a:bodyPr wrap="square" rtlCol="0">
            <a:spAutoFit/>
          </a:bodyPr>
          <a:lstStyle/>
          <a:p>
            <a:pPr algn="ctr"/>
            <a:r>
              <a:rPr lang="ja-JP" altLang="en-US" sz="2000">
                <a:solidFill>
                  <a:srgbClr val="0070C0"/>
                </a:solidFill>
                <a:latin typeface="Meiryo" panose="020B0604030504040204" pitchFamily="34" charset="-128"/>
                <a:ea typeface="Meiryo" panose="020B0604030504040204" pitchFamily="34" charset="-128"/>
              </a:rPr>
              <a:t>個人的技術力と人間力</a:t>
            </a:r>
          </a:p>
        </p:txBody>
      </p:sp>
    </p:spTree>
    <p:extLst>
      <p:ext uri="{BB962C8B-B14F-4D97-AF65-F5344CB8AC3E}">
        <p14:creationId xmlns:p14="http://schemas.microsoft.com/office/powerpoint/2010/main" val="99063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3" grpId="0"/>
      <p:bldP spid="14" grpId="0"/>
      <p:bldP spid="15" grpId="0"/>
      <p:bldP spid="16" grpId="0"/>
      <p:bldP spid="17" grpId="0"/>
      <p:bldP spid="19" grpId="0"/>
      <p:bldP spid="20" grpId="0"/>
      <p:bldP spid="22" grpId="0" animBg="1"/>
      <p:bldP spid="23" grpId="0" animBg="1"/>
      <p:bldP spid="24" grpId="0" animBg="1"/>
      <p:bldP spid="26" grpId="0"/>
      <p:bldP spid="27" grpId="0"/>
      <p:bldP spid="28" grpId="0"/>
      <p:bldP spid="30" grpId="0" animBg="1"/>
      <p:bldP spid="31" grpId="0"/>
      <p:bldP spid="3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1D0634-A80E-3D47-BC09-5CEC9BBBF8D0}"/>
              </a:ext>
            </a:extLst>
          </p:cNvPr>
          <p:cNvSpPr>
            <a:spLocks noGrp="1"/>
          </p:cNvSpPr>
          <p:nvPr>
            <p:ph type="title"/>
          </p:nvPr>
        </p:nvSpPr>
        <p:spPr/>
        <p:txBody>
          <a:bodyPr/>
          <a:lstStyle/>
          <a:p>
            <a:r>
              <a:rPr kumimoji="1" lang="ja-JP" altLang="en-US"/>
              <a:t>「作る技術」から「作らない技術」へ</a:t>
            </a:r>
          </a:p>
        </p:txBody>
      </p:sp>
      <p:sp>
        <p:nvSpPr>
          <p:cNvPr id="4" name="正方形/長方形 3">
            <a:extLst>
              <a:ext uri="{FF2B5EF4-FFF2-40B4-BE49-F238E27FC236}">
                <a16:creationId xmlns:a16="http://schemas.microsoft.com/office/drawing/2014/main" id="{A5F3C4FA-DDB8-C847-BB63-9F73E52A0CA9}"/>
              </a:ext>
            </a:extLst>
          </p:cNvPr>
          <p:cNvSpPr/>
          <p:nvPr/>
        </p:nvSpPr>
        <p:spPr>
          <a:xfrm>
            <a:off x="230400" y="826718"/>
            <a:ext cx="4260181" cy="56805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AA993E1-D906-6543-9B5B-1394D9D19FE9}"/>
              </a:ext>
            </a:extLst>
          </p:cNvPr>
          <p:cNvSpPr/>
          <p:nvPr/>
        </p:nvSpPr>
        <p:spPr>
          <a:xfrm>
            <a:off x="4653419" y="826718"/>
            <a:ext cx="4260181" cy="568055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2DC22679-F2BD-3D43-BB0C-B317F06687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095267" y="976418"/>
            <a:ext cx="1125765" cy="1034009"/>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CC6B4907-DAF1-5C40-9D00-EDCAB8FD88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9813" y="979798"/>
            <a:ext cx="1109154" cy="1030629"/>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058EAC2C-9CCD-5E46-BF7F-F005D457958A}"/>
              </a:ext>
            </a:extLst>
          </p:cNvPr>
          <p:cNvSpPr txBox="1"/>
          <p:nvPr/>
        </p:nvSpPr>
        <p:spPr>
          <a:xfrm>
            <a:off x="797946" y="1283746"/>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作る技術</a:t>
            </a:r>
          </a:p>
        </p:txBody>
      </p:sp>
      <p:sp>
        <p:nvSpPr>
          <p:cNvPr id="9" name="テキスト ボックス 8">
            <a:extLst>
              <a:ext uri="{FF2B5EF4-FFF2-40B4-BE49-F238E27FC236}">
                <a16:creationId xmlns:a16="http://schemas.microsoft.com/office/drawing/2014/main" id="{FA60B5A8-6F81-7C44-990E-5D3F1027F18B}"/>
              </a:ext>
            </a:extLst>
          </p:cNvPr>
          <p:cNvSpPr txBox="1"/>
          <p:nvPr/>
        </p:nvSpPr>
        <p:spPr>
          <a:xfrm>
            <a:off x="4845967" y="1283746"/>
            <a:ext cx="2646878"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作らない技術</a:t>
            </a:r>
          </a:p>
        </p:txBody>
      </p:sp>
      <p:sp>
        <p:nvSpPr>
          <p:cNvPr id="10" name="正方形/長方形 9">
            <a:extLst>
              <a:ext uri="{FF2B5EF4-FFF2-40B4-BE49-F238E27FC236}">
                <a16:creationId xmlns:a16="http://schemas.microsoft.com/office/drawing/2014/main" id="{B68F38A2-8E16-9949-B801-D6114D0BF11A}"/>
              </a:ext>
            </a:extLst>
          </p:cNvPr>
          <p:cNvSpPr/>
          <p:nvPr/>
        </p:nvSpPr>
        <p:spPr>
          <a:xfrm>
            <a:off x="406004"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仕様書に定められた機能を実装することを目的に、丁寧に手間を掛けて、</a:t>
            </a:r>
            <a:r>
              <a:rPr lang="en-US" altLang="ja-JP" sz="1600" dirty="0">
                <a:solidFill>
                  <a:schemeClr val="bg1"/>
                </a:solidFill>
                <a:latin typeface="Meiryo" panose="020B0604030504040204" pitchFamily="34" charset="-128"/>
                <a:ea typeface="Meiryo" panose="020B0604030504040204" pitchFamily="34" charset="-128"/>
              </a:rPr>
              <a:t>QCD</a:t>
            </a:r>
            <a:r>
              <a:rPr lang="ja-JP" altLang="en-US" sz="1600">
                <a:solidFill>
                  <a:schemeClr val="bg1"/>
                </a:solidFill>
                <a:latin typeface="Meiryo" panose="020B0604030504040204" pitchFamily="34" charset="-128"/>
                <a:ea typeface="Meiryo" panose="020B0604030504040204" pitchFamily="34" charset="-128"/>
              </a:rPr>
              <a:t>を守って、</a:t>
            </a:r>
            <a:r>
              <a:rPr lang="ja-JP" altLang="en-US" sz="1600" b="1" u="sng">
                <a:solidFill>
                  <a:schemeClr val="bg1"/>
                </a:solidFill>
                <a:latin typeface="Meiryo" panose="020B0604030504040204" pitchFamily="34" charset="-128"/>
                <a:ea typeface="Meiryo" panose="020B0604030504040204" pitchFamily="34" charset="-128"/>
              </a:rPr>
              <a:t>プログラムを作る技術</a:t>
            </a:r>
          </a:p>
        </p:txBody>
      </p:sp>
      <p:sp>
        <p:nvSpPr>
          <p:cNvPr id="11" name="正方形/長方形 10">
            <a:extLst>
              <a:ext uri="{FF2B5EF4-FFF2-40B4-BE49-F238E27FC236}">
                <a16:creationId xmlns:a16="http://schemas.microsoft.com/office/drawing/2014/main" id="{70AA8DF1-41AC-1945-AE5A-A1C299CF1C48}"/>
              </a:ext>
            </a:extLst>
          </p:cNvPr>
          <p:cNvSpPr/>
          <p:nvPr/>
        </p:nvSpPr>
        <p:spPr>
          <a:xfrm>
            <a:off x="4829023"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ビジネス成果の達成を目的に、既存の</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サービスを駆使し、できるだけ作らずに短期間で</a:t>
            </a:r>
            <a:r>
              <a:rPr lang="en" altLang="ja-JP" sz="1600" b="1" u="sng" dirty="0">
                <a:solidFill>
                  <a:schemeClr val="bg1"/>
                </a:solidFill>
                <a:latin typeface="Meiryo" panose="020B0604030504040204" pitchFamily="34" charset="-128"/>
                <a:ea typeface="Meiryo" panose="020B0604030504040204" pitchFamily="34" charset="-128"/>
              </a:rPr>
              <a:t>IT</a:t>
            </a:r>
            <a:r>
              <a:rPr lang="ja-JP" altLang="en-US" sz="1600" b="1" u="sng">
                <a:solidFill>
                  <a:schemeClr val="bg1"/>
                </a:solidFill>
                <a:latin typeface="Meiryo" panose="020B0604030504040204" pitchFamily="34" charset="-128"/>
                <a:ea typeface="Meiryo" panose="020B0604030504040204" pitchFamily="34" charset="-128"/>
              </a:rPr>
              <a:t>サービスを実現する技術</a:t>
            </a:r>
          </a:p>
        </p:txBody>
      </p:sp>
      <p:sp>
        <p:nvSpPr>
          <p:cNvPr id="12" name="正方形/長方形 11">
            <a:extLst>
              <a:ext uri="{FF2B5EF4-FFF2-40B4-BE49-F238E27FC236}">
                <a16:creationId xmlns:a16="http://schemas.microsoft.com/office/drawing/2014/main" id="{89C18130-ADE6-5346-8EAB-5792B2312A9E}"/>
              </a:ext>
            </a:extLst>
          </p:cNvPr>
          <p:cNvSpPr/>
          <p:nvPr/>
        </p:nvSpPr>
        <p:spPr>
          <a:xfrm>
            <a:off x="443755" y="5142812"/>
            <a:ext cx="3905413"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工数を売る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組織力を駆使して、作る技術を持つエンジニアをできるだけ多く動員し、工数を最大化して、売上規模を拡大すること</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97DBB0BF-B288-664C-A8B7-2C55A3BD50FE}"/>
              </a:ext>
            </a:extLst>
          </p:cNvPr>
          <p:cNvSpPr/>
          <p:nvPr/>
        </p:nvSpPr>
        <p:spPr>
          <a:xfrm>
            <a:off x="4864995" y="5142812"/>
            <a:ext cx="3873000"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技術力を売る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作らない技術力を持つ個人やチームをお客様の事業の成果に見合う金額で提供して、高い利益率を継続的に確保すること</a:t>
            </a:r>
          </a:p>
        </p:txBody>
      </p:sp>
      <p:sp>
        <p:nvSpPr>
          <p:cNvPr id="14" name="正方形/長方形 13">
            <a:extLst>
              <a:ext uri="{FF2B5EF4-FFF2-40B4-BE49-F238E27FC236}">
                <a16:creationId xmlns:a16="http://schemas.microsoft.com/office/drawing/2014/main" id="{BF2F42F0-CC5D-7541-B2B7-FEEA92419A02}"/>
              </a:ext>
            </a:extLst>
          </p:cNvPr>
          <p:cNvSpPr/>
          <p:nvPr/>
        </p:nvSpPr>
        <p:spPr>
          <a:xfrm>
            <a:off x="406004" y="2995312"/>
            <a:ext cx="3907192"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お客様をインタビューして、要件を定義し、</a:t>
            </a:r>
            <a:r>
              <a:rPr lang="en" altLang="ja-JP" sz="1600" dirty="0">
                <a:solidFill>
                  <a:schemeClr val="bg1"/>
                </a:solidFill>
                <a:latin typeface="Meiryo" panose="020B0604030504040204" pitchFamily="34" charset="-128"/>
                <a:ea typeface="Meiryo" panose="020B0604030504040204" pitchFamily="34" charset="-128"/>
              </a:rPr>
              <a:t>WBS</a:t>
            </a:r>
            <a:r>
              <a:rPr lang="ja-JP" altLang="en-US" sz="1600">
                <a:solidFill>
                  <a:schemeClr val="bg1"/>
                </a:solidFill>
                <a:latin typeface="Meiryo" panose="020B0604030504040204" pitchFamily="34" charset="-128"/>
                <a:ea typeface="Meiryo" panose="020B0604030504040204" pitchFamily="34" charset="-128"/>
              </a:rPr>
              <a:t>に従って進捗を管理する</a:t>
            </a:r>
            <a:r>
              <a:rPr lang="en" altLang="ja-JP" sz="1600" dirty="0">
                <a:solidFill>
                  <a:schemeClr val="bg1"/>
                </a:solidFill>
                <a:latin typeface="Meiryo" panose="020B0604030504040204" pitchFamily="34" charset="-128"/>
                <a:ea typeface="Meiryo" panose="020B0604030504040204" pitchFamily="34" charset="-128"/>
              </a:rPr>
              <a:t>PM</a:t>
            </a:r>
            <a:r>
              <a:rPr lang="ja-JP" altLang="en-US" sz="1600">
                <a:solidFill>
                  <a:schemeClr val="bg1"/>
                </a:solidFill>
                <a:latin typeface="Meiryo" panose="020B0604030504040204" pitchFamily="34" charset="-128"/>
                <a:ea typeface="Meiryo" panose="020B0604030504040204" pitchFamily="34" charset="-128"/>
              </a:rPr>
              <a:t>や仕様書に従ってコードを書くエンジニア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F5CA9128-EFDB-9C41-A0EA-DD4282D93449}"/>
              </a:ext>
            </a:extLst>
          </p:cNvPr>
          <p:cNvSpPr/>
          <p:nvPr/>
        </p:nvSpPr>
        <p:spPr>
          <a:xfrm>
            <a:off x="4829023" y="2995312"/>
            <a:ext cx="3873000" cy="1815882"/>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お客様と事業の目的とビジョンを共有し、</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サービスを提供するための障害を排除し、お膳立てを整えるスクラムマスターと、既存のサービスや技術を自分たちで目利きし、最速最短でビジネスの成果に供する</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サービスを実現するエンジニア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973695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969FB1-FE4F-314F-A9AB-0F87FE7B63BD}"/>
              </a:ext>
            </a:extLst>
          </p:cNvPr>
          <p:cNvSpPr>
            <a:spLocks noGrp="1"/>
          </p:cNvSpPr>
          <p:nvPr>
            <p:ph type="title"/>
          </p:nvPr>
        </p:nvSpPr>
        <p:spPr/>
        <p:txBody>
          <a:bodyPr/>
          <a:lstStyle/>
          <a:p>
            <a:r>
              <a:rPr kumimoji="1" lang="ja-JP" altLang="en-US"/>
              <a:t>作らない技術のスタック</a:t>
            </a:r>
          </a:p>
        </p:txBody>
      </p:sp>
      <p:sp>
        <p:nvSpPr>
          <p:cNvPr id="3" name="正方形/長方形 2">
            <a:extLst>
              <a:ext uri="{FF2B5EF4-FFF2-40B4-BE49-F238E27FC236}">
                <a16:creationId xmlns:a16="http://schemas.microsoft.com/office/drawing/2014/main" id="{963EC82B-ED2A-3D4E-BFF5-BBD77F5D1857}"/>
              </a:ext>
            </a:extLst>
          </p:cNvPr>
          <p:cNvSpPr/>
          <p:nvPr/>
        </p:nvSpPr>
        <p:spPr>
          <a:xfrm>
            <a:off x="541651" y="1604569"/>
            <a:ext cx="8060698" cy="135849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540395E0-615C-8149-A256-C3932F7E3DD9}"/>
              </a:ext>
            </a:extLst>
          </p:cNvPr>
          <p:cNvSpPr/>
          <p:nvPr/>
        </p:nvSpPr>
        <p:spPr>
          <a:xfrm>
            <a:off x="541651" y="3015482"/>
            <a:ext cx="8060698" cy="13584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706E585-68B2-7547-BA4E-2FE27ACD66A9}"/>
              </a:ext>
            </a:extLst>
          </p:cNvPr>
          <p:cNvSpPr/>
          <p:nvPr/>
        </p:nvSpPr>
        <p:spPr>
          <a:xfrm>
            <a:off x="541651" y="4426395"/>
            <a:ext cx="8060698" cy="135849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49A1400-805C-FF45-A15E-5193A3FF4206}"/>
              </a:ext>
            </a:extLst>
          </p:cNvPr>
          <p:cNvSpPr txBox="1"/>
          <p:nvPr/>
        </p:nvSpPr>
        <p:spPr>
          <a:xfrm>
            <a:off x="716684" y="1703875"/>
            <a:ext cx="2064989"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アジャイル開発</a:t>
            </a:r>
            <a:r>
              <a:rPr kumimoji="1" lang="en-US" altLang="ja-JP" sz="2000" b="1" dirty="0">
                <a:solidFill>
                  <a:schemeClr val="bg1"/>
                </a:solidFill>
                <a:latin typeface="Meiryo" panose="020B0604030504040204" pitchFamily="34" charset="-128"/>
                <a:ea typeface="Meiryo" panose="020B0604030504040204" pitchFamily="34" charset="-128"/>
              </a:rPr>
              <a:t> </a:t>
            </a:r>
          </a:p>
          <a:p>
            <a:r>
              <a:rPr lang="en-US" altLang="ja-JP" sz="1200" dirty="0">
                <a:solidFill>
                  <a:schemeClr val="bg1"/>
                </a:solidFill>
                <a:latin typeface="Meiryo" panose="020B0604030504040204" pitchFamily="34" charset="-128"/>
                <a:ea typeface="Meiryo" panose="020B0604030504040204" pitchFamily="34" charset="-128"/>
              </a:rPr>
              <a:t>Agile Development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96EA62-FF80-7A4D-8F68-83E8F8FE931D}"/>
              </a:ext>
            </a:extLst>
          </p:cNvPr>
          <p:cNvSpPr txBox="1"/>
          <p:nvPr/>
        </p:nvSpPr>
        <p:spPr>
          <a:xfrm>
            <a:off x="716684" y="2284544"/>
            <a:ext cx="3089307" cy="646331"/>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ビジネスの成果に貢献するコードだけ</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変更に柔軟・迅速に対応</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バグフリーで提供</a:t>
            </a:r>
          </a:p>
        </p:txBody>
      </p:sp>
      <p:sp>
        <p:nvSpPr>
          <p:cNvPr id="8" name="テキスト ボックス 7">
            <a:extLst>
              <a:ext uri="{FF2B5EF4-FFF2-40B4-BE49-F238E27FC236}">
                <a16:creationId xmlns:a16="http://schemas.microsoft.com/office/drawing/2014/main" id="{A39824AE-9A1F-FE49-A568-EB6AC5E866AE}"/>
              </a:ext>
            </a:extLst>
          </p:cNvPr>
          <p:cNvSpPr txBox="1"/>
          <p:nvPr/>
        </p:nvSpPr>
        <p:spPr>
          <a:xfrm>
            <a:off x="716684" y="3105360"/>
            <a:ext cx="2122504"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DevOps</a:t>
            </a:r>
          </a:p>
          <a:p>
            <a:r>
              <a:rPr lang="en-US" altLang="ja-JP" sz="1200" dirty="0">
                <a:solidFill>
                  <a:schemeClr val="bg1"/>
                </a:solidFill>
                <a:latin typeface="Meiryo" panose="020B0604030504040204" pitchFamily="34" charset="-128"/>
                <a:ea typeface="Meiryo" panose="020B0604030504040204" pitchFamily="34" charset="-128"/>
              </a:rPr>
              <a:t>Development &amp; Operation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0D8726C-0F9B-6049-9ACA-058E8C9AE676}"/>
              </a:ext>
            </a:extLst>
          </p:cNvPr>
          <p:cNvSpPr txBox="1"/>
          <p:nvPr/>
        </p:nvSpPr>
        <p:spPr>
          <a:xfrm>
            <a:off x="716684" y="3676506"/>
            <a:ext cx="2165978" cy="646331"/>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運用の安定を維持</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本番環境への迅速な移行</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高速な改善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AD8BA31-6322-C349-99A5-39A9B5DC177C}"/>
              </a:ext>
            </a:extLst>
          </p:cNvPr>
          <p:cNvSpPr txBox="1"/>
          <p:nvPr/>
        </p:nvSpPr>
        <p:spPr>
          <a:xfrm>
            <a:off x="716684" y="4532892"/>
            <a:ext cx="1473480"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クラウド</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Cloud Computing</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31AF25EE-C23D-ED44-9047-7AFB8054DC2B}"/>
              </a:ext>
            </a:extLst>
          </p:cNvPr>
          <p:cNvSpPr txBox="1"/>
          <p:nvPr/>
        </p:nvSpPr>
        <p:spPr>
          <a:xfrm>
            <a:off x="716684" y="5097316"/>
            <a:ext cx="2935419" cy="646331"/>
          </a:xfrm>
          <a:prstGeom prst="rect">
            <a:avLst/>
          </a:prstGeom>
          <a:noFill/>
        </p:spPr>
        <p:txBody>
          <a:bodyPr wrap="none" rtlCol="0">
            <a:spAutoFit/>
          </a:bodyPr>
          <a:lstStyle/>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最新の機能やリソースの調達</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経費化による不確実性への担保</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構築や運用、セキュリティから解放</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84296E7C-E709-B247-B287-C58B7DD614ED}"/>
              </a:ext>
            </a:extLst>
          </p:cNvPr>
          <p:cNvSpPr txBox="1"/>
          <p:nvPr/>
        </p:nvSpPr>
        <p:spPr>
          <a:xfrm>
            <a:off x="2637490" y="1716749"/>
            <a:ext cx="5724644" cy="338554"/>
          </a:xfrm>
          <a:prstGeom prst="rect">
            <a:avLst/>
          </a:prstGeom>
          <a:noFill/>
        </p:spPr>
        <p:txBody>
          <a:bodyPr wrap="none" rtlCol="0">
            <a:spAutoFit/>
          </a:bodyPr>
          <a:lstStyle/>
          <a:p>
            <a:r>
              <a:rPr lang="ja-JP" altLang="en-US" sz="1600" b="1">
                <a:solidFill>
                  <a:schemeClr val="bg1"/>
                </a:solidFill>
                <a:latin typeface="Meiryo" panose="020B0604030504040204" pitchFamily="34" charset="-128"/>
                <a:ea typeface="Meiryo" panose="020B0604030504040204" pitchFamily="34" charset="-128"/>
              </a:rPr>
              <a:t>高品質で無駄なく変更要求に即応できるソフトウエアの実現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3F63008-CDF8-614E-B023-17EE4CFEDA03}"/>
              </a:ext>
            </a:extLst>
          </p:cNvPr>
          <p:cNvSpPr txBox="1"/>
          <p:nvPr/>
        </p:nvSpPr>
        <p:spPr>
          <a:xfrm>
            <a:off x="2637490" y="3126268"/>
            <a:ext cx="3467616"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安定稼働と高速なデリバリーの両立</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A54793CB-3549-0044-998E-9FB2C8879C7C}"/>
              </a:ext>
            </a:extLst>
          </p:cNvPr>
          <p:cNvSpPr txBox="1"/>
          <p:nvPr/>
        </p:nvSpPr>
        <p:spPr>
          <a:xfrm>
            <a:off x="2637490" y="4532892"/>
            <a:ext cx="387798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最新機能の調達と構築・運用からの解放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231FD256-010E-4944-843A-F4029B59CCA7}"/>
              </a:ext>
            </a:extLst>
          </p:cNvPr>
          <p:cNvSpPr txBox="1"/>
          <p:nvPr/>
        </p:nvSpPr>
        <p:spPr>
          <a:xfrm>
            <a:off x="4601006" y="2283816"/>
            <a:ext cx="3090911" cy="646331"/>
          </a:xfrm>
          <a:prstGeom prst="rect">
            <a:avLst/>
          </a:prstGeom>
          <a:noFill/>
        </p:spPr>
        <p:txBody>
          <a:bodyPr wrap="none" rtlCol="0">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デザイン思考</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en-US" altLang="ja-JP" sz="1200" dirty="0">
                <a:solidFill>
                  <a:schemeClr val="bg1"/>
                </a:solidFill>
                <a:latin typeface="Meiryo" panose="020B0604030504040204" pitchFamily="34" charset="-128"/>
                <a:ea typeface="Meiryo" panose="020B0604030504040204" pitchFamily="34" charset="-128"/>
              </a:rPr>
              <a:t>XP</a:t>
            </a:r>
            <a:r>
              <a:rPr lang="ja-JP" altLang="en-US" sz="1200">
                <a:solidFill>
                  <a:schemeClr val="bg1"/>
                </a:solidFill>
                <a:latin typeface="Meiryo" panose="020B0604030504040204" pitchFamily="34" charset="-128"/>
                <a:ea typeface="Meiryo" panose="020B0604030504040204" pitchFamily="34" charset="-128"/>
              </a:rPr>
              <a:t>（エクストリーム･プログラミング）</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スクラム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15B0FC0D-E2B6-7D47-B160-12E5D395584B}"/>
              </a:ext>
            </a:extLst>
          </p:cNvPr>
          <p:cNvSpPr txBox="1"/>
          <p:nvPr/>
        </p:nvSpPr>
        <p:spPr>
          <a:xfrm>
            <a:off x="4601006" y="3657751"/>
            <a:ext cx="3890809" cy="646331"/>
          </a:xfrm>
          <a:prstGeom prst="rect">
            <a:avLst/>
          </a:prstGeom>
          <a:noFill/>
        </p:spPr>
        <p:txBody>
          <a:bodyPr wrap="none" rtlCol="0">
            <a:spAutoFit/>
          </a:bodyPr>
          <a:lstStyle/>
          <a:p>
            <a:pPr marL="171450" indent="-171450">
              <a:buFont typeface="Wingdings" pitchFamily="2" charset="2"/>
              <a:buChar char="Ø"/>
            </a:pPr>
            <a:r>
              <a:rPr lang="en-US" altLang="ja-JP" sz="1200" dirty="0">
                <a:solidFill>
                  <a:schemeClr val="bg1"/>
                </a:solidFill>
                <a:latin typeface="Meiryo" panose="020B0604030504040204" pitchFamily="34" charset="-128"/>
                <a:ea typeface="Meiryo" panose="020B0604030504040204" pitchFamily="34" charset="-128"/>
              </a:rPr>
              <a:t>CI</a:t>
            </a:r>
            <a:r>
              <a:rPr lang="ja-JP" altLang="en-US" sz="1000">
                <a:solidFill>
                  <a:schemeClr val="bg1"/>
                </a:solidFill>
                <a:latin typeface="Meiryo" panose="020B0604030504040204" pitchFamily="34" charset="-128"/>
                <a:ea typeface="Meiryo" panose="020B0604030504040204" pitchFamily="34" charset="-128"/>
              </a:rPr>
              <a:t>（継続的インテグレーション）</a:t>
            </a:r>
            <a:r>
              <a:rPr lang="en-US" altLang="ja-JP" sz="1200" dirty="0">
                <a:solidFill>
                  <a:schemeClr val="bg1"/>
                </a:solidFill>
                <a:latin typeface="Meiryo" panose="020B0604030504040204" pitchFamily="34" charset="-128"/>
                <a:ea typeface="Meiryo" panose="020B0604030504040204" pitchFamily="34" charset="-128"/>
              </a:rPr>
              <a:t>/CD</a:t>
            </a:r>
            <a:r>
              <a:rPr lang="ja-JP" altLang="en-US" sz="1000">
                <a:solidFill>
                  <a:schemeClr val="bg1"/>
                </a:solidFill>
                <a:latin typeface="Meiryo" panose="020B0604030504040204" pitchFamily="34" charset="-128"/>
                <a:ea typeface="Meiryo" panose="020B0604030504040204" pitchFamily="34" charset="-128"/>
              </a:rPr>
              <a:t>（継続的デリバリー）</a:t>
            </a:r>
            <a:endParaRPr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コンテナ</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マイクロ・サービス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B8CD68E-DA46-E34F-A0DD-880DDC370625}"/>
              </a:ext>
            </a:extLst>
          </p:cNvPr>
          <p:cNvSpPr txBox="1"/>
          <p:nvPr/>
        </p:nvSpPr>
        <p:spPr>
          <a:xfrm>
            <a:off x="4653424" y="5079435"/>
            <a:ext cx="2411238" cy="646331"/>
          </a:xfrm>
          <a:prstGeom prst="rect">
            <a:avLst/>
          </a:prstGeom>
          <a:noFill/>
        </p:spPr>
        <p:txBody>
          <a:bodyPr wrap="none" rtlCol="0">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サーバーレス／</a:t>
            </a:r>
            <a:r>
              <a:rPr lang="en-US" altLang="ja-JP" sz="1200" dirty="0" err="1">
                <a:solidFill>
                  <a:schemeClr val="bg1"/>
                </a:solidFill>
                <a:latin typeface="Meiryo" panose="020B0604030504040204" pitchFamily="34" charset="-128"/>
                <a:ea typeface="Meiryo" panose="020B0604030504040204" pitchFamily="34" charset="-128"/>
              </a:rPr>
              <a:t>FaaS</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en-US" altLang="ja-JP" sz="1200" dirty="0">
                <a:solidFill>
                  <a:schemeClr val="bg1"/>
                </a:solidFill>
                <a:latin typeface="Meiryo" panose="020B0604030504040204" pitchFamily="34" charset="-128"/>
                <a:ea typeface="Meiryo" panose="020B0604030504040204" pitchFamily="34" charset="-128"/>
              </a:rPr>
              <a:t>PaaS</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SaaS</a:t>
            </a:r>
            <a:r>
              <a:rPr lang="ja-JP" altLang="en-US" sz="1200">
                <a:solidFill>
                  <a:schemeClr val="bg1"/>
                </a:solidFill>
                <a:latin typeface="Meiryo" panose="020B0604030504040204" pitchFamily="34" charset="-128"/>
                <a:ea typeface="Meiryo" panose="020B0604030504040204" pitchFamily="34" charset="-128"/>
              </a:rPr>
              <a:t>と</a:t>
            </a:r>
            <a:r>
              <a:rPr lang="en-US" altLang="ja-JP" sz="1200" dirty="0">
                <a:solidFill>
                  <a:schemeClr val="bg1"/>
                </a:solidFill>
                <a:latin typeface="Meiryo" panose="020B0604030504040204" pitchFamily="34" charset="-128"/>
                <a:ea typeface="Meiryo" panose="020B0604030504040204" pitchFamily="34" charset="-128"/>
              </a:rPr>
              <a:t>API</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リポジトリー・サービス</a:t>
            </a:r>
            <a:r>
              <a:rPr lang="en-US" altLang="ja-JP" sz="1200" dirty="0">
                <a:solidFill>
                  <a:schemeClr val="bg1"/>
                </a:solidFill>
                <a:latin typeface="Meiryo" panose="020B0604030504040204" pitchFamily="34" charset="-128"/>
                <a:ea typeface="Meiryo" panose="020B0604030504040204" pitchFamily="34" charset="-128"/>
              </a:rPr>
              <a:t> </a:t>
            </a:r>
            <a:r>
              <a:rPr lang="ja-JP" altLang="en-US" sz="1200">
                <a:solidFill>
                  <a:schemeClr val="bg1"/>
                </a:solidFill>
                <a:latin typeface="Meiryo" panose="020B0604030504040204" pitchFamily="34" charset="-128"/>
                <a:ea typeface="Meiryo" panose="020B0604030504040204" pitchFamily="34" charset="-128"/>
              </a:rPr>
              <a:t>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4503C37A-8500-C342-82D3-A0152829F12A}"/>
              </a:ext>
            </a:extLst>
          </p:cNvPr>
          <p:cNvSpPr/>
          <p:nvPr/>
        </p:nvSpPr>
        <p:spPr>
          <a:xfrm>
            <a:off x="541651" y="1094951"/>
            <a:ext cx="8060698" cy="46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F47EB111-7F3D-8145-B569-B0F283261BF9}"/>
              </a:ext>
            </a:extLst>
          </p:cNvPr>
          <p:cNvSpPr/>
          <p:nvPr/>
        </p:nvSpPr>
        <p:spPr>
          <a:xfrm>
            <a:off x="541651" y="5824254"/>
            <a:ext cx="8060698" cy="46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D759EF2E-ABAA-884E-81AC-F480F4F0EADD}"/>
              </a:ext>
            </a:extLst>
          </p:cNvPr>
          <p:cNvSpPr txBox="1"/>
          <p:nvPr/>
        </p:nvSpPr>
        <p:spPr>
          <a:xfrm>
            <a:off x="2863840" y="1182819"/>
            <a:ext cx="3416320"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心理的安全性と自律したチーム</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13FD5506-5A09-D948-8318-979F56B35F81}"/>
              </a:ext>
            </a:extLst>
          </p:cNvPr>
          <p:cNvSpPr txBox="1"/>
          <p:nvPr/>
        </p:nvSpPr>
        <p:spPr>
          <a:xfrm>
            <a:off x="2979258" y="5907750"/>
            <a:ext cx="3185487"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ゼロトラスト・ネットワーク</a:t>
            </a:r>
            <a:endParaRPr kumimoji="1" lang="ja-JP" altLang="en-US">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76632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正方形/長方形 69">
            <a:extLst>
              <a:ext uri="{FF2B5EF4-FFF2-40B4-BE49-F238E27FC236}">
                <a16:creationId xmlns:a16="http://schemas.microsoft.com/office/drawing/2014/main" id="{8980BF66-670D-E34F-864E-E59B5BF23520}"/>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84CCDBCC-BD8A-2345-A87C-50E425E48A98}"/>
              </a:ext>
            </a:extLst>
          </p:cNvPr>
          <p:cNvSpPr/>
          <p:nvPr/>
        </p:nvSpPr>
        <p:spPr>
          <a:xfrm>
            <a:off x="4743018" y="3040743"/>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なぜ「内製」なのか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DEFD5C76-4CC7-754F-BC6D-E8E0272DB716}"/>
              </a:ext>
            </a:extLst>
          </p:cNvPr>
          <p:cNvSpPr txBox="1"/>
          <p:nvPr/>
        </p:nvSpPr>
        <p:spPr>
          <a:xfrm>
            <a:off x="355457" y="3145654"/>
            <a:ext cx="4051709" cy="369332"/>
          </a:xfrm>
          <a:prstGeom prst="rect">
            <a:avLst/>
          </a:prstGeom>
          <a:noFill/>
        </p:spPr>
        <p:txBody>
          <a:bodyPr wrap="square" rtlCol="0">
            <a:spAutoFit/>
          </a:bodyPr>
          <a:lstStyle/>
          <a:p>
            <a:pPr algn="ctr"/>
            <a:r>
              <a:rPr kumimoji="1" lang="ja-JP" altLang="en-US">
                <a:solidFill>
                  <a:schemeClr val="accent2">
                    <a:lumMod val="75000"/>
                  </a:schemeClr>
                </a:solidFill>
                <a:latin typeface="Meiryo" panose="020B0604030504040204" pitchFamily="34" charset="-128"/>
                <a:ea typeface="Meiryo" panose="020B0604030504040204" pitchFamily="34" charset="-128"/>
              </a:rPr>
              <a:t>事業部門（→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b="1" u="sng">
              <a:solidFill>
                <a:schemeClr val="accent2">
                  <a:lumMod val="75000"/>
                </a:schemeClr>
              </a:solidFill>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C3DCDD70-CD34-E449-B394-04B174202FC1}"/>
              </a:ext>
            </a:extLst>
          </p:cNvPr>
          <p:cNvSpPr txBox="1"/>
          <p:nvPr/>
        </p:nvSpPr>
        <p:spPr>
          <a:xfrm>
            <a:off x="4736833" y="3145654"/>
            <a:ext cx="4051709" cy="369332"/>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事業部門（内製チーム）</a:t>
            </a:r>
            <a:endParaRPr kumimoji="1" lang="ja-JP" altLang="en-US" b="1" u="sng">
              <a:solidFill>
                <a:srgbClr val="0070C0"/>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8FAC37BF-99CD-BF4F-9568-5B3907C1914E}"/>
              </a:ext>
            </a:extLst>
          </p:cNvPr>
          <p:cNvSpPr txBox="1"/>
          <p:nvPr/>
        </p:nvSpPr>
        <p:spPr>
          <a:xfrm>
            <a:off x="5167331" y="3589823"/>
            <a:ext cx="3166251"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業績に直接的に影響する</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現場感覚での試行錯誤を重視する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圧倒的なスピードが求められる</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B3FC4C6F-CE08-3542-907F-2014E696E556}"/>
              </a:ext>
            </a:extLst>
          </p:cNvPr>
          <p:cNvSpPr txBox="1"/>
          <p:nvPr/>
        </p:nvSpPr>
        <p:spPr>
          <a:xfrm>
            <a:off x="519676" y="3595002"/>
            <a:ext cx="2807179"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2">
                    <a:lumMod val="75000"/>
                  </a:schemeClr>
                </a:solidFill>
                <a:latin typeface="Meiryo" panose="020B0604030504040204" pitchFamily="34" charset="-128"/>
                <a:ea typeface="Meiryo" panose="020B0604030504040204" pitchFamily="34" charset="-128"/>
              </a:rPr>
              <a:t>業績に直接的な影響はない</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予算と計画を重視する</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品質と安定稼働が求められる</a:t>
            </a:r>
            <a:endParaRPr kumimoji="1"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64934B9C-3266-9145-9D1E-6CAB8BD9CD27}"/>
              </a:ext>
            </a:extLst>
          </p:cNvPr>
          <p:cNvSpPr txBox="1"/>
          <p:nvPr/>
        </p:nvSpPr>
        <p:spPr>
          <a:xfrm>
            <a:off x="5167331" y="4425607"/>
            <a:ext cx="2448106"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圧倒的なスピードが前提</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作らない技術</a:t>
            </a:r>
            <a:r>
              <a:rPr lang="ja-JP" altLang="en-US" sz="1400">
                <a:solidFill>
                  <a:srgbClr val="0070C0"/>
                </a:solidFill>
                <a:latin typeface="Meiryo" panose="020B0604030504040204" pitchFamily="34" charset="-128"/>
                <a:ea typeface="Meiryo" panose="020B0604030504040204" pitchFamily="34" charset="-128"/>
              </a:rPr>
              <a:t>が基本</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責任とリスクは事業部門</a:t>
            </a:r>
          </a:p>
        </p:txBody>
      </p:sp>
      <p:sp>
        <p:nvSpPr>
          <p:cNvPr id="67" name="テキスト ボックス 66">
            <a:extLst>
              <a:ext uri="{FF2B5EF4-FFF2-40B4-BE49-F238E27FC236}">
                <a16:creationId xmlns:a16="http://schemas.microsoft.com/office/drawing/2014/main" id="{B8D6BD64-02E5-B541-82DE-1C1B4277D756}"/>
              </a:ext>
            </a:extLst>
          </p:cNvPr>
          <p:cNvSpPr txBox="1"/>
          <p:nvPr/>
        </p:nvSpPr>
        <p:spPr>
          <a:xfrm>
            <a:off x="519676" y="4425607"/>
            <a:ext cx="3884397" cy="738664"/>
          </a:xfrm>
          <a:prstGeom prst="rect">
            <a:avLst/>
          </a:prstGeom>
          <a:noFill/>
        </p:spPr>
        <p:txBody>
          <a:bodyPr wrap="none" rtlCol="0">
            <a:spAutoFit/>
          </a:bodyPr>
          <a:lstStyle/>
          <a:p>
            <a:pPr marL="285750" indent="-285750">
              <a:buFont typeface="Wingdings" pitchFamily="2" charset="2"/>
              <a:buChar char="ü"/>
            </a:pPr>
            <a:r>
              <a:rPr lang="en-US" altLang="ja-JP" sz="1400" dirty="0">
                <a:solidFill>
                  <a:schemeClr val="accent2">
                    <a:lumMod val="75000"/>
                  </a:schemeClr>
                </a:solidFill>
                <a:latin typeface="Meiryo" panose="020B0604030504040204" pitchFamily="34" charset="-128"/>
                <a:ea typeface="Meiryo" panose="020B0604030504040204" pitchFamily="34" charset="-128"/>
              </a:rPr>
              <a:t>QCD</a:t>
            </a:r>
            <a:r>
              <a:rPr lang="ja-JP" altLang="en-US" sz="1400">
                <a:solidFill>
                  <a:schemeClr val="accent2">
                    <a:lumMod val="75000"/>
                  </a:schemeClr>
                </a:solidFill>
                <a:latin typeface="Meiryo" panose="020B0604030504040204" pitchFamily="34" charset="-128"/>
                <a:ea typeface="Meiryo" panose="020B0604030504040204" pitchFamily="34" charset="-128"/>
              </a:rPr>
              <a:t>の達成を重視</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請負で方法は問わない（作る技術が基本）</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2">
                    <a:lumMod val="75000"/>
                  </a:schemeClr>
                </a:solidFill>
                <a:latin typeface="Meiryo" panose="020B0604030504040204" pitchFamily="34" charset="-128"/>
                <a:ea typeface="Meiryo" panose="020B0604030504040204" pitchFamily="34" charset="-128"/>
              </a:rPr>
              <a:t>責任とリスクは</a:t>
            </a:r>
            <a:r>
              <a:rPr kumimoji="1" lang="en-US" altLang="ja-JP" sz="1400" dirty="0">
                <a:solidFill>
                  <a:schemeClr val="accent2">
                    <a:lumMod val="75000"/>
                  </a:schemeClr>
                </a:solidFill>
                <a:latin typeface="Meiryo" panose="020B0604030504040204" pitchFamily="34" charset="-128"/>
                <a:ea typeface="Meiryo" panose="020B0604030504040204" pitchFamily="34" charset="-128"/>
              </a:rPr>
              <a:t>IT</a:t>
            </a:r>
            <a:r>
              <a:rPr lang="ja-JP" altLang="en-US" sz="1400">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6753421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C31D9D6A-D018-5340-8E60-00E8D2B660EA}"/>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0778320-34E4-564F-98DD-DF3A34CC18B3}"/>
              </a:ext>
            </a:extLst>
          </p:cNvPr>
          <p:cNvSpPr/>
          <p:nvPr/>
        </p:nvSpPr>
        <p:spPr>
          <a:xfrm>
            <a:off x="4740382" y="3052407"/>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なぜ「共創」なのか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DEFD5C76-4CC7-754F-BC6D-E8E0272DB716}"/>
              </a:ext>
            </a:extLst>
          </p:cNvPr>
          <p:cNvSpPr txBox="1"/>
          <p:nvPr/>
        </p:nvSpPr>
        <p:spPr>
          <a:xfrm>
            <a:off x="355457" y="3145654"/>
            <a:ext cx="4051709" cy="369332"/>
          </a:xfrm>
          <a:prstGeom prst="rect">
            <a:avLst/>
          </a:prstGeom>
          <a:noFill/>
        </p:spPr>
        <p:txBody>
          <a:bodyPr wrap="square" rtlCol="0">
            <a:spAutoFit/>
          </a:bodyPr>
          <a:lstStyle/>
          <a:p>
            <a:pPr algn="ctr"/>
            <a:r>
              <a:rPr kumimoji="1" lang="ja-JP" altLang="en-US">
                <a:solidFill>
                  <a:schemeClr val="accent2">
                    <a:lumMod val="75000"/>
                  </a:schemeClr>
                </a:solidFill>
                <a:latin typeface="Meiryo" panose="020B0604030504040204" pitchFamily="34" charset="-128"/>
                <a:ea typeface="Meiryo" panose="020B0604030504040204" pitchFamily="34" charset="-128"/>
              </a:rPr>
              <a:t>事業部門（→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b="1" u="sng">
              <a:solidFill>
                <a:schemeClr val="accent2">
                  <a:lumMod val="75000"/>
                </a:schemeClr>
              </a:solidFill>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C3DCDD70-CD34-E449-B394-04B174202FC1}"/>
              </a:ext>
            </a:extLst>
          </p:cNvPr>
          <p:cNvSpPr txBox="1"/>
          <p:nvPr/>
        </p:nvSpPr>
        <p:spPr>
          <a:xfrm>
            <a:off x="4740381" y="3145654"/>
            <a:ext cx="4051709" cy="369332"/>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事業部門（内製チーム）</a:t>
            </a:r>
            <a:endParaRPr kumimoji="1" lang="ja-JP" altLang="en-US" b="1" u="sng">
              <a:solidFill>
                <a:srgbClr val="0070C0"/>
              </a:solidFill>
              <a:latin typeface="Meiryo" panose="020B0604030504040204" pitchFamily="34" charset="-128"/>
              <a:ea typeface="Meiryo" panose="020B0604030504040204" pitchFamily="34"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4" name="円/楕円 33">
            <a:extLst>
              <a:ext uri="{FF2B5EF4-FFF2-40B4-BE49-F238E27FC236}">
                <a16:creationId xmlns:a16="http://schemas.microsoft.com/office/drawing/2014/main" id="{1B23218E-921E-7046-A722-0DF5CBE273F6}"/>
              </a:ext>
            </a:extLst>
          </p:cNvPr>
          <p:cNvSpPr/>
          <p:nvPr/>
        </p:nvSpPr>
        <p:spPr>
          <a:xfrm>
            <a:off x="6775890" y="3702677"/>
            <a:ext cx="1876949" cy="1312976"/>
          </a:xfrm>
          <a:prstGeom prst="ellipse">
            <a:avLst/>
          </a:prstGeom>
          <a:solidFill>
            <a:schemeClr val="accent4">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1">
                  <a:lumMod val="20000"/>
                  <a:lumOff val="80000"/>
                </a:schemeClr>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0CA6D1C2-C863-8841-AD44-BA0AB914F317}"/>
              </a:ext>
            </a:extLst>
          </p:cNvPr>
          <p:cNvSpPr txBox="1"/>
          <p:nvPr/>
        </p:nvSpPr>
        <p:spPr>
          <a:xfrm>
            <a:off x="6783203" y="4692003"/>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内製チーム</a:t>
            </a:r>
          </a:p>
        </p:txBody>
      </p:sp>
      <p:grpSp>
        <p:nvGrpSpPr>
          <p:cNvPr id="36" name="図形グループ 281">
            <a:extLst>
              <a:ext uri="{FF2B5EF4-FFF2-40B4-BE49-F238E27FC236}">
                <a16:creationId xmlns:a16="http://schemas.microsoft.com/office/drawing/2014/main" id="{D34231A8-8B85-C74F-ABBD-58F33B1F98A3}"/>
              </a:ext>
            </a:extLst>
          </p:cNvPr>
          <p:cNvGrpSpPr/>
          <p:nvPr/>
        </p:nvGrpSpPr>
        <p:grpSpPr>
          <a:xfrm>
            <a:off x="7084186" y="3807287"/>
            <a:ext cx="228599" cy="443927"/>
            <a:chOff x="1946324" y="4125162"/>
            <a:chExt cx="969964" cy="2007872"/>
          </a:xfrm>
        </p:grpSpPr>
        <p:sp>
          <p:nvSpPr>
            <p:cNvPr id="37" name="円/楕円 36">
              <a:extLst>
                <a:ext uri="{FF2B5EF4-FFF2-40B4-BE49-F238E27FC236}">
                  <a16:creationId xmlns:a16="http://schemas.microsoft.com/office/drawing/2014/main" id="{9CBDD649-D0FF-464F-9A1B-C5187D4D66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C2714F1E-87A4-384F-9E5E-C1A302CD3DB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284">
            <a:extLst>
              <a:ext uri="{FF2B5EF4-FFF2-40B4-BE49-F238E27FC236}">
                <a16:creationId xmlns:a16="http://schemas.microsoft.com/office/drawing/2014/main" id="{8C51BD1B-4CD9-6D45-8368-60BCB871BADE}"/>
              </a:ext>
            </a:extLst>
          </p:cNvPr>
          <p:cNvGrpSpPr/>
          <p:nvPr/>
        </p:nvGrpSpPr>
        <p:grpSpPr>
          <a:xfrm>
            <a:off x="8193078" y="3862679"/>
            <a:ext cx="228599" cy="443927"/>
            <a:chOff x="1946324" y="4125162"/>
            <a:chExt cx="969964" cy="2007872"/>
          </a:xfrm>
        </p:grpSpPr>
        <p:sp>
          <p:nvSpPr>
            <p:cNvPr id="40" name="円/楕円 39">
              <a:extLst>
                <a:ext uri="{FF2B5EF4-FFF2-40B4-BE49-F238E27FC236}">
                  <a16:creationId xmlns:a16="http://schemas.microsoft.com/office/drawing/2014/main" id="{E7D6223B-9AEC-A143-9736-8ECF0D9362E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39C242BC-7C85-4248-804C-7DBA9E7A549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287">
            <a:extLst>
              <a:ext uri="{FF2B5EF4-FFF2-40B4-BE49-F238E27FC236}">
                <a16:creationId xmlns:a16="http://schemas.microsoft.com/office/drawing/2014/main" id="{F44B163B-2E25-474F-843E-67BA44798382}"/>
              </a:ext>
            </a:extLst>
          </p:cNvPr>
          <p:cNvGrpSpPr/>
          <p:nvPr/>
        </p:nvGrpSpPr>
        <p:grpSpPr>
          <a:xfrm>
            <a:off x="7663393" y="3597476"/>
            <a:ext cx="228599" cy="443927"/>
            <a:chOff x="1946324" y="4125162"/>
            <a:chExt cx="969964" cy="2007872"/>
          </a:xfrm>
        </p:grpSpPr>
        <p:sp>
          <p:nvSpPr>
            <p:cNvPr id="43" name="円/楕円 42">
              <a:extLst>
                <a:ext uri="{FF2B5EF4-FFF2-40B4-BE49-F238E27FC236}">
                  <a16:creationId xmlns:a16="http://schemas.microsoft.com/office/drawing/2014/main" id="{A4403520-3955-1448-AE50-1BA659A113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a:extLst>
                <a:ext uri="{FF2B5EF4-FFF2-40B4-BE49-F238E27FC236}">
                  <a16:creationId xmlns:a16="http://schemas.microsoft.com/office/drawing/2014/main" id="{579DF62B-D589-CC49-A4D7-24AD53E7BB9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284">
            <a:extLst>
              <a:ext uri="{FF2B5EF4-FFF2-40B4-BE49-F238E27FC236}">
                <a16:creationId xmlns:a16="http://schemas.microsoft.com/office/drawing/2014/main" id="{E3473B7E-34F4-BE42-995D-E37C40CDF604}"/>
              </a:ext>
            </a:extLst>
          </p:cNvPr>
          <p:cNvGrpSpPr/>
          <p:nvPr/>
        </p:nvGrpSpPr>
        <p:grpSpPr>
          <a:xfrm>
            <a:off x="7903378" y="4378107"/>
            <a:ext cx="228599" cy="443927"/>
            <a:chOff x="1946324" y="4125162"/>
            <a:chExt cx="969964" cy="2007872"/>
          </a:xfrm>
        </p:grpSpPr>
        <p:sp>
          <p:nvSpPr>
            <p:cNvPr id="46" name="円/楕円 45">
              <a:extLst>
                <a:ext uri="{FF2B5EF4-FFF2-40B4-BE49-F238E27FC236}">
                  <a16:creationId xmlns:a16="http://schemas.microsoft.com/office/drawing/2014/main" id="{95D27669-2C23-3E4E-B25C-CDD8CDBD7940}"/>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a:extLst>
                <a:ext uri="{FF2B5EF4-FFF2-40B4-BE49-F238E27FC236}">
                  <a16:creationId xmlns:a16="http://schemas.microsoft.com/office/drawing/2014/main" id="{AAE18AA2-6D7B-1E48-8A6A-E3B1AA6D51FB}"/>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2" name="図形グループ 284">
            <a:extLst>
              <a:ext uri="{FF2B5EF4-FFF2-40B4-BE49-F238E27FC236}">
                <a16:creationId xmlns:a16="http://schemas.microsoft.com/office/drawing/2014/main" id="{3D9ACF94-66FC-4949-8D58-661B66F050B4}"/>
              </a:ext>
            </a:extLst>
          </p:cNvPr>
          <p:cNvGrpSpPr/>
          <p:nvPr/>
        </p:nvGrpSpPr>
        <p:grpSpPr>
          <a:xfrm>
            <a:off x="7506781" y="4128030"/>
            <a:ext cx="228599" cy="443927"/>
            <a:chOff x="1946324" y="4125162"/>
            <a:chExt cx="969964" cy="2007872"/>
          </a:xfrm>
        </p:grpSpPr>
        <p:sp>
          <p:nvSpPr>
            <p:cNvPr id="70" name="円/楕円 69">
              <a:extLst>
                <a:ext uri="{FF2B5EF4-FFF2-40B4-BE49-F238E27FC236}">
                  <a16:creationId xmlns:a16="http://schemas.microsoft.com/office/drawing/2014/main" id="{E8F72E8E-B6E9-424E-9967-95696DAB3412}"/>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フローチャート: 論理積ゲート 70">
              <a:extLst>
                <a:ext uri="{FF2B5EF4-FFF2-40B4-BE49-F238E27FC236}">
                  <a16:creationId xmlns:a16="http://schemas.microsoft.com/office/drawing/2014/main" id="{07A3CDC7-3F3D-BF41-B501-93B5A501E0CA}"/>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 name="ホームベース 5">
            <a:extLst>
              <a:ext uri="{FF2B5EF4-FFF2-40B4-BE49-F238E27FC236}">
                <a16:creationId xmlns:a16="http://schemas.microsoft.com/office/drawing/2014/main" id="{9CC0E6C2-2280-6540-9D4E-0756918C9FC9}"/>
              </a:ext>
            </a:extLst>
          </p:cNvPr>
          <p:cNvSpPr/>
          <p:nvPr/>
        </p:nvSpPr>
        <p:spPr>
          <a:xfrm>
            <a:off x="450746" y="3583804"/>
            <a:ext cx="6627518" cy="1622758"/>
          </a:xfrm>
          <a:prstGeom prst="homePlate">
            <a:avLst>
              <a:gd name="adj" fmla="val 40913"/>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78418C79-3A26-8D49-A4EE-7A887108DADA}"/>
              </a:ext>
            </a:extLst>
          </p:cNvPr>
          <p:cNvSpPr/>
          <p:nvPr/>
        </p:nvSpPr>
        <p:spPr>
          <a:xfrm>
            <a:off x="491161" y="3999971"/>
            <a:ext cx="6770054" cy="646331"/>
          </a:xfrm>
          <a:prstGeom prst="rect">
            <a:avLst/>
          </a:prstGeom>
        </p:spPr>
        <p:txBody>
          <a:bodyPr wrap="square">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データベースやトランザクション、ネットワークなどを設計する知識やスキル</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アジャイル開発や</a:t>
            </a:r>
            <a:r>
              <a:rPr lang="en" altLang="ja-JP" sz="1200" dirty="0">
                <a:solidFill>
                  <a:schemeClr val="bg1"/>
                </a:solidFill>
                <a:latin typeface="Meiryo" panose="020B0604030504040204" pitchFamily="34" charset="-128"/>
                <a:ea typeface="Meiryo" panose="020B0604030504040204" pitchFamily="34" charset="-128"/>
              </a:rPr>
              <a:t>DevOps</a:t>
            </a:r>
            <a:r>
              <a:rPr lang="ja-JP" altLang="en-US" sz="1200">
                <a:solidFill>
                  <a:schemeClr val="bg1"/>
                </a:solidFill>
                <a:latin typeface="Meiryo" panose="020B0604030504040204" pitchFamily="34" charset="-128"/>
                <a:ea typeface="Meiryo" panose="020B0604030504040204" pitchFamily="34" charset="-128"/>
              </a:rPr>
              <a:t>などの開発や運用に関わる知識やスキル</a:t>
            </a:r>
          </a:p>
          <a:p>
            <a:pPr marL="171450" indent="-1714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サービスやツールなどを目利きし実践の現場で使えるようにするスキル　など</a:t>
            </a:r>
            <a:endParaRPr lang="ja-JP" altLang="en-US" sz="1200"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924EEEF1-FF7A-F64C-B077-A165C48E97EA}"/>
              </a:ext>
            </a:extLst>
          </p:cNvPr>
          <p:cNvSpPr/>
          <p:nvPr/>
        </p:nvSpPr>
        <p:spPr>
          <a:xfrm>
            <a:off x="470641" y="3709949"/>
            <a:ext cx="6074087" cy="338554"/>
          </a:xfrm>
          <a:prstGeom prst="rect">
            <a:avLst/>
          </a:prstGeom>
        </p:spPr>
        <p:txBody>
          <a:bodyPr wrap="square">
            <a:spAutoFit/>
          </a:bodyPr>
          <a:lstStyle/>
          <a:p>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アーキテクチャーやコンピューター・サイエンスなどの常識</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BAD8EDE-DC76-454C-BF99-C280FA6D64D6}"/>
              </a:ext>
            </a:extLst>
          </p:cNvPr>
          <p:cNvSpPr/>
          <p:nvPr/>
        </p:nvSpPr>
        <p:spPr>
          <a:xfrm>
            <a:off x="1639118" y="4721095"/>
            <a:ext cx="4683586" cy="461665"/>
          </a:xfrm>
          <a:prstGeom prst="rect">
            <a:avLst/>
          </a:prstGeom>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お客様主導の内製チームで、エンジニアリングの指導的立場</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あるいは教師として、お客様にスキルをトランスファーする</a:t>
            </a:r>
            <a:endParaRPr lang="ja-JP" altLang="en-US" sz="1200">
              <a:solidFill>
                <a:schemeClr val="bg1"/>
              </a:solidFill>
            </a:endParaRPr>
          </a:p>
        </p:txBody>
      </p:sp>
      <p:sp>
        <p:nvSpPr>
          <p:cNvPr id="8" name="正方形/長方形 7">
            <a:extLst>
              <a:ext uri="{FF2B5EF4-FFF2-40B4-BE49-F238E27FC236}">
                <a16:creationId xmlns:a16="http://schemas.microsoft.com/office/drawing/2014/main" id="{4BC2B43E-1075-E64C-898A-D641F0446C4D}"/>
              </a:ext>
            </a:extLst>
          </p:cNvPr>
          <p:cNvSpPr/>
          <p:nvPr/>
        </p:nvSpPr>
        <p:spPr>
          <a:xfrm>
            <a:off x="584503" y="4741657"/>
            <a:ext cx="1467068" cy="400110"/>
          </a:xfrm>
          <a:prstGeom prst="rect">
            <a:avLst/>
          </a:prstGeom>
        </p:spPr>
        <p:txBody>
          <a:bodyPr wrap="none">
            <a:spAutoFit/>
          </a:bodyPr>
          <a:lstStyle/>
          <a:p>
            <a:r>
              <a:rPr lang="ja-JP" altLang="en-US" sz="2000" b="1">
                <a:solidFill>
                  <a:schemeClr val="bg1"/>
                </a:solidFill>
                <a:latin typeface="Meiryo" panose="020B0604030504040204" pitchFamily="34" charset="-128"/>
                <a:ea typeface="Meiryo" panose="020B0604030504040204" pitchFamily="34" charset="-128"/>
              </a:rPr>
              <a:t>内製化支援</a:t>
            </a:r>
            <a:endParaRPr lang="ja-JP" altLang="en-US" sz="2000" b="1">
              <a:solidFill>
                <a:schemeClr val="bg1"/>
              </a:solidFill>
            </a:endParaRPr>
          </a:p>
        </p:txBody>
      </p:sp>
      <p:grpSp>
        <p:nvGrpSpPr>
          <p:cNvPr id="14" name="グループ化 13">
            <a:extLst>
              <a:ext uri="{FF2B5EF4-FFF2-40B4-BE49-F238E27FC236}">
                <a16:creationId xmlns:a16="http://schemas.microsoft.com/office/drawing/2014/main" id="{C4F228BA-3202-A848-AE13-7B4B689D3C06}"/>
              </a:ext>
            </a:extLst>
          </p:cNvPr>
          <p:cNvGrpSpPr/>
          <p:nvPr/>
        </p:nvGrpSpPr>
        <p:grpSpPr>
          <a:xfrm>
            <a:off x="6562746" y="5175655"/>
            <a:ext cx="2116667" cy="495746"/>
            <a:chOff x="6562746" y="5175655"/>
            <a:chExt cx="2116667" cy="495746"/>
          </a:xfrm>
        </p:grpSpPr>
        <p:sp>
          <p:nvSpPr>
            <p:cNvPr id="11" name="四角形吹き出し 10">
              <a:extLst>
                <a:ext uri="{FF2B5EF4-FFF2-40B4-BE49-F238E27FC236}">
                  <a16:creationId xmlns:a16="http://schemas.microsoft.com/office/drawing/2014/main" id="{16DCF061-ACF8-9349-A33F-078396161418}"/>
                </a:ext>
              </a:extLst>
            </p:cNvPr>
            <p:cNvSpPr/>
            <p:nvPr/>
          </p:nvSpPr>
          <p:spPr>
            <a:xfrm>
              <a:off x="6562746" y="5175655"/>
              <a:ext cx="2116667" cy="474878"/>
            </a:xfrm>
            <a:prstGeom prst="wedgeRectCallout">
              <a:avLst>
                <a:gd name="adj1" fmla="val 19033"/>
                <a:gd name="adj2" fmla="val -11762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226CD88B-8713-E642-B7C3-26095CBB5AFB}"/>
                </a:ext>
              </a:extLst>
            </p:cNvPr>
            <p:cNvSpPr txBox="1"/>
            <p:nvPr/>
          </p:nvSpPr>
          <p:spPr>
            <a:xfrm>
              <a:off x="6605416" y="5209736"/>
              <a:ext cx="2031325"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高額を払ってもいて欲しい</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圧倒的な技術力を持つ</a:t>
              </a:r>
              <a:r>
                <a:rPr lang="ja-JP" altLang="en-US" sz="1200">
                  <a:solidFill>
                    <a:schemeClr val="bg1"/>
                  </a:solidFill>
                  <a:latin typeface="Meiryo" panose="020B0604030504040204" pitchFamily="34" charset="-128"/>
                  <a:ea typeface="Meiryo" panose="020B0604030504040204" pitchFamily="34" charset="-128"/>
                </a:rPr>
                <a:t>個人</a:t>
              </a:r>
              <a:endParaRPr lang="en-US" altLang="ja-JP" sz="12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358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C31D9D6A-D018-5340-8E60-00E8D2B660EA}"/>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0778320-34E4-564F-98DD-DF3A34CC18B3}"/>
              </a:ext>
            </a:extLst>
          </p:cNvPr>
          <p:cNvSpPr/>
          <p:nvPr/>
        </p:nvSpPr>
        <p:spPr>
          <a:xfrm>
            <a:off x="4740382" y="3052407"/>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「内製化支援」とは何か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C4098A3B-A168-114C-AC62-E3F7AC5A439C}"/>
              </a:ext>
            </a:extLst>
          </p:cNvPr>
          <p:cNvSpPr/>
          <p:nvPr/>
        </p:nvSpPr>
        <p:spPr>
          <a:xfrm>
            <a:off x="1227893" y="3150272"/>
            <a:ext cx="2294467" cy="67631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E24FCF5C-0674-314D-A7D1-6B632BA45982}"/>
              </a:ext>
            </a:extLst>
          </p:cNvPr>
          <p:cNvSpPr/>
          <p:nvPr/>
        </p:nvSpPr>
        <p:spPr>
          <a:xfrm>
            <a:off x="1670682" y="3504271"/>
            <a:ext cx="1408888" cy="2596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8427B3F3-2359-974D-A97C-376127417B54}"/>
              </a:ext>
            </a:extLst>
          </p:cNvPr>
          <p:cNvSpPr txBox="1"/>
          <p:nvPr/>
        </p:nvSpPr>
        <p:spPr>
          <a:xfrm>
            <a:off x="1685138" y="3184452"/>
            <a:ext cx="1415772"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ユーザー企業</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E9BF84B-7D29-2944-B180-F15EAC9C969B}"/>
              </a:ext>
            </a:extLst>
          </p:cNvPr>
          <p:cNvSpPr txBox="1"/>
          <p:nvPr/>
        </p:nvSpPr>
        <p:spPr>
          <a:xfrm>
            <a:off x="2010702" y="3497568"/>
            <a:ext cx="729687" cy="307777"/>
          </a:xfrm>
          <a:prstGeom prst="rect">
            <a:avLst/>
          </a:prstGeom>
          <a:noFill/>
        </p:spPr>
        <p:txBody>
          <a:bodyPr wrap="non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IT</a:t>
            </a:r>
            <a:r>
              <a:rPr kumimoji="1" lang="ja-JP" altLang="en-US" sz="1400">
                <a:solidFill>
                  <a:schemeClr val="bg1"/>
                </a:solidFill>
                <a:latin typeface="Meiryo" panose="020B0604030504040204" pitchFamily="34" charset="-128"/>
                <a:ea typeface="Meiryo" panose="020B0604030504040204" pitchFamily="34" charset="-128"/>
              </a:rPr>
              <a:t>部門</a:t>
            </a:r>
          </a:p>
        </p:txBody>
      </p:sp>
      <p:sp>
        <p:nvSpPr>
          <p:cNvPr id="16" name="正方形/長方形 15">
            <a:extLst>
              <a:ext uri="{FF2B5EF4-FFF2-40B4-BE49-F238E27FC236}">
                <a16:creationId xmlns:a16="http://schemas.microsoft.com/office/drawing/2014/main" id="{864E0C47-E063-614C-BF76-584F69F62CAB}"/>
              </a:ext>
            </a:extLst>
          </p:cNvPr>
          <p:cNvSpPr/>
          <p:nvPr/>
        </p:nvSpPr>
        <p:spPr>
          <a:xfrm>
            <a:off x="3065113" y="4463429"/>
            <a:ext cx="445197" cy="2609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8CAE80C9-36B3-DE4C-926F-6A92CF521565}"/>
              </a:ext>
            </a:extLst>
          </p:cNvPr>
          <p:cNvSpPr/>
          <p:nvPr/>
        </p:nvSpPr>
        <p:spPr>
          <a:xfrm>
            <a:off x="1670682" y="4052786"/>
            <a:ext cx="1394432"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942A35C9-0853-0642-8B15-AD681D7B2644}"/>
              </a:ext>
            </a:extLst>
          </p:cNvPr>
          <p:cNvSpPr/>
          <p:nvPr/>
        </p:nvSpPr>
        <p:spPr>
          <a:xfrm>
            <a:off x="1225485" y="4457796"/>
            <a:ext cx="445197" cy="2609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F3EB709D-E034-DA43-BC12-6D165CBBC793}"/>
              </a:ext>
            </a:extLst>
          </p:cNvPr>
          <p:cNvSpPr/>
          <p:nvPr/>
        </p:nvSpPr>
        <p:spPr>
          <a:xfrm>
            <a:off x="2145299" y="4457796"/>
            <a:ext cx="445197" cy="2609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AA47B079-9E8D-2445-B933-4F3785669ECB}"/>
              </a:ext>
            </a:extLst>
          </p:cNvPr>
          <p:cNvSpPr/>
          <p:nvPr/>
        </p:nvSpPr>
        <p:spPr>
          <a:xfrm>
            <a:off x="1043678" y="4907906"/>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F980486F-E1BE-F046-8C1A-B3224D0453F8}"/>
              </a:ext>
            </a:extLst>
          </p:cNvPr>
          <p:cNvSpPr/>
          <p:nvPr/>
        </p:nvSpPr>
        <p:spPr>
          <a:xfrm>
            <a:off x="1359498" y="4913966"/>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8CC3105-F6F4-144B-9A49-F05D2C755853}"/>
              </a:ext>
            </a:extLst>
          </p:cNvPr>
          <p:cNvSpPr/>
          <p:nvPr/>
        </p:nvSpPr>
        <p:spPr>
          <a:xfrm>
            <a:off x="1670391" y="4903219"/>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CFBDD74A-FC2A-BD43-9219-176639291C7F}"/>
              </a:ext>
            </a:extLst>
          </p:cNvPr>
          <p:cNvSpPr/>
          <p:nvPr/>
        </p:nvSpPr>
        <p:spPr>
          <a:xfrm>
            <a:off x="1972955" y="4902177"/>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9EA9C754-F6F1-A745-BAE7-FB687C3453C9}"/>
              </a:ext>
            </a:extLst>
          </p:cNvPr>
          <p:cNvSpPr/>
          <p:nvPr/>
        </p:nvSpPr>
        <p:spPr>
          <a:xfrm>
            <a:off x="2279387" y="4907906"/>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413C7150-E530-AA4F-8AAF-51C60F61D269}"/>
              </a:ext>
            </a:extLst>
          </p:cNvPr>
          <p:cNvSpPr/>
          <p:nvPr/>
        </p:nvSpPr>
        <p:spPr>
          <a:xfrm>
            <a:off x="2591477" y="4903672"/>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FED0AFC1-14D0-2344-A8C2-50201D522552}"/>
              </a:ext>
            </a:extLst>
          </p:cNvPr>
          <p:cNvSpPr/>
          <p:nvPr/>
        </p:nvSpPr>
        <p:spPr>
          <a:xfrm>
            <a:off x="2894041" y="4902177"/>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BDAA745D-2EAC-2D48-839E-54917CBCBFD9}"/>
              </a:ext>
            </a:extLst>
          </p:cNvPr>
          <p:cNvSpPr/>
          <p:nvPr/>
        </p:nvSpPr>
        <p:spPr>
          <a:xfrm>
            <a:off x="3199236" y="4915104"/>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5D68F25-D30C-474E-8802-6EB3CBF9BE10}"/>
              </a:ext>
            </a:extLst>
          </p:cNvPr>
          <p:cNvSpPr/>
          <p:nvPr/>
        </p:nvSpPr>
        <p:spPr>
          <a:xfrm>
            <a:off x="3510110" y="4898397"/>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4CFA2461-2FF2-B441-B913-8AEC28DFEEAD}"/>
              </a:ext>
            </a:extLst>
          </p:cNvPr>
          <p:cNvSpPr txBox="1"/>
          <p:nvPr/>
        </p:nvSpPr>
        <p:spPr>
          <a:xfrm>
            <a:off x="2006242" y="4034893"/>
            <a:ext cx="7232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元請け</a:t>
            </a:r>
          </a:p>
        </p:txBody>
      </p:sp>
      <p:sp>
        <p:nvSpPr>
          <p:cNvPr id="87" name="テキスト ボックス 86">
            <a:extLst>
              <a:ext uri="{FF2B5EF4-FFF2-40B4-BE49-F238E27FC236}">
                <a16:creationId xmlns:a16="http://schemas.microsoft.com/office/drawing/2014/main" id="{5C42A754-5C8F-3B44-BEBA-B64B2AD3A114}"/>
              </a:ext>
            </a:extLst>
          </p:cNvPr>
          <p:cNvSpPr txBox="1"/>
          <p:nvPr/>
        </p:nvSpPr>
        <p:spPr>
          <a:xfrm>
            <a:off x="555096" y="4061768"/>
            <a:ext cx="1088761" cy="307777"/>
          </a:xfrm>
          <a:prstGeom prst="rect">
            <a:avLst/>
          </a:prstGeom>
          <a:noFill/>
        </p:spPr>
        <p:txBody>
          <a:bodyPr wrap="none" rtlCol="0">
            <a:spAutoFit/>
          </a:bodyPr>
          <a:lstStyle/>
          <a:p>
            <a:pPr algn="ctr"/>
            <a:r>
              <a:rPr kumimoji="1" lang="en-US" altLang="ja-JP" sz="1400" dirty="0">
                <a:solidFill>
                  <a:srgbClr val="7030A0"/>
                </a:solidFill>
                <a:latin typeface="Meiryo" panose="020B0604030504040204" pitchFamily="34" charset="-128"/>
                <a:ea typeface="Meiryo" panose="020B0604030504040204" pitchFamily="34" charset="-128"/>
              </a:rPr>
              <a:t>IT</a:t>
            </a:r>
            <a:r>
              <a:rPr kumimoji="1" lang="ja-JP" altLang="en-US" sz="1400">
                <a:solidFill>
                  <a:srgbClr val="7030A0"/>
                </a:solidFill>
                <a:latin typeface="Meiryo" panose="020B0604030504040204" pitchFamily="34" charset="-128"/>
                <a:ea typeface="Meiryo" panose="020B0604030504040204" pitchFamily="34" charset="-128"/>
              </a:rPr>
              <a:t>ベンダー</a:t>
            </a:r>
          </a:p>
        </p:txBody>
      </p:sp>
      <p:sp>
        <p:nvSpPr>
          <p:cNvPr id="88" name="テキスト ボックス 87">
            <a:extLst>
              <a:ext uri="{FF2B5EF4-FFF2-40B4-BE49-F238E27FC236}">
                <a16:creationId xmlns:a16="http://schemas.microsoft.com/office/drawing/2014/main" id="{0889CA3D-1ABE-3945-8697-96A9946305E0}"/>
              </a:ext>
            </a:extLst>
          </p:cNvPr>
          <p:cNvSpPr txBox="1"/>
          <p:nvPr/>
        </p:nvSpPr>
        <p:spPr>
          <a:xfrm>
            <a:off x="1153727" y="4477917"/>
            <a:ext cx="588623" cy="25391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下請け</a:t>
            </a:r>
          </a:p>
        </p:txBody>
      </p:sp>
      <p:sp>
        <p:nvSpPr>
          <p:cNvPr id="89" name="テキスト ボックス 88">
            <a:extLst>
              <a:ext uri="{FF2B5EF4-FFF2-40B4-BE49-F238E27FC236}">
                <a16:creationId xmlns:a16="http://schemas.microsoft.com/office/drawing/2014/main" id="{63213443-D243-244A-B4FC-8501C701019C}"/>
              </a:ext>
            </a:extLst>
          </p:cNvPr>
          <p:cNvSpPr txBox="1"/>
          <p:nvPr/>
        </p:nvSpPr>
        <p:spPr>
          <a:xfrm>
            <a:off x="872747" y="4913213"/>
            <a:ext cx="492443" cy="215444"/>
          </a:xfrm>
          <a:prstGeom prst="rect">
            <a:avLst/>
          </a:prstGeom>
          <a:noFill/>
        </p:spPr>
        <p:txBody>
          <a:bodyPr wrap="none" rtlCol="0">
            <a:spAutoFit/>
          </a:bodyPr>
          <a:lstStyle/>
          <a:p>
            <a:pPr algn="ctr"/>
            <a:r>
              <a:rPr kumimoji="1" lang="ja-JP" altLang="en-US" sz="800">
                <a:solidFill>
                  <a:schemeClr val="accent4">
                    <a:lumMod val="50000"/>
                  </a:schemeClr>
                </a:solidFill>
                <a:latin typeface="Meiryo" panose="020B0604030504040204" pitchFamily="34" charset="-128"/>
                <a:ea typeface="Meiryo" panose="020B0604030504040204" pitchFamily="34" charset="-128"/>
              </a:rPr>
              <a:t>下請け</a:t>
            </a:r>
          </a:p>
        </p:txBody>
      </p:sp>
      <p:cxnSp>
        <p:nvCxnSpPr>
          <p:cNvPr id="20" name="カギ線コネクタ 19">
            <a:extLst>
              <a:ext uri="{FF2B5EF4-FFF2-40B4-BE49-F238E27FC236}">
                <a16:creationId xmlns:a16="http://schemas.microsoft.com/office/drawing/2014/main" id="{CB3C076F-B3A4-9540-910E-61E307F89060}"/>
              </a:ext>
            </a:extLst>
          </p:cNvPr>
          <p:cNvCxnSpPr>
            <a:cxnSpLocks/>
            <a:stCxn id="73" idx="0"/>
            <a:endCxn id="67" idx="2"/>
          </p:cNvCxnSpPr>
          <p:nvPr/>
        </p:nvCxnSpPr>
        <p:spPr>
          <a:xfrm rot="5400000" flipH="1" flipV="1">
            <a:off x="1833281" y="3923179"/>
            <a:ext cx="149420" cy="919814"/>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カギ線コネクタ 89">
            <a:extLst>
              <a:ext uri="{FF2B5EF4-FFF2-40B4-BE49-F238E27FC236}">
                <a16:creationId xmlns:a16="http://schemas.microsoft.com/office/drawing/2014/main" id="{205B54BE-32D2-934B-8160-7F4F311225E2}"/>
              </a:ext>
            </a:extLst>
          </p:cNvPr>
          <p:cNvCxnSpPr>
            <a:cxnSpLocks/>
            <a:stCxn id="16" idx="0"/>
            <a:endCxn id="67" idx="2"/>
          </p:cNvCxnSpPr>
          <p:nvPr/>
        </p:nvCxnSpPr>
        <p:spPr>
          <a:xfrm rot="16200000" flipV="1">
            <a:off x="2750279" y="3925996"/>
            <a:ext cx="155053" cy="919814"/>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カギ線コネクタ 91">
            <a:extLst>
              <a:ext uri="{FF2B5EF4-FFF2-40B4-BE49-F238E27FC236}">
                <a16:creationId xmlns:a16="http://schemas.microsoft.com/office/drawing/2014/main" id="{4E6A0A28-4166-E040-9C2B-EFDFED0AC467}"/>
              </a:ext>
            </a:extLst>
          </p:cNvPr>
          <p:cNvCxnSpPr>
            <a:cxnSpLocks/>
            <a:stCxn id="76" idx="0"/>
            <a:endCxn id="73" idx="2"/>
          </p:cNvCxnSpPr>
          <p:nvPr/>
        </p:nvCxnSpPr>
        <p:spPr>
          <a:xfrm rot="5400000" flipH="1" flipV="1">
            <a:off x="1195550" y="4655372"/>
            <a:ext cx="189157" cy="315912"/>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カギ線コネクタ 94">
            <a:extLst>
              <a:ext uri="{FF2B5EF4-FFF2-40B4-BE49-F238E27FC236}">
                <a16:creationId xmlns:a16="http://schemas.microsoft.com/office/drawing/2014/main" id="{D90FF4A5-427E-7843-9F50-3F47FF982208}"/>
              </a:ext>
            </a:extLst>
          </p:cNvPr>
          <p:cNvCxnSpPr>
            <a:cxnSpLocks/>
            <a:stCxn id="78" idx="0"/>
            <a:endCxn id="73" idx="2"/>
          </p:cNvCxnSpPr>
          <p:nvPr/>
        </p:nvCxnSpPr>
        <p:spPr>
          <a:xfrm rot="16200000" flipV="1">
            <a:off x="1511250" y="4655583"/>
            <a:ext cx="184470" cy="310801"/>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カギ線コネクタ 98">
            <a:extLst>
              <a:ext uri="{FF2B5EF4-FFF2-40B4-BE49-F238E27FC236}">
                <a16:creationId xmlns:a16="http://schemas.microsoft.com/office/drawing/2014/main" id="{0088C9C1-561D-4B45-B9C1-4C21A527172E}"/>
              </a:ext>
            </a:extLst>
          </p:cNvPr>
          <p:cNvCxnSpPr>
            <a:cxnSpLocks/>
            <a:stCxn id="79" idx="0"/>
            <a:endCxn id="74" idx="2"/>
          </p:cNvCxnSpPr>
          <p:nvPr/>
        </p:nvCxnSpPr>
        <p:spPr>
          <a:xfrm rot="5400000" flipH="1" flipV="1">
            <a:off x="2122959" y="4657239"/>
            <a:ext cx="183428" cy="306449"/>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カギ線コネクタ 99">
            <a:extLst>
              <a:ext uri="{FF2B5EF4-FFF2-40B4-BE49-F238E27FC236}">
                <a16:creationId xmlns:a16="http://schemas.microsoft.com/office/drawing/2014/main" id="{E0CA8265-84DE-0343-8EA0-19F4D5B8A4D5}"/>
              </a:ext>
            </a:extLst>
          </p:cNvPr>
          <p:cNvCxnSpPr>
            <a:cxnSpLocks/>
            <a:stCxn id="81" idx="0"/>
            <a:endCxn id="74" idx="2"/>
          </p:cNvCxnSpPr>
          <p:nvPr/>
        </p:nvCxnSpPr>
        <p:spPr>
          <a:xfrm rot="16200000" flipV="1">
            <a:off x="2431474" y="4655174"/>
            <a:ext cx="184923" cy="312073"/>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68D7516D-1A41-0B4C-9686-4DE884D8EAFC}"/>
              </a:ext>
            </a:extLst>
          </p:cNvPr>
          <p:cNvCxnSpPr>
            <a:stCxn id="74" idx="2"/>
            <a:endCxn id="80" idx="0"/>
          </p:cNvCxnSpPr>
          <p:nvPr/>
        </p:nvCxnSpPr>
        <p:spPr>
          <a:xfrm flipH="1">
            <a:off x="2367881" y="4718749"/>
            <a:ext cx="17" cy="189157"/>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761FC5A3-414B-8F44-960A-00A81EE4D129}"/>
              </a:ext>
            </a:extLst>
          </p:cNvPr>
          <p:cNvCxnSpPr>
            <a:cxnSpLocks/>
            <a:stCxn id="67" idx="2"/>
            <a:endCxn id="74" idx="0"/>
          </p:cNvCxnSpPr>
          <p:nvPr/>
        </p:nvCxnSpPr>
        <p:spPr>
          <a:xfrm>
            <a:off x="2367898" y="4308376"/>
            <a:ext cx="0" cy="149420"/>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4F9874C7-09A4-4E4D-96B3-01428254C2F4}"/>
              </a:ext>
            </a:extLst>
          </p:cNvPr>
          <p:cNvCxnSpPr>
            <a:cxnSpLocks/>
            <a:stCxn id="73" idx="2"/>
          </p:cNvCxnSpPr>
          <p:nvPr/>
        </p:nvCxnSpPr>
        <p:spPr>
          <a:xfrm>
            <a:off x="1448084" y="4718749"/>
            <a:ext cx="5627" cy="20139"/>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直線コネクタ 119">
            <a:extLst>
              <a:ext uri="{FF2B5EF4-FFF2-40B4-BE49-F238E27FC236}">
                <a16:creationId xmlns:a16="http://schemas.microsoft.com/office/drawing/2014/main" id="{E3BCD367-A7D9-CB4D-A14C-54FE70CA7269}"/>
              </a:ext>
            </a:extLst>
          </p:cNvPr>
          <p:cNvCxnSpPr>
            <a:cxnSpLocks/>
            <a:stCxn id="73" idx="2"/>
            <a:endCxn id="77" idx="0"/>
          </p:cNvCxnSpPr>
          <p:nvPr/>
        </p:nvCxnSpPr>
        <p:spPr>
          <a:xfrm flipH="1">
            <a:off x="1447992" y="4718749"/>
            <a:ext cx="92" cy="195217"/>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カギ線コネクタ 124">
            <a:extLst>
              <a:ext uri="{FF2B5EF4-FFF2-40B4-BE49-F238E27FC236}">
                <a16:creationId xmlns:a16="http://schemas.microsoft.com/office/drawing/2014/main" id="{67E64DF2-9601-1F4B-BA81-42F1EECCE7DD}"/>
              </a:ext>
            </a:extLst>
          </p:cNvPr>
          <p:cNvCxnSpPr>
            <a:cxnSpLocks/>
            <a:stCxn id="83" idx="0"/>
            <a:endCxn id="16" idx="2"/>
          </p:cNvCxnSpPr>
          <p:nvPr/>
        </p:nvCxnSpPr>
        <p:spPr>
          <a:xfrm rot="5400000" flipH="1" flipV="1">
            <a:off x="3046226" y="4660692"/>
            <a:ext cx="177795" cy="305177"/>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カギ線コネクタ 125">
            <a:extLst>
              <a:ext uri="{FF2B5EF4-FFF2-40B4-BE49-F238E27FC236}">
                <a16:creationId xmlns:a16="http://schemas.microsoft.com/office/drawing/2014/main" id="{A74F9A2D-735F-F245-A8B8-F4BF6F27D6B2}"/>
              </a:ext>
            </a:extLst>
          </p:cNvPr>
          <p:cNvCxnSpPr>
            <a:cxnSpLocks/>
            <a:stCxn id="85" idx="0"/>
            <a:endCxn id="16" idx="2"/>
          </p:cNvCxnSpPr>
          <p:nvPr/>
        </p:nvCxnSpPr>
        <p:spPr>
          <a:xfrm rot="16200000" flipV="1">
            <a:off x="3356151" y="4655944"/>
            <a:ext cx="174015" cy="310892"/>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a:extLst>
              <a:ext uri="{FF2B5EF4-FFF2-40B4-BE49-F238E27FC236}">
                <a16:creationId xmlns:a16="http://schemas.microsoft.com/office/drawing/2014/main" id="{90397855-0151-D648-A290-753883464F6C}"/>
              </a:ext>
            </a:extLst>
          </p:cNvPr>
          <p:cNvCxnSpPr>
            <a:cxnSpLocks/>
            <a:stCxn id="16" idx="2"/>
            <a:endCxn id="84" idx="0"/>
          </p:cNvCxnSpPr>
          <p:nvPr/>
        </p:nvCxnSpPr>
        <p:spPr>
          <a:xfrm>
            <a:off x="3287712" y="4724382"/>
            <a:ext cx="18" cy="190722"/>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8" name="上下矢印 137">
            <a:extLst>
              <a:ext uri="{FF2B5EF4-FFF2-40B4-BE49-F238E27FC236}">
                <a16:creationId xmlns:a16="http://schemas.microsoft.com/office/drawing/2014/main" id="{6CF1207A-0843-0F44-AF86-FBCC0FC2E38A}"/>
              </a:ext>
            </a:extLst>
          </p:cNvPr>
          <p:cNvSpPr/>
          <p:nvPr/>
        </p:nvSpPr>
        <p:spPr>
          <a:xfrm>
            <a:off x="2284328" y="3731317"/>
            <a:ext cx="176987" cy="33855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EF3B19AC-FFC7-C44C-883D-D7FD0C3B6E7B}"/>
              </a:ext>
            </a:extLst>
          </p:cNvPr>
          <p:cNvSpPr/>
          <p:nvPr/>
        </p:nvSpPr>
        <p:spPr>
          <a:xfrm>
            <a:off x="5619006" y="3154085"/>
            <a:ext cx="2294467" cy="67631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D465993E-3FEA-A74F-9822-F6157F4F5F16}"/>
              </a:ext>
            </a:extLst>
          </p:cNvPr>
          <p:cNvSpPr/>
          <p:nvPr/>
        </p:nvSpPr>
        <p:spPr>
          <a:xfrm>
            <a:off x="6061795" y="3508084"/>
            <a:ext cx="1408888" cy="1339452"/>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テキスト ボックス 140">
            <a:extLst>
              <a:ext uri="{FF2B5EF4-FFF2-40B4-BE49-F238E27FC236}">
                <a16:creationId xmlns:a16="http://schemas.microsoft.com/office/drawing/2014/main" id="{0D9528F7-5781-E246-A8ED-E24E44DFB532}"/>
              </a:ext>
            </a:extLst>
          </p:cNvPr>
          <p:cNvSpPr txBox="1"/>
          <p:nvPr/>
        </p:nvSpPr>
        <p:spPr>
          <a:xfrm>
            <a:off x="6076251" y="3188265"/>
            <a:ext cx="1415772"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ユーザー企業</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42" name="テキスト ボックス 141">
            <a:extLst>
              <a:ext uri="{FF2B5EF4-FFF2-40B4-BE49-F238E27FC236}">
                <a16:creationId xmlns:a16="http://schemas.microsoft.com/office/drawing/2014/main" id="{BF39A35F-9B0E-A643-BCBD-7905BE2C1961}"/>
              </a:ext>
            </a:extLst>
          </p:cNvPr>
          <p:cNvSpPr txBox="1"/>
          <p:nvPr/>
        </p:nvSpPr>
        <p:spPr>
          <a:xfrm>
            <a:off x="6242962" y="4054731"/>
            <a:ext cx="1082349" cy="307777"/>
          </a:xfrm>
          <a:prstGeom prst="rect">
            <a:avLst/>
          </a:prstGeom>
          <a:noFill/>
        </p:spPr>
        <p:txBody>
          <a:bodyPr wrap="none" rtlCol="0">
            <a:spAutoFit/>
          </a:bodyPr>
          <a:lstStyle/>
          <a:p>
            <a:pPr algn="ctr"/>
            <a:r>
              <a:rPr kumimoji="1" lang="ja-JP" altLang="en-US" sz="1400">
                <a:solidFill>
                  <a:schemeClr val="accent4">
                    <a:lumMod val="50000"/>
                  </a:schemeClr>
                </a:solidFill>
                <a:latin typeface="Meiryo" panose="020B0604030504040204" pitchFamily="34" charset="-128"/>
                <a:ea typeface="Meiryo" panose="020B0604030504040204" pitchFamily="34" charset="-128"/>
              </a:rPr>
              <a:t>内製チーム</a:t>
            </a:r>
          </a:p>
        </p:txBody>
      </p:sp>
      <p:grpSp>
        <p:nvGrpSpPr>
          <p:cNvPr id="143" name="図形グループ 281">
            <a:extLst>
              <a:ext uri="{FF2B5EF4-FFF2-40B4-BE49-F238E27FC236}">
                <a16:creationId xmlns:a16="http://schemas.microsoft.com/office/drawing/2014/main" id="{D0C39339-040B-0C43-808C-6E6DB2E91E0B}"/>
              </a:ext>
            </a:extLst>
          </p:cNvPr>
          <p:cNvGrpSpPr/>
          <p:nvPr/>
        </p:nvGrpSpPr>
        <p:grpSpPr>
          <a:xfrm>
            <a:off x="6295837" y="3564973"/>
            <a:ext cx="228599" cy="443927"/>
            <a:chOff x="1946324" y="4125162"/>
            <a:chExt cx="969964" cy="2007872"/>
          </a:xfrm>
        </p:grpSpPr>
        <p:sp>
          <p:nvSpPr>
            <p:cNvPr id="144" name="円/楕円 143">
              <a:extLst>
                <a:ext uri="{FF2B5EF4-FFF2-40B4-BE49-F238E27FC236}">
                  <a16:creationId xmlns:a16="http://schemas.microsoft.com/office/drawing/2014/main" id="{188182E1-22D4-3F46-9554-BF39E51D280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フローチャート: 論理積ゲート 144">
              <a:extLst>
                <a:ext uri="{FF2B5EF4-FFF2-40B4-BE49-F238E27FC236}">
                  <a16:creationId xmlns:a16="http://schemas.microsoft.com/office/drawing/2014/main" id="{09151542-5E5A-7A48-89AC-D32BC7FF7ED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284">
            <a:extLst>
              <a:ext uri="{FF2B5EF4-FFF2-40B4-BE49-F238E27FC236}">
                <a16:creationId xmlns:a16="http://schemas.microsoft.com/office/drawing/2014/main" id="{7EB7C846-E64D-3C42-B8DC-BE27FF28C268}"/>
              </a:ext>
            </a:extLst>
          </p:cNvPr>
          <p:cNvGrpSpPr/>
          <p:nvPr/>
        </p:nvGrpSpPr>
        <p:grpSpPr>
          <a:xfrm>
            <a:off x="7008962" y="3564973"/>
            <a:ext cx="228599" cy="443927"/>
            <a:chOff x="1946324" y="4125162"/>
            <a:chExt cx="969964" cy="2007872"/>
          </a:xfrm>
        </p:grpSpPr>
        <p:sp>
          <p:nvSpPr>
            <p:cNvPr id="147" name="円/楕円 146">
              <a:extLst>
                <a:ext uri="{FF2B5EF4-FFF2-40B4-BE49-F238E27FC236}">
                  <a16:creationId xmlns:a16="http://schemas.microsoft.com/office/drawing/2014/main" id="{588FFD46-363E-A348-87DB-00EED83C453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フローチャート: 論理積ゲート 147">
              <a:extLst>
                <a:ext uri="{FF2B5EF4-FFF2-40B4-BE49-F238E27FC236}">
                  <a16:creationId xmlns:a16="http://schemas.microsoft.com/office/drawing/2014/main" id="{261BB5FF-666D-5247-A0AA-B66DFCDE3F6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287">
            <a:extLst>
              <a:ext uri="{FF2B5EF4-FFF2-40B4-BE49-F238E27FC236}">
                <a16:creationId xmlns:a16="http://schemas.microsoft.com/office/drawing/2014/main" id="{66FB1CEE-777B-9045-8573-C17FD4C6FC0C}"/>
              </a:ext>
            </a:extLst>
          </p:cNvPr>
          <p:cNvGrpSpPr/>
          <p:nvPr/>
        </p:nvGrpSpPr>
        <p:grpSpPr>
          <a:xfrm>
            <a:off x="6652399" y="3575488"/>
            <a:ext cx="228599" cy="443927"/>
            <a:chOff x="1946324" y="4125162"/>
            <a:chExt cx="969964" cy="2007872"/>
          </a:xfrm>
        </p:grpSpPr>
        <p:sp>
          <p:nvSpPr>
            <p:cNvPr id="150" name="円/楕円 149">
              <a:extLst>
                <a:ext uri="{FF2B5EF4-FFF2-40B4-BE49-F238E27FC236}">
                  <a16:creationId xmlns:a16="http://schemas.microsoft.com/office/drawing/2014/main" id="{CB39165D-39BB-DA4E-8653-4EDB9C1036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ローチャート: 論理積ゲート 150">
              <a:extLst>
                <a:ext uri="{FF2B5EF4-FFF2-40B4-BE49-F238E27FC236}">
                  <a16:creationId xmlns:a16="http://schemas.microsoft.com/office/drawing/2014/main" id="{46B79B4A-7C85-8B45-95AD-ADBAF64D17D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2" name="図形グループ 284">
            <a:extLst>
              <a:ext uri="{FF2B5EF4-FFF2-40B4-BE49-F238E27FC236}">
                <a16:creationId xmlns:a16="http://schemas.microsoft.com/office/drawing/2014/main" id="{94704F73-CCD4-1243-9F42-2FB2413787D8}"/>
              </a:ext>
            </a:extLst>
          </p:cNvPr>
          <p:cNvGrpSpPr/>
          <p:nvPr/>
        </p:nvGrpSpPr>
        <p:grpSpPr>
          <a:xfrm>
            <a:off x="7008962" y="4334393"/>
            <a:ext cx="228599" cy="443927"/>
            <a:chOff x="1946324" y="4125162"/>
            <a:chExt cx="969964" cy="2007872"/>
          </a:xfrm>
        </p:grpSpPr>
        <p:sp>
          <p:nvSpPr>
            <p:cNvPr id="153" name="円/楕円 152">
              <a:extLst>
                <a:ext uri="{FF2B5EF4-FFF2-40B4-BE49-F238E27FC236}">
                  <a16:creationId xmlns:a16="http://schemas.microsoft.com/office/drawing/2014/main" id="{8C12F496-9AF3-F242-B586-0C907CB8B861}"/>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フローチャート: 論理積ゲート 153">
              <a:extLst>
                <a:ext uri="{FF2B5EF4-FFF2-40B4-BE49-F238E27FC236}">
                  <a16:creationId xmlns:a16="http://schemas.microsoft.com/office/drawing/2014/main" id="{B463D77E-AD53-7F4A-9926-AE439C686C50}"/>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5" name="図形グループ 284">
            <a:extLst>
              <a:ext uri="{FF2B5EF4-FFF2-40B4-BE49-F238E27FC236}">
                <a16:creationId xmlns:a16="http://schemas.microsoft.com/office/drawing/2014/main" id="{C2FB6463-63E1-1042-A559-33A12250C3AE}"/>
              </a:ext>
            </a:extLst>
          </p:cNvPr>
          <p:cNvGrpSpPr/>
          <p:nvPr/>
        </p:nvGrpSpPr>
        <p:grpSpPr>
          <a:xfrm>
            <a:off x="6290703" y="4328163"/>
            <a:ext cx="228599" cy="443927"/>
            <a:chOff x="1946324" y="4125162"/>
            <a:chExt cx="969964" cy="2007872"/>
          </a:xfrm>
        </p:grpSpPr>
        <p:sp>
          <p:nvSpPr>
            <p:cNvPr id="156" name="円/楕円 155">
              <a:extLst>
                <a:ext uri="{FF2B5EF4-FFF2-40B4-BE49-F238E27FC236}">
                  <a16:creationId xmlns:a16="http://schemas.microsoft.com/office/drawing/2014/main" id="{D87AD78E-1413-EE4A-85CA-D4706397E517}"/>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フローチャート: 論理積ゲート 156">
              <a:extLst>
                <a:ext uri="{FF2B5EF4-FFF2-40B4-BE49-F238E27FC236}">
                  <a16:creationId xmlns:a16="http://schemas.microsoft.com/office/drawing/2014/main" id="{AF28D1F3-9A51-C34C-8916-1882C1D4906E}"/>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8" name="図形グループ 284">
            <a:extLst>
              <a:ext uri="{FF2B5EF4-FFF2-40B4-BE49-F238E27FC236}">
                <a16:creationId xmlns:a16="http://schemas.microsoft.com/office/drawing/2014/main" id="{AD177E9C-4050-0B40-8B93-59DDD49F0AE5}"/>
              </a:ext>
            </a:extLst>
          </p:cNvPr>
          <p:cNvGrpSpPr/>
          <p:nvPr/>
        </p:nvGrpSpPr>
        <p:grpSpPr>
          <a:xfrm>
            <a:off x="6651124" y="4328163"/>
            <a:ext cx="228599" cy="443927"/>
            <a:chOff x="1946324" y="4125162"/>
            <a:chExt cx="969964" cy="2007872"/>
          </a:xfrm>
        </p:grpSpPr>
        <p:sp>
          <p:nvSpPr>
            <p:cNvPr id="159" name="円/楕円 158">
              <a:extLst>
                <a:ext uri="{FF2B5EF4-FFF2-40B4-BE49-F238E27FC236}">
                  <a16:creationId xmlns:a16="http://schemas.microsoft.com/office/drawing/2014/main" id="{D00C27FA-594A-0A45-9A13-F4CC985C3758}"/>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ローチャート: 論理積ゲート 159">
              <a:extLst>
                <a:ext uri="{FF2B5EF4-FFF2-40B4-BE49-F238E27FC236}">
                  <a16:creationId xmlns:a16="http://schemas.microsoft.com/office/drawing/2014/main" id="{8F644323-6E27-DA4A-9FEE-6DE96C8D26AB}"/>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4" name="正方形/長方形 163">
            <a:extLst>
              <a:ext uri="{FF2B5EF4-FFF2-40B4-BE49-F238E27FC236}">
                <a16:creationId xmlns:a16="http://schemas.microsoft.com/office/drawing/2014/main" id="{FD39AB39-BA0F-6048-9B53-A7B4368B31CB}"/>
              </a:ext>
            </a:extLst>
          </p:cNvPr>
          <p:cNvSpPr/>
          <p:nvPr/>
        </p:nvSpPr>
        <p:spPr>
          <a:xfrm>
            <a:off x="5114701" y="4954815"/>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テキスト ボックス 164">
            <a:extLst>
              <a:ext uri="{FF2B5EF4-FFF2-40B4-BE49-F238E27FC236}">
                <a16:creationId xmlns:a16="http://schemas.microsoft.com/office/drawing/2014/main" id="{52A5B8E8-23A6-7B43-AC9B-A4EB0A9BFAC3}"/>
              </a:ext>
            </a:extLst>
          </p:cNvPr>
          <p:cNvSpPr txBox="1"/>
          <p:nvPr/>
        </p:nvSpPr>
        <p:spPr>
          <a:xfrm>
            <a:off x="5172708" y="4958288"/>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66" name="正方形/長方形 165">
            <a:extLst>
              <a:ext uri="{FF2B5EF4-FFF2-40B4-BE49-F238E27FC236}">
                <a16:creationId xmlns:a16="http://schemas.microsoft.com/office/drawing/2014/main" id="{B3DFB92D-47B3-D642-962C-0CF7D4705839}"/>
              </a:ext>
            </a:extLst>
          </p:cNvPr>
          <p:cNvSpPr/>
          <p:nvPr/>
        </p:nvSpPr>
        <p:spPr>
          <a:xfrm>
            <a:off x="6289720" y="4944344"/>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テキスト ボックス 166">
            <a:extLst>
              <a:ext uri="{FF2B5EF4-FFF2-40B4-BE49-F238E27FC236}">
                <a16:creationId xmlns:a16="http://schemas.microsoft.com/office/drawing/2014/main" id="{60AB9778-431E-9C40-9D8A-8943C9DBB7D9}"/>
              </a:ext>
            </a:extLst>
          </p:cNvPr>
          <p:cNvSpPr txBox="1"/>
          <p:nvPr/>
        </p:nvSpPr>
        <p:spPr>
          <a:xfrm>
            <a:off x="6368798" y="4962195"/>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68" name="正方形/長方形 167">
            <a:extLst>
              <a:ext uri="{FF2B5EF4-FFF2-40B4-BE49-F238E27FC236}">
                <a16:creationId xmlns:a16="http://schemas.microsoft.com/office/drawing/2014/main" id="{BA27EECC-46F6-2B4F-9315-38CBF648CE87}"/>
              </a:ext>
            </a:extLst>
          </p:cNvPr>
          <p:cNvSpPr/>
          <p:nvPr/>
        </p:nvSpPr>
        <p:spPr>
          <a:xfrm>
            <a:off x="7492023" y="4940514"/>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テキスト ボックス 168">
            <a:extLst>
              <a:ext uri="{FF2B5EF4-FFF2-40B4-BE49-F238E27FC236}">
                <a16:creationId xmlns:a16="http://schemas.microsoft.com/office/drawing/2014/main" id="{82EA6CD3-2E7E-9B42-92D2-E8BE3D0E1F53}"/>
              </a:ext>
            </a:extLst>
          </p:cNvPr>
          <p:cNvSpPr txBox="1"/>
          <p:nvPr/>
        </p:nvSpPr>
        <p:spPr>
          <a:xfrm>
            <a:off x="7550030" y="4954815"/>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70" name="右矢印 169">
            <a:extLst>
              <a:ext uri="{FF2B5EF4-FFF2-40B4-BE49-F238E27FC236}">
                <a16:creationId xmlns:a16="http://schemas.microsoft.com/office/drawing/2014/main" id="{B219F729-E7FD-F748-87A5-B593A117DFE8}"/>
              </a:ext>
            </a:extLst>
          </p:cNvPr>
          <p:cNvSpPr/>
          <p:nvPr/>
        </p:nvSpPr>
        <p:spPr>
          <a:xfrm rot="19443163">
            <a:off x="6024468" y="4765288"/>
            <a:ext cx="278678" cy="1645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右矢印 170">
            <a:extLst>
              <a:ext uri="{FF2B5EF4-FFF2-40B4-BE49-F238E27FC236}">
                <a16:creationId xmlns:a16="http://schemas.microsoft.com/office/drawing/2014/main" id="{3F51243D-619E-1D4E-8E39-4958F2E05809}"/>
              </a:ext>
            </a:extLst>
          </p:cNvPr>
          <p:cNvSpPr/>
          <p:nvPr/>
        </p:nvSpPr>
        <p:spPr>
          <a:xfrm rot="2156837" flipH="1">
            <a:off x="7249314" y="4765251"/>
            <a:ext cx="278678" cy="1645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右矢印 171">
            <a:extLst>
              <a:ext uri="{FF2B5EF4-FFF2-40B4-BE49-F238E27FC236}">
                <a16:creationId xmlns:a16="http://schemas.microsoft.com/office/drawing/2014/main" id="{99683CFB-45F2-E446-8CB8-EBE1D127E697}"/>
              </a:ext>
            </a:extLst>
          </p:cNvPr>
          <p:cNvSpPr/>
          <p:nvPr/>
        </p:nvSpPr>
        <p:spPr>
          <a:xfrm rot="5400000" flipH="1">
            <a:off x="6667183" y="4797908"/>
            <a:ext cx="204901" cy="1645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3" name="グループ化 172">
            <a:extLst>
              <a:ext uri="{FF2B5EF4-FFF2-40B4-BE49-F238E27FC236}">
                <a16:creationId xmlns:a16="http://schemas.microsoft.com/office/drawing/2014/main" id="{20A76EB5-351E-C049-8588-3661AFE8398A}"/>
              </a:ext>
            </a:extLst>
          </p:cNvPr>
          <p:cNvGrpSpPr/>
          <p:nvPr/>
        </p:nvGrpSpPr>
        <p:grpSpPr>
          <a:xfrm>
            <a:off x="7123261" y="5263814"/>
            <a:ext cx="1513387" cy="338554"/>
            <a:chOff x="7432024" y="4208619"/>
            <a:chExt cx="1513387" cy="338554"/>
          </a:xfrm>
        </p:grpSpPr>
        <p:sp>
          <p:nvSpPr>
            <p:cNvPr id="174" name="四角形吹き出し 173">
              <a:extLst>
                <a:ext uri="{FF2B5EF4-FFF2-40B4-BE49-F238E27FC236}">
                  <a16:creationId xmlns:a16="http://schemas.microsoft.com/office/drawing/2014/main" id="{4B8F748B-84DE-C246-8E80-1A47C9B61D05}"/>
                </a:ext>
              </a:extLst>
            </p:cNvPr>
            <p:cNvSpPr/>
            <p:nvPr/>
          </p:nvSpPr>
          <p:spPr>
            <a:xfrm>
              <a:off x="7432024" y="4217283"/>
              <a:ext cx="1513387" cy="296826"/>
            </a:xfrm>
            <a:prstGeom prst="wedgeRectCallout">
              <a:avLst>
                <a:gd name="adj1" fmla="val -47267"/>
                <a:gd name="adj2" fmla="val -20587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テキスト ボックス 174">
              <a:extLst>
                <a:ext uri="{FF2B5EF4-FFF2-40B4-BE49-F238E27FC236}">
                  <a16:creationId xmlns:a16="http://schemas.microsoft.com/office/drawing/2014/main" id="{1B77B50A-9F45-3345-B05B-1242F9348243}"/>
                </a:ext>
              </a:extLst>
            </p:cNvPr>
            <p:cNvSpPr txBox="1"/>
            <p:nvPr/>
          </p:nvSpPr>
          <p:spPr>
            <a:xfrm>
              <a:off x="7480831" y="4208619"/>
              <a:ext cx="1415772"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高額を払ってもいて欲しい</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圧倒的な技術力を持つ</a:t>
              </a:r>
              <a:r>
                <a:rPr lang="ja-JP" altLang="en-US" sz="800">
                  <a:solidFill>
                    <a:schemeClr val="bg1"/>
                  </a:solidFill>
                  <a:latin typeface="Meiryo" panose="020B0604030504040204" pitchFamily="34" charset="-128"/>
                  <a:ea typeface="Meiryo" panose="020B0604030504040204" pitchFamily="34" charset="-128"/>
                </a:rPr>
                <a:t>個人</a:t>
              </a:r>
              <a:endParaRPr lang="en-US" altLang="ja-JP" sz="800" dirty="0">
                <a:solidFill>
                  <a:schemeClr val="bg1"/>
                </a:solidFill>
                <a:latin typeface="Meiryo" panose="020B0604030504040204" pitchFamily="34" charset="-128"/>
                <a:ea typeface="Meiryo" panose="020B0604030504040204" pitchFamily="34" charset="-128"/>
              </a:endParaRPr>
            </a:p>
          </p:txBody>
        </p:sp>
      </p:grpSp>
      <p:sp>
        <p:nvSpPr>
          <p:cNvPr id="176" name="正方形/長方形 175">
            <a:extLst>
              <a:ext uri="{FF2B5EF4-FFF2-40B4-BE49-F238E27FC236}">
                <a16:creationId xmlns:a16="http://schemas.microsoft.com/office/drawing/2014/main" id="{190337E2-2F3D-A444-8EE1-801389F32A51}"/>
              </a:ext>
            </a:extLst>
          </p:cNvPr>
          <p:cNvSpPr/>
          <p:nvPr/>
        </p:nvSpPr>
        <p:spPr>
          <a:xfrm>
            <a:off x="4863310" y="4359035"/>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テキスト ボックス 176">
            <a:extLst>
              <a:ext uri="{FF2B5EF4-FFF2-40B4-BE49-F238E27FC236}">
                <a16:creationId xmlns:a16="http://schemas.microsoft.com/office/drawing/2014/main" id="{0133D06E-EFA0-9F46-9C37-540620D7365E}"/>
              </a:ext>
            </a:extLst>
          </p:cNvPr>
          <p:cNvSpPr txBox="1"/>
          <p:nvPr/>
        </p:nvSpPr>
        <p:spPr>
          <a:xfrm>
            <a:off x="4921317" y="4362508"/>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78" name="曲折矢印 177">
            <a:extLst>
              <a:ext uri="{FF2B5EF4-FFF2-40B4-BE49-F238E27FC236}">
                <a16:creationId xmlns:a16="http://schemas.microsoft.com/office/drawing/2014/main" id="{C22F6E57-1314-394C-8E0D-A16C386BD821}"/>
              </a:ext>
            </a:extLst>
          </p:cNvPr>
          <p:cNvSpPr/>
          <p:nvPr/>
        </p:nvSpPr>
        <p:spPr>
          <a:xfrm>
            <a:off x="5336654" y="3932073"/>
            <a:ext cx="724737" cy="402320"/>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a:extLst>
              <a:ext uri="{FF2B5EF4-FFF2-40B4-BE49-F238E27FC236}">
                <a16:creationId xmlns:a16="http://schemas.microsoft.com/office/drawing/2014/main" id="{0AB6B478-9274-204B-9D13-F0E43DC9C2C3}"/>
              </a:ext>
            </a:extLst>
          </p:cNvPr>
          <p:cNvSpPr/>
          <p:nvPr/>
        </p:nvSpPr>
        <p:spPr>
          <a:xfrm>
            <a:off x="4863310" y="3877289"/>
            <a:ext cx="1053113" cy="338554"/>
          </a:xfrm>
          <a:prstGeom prst="rect">
            <a:avLst/>
          </a:prstGeom>
          <a:solidFill>
            <a:srgbClr val="785B9C">
              <a:alpha val="6196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テキスト ボックス 179">
            <a:extLst>
              <a:ext uri="{FF2B5EF4-FFF2-40B4-BE49-F238E27FC236}">
                <a16:creationId xmlns:a16="http://schemas.microsoft.com/office/drawing/2014/main" id="{F1DD8F5D-0BAC-4441-9772-0C108149DCAA}"/>
              </a:ext>
            </a:extLst>
          </p:cNvPr>
          <p:cNvSpPr txBox="1"/>
          <p:nvPr/>
        </p:nvSpPr>
        <p:spPr>
          <a:xfrm>
            <a:off x="4823093" y="3892491"/>
            <a:ext cx="1112805"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プラットフォーム等</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lang="en-US" altLang="ja-JP" sz="800" dirty="0">
                <a:solidFill>
                  <a:schemeClr val="bg1"/>
                </a:solidFill>
                <a:latin typeface="Meiryo" panose="020B0604030504040204" pitchFamily="34" charset="-128"/>
                <a:ea typeface="Meiryo" panose="020B0604030504040204" pitchFamily="34" charset="-128"/>
              </a:rPr>
              <a:t>IT</a:t>
            </a:r>
            <a:r>
              <a:rPr lang="ja-JP" altLang="en-US" sz="800">
                <a:solidFill>
                  <a:schemeClr val="bg1"/>
                </a:solidFill>
                <a:latin typeface="Meiryo" panose="020B0604030504040204" pitchFamily="34" charset="-128"/>
                <a:ea typeface="Meiryo" panose="020B0604030504040204" pitchFamily="34" charset="-128"/>
              </a:rPr>
              <a:t>サービスやツール</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DF8447AA-0398-B040-BAA0-4F7A5F80CFF8}"/>
              </a:ext>
            </a:extLst>
          </p:cNvPr>
          <p:cNvSpPr/>
          <p:nvPr/>
        </p:nvSpPr>
        <p:spPr>
          <a:xfrm>
            <a:off x="7722498" y="4365931"/>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テキスト ボックス 181">
            <a:extLst>
              <a:ext uri="{FF2B5EF4-FFF2-40B4-BE49-F238E27FC236}">
                <a16:creationId xmlns:a16="http://schemas.microsoft.com/office/drawing/2014/main" id="{00041984-0F18-BA45-85AF-10CEC2D82AEE}"/>
              </a:ext>
            </a:extLst>
          </p:cNvPr>
          <p:cNvSpPr txBox="1"/>
          <p:nvPr/>
        </p:nvSpPr>
        <p:spPr>
          <a:xfrm>
            <a:off x="7817852" y="4385903"/>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83" name="曲折矢印 182">
            <a:extLst>
              <a:ext uri="{FF2B5EF4-FFF2-40B4-BE49-F238E27FC236}">
                <a16:creationId xmlns:a16="http://schemas.microsoft.com/office/drawing/2014/main" id="{CC645470-033D-8B47-9C69-74338DA45AA2}"/>
              </a:ext>
            </a:extLst>
          </p:cNvPr>
          <p:cNvSpPr/>
          <p:nvPr/>
        </p:nvSpPr>
        <p:spPr>
          <a:xfrm flipH="1">
            <a:off x="7478211" y="3932073"/>
            <a:ext cx="724737" cy="402320"/>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a:extLst>
              <a:ext uri="{FF2B5EF4-FFF2-40B4-BE49-F238E27FC236}">
                <a16:creationId xmlns:a16="http://schemas.microsoft.com/office/drawing/2014/main" id="{DD35762E-6E34-7A46-9F42-4FDE1DA7821E}"/>
              </a:ext>
            </a:extLst>
          </p:cNvPr>
          <p:cNvSpPr/>
          <p:nvPr/>
        </p:nvSpPr>
        <p:spPr>
          <a:xfrm>
            <a:off x="7667156" y="3865786"/>
            <a:ext cx="1053113" cy="338554"/>
          </a:xfrm>
          <a:prstGeom prst="rect">
            <a:avLst/>
          </a:prstGeom>
          <a:solidFill>
            <a:srgbClr val="785B9C">
              <a:alpha val="6196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テキスト ボックス 184">
            <a:extLst>
              <a:ext uri="{FF2B5EF4-FFF2-40B4-BE49-F238E27FC236}">
                <a16:creationId xmlns:a16="http://schemas.microsoft.com/office/drawing/2014/main" id="{1B69FB6B-3A5F-7546-94A5-7D4C08176E5E}"/>
              </a:ext>
            </a:extLst>
          </p:cNvPr>
          <p:cNvSpPr txBox="1"/>
          <p:nvPr/>
        </p:nvSpPr>
        <p:spPr>
          <a:xfrm>
            <a:off x="7885826" y="3880988"/>
            <a:ext cx="595035"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共同事業</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事業提携</a:t>
            </a:r>
            <a:endParaRPr kumimoji="1" lang="ja-JP" altLang="en-US" sz="8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295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up)">
                                      <p:cBhvr>
                                        <p:cTn id="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共創パートナー戦略： </a:t>
            </a:r>
            <a:r>
              <a:rPr kumimoji="1" lang="en-US" altLang="ja-JP" dirty="0"/>
              <a:t>After DX</a:t>
            </a:r>
            <a:r>
              <a:rPr kumimoji="1" lang="ja-JP" altLang="en-US"/>
              <a:t>は</a:t>
            </a:r>
            <a:r>
              <a:rPr lang="ja-JP" altLang="en-US"/>
              <a:t>受託開発は無理</a:t>
            </a:r>
            <a:endParaRPr kumimoji="1" lang="ja-JP" altLang="en-US"/>
          </a:p>
        </p:txBody>
      </p:sp>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776533" y="2079834"/>
            <a:ext cx="4083169"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即応力・破壊的競争力・新たな価値の創出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49" name="テキスト ボックス 48">
            <a:extLst>
              <a:ext uri="{FF2B5EF4-FFF2-40B4-BE49-F238E27FC236}">
                <a16:creationId xmlns:a16="http://schemas.microsoft.com/office/drawing/2014/main" id="{C48CED18-C9AE-C04C-B820-300B79972EEB}"/>
              </a:ext>
            </a:extLst>
          </p:cNvPr>
          <p:cNvSpPr txBox="1"/>
          <p:nvPr/>
        </p:nvSpPr>
        <p:spPr>
          <a:xfrm>
            <a:off x="167794" y="1211697"/>
            <a:ext cx="4288353"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達成基準と手段を</a:t>
            </a:r>
            <a:r>
              <a:rPr kumimoji="1" lang="ja-JP" altLang="en-US" sz="2000" b="1" u="sng">
                <a:solidFill>
                  <a:srgbClr val="0070C0"/>
                </a:solidFill>
                <a:latin typeface="Meiryo" panose="020B0604030504040204" pitchFamily="34" charset="-128"/>
                <a:ea typeface="Meiryo" panose="020B0604030504040204" pitchFamily="34" charset="-128"/>
              </a:rPr>
              <a:t>予め決定できない</a:t>
            </a:r>
          </a:p>
        </p:txBody>
      </p:sp>
      <p:sp>
        <p:nvSpPr>
          <p:cNvPr id="63" name="テキスト ボックス 62">
            <a:extLst>
              <a:ext uri="{FF2B5EF4-FFF2-40B4-BE49-F238E27FC236}">
                <a16:creationId xmlns:a16="http://schemas.microsoft.com/office/drawing/2014/main" id="{6AA26885-A72C-5342-AA88-2BEC64A22AD5}"/>
              </a:ext>
            </a:extLst>
          </p:cNvPr>
          <p:cNvSpPr txBox="1"/>
          <p:nvPr/>
        </p:nvSpPr>
        <p:spPr>
          <a:xfrm>
            <a:off x="230086" y="1710502"/>
            <a:ext cx="4031873" cy="707886"/>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高速な試行錯誤と改善を繰り返し</a:t>
            </a:r>
            <a:endParaRPr kumimoji="1" lang="en-US" altLang="ja-JP" sz="2000"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最適解を探索しなければならない</a:t>
            </a:r>
            <a:endParaRPr lang="ja-JP" altLang="en-US" sz="2000" b="1" u="sng">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AAF62973-8D95-224A-9DB3-EC2CD8C92756}"/>
              </a:ext>
            </a:extLst>
          </p:cNvPr>
          <p:cNvSpPr txBox="1"/>
          <p:nvPr/>
        </p:nvSpPr>
        <p:spPr>
          <a:xfrm>
            <a:off x="230086" y="2770193"/>
            <a:ext cx="8828456" cy="615553"/>
          </a:xfrm>
          <a:prstGeom prst="rect">
            <a:avLst/>
          </a:prstGeom>
          <a:noFill/>
        </p:spPr>
        <p:txBody>
          <a:bodyPr wrap="squar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要求を</a:t>
            </a:r>
            <a:r>
              <a:rPr kumimoji="1" lang="en-US" altLang="ja-JP" sz="2000" b="1" dirty="0">
                <a:solidFill>
                  <a:srgbClr val="C00000"/>
                </a:solidFill>
                <a:latin typeface="Meiryo" panose="020B0604030504040204" pitchFamily="34" charset="-128"/>
                <a:ea typeface="Meiryo" panose="020B0604030504040204" pitchFamily="34" charset="-128"/>
              </a:rPr>
              <a:t>”</a:t>
            </a:r>
            <a:r>
              <a:rPr kumimoji="1" lang="ja-JP" altLang="en-US" sz="2000" b="1">
                <a:solidFill>
                  <a:srgbClr val="C00000"/>
                </a:solidFill>
                <a:latin typeface="Meiryo" panose="020B0604030504040204" pitchFamily="34" charset="-128"/>
                <a:ea typeface="Meiryo" panose="020B0604030504040204" pitchFamily="34" charset="-128"/>
              </a:rPr>
              <a:t>あいまいさなく</a:t>
            </a:r>
            <a:r>
              <a:rPr kumimoji="1" lang="en-US" altLang="ja-JP" sz="2000" b="1" dirty="0">
                <a:solidFill>
                  <a:srgbClr val="C00000"/>
                </a:solidFill>
                <a:latin typeface="Meiryo" panose="020B0604030504040204" pitchFamily="34" charset="-128"/>
                <a:ea typeface="Meiryo" panose="020B0604030504040204" pitchFamily="34" charset="-128"/>
              </a:rPr>
              <a:t>”</a:t>
            </a:r>
            <a:r>
              <a:rPr kumimoji="1" lang="ja-JP" altLang="en-US" sz="2000" b="1">
                <a:solidFill>
                  <a:srgbClr val="C00000"/>
                </a:solidFill>
                <a:latin typeface="Meiryo" panose="020B0604030504040204" pitchFamily="34" charset="-128"/>
                <a:ea typeface="Meiryo" panose="020B0604030504040204" pitchFamily="34" charset="-128"/>
              </a:rPr>
              <a:t>定義することが難しい　</a:t>
            </a:r>
            <a:r>
              <a:rPr kumimoji="1" lang="ja-JP" altLang="en-US" sz="2000" b="1" u="sng">
                <a:solidFill>
                  <a:srgbClr val="7030A0"/>
                </a:solidFill>
                <a:latin typeface="Meiryo" panose="020B0604030504040204" pitchFamily="34" charset="-128"/>
                <a:ea typeface="Meiryo" panose="020B0604030504040204" pitchFamily="34" charset="-128"/>
              </a:rPr>
              <a:t>試行錯誤が不可避</a:t>
            </a:r>
            <a:endParaRPr kumimoji="1" lang="en-US" altLang="ja-JP" sz="2000" b="1" u="sng" dirty="0">
              <a:solidFill>
                <a:srgbClr val="7030A0"/>
              </a:solidFill>
              <a:latin typeface="Meiryo" panose="020B0604030504040204" pitchFamily="34" charset="-128"/>
              <a:ea typeface="Meiryo" panose="020B0604030504040204" pitchFamily="34" charset="-128"/>
            </a:endParaRPr>
          </a:p>
          <a:p>
            <a:r>
              <a:rPr lang="ja-JP" altLang="en-US" sz="1400">
                <a:solidFill>
                  <a:srgbClr val="C00000"/>
                </a:solidFill>
                <a:latin typeface="Meiryo" panose="020B0604030504040204" pitchFamily="34" charset="-128"/>
                <a:ea typeface="Meiryo" panose="020B0604030504040204" pitchFamily="34" charset="-128"/>
              </a:rPr>
              <a:t>　要件全体を定義することが困難なのに、定義したこととして発注しなければならない</a:t>
            </a:r>
            <a:endParaRPr lang="en-US" altLang="ja-JP" sz="1400" dirty="0">
              <a:solidFill>
                <a:srgbClr val="C00000"/>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063CEAA1-66FB-1542-B6DF-8BC6C107A028}"/>
              </a:ext>
            </a:extLst>
          </p:cNvPr>
          <p:cNvSpPr txBox="1"/>
          <p:nvPr/>
        </p:nvSpPr>
        <p:spPr>
          <a:xfrm>
            <a:off x="230086" y="3534254"/>
            <a:ext cx="8629616" cy="615553"/>
          </a:xfrm>
          <a:prstGeom prst="rect">
            <a:avLst/>
          </a:prstGeom>
          <a:noFill/>
        </p:spPr>
        <p:txBody>
          <a:bodyPr wrap="squar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手続きの効率化のため発注単位を大きくまとめる　</a:t>
            </a:r>
            <a:r>
              <a:rPr kumimoji="1" lang="ja-JP" altLang="en-US" sz="2000" b="1" u="sng">
                <a:solidFill>
                  <a:srgbClr val="7030A0"/>
                </a:solidFill>
                <a:latin typeface="Meiryo" panose="020B0604030504040204" pitchFamily="34" charset="-128"/>
                <a:ea typeface="Meiryo" panose="020B0604030504040204" pitchFamily="34" charset="-128"/>
              </a:rPr>
              <a:t>変化に即応できない</a:t>
            </a:r>
            <a:endParaRPr kumimoji="1" lang="en-US" altLang="ja-JP" sz="2000" b="1" u="sng" dirty="0">
              <a:solidFill>
                <a:srgbClr val="7030A0"/>
              </a:solidFill>
              <a:latin typeface="Meiryo" panose="020B0604030504040204" pitchFamily="34" charset="-128"/>
              <a:ea typeface="Meiryo" panose="020B0604030504040204" pitchFamily="34" charset="-128"/>
            </a:endParaRPr>
          </a:p>
          <a:p>
            <a:r>
              <a:rPr lang="ja-JP" altLang="en-US" sz="1400">
                <a:solidFill>
                  <a:srgbClr val="C00000"/>
                </a:solidFill>
                <a:latin typeface="Meiryo" panose="020B0604030504040204" pitchFamily="34" charset="-128"/>
                <a:ea typeface="Meiryo" panose="020B0604030504040204" pitchFamily="34" charset="-128"/>
              </a:rPr>
              <a:t>　実際に動く成果物を確認するまでに、かなりの時間がかかる（開発作業中は変更できない）</a:t>
            </a:r>
            <a:endParaRPr lang="en-US" altLang="ja-JP" sz="1400" dirty="0">
              <a:solidFill>
                <a:srgbClr val="C00000"/>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C660B523-2CB7-9D4B-BEDB-6B0FA09175FD}"/>
              </a:ext>
            </a:extLst>
          </p:cNvPr>
          <p:cNvSpPr txBox="1"/>
          <p:nvPr/>
        </p:nvSpPr>
        <p:spPr>
          <a:xfrm>
            <a:off x="230086" y="4298315"/>
            <a:ext cx="8629616" cy="615553"/>
          </a:xfrm>
          <a:prstGeom prst="rect">
            <a:avLst/>
          </a:prstGeom>
          <a:noFill/>
        </p:spPr>
        <p:txBody>
          <a:bodyPr wrap="squar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作業量（工数）の見積を作る　</a:t>
            </a:r>
            <a:r>
              <a:rPr kumimoji="1" lang="ja-JP" altLang="en-US" sz="2000" b="1" u="sng">
                <a:solidFill>
                  <a:srgbClr val="7030A0"/>
                </a:solidFill>
                <a:latin typeface="Meiryo" panose="020B0604030504040204" pitchFamily="34" charset="-128"/>
                <a:ea typeface="Meiryo" panose="020B0604030504040204" pitchFamily="34" charset="-128"/>
              </a:rPr>
              <a:t>そもそも工数が見積もれない</a:t>
            </a:r>
            <a:endParaRPr kumimoji="1" lang="en-US" altLang="ja-JP" sz="2000" b="1" u="sng" dirty="0">
              <a:solidFill>
                <a:srgbClr val="7030A0"/>
              </a:solidFill>
              <a:latin typeface="Meiryo" panose="020B0604030504040204" pitchFamily="34" charset="-128"/>
              <a:ea typeface="Meiryo" panose="020B0604030504040204" pitchFamily="34" charset="-128"/>
            </a:endParaRPr>
          </a:p>
          <a:p>
            <a:r>
              <a:rPr lang="ja-JP" altLang="en-US" sz="1400">
                <a:solidFill>
                  <a:srgbClr val="C00000"/>
                </a:solidFill>
                <a:latin typeface="Meiryo" panose="020B0604030504040204" pitchFamily="34" charset="-128"/>
                <a:ea typeface="Meiryo" panose="020B0604030504040204" pitchFamily="34" charset="-128"/>
              </a:rPr>
              <a:t>　作業量の見積が困難であるにもかかわらず、人月単価</a:t>
            </a:r>
            <a:r>
              <a:rPr lang="en-US" altLang="ja-JP" sz="1400" dirty="0">
                <a:solidFill>
                  <a:srgbClr val="C00000"/>
                </a:solidFill>
                <a:latin typeface="Meiryo" panose="020B0604030504040204" pitchFamily="34" charset="-128"/>
                <a:ea typeface="Meiryo" panose="020B0604030504040204" pitchFamily="34" charset="-128"/>
              </a:rPr>
              <a:t>×</a:t>
            </a:r>
            <a:r>
              <a:rPr lang="ja-JP" altLang="en-US" sz="1400">
                <a:solidFill>
                  <a:srgbClr val="C00000"/>
                </a:solidFill>
                <a:latin typeface="Meiryo" panose="020B0604030504040204" pitchFamily="34" charset="-128"/>
                <a:ea typeface="Meiryo" panose="020B0604030504040204" pitchFamily="34" charset="-128"/>
              </a:rPr>
              <a:t>期間（月数）による見積を作る</a:t>
            </a:r>
            <a:endParaRPr lang="en-US" altLang="ja-JP" sz="1400" dirty="0">
              <a:solidFill>
                <a:srgbClr val="C0000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67460287-B4F9-1449-AA18-234074D04E7E}"/>
              </a:ext>
            </a:extLst>
          </p:cNvPr>
          <p:cNvSpPr txBox="1"/>
          <p:nvPr/>
        </p:nvSpPr>
        <p:spPr>
          <a:xfrm>
            <a:off x="230086" y="5062376"/>
            <a:ext cx="8629616" cy="615553"/>
          </a:xfrm>
          <a:prstGeom prst="rect">
            <a:avLst/>
          </a:prstGeom>
          <a:noFill/>
        </p:spPr>
        <p:txBody>
          <a:bodyPr wrap="squar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要求する人とシステムを作る人は遠く離れている　</a:t>
            </a:r>
            <a:r>
              <a:rPr kumimoji="1" lang="ja-JP" altLang="en-US" sz="2000" b="1" u="sng">
                <a:solidFill>
                  <a:srgbClr val="7030A0"/>
                </a:solidFill>
                <a:latin typeface="Meiryo" panose="020B0604030504040204" pitchFamily="34" charset="-128"/>
                <a:ea typeface="Meiryo" panose="020B0604030504040204" pitchFamily="34" charset="-128"/>
              </a:rPr>
              <a:t>現場感覚がない</a:t>
            </a:r>
            <a:endParaRPr kumimoji="1" lang="en-US" altLang="ja-JP" sz="2000" b="1" u="sng" dirty="0">
              <a:solidFill>
                <a:srgbClr val="7030A0"/>
              </a:solidFill>
              <a:latin typeface="Meiryo" panose="020B0604030504040204" pitchFamily="34" charset="-128"/>
              <a:ea typeface="Meiryo" panose="020B0604030504040204" pitchFamily="34" charset="-128"/>
            </a:endParaRPr>
          </a:p>
          <a:p>
            <a:r>
              <a:rPr lang="ja-JP" altLang="en-US" sz="1400">
                <a:solidFill>
                  <a:srgbClr val="C00000"/>
                </a:solidFill>
                <a:latin typeface="Meiryo" panose="020B0604030504040204" pitchFamily="34" charset="-128"/>
                <a:ea typeface="Meiryo" panose="020B0604030504040204" pitchFamily="34" charset="-128"/>
              </a:rPr>
              <a:t>　一連の作業は分業化、伝言ゲームで現場の現実を理解できず、臨機応変な対応もできない</a:t>
            </a:r>
            <a:endParaRPr lang="en-US" altLang="ja-JP" sz="1400" dirty="0">
              <a:solidFill>
                <a:srgbClr val="C00000"/>
              </a:solidFill>
              <a:latin typeface="Meiryo" panose="020B0604030504040204" pitchFamily="34" charset="-128"/>
              <a:ea typeface="Meiryo" panose="020B0604030504040204" pitchFamily="34" charset="-128"/>
            </a:endParaRPr>
          </a:p>
        </p:txBody>
      </p:sp>
      <p:cxnSp>
        <p:nvCxnSpPr>
          <p:cNvPr id="14" name="直線コネクタ 13">
            <a:extLst>
              <a:ext uri="{FF2B5EF4-FFF2-40B4-BE49-F238E27FC236}">
                <a16:creationId xmlns:a16="http://schemas.microsoft.com/office/drawing/2014/main" id="{E1B45140-8663-0B40-9A77-2A3278BA7D2C}"/>
              </a:ext>
            </a:extLst>
          </p:cNvPr>
          <p:cNvCxnSpPr>
            <a:cxnSpLocks/>
          </p:cNvCxnSpPr>
          <p:nvPr/>
        </p:nvCxnSpPr>
        <p:spPr>
          <a:xfrm>
            <a:off x="4768518" y="1518084"/>
            <a:ext cx="4020025"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E3F4D580-51FC-A04A-9571-0174CE42AC7B}"/>
              </a:ext>
            </a:extLst>
          </p:cNvPr>
          <p:cNvSpPr txBox="1"/>
          <p:nvPr/>
        </p:nvSpPr>
        <p:spPr>
          <a:xfrm>
            <a:off x="5771254" y="1023166"/>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37E77A05-B580-5A4C-8B3E-659D3C03C20C}"/>
              </a:ext>
            </a:extLst>
          </p:cNvPr>
          <p:cNvSpPr txBox="1"/>
          <p:nvPr/>
        </p:nvSpPr>
        <p:spPr>
          <a:xfrm>
            <a:off x="4687854" y="1246166"/>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9690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p:tgtEl>
                                          <p:spTgt spid="49"/>
                                        </p:tgtEl>
                                        <p:attrNameLst>
                                          <p:attrName>ppt_x</p:attrName>
                                        </p:attrNameLst>
                                      </p:cBhvr>
                                      <p:tavLst>
                                        <p:tav tm="0">
                                          <p:val>
                                            <p:strVal val="#ppt_x+#ppt_w*1.125000"/>
                                          </p:val>
                                        </p:tav>
                                        <p:tav tm="100000">
                                          <p:val>
                                            <p:strVal val="#ppt_x"/>
                                          </p:val>
                                        </p:tav>
                                      </p:tavLst>
                                    </p:anim>
                                    <p:animEffect transition="in" filter="wipe(left)">
                                      <p:cBhvr>
                                        <p:cTn id="8" dur="500"/>
                                        <p:tgtEl>
                                          <p:spTgt spid="49"/>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down)">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left)">
                                      <p:cBhvr>
                                        <p:cTn id="3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3" grpId="0"/>
      <p:bldP spid="35" grpId="0"/>
      <p:bldP spid="44" grpId="0"/>
      <p:bldP spid="45" grpId="0"/>
      <p:bldP spid="4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共創戦略： </a:t>
            </a:r>
            <a:r>
              <a:rPr lang="ja-JP" altLang="en-US"/>
              <a:t>受託開発の末路</a:t>
            </a:r>
            <a:endParaRPr kumimoji="1" lang="ja-JP" altLang="en-US"/>
          </a:p>
        </p:txBody>
      </p:sp>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776533" y="2079834"/>
            <a:ext cx="4083169"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即応力・破壊的競争力・新たな価値の創出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63" name="テキスト ボックス 62">
            <a:extLst>
              <a:ext uri="{FF2B5EF4-FFF2-40B4-BE49-F238E27FC236}">
                <a16:creationId xmlns:a16="http://schemas.microsoft.com/office/drawing/2014/main" id="{6AA26885-A72C-5342-AA88-2BEC64A22AD5}"/>
              </a:ext>
            </a:extLst>
          </p:cNvPr>
          <p:cNvSpPr txBox="1"/>
          <p:nvPr/>
        </p:nvSpPr>
        <p:spPr>
          <a:xfrm>
            <a:off x="230086" y="1710502"/>
            <a:ext cx="4031873" cy="707886"/>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高速な試行錯誤と改善を繰り返し</a:t>
            </a:r>
            <a:endParaRPr kumimoji="1" lang="en-US" altLang="ja-JP" sz="2000"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最適解を探索しなければならない</a:t>
            </a:r>
            <a:endParaRPr lang="ja-JP" altLang="en-US" sz="2000" b="1" u="sng">
              <a:solidFill>
                <a:srgbClr val="0070C0"/>
              </a:solidFill>
              <a:latin typeface="Meiryo" panose="020B0604030504040204" pitchFamily="34" charset="-128"/>
              <a:ea typeface="Meiryo" panose="020B0604030504040204" pitchFamily="34" charset="-128"/>
            </a:endParaRPr>
          </a:p>
        </p:txBody>
      </p:sp>
      <p:pic>
        <p:nvPicPr>
          <p:cNvPr id="10" name="図 9" descr="抽象, 挿絵 が含まれている画像&#10;&#10;自動的に生成された説明">
            <a:extLst>
              <a:ext uri="{FF2B5EF4-FFF2-40B4-BE49-F238E27FC236}">
                <a16:creationId xmlns:a16="http://schemas.microsoft.com/office/drawing/2014/main" id="{2769203A-8CA6-4743-86DC-79A9E00F38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4190" y="3071716"/>
            <a:ext cx="1422184" cy="2330595"/>
          </a:xfrm>
          <a:prstGeom prst="rect">
            <a:avLst/>
          </a:prstGeom>
          <a:ln>
            <a:noFill/>
          </a:ln>
          <a:effectLst>
            <a:outerShdw blurRad="292100" dist="139700" dir="2700000" algn="tl" rotWithShape="0">
              <a:srgbClr val="333333">
                <a:alpha val="65000"/>
              </a:srgbClr>
            </a:outerShdw>
          </a:effectLst>
        </p:spPr>
      </p:pic>
      <p:pic>
        <p:nvPicPr>
          <p:cNvPr id="12" name="図 11" descr="抽象, 挿絵 が含まれている画像&#10;&#10;自動的に生成された説明">
            <a:extLst>
              <a:ext uri="{FF2B5EF4-FFF2-40B4-BE49-F238E27FC236}">
                <a16:creationId xmlns:a16="http://schemas.microsoft.com/office/drawing/2014/main" id="{93850CE4-853B-DD4A-8273-A655453D18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8628" y="3071716"/>
            <a:ext cx="1426743" cy="2330595"/>
          </a:xfrm>
          <a:prstGeom prst="rect">
            <a:avLst/>
          </a:prstGeom>
          <a:ln>
            <a:noFill/>
          </a:ln>
          <a:effectLst>
            <a:outerShdw blurRad="292100" dist="139700" dir="2700000" algn="tl" rotWithShape="0">
              <a:srgbClr val="333333">
                <a:alpha val="65000"/>
              </a:srgbClr>
            </a:outerShdw>
          </a:effectLst>
        </p:spPr>
      </p:pic>
      <p:pic>
        <p:nvPicPr>
          <p:cNvPr id="14" name="図 13" descr="抽象, 挿絵 が含まれている画像&#10;&#10;自動的に生成された説明">
            <a:extLst>
              <a:ext uri="{FF2B5EF4-FFF2-40B4-BE49-F238E27FC236}">
                <a16:creationId xmlns:a16="http://schemas.microsoft.com/office/drawing/2014/main" id="{D4F201CF-26B5-B24D-AB54-AAAFAA2D85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27625" y="3071716"/>
            <a:ext cx="1422184" cy="2330595"/>
          </a:xfrm>
          <a:prstGeom prst="rect">
            <a:avLst/>
          </a:prstGeom>
          <a:ln>
            <a:noFill/>
          </a:ln>
          <a:effectLst>
            <a:outerShdw blurRad="292100" dist="139700" dir="2700000" algn="tl" rotWithShape="0">
              <a:srgbClr val="333333">
                <a:alpha val="65000"/>
              </a:srgbClr>
            </a:outerShdw>
          </a:effectLst>
        </p:spPr>
      </p:pic>
      <p:pic>
        <p:nvPicPr>
          <p:cNvPr id="16" name="図 15" descr="抽象, 挿絵 が含まれている画像&#10;&#10;自動的に生成された説明">
            <a:extLst>
              <a:ext uri="{FF2B5EF4-FFF2-40B4-BE49-F238E27FC236}">
                <a16:creationId xmlns:a16="http://schemas.microsoft.com/office/drawing/2014/main" id="{1EDA9324-DC21-C042-9981-205EEA8B369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1151" y="3071716"/>
            <a:ext cx="1417655" cy="2330596"/>
          </a:xfrm>
          <a:prstGeom prst="rect">
            <a:avLst/>
          </a:prstGeom>
          <a:ln>
            <a:noFill/>
          </a:ln>
          <a:effectLst>
            <a:outerShdw blurRad="292100" dist="139700" dir="2700000" algn="tl" rotWithShape="0">
              <a:srgbClr val="333333">
                <a:alpha val="65000"/>
              </a:srgbClr>
            </a:outerShdw>
          </a:effectLst>
        </p:spPr>
      </p:pic>
      <p:sp>
        <p:nvSpPr>
          <p:cNvPr id="36" name="テキスト ボックス 35">
            <a:extLst>
              <a:ext uri="{FF2B5EF4-FFF2-40B4-BE49-F238E27FC236}">
                <a16:creationId xmlns:a16="http://schemas.microsoft.com/office/drawing/2014/main" id="{8268ACD5-927B-F14C-B390-EC1D0C8CA340}"/>
              </a:ext>
            </a:extLst>
          </p:cNvPr>
          <p:cNvSpPr txBox="1"/>
          <p:nvPr/>
        </p:nvSpPr>
        <p:spPr>
          <a:xfrm>
            <a:off x="801151" y="5596809"/>
            <a:ext cx="1417654" cy="461665"/>
          </a:xfrm>
          <a:prstGeom prst="rect">
            <a:avLst/>
          </a:prstGeom>
          <a:noFill/>
        </p:spPr>
        <p:txBody>
          <a:bodyPr wrap="square" rtlCol="0">
            <a:spAutoFit/>
          </a:bodyPr>
          <a:lstStyle/>
          <a:p>
            <a:pPr algn="ctr"/>
            <a:r>
              <a:rPr kumimoji="1" lang="ja-JP" altLang="en-US" sz="1200">
                <a:solidFill>
                  <a:srgbClr val="C00000"/>
                </a:solidFill>
                <a:latin typeface="Meiryo" panose="020B0604030504040204" pitchFamily="34" charset="-128"/>
                <a:ea typeface="Meiryo" panose="020B0604030504040204" pitchFamily="34" charset="-128"/>
              </a:rPr>
              <a:t>ユーザーが</a:t>
            </a:r>
            <a:endParaRPr kumimoji="1" lang="en-US" altLang="ja-JP" sz="1200" dirty="0">
              <a:solidFill>
                <a:srgbClr val="C00000"/>
              </a:solidFill>
              <a:latin typeface="Meiryo" panose="020B0604030504040204" pitchFamily="34" charset="-128"/>
              <a:ea typeface="Meiryo" panose="020B0604030504040204" pitchFamily="34" charset="-128"/>
            </a:endParaRPr>
          </a:p>
          <a:p>
            <a:pPr algn="ctr"/>
            <a:r>
              <a:rPr kumimoji="1" lang="ja-JP" altLang="en-US" sz="1200">
                <a:solidFill>
                  <a:srgbClr val="C00000"/>
                </a:solidFill>
                <a:latin typeface="Meiryo" panose="020B0604030504040204" pitchFamily="34" charset="-128"/>
                <a:ea typeface="Meiryo" panose="020B0604030504040204" pitchFamily="34" charset="-128"/>
              </a:rPr>
              <a:t>説明した要求</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64DC23C9-1CDC-A74E-BD12-FC7726A886C7}"/>
              </a:ext>
            </a:extLst>
          </p:cNvPr>
          <p:cNvSpPr txBox="1"/>
          <p:nvPr/>
        </p:nvSpPr>
        <p:spPr>
          <a:xfrm>
            <a:off x="2332155" y="5596809"/>
            <a:ext cx="1417654" cy="461665"/>
          </a:xfrm>
          <a:prstGeom prst="rect">
            <a:avLst/>
          </a:prstGeom>
          <a:noFill/>
        </p:spPr>
        <p:txBody>
          <a:bodyPr wrap="square" rtlCol="0">
            <a:spAutoFit/>
          </a:bodyPr>
          <a:lstStyle/>
          <a:p>
            <a:pPr algn="ctr"/>
            <a:r>
              <a:rPr kumimoji="1" lang="ja-JP" altLang="en-US" sz="1200">
                <a:solidFill>
                  <a:srgbClr val="C00000"/>
                </a:solidFill>
                <a:latin typeface="Meiryo" panose="020B0604030504040204" pitchFamily="34" charset="-128"/>
                <a:ea typeface="Meiryo" panose="020B0604030504040204" pitchFamily="34" charset="-128"/>
              </a:rPr>
              <a:t>システム設計者</a:t>
            </a:r>
            <a:endParaRPr kumimoji="1" lang="en-US" altLang="ja-JP" sz="1200" dirty="0">
              <a:solidFill>
                <a:srgbClr val="C00000"/>
              </a:solidFill>
              <a:latin typeface="Meiryo" panose="020B0604030504040204" pitchFamily="34" charset="-128"/>
              <a:ea typeface="Meiryo" panose="020B0604030504040204" pitchFamily="34" charset="-128"/>
            </a:endParaRPr>
          </a:p>
          <a:p>
            <a:pPr algn="ctr"/>
            <a:r>
              <a:rPr kumimoji="1" lang="ja-JP" altLang="en-US" sz="1200">
                <a:solidFill>
                  <a:srgbClr val="C00000"/>
                </a:solidFill>
                <a:latin typeface="Meiryo" panose="020B0604030504040204" pitchFamily="34" charset="-128"/>
                <a:ea typeface="Meiryo" panose="020B0604030504040204" pitchFamily="34" charset="-128"/>
              </a:rPr>
              <a:t>の理解</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9E6B2399-F43B-2D4C-8F37-F22D6771B45A}"/>
              </a:ext>
            </a:extLst>
          </p:cNvPr>
          <p:cNvSpPr txBox="1"/>
          <p:nvPr/>
        </p:nvSpPr>
        <p:spPr>
          <a:xfrm>
            <a:off x="3863172" y="5596809"/>
            <a:ext cx="1417654" cy="461665"/>
          </a:xfrm>
          <a:prstGeom prst="rect">
            <a:avLst/>
          </a:prstGeom>
          <a:noFill/>
        </p:spPr>
        <p:txBody>
          <a:bodyPr wrap="square" rtlCol="0">
            <a:spAutoFit/>
          </a:bodyPr>
          <a:lstStyle/>
          <a:p>
            <a:pPr algn="ctr"/>
            <a:r>
              <a:rPr kumimoji="1" lang="ja-JP" altLang="en-US" sz="1200">
                <a:solidFill>
                  <a:srgbClr val="C00000"/>
                </a:solidFill>
                <a:latin typeface="Meiryo" panose="020B0604030504040204" pitchFamily="34" charset="-128"/>
                <a:ea typeface="Meiryo" panose="020B0604030504040204" pitchFamily="34" charset="-128"/>
              </a:rPr>
              <a:t>エンジニアが</a:t>
            </a:r>
            <a:endParaRPr kumimoji="1" lang="en-US" altLang="ja-JP" sz="1200" dirty="0">
              <a:solidFill>
                <a:srgbClr val="C00000"/>
              </a:solidFill>
              <a:latin typeface="Meiryo" panose="020B0604030504040204" pitchFamily="34" charset="-128"/>
              <a:ea typeface="Meiryo" panose="020B0604030504040204" pitchFamily="34" charset="-128"/>
            </a:endParaRPr>
          </a:p>
          <a:p>
            <a:pPr algn="ctr"/>
            <a:r>
              <a:rPr kumimoji="1" lang="ja-JP" altLang="en-US" sz="1200">
                <a:solidFill>
                  <a:srgbClr val="C00000"/>
                </a:solidFill>
                <a:latin typeface="Meiryo" panose="020B0604030504040204" pitchFamily="34" charset="-128"/>
                <a:ea typeface="Meiryo" panose="020B0604030504040204" pitchFamily="34" charset="-128"/>
              </a:rPr>
              <a:t>作ったプログラム</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E65DD57C-4030-1342-8D30-203246562D99}"/>
              </a:ext>
            </a:extLst>
          </p:cNvPr>
          <p:cNvSpPr txBox="1"/>
          <p:nvPr/>
        </p:nvSpPr>
        <p:spPr>
          <a:xfrm>
            <a:off x="5396456" y="5596808"/>
            <a:ext cx="1417654" cy="461665"/>
          </a:xfrm>
          <a:prstGeom prst="rect">
            <a:avLst/>
          </a:prstGeom>
          <a:noFill/>
        </p:spPr>
        <p:txBody>
          <a:bodyPr wrap="square" rtlCol="0">
            <a:spAutoFit/>
          </a:bodyPr>
          <a:lstStyle/>
          <a:p>
            <a:pPr algn="ctr"/>
            <a:r>
              <a:rPr kumimoji="1" lang="ja-JP" altLang="en-US" sz="1200">
                <a:solidFill>
                  <a:srgbClr val="C00000"/>
                </a:solidFill>
                <a:latin typeface="Meiryo" panose="020B0604030504040204" pitchFamily="34" charset="-128"/>
                <a:ea typeface="Meiryo" panose="020B0604030504040204" pitchFamily="34" charset="-128"/>
              </a:rPr>
              <a:t>ユーザーが本当に</a:t>
            </a:r>
            <a:endParaRPr kumimoji="1" lang="en-US" altLang="ja-JP" sz="1200" dirty="0">
              <a:solidFill>
                <a:srgbClr val="C00000"/>
              </a:solidFill>
              <a:latin typeface="Meiryo" panose="020B0604030504040204" pitchFamily="34" charset="-128"/>
              <a:ea typeface="Meiryo" panose="020B0604030504040204" pitchFamily="34" charset="-128"/>
            </a:endParaRPr>
          </a:p>
          <a:p>
            <a:pPr algn="ctr"/>
            <a:r>
              <a:rPr kumimoji="1" lang="ja-JP" altLang="en-US" sz="1200">
                <a:solidFill>
                  <a:srgbClr val="C00000"/>
                </a:solidFill>
                <a:latin typeface="Meiryo" panose="020B0604030504040204" pitchFamily="34" charset="-128"/>
                <a:ea typeface="Meiryo" panose="020B0604030504040204" pitchFamily="34" charset="-128"/>
              </a:rPr>
              <a:t>必要だったもの</a:t>
            </a:r>
            <a:endParaRPr kumimoji="1" lang="en-US" altLang="ja-JP" sz="1200" dirty="0">
              <a:solidFill>
                <a:srgbClr val="C00000"/>
              </a:solidFill>
              <a:latin typeface="Meiryo" panose="020B0604030504040204" pitchFamily="34" charset="-128"/>
              <a:ea typeface="Meiryo" panose="020B0604030504040204" pitchFamily="34" charset="-128"/>
            </a:endParaRPr>
          </a:p>
        </p:txBody>
      </p:sp>
      <p:pic>
        <p:nvPicPr>
          <p:cNvPr id="18" name="図 17" descr="抽象, 挿絵 が含まれている画像&#10;&#10;自動的に生成された説明">
            <a:extLst>
              <a:ext uri="{FF2B5EF4-FFF2-40B4-BE49-F238E27FC236}">
                <a16:creationId xmlns:a16="http://schemas.microsoft.com/office/drawing/2014/main" id="{5418517D-4BA9-2041-9209-AFD959F71EB0}"/>
              </a:ext>
            </a:extLst>
          </p:cNvPr>
          <p:cNvPicPr>
            <a:picLocks noChangeAspect="1"/>
          </p:cNvPicPr>
          <p:nvPr/>
        </p:nvPicPr>
        <p:blipFill>
          <a:blip r:embed="rId7"/>
          <a:stretch>
            <a:fillRect/>
          </a:stretch>
        </p:blipFill>
        <p:spPr>
          <a:xfrm>
            <a:off x="6925192" y="3065398"/>
            <a:ext cx="1417653" cy="2336913"/>
          </a:xfrm>
          <a:prstGeom prst="rect">
            <a:avLst/>
          </a:prstGeom>
          <a:ln>
            <a:noFill/>
          </a:ln>
          <a:effectLst>
            <a:outerShdw blurRad="292100" dist="139700" dir="2700000" algn="tl" rotWithShape="0">
              <a:srgbClr val="333333">
                <a:alpha val="65000"/>
              </a:srgbClr>
            </a:outerShdw>
          </a:effectLst>
        </p:spPr>
      </p:pic>
      <p:sp>
        <p:nvSpPr>
          <p:cNvPr id="43" name="テキスト ボックス 42">
            <a:extLst>
              <a:ext uri="{FF2B5EF4-FFF2-40B4-BE49-F238E27FC236}">
                <a16:creationId xmlns:a16="http://schemas.microsoft.com/office/drawing/2014/main" id="{BEF1DAEE-C3EE-F24F-AD6E-CE5CB9192EE5}"/>
              </a:ext>
            </a:extLst>
          </p:cNvPr>
          <p:cNvSpPr txBox="1"/>
          <p:nvPr/>
        </p:nvSpPr>
        <p:spPr>
          <a:xfrm>
            <a:off x="6925191" y="5596807"/>
            <a:ext cx="1417654" cy="461665"/>
          </a:xfrm>
          <a:prstGeom prst="rect">
            <a:avLst/>
          </a:prstGeom>
          <a:noFill/>
        </p:spPr>
        <p:txBody>
          <a:bodyPr wrap="square" rtlCol="0">
            <a:spAutoFit/>
          </a:bodyPr>
          <a:lstStyle/>
          <a:p>
            <a:pPr algn="ctr"/>
            <a:r>
              <a:rPr kumimoji="1" lang="ja-JP" altLang="en-US" sz="1200">
                <a:solidFill>
                  <a:srgbClr val="C00000"/>
                </a:solidFill>
                <a:latin typeface="Meiryo" panose="020B0604030504040204" pitchFamily="34" charset="-128"/>
                <a:ea typeface="Meiryo" panose="020B0604030504040204" pitchFamily="34" charset="-128"/>
              </a:rPr>
              <a:t>ユーザーへの</a:t>
            </a:r>
            <a:endParaRPr kumimoji="1" lang="en-US" altLang="ja-JP" sz="1200" dirty="0">
              <a:solidFill>
                <a:srgbClr val="C00000"/>
              </a:solidFill>
              <a:latin typeface="Meiryo" panose="020B0604030504040204" pitchFamily="34" charset="-128"/>
              <a:ea typeface="Meiryo" panose="020B0604030504040204" pitchFamily="34" charset="-128"/>
            </a:endParaRPr>
          </a:p>
          <a:p>
            <a:pPr algn="ctr"/>
            <a:r>
              <a:rPr kumimoji="1" lang="ja-JP" altLang="en-US" sz="1200">
                <a:solidFill>
                  <a:srgbClr val="C00000"/>
                </a:solidFill>
                <a:latin typeface="Meiryo" panose="020B0604030504040204" pitchFamily="34" charset="-128"/>
                <a:ea typeface="Meiryo" panose="020B0604030504040204" pitchFamily="34" charset="-128"/>
              </a:rPr>
              <a:t>請求金額</a:t>
            </a:r>
            <a:endParaRPr kumimoji="1" lang="en-US" altLang="ja-JP" sz="1200" dirty="0">
              <a:solidFill>
                <a:srgbClr val="C00000"/>
              </a:solidFill>
              <a:latin typeface="Meiryo" panose="020B0604030504040204" pitchFamily="34" charset="-128"/>
              <a:ea typeface="Meiryo" panose="020B0604030504040204" pitchFamily="34" charset="-128"/>
            </a:endParaRPr>
          </a:p>
        </p:txBody>
      </p:sp>
      <p:cxnSp>
        <p:nvCxnSpPr>
          <p:cNvPr id="20" name="直線コネクタ 19">
            <a:extLst>
              <a:ext uri="{FF2B5EF4-FFF2-40B4-BE49-F238E27FC236}">
                <a16:creationId xmlns:a16="http://schemas.microsoft.com/office/drawing/2014/main" id="{937E8FD6-4EB9-8A49-A9DC-6726983ED814}"/>
              </a:ext>
            </a:extLst>
          </p:cNvPr>
          <p:cNvCxnSpPr>
            <a:cxnSpLocks/>
          </p:cNvCxnSpPr>
          <p:nvPr/>
        </p:nvCxnSpPr>
        <p:spPr>
          <a:xfrm>
            <a:off x="4768518" y="1518084"/>
            <a:ext cx="4020025"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48E957AB-00F6-9F4F-A1C5-B314837158AB}"/>
              </a:ext>
            </a:extLst>
          </p:cNvPr>
          <p:cNvSpPr txBox="1"/>
          <p:nvPr/>
        </p:nvSpPr>
        <p:spPr>
          <a:xfrm>
            <a:off x="5771254" y="1023166"/>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636B6A55-A4BC-4B48-91CA-E4377EC0F9D2}"/>
              </a:ext>
            </a:extLst>
          </p:cNvPr>
          <p:cNvSpPr txBox="1"/>
          <p:nvPr/>
        </p:nvSpPr>
        <p:spPr>
          <a:xfrm>
            <a:off x="4687854" y="1246166"/>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21D63116-88CF-7D47-ADFE-64A688E5D8C0}"/>
              </a:ext>
            </a:extLst>
          </p:cNvPr>
          <p:cNvSpPr txBox="1"/>
          <p:nvPr/>
        </p:nvSpPr>
        <p:spPr>
          <a:xfrm>
            <a:off x="167794" y="1211697"/>
            <a:ext cx="4288353"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達成基準と手段を</a:t>
            </a:r>
            <a:r>
              <a:rPr kumimoji="1" lang="ja-JP" altLang="en-US" sz="2000" b="1" u="sng">
                <a:solidFill>
                  <a:srgbClr val="0070C0"/>
                </a:solidFill>
                <a:latin typeface="Meiryo" panose="020B0604030504040204" pitchFamily="34" charset="-128"/>
                <a:ea typeface="Meiryo" panose="020B0604030504040204" pitchFamily="34" charset="-128"/>
              </a:rPr>
              <a:t>予め決定できない</a:t>
            </a:r>
          </a:p>
        </p:txBody>
      </p:sp>
    </p:spTree>
    <p:extLst>
      <p:ext uri="{BB962C8B-B14F-4D97-AF65-F5344CB8AC3E}">
        <p14:creationId xmlns:p14="http://schemas.microsoft.com/office/powerpoint/2010/main" val="165143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ppt_w*1.125000"/>
                                          </p:val>
                                        </p:tav>
                                        <p:tav tm="100000">
                                          <p:val>
                                            <p:strVal val="#ppt_x"/>
                                          </p:val>
                                        </p:tav>
                                      </p:tavLst>
                                    </p:anim>
                                    <p:animEffect transition="in" filter="wipe(left)">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1268F0-DD1B-F146-B57A-F0822B14158F}"/>
              </a:ext>
            </a:extLst>
          </p:cNvPr>
          <p:cNvSpPr>
            <a:spLocks noGrp="1"/>
          </p:cNvSpPr>
          <p:nvPr>
            <p:ph type="title"/>
          </p:nvPr>
        </p:nvSpPr>
        <p:spPr/>
        <p:txBody>
          <a:bodyPr/>
          <a:lstStyle/>
          <a:p>
            <a:r>
              <a:rPr lang="ja-JP" altLang="en-US">
                <a:solidFill>
                  <a:schemeClr val="tx1">
                    <a:lumMod val="50000"/>
                    <a:lumOff val="50000"/>
                  </a:schemeClr>
                </a:solidFill>
              </a:rPr>
              <a:t>共創戦略：</a:t>
            </a:r>
            <a:r>
              <a:rPr kumimoji="1" lang="ja-JP" altLang="en-US"/>
              <a:t>受発注型取引と共創型取引</a:t>
            </a:r>
          </a:p>
        </p:txBody>
      </p:sp>
      <p:sp>
        <p:nvSpPr>
          <p:cNvPr id="3" name="正方形/長方形 2">
            <a:extLst>
              <a:ext uri="{FF2B5EF4-FFF2-40B4-BE49-F238E27FC236}">
                <a16:creationId xmlns:a16="http://schemas.microsoft.com/office/drawing/2014/main" id="{5A7E8D65-D5A7-E74F-B7FE-B887DB3C7A57}"/>
              </a:ext>
            </a:extLst>
          </p:cNvPr>
          <p:cNvSpPr/>
          <p:nvPr/>
        </p:nvSpPr>
        <p:spPr>
          <a:xfrm>
            <a:off x="230400" y="777644"/>
            <a:ext cx="3906592" cy="41622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B30C0580-2B4B-4B42-B21D-99B9AAD58DBF}"/>
              </a:ext>
            </a:extLst>
          </p:cNvPr>
          <p:cNvSpPr txBox="1"/>
          <p:nvPr/>
        </p:nvSpPr>
        <p:spPr>
          <a:xfrm>
            <a:off x="1136539" y="797670"/>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受発注型取引</a:t>
            </a:r>
          </a:p>
        </p:txBody>
      </p:sp>
      <p:sp>
        <p:nvSpPr>
          <p:cNvPr id="7" name="正方形/長方形 6">
            <a:extLst>
              <a:ext uri="{FF2B5EF4-FFF2-40B4-BE49-F238E27FC236}">
                <a16:creationId xmlns:a16="http://schemas.microsoft.com/office/drawing/2014/main" id="{392B57BD-516A-334E-95DD-79DEE63C0B5B}"/>
              </a:ext>
            </a:extLst>
          </p:cNvPr>
          <p:cNvSpPr/>
          <p:nvPr/>
        </p:nvSpPr>
        <p:spPr>
          <a:xfrm>
            <a:off x="233130" y="1253836"/>
            <a:ext cx="3906592" cy="12192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17D3236A-C4C9-644A-BA1E-A8815FA87EE9}"/>
              </a:ext>
            </a:extLst>
          </p:cNvPr>
          <p:cNvSpPr txBox="1"/>
          <p:nvPr/>
        </p:nvSpPr>
        <p:spPr>
          <a:xfrm>
            <a:off x="233131" y="1321421"/>
            <a:ext cx="3906591"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 どうなれば成功なのかを予め決められる</a:t>
            </a:r>
          </a:p>
        </p:txBody>
      </p:sp>
      <p:sp>
        <p:nvSpPr>
          <p:cNvPr id="11" name="テキスト ボックス 10">
            <a:extLst>
              <a:ext uri="{FF2B5EF4-FFF2-40B4-BE49-F238E27FC236}">
                <a16:creationId xmlns:a16="http://schemas.microsoft.com/office/drawing/2014/main" id="{A52A468D-72EE-B544-896D-0AD1F3FD9FED}"/>
              </a:ext>
            </a:extLst>
          </p:cNvPr>
          <p:cNvSpPr txBox="1"/>
          <p:nvPr/>
        </p:nvSpPr>
        <p:spPr>
          <a:xfrm>
            <a:off x="314697" y="1580081"/>
            <a:ext cx="3726287" cy="830997"/>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既存の業務プロセスの改善</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既存システムの改修や機能の追加</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既存業務の効率化や利便性の向上のための社内ユーザーを対象としたシステム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865ED700-0422-4A40-A909-D50BD03E3E2D}"/>
              </a:ext>
            </a:extLst>
          </p:cNvPr>
          <p:cNvSpPr/>
          <p:nvPr/>
        </p:nvSpPr>
        <p:spPr>
          <a:xfrm>
            <a:off x="233130" y="2540621"/>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5556B6CF-74FC-D74C-9E61-99F2FBDB8BE5}"/>
              </a:ext>
            </a:extLst>
          </p:cNvPr>
          <p:cNvSpPr txBox="1"/>
          <p:nvPr/>
        </p:nvSpPr>
        <p:spPr>
          <a:xfrm>
            <a:off x="1726434" y="2578076"/>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主従関係</a:t>
            </a:r>
          </a:p>
        </p:txBody>
      </p:sp>
      <p:sp>
        <p:nvSpPr>
          <p:cNvPr id="17" name="正方形/長方形 16">
            <a:extLst>
              <a:ext uri="{FF2B5EF4-FFF2-40B4-BE49-F238E27FC236}">
                <a16:creationId xmlns:a16="http://schemas.microsoft.com/office/drawing/2014/main" id="{B9ED5EE0-36D6-2F4D-BA2F-BF56A3817FD8}"/>
              </a:ext>
            </a:extLst>
          </p:cNvPr>
          <p:cNvSpPr/>
          <p:nvPr/>
        </p:nvSpPr>
        <p:spPr>
          <a:xfrm>
            <a:off x="233130" y="2947408"/>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0BAA8E2C-B3F8-4348-A963-F8689E8F919E}"/>
              </a:ext>
            </a:extLst>
          </p:cNvPr>
          <p:cNvSpPr txBox="1"/>
          <p:nvPr/>
        </p:nvSpPr>
        <p:spPr>
          <a:xfrm>
            <a:off x="1277597" y="2984863"/>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ルールや手順に従う</a:t>
            </a:r>
          </a:p>
        </p:txBody>
      </p:sp>
      <p:sp>
        <p:nvSpPr>
          <p:cNvPr id="21" name="正方形/長方形 20">
            <a:extLst>
              <a:ext uri="{FF2B5EF4-FFF2-40B4-BE49-F238E27FC236}">
                <a16:creationId xmlns:a16="http://schemas.microsoft.com/office/drawing/2014/main" id="{4B083755-480C-7C4D-910E-CD689085CF68}"/>
              </a:ext>
            </a:extLst>
          </p:cNvPr>
          <p:cNvSpPr/>
          <p:nvPr/>
        </p:nvSpPr>
        <p:spPr>
          <a:xfrm>
            <a:off x="233130" y="3354195"/>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BA6C69D7-5010-A044-A190-CA6C92218E0A}"/>
              </a:ext>
            </a:extLst>
          </p:cNvPr>
          <p:cNvSpPr txBox="1"/>
          <p:nvPr/>
        </p:nvSpPr>
        <p:spPr>
          <a:xfrm>
            <a:off x="1457131" y="3391002"/>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効率を追求する</a:t>
            </a:r>
          </a:p>
        </p:txBody>
      </p:sp>
      <p:sp>
        <p:nvSpPr>
          <p:cNvPr id="25" name="正方形/長方形 24">
            <a:extLst>
              <a:ext uri="{FF2B5EF4-FFF2-40B4-BE49-F238E27FC236}">
                <a16:creationId xmlns:a16="http://schemas.microsoft.com/office/drawing/2014/main" id="{BFCA4EA1-4622-5B49-A31A-BB56E038BFBE}"/>
              </a:ext>
            </a:extLst>
          </p:cNvPr>
          <p:cNvSpPr/>
          <p:nvPr/>
        </p:nvSpPr>
        <p:spPr>
          <a:xfrm>
            <a:off x="233130" y="4155187"/>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ED80B3A-98D5-3042-8516-315EB6EF388C}"/>
              </a:ext>
            </a:extLst>
          </p:cNvPr>
          <p:cNvSpPr txBox="1"/>
          <p:nvPr/>
        </p:nvSpPr>
        <p:spPr>
          <a:xfrm>
            <a:off x="1457135" y="4192130"/>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失敗は許さない</a:t>
            </a:r>
          </a:p>
        </p:txBody>
      </p:sp>
      <p:sp>
        <p:nvSpPr>
          <p:cNvPr id="29" name="正方形/長方形 28">
            <a:extLst>
              <a:ext uri="{FF2B5EF4-FFF2-40B4-BE49-F238E27FC236}">
                <a16:creationId xmlns:a16="http://schemas.microsoft.com/office/drawing/2014/main" id="{1658993B-5D64-7D4A-99BD-41D2D8E4E951}"/>
              </a:ext>
            </a:extLst>
          </p:cNvPr>
          <p:cNvSpPr/>
          <p:nvPr/>
        </p:nvSpPr>
        <p:spPr>
          <a:xfrm>
            <a:off x="233130" y="4560205"/>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50312A6A-C4C7-0B4D-85B5-FA1FB161FA03}"/>
              </a:ext>
            </a:extLst>
          </p:cNvPr>
          <p:cNvSpPr txBox="1"/>
          <p:nvPr/>
        </p:nvSpPr>
        <p:spPr>
          <a:xfrm>
            <a:off x="1098065" y="4597148"/>
            <a:ext cx="215956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横並び・同質性を求める</a:t>
            </a:r>
          </a:p>
        </p:txBody>
      </p:sp>
      <p:sp>
        <p:nvSpPr>
          <p:cNvPr id="33" name="正方形/長方形 32">
            <a:extLst>
              <a:ext uri="{FF2B5EF4-FFF2-40B4-BE49-F238E27FC236}">
                <a16:creationId xmlns:a16="http://schemas.microsoft.com/office/drawing/2014/main" id="{179E0CF4-AD8C-C748-985F-685089F24F45}"/>
              </a:ext>
            </a:extLst>
          </p:cNvPr>
          <p:cNvSpPr/>
          <p:nvPr/>
        </p:nvSpPr>
        <p:spPr>
          <a:xfrm>
            <a:off x="233130" y="4964896"/>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DD884607-8C26-C941-A568-7BCF22459DDC}"/>
              </a:ext>
            </a:extLst>
          </p:cNvPr>
          <p:cNvSpPr txBox="1"/>
          <p:nvPr/>
        </p:nvSpPr>
        <p:spPr>
          <a:xfrm>
            <a:off x="1187836" y="5001839"/>
            <a:ext cx="198002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リーダーの指示に従う</a:t>
            </a:r>
          </a:p>
        </p:txBody>
      </p:sp>
      <p:sp>
        <p:nvSpPr>
          <p:cNvPr id="37" name="正方形/長方形 36">
            <a:extLst>
              <a:ext uri="{FF2B5EF4-FFF2-40B4-BE49-F238E27FC236}">
                <a16:creationId xmlns:a16="http://schemas.microsoft.com/office/drawing/2014/main" id="{4FBA7C78-67A7-FB4D-93B7-6600A703C3F9}"/>
              </a:ext>
            </a:extLst>
          </p:cNvPr>
          <p:cNvSpPr/>
          <p:nvPr/>
        </p:nvSpPr>
        <p:spPr>
          <a:xfrm>
            <a:off x="233130" y="5377336"/>
            <a:ext cx="3906592" cy="6772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C3887172-5093-8340-9B2A-BC050DCA5858}"/>
              </a:ext>
            </a:extLst>
          </p:cNvPr>
          <p:cNvSpPr txBox="1"/>
          <p:nvPr/>
        </p:nvSpPr>
        <p:spPr>
          <a:xfrm>
            <a:off x="314697" y="5414249"/>
            <a:ext cx="3726287" cy="646331"/>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言われたとおりやりました</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言われなかったのでやりませんでした</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仕様書通りに作りました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42" name="正方形/長方形 41">
            <a:extLst>
              <a:ext uri="{FF2B5EF4-FFF2-40B4-BE49-F238E27FC236}">
                <a16:creationId xmlns:a16="http://schemas.microsoft.com/office/drawing/2014/main" id="{4009A3AF-B12F-5F42-86FE-1454BC5CD68F}"/>
              </a:ext>
            </a:extLst>
          </p:cNvPr>
          <p:cNvSpPr/>
          <p:nvPr/>
        </p:nvSpPr>
        <p:spPr>
          <a:xfrm>
            <a:off x="230400" y="3761069"/>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7ACD719B-BB65-0B40-B716-AB21BA11F167}"/>
              </a:ext>
            </a:extLst>
          </p:cNvPr>
          <p:cNvSpPr txBox="1"/>
          <p:nvPr/>
        </p:nvSpPr>
        <p:spPr>
          <a:xfrm>
            <a:off x="828750" y="3793334"/>
            <a:ext cx="26981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管理者が進捗や成果を管理する</a:t>
            </a:r>
          </a:p>
        </p:txBody>
      </p:sp>
      <p:sp>
        <p:nvSpPr>
          <p:cNvPr id="47" name="正方形/長方形 46">
            <a:extLst>
              <a:ext uri="{FF2B5EF4-FFF2-40B4-BE49-F238E27FC236}">
                <a16:creationId xmlns:a16="http://schemas.microsoft.com/office/drawing/2014/main" id="{6ECE8B15-3DFF-C846-9777-58EB0EE4E226}"/>
              </a:ext>
            </a:extLst>
          </p:cNvPr>
          <p:cNvSpPr/>
          <p:nvPr/>
        </p:nvSpPr>
        <p:spPr>
          <a:xfrm>
            <a:off x="230400" y="6111396"/>
            <a:ext cx="3906592" cy="47135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CBDA50F5-CF29-6947-A31F-52CA89226EF2}"/>
              </a:ext>
            </a:extLst>
          </p:cNvPr>
          <p:cNvSpPr txBox="1"/>
          <p:nvPr/>
        </p:nvSpPr>
        <p:spPr>
          <a:xfrm>
            <a:off x="709098" y="6140959"/>
            <a:ext cx="2954655"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ローコード開発、自動化やクラウド化で</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誰もができるようになろうとしている</a:t>
            </a:r>
          </a:p>
        </p:txBody>
      </p:sp>
      <p:grpSp>
        <p:nvGrpSpPr>
          <p:cNvPr id="51" name="グループ化 50">
            <a:extLst>
              <a:ext uri="{FF2B5EF4-FFF2-40B4-BE49-F238E27FC236}">
                <a16:creationId xmlns:a16="http://schemas.microsoft.com/office/drawing/2014/main" id="{FAEB3F6B-F132-6C49-BF90-402250E9CD12}"/>
              </a:ext>
            </a:extLst>
          </p:cNvPr>
          <p:cNvGrpSpPr/>
          <p:nvPr/>
        </p:nvGrpSpPr>
        <p:grpSpPr>
          <a:xfrm>
            <a:off x="4308681" y="777644"/>
            <a:ext cx="4631817" cy="5824980"/>
            <a:chOff x="4308681" y="777644"/>
            <a:chExt cx="4631817" cy="5824980"/>
          </a:xfrm>
        </p:grpSpPr>
        <p:sp>
          <p:nvSpPr>
            <p:cNvPr id="4" name="正方形/長方形 3">
              <a:extLst>
                <a:ext uri="{FF2B5EF4-FFF2-40B4-BE49-F238E27FC236}">
                  <a16:creationId xmlns:a16="http://schemas.microsoft.com/office/drawing/2014/main" id="{172DC605-BDA3-F544-ADB3-1AFD90CBB2F0}"/>
                </a:ext>
              </a:extLst>
            </p:cNvPr>
            <p:cNvSpPr/>
            <p:nvPr/>
          </p:nvSpPr>
          <p:spPr>
            <a:xfrm>
              <a:off x="5007008" y="777644"/>
              <a:ext cx="3906592" cy="416221"/>
            </a:xfrm>
            <a:prstGeom prst="rect">
              <a:avLst/>
            </a:prstGeom>
            <a:solidFill>
              <a:srgbClr val="01189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65754BDA-481F-2648-89CF-FB86351DF4FC}"/>
                </a:ext>
              </a:extLst>
            </p:cNvPr>
            <p:cNvSpPr txBox="1"/>
            <p:nvPr/>
          </p:nvSpPr>
          <p:spPr>
            <a:xfrm>
              <a:off x="6067037" y="797670"/>
              <a:ext cx="172354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共創型取引</a:t>
              </a:r>
            </a:p>
          </p:txBody>
        </p:sp>
        <p:sp>
          <p:nvSpPr>
            <p:cNvPr id="8" name="正方形/長方形 7">
              <a:extLst>
                <a:ext uri="{FF2B5EF4-FFF2-40B4-BE49-F238E27FC236}">
                  <a16:creationId xmlns:a16="http://schemas.microsoft.com/office/drawing/2014/main" id="{07BAFABB-D27D-DD46-8450-011D9FB7449E}"/>
                </a:ext>
              </a:extLst>
            </p:cNvPr>
            <p:cNvSpPr/>
            <p:nvPr/>
          </p:nvSpPr>
          <p:spPr>
            <a:xfrm>
              <a:off x="5009740" y="1253836"/>
              <a:ext cx="3906592" cy="12192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018EFC54-7D6C-D34D-96C0-5493CE8BAC91}"/>
                </a:ext>
              </a:extLst>
            </p:cNvPr>
            <p:cNvSpPr txBox="1"/>
            <p:nvPr/>
          </p:nvSpPr>
          <p:spPr>
            <a:xfrm>
              <a:off x="5009740" y="1321421"/>
              <a:ext cx="3906591"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どうなれば成功なのかを予め決められない</a:t>
              </a:r>
            </a:p>
          </p:txBody>
        </p:sp>
        <p:sp>
          <p:nvSpPr>
            <p:cNvPr id="12" name="テキスト ボックス 11">
              <a:extLst>
                <a:ext uri="{FF2B5EF4-FFF2-40B4-BE49-F238E27FC236}">
                  <a16:creationId xmlns:a16="http://schemas.microsoft.com/office/drawing/2014/main" id="{AABC8E89-0180-8D44-AF9C-D2E8F7DF0BB7}"/>
                </a:ext>
              </a:extLst>
            </p:cNvPr>
            <p:cNvSpPr txBox="1"/>
            <p:nvPr/>
          </p:nvSpPr>
          <p:spPr>
            <a:xfrm>
              <a:off x="5134236" y="1580081"/>
              <a:ext cx="3700529" cy="830997"/>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新しいビジネス・モデルの立ち上げ</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新しい業務プロセスのための新規システム</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新規顧客の獲得や売上／利益の拡大のため</a:t>
              </a:r>
              <a:r>
                <a:rPr lang="ja-JP" altLang="en-US" sz="1200">
                  <a:solidFill>
                    <a:schemeClr val="bg1"/>
                  </a:solidFill>
                  <a:latin typeface="Meiryo" panose="020B0604030504040204" pitchFamily="34" charset="-128"/>
                  <a:ea typeface="Meiryo" panose="020B0604030504040204" pitchFamily="34" charset="-128"/>
                </a:rPr>
                <a:t>の社外ユーザーを対象としたシステム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9DE2658D-CFC9-2F40-90EB-0E1776D27A1D}"/>
                </a:ext>
              </a:extLst>
            </p:cNvPr>
            <p:cNvSpPr/>
            <p:nvPr/>
          </p:nvSpPr>
          <p:spPr>
            <a:xfrm>
              <a:off x="5009738" y="2541665"/>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1033337C-49E5-3B4E-916D-9F4BAD1AF5A8}"/>
                </a:ext>
              </a:extLst>
            </p:cNvPr>
            <p:cNvSpPr txBox="1"/>
            <p:nvPr/>
          </p:nvSpPr>
          <p:spPr>
            <a:xfrm>
              <a:off x="6391403" y="2578076"/>
              <a:ext cx="1143262"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 チーム関係</a:t>
              </a:r>
            </a:p>
          </p:txBody>
        </p:sp>
        <p:sp>
          <p:nvSpPr>
            <p:cNvPr id="18" name="正方形/長方形 17">
              <a:extLst>
                <a:ext uri="{FF2B5EF4-FFF2-40B4-BE49-F238E27FC236}">
                  <a16:creationId xmlns:a16="http://schemas.microsoft.com/office/drawing/2014/main" id="{BEED3978-822F-1842-98AA-A3ADA7BDCD26}"/>
                </a:ext>
              </a:extLst>
            </p:cNvPr>
            <p:cNvSpPr/>
            <p:nvPr/>
          </p:nvSpPr>
          <p:spPr>
            <a:xfrm>
              <a:off x="5009738" y="2948452"/>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4F0B6842-02B2-5E48-BD23-F3FDCD0E8699}"/>
                </a:ext>
              </a:extLst>
            </p:cNvPr>
            <p:cNvSpPr txBox="1"/>
            <p:nvPr/>
          </p:nvSpPr>
          <p:spPr>
            <a:xfrm>
              <a:off x="5883258" y="2984863"/>
              <a:ext cx="215956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ビジョンの達成を目指す</a:t>
              </a:r>
            </a:p>
          </p:txBody>
        </p:sp>
        <p:sp>
          <p:nvSpPr>
            <p:cNvPr id="22" name="正方形/長方形 21">
              <a:extLst>
                <a:ext uri="{FF2B5EF4-FFF2-40B4-BE49-F238E27FC236}">
                  <a16:creationId xmlns:a16="http://schemas.microsoft.com/office/drawing/2014/main" id="{787E4402-8FBB-3642-9BEA-136D7857CC3F}"/>
                </a:ext>
              </a:extLst>
            </p:cNvPr>
            <p:cNvSpPr/>
            <p:nvPr/>
          </p:nvSpPr>
          <p:spPr>
            <a:xfrm>
              <a:off x="5009738" y="3354059"/>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D03AA14E-9F85-A94B-8704-BD6481E75CBB}"/>
                </a:ext>
              </a:extLst>
            </p:cNvPr>
            <p:cNvSpPr txBox="1"/>
            <p:nvPr/>
          </p:nvSpPr>
          <p:spPr>
            <a:xfrm>
              <a:off x="5973030" y="3385503"/>
              <a:ext cx="198002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事業の成果を追求する</a:t>
              </a:r>
            </a:p>
          </p:txBody>
        </p:sp>
        <p:sp>
          <p:nvSpPr>
            <p:cNvPr id="26" name="正方形/長方形 25">
              <a:extLst>
                <a:ext uri="{FF2B5EF4-FFF2-40B4-BE49-F238E27FC236}">
                  <a16:creationId xmlns:a16="http://schemas.microsoft.com/office/drawing/2014/main" id="{B5181C10-6E12-5C4A-8B71-6FB16242A84A}"/>
                </a:ext>
              </a:extLst>
            </p:cNvPr>
            <p:cNvSpPr/>
            <p:nvPr/>
          </p:nvSpPr>
          <p:spPr>
            <a:xfrm>
              <a:off x="5009738" y="4155187"/>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FF621C1F-AB9D-6242-B390-EE9EE7395AF1}"/>
                </a:ext>
              </a:extLst>
            </p:cNvPr>
            <p:cNvSpPr txBox="1"/>
            <p:nvPr/>
          </p:nvSpPr>
          <p:spPr>
            <a:xfrm>
              <a:off x="5818348" y="4186631"/>
              <a:ext cx="228940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トライ</a:t>
              </a:r>
              <a:r>
                <a:rPr kumimoji="1" lang="en-US" altLang="ja-JP" sz="1400" dirty="0">
                  <a:solidFill>
                    <a:schemeClr val="bg1"/>
                  </a:solidFill>
                  <a:latin typeface="Meiryo" panose="020B0604030504040204" pitchFamily="34" charset="-128"/>
                  <a:ea typeface="Meiryo" panose="020B0604030504040204" pitchFamily="34" charset="-128"/>
                </a:rPr>
                <a:t>&amp;</a:t>
              </a:r>
              <a:r>
                <a:rPr kumimoji="1" lang="ja-JP" altLang="en-US" sz="1400">
                  <a:solidFill>
                    <a:schemeClr val="bg1"/>
                  </a:solidFill>
                  <a:latin typeface="Meiryo" panose="020B0604030504040204" pitchFamily="34" charset="-128"/>
                  <a:ea typeface="Meiryo" panose="020B0604030504040204" pitchFamily="34" charset="-128"/>
                </a:rPr>
                <a:t>エラーを評価する</a:t>
              </a:r>
            </a:p>
          </p:txBody>
        </p:sp>
        <p:sp>
          <p:nvSpPr>
            <p:cNvPr id="30" name="正方形/長方形 29">
              <a:extLst>
                <a:ext uri="{FF2B5EF4-FFF2-40B4-BE49-F238E27FC236}">
                  <a16:creationId xmlns:a16="http://schemas.microsoft.com/office/drawing/2014/main" id="{D661BC1D-91F1-BC4F-8D38-19C07B4CB635}"/>
                </a:ext>
              </a:extLst>
            </p:cNvPr>
            <p:cNvSpPr/>
            <p:nvPr/>
          </p:nvSpPr>
          <p:spPr>
            <a:xfrm>
              <a:off x="5009738" y="4560205"/>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15936045-60D8-1B49-9722-5F68DCCA0A4E}"/>
                </a:ext>
              </a:extLst>
            </p:cNvPr>
            <p:cNvSpPr txBox="1"/>
            <p:nvPr/>
          </p:nvSpPr>
          <p:spPr>
            <a:xfrm>
              <a:off x="5793501" y="4591649"/>
              <a:ext cx="2339102"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多様性を認め・補完しあう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264F09BF-3FDB-6C4F-BF05-272B0F37E408}"/>
                </a:ext>
              </a:extLst>
            </p:cNvPr>
            <p:cNvSpPr/>
            <p:nvPr/>
          </p:nvSpPr>
          <p:spPr>
            <a:xfrm>
              <a:off x="5009738" y="4964896"/>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0050875F-D4B7-6B4E-B8F5-25FCF796891A}"/>
                </a:ext>
              </a:extLst>
            </p:cNvPr>
            <p:cNvSpPr txBox="1"/>
            <p:nvPr/>
          </p:nvSpPr>
          <p:spPr>
            <a:xfrm>
              <a:off x="5703738" y="4996340"/>
              <a:ext cx="2518639"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対話や議論をして答えを探す</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F3C8DD2F-98BB-024D-A06F-2AD9090506A7}"/>
                </a:ext>
              </a:extLst>
            </p:cNvPr>
            <p:cNvSpPr/>
            <p:nvPr/>
          </p:nvSpPr>
          <p:spPr>
            <a:xfrm>
              <a:off x="5009738" y="5377336"/>
              <a:ext cx="3906592" cy="6772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3B0ED0EC-B1AC-4043-9A57-48D20EA5733F}"/>
                </a:ext>
              </a:extLst>
            </p:cNvPr>
            <p:cNvSpPr txBox="1"/>
            <p:nvPr/>
          </p:nvSpPr>
          <p:spPr>
            <a:xfrm>
              <a:off x="5091305" y="5414249"/>
              <a:ext cx="3726287" cy="646331"/>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こうした方がいいと思います</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事業の成果に貢献するには、こちらですよ</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状況が変わったのでこちらにしましょう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43" name="正方形/長方形 42">
              <a:extLst>
                <a:ext uri="{FF2B5EF4-FFF2-40B4-BE49-F238E27FC236}">
                  <a16:creationId xmlns:a16="http://schemas.microsoft.com/office/drawing/2014/main" id="{2DF21685-BD36-CE4A-990F-3C603871BD4C}"/>
                </a:ext>
              </a:extLst>
            </p:cNvPr>
            <p:cNvSpPr/>
            <p:nvPr/>
          </p:nvSpPr>
          <p:spPr>
            <a:xfrm>
              <a:off x="5009738" y="3757391"/>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C1491E5D-FD94-E740-8D56-FC07C4B4D118}"/>
                </a:ext>
              </a:extLst>
            </p:cNvPr>
            <p:cNvSpPr txBox="1"/>
            <p:nvPr/>
          </p:nvSpPr>
          <p:spPr>
            <a:xfrm>
              <a:off x="4985569" y="3793334"/>
              <a:ext cx="395492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権限を委譲し自分たちで進捗や成果を管理する</a:t>
              </a:r>
            </a:p>
          </p:txBody>
        </p:sp>
        <p:sp>
          <p:nvSpPr>
            <p:cNvPr id="46" name="正方形/長方形 45">
              <a:extLst>
                <a:ext uri="{FF2B5EF4-FFF2-40B4-BE49-F238E27FC236}">
                  <a16:creationId xmlns:a16="http://schemas.microsoft.com/office/drawing/2014/main" id="{7B25A125-0185-EB42-9B8E-EE02B2AC7992}"/>
                </a:ext>
              </a:extLst>
            </p:cNvPr>
            <p:cNvSpPr/>
            <p:nvPr/>
          </p:nvSpPr>
          <p:spPr>
            <a:xfrm>
              <a:off x="5011301" y="6107369"/>
              <a:ext cx="3906592" cy="471352"/>
            </a:xfrm>
            <a:prstGeom prst="rect">
              <a:avLst/>
            </a:prstGeom>
            <a:solidFill>
              <a:srgbClr val="01189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4F218C89-B595-0647-90CA-1E024636AA57}"/>
                </a:ext>
              </a:extLst>
            </p:cNvPr>
            <p:cNvSpPr txBox="1"/>
            <p:nvPr/>
          </p:nvSpPr>
          <p:spPr>
            <a:xfrm>
              <a:off x="5177936" y="6140959"/>
              <a:ext cx="3570208"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専門家としての経験の蓄積と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最新トレンドへの体験的理解がなければできない</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50" name="右矢印 49">
              <a:extLst>
                <a:ext uri="{FF2B5EF4-FFF2-40B4-BE49-F238E27FC236}">
                  <a16:creationId xmlns:a16="http://schemas.microsoft.com/office/drawing/2014/main" id="{935AC2C9-40DB-DF40-AC19-4A3A7A5B22F1}"/>
                </a:ext>
              </a:extLst>
            </p:cNvPr>
            <p:cNvSpPr/>
            <p:nvPr/>
          </p:nvSpPr>
          <p:spPr>
            <a:xfrm>
              <a:off x="4308681" y="2575112"/>
              <a:ext cx="532327" cy="242122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18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36E0B-28C6-1542-84B9-609873C99F93}"/>
              </a:ext>
            </a:extLst>
          </p:cNvPr>
          <p:cNvSpPr>
            <a:spLocks noGrp="1"/>
          </p:cNvSpPr>
          <p:nvPr>
            <p:ph type="title"/>
          </p:nvPr>
        </p:nvSpPr>
        <p:spPr>
          <a:xfrm>
            <a:off x="230400" y="266400"/>
            <a:ext cx="8913600" cy="416221"/>
          </a:xfrm>
        </p:spPr>
        <p:txBody>
          <a:bodyPr/>
          <a:lstStyle/>
          <a:p>
            <a:r>
              <a:rPr lang="ja-JP" altLang="en-US" sz="2800" dirty="0"/>
              <a:t>デジタル化と変革</a:t>
            </a:r>
            <a:endParaRPr kumimoji="1" lang="ja-JP" altLang="en-US" sz="2800" dirty="0"/>
          </a:p>
        </p:txBody>
      </p:sp>
      <p:pic>
        <p:nvPicPr>
          <p:cNvPr id="5" name="図 4">
            <a:extLst>
              <a:ext uri="{FF2B5EF4-FFF2-40B4-BE49-F238E27FC236}">
                <a16:creationId xmlns:a16="http://schemas.microsoft.com/office/drawing/2014/main" id="{EB520BA2-42F3-6E4E-BD97-AA4E2FF28F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9259" y="1371039"/>
            <a:ext cx="1145481" cy="1145481"/>
          </a:xfrm>
          <a:prstGeom prst="rect">
            <a:avLst/>
          </a:prstGeom>
        </p:spPr>
      </p:pic>
      <p:pic>
        <p:nvPicPr>
          <p:cNvPr id="6" name="図 5">
            <a:extLst>
              <a:ext uri="{FF2B5EF4-FFF2-40B4-BE49-F238E27FC236}">
                <a16:creationId xmlns:a16="http://schemas.microsoft.com/office/drawing/2014/main" id="{0474EEDB-654F-1F4B-A269-4B1AC34A33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1801" y="1358327"/>
            <a:ext cx="1148352" cy="1145481"/>
          </a:xfrm>
          <a:prstGeom prst="rect">
            <a:avLst/>
          </a:prstGeom>
        </p:spPr>
      </p:pic>
      <p:pic>
        <p:nvPicPr>
          <p:cNvPr id="7" name="図 6">
            <a:extLst>
              <a:ext uri="{FF2B5EF4-FFF2-40B4-BE49-F238E27FC236}">
                <a16:creationId xmlns:a16="http://schemas.microsoft.com/office/drawing/2014/main" id="{6183565D-FA72-BE4F-8750-536CBE3F64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428794" y="1327905"/>
            <a:ext cx="1007789" cy="1171848"/>
          </a:xfrm>
          <a:prstGeom prst="rect">
            <a:avLst/>
          </a:prstGeom>
        </p:spPr>
      </p:pic>
      <p:pic>
        <p:nvPicPr>
          <p:cNvPr id="8" name="図 7">
            <a:extLst>
              <a:ext uri="{FF2B5EF4-FFF2-40B4-BE49-F238E27FC236}">
                <a16:creationId xmlns:a16="http://schemas.microsoft.com/office/drawing/2014/main" id="{29217D28-A2BF-BA46-802F-672CAB6D84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8448" y="1322464"/>
            <a:ext cx="958230" cy="1194056"/>
          </a:xfrm>
          <a:prstGeom prst="rect">
            <a:avLst/>
          </a:prstGeom>
        </p:spPr>
      </p:pic>
      <p:sp>
        <p:nvSpPr>
          <p:cNvPr id="13" name="テキスト ボックス 12">
            <a:extLst>
              <a:ext uri="{FF2B5EF4-FFF2-40B4-BE49-F238E27FC236}">
                <a16:creationId xmlns:a16="http://schemas.microsoft.com/office/drawing/2014/main" id="{CBB30CF0-6930-DF4C-AEB3-BD369A7E72CB}"/>
              </a:ext>
            </a:extLst>
          </p:cNvPr>
          <p:cNvSpPr txBox="1"/>
          <p:nvPr/>
        </p:nvSpPr>
        <p:spPr>
          <a:xfrm>
            <a:off x="3787169" y="793636"/>
            <a:ext cx="1569661" cy="646331"/>
          </a:xfrm>
          <a:prstGeom prst="rect">
            <a:avLst/>
          </a:prstGeom>
          <a:noFill/>
        </p:spPr>
        <p:txBody>
          <a:bodyPr wrap="none" rtlCol="0">
            <a:spAutoFit/>
          </a:bodyPr>
          <a:lstStyle/>
          <a:p>
            <a:pPr algn="ctr"/>
            <a:r>
              <a:rPr kumimoji="1" lang="ja-JP" altLang="en-US" sz="3600">
                <a:solidFill>
                  <a:schemeClr val="tx1">
                    <a:lumMod val="50000"/>
                    <a:lumOff val="50000"/>
                  </a:schemeClr>
                </a:solidFill>
                <a:latin typeface="Meiryo" panose="020B0604030504040204" pitchFamily="34" charset="-128"/>
                <a:ea typeface="Meiryo" panose="020B0604030504040204" pitchFamily="34" charset="-128"/>
              </a:rPr>
              <a:t>変革前</a:t>
            </a:r>
          </a:p>
        </p:txBody>
      </p:sp>
      <p:pic>
        <p:nvPicPr>
          <p:cNvPr id="14" name="図 13">
            <a:extLst>
              <a:ext uri="{FF2B5EF4-FFF2-40B4-BE49-F238E27FC236}">
                <a16:creationId xmlns:a16="http://schemas.microsoft.com/office/drawing/2014/main" id="{3236D74C-A07B-224B-9A41-A81D933543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51867" y="1407289"/>
            <a:ext cx="871732" cy="817036"/>
          </a:xfrm>
          <a:prstGeom prst="rect">
            <a:avLst/>
          </a:prstGeom>
        </p:spPr>
      </p:pic>
      <p:pic>
        <p:nvPicPr>
          <p:cNvPr id="4" name="図 3">
            <a:extLst>
              <a:ext uri="{FF2B5EF4-FFF2-40B4-BE49-F238E27FC236}">
                <a16:creationId xmlns:a16="http://schemas.microsoft.com/office/drawing/2014/main" id="{60555856-2FC1-D84F-BA8D-02A0971728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7600" y="1771217"/>
            <a:ext cx="728534" cy="745303"/>
          </a:xfrm>
          <a:prstGeom prst="rect">
            <a:avLst/>
          </a:prstGeom>
        </p:spPr>
      </p:pic>
      <p:sp>
        <p:nvSpPr>
          <p:cNvPr id="15" name="テキスト ボックス 14">
            <a:extLst>
              <a:ext uri="{FF2B5EF4-FFF2-40B4-BE49-F238E27FC236}">
                <a16:creationId xmlns:a16="http://schemas.microsoft.com/office/drawing/2014/main" id="{8C200F4E-4B77-2F47-97C9-11F778ECED5E}"/>
              </a:ext>
            </a:extLst>
          </p:cNvPr>
          <p:cNvSpPr txBox="1"/>
          <p:nvPr/>
        </p:nvSpPr>
        <p:spPr>
          <a:xfrm>
            <a:off x="2823466" y="1466143"/>
            <a:ext cx="728534" cy="246221"/>
          </a:xfrm>
          <a:prstGeom prst="rect">
            <a:avLst/>
          </a:prstGeom>
          <a:noFill/>
        </p:spPr>
        <p:txBody>
          <a:bodyPr wrap="square" rtlCol="0">
            <a:spAutoFit/>
          </a:bodyPr>
          <a:lstStyle/>
          <a:p>
            <a:pPr algn="ctr"/>
            <a:r>
              <a:rPr kumimoji="1" lang="ja-JP" altLang="en-US" sz="1000">
                <a:solidFill>
                  <a:srgbClr val="3366FF"/>
                </a:solidFill>
                <a:latin typeface="Hiragino Kaku Gothic Std W8" panose="020B0800000000000000" pitchFamily="34" charset="-128"/>
                <a:ea typeface="Hiragino Kaku Gothic Std W8" panose="020B0800000000000000" pitchFamily="34" charset="-128"/>
              </a:rPr>
              <a:t>写真屋</a:t>
            </a:r>
          </a:p>
        </p:txBody>
      </p:sp>
      <p:grpSp>
        <p:nvGrpSpPr>
          <p:cNvPr id="10" name="グループ化 9">
            <a:extLst>
              <a:ext uri="{FF2B5EF4-FFF2-40B4-BE49-F238E27FC236}">
                <a16:creationId xmlns:a16="http://schemas.microsoft.com/office/drawing/2014/main" id="{4A067B9B-ED80-774E-A247-6FEC09A97AC9}"/>
              </a:ext>
            </a:extLst>
          </p:cNvPr>
          <p:cNvGrpSpPr/>
          <p:nvPr/>
        </p:nvGrpSpPr>
        <p:grpSpPr>
          <a:xfrm>
            <a:off x="1367041" y="2552348"/>
            <a:ext cx="6549458" cy="4215340"/>
            <a:chOff x="1367041" y="2552348"/>
            <a:chExt cx="6549458" cy="4215340"/>
          </a:xfrm>
        </p:grpSpPr>
        <p:sp>
          <p:nvSpPr>
            <p:cNvPr id="25" name="下矢印 24">
              <a:extLst>
                <a:ext uri="{FF2B5EF4-FFF2-40B4-BE49-F238E27FC236}">
                  <a16:creationId xmlns:a16="http://schemas.microsoft.com/office/drawing/2014/main" id="{0B142AC9-42AE-E24B-9541-1A79F75DCD3D}"/>
                </a:ext>
              </a:extLst>
            </p:cNvPr>
            <p:cNvSpPr/>
            <p:nvPr/>
          </p:nvSpPr>
          <p:spPr>
            <a:xfrm>
              <a:off x="3851920" y="2552348"/>
              <a:ext cx="1459587" cy="1145481"/>
            </a:xfrm>
            <a:prstGeom prst="down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2A2D6E19-475A-124F-9A62-A52B5990F65B}"/>
                </a:ext>
              </a:extLst>
            </p:cNvPr>
            <p:cNvPicPr>
              <a:picLocks noChangeAspect="1"/>
            </p:cNvPicPr>
            <p:nvPr/>
          </p:nvPicPr>
          <p:blipFill>
            <a:blip r:embed="rId8"/>
            <a:stretch>
              <a:fillRect/>
            </a:stretch>
          </p:blipFill>
          <p:spPr>
            <a:xfrm>
              <a:off x="3278154" y="3697829"/>
              <a:ext cx="2483640" cy="1756611"/>
            </a:xfrm>
            <a:prstGeom prst="rect">
              <a:avLst/>
            </a:prstGeom>
          </p:spPr>
        </p:pic>
        <p:pic>
          <p:nvPicPr>
            <p:cNvPr id="9" name="図 8">
              <a:extLst>
                <a:ext uri="{FF2B5EF4-FFF2-40B4-BE49-F238E27FC236}">
                  <a16:creationId xmlns:a16="http://schemas.microsoft.com/office/drawing/2014/main" id="{6F43266F-D991-6F45-89DE-E1CB1CAD99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67041" y="4919189"/>
              <a:ext cx="1051734" cy="1171848"/>
            </a:xfrm>
            <a:prstGeom prst="rect">
              <a:avLst/>
            </a:prstGeom>
          </p:spPr>
        </p:pic>
        <p:pic>
          <p:nvPicPr>
            <p:cNvPr id="11" name="図 10">
              <a:extLst>
                <a:ext uri="{FF2B5EF4-FFF2-40B4-BE49-F238E27FC236}">
                  <a16:creationId xmlns:a16="http://schemas.microsoft.com/office/drawing/2014/main" id="{CF512912-2AD3-BD46-A1FA-8AB49B2D49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744651" y="4903144"/>
              <a:ext cx="1171848" cy="1171848"/>
            </a:xfrm>
            <a:prstGeom prst="rect">
              <a:avLst/>
            </a:prstGeom>
          </p:spPr>
        </p:pic>
        <p:pic>
          <p:nvPicPr>
            <p:cNvPr id="12" name="図 11">
              <a:extLst>
                <a:ext uri="{FF2B5EF4-FFF2-40B4-BE49-F238E27FC236}">
                  <a16:creationId xmlns:a16="http://schemas.microsoft.com/office/drawing/2014/main" id="{FB5941EA-1AD0-7346-8152-3079548A1B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55846" y="5021734"/>
              <a:ext cx="1051734" cy="1051734"/>
            </a:xfrm>
            <a:prstGeom prst="rect">
              <a:avLst/>
            </a:prstGeom>
          </p:spPr>
        </p:pic>
        <p:sp>
          <p:nvSpPr>
            <p:cNvPr id="16" name="右矢印 15">
              <a:extLst>
                <a:ext uri="{FF2B5EF4-FFF2-40B4-BE49-F238E27FC236}">
                  <a16:creationId xmlns:a16="http://schemas.microsoft.com/office/drawing/2014/main" id="{E76E2770-687A-004E-AB2B-9F3DAC01EA5A}"/>
                </a:ext>
              </a:extLst>
            </p:cNvPr>
            <p:cNvSpPr/>
            <p:nvPr/>
          </p:nvSpPr>
          <p:spPr>
            <a:xfrm>
              <a:off x="2751867" y="5212987"/>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50496F62-B53A-DA49-BCF3-DFA48CD5417A}"/>
                </a:ext>
              </a:extLst>
            </p:cNvPr>
            <p:cNvSpPr/>
            <p:nvPr/>
          </p:nvSpPr>
          <p:spPr>
            <a:xfrm>
              <a:off x="5296848" y="5207801"/>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DF62027-C868-2C4E-A56E-4AEB1E53AA79}"/>
                </a:ext>
              </a:extLst>
            </p:cNvPr>
            <p:cNvSpPr txBox="1"/>
            <p:nvPr/>
          </p:nvSpPr>
          <p:spPr>
            <a:xfrm>
              <a:off x="3780882" y="6121357"/>
              <a:ext cx="1569661" cy="646331"/>
            </a:xfrm>
            <a:prstGeom prst="rect">
              <a:avLst/>
            </a:prstGeom>
            <a:noFill/>
          </p:spPr>
          <p:txBody>
            <a:bodyPr wrap="none" rtlCol="0">
              <a:spAutoFit/>
            </a:bodyPr>
            <a:lstStyle/>
            <a:p>
              <a:pPr algn="ctr"/>
              <a:r>
                <a:rPr lang="ja-JP" altLang="en-US" sz="3600">
                  <a:solidFill>
                    <a:srgbClr val="3366FF"/>
                  </a:solidFill>
                  <a:latin typeface="Meiryo" panose="020B0604030504040204" pitchFamily="34" charset="-128"/>
                  <a:ea typeface="Meiryo" panose="020B0604030504040204" pitchFamily="34" charset="-128"/>
                </a:rPr>
                <a:t>変革後</a:t>
              </a:r>
              <a:endParaRPr kumimoji="1" lang="ja-JP" altLang="en-US" sz="3600">
                <a:solidFill>
                  <a:srgbClr val="3366FF"/>
                </a:solidFill>
                <a:latin typeface="Meiryo" panose="020B0604030504040204" pitchFamily="34" charset="-128"/>
                <a:ea typeface="Meiryo" panose="020B0604030504040204" pitchFamily="34" charset="-128"/>
              </a:endParaRPr>
            </a:p>
          </p:txBody>
        </p:sp>
      </p:grpSp>
      <p:sp>
        <p:nvSpPr>
          <p:cNvPr id="20" name="右矢印 19">
            <a:extLst>
              <a:ext uri="{FF2B5EF4-FFF2-40B4-BE49-F238E27FC236}">
                <a16:creationId xmlns:a16="http://schemas.microsoft.com/office/drawing/2014/main" id="{2AC4DD2E-999B-854F-88E8-E9A1B828698F}"/>
              </a:ext>
            </a:extLst>
          </p:cNvPr>
          <p:cNvSpPr/>
          <p:nvPr/>
        </p:nvSpPr>
        <p:spPr>
          <a:xfrm>
            <a:off x="2114080" y="1703468"/>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7498046B-A42B-CB40-A576-7843E1160215}"/>
              </a:ext>
            </a:extLst>
          </p:cNvPr>
          <p:cNvSpPr/>
          <p:nvPr/>
        </p:nvSpPr>
        <p:spPr>
          <a:xfrm>
            <a:off x="3695198" y="1697805"/>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B2B3D63-5EDB-A640-AC71-73C77843D32F}"/>
              </a:ext>
            </a:extLst>
          </p:cNvPr>
          <p:cNvSpPr/>
          <p:nvPr/>
        </p:nvSpPr>
        <p:spPr>
          <a:xfrm>
            <a:off x="5174158"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D4B6BA8F-3C1A-C14A-B8E5-1E390B6BDDEC}"/>
              </a:ext>
            </a:extLst>
          </p:cNvPr>
          <p:cNvSpPr/>
          <p:nvPr/>
        </p:nvSpPr>
        <p:spPr>
          <a:xfrm>
            <a:off x="6436583"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3DA9546-B00D-BF4D-8896-669321A19235}"/>
              </a:ext>
            </a:extLst>
          </p:cNvPr>
          <p:cNvSpPr txBox="1"/>
          <p:nvPr/>
        </p:nvSpPr>
        <p:spPr>
          <a:xfrm>
            <a:off x="1087035" y="2816501"/>
            <a:ext cx="6957353" cy="646331"/>
          </a:xfrm>
          <a:prstGeom prst="rect">
            <a:avLst/>
          </a:prstGeom>
          <a:noFill/>
        </p:spPr>
        <p:txBody>
          <a:bodyPr wrap="none" rtlCol="0">
            <a:spAutoFit/>
          </a:bodyPr>
          <a:lstStyle/>
          <a:p>
            <a:pPr algn="ctr"/>
            <a:r>
              <a:rPr kumimoji="1"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プロセスをそのままに</a:t>
            </a:r>
            <a:r>
              <a:rPr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効率化</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するのではなく</a:t>
            </a:r>
            <a:endParaRPr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 を再</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定義</a:t>
            </a: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a:t>
            </a:r>
            <a:r>
              <a:rPr kumimoji="1"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新しい価値</a:t>
            </a:r>
            <a:r>
              <a:rPr lang="ja-JP" altLang="en-US"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ビジネス・モデル</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を創出する</a:t>
            </a:r>
            <a:endParaRPr kumimoji="1"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7" name="グループ化 26">
            <a:extLst>
              <a:ext uri="{FF2B5EF4-FFF2-40B4-BE49-F238E27FC236}">
                <a16:creationId xmlns:a16="http://schemas.microsoft.com/office/drawing/2014/main" id="{3E6A32DF-5A0E-AC4B-9F48-309A6802070F}"/>
              </a:ext>
            </a:extLst>
          </p:cNvPr>
          <p:cNvGrpSpPr/>
          <p:nvPr/>
        </p:nvGrpSpPr>
        <p:grpSpPr>
          <a:xfrm>
            <a:off x="5904645" y="3805215"/>
            <a:ext cx="2423366" cy="709377"/>
            <a:chOff x="5904645" y="3805215"/>
            <a:chExt cx="2423366" cy="709377"/>
          </a:xfrm>
        </p:grpSpPr>
        <p:sp>
          <p:nvSpPr>
            <p:cNvPr id="3" name="四角形吹き出し 2">
              <a:extLst>
                <a:ext uri="{FF2B5EF4-FFF2-40B4-BE49-F238E27FC236}">
                  <a16:creationId xmlns:a16="http://schemas.microsoft.com/office/drawing/2014/main" id="{B240D124-4CD4-7C4D-80AE-B37D8510F850}"/>
                </a:ext>
              </a:extLst>
            </p:cNvPr>
            <p:cNvSpPr/>
            <p:nvPr/>
          </p:nvSpPr>
          <p:spPr>
            <a:xfrm>
              <a:off x="5904646" y="3805215"/>
              <a:ext cx="2423365" cy="709377"/>
            </a:xfrm>
            <a:prstGeom prst="wedgeRectCallout">
              <a:avLst>
                <a:gd name="adj1" fmla="val -48506"/>
                <a:gd name="adj2" fmla="val 123373"/>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3189F8E8-2DFE-6449-B722-18E68D33C8F7}"/>
                </a:ext>
              </a:extLst>
            </p:cNvPr>
            <p:cNvSpPr txBox="1"/>
            <p:nvPr/>
          </p:nvSpPr>
          <p:spPr>
            <a:xfrm>
              <a:off x="5904645" y="3878185"/>
              <a:ext cx="2423365"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変革を伴うデジタル化</a:t>
              </a:r>
            </a:p>
            <a:p>
              <a:pPr algn="ctr"/>
              <a:r>
                <a:rPr kumimoji="1" lang="ja-JP" altLang="en-US" sz="1600" b="1">
                  <a:solidFill>
                    <a:schemeClr val="bg1"/>
                  </a:solidFill>
                  <a:latin typeface="Meiryo" panose="020B0604030504040204" pitchFamily="34" charset="-128"/>
                  <a:ea typeface="Meiryo" panose="020B0604030504040204" pitchFamily="34" charset="-128"/>
                </a:rPr>
                <a:t>デジタライゼーション</a:t>
              </a:r>
              <a:endParaRPr kumimoji="1" lang="en-US" altLang="ja-JP" sz="1600" b="1" dirty="0">
                <a:solidFill>
                  <a:schemeClr val="bg1"/>
                </a:solidFill>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21481D4B-B3F6-4A49-A69C-FE44C7515EF2}"/>
              </a:ext>
            </a:extLst>
          </p:cNvPr>
          <p:cNvGrpSpPr/>
          <p:nvPr/>
        </p:nvGrpSpPr>
        <p:grpSpPr>
          <a:xfrm>
            <a:off x="461317" y="2552348"/>
            <a:ext cx="1957458" cy="293173"/>
            <a:chOff x="6210605" y="3955320"/>
            <a:chExt cx="1957458" cy="293173"/>
          </a:xfrm>
        </p:grpSpPr>
        <p:sp>
          <p:nvSpPr>
            <p:cNvPr id="29" name="四角形吹き出し 28">
              <a:extLst>
                <a:ext uri="{FF2B5EF4-FFF2-40B4-BE49-F238E27FC236}">
                  <a16:creationId xmlns:a16="http://schemas.microsoft.com/office/drawing/2014/main" id="{F064BE21-4388-EF48-8F16-F1EAAA28F8EA}"/>
                </a:ext>
              </a:extLst>
            </p:cNvPr>
            <p:cNvSpPr/>
            <p:nvPr/>
          </p:nvSpPr>
          <p:spPr>
            <a:xfrm>
              <a:off x="6210607" y="3955320"/>
              <a:ext cx="1957456" cy="281944"/>
            </a:xfrm>
            <a:prstGeom prst="wedgeRectCallout">
              <a:avLst>
                <a:gd name="adj1" fmla="val 41002"/>
                <a:gd name="adj2" fmla="val 84485"/>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11DED1A-E6C5-7C4C-91BD-BA5CBE0C5741}"/>
                </a:ext>
              </a:extLst>
            </p:cNvPr>
            <p:cNvSpPr txBox="1"/>
            <p:nvPr/>
          </p:nvSpPr>
          <p:spPr>
            <a:xfrm>
              <a:off x="6210605" y="3971494"/>
              <a:ext cx="1957457" cy="276999"/>
            </a:xfrm>
            <a:prstGeom prst="rect">
              <a:avLst/>
            </a:prstGeom>
            <a:noFill/>
          </p:spPr>
          <p:txBody>
            <a:bodyPr wrap="squar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デジタイゼーション</a:t>
              </a:r>
              <a:endParaRPr kumimoji="1" lang="en-US" altLang="ja-JP" sz="12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095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41DE897-7398-5546-92BD-586F22E9D111}"/>
              </a:ext>
            </a:extLst>
          </p:cNvPr>
          <p:cNvSpPr/>
          <p:nvPr/>
        </p:nvSpPr>
        <p:spPr>
          <a:xfrm>
            <a:off x="262170" y="1091646"/>
            <a:ext cx="8619657" cy="10087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53161D9-1258-3F40-8020-F9DB9004C61D}"/>
              </a:ext>
            </a:extLst>
          </p:cNvPr>
          <p:cNvSpPr>
            <a:spLocks noGrp="1"/>
          </p:cNvSpPr>
          <p:nvPr>
            <p:ph type="title"/>
          </p:nvPr>
        </p:nvSpPr>
        <p:spPr/>
        <p:txBody>
          <a:bodyPr/>
          <a:lstStyle/>
          <a:p>
            <a:r>
              <a:rPr lang="en-US" altLang="ja-JP" dirty="0"/>
              <a:t>IT</a:t>
            </a:r>
            <a:r>
              <a:rPr lang="ja-JP" altLang="en-US"/>
              <a:t>ベンダーが「</a:t>
            </a:r>
            <a:r>
              <a:rPr lang="en-US" altLang="ja-JP" dirty="0"/>
              <a:t>DX</a:t>
            </a:r>
            <a:r>
              <a:rPr lang="ja-JP" altLang="en-US"/>
              <a:t>を実践する」とは何をすることか？</a:t>
            </a:r>
            <a:endParaRPr kumimoji="1" lang="ja-JP" altLang="en-US"/>
          </a:p>
        </p:txBody>
      </p:sp>
      <p:sp>
        <p:nvSpPr>
          <p:cNvPr id="8" name="正方形/長方形 7">
            <a:extLst>
              <a:ext uri="{FF2B5EF4-FFF2-40B4-BE49-F238E27FC236}">
                <a16:creationId xmlns:a16="http://schemas.microsoft.com/office/drawing/2014/main" id="{C53B2556-00E8-4241-80C3-F4DCA945C75A}"/>
              </a:ext>
            </a:extLst>
          </p:cNvPr>
          <p:cNvSpPr/>
          <p:nvPr/>
        </p:nvSpPr>
        <p:spPr>
          <a:xfrm>
            <a:off x="651733" y="1146282"/>
            <a:ext cx="7840533" cy="954107"/>
          </a:xfrm>
          <a:prstGeom prst="rect">
            <a:avLst/>
          </a:prstGeom>
        </p:spPr>
        <p:txBody>
          <a:bodyPr wrap="square">
            <a:spAutoFit/>
          </a:bodyPr>
          <a:lstStyle/>
          <a:p>
            <a:pPr algn="ctr"/>
            <a:r>
              <a:rPr lang="ja-JP" altLang="en-US" sz="2800" b="1">
                <a:solidFill>
                  <a:schemeClr val="bg1"/>
                </a:solidFill>
                <a:latin typeface="Meiryo" panose="020B0604030504040204" pitchFamily="34" charset="-128"/>
                <a:ea typeface="Meiryo" panose="020B0604030504040204" pitchFamily="34" charset="-128"/>
              </a:rPr>
              <a:t>「お客様の</a:t>
            </a:r>
            <a:r>
              <a:rPr lang="en-US" altLang="ja-JP" sz="2800" b="1" dirty="0">
                <a:solidFill>
                  <a:schemeClr val="bg1"/>
                </a:solidFill>
                <a:latin typeface="Meiryo" panose="020B0604030504040204" pitchFamily="34" charset="-128"/>
                <a:ea typeface="Meiryo" panose="020B0604030504040204" pitchFamily="34" charset="-128"/>
              </a:rPr>
              <a:t>DX</a:t>
            </a:r>
            <a:r>
              <a:rPr lang="ja-JP" altLang="en-US" sz="2800" b="1">
                <a:solidFill>
                  <a:schemeClr val="bg1"/>
                </a:solidFill>
                <a:latin typeface="Meiryo" panose="020B0604030504040204" pitchFamily="34" charset="-128"/>
                <a:ea typeface="Meiryo" panose="020B0604030504040204" pitchFamily="34" charset="-128"/>
              </a:rPr>
              <a:t>の実践」を支援できる</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感性・ノウハウ・スキルを獲得すること</a:t>
            </a:r>
          </a:p>
        </p:txBody>
      </p:sp>
      <p:sp>
        <p:nvSpPr>
          <p:cNvPr id="6" name="正方形/長方形 5">
            <a:extLst>
              <a:ext uri="{FF2B5EF4-FFF2-40B4-BE49-F238E27FC236}">
                <a16:creationId xmlns:a16="http://schemas.microsoft.com/office/drawing/2014/main" id="{E5527A74-10B4-484C-825C-B6782BD73E2D}"/>
              </a:ext>
            </a:extLst>
          </p:cNvPr>
          <p:cNvSpPr/>
          <p:nvPr/>
        </p:nvSpPr>
        <p:spPr>
          <a:xfrm>
            <a:off x="262170" y="2234699"/>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工数で稼ぐ</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組織力で労働力を集める</a:t>
            </a:r>
          </a:p>
        </p:txBody>
      </p:sp>
      <p:sp>
        <p:nvSpPr>
          <p:cNvPr id="16" name="正方形/長方形 15">
            <a:extLst>
              <a:ext uri="{FF2B5EF4-FFF2-40B4-BE49-F238E27FC236}">
                <a16:creationId xmlns:a16="http://schemas.microsoft.com/office/drawing/2014/main" id="{ED55205B-E396-7B40-99AA-B31261CB6BB4}"/>
              </a:ext>
            </a:extLst>
          </p:cNvPr>
          <p:cNvSpPr/>
          <p:nvPr/>
        </p:nvSpPr>
        <p:spPr>
          <a:xfrm>
            <a:off x="4685625" y="2234699"/>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技術力で稼ぐ</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高度な技術力を持つ人材を育て人事面で厚遇する</a:t>
            </a:r>
          </a:p>
        </p:txBody>
      </p:sp>
      <p:sp>
        <p:nvSpPr>
          <p:cNvPr id="17" name="正方形/長方形 16">
            <a:extLst>
              <a:ext uri="{FF2B5EF4-FFF2-40B4-BE49-F238E27FC236}">
                <a16:creationId xmlns:a16="http://schemas.microsoft.com/office/drawing/2014/main" id="{A6FDA95C-B600-4749-B6EB-501640BD16C0}"/>
              </a:ext>
            </a:extLst>
          </p:cNvPr>
          <p:cNvSpPr/>
          <p:nvPr/>
        </p:nvSpPr>
        <p:spPr>
          <a:xfrm>
            <a:off x="262170" y="2751276"/>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工数を増やす</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売上を増やせば利益がついてくる</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2795620-319B-6641-A83B-7217C7EFC8ED}"/>
              </a:ext>
            </a:extLst>
          </p:cNvPr>
          <p:cNvSpPr/>
          <p:nvPr/>
        </p:nvSpPr>
        <p:spPr>
          <a:xfrm>
            <a:off x="4685625" y="2751276"/>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エンジニアの単価を上げる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売上には期待せず高い利益率を目指す</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1A70C067-6244-AB4D-9CB9-565AAFE72C9A}"/>
              </a:ext>
            </a:extLst>
          </p:cNvPr>
          <p:cNvSpPr/>
          <p:nvPr/>
        </p:nvSpPr>
        <p:spPr>
          <a:xfrm>
            <a:off x="262170" y="3267853"/>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規模を大きくする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できるだけたくさん作る・必要作業量を増やす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C054AC3E-D800-F642-87A3-361E4929AD8F}"/>
              </a:ext>
            </a:extLst>
          </p:cNvPr>
          <p:cNvSpPr/>
          <p:nvPr/>
        </p:nvSpPr>
        <p:spPr>
          <a:xfrm>
            <a:off x="4685625" y="3267853"/>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スピードを上げる・付加価値を高める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できるだけ作らない・生産性を高め作業量を減らす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E476BADC-6FE1-1F4C-8397-5C3E276C39E6}"/>
              </a:ext>
            </a:extLst>
          </p:cNvPr>
          <p:cNvSpPr/>
          <p:nvPr/>
        </p:nvSpPr>
        <p:spPr>
          <a:xfrm>
            <a:off x="262170" y="3784430"/>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結果を重視する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何としてでも</a:t>
            </a:r>
            <a:r>
              <a:rPr lang="en-US" altLang="ja-JP" sz="1200" dirty="0">
                <a:solidFill>
                  <a:srgbClr val="FFFFFF"/>
                </a:solidFill>
                <a:latin typeface="Meiryo" panose="020B0604030504040204" pitchFamily="34" charset="-128"/>
                <a:ea typeface="Meiryo" panose="020B0604030504040204" pitchFamily="34" charset="-128"/>
                <a:cs typeface="ＭＳ Ｐゴシック"/>
              </a:rPr>
              <a:t>QCD</a:t>
            </a:r>
            <a:r>
              <a:rPr lang="ja-JP" altLang="en-US" sz="1200">
                <a:solidFill>
                  <a:srgbClr val="FFFFFF"/>
                </a:solidFill>
                <a:latin typeface="Meiryo" panose="020B0604030504040204" pitchFamily="34" charset="-128"/>
                <a:ea typeface="Meiryo" panose="020B0604030504040204" pitchFamily="34" charset="-128"/>
                <a:cs typeface="ＭＳ Ｐゴシック"/>
              </a:rPr>
              <a:t>を達成する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07BC2BA2-C260-3148-8C74-07F717F0B440}"/>
              </a:ext>
            </a:extLst>
          </p:cNvPr>
          <p:cNvSpPr/>
          <p:nvPr/>
        </p:nvSpPr>
        <p:spPr>
          <a:xfrm>
            <a:off x="4685625" y="3784430"/>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プロセスを重視する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正しいプロセスを実践すれば</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QCD</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は達成される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a:extLst>
              <a:ext uri="{FF2B5EF4-FFF2-40B4-BE49-F238E27FC236}">
                <a16:creationId xmlns:a16="http://schemas.microsoft.com/office/drawing/2014/main" id="{164F23EC-A7CC-084B-B4F4-BFD065DEDFD9}"/>
              </a:ext>
            </a:extLst>
          </p:cNvPr>
          <p:cNvSpPr/>
          <p:nvPr/>
        </p:nvSpPr>
        <p:spPr>
          <a:xfrm>
            <a:off x="262170" y="4301007"/>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ＭＳ Ｐゴシック"/>
              </a:rPr>
              <a:t>マネージメント</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が</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QCD</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を管理し達成させる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手抜きや隠蔽をさせないようにチェックする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A18D0963-3CB9-3E49-A681-B8D56180A8AB}"/>
              </a:ext>
            </a:extLst>
          </p:cNvPr>
          <p:cNvSpPr/>
          <p:nvPr/>
        </p:nvSpPr>
        <p:spPr>
          <a:xfrm>
            <a:off x="4685625" y="4301007"/>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実行者（チーム）が</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QCD</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を管理し達成する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透明性を徹底して担保し、チームで自発的に改善する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44563D9B-2F2B-404C-9221-75E773A7F55E}"/>
              </a:ext>
            </a:extLst>
          </p:cNvPr>
          <p:cNvSpPr/>
          <p:nvPr/>
        </p:nvSpPr>
        <p:spPr>
          <a:xfrm>
            <a:off x="262170" y="4817584"/>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仕様書に合意し記載項目を</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100</a:t>
            </a:r>
            <a:r>
              <a:rPr lang="en-US" altLang="ja-JP" sz="1400" b="1" dirty="0">
                <a:solidFill>
                  <a:srgbClr val="FFFFFF"/>
                </a:solidFill>
                <a:latin typeface="Meiryo" panose="020B0604030504040204" pitchFamily="34" charset="-128"/>
                <a:ea typeface="Meiryo" panose="020B0604030504040204" pitchFamily="34" charset="-128"/>
                <a:cs typeface="ＭＳ Ｐゴシック"/>
              </a:rPr>
              <a:t>%</a:t>
            </a:r>
            <a:r>
              <a:rPr lang="ja-JP" altLang="en-US" sz="1400" b="1">
                <a:solidFill>
                  <a:srgbClr val="FFFFFF"/>
                </a:solidFill>
                <a:latin typeface="Meiryo" panose="020B0604030504040204" pitchFamily="34" charset="-128"/>
                <a:ea typeface="Meiryo" panose="020B0604030504040204" pitchFamily="34" charset="-128"/>
                <a:cs typeface="ＭＳ Ｐゴシック"/>
              </a:rPr>
              <a:t>達成する</a:t>
            </a:r>
            <a:endParaRPr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システム完成させ、納品する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DE6744D3-6841-D343-80CE-0BA999BAB947}"/>
              </a:ext>
            </a:extLst>
          </p:cNvPr>
          <p:cNvSpPr/>
          <p:nvPr/>
        </p:nvSpPr>
        <p:spPr>
          <a:xfrm>
            <a:off x="4685625" y="4817584"/>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目的やビジョンを共有しビジネス目的を達成する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ビジネスの成功に貢献する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a:extLst>
              <a:ext uri="{FF2B5EF4-FFF2-40B4-BE49-F238E27FC236}">
                <a16:creationId xmlns:a16="http://schemas.microsoft.com/office/drawing/2014/main" id="{07FB0FFD-B8D1-A647-8972-2551526A88C1}"/>
              </a:ext>
            </a:extLst>
          </p:cNvPr>
          <p:cNvSpPr/>
          <p:nvPr/>
        </p:nvSpPr>
        <p:spPr>
          <a:xfrm>
            <a:off x="262170" y="5334161"/>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監視と管理で規律を保つ</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丁寧にルール作り、罰則を作って守らせる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2F22AAE0-1A50-E44A-8189-8E8CE3891E71}"/>
              </a:ext>
            </a:extLst>
          </p:cNvPr>
          <p:cNvSpPr/>
          <p:nvPr/>
        </p:nvSpPr>
        <p:spPr>
          <a:xfrm>
            <a:off x="4685625" y="5334161"/>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相互のリスペクトと心理的安全性で創造性を促す</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大切な原則を明確にし、自分たちで考え工夫して実践する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正方形/長方形 28">
            <a:extLst>
              <a:ext uri="{FF2B5EF4-FFF2-40B4-BE49-F238E27FC236}">
                <a16:creationId xmlns:a16="http://schemas.microsoft.com/office/drawing/2014/main" id="{CB5B377E-8367-8B4E-A144-B197E8FF0BAB}"/>
              </a:ext>
            </a:extLst>
          </p:cNvPr>
          <p:cNvSpPr/>
          <p:nvPr/>
        </p:nvSpPr>
        <p:spPr>
          <a:xfrm>
            <a:off x="262170" y="5850738"/>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失敗をさせない</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隠蔽体質を生みだし、行動を萎縮させる</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FA478D07-8CBB-DB49-BF10-D358FDD5EE70}"/>
              </a:ext>
            </a:extLst>
          </p:cNvPr>
          <p:cNvSpPr/>
          <p:nvPr/>
        </p:nvSpPr>
        <p:spPr>
          <a:xfrm>
            <a:off x="4685625" y="5850738"/>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失敗</a:t>
            </a:r>
            <a:r>
              <a:rPr lang="ja-JP" altLang="en-US" sz="1400" b="1">
                <a:solidFill>
                  <a:srgbClr val="FFFFFF"/>
                </a:solidFill>
                <a:latin typeface="Meiryo" panose="020B0604030504040204" pitchFamily="34" charset="-128"/>
                <a:ea typeface="Meiryo" panose="020B0604030504040204" pitchFamily="34" charset="-128"/>
                <a:cs typeface="ＭＳ Ｐゴシック"/>
              </a:rPr>
              <a:t>から学び、それを</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共有する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積極的な学びの機会として、改善を加速する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右矢印 30">
            <a:extLst>
              <a:ext uri="{FF2B5EF4-FFF2-40B4-BE49-F238E27FC236}">
                <a16:creationId xmlns:a16="http://schemas.microsoft.com/office/drawing/2014/main" id="{2A0029BB-EC82-8F42-8EC6-59E895DB61BC}"/>
              </a:ext>
            </a:extLst>
          </p:cNvPr>
          <p:cNvSpPr/>
          <p:nvPr/>
        </p:nvSpPr>
        <p:spPr>
          <a:xfrm>
            <a:off x="4375227" y="2268598"/>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右矢印 31">
            <a:extLst>
              <a:ext uri="{FF2B5EF4-FFF2-40B4-BE49-F238E27FC236}">
                <a16:creationId xmlns:a16="http://schemas.microsoft.com/office/drawing/2014/main" id="{24213591-7900-434E-937A-E9D639862C06}"/>
              </a:ext>
            </a:extLst>
          </p:cNvPr>
          <p:cNvSpPr/>
          <p:nvPr/>
        </p:nvSpPr>
        <p:spPr>
          <a:xfrm>
            <a:off x="4384765" y="2780048"/>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09BED4A-037D-3D47-8A7C-9B3F598F6627}"/>
              </a:ext>
            </a:extLst>
          </p:cNvPr>
          <p:cNvSpPr/>
          <p:nvPr/>
        </p:nvSpPr>
        <p:spPr>
          <a:xfrm>
            <a:off x="4384762" y="3302310"/>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71E0F3EE-7FF4-4945-9848-4FFA51517CEE}"/>
              </a:ext>
            </a:extLst>
          </p:cNvPr>
          <p:cNvSpPr/>
          <p:nvPr/>
        </p:nvSpPr>
        <p:spPr>
          <a:xfrm>
            <a:off x="4375227" y="3813759"/>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矢印 34">
            <a:extLst>
              <a:ext uri="{FF2B5EF4-FFF2-40B4-BE49-F238E27FC236}">
                <a16:creationId xmlns:a16="http://schemas.microsoft.com/office/drawing/2014/main" id="{64A721E9-DC8A-7A4D-AE70-AC1B473F2EA9}"/>
              </a:ext>
            </a:extLst>
          </p:cNvPr>
          <p:cNvSpPr/>
          <p:nvPr/>
        </p:nvSpPr>
        <p:spPr>
          <a:xfrm>
            <a:off x="4393884" y="4335464"/>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右矢印 35">
            <a:extLst>
              <a:ext uri="{FF2B5EF4-FFF2-40B4-BE49-F238E27FC236}">
                <a16:creationId xmlns:a16="http://schemas.microsoft.com/office/drawing/2014/main" id="{876F596F-A166-D447-81BE-C79EF6A74302}"/>
              </a:ext>
            </a:extLst>
          </p:cNvPr>
          <p:cNvSpPr/>
          <p:nvPr/>
        </p:nvSpPr>
        <p:spPr>
          <a:xfrm>
            <a:off x="4384765" y="4849477"/>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36">
            <a:extLst>
              <a:ext uri="{FF2B5EF4-FFF2-40B4-BE49-F238E27FC236}">
                <a16:creationId xmlns:a16="http://schemas.microsoft.com/office/drawing/2014/main" id="{A4D14FC6-A52F-9244-AFCD-72BD95E8AC83}"/>
              </a:ext>
            </a:extLst>
          </p:cNvPr>
          <p:cNvSpPr/>
          <p:nvPr/>
        </p:nvSpPr>
        <p:spPr>
          <a:xfrm>
            <a:off x="4393884" y="5363490"/>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矢印 37">
            <a:extLst>
              <a:ext uri="{FF2B5EF4-FFF2-40B4-BE49-F238E27FC236}">
                <a16:creationId xmlns:a16="http://schemas.microsoft.com/office/drawing/2014/main" id="{268C01E0-AE9F-0D44-B0C5-353735F625DF}"/>
              </a:ext>
            </a:extLst>
          </p:cNvPr>
          <p:cNvSpPr/>
          <p:nvPr/>
        </p:nvSpPr>
        <p:spPr>
          <a:xfrm>
            <a:off x="4384765" y="5880067"/>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6698484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2A596B-7586-D147-9D37-FABC2A9A1448}"/>
              </a:ext>
            </a:extLst>
          </p:cNvPr>
          <p:cNvSpPr>
            <a:spLocks noGrp="1"/>
          </p:cNvSpPr>
          <p:nvPr>
            <p:ph type="title"/>
          </p:nvPr>
        </p:nvSpPr>
        <p:spPr/>
        <p:txBody>
          <a:bodyPr/>
          <a:lstStyle/>
          <a:p>
            <a:r>
              <a:rPr kumimoji="1" lang="ja-JP" altLang="en-US"/>
              <a:t>タレント・マネージメント企業／事業</a:t>
            </a:r>
          </a:p>
        </p:txBody>
      </p:sp>
      <p:grpSp>
        <p:nvGrpSpPr>
          <p:cNvPr id="3" name="図形グループ 284">
            <a:extLst>
              <a:ext uri="{FF2B5EF4-FFF2-40B4-BE49-F238E27FC236}">
                <a16:creationId xmlns:a16="http://schemas.microsoft.com/office/drawing/2014/main" id="{A622FAD5-BFAB-A546-BBF7-64FA9C0080F3}"/>
              </a:ext>
            </a:extLst>
          </p:cNvPr>
          <p:cNvGrpSpPr/>
          <p:nvPr/>
        </p:nvGrpSpPr>
        <p:grpSpPr>
          <a:xfrm>
            <a:off x="5039699" y="2886026"/>
            <a:ext cx="814911" cy="1582514"/>
            <a:chOff x="1946324" y="4125162"/>
            <a:chExt cx="969964" cy="2007872"/>
          </a:xfrm>
        </p:grpSpPr>
        <p:sp>
          <p:nvSpPr>
            <p:cNvPr id="4" name="円/楕円 3">
              <a:extLst>
                <a:ext uri="{FF2B5EF4-FFF2-40B4-BE49-F238E27FC236}">
                  <a16:creationId xmlns:a16="http://schemas.microsoft.com/office/drawing/2014/main" id="{2EC7AEF8-54EA-0D42-BA00-D91E5DDA9644}"/>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論理積ゲート 4">
              <a:extLst>
                <a:ext uri="{FF2B5EF4-FFF2-40B4-BE49-F238E27FC236}">
                  <a16:creationId xmlns:a16="http://schemas.microsoft.com/office/drawing/2014/main" id="{9E7AC032-5E85-BC48-A827-8C7980F8FD42}"/>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 name="図形グループ 284">
            <a:extLst>
              <a:ext uri="{FF2B5EF4-FFF2-40B4-BE49-F238E27FC236}">
                <a16:creationId xmlns:a16="http://schemas.microsoft.com/office/drawing/2014/main" id="{AD52E80D-6909-C344-8135-1A3269B9D861}"/>
              </a:ext>
            </a:extLst>
          </p:cNvPr>
          <p:cNvGrpSpPr/>
          <p:nvPr/>
        </p:nvGrpSpPr>
        <p:grpSpPr>
          <a:xfrm>
            <a:off x="3303259" y="2886026"/>
            <a:ext cx="814911" cy="1582514"/>
            <a:chOff x="1946324" y="4125162"/>
            <a:chExt cx="969964" cy="2007872"/>
          </a:xfrm>
        </p:grpSpPr>
        <p:sp>
          <p:nvSpPr>
            <p:cNvPr id="7" name="円/楕円 6">
              <a:extLst>
                <a:ext uri="{FF2B5EF4-FFF2-40B4-BE49-F238E27FC236}">
                  <a16:creationId xmlns:a16="http://schemas.microsoft.com/office/drawing/2014/main" id="{23CB1855-75DA-3743-8F19-44A9B3E93AB7}"/>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論理積ゲート 7">
              <a:extLst>
                <a:ext uri="{FF2B5EF4-FFF2-40B4-BE49-F238E27FC236}">
                  <a16:creationId xmlns:a16="http://schemas.microsoft.com/office/drawing/2014/main" id="{4D569315-DD52-C444-ADAE-534323F1022E}"/>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 name="図形グループ 284">
            <a:extLst>
              <a:ext uri="{FF2B5EF4-FFF2-40B4-BE49-F238E27FC236}">
                <a16:creationId xmlns:a16="http://schemas.microsoft.com/office/drawing/2014/main" id="{4B4A068C-A2C1-8645-BE0C-64BE79DFEFF3}"/>
              </a:ext>
            </a:extLst>
          </p:cNvPr>
          <p:cNvGrpSpPr/>
          <p:nvPr/>
        </p:nvGrpSpPr>
        <p:grpSpPr>
          <a:xfrm>
            <a:off x="4171481" y="2886027"/>
            <a:ext cx="814911" cy="1582514"/>
            <a:chOff x="1946324" y="4125162"/>
            <a:chExt cx="969964" cy="2007872"/>
          </a:xfrm>
        </p:grpSpPr>
        <p:sp>
          <p:nvSpPr>
            <p:cNvPr id="10" name="円/楕円 9">
              <a:extLst>
                <a:ext uri="{FF2B5EF4-FFF2-40B4-BE49-F238E27FC236}">
                  <a16:creationId xmlns:a16="http://schemas.microsoft.com/office/drawing/2014/main" id="{1C3F846C-2E82-524D-A186-C4B0F90561AE}"/>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a:extLst>
                <a:ext uri="{FF2B5EF4-FFF2-40B4-BE49-F238E27FC236}">
                  <a16:creationId xmlns:a16="http://schemas.microsoft.com/office/drawing/2014/main" id="{1B5D6E70-A3CA-C743-B1A2-315E48F61F1E}"/>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F52468D3-EDC1-C043-84DC-FFCF156FD2A4}"/>
              </a:ext>
            </a:extLst>
          </p:cNvPr>
          <p:cNvSpPr txBox="1"/>
          <p:nvPr/>
        </p:nvSpPr>
        <p:spPr>
          <a:xfrm>
            <a:off x="3248561" y="2137457"/>
            <a:ext cx="2646878" cy="584775"/>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高額を払ってもいて欲しい</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600">
                <a:solidFill>
                  <a:schemeClr val="accent6">
                    <a:lumMod val="75000"/>
                  </a:schemeClr>
                </a:solidFill>
                <a:latin typeface="Meiryo" panose="020B0604030504040204" pitchFamily="34" charset="-128"/>
                <a:ea typeface="Meiryo" panose="020B0604030504040204" pitchFamily="34" charset="-128"/>
              </a:rPr>
              <a:t>圧倒的な技術力を持つ</a:t>
            </a:r>
            <a:r>
              <a:rPr lang="ja-JP" altLang="en-US" sz="1600">
                <a:solidFill>
                  <a:schemeClr val="accent6">
                    <a:lumMod val="75000"/>
                  </a:schemeClr>
                </a:solidFill>
                <a:latin typeface="Meiryo" panose="020B0604030504040204" pitchFamily="34" charset="-128"/>
                <a:ea typeface="Meiryo" panose="020B0604030504040204" pitchFamily="34" charset="-128"/>
              </a:rPr>
              <a:t>個人</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pic>
        <p:nvPicPr>
          <p:cNvPr id="1026" name="Picture 2" descr="黒い服を着たアイドルのイラスト">
            <a:extLst>
              <a:ext uri="{FF2B5EF4-FFF2-40B4-BE49-F238E27FC236}">
                <a16:creationId xmlns:a16="http://schemas.microsoft.com/office/drawing/2014/main" id="{F130BDA4-9437-1143-9573-0470045C3C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5736" y="2483088"/>
            <a:ext cx="4506397" cy="23883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胸の位置でペンライトを持つアイドルファンのイラスト（女性）">
            <a:extLst>
              <a:ext uri="{FF2B5EF4-FFF2-40B4-BE49-F238E27FC236}">
                <a16:creationId xmlns:a16="http://schemas.microsoft.com/office/drawing/2014/main" id="{49F986A9-6B79-C042-A02D-7FA61D1679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54608" y="4345906"/>
            <a:ext cx="2721168" cy="19320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C09A7C61-7437-DD4B-AF7D-15C573D0185C}"/>
              </a:ext>
            </a:extLst>
          </p:cNvPr>
          <p:cNvSpPr/>
          <p:nvPr/>
        </p:nvSpPr>
        <p:spPr>
          <a:xfrm>
            <a:off x="355558" y="1046382"/>
            <a:ext cx="8432884" cy="646331"/>
          </a:xfrm>
          <a:prstGeom prst="rect">
            <a:avLst/>
          </a:prstGeom>
        </p:spPr>
        <p:txBody>
          <a:bodyPr wrap="square">
            <a:spAutoFit/>
          </a:bodyPr>
          <a:lstStyle/>
          <a:p>
            <a:r>
              <a:rPr lang="ja-JP" altLang="en-US">
                <a:solidFill>
                  <a:srgbClr val="4B4B4B"/>
                </a:solidFill>
                <a:latin typeface="Meiryo" panose="020B0604030504040204" pitchFamily="34" charset="-128"/>
                <a:ea typeface="Meiryo" panose="020B0604030504040204" pitchFamily="34" charset="-128"/>
              </a:rPr>
              <a:t>芸能人を育て、才能を開花させ、華々しいステージに送り出し、高額の報酬を払う「タレント・マネージメント企業」のような事業。</a:t>
            </a:r>
            <a:endParaRPr lang="ja-JP" altLang="en-US">
              <a:latin typeface="Meiryo" panose="020B0604030504040204" pitchFamily="34" charset="-128"/>
              <a:ea typeface="Meiryo" panose="020B0604030504040204" pitchFamily="34" charset="-128"/>
            </a:endParaRPr>
          </a:p>
        </p:txBody>
      </p:sp>
      <p:pic>
        <p:nvPicPr>
          <p:cNvPr id="19" name="Picture 4" descr="胸の位置でペンライトを持つアイドルファンのイラスト（女性）">
            <a:extLst>
              <a:ext uri="{FF2B5EF4-FFF2-40B4-BE49-F238E27FC236}">
                <a16:creationId xmlns:a16="http://schemas.microsoft.com/office/drawing/2014/main" id="{38E2C2C0-2C25-B64B-8628-8A3146D3F5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568225" y="4345907"/>
            <a:ext cx="2721168" cy="19320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44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求められる</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事業モデルの変革</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0863771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6142A4-2673-D549-81C0-AAE19DF72151}"/>
              </a:ext>
            </a:extLst>
          </p:cNvPr>
          <p:cNvSpPr>
            <a:spLocks noGrp="1"/>
          </p:cNvSpPr>
          <p:nvPr>
            <p:ph type="title"/>
          </p:nvPr>
        </p:nvSpPr>
        <p:spPr/>
        <p:txBody>
          <a:bodyPr/>
          <a:lstStyle/>
          <a:p>
            <a:r>
              <a:rPr kumimoji="1" lang="ja-JP" altLang="en-US"/>
              <a:t>共創とデジタル産業</a:t>
            </a:r>
          </a:p>
        </p:txBody>
      </p:sp>
      <p:sp>
        <p:nvSpPr>
          <p:cNvPr id="3" name="正方形/長方形 2">
            <a:extLst>
              <a:ext uri="{FF2B5EF4-FFF2-40B4-BE49-F238E27FC236}">
                <a16:creationId xmlns:a16="http://schemas.microsoft.com/office/drawing/2014/main" id="{F0CE9C1D-8869-744C-855E-9D8E772076CD}"/>
              </a:ext>
            </a:extLst>
          </p:cNvPr>
          <p:cNvSpPr/>
          <p:nvPr/>
        </p:nvSpPr>
        <p:spPr>
          <a:xfrm>
            <a:off x="805343" y="1557338"/>
            <a:ext cx="1862356" cy="6783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B5F5BAC6-4BA1-C14B-931D-92F1D3A7AE8B}"/>
              </a:ext>
            </a:extLst>
          </p:cNvPr>
          <p:cNvSpPr/>
          <p:nvPr/>
        </p:nvSpPr>
        <p:spPr>
          <a:xfrm>
            <a:off x="3647113" y="1557337"/>
            <a:ext cx="1862356" cy="6783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6025CDC-577E-CF49-9FDE-4B5CCB3EB1BF}"/>
              </a:ext>
            </a:extLst>
          </p:cNvPr>
          <p:cNvSpPr/>
          <p:nvPr/>
        </p:nvSpPr>
        <p:spPr>
          <a:xfrm>
            <a:off x="805343" y="4870989"/>
            <a:ext cx="1862356" cy="678328"/>
          </a:xfrm>
          <a:prstGeom prst="rect">
            <a:avLst/>
          </a:prstGeom>
          <a:solidFill>
            <a:srgbClr val="953735"/>
          </a:solidFill>
          <a:ln>
            <a:solidFill>
              <a:srgbClr val="953735"/>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E6B67B41-7A40-E946-BB3F-6C8612197C1A}"/>
              </a:ext>
            </a:extLst>
          </p:cNvPr>
          <p:cNvSpPr/>
          <p:nvPr/>
        </p:nvSpPr>
        <p:spPr>
          <a:xfrm>
            <a:off x="3640822" y="4870989"/>
            <a:ext cx="1862356" cy="678328"/>
          </a:xfrm>
          <a:prstGeom prst="rect">
            <a:avLst/>
          </a:prstGeom>
          <a:solidFill>
            <a:srgbClr val="953735"/>
          </a:solidFill>
          <a:ln>
            <a:solidFill>
              <a:srgbClr val="953735"/>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U ターン矢印 7">
            <a:extLst>
              <a:ext uri="{FF2B5EF4-FFF2-40B4-BE49-F238E27FC236}">
                <a16:creationId xmlns:a16="http://schemas.microsoft.com/office/drawing/2014/main" id="{4655DC9B-0BA6-9A41-83D4-27FC7300767F}"/>
              </a:ext>
            </a:extLst>
          </p:cNvPr>
          <p:cNvSpPr/>
          <p:nvPr/>
        </p:nvSpPr>
        <p:spPr>
          <a:xfrm rot="10800000">
            <a:off x="1155794" y="2282444"/>
            <a:ext cx="1015068" cy="2541767"/>
          </a:xfrm>
          <a:prstGeom prst="uturnArrow">
            <a:avLst>
              <a:gd name="adj1" fmla="val 25000"/>
              <a:gd name="adj2" fmla="val 25000"/>
              <a:gd name="adj3" fmla="val 25000"/>
              <a:gd name="adj4" fmla="val 21023"/>
              <a:gd name="adj5" fmla="val 10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EC90FF5-5F97-5644-8D78-1793378C51F4}"/>
              </a:ext>
            </a:extLst>
          </p:cNvPr>
          <p:cNvSpPr txBox="1"/>
          <p:nvPr/>
        </p:nvSpPr>
        <p:spPr>
          <a:xfrm>
            <a:off x="1835085" y="3415362"/>
            <a:ext cx="400110" cy="451406"/>
          </a:xfrm>
          <a:prstGeom prst="rect">
            <a:avLst/>
          </a:prstGeom>
          <a:noFill/>
        </p:spPr>
        <p:txBody>
          <a:bodyPr vert="eaVert"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発注</a:t>
            </a:r>
          </a:p>
        </p:txBody>
      </p:sp>
      <p:sp>
        <p:nvSpPr>
          <p:cNvPr id="10" name="テキスト ボックス 9">
            <a:extLst>
              <a:ext uri="{FF2B5EF4-FFF2-40B4-BE49-F238E27FC236}">
                <a16:creationId xmlns:a16="http://schemas.microsoft.com/office/drawing/2014/main" id="{FCB0F6A1-770B-464B-BE0D-F76AE98BF0B9}"/>
              </a:ext>
            </a:extLst>
          </p:cNvPr>
          <p:cNvSpPr txBox="1"/>
          <p:nvPr/>
        </p:nvSpPr>
        <p:spPr>
          <a:xfrm>
            <a:off x="1232710" y="2902401"/>
            <a:ext cx="369332" cy="1477328"/>
          </a:xfrm>
          <a:prstGeom prst="rect">
            <a:avLst/>
          </a:prstGeom>
          <a:noFill/>
        </p:spPr>
        <p:txBody>
          <a:bodyPr vert="eaVert"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納品・サービス提供</a:t>
            </a:r>
          </a:p>
        </p:txBody>
      </p:sp>
      <p:sp>
        <p:nvSpPr>
          <p:cNvPr id="11" name="円/楕円 10">
            <a:extLst>
              <a:ext uri="{FF2B5EF4-FFF2-40B4-BE49-F238E27FC236}">
                <a16:creationId xmlns:a16="http://schemas.microsoft.com/office/drawing/2014/main" id="{504F4565-0DD1-C044-A6D0-C8EB68BD737C}"/>
              </a:ext>
            </a:extLst>
          </p:cNvPr>
          <p:cNvSpPr/>
          <p:nvPr/>
        </p:nvSpPr>
        <p:spPr>
          <a:xfrm>
            <a:off x="3640821" y="2576010"/>
            <a:ext cx="1862355" cy="1861766"/>
          </a:xfrm>
          <a:prstGeom prst="ellipse">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1230BB6-F558-7D44-8826-18196A261942}"/>
              </a:ext>
            </a:extLst>
          </p:cNvPr>
          <p:cNvSpPr txBox="1"/>
          <p:nvPr/>
        </p:nvSpPr>
        <p:spPr>
          <a:xfrm>
            <a:off x="3420997" y="4041529"/>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内製チーム</a:t>
            </a:r>
          </a:p>
        </p:txBody>
      </p:sp>
      <p:grpSp>
        <p:nvGrpSpPr>
          <p:cNvPr id="19" name="図形グループ 281">
            <a:extLst>
              <a:ext uri="{FF2B5EF4-FFF2-40B4-BE49-F238E27FC236}">
                <a16:creationId xmlns:a16="http://schemas.microsoft.com/office/drawing/2014/main" id="{BD707328-B8B5-A542-A13C-88E4BD1C4739}"/>
              </a:ext>
            </a:extLst>
          </p:cNvPr>
          <p:cNvGrpSpPr/>
          <p:nvPr/>
        </p:nvGrpSpPr>
        <p:grpSpPr>
          <a:xfrm>
            <a:off x="3949117" y="3040589"/>
            <a:ext cx="228599" cy="443927"/>
            <a:chOff x="1946324" y="4125162"/>
            <a:chExt cx="969964" cy="2007872"/>
          </a:xfrm>
        </p:grpSpPr>
        <p:sp>
          <p:nvSpPr>
            <p:cNvPr id="20" name="円/楕円 19">
              <a:extLst>
                <a:ext uri="{FF2B5EF4-FFF2-40B4-BE49-F238E27FC236}">
                  <a16:creationId xmlns:a16="http://schemas.microsoft.com/office/drawing/2014/main" id="{38B9CFE0-7234-B94A-8DA0-0C96CF30138A}"/>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a:extLst>
                <a:ext uri="{FF2B5EF4-FFF2-40B4-BE49-F238E27FC236}">
                  <a16:creationId xmlns:a16="http://schemas.microsoft.com/office/drawing/2014/main" id="{621DB4E0-3065-BB48-85C3-A0A7EC140A2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図形グループ 284">
            <a:extLst>
              <a:ext uri="{FF2B5EF4-FFF2-40B4-BE49-F238E27FC236}">
                <a16:creationId xmlns:a16="http://schemas.microsoft.com/office/drawing/2014/main" id="{93C9DF8D-1859-2541-8B1B-1C2A49A89985}"/>
              </a:ext>
            </a:extLst>
          </p:cNvPr>
          <p:cNvGrpSpPr/>
          <p:nvPr/>
        </p:nvGrpSpPr>
        <p:grpSpPr>
          <a:xfrm>
            <a:off x="5058009" y="3095981"/>
            <a:ext cx="228599" cy="443927"/>
            <a:chOff x="1946324" y="4125162"/>
            <a:chExt cx="969964" cy="2007872"/>
          </a:xfrm>
        </p:grpSpPr>
        <p:sp>
          <p:nvSpPr>
            <p:cNvPr id="23" name="円/楕円 22">
              <a:extLst>
                <a:ext uri="{FF2B5EF4-FFF2-40B4-BE49-F238E27FC236}">
                  <a16:creationId xmlns:a16="http://schemas.microsoft.com/office/drawing/2014/main" id="{08205F0D-E14A-AE47-B541-DB5D78D35B3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a:extLst>
                <a:ext uri="{FF2B5EF4-FFF2-40B4-BE49-F238E27FC236}">
                  <a16:creationId xmlns:a16="http://schemas.microsoft.com/office/drawing/2014/main" id="{C283E4B7-1296-BB4D-9CC2-364840CE247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87">
            <a:extLst>
              <a:ext uri="{FF2B5EF4-FFF2-40B4-BE49-F238E27FC236}">
                <a16:creationId xmlns:a16="http://schemas.microsoft.com/office/drawing/2014/main" id="{62073392-4BB4-CB44-A4E2-D6AA88D6BAB0}"/>
              </a:ext>
            </a:extLst>
          </p:cNvPr>
          <p:cNvGrpSpPr/>
          <p:nvPr/>
        </p:nvGrpSpPr>
        <p:grpSpPr>
          <a:xfrm>
            <a:off x="4528324" y="2830778"/>
            <a:ext cx="228599" cy="443927"/>
            <a:chOff x="1946324" y="4125162"/>
            <a:chExt cx="969964" cy="2007872"/>
          </a:xfrm>
        </p:grpSpPr>
        <p:sp>
          <p:nvSpPr>
            <p:cNvPr id="26" name="円/楕円 25">
              <a:extLst>
                <a:ext uri="{FF2B5EF4-FFF2-40B4-BE49-F238E27FC236}">
                  <a16:creationId xmlns:a16="http://schemas.microsoft.com/office/drawing/2014/main" id="{1B7D4824-4422-2845-82EC-3EEA1AEA16F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a:extLst>
                <a:ext uri="{FF2B5EF4-FFF2-40B4-BE49-F238E27FC236}">
                  <a16:creationId xmlns:a16="http://schemas.microsoft.com/office/drawing/2014/main" id="{B84C2743-E468-014C-B081-6BAA251323F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84">
            <a:extLst>
              <a:ext uri="{FF2B5EF4-FFF2-40B4-BE49-F238E27FC236}">
                <a16:creationId xmlns:a16="http://schemas.microsoft.com/office/drawing/2014/main" id="{756FFE35-0202-B34F-8EDD-EF29F4888976}"/>
              </a:ext>
            </a:extLst>
          </p:cNvPr>
          <p:cNvGrpSpPr/>
          <p:nvPr/>
        </p:nvGrpSpPr>
        <p:grpSpPr>
          <a:xfrm>
            <a:off x="4768309" y="3611409"/>
            <a:ext cx="228599" cy="443927"/>
            <a:chOff x="1946324" y="4125162"/>
            <a:chExt cx="969964" cy="2007872"/>
          </a:xfrm>
        </p:grpSpPr>
        <p:sp>
          <p:nvSpPr>
            <p:cNvPr id="29" name="円/楕円 28">
              <a:extLst>
                <a:ext uri="{FF2B5EF4-FFF2-40B4-BE49-F238E27FC236}">
                  <a16:creationId xmlns:a16="http://schemas.microsoft.com/office/drawing/2014/main" id="{58F67D4E-0670-5B41-8A51-E7D34F7B59C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a:extLst>
                <a:ext uri="{FF2B5EF4-FFF2-40B4-BE49-F238E27FC236}">
                  <a16:creationId xmlns:a16="http://schemas.microsoft.com/office/drawing/2014/main" id="{E1515E16-655A-A04F-81E6-E1110A9C9BE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284">
            <a:extLst>
              <a:ext uri="{FF2B5EF4-FFF2-40B4-BE49-F238E27FC236}">
                <a16:creationId xmlns:a16="http://schemas.microsoft.com/office/drawing/2014/main" id="{D693FDBA-682F-234A-B471-367417D13984}"/>
              </a:ext>
            </a:extLst>
          </p:cNvPr>
          <p:cNvGrpSpPr/>
          <p:nvPr/>
        </p:nvGrpSpPr>
        <p:grpSpPr>
          <a:xfrm>
            <a:off x="4371712" y="3361332"/>
            <a:ext cx="228599" cy="443927"/>
            <a:chOff x="1946324" y="4125162"/>
            <a:chExt cx="969964" cy="2007872"/>
          </a:xfrm>
        </p:grpSpPr>
        <p:sp>
          <p:nvSpPr>
            <p:cNvPr id="32" name="円/楕円 31">
              <a:extLst>
                <a:ext uri="{FF2B5EF4-FFF2-40B4-BE49-F238E27FC236}">
                  <a16:creationId xmlns:a16="http://schemas.microsoft.com/office/drawing/2014/main" id="{7EF20A6B-08E6-FE48-8B7A-5832FAD5484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32C5C87F-3DAB-9042-97CF-89F81255979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35" name="直線矢印コネクタ 34">
            <a:extLst>
              <a:ext uri="{FF2B5EF4-FFF2-40B4-BE49-F238E27FC236}">
                <a16:creationId xmlns:a16="http://schemas.microsoft.com/office/drawing/2014/main" id="{D53BAEC8-62FD-A847-AD3D-D80FD403F29F}"/>
              </a:ext>
            </a:extLst>
          </p:cNvPr>
          <p:cNvCxnSpPr>
            <a:stCxn id="6" idx="0"/>
            <a:endCxn id="33" idx="1"/>
          </p:cNvCxnSpPr>
          <p:nvPr/>
        </p:nvCxnSpPr>
        <p:spPr>
          <a:xfrm flipH="1" flipV="1">
            <a:off x="4486012" y="3805259"/>
            <a:ext cx="85988" cy="1065730"/>
          </a:xfrm>
          <a:prstGeom prst="straightConnector1">
            <a:avLst/>
          </a:prstGeom>
          <a:ln>
            <a:solidFill>
              <a:srgbClr val="953735"/>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36" name="直線矢印コネクタ 35">
            <a:extLst>
              <a:ext uri="{FF2B5EF4-FFF2-40B4-BE49-F238E27FC236}">
                <a16:creationId xmlns:a16="http://schemas.microsoft.com/office/drawing/2014/main" id="{B1831BE6-9E86-FB48-9245-B79C1264BDAF}"/>
              </a:ext>
            </a:extLst>
          </p:cNvPr>
          <p:cNvCxnSpPr>
            <a:cxnSpLocks/>
            <a:stCxn id="6" idx="0"/>
            <a:endCxn id="30" idx="1"/>
          </p:cNvCxnSpPr>
          <p:nvPr/>
        </p:nvCxnSpPr>
        <p:spPr>
          <a:xfrm flipV="1">
            <a:off x="4572000" y="4055336"/>
            <a:ext cx="310609" cy="815653"/>
          </a:xfrm>
          <a:prstGeom prst="straightConnector1">
            <a:avLst/>
          </a:prstGeom>
          <a:ln>
            <a:solidFill>
              <a:srgbClr val="953735"/>
            </a:solidFill>
            <a:tailEnd type="triangle"/>
          </a:ln>
          <a:effectLst/>
        </p:spPr>
        <p:style>
          <a:lnRef idx="2">
            <a:schemeClr val="accent3"/>
          </a:lnRef>
          <a:fillRef idx="0">
            <a:schemeClr val="accent3"/>
          </a:fillRef>
          <a:effectRef idx="1">
            <a:schemeClr val="accent3"/>
          </a:effectRef>
          <a:fontRef idx="minor">
            <a:schemeClr val="tx1"/>
          </a:fontRef>
        </p:style>
      </p:cxnSp>
      <p:cxnSp>
        <p:nvCxnSpPr>
          <p:cNvPr id="39" name="直線矢印コネクタ 38">
            <a:extLst>
              <a:ext uri="{FF2B5EF4-FFF2-40B4-BE49-F238E27FC236}">
                <a16:creationId xmlns:a16="http://schemas.microsoft.com/office/drawing/2014/main" id="{D4E6E4B0-1457-034E-8CDE-F93D236366F0}"/>
              </a:ext>
            </a:extLst>
          </p:cNvPr>
          <p:cNvCxnSpPr>
            <a:cxnSpLocks/>
            <a:stCxn id="4" idx="2"/>
            <a:endCxn id="20" idx="0"/>
          </p:cNvCxnSpPr>
          <p:nvPr/>
        </p:nvCxnSpPr>
        <p:spPr>
          <a:xfrm flipH="1">
            <a:off x="4063417" y="2235665"/>
            <a:ext cx="514874" cy="80492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1E5BEA4-713A-C240-82AF-F4342EFF8B62}"/>
              </a:ext>
            </a:extLst>
          </p:cNvPr>
          <p:cNvCxnSpPr>
            <a:cxnSpLocks/>
            <a:stCxn id="4" idx="2"/>
            <a:endCxn id="26" idx="0"/>
          </p:cNvCxnSpPr>
          <p:nvPr/>
        </p:nvCxnSpPr>
        <p:spPr>
          <a:xfrm>
            <a:off x="4578291" y="2235665"/>
            <a:ext cx="64333" cy="5951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1467DB8D-3054-584D-BA0E-EA3ADF2A0E6A}"/>
              </a:ext>
            </a:extLst>
          </p:cNvPr>
          <p:cNvCxnSpPr>
            <a:cxnSpLocks/>
            <a:stCxn id="4" idx="2"/>
            <a:endCxn id="23" idx="0"/>
          </p:cNvCxnSpPr>
          <p:nvPr/>
        </p:nvCxnSpPr>
        <p:spPr>
          <a:xfrm>
            <a:off x="4578291" y="2235665"/>
            <a:ext cx="594018" cy="86031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99" name="テキスト ボックス 98">
            <a:extLst>
              <a:ext uri="{FF2B5EF4-FFF2-40B4-BE49-F238E27FC236}">
                <a16:creationId xmlns:a16="http://schemas.microsoft.com/office/drawing/2014/main" id="{33F7E96C-5A60-B642-B3AC-0BD3499628A9}"/>
              </a:ext>
            </a:extLst>
          </p:cNvPr>
          <p:cNvSpPr txBox="1"/>
          <p:nvPr/>
        </p:nvSpPr>
        <p:spPr>
          <a:xfrm>
            <a:off x="951691" y="1728369"/>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ユーザー企業</a:t>
            </a:r>
          </a:p>
        </p:txBody>
      </p:sp>
      <p:sp>
        <p:nvSpPr>
          <p:cNvPr id="100" name="テキスト ボックス 99">
            <a:extLst>
              <a:ext uri="{FF2B5EF4-FFF2-40B4-BE49-F238E27FC236}">
                <a16:creationId xmlns:a16="http://schemas.microsoft.com/office/drawing/2014/main" id="{6ACA1997-BBAF-4E45-9D2A-0AC5F6BDD0C6}"/>
              </a:ext>
            </a:extLst>
          </p:cNvPr>
          <p:cNvSpPr txBox="1"/>
          <p:nvPr/>
        </p:nvSpPr>
        <p:spPr>
          <a:xfrm>
            <a:off x="951691" y="5074836"/>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ベンダー企業</a:t>
            </a:r>
          </a:p>
        </p:txBody>
      </p:sp>
      <p:sp>
        <p:nvSpPr>
          <p:cNvPr id="101" name="テキスト ボックス 100">
            <a:extLst>
              <a:ext uri="{FF2B5EF4-FFF2-40B4-BE49-F238E27FC236}">
                <a16:creationId xmlns:a16="http://schemas.microsoft.com/office/drawing/2014/main" id="{6B9293FD-9226-C346-8D7B-CDA8BF3E34BC}"/>
              </a:ext>
            </a:extLst>
          </p:cNvPr>
          <p:cNvSpPr txBox="1"/>
          <p:nvPr/>
        </p:nvSpPr>
        <p:spPr>
          <a:xfrm>
            <a:off x="3787168" y="1728369"/>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ユーザー企業</a:t>
            </a:r>
          </a:p>
        </p:txBody>
      </p:sp>
      <p:sp>
        <p:nvSpPr>
          <p:cNvPr id="102" name="テキスト ボックス 101">
            <a:extLst>
              <a:ext uri="{FF2B5EF4-FFF2-40B4-BE49-F238E27FC236}">
                <a16:creationId xmlns:a16="http://schemas.microsoft.com/office/drawing/2014/main" id="{EAAD64CC-FEE2-D940-B525-4F7392F4A7DC}"/>
              </a:ext>
            </a:extLst>
          </p:cNvPr>
          <p:cNvSpPr txBox="1"/>
          <p:nvPr/>
        </p:nvSpPr>
        <p:spPr>
          <a:xfrm>
            <a:off x="3787170" y="5073286"/>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ベンダー企業</a:t>
            </a:r>
          </a:p>
        </p:txBody>
      </p:sp>
      <p:sp>
        <p:nvSpPr>
          <p:cNvPr id="103" name="テキスト ボックス 102">
            <a:extLst>
              <a:ext uri="{FF2B5EF4-FFF2-40B4-BE49-F238E27FC236}">
                <a16:creationId xmlns:a16="http://schemas.microsoft.com/office/drawing/2014/main" id="{46C6544D-609D-2F48-A50E-446B362379BD}"/>
              </a:ext>
            </a:extLst>
          </p:cNvPr>
          <p:cNvSpPr txBox="1"/>
          <p:nvPr/>
        </p:nvSpPr>
        <p:spPr>
          <a:xfrm>
            <a:off x="874745" y="1280339"/>
            <a:ext cx="1723549"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自分たちの事業に貢献</a:t>
            </a:r>
          </a:p>
        </p:txBody>
      </p:sp>
      <p:sp>
        <p:nvSpPr>
          <p:cNvPr id="104" name="テキスト ボックス 103">
            <a:extLst>
              <a:ext uri="{FF2B5EF4-FFF2-40B4-BE49-F238E27FC236}">
                <a16:creationId xmlns:a16="http://schemas.microsoft.com/office/drawing/2014/main" id="{48A0737D-CDC8-BC48-BBC8-4E5C8D8ED451}"/>
              </a:ext>
            </a:extLst>
          </p:cNvPr>
          <p:cNvSpPr txBox="1"/>
          <p:nvPr/>
        </p:nvSpPr>
        <p:spPr>
          <a:xfrm>
            <a:off x="720858" y="5582337"/>
            <a:ext cx="2031325"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発注されたシステムの開発</a:t>
            </a:r>
          </a:p>
        </p:txBody>
      </p:sp>
      <p:sp>
        <p:nvSpPr>
          <p:cNvPr id="105" name="テキスト ボックス 104">
            <a:extLst>
              <a:ext uri="{FF2B5EF4-FFF2-40B4-BE49-F238E27FC236}">
                <a16:creationId xmlns:a16="http://schemas.microsoft.com/office/drawing/2014/main" id="{95E8048D-777A-FA46-9F48-FAA983BB8BE1}"/>
              </a:ext>
            </a:extLst>
          </p:cNvPr>
          <p:cNvSpPr txBox="1"/>
          <p:nvPr/>
        </p:nvSpPr>
        <p:spPr>
          <a:xfrm>
            <a:off x="3479394" y="1256791"/>
            <a:ext cx="2185214"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自分たちの事業の成果に貢献</a:t>
            </a:r>
          </a:p>
        </p:txBody>
      </p:sp>
      <p:sp>
        <p:nvSpPr>
          <p:cNvPr id="106" name="テキスト ボックス 105">
            <a:extLst>
              <a:ext uri="{FF2B5EF4-FFF2-40B4-BE49-F238E27FC236}">
                <a16:creationId xmlns:a16="http://schemas.microsoft.com/office/drawing/2014/main" id="{E95B54E5-5C26-3A4C-8D9D-9494082D4A64}"/>
              </a:ext>
            </a:extLst>
          </p:cNvPr>
          <p:cNvSpPr txBox="1"/>
          <p:nvPr/>
        </p:nvSpPr>
        <p:spPr>
          <a:xfrm>
            <a:off x="3479393" y="5582337"/>
            <a:ext cx="2185214"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ユーザーの事業の成果に貢献</a:t>
            </a:r>
          </a:p>
        </p:txBody>
      </p:sp>
      <p:sp>
        <p:nvSpPr>
          <p:cNvPr id="135" name="テキスト ボックス 134">
            <a:extLst>
              <a:ext uri="{FF2B5EF4-FFF2-40B4-BE49-F238E27FC236}">
                <a16:creationId xmlns:a16="http://schemas.microsoft.com/office/drawing/2014/main" id="{00F84684-3ADB-DF4C-BCA0-DE6FAB466D3F}"/>
              </a:ext>
            </a:extLst>
          </p:cNvPr>
          <p:cNvSpPr txBox="1"/>
          <p:nvPr/>
        </p:nvSpPr>
        <p:spPr>
          <a:xfrm>
            <a:off x="1015808" y="867413"/>
            <a:ext cx="1441420" cy="307777"/>
          </a:xfrm>
          <a:prstGeom prst="rect">
            <a:avLst/>
          </a:prstGeom>
          <a:noFill/>
        </p:spPr>
        <p:txBody>
          <a:bodyPr wrap="none" rtlCol="0">
            <a:spAutoFit/>
          </a:bodyPr>
          <a:lstStyle/>
          <a:p>
            <a:pPr algn="ctr"/>
            <a:r>
              <a:rPr kumimoji="1" lang="ja-JP" altLang="en-US" sz="1400" b="1">
                <a:solidFill>
                  <a:srgbClr val="1F33E8"/>
                </a:solidFill>
                <a:latin typeface="Meiryo" panose="020B0604030504040204" pitchFamily="34" charset="-128"/>
                <a:ea typeface="Meiryo" panose="020B0604030504040204" pitchFamily="34" charset="-128"/>
              </a:rPr>
              <a:t>受発注型モデル</a:t>
            </a:r>
          </a:p>
        </p:txBody>
      </p:sp>
      <p:sp>
        <p:nvSpPr>
          <p:cNvPr id="136" name="テキスト ボックス 135">
            <a:extLst>
              <a:ext uri="{FF2B5EF4-FFF2-40B4-BE49-F238E27FC236}">
                <a16:creationId xmlns:a16="http://schemas.microsoft.com/office/drawing/2014/main" id="{3C48D4AF-8B53-0149-90D5-4DF366347897}"/>
              </a:ext>
            </a:extLst>
          </p:cNvPr>
          <p:cNvSpPr txBox="1"/>
          <p:nvPr/>
        </p:nvSpPr>
        <p:spPr>
          <a:xfrm>
            <a:off x="3941058" y="856617"/>
            <a:ext cx="1261884" cy="307777"/>
          </a:xfrm>
          <a:prstGeom prst="rect">
            <a:avLst/>
          </a:prstGeom>
          <a:noFill/>
        </p:spPr>
        <p:txBody>
          <a:bodyPr wrap="none" rtlCol="0">
            <a:spAutoFit/>
          </a:bodyPr>
          <a:lstStyle/>
          <a:p>
            <a:pPr algn="ctr"/>
            <a:r>
              <a:rPr kumimoji="1" lang="ja-JP" altLang="en-US" sz="1400" b="1">
                <a:solidFill>
                  <a:srgbClr val="1F33E8"/>
                </a:solidFill>
                <a:latin typeface="Meiryo" panose="020B0604030504040204" pitchFamily="34" charset="-128"/>
                <a:ea typeface="Meiryo" panose="020B0604030504040204" pitchFamily="34" charset="-128"/>
              </a:rPr>
              <a:t>共創型モデル</a:t>
            </a:r>
          </a:p>
        </p:txBody>
      </p:sp>
      <p:sp>
        <p:nvSpPr>
          <p:cNvPr id="138" name="テキスト ボックス 137">
            <a:extLst>
              <a:ext uri="{FF2B5EF4-FFF2-40B4-BE49-F238E27FC236}">
                <a16:creationId xmlns:a16="http://schemas.microsoft.com/office/drawing/2014/main" id="{3F011BB7-A0A6-7441-A800-52FF963B9CC0}"/>
              </a:ext>
            </a:extLst>
          </p:cNvPr>
          <p:cNvSpPr txBox="1"/>
          <p:nvPr/>
        </p:nvSpPr>
        <p:spPr>
          <a:xfrm>
            <a:off x="566967" y="5924173"/>
            <a:ext cx="2339102" cy="461665"/>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組織力を活かして労働力を集め</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3">
                    <a:lumMod val="75000"/>
                  </a:schemeClr>
                </a:solidFill>
                <a:latin typeface="Meiryo" panose="020B0604030504040204" pitchFamily="34" charset="-128"/>
                <a:ea typeface="Meiryo" panose="020B0604030504040204" pitchFamily="34" charset="-128"/>
              </a:rPr>
              <a:t>工数を増やすことで収益を拡大</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139" name="テキスト ボックス 138">
            <a:extLst>
              <a:ext uri="{FF2B5EF4-FFF2-40B4-BE49-F238E27FC236}">
                <a16:creationId xmlns:a16="http://schemas.microsoft.com/office/drawing/2014/main" id="{4D01D5FA-E555-DB4F-9315-5D0E7087DA01}"/>
              </a:ext>
            </a:extLst>
          </p:cNvPr>
          <p:cNvSpPr txBox="1"/>
          <p:nvPr/>
        </p:nvSpPr>
        <p:spPr>
          <a:xfrm>
            <a:off x="3171650" y="5919357"/>
            <a:ext cx="2800767" cy="461665"/>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技術力・専門スキルを持つメンバーを</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チームに参加させ</a:t>
            </a:r>
            <a:r>
              <a:rPr lang="ja-JP" altLang="en-US" sz="1200">
                <a:solidFill>
                  <a:schemeClr val="accent3">
                    <a:lumMod val="75000"/>
                  </a:schemeClr>
                </a:solidFill>
                <a:latin typeface="Meiryo" panose="020B0604030504040204" pitchFamily="34" charset="-128"/>
                <a:ea typeface="Meiryo" panose="020B0604030504040204" pitchFamily="34" charset="-128"/>
              </a:rPr>
              <a:t>事業の成果に貢献</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8B3C3669-0253-7547-A6ED-1C1432DABBA5}"/>
              </a:ext>
            </a:extLst>
          </p:cNvPr>
          <p:cNvGrpSpPr/>
          <p:nvPr/>
        </p:nvGrpSpPr>
        <p:grpSpPr>
          <a:xfrm>
            <a:off x="6171983" y="846311"/>
            <a:ext cx="2492990" cy="5528503"/>
            <a:chOff x="6171983" y="846311"/>
            <a:chExt cx="2492990" cy="5528503"/>
          </a:xfrm>
        </p:grpSpPr>
        <p:sp>
          <p:nvSpPr>
            <p:cNvPr id="65" name="正方形/長方形 64">
              <a:extLst>
                <a:ext uri="{FF2B5EF4-FFF2-40B4-BE49-F238E27FC236}">
                  <a16:creationId xmlns:a16="http://schemas.microsoft.com/office/drawing/2014/main" id="{834F4C03-64B2-A44E-ACE1-31B10B5673BE}"/>
                </a:ext>
              </a:extLst>
            </p:cNvPr>
            <p:cNvSpPr/>
            <p:nvPr/>
          </p:nvSpPr>
          <p:spPr>
            <a:xfrm>
              <a:off x="7537507" y="3195805"/>
              <a:ext cx="801150" cy="678327"/>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6EE9CAF0-65B0-9243-A74B-EE46ED6AC95F}"/>
                </a:ext>
              </a:extLst>
            </p:cNvPr>
            <p:cNvSpPr/>
            <p:nvPr/>
          </p:nvSpPr>
          <p:spPr>
            <a:xfrm>
              <a:off x="6487935" y="3984683"/>
              <a:ext cx="801150" cy="678327"/>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702EA42-38B4-C244-B8FF-6977524F9D7A}"/>
                </a:ext>
              </a:extLst>
            </p:cNvPr>
            <p:cNvSpPr/>
            <p:nvPr/>
          </p:nvSpPr>
          <p:spPr>
            <a:xfrm>
              <a:off x="7175190" y="2350348"/>
              <a:ext cx="801150" cy="678327"/>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C746201E-5D42-DF4A-BE0B-276304643183}"/>
                </a:ext>
              </a:extLst>
            </p:cNvPr>
            <p:cNvSpPr/>
            <p:nvPr/>
          </p:nvSpPr>
          <p:spPr>
            <a:xfrm>
              <a:off x="7537507" y="1557338"/>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B0E56F88-4770-5E41-AC51-FEEA468AB182}"/>
                </a:ext>
              </a:extLst>
            </p:cNvPr>
            <p:cNvSpPr/>
            <p:nvPr/>
          </p:nvSpPr>
          <p:spPr>
            <a:xfrm>
              <a:off x="6488883" y="1557337"/>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3C646B5B-76F6-A74F-AB52-5687B30887CD}"/>
                </a:ext>
              </a:extLst>
            </p:cNvPr>
            <p:cNvSpPr/>
            <p:nvPr/>
          </p:nvSpPr>
          <p:spPr>
            <a:xfrm>
              <a:off x="6476301" y="4879377"/>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965E50A7-8462-0043-8ADB-AAF00E910B54}"/>
                </a:ext>
              </a:extLst>
            </p:cNvPr>
            <p:cNvSpPr/>
            <p:nvPr/>
          </p:nvSpPr>
          <p:spPr>
            <a:xfrm>
              <a:off x="7537507" y="4870989"/>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67D98C56-4E12-5443-927E-0E3902155604}"/>
                </a:ext>
              </a:extLst>
            </p:cNvPr>
            <p:cNvSpPr/>
            <p:nvPr/>
          </p:nvSpPr>
          <p:spPr>
            <a:xfrm>
              <a:off x="6605648" y="2642293"/>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31D764B8-D267-CA46-AF78-098A6ADDA442}"/>
                </a:ext>
              </a:extLst>
            </p:cNvPr>
            <p:cNvSpPr/>
            <p:nvPr/>
          </p:nvSpPr>
          <p:spPr>
            <a:xfrm>
              <a:off x="7224411" y="3771817"/>
              <a:ext cx="801150" cy="6783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8" name="直線矢印コネクタ 47">
              <a:extLst>
                <a:ext uri="{FF2B5EF4-FFF2-40B4-BE49-F238E27FC236}">
                  <a16:creationId xmlns:a16="http://schemas.microsoft.com/office/drawing/2014/main" id="{51A19B92-E15A-D442-BB89-B520EAB0F81C}"/>
                </a:ext>
              </a:extLst>
            </p:cNvPr>
            <p:cNvCxnSpPr>
              <a:cxnSpLocks/>
              <a:stCxn id="13" idx="2"/>
              <a:endCxn id="16" idx="0"/>
            </p:cNvCxnSpPr>
            <p:nvPr/>
          </p:nvCxnSpPr>
          <p:spPr>
            <a:xfrm>
              <a:off x="6889458" y="2235664"/>
              <a:ext cx="116765" cy="406629"/>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80C9FCAD-9897-304A-B338-223510A83CD0}"/>
                </a:ext>
              </a:extLst>
            </p:cNvPr>
            <p:cNvCxnSpPr>
              <a:cxnSpLocks/>
              <a:stCxn id="12" idx="2"/>
              <a:endCxn id="17" idx="0"/>
            </p:cNvCxnSpPr>
            <p:nvPr/>
          </p:nvCxnSpPr>
          <p:spPr>
            <a:xfrm flipH="1">
              <a:off x="7624986" y="2235665"/>
              <a:ext cx="313096" cy="1536152"/>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D34098A5-25FA-C443-A81C-C1F3CD993561}"/>
                </a:ext>
              </a:extLst>
            </p:cNvPr>
            <p:cNvCxnSpPr>
              <a:cxnSpLocks/>
              <a:stCxn id="16" idx="2"/>
              <a:endCxn id="17" idx="1"/>
            </p:cNvCxnSpPr>
            <p:nvPr/>
          </p:nvCxnSpPr>
          <p:spPr>
            <a:xfrm>
              <a:off x="7006223" y="3320620"/>
              <a:ext cx="218188" cy="790361"/>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583C9A6A-028C-E24C-910F-60BA70BEB8DF}"/>
                </a:ext>
              </a:extLst>
            </p:cNvPr>
            <p:cNvCxnSpPr>
              <a:cxnSpLocks/>
              <a:stCxn id="12" idx="2"/>
              <a:endCxn id="16" idx="0"/>
            </p:cNvCxnSpPr>
            <p:nvPr/>
          </p:nvCxnSpPr>
          <p:spPr>
            <a:xfrm flipH="1">
              <a:off x="7006223" y="2235665"/>
              <a:ext cx="931859" cy="406628"/>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35D23D1A-2388-1C4B-9E84-786C6273BC6C}"/>
                </a:ext>
              </a:extLst>
            </p:cNvPr>
            <p:cNvCxnSpPr>
              <a:cxnSpLocks/>
              <a:stCxn id="17" idx="2"/>
              <a:endCxn id="14" idx="0"/>
            </p:cNvCxnSpPr>
            <p:nvPr/>
          </p:nvCxnSpPr>
          <p:spPr>
            <a:xfrm flipH="1">
              <a:off x="6876876" y="4450144"/>
              <a:ext cx="748110" cy="429233"/>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1" name="直線矢印コネクタ 70">
              <a:extLst>
                <a:ext uri="{FF2B5EF4-FFF2-40B4-BE49-F238E27FC236}">
                  <a16:creationId xmlns:a16="http://schemas.microsoft.com/office/drawing/2014/main" id="{5948DDFD-F5A5-C046-B509-D5F7E6D0C69A}"/>
                </a:ext>
              </a:extLst>
            </p:cNvPr>
            <p:cNvCxnSpPr>
              <a:cxnSpLocks/>
              <a:stCxn id="15" idx="0"/>
              <a:endCxn id="17" idx="2"/>
            </p:cNvCxnSpPr>
            <p:nvPr/>
          </p:nvCxnSpPr>
          <p:spPr>
            <a:xfrm flipH="1" flipV="1">
              <a:off x="7624986" y="4450144"/>
              <a:ext cx="313096" cy="420845"/>
            </a:xfrm>
            <a:prstGeom prst="straightConnector1">
              <a:avLst/>
            </a:prstGeom>
            <a:ln w="1905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5" name="テキスト ボックス 114">
              <a:extLst>
                <a:ext uri="{FF2B5EF4-FFF2-40B4-BE49-F238E27FC236}">
                  <a16:creationId xmlns:a16="http://schemas.microsoft.com/office/drawing/2014/main" id="{671F65D8-A654-A04A-81B9-BCDEEDB8F40E}"/>
                </a:ext>
              </a:extLst>
            </p:cNvPr>
            <p:cNvSpPr txBox="1"/>
            <p:nvPr/>
          </p:nvSpPr>
          <p:spPr>
            <a:xfrm>
              <a:off x="6383560" y="5582337"/>
              <a:ext cx="2069797" cy="253916"/>
            </a:xfrm>
            <a:prstGeom prst="rect">
              <a:avLst/>
            </a:prstGeom>
            <a:noFill/>
          </p:spPr>
          <p:txBody>
            <a:bodyPr wrap="none" rtlCol="0">
              <a:spAutoFit/>
            </a:bodyPr>
            <a:lstStyle/>
            <a:p>
              <a:pPr algn="ctr"/>
              <a:r>
                <a:rPr kumimoji="1" lang="ja-JP" altLang="en-US" sz="1050" b="1">
                  <a:solidFill>
                    <a:srgbClr val="7030A0"/>
                  </a:solidFill>
                  <a:latin typeface="Meiryo" panose="020B0604030504040204" pitchFamily="34" charset="-128"/>
                  <a:ea typeface="Meiryo" panose="020B0604030504040204" pitchFamily="34" charset="-128"/>
                </a:rPr>
                <a:t>ユーザー／ベンダーの区別なし</a:t>
              </a:r>
            </a:p>
          </p:txBody>
        </p:sp>
        <p:sp>
          <p:nvSpPr>
            <p:cNvPr id="116" name="テキスト ボックス 115">
              <a:extLst>
                <a:ext uri="{FF2B5EF4-FFF2-40B4-BE49-F238E27FC236}">
                  <a16:creationId xmlns:a16="http://schemas.microsoft.com/office/drawing/2014/main" id="{3C644720-34DC-1145-B8DF-9275095A1914}"/>
                </a:ext>
              </a:extLst>
            </p:cNvPr>
            <p:cNvSpPr txBox="1"/>
            <p:nvPr/>
          </p:nvSpPr>
          <p:spPr>
            <a:xfrm>
              <a:off x="6556685" y="1258702"/>
              <a:ext cx="1723549" cy="276999"/>
            </a:xfrm>
            <a:prstGeom prst="rect">
              <a:avLst/>
            </a:prstGeom>
            <a:noFill/>
          </p:spPr>
          <p:txBody>
            <a:bodyPr wrap="none" rtlCol="0">
              <a:spAutoFit/>
            </a:bodyPr>
            <a:lstStyle/>
            <a:p>
              <a:pPr algn="ctr"/>
              <a:r>
                <a:rPr kumimoji="1" lang="ja-JP" altLang="en-US" sz="1200">
                  <a:solidFill>
                    <a:srgbClr val="7030A0"/>
                  </a:solidFill>
                  <a:latin typeface="Meiryo" panose="020B0604030504040204" pitchFamily="34" charset="-128"/>
                  <a:ea typeface="Meiryo" panose="020B0604030504040204" pitchFamily="34" charset="-128"/>
                </a:rPr>
                <a:t>自社の事業価値を創出</a:t>
              </a:r>
            </a:p>
          </p:txBody>
        </p:sp>
        <p:sp>
          <p:nvSpPr>
            <p:cNvPr id="124" name="テキスト ボックス 123">
              <a:extLst>
                <a:ext uri="{FF2B5EF4-FFF2-40B4-BE49-F238E27FC236}">
                  <a16:creationId xmlns:a16="http://schemas.microsoft.com/office/drawing/2014/main" id="{8DBAFD85-45F0-E04A-974A-86F14A912241}"/>
                </a:ext>
              </a:extLst>
            </p:cNvPr>
            <p:cNvSpPr txBox="1"/>
            <p:nvPr/>
          </p:nvSpPr>
          <p:spPr>
            <a:xfrm>
              <a:off x="6536467" y="3482292"/>
              <a:ext cx="543739" cy="307777"/>
            </a:xfrm>
            <a:prstGeom prst="rect">
              <a:avLst/>
            </a:prstGeom>
            <a:noFill/>
          </p:spPr>
          <p:txBody>
            <a:bodyPr wrap="none" rtlCol="0">
              <a:spAutoFit/>
            </a:bodyPr>
            <a:lstStyle/>
            <a:p>
              <a:r>
                <a:rPr lang="ja-JP" altLang="en-US" sz="1400">
                  <a:solidFill>
                    <a:schemeClr val="accent6">
                      <a:lumMod val="75000"/>
                    </a:schemeClr>
                  </a:solidFill>
                  <a:latin typeface="Meiryo" panose="020B0604030504040204" pitchFamily="34" charset="-128"/>
                  <a:ea typeface="Meiryo" panose="020B0604030504040204" pitchFamily="34" charset="-128"/>
                </a:rPr>
                <a:t>連係</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137" name="テキスト ボックス 136">
              <a:extLst>
                <a:ext uri="{FF2B5EF4-FFF2-40B4-BE49-F238E27FC236}">
                  <a16:creationId xmlns:a16="http://schemas.microsoft.com/office/drawing/2014/main" id="{94299D43-2E0E-6E47-9379-F5D3A3A74E10}"/>
                </a:ext>
              </a:extLst>
            </p:cNvPr>
            <p:cNvSpPr txBox="1"/>
            <p:nvPr/>
          </p:nvSpPr>
          <p:spPr>
            <a:xfrm>
              <a:off x="6398790" y="846311"/>
              <a:ext cx="2039340" cy="307777"/>
            </a:xfrm>
            <a:prstGeom prst="rect">
              <a:avLst/>
            </a:prstGeom>
            <a:noFill/>
          </p:spPr>
          <p:txBody>
            <a:bodyPr wrap="none" rtlCol="0">
              <a:spAutoFit/>
            </a:bodyPr>
            <a:lstStyle/>
            <a:p>
              <a:pPr algn="ctr"/>
              <a:r>
                <a:rPr kumimoji="1" lang="ja-JP" altLang="en-US" sz="1400" b="1">
                  <a:solidFill>
                    <a:srgbClr val="1F33E8"/>
                  </a:solidFill>
                  <a:latin typeface="Meiryo" panose="020B0604030504040204" pitchFamily="34" charset="-128"/>
                  <a:ea typeface="Meiryo" panose="020B0604030504040204" pitchFamily="34" charset="-128"/>
                </a:rPr>
                <a:t> デジタル企業型モデル</a:t>
              </a:r>
            </a:p>
          </p:txBody>
        </p:sp>
        <p:sp>
          <p:nvSpPr>
            <p:cNvPr id="140" name="テキスト ボックス 139">
              <a:extLst>
                <a:ext uri="{FF2B5EF4-FFF2-40B4-BE49-F238E27FC236}">
                  <a16:creationId xmlns:a16="http://schemas.microsoft.com/office/drawing/2014/main" id="{5DF9426C-4FEF-D64C-ABD0-26B6E1C8C4B1}"/>
                </a:ext>
              </a:extLst>
            </p:cNvPr>
            <p:cNvSpPr txBox="1"/>
            <p:nvPr/>
          </p:nvSpPr>
          <p:spPr>
            <a:xfrm>
              <a:off x="6171983" y="5913149"/>
              <a:ext cx="2492990" cy="461665"/>
            </a:xfrm>
            <a:prstGeom prst="rect">
              <a:avLst/>
            </a:prstGeom>
            <a:noFill/>
          </p:spPr>
          <p:txBody>
            <a:bodyPr wrap="none" rtlCol="0">
              <a:spAutoFit/>
            </a:bodyPr>
            <a:lstStyle/>
            <a:p>
              <a:pPr algn="ctr"/>
              <a:r>
                <a:rPr kumimoji="1" lang="ja-JP" altLang="en-US" sz="1200">
                  <a:solidFill>
                    <a:srgbClr val="7030A0"/>
                  </a:solidFill>
                  <a:latin typeface="Meiryo" panose="020B0604030504040204" pitchFamily="34" charset="-128"/>
                  <a:ea typeface="Meiryo" panose="020B0604030504040204" pitchFamily="34" charset="-128"/>
                </a:rPr>
                <a:t>デジタルで</a:t>
              </a:r>
              <a:r>
                <a:rPr lang="ja-JP" altLang="en-US" sz="1200">
                  <a:solidFill>
                    <a:srgbClr val="7030A0"/>
                  </a:solidFill>
                  <a:latin typeface="Meiryo" panose="020B0604030504040204" pitchFamily="34" charset="-128"/>
                  <a:ea typeface="Meiryo" panose="020B0604030504040204" pitchFamily="34" charset="-128"/>
                </a:rPr>
                <a:t>自社の可能性を拡大し</a:t>
              </a:r>
              <a:endParaRPr kumimoji="1" lang="en-US" altLang="ja-JP" sz="1200" dirty="0">
                <a:solidFill>
                  <a:srgbClr val="7030A0"/>
                </a:solidFill>
                <a:latin typeface="Meiryo" panose="020B0604030504040204" pitchFamily="34" charset="-128"/>
                <a:ea typeface="Meiryo" panose="020B0604030504040204" pitchFamily="34" charset="-128"/>
              </a:endParaRPr>
            </a:p>
            <a:p>
              <a:pPr algn="ctr"/>
              <a:r>
                <a:rPr kumimoji="1" lang="ja-JP" altLang="en-US" sz="1200">
                  <a:solidFill>
                    <a:srgbClr val="7030A0"/>
                  </a:solidFill>
                  <a:latin typeface="Meiryo" panose="020B0604030504040204" pitchFamily="34" charset="-128"/>
                  <a:ea typeface="Meiryo" panose="020B0604030504040204" pitchFamily="34" charset="-128"/>
                </a:rPr>
                <a:t>新たな事業価値を創出</a:t>
              </a:r>
              <a:endParaRPr kumimoji="1" lang="en-US" altLang="ja-JP" sz="1200" dirty="0">
                <a:solidFill>
                  <a:srgbClr val="7030A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97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00F178-C71C-0B4E-85DD-824A1DF3A32A}"/>
              </a:ext>
            </a:extLst>
          </p:cNvPr>
          <p:cNvSpPr>
            <a:spLocks noGrp="1"/>
          </p:cNvSpPr>
          <p:nvPr>
            <p:ph type="title"/>
          </p:nvPr>
        </p:nvSpPr>
        <p:spPr/>
        <p:txBody>
          <a:bodyPr/>
          <a:lstStyle/>
          <a:p>
            <a:r>
              <a:rPr kumimoji="1" lang="ja-JP" altLang="en-US"/>
              <a:t>事業構造の転換</a:t>
            </a:r>
          </a:p>
        </p:txBody>
      </p:sp>
      <p:grpSp>
        <p:nvGrpSpPr>
          <p:cNvPr id="20" name="グループ化 19">
            <a:extLst>
              <a:ext uri="{FF2B5EF4-FFF2-40B4-BE49-F238E27FC236}">
                <a16:creationId xmlns:a16="http://schemas.microsoft.com/office/drawing/2014/main" id="{8483D233-37C9-B947-87F4-229E12E80E6F}"/>
              </a:ext>
            </a:extLst>
          </p:cNvPr>
          <p:cNvGrpSpPr/>
          <p:nvPr/>
        </p:nvGrpSpPr>
        <p:grpSpPr>
          <a:xfrm>
            <a:off x="318771" y="1152714"/>
            <a:ext cx="8500964" cy="4570661"/>
            <a:chOff x="318771" y="1152714"/>
            <a:chExt cx="8500964" cy="4570661"/>
          </a:xfrm>
        </p:grpSpPr>
        <p:sp>
          <p:nvSpPr>
            <p:cNvPr id="4" name="フリーフォーム 3">
              <a:extLst>
                <a:ext uri="{FF2B5EF4-FFF2-40B4-BE49-F238E27FC236}">
                  <a16:creationId xmlns:a16="http://schemas.microsoft.com/office/drawing/2014/main" id="{79D45DC0-E2E1-D545-AF56-F2B44A99BC80}"/>
                </a:ext>
              </a:extLst>
            </p:cNvPr>
            <p:cNvSpPr/>
            <p:nvPr/>
          </p:nvSpPr>
          <p:spPr>
            <a:xfrm>
              <a:off x="318771" y="1152714"/>
              <a:ext cx="8500964" cy="4570661"/>
            </a:xfrm>
            <a:custGeom>
              <a:avLst/>
              <a:gdLst>
                <a:gd name="connsiteX0" fmla="*/ 5347 w 8700168"/>
                <a:gd name="connsiteY0" fmla="*/ 0 h 4962358"/>
                <a:gd name="connsiteX1" fmla="*/ 0 w 8700168"/>
                <a:gd name="connsiteY1" fmla="*/ 4962358 h 4962358"/>
                <a:gd name="connsiteX2" fmla="*/ 8700168 w 8700168"/>
                <a:gd name="connsiteY2" fmla="*/ 909053 h 4962358"/>
                <a:gd name="connsiteX3" fmla="*/ 8689474 w 8700168"/>
                <a:gd name="connsiteY3" fmla="*/ 0 h 4962358"/>
                <a:gd name="connsiteX4" fmla="*/ 5347 w 8700168"/>
                <a:gd name="connsiteY4" fmla="*/ 0 h 496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168" h="4962358">
                  <a:moveTo>
                    <a:pt x="5347" y="0"/>
                  </a:moveTo>
                  <a:cubicBezTo>
                    <a:pt x="3565" y="1654119"/>
                    <a:pt x="1782" y="3308239"/>
                    <a:pt x="0" y="4962358"/>
                  </a:cubicBezTo>
                  <a:lnTo>
                    <a:pt x="8700168" y="909053"/>
                  </a:lnTo>
                  <a:lnTo>
                    <a:pt x="8689474" y="0"/>
                  </a:lnTo>
                  <a:lnTo>
                    <a:pt x="5347" y="0"/>
                  </a:lnTo>
                  <a:close/>
                </a:path>
              </a:pathLst>
            </a:cu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BD426271-4EDA-6741-9590-09022B566F7E}"/>
                </a:ext>
              </a:extLst>
            </p:cNvPr>
            <p:cNvSpPr txBox="1"/>
            <p:nvPr/>
          </p:nvSpPr>
          <p:spPr>
            <a:xfrm>
              <a:off x="656179" y="2591502"/>
              <a:ext cx="198002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受発注型モデル</a:t>
              </a:r>
            </a:p>
          </p:txBody>
        </p:sp>
        <p:sp>
          <p:nvSpPr>
            <p:cNvPr id="10" name="テキスト ボックス 9">
              <a:extLst>
                <a:ext uri="{FF2B5EF4-FFF2-40B4-BE49-F238E27FC236}">
                  <a16:creationId xmlns:a16="http://schemas.microsoft.com/office/drawing/2014/main" id="{73FDB44A-68B4-F649-A146-AFFDB17DC78B}"/>
                </a:ext>
              </a:extLst>
            </p:cNvPr>
            <p:cNvSpPr txBox="1"/>
            <p:nvPr/>
          </p:nvSpPr>
          <p:spPr>
            <a:xfrm>
              <a:off x="656179" y="2962616"/>
              <a:ext cx="2339102"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自社所有型から</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クラウド</a:t>
              </a:r>
              <a:r>
                <a:rPr lang="ja-JP" altLang="en-US" sz="1400">
                  <a:solidFill>
                    <a:schemeClr val="bg1"/>
                  </a:solidFill>
                  <a:latin typeface="Meiryo" panose="020B0604030504040204" pitchFamily="34" charset="-128"/>
                  <a:ea typeface="Meiryo" panose="020B0604030504040204" pitchFamily="34" charset="-128"/>
                </a:rPr>
                <a:t>・自動化へシフト</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21" name="グループ化 20">
            <a:extLst>
              <a:ext uri="{FF2B5EF4-FFF2-40B4-BE49-F238E27FC236}">
                <a16:creationId xmlns:a16="http://schemas.microsoft.com/office/drawing/2014/main" id="{7145D550-0656-A84A-8D9E-50CABCEDBE04}"/>
              </a:ext>
            </a:extLst>
          </p:cNvPr>
          <p:cNvGrpSpPr/>
          <p:nvPr/>
        </p:nvGrpSpPr>
        <p:grpSpPr>
          <a:xfrm>
            <a:off x="316024" y="2047328"/>
            <a:ext cx="8506458" cy="4344098"/>
            <a:chOff x="316024" y="2047328"/>
            <a:chExt cx="8506458" cy="4344098"/>
          </a:xfrm>
        </p:grpSpPr>
        <p:sp>
          <p:nvSpPr>
            <p:cNvPr id="5" name="フリーフォーム 4">
              <a:extLst>
                <a:ext uri="{FF2B5EF4-FFF2-40B4-BE49-F238E27FC236}">
                  <a16:creationId xmlns:a16="http://schemas.microsoft.com/office/drawing/2014/main" id="{7E1B96EA-786A-3E4E-8FF7-8A286C8D607D}"/>
                </a:ext>
              </a:extLst>
            </p:cNvPr>
            <p:cNvSpPr/>
            <p:nvPr/>
          </p:nvSpPr>
          <p:spPr>
            <a:xfrm>
              <a:off x="316024" y="2047328"/>
              <a:ext cx="8506458" cy="4344098"/>
            </a:xfrm>
            <a:custGeom>
              <a:avLst/>
              <a:gdLst>
                <a:gd name="connsiteX0" fmla="*/ 0 w 8716211"/>
                <a:gd name="connsiteY0" fmla="*/ 4042611 h 4700337"/>
                <a:gd name="connsiteX1" fmla="*/ 16043 w 8716211"/>
                <a:gd name="connsiteY1" fmla="*/ 4700337 h 4700337"/>
                <a:gd name="connsiteX2" fmla="*/ 8716211 w 8716211"/>
                <a:gd name="connsiteY2" fmla="*/ 1876927 h 4700337"/>
                <a:gd name="connsiteX3" fmla="*/ 8710864 w 8716211"/>
                <a:gd name="connsiteY3" fmla="*/ 0 h 4700337"/>
                <a:gd name="connsiteX4" fmla="*/ 0 w 8716211"/>
                <a:gd name="connsiteY4" fmla="*/ 4042611 h 4700337"/>
                <a:gd name="connsiteX0" fmla="*/ 29 w 8716240"/>
                <a:gd name="connsiteY0" fmla="*/ 4042611 h 4700337"/>
                <a:gd name="connsiteX1" fmla="*/ 0 w 8716240"/>
                <a:gd name="connsiteY1" fmla="*/ 4700337 h 4700337"/>
                <a:gd name="connsiteX2" fmla="*/ 8716240 w 8716240"/>
                <a:gd name="connsiteY2" fmla="*/ 1876927 h 4700337"/>
                <a:gd name="connsiteX3" fmla="*/ 8710893 w 8716240"/>
                <a:gd name="connsiteY3" fmla="*/ 0 h 4700337"/>
                <a:gd name="connsiteX4" fmla="*/ 29 w 8716240"/>
                <a:gd name="connsiteY4" fmla="*/ 4042611 h 4700337"/>
                <a:gd name="connsiteX0" fmla="*/ 29 w 8721844"/>
                <a:gd name="connsiteY0" fmla="*/ 4058653 h 4716379"/>
                <a:gd name="connsiteX1" fmla="*/ 0 w 8721844"/>
                <a:gd name="connsiteY1" fmla="*/ 4716379 h 4716379"/>
                <a:gd name="connsiteX2" fmla="*/ 8716240 w 8721844"/>
                <a:gd name="connsiteY2" fmla="*/ 1892969 h 4716379"/>
                <a:gd name="connsiteX3" fmla="*/ 8721608 w 8721844"/>
                <a:gd name="connsiteY3" fmla="*/ 0 h 4716379"/>
                <a:gd name="connsiteX4" fmla="*/ 29 w 8721844"/>
                <a:gd name="connsiteY4" fmla="*/ 4058653 h 471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844" h="4716379">
                  <a:moveTo>
                    <a:pt x="29" y="4058653"/>
                  </a:moveTo>
                  <a:cubicBezTo>
                    <a:pt x="19" y="4277895"/>
                    <a:pt x="10" y="4497137"/>
                    <a:pt x="0" y="4716379"/>
                  </a:cubicBezTo>
                  <a:lnTo>
                    <a:pt x="8716240" y="1892969"/>
                  </a:lnTo>
                  <a:cubicBezTo>
                    <a:pt x="8714458" y="1267327"/>
                    <a:pt x="8723390" y="625642"/>
                    <a:pt x="8721608" y="0"/>
                  </a:cubicBezTo>
                  <a:lnTo>
                    <a:pt x="29" y="4058653"/>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9B613121-FA51-8C4B-BBC7-E390580C9497}"/>
                </a:ext>
              </a:extLst>
            </p:cNvPr>
            <p:cNvSpPr txBox="1"/>
            <p:nvPr/>
          </p:nvSpPr>
          <p:spPr>
            <a:xfrm>
              <a:off x="6009594" y="3277459"/>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共創型モデル</a:t>
              </a:r>
            </a:p>
          </p:txBody>
        </p:sp>
        <p:sp>
          <p:nvSpPr>
            <p:cNvPr id="11" name="テキスト ボックス 10">
              <a:extLst>
                <a:ext uri="{FF2B5EF4-FFF2-40B4-BE49-F238E27FC236}">
                  <a16:creationId xmlns:a16="http://schemas.microsoft.com/office/drawing/2014/main" id="{9F5E0576-9803-B94B-9609-67BB24AEA7F3}"/>
                </a:ext>
              </a:extLst>
            </p:cNvPr>
            <p:cNvSpPr txBox="1"/>
            <p:nvPr/>
          </p:nvSpPr>
          <p:spPr>
            <a:xfrm>
              <a:off x="5088508" y="3673758"/>
              <a:ext cx="2295821" cy="95410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ローコード／ノーコード</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アジャイル開発／</a:t>
              </a:r>
              <a:r>
                <a:rPr lang="en-US" altLang="ja-JP" sz="1400" dirty="0">
                  <a:solidFill>
                    <a:schemeClr val="bg1"/>
                  </a:solidFill>
                  <a:latin typeface="Meiryo" panose="020B0604030504040204" pitchFamily="34" charset="-128"/>
                  <a:ea typeface="Meiryo" panose="020B0604030504040204" pitchFamily="34" charset="-128"/>
                </a:rPr>
                <a:t>DevOps</a:t>
              </a:r>
              <a:endParaRPr lang="ja-JP" altLang="en-US" sz="140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クラウド・ネイティブ　</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を</a:t>
              </a:r>
              <a:r>
                <a:rPr kumimoji="1" lang="ja-JP" altLang="en-US" sz="1400">
                  <a:solidFill>
                    <a:schemeClr val="bg1"/>
                  </a:solidFill>
                  <a:latin typeface="Meiryo" panose="020B0604030504040204" pitchFamily="34" charset="-128"/>
                  <a:ea typeface="Meiryo" panose="020B0604030504040204" pitchFamily="34" charset="-128"/>
                </a:rPr>
                <a:t>前提</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F1D66247-D713-314F-8DCE-1C62E60666C6}"/>
              </a:ext>
            </a:extLst>
          </p:cNvPr>
          <p:cNvGrpSpPr/>
          <p:nvPr/>
        </p:nvGrpSpPr>
        <p:grpSpPr>
          <a:xfrm>
            <a:off x="318771" y="3869613"/>
            <a:ext cx="8506457" cy="2592929"/>
            <a:chOff x="318771" y="3869613"/>
            <a:chExt cx="8506457" cy="2592929"/>
          </a:xfrm>
        </p:grpSpPr>
        <p:sp>
          <p:nvSpPr>
            <p:cNvPr id="6" name="直角三角形 5">
              <a:extLst>
                <a:ext uri="{FF2B5EF4-FFF2-40B4-BE49-F238E27FC236}">
                  <a16:creationId xmlns:a16="http://schemas.microsoft.com/office/drawing/2014/main" id="{833D8E32-43C8-874A-AFC3-E095DB9BEBF2}"/>
                </a:ext>
              </a:extLst>
            </p:cNvPr>
            <p:cNvSpPr/>
            <p:nvPr/>
          </p:nvSpPr>
          <p:spPr>
            <a:xfrm flipH="1">
              <a:off x="318771" y="3869613"/>
              <a:ext cx="8506457" cy="2592929"/>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8CC846A-4755-BF47-B48E-DF2E23974B7E}"/>
                </a:ext>
              </a:extLst>
            </p:cNvPr>
            <p:cNvSpPr txBox="1"/>
            <p:nvPr/>
          </p:nvSpPr>
          <p:spPr>
            <a:xfrm>
              <a:off x="6009594" y="4921931"/>
              <a:ext cx="2749471"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デジタル企業型モデル</a:t>
              </a:r>
            </a:p>
          </p:txBody>
        </p:sp>
        <p:sp>
          <p:nvSpPr>
            <p:cNvPr id="13" name="テキスト ボックス 12">
              <a:extLst>
                <a:ext uri="{FF2B5EF4-FFF2-40B4-BE49-F238E27FC236}">
                  <a16:creationId xmlns:a16="http://schemas.microsoft.com/office/drawing/2014/main" id="{1561BB45-31E6-6C44-A9D3-28F2F19B737D}"/>
                </a:ext>
              </a:extLst>
            </p:cNvPr>
            <p:cNvSpPr txBox="1"/>
            <p:nvPr/>
          </p:nvSpPr>
          <p:spPr>
            <a:xfrm>
              <a:off x="6045687" y="5336790"/>
              <a:ext cx="2295821" cy="95410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ローコード／ノーコード</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アジャイル開発／</a:t>
              </a:r>
              <a:r>
                <a:rPr lang="en-US" altLang="ja-JP" sz="1400" dirty="0">
                  <a:solidFill>
                    <a:schemeClr val="bg1"/>
                  </a:solidFill>
                  <a:latin typeface="Meiryo" panose="020B0604030504040204" pitchFamily="34" charset="-128"/>
                  <a:ea typeface="Meiryo" panose="020B0604030504040204" pitchFamily="34" charset="-128"/>
                </a:rPr>
                <a:t>DevOps</a:t>
              </a:r>
              <a:endParaRPr lang="ja-JP" altLang="en-US" sz="140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クラウド・ネイティブ　</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を</a:t>
              </a:r>
              <a:r>
                <a:rPr kumimoji="1" lang="ja-JP" altLang="en-US" sz="1400">
                  <a:solidFill>
                    <a:schemeClr val="bg1"/>
                  </a:solidFill>
                  <a:latin typeface="Meiryo" panose="020B0604030504040204" pitchFamily="34" charset="-128"/>
                  <a:ea typeface="Meiryo" panose="020B0604030504040204" pitchFamily="34" charset="-128"/>
                </a:rPr>
                <a:t>前提</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cxnSp>
        <p:nvCxnSpPr>
          <p:cNvPr id="15" name="直線矢印コネクタ 14">
            <a:extLst>
              <a:ext uri="{FF2B5EF4-FFF2-40B4-BE49-F238E27FC236}">
                <a16:creationId xmlns:a16="http://schemas.microsoft.com/office/drawing/2014/main" id="{86484D14-A7B0-2645-A4A6-07E2CECFAAA7}"/>
              </a:ext>
            </a:extLst>
          </p:cNvPr>
          <p:cNvCxnSpPr>
            <a:cxnSpLocks/>
          </p:cNvCxnSpPr>
          <p:nvPr/>
        </p:nvCxnSpPr>
        <p:spPr>
          <a:xfrm flipV="1">
            <a:off x="316024" y="921465"/>
            <a:ext cx="8450686" cy="40622"/>
          </a:xfrm>
          <a:prstGeom prst="straightConnector1">
            <a:avLst/>
          </a:prstGeom>
          <a:ln w="762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809A5A44-66FE-7643-9C72-4FC720DBF06E}"/>
              </a:ext>
            </a:extLst>
          </p:cNvPr>
          <p:cNvSpPr txBox="1"/>
          <p:nvPr/>
        </p:nvSpPr>
        <p:spPr>
          <a:xfrm>
            <a:off x="4297383" y="808198"/>
            <a:ext cx="543739" cy="307777"/>
          </a:xfrm>
          <a:prstGeom prst="rect">
            <a:avLst/>
          </a:prstGeom>
          <a:solidFill>
            <a:schemeClr val="bg1"/>
          </a:solidFill>
        </p:spPr>
        <p:txBody>
          <a:bodyPr wrap="none" rtlCol="0">
            <a:spAutoFit/>
          </a:bodyPr>
          <a:lstStyle/>
          <a:p>
            <a:pPr algn="ctr"/>
            <a:r>
              <a:rPr kumimoji="1" lang="ja-JP" altLang="en-US" sz="1400" b="1">
                <a:solidFill>
                  <a:schemeClr val="bg1">
                    <a:lumMod val="50000"/>
                  </a:schemeClr>
                </a:solidFill>
                <a:latin typeface="Meiryo" panose="020B0604030504040204" pitchFamily="34" charset="-128"/>
                <a:ea typeface="Meiryo" panose="020B0604030504040204" pitchFamily="34" charset="-128"/>
              </a:rPr>
              <a:t>時間</a:t>
            </a:r>
          </a:p>
        </p:txBody>
      </p:sp>
    </p:spTree>
    <p:extLst>
      <p:ext uri="{BB962C8B-B14F-4D97-AF65-F5344CB8AC3E}">
        <p14:creationId xmlns:p14="http://schemas.microsoft.com/office/powerpoint/2010/main" val="296983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par>
                                <p:cTn id="8" presetID="22" presetClass="entr" presetSubtype="8"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2000"/>
                                        <p:tgtEl>
                                          <p:spTgt spid="21"/>
                                        </p:tgtEl>
                                      </p:cBhvr>
                                    </p:animEffect>
                                  </p:childTnLst>
                                </p:cTn>
                              </p:par>
                              <p:par>
                                <p:cTn id="11" presetID="22" presetClass="entr" presetSubtype="8"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F95A8-B61F-924B-9925-9BAE4C063547}"/>
              </a:ext>
            </a:extLst>
          </p:cNvPr>
          <p:cNvSpPr>
            <a:spLocks noGrp="1"/>
          </p:cNvSpPr>
          <p:nvPr>
            <p:ph type="title"/>
          </p:nvPr>
        </p:nvSpPr>
        <p:spPr/>
        <p:txBody>
          <a:bodyPr/>
          <a:lstStyle/>
          <a:p>
            <a:r>
              <a:rPr kumimoji="1" lang="en-US" altLang="ja-JP" dirty="0"/>
              <a:t>SI</a:t>
            </a:r>
            <a:r>
              <a:rPr kumimoji="1" lang="ja-JP" altLang="en-US"/>
              <a:t>事業者／</a:t>
            </a:r>
            <a:r>
              <a:rPr kumimoji="1" lang="en-US" altLang="ja-JP" dirty="0"/>
              <a:t>IT</a:t>
            </a:r>
            <a:r>
              <a:rPr kumimoji="1" lang="ja-JP" altLang="en-US"/>
              <a:t>ベンダーの</a:t>
            </a:r>
            <a:r>
              <a:rPr kumimoji="1" lang="en-US" altLang="ja-JP" dirty="0"/>
              <a:t>DX</a:t>
            </a:r>
            <a:r>
              <a:rPr kumimoji="1" lang="ja-JP" altLang="en-US"/>
              <a:t>戦略</a:t>
            </a:r>
          </a:p>
        </p:txBody>
      </p:sp>
      <p:sp>
        <p:nvSpPr>
          <p:cNvPr id="3" name="円/楕円 2">
            <a:extLst>
              <a:ext uri="{FF2B5EF4-FFF2-40B4-BE49-F238E27FC236}">
                <a16:creationId xmlns:a16="http://schemas.microsoft.com/office/drawing/2014/main" id="{AD6A2F12-2E32-FB4B-BCAA-7B5991E1871C}"/>
              </a:ext>
            </a:extLst>
          </p:cNvPr>
          <p:cNvSpPr/>
          <p:nvPr/>
        </p:nvSpPr>
        <p:spPr>
          <a:xfrm>
            <a:off x="135227" y="3093764"/>
            <a:ext cx="1193470" cy="119347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1CBBD611-A60A-EE4C-83BA-F355BC229DBB}"/>
              </a:ext>
            </a:extLst>
          </p:cNvPr>
          <p:cNvSpPr txBox="1"/>
          <p:nvPr/>
        </p:nvSpPr>
        <p:spPr>
          <a:xfrm>
            <a:off x="210826" y="3444086"/>
            <a:ext cx="1042273" cy="584775"/>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SI</a:t>
            </a:r>
            <a:r>
              <a:rPr kumimoji="1" lang="ja-JP" altLang="en-US" sz="1600" b="1">
                <a:solidFill>
                  <a:schemeClr val="bg1"/>
                </a:solidFill>
                <a:latin typeface="Meiryo" panose="020B0604030504040204" pitchFamily="34" charset="-128"/>
                <a:ea typeface="Meiryo" panose="020B0604030504040204" pitchFamily="34" charset="-128"/>
              </a:rPr>
              <a:t>事業者</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en-US" altLang="ja-JP" sz="1600" b="1" dirty="0">
                <a:solidFill>
                  <a:schemeClr val="bg1"/>
                </a:solidFill>
                <a:latin typeface="Meiryo" panose="020B0604030504040204" pitchFamily="34" charset="-128"/>
                <a:ea typeface="Meiryo" panose="020B0604030504040204" pitchFamily="34" charset="-128"/>
              </a:rPr>
              <a:t>IT</a:t>
            </a:r>
            <a:r>
              <a:rPr lang="ja-JP" altLang="en-US" sz="1600" b="1">
                <a:solidFill>
                  <a:schemeClr val="bg1"/>
                </a:solidFill>
                <a:latin typeface="Meiryo" panose="020B0604030504040204" pitchFamily="34" charset="-128"/>
                <a:ea typeface="Meiryo" panose="020B0604030504040204" pitchFamily="34" charset="-128"/>
              </a:rPr>
              <a:t>ベンダ</a:t>
            </a:r>
            <a:endParaRPr kumimoji="1" lang="ja-JP" altLang="en-US" sz="1600" b="1">
              <a:solidFill>
                <a:schemeClr val="bg1"/>
              </a:solidFill>
              <a:latin typeface="Meiryo" panose="020B0604030504040204" pitchFamily="34" charset="-128"/>
              <a:ea typeface="Meiryo" panose="020B0604030504040204" pitchFamily="34" charset="-128"/>
            </a:endParaRPr>
          </a:p>
        </p:txBody>
      </p:sp>
      <p:grpSp>
        <p:nvGrpSpPr>
          <p:cNvPr id="151" name="グループ化 150">
            <a:extLst>
              <a:ext uri="{FF2B5EF4-FFF2-40B4-BE49-F238E27FC236}">
                <a16:creationId xmlns:a16="http://schemas.microsoft.com/office/drawing/2014/main" id="{5EC42440-7939-2048-B062-92294E2ED05F}"/>
              </a:ext>
            </a:extLst>
          </p:cNvPr>
          <p:cNvGrpSpPr/>
          <p:nvPr/>
        </p:nvGrpSpPr>
        <p:grpSpPr>
          <a:xfrm>
            <a:off x="6684135" y="1080774"/>
            <a:ext cx="2327856" cy="5223675"/>
            <a:chOff x="6684135" y="1080774"/>
            <a:chExt cx="2327856" cy="5223675"/>
          </a:xfrm>
        </p:grpSpPr>
        <p:sp>
          <p:nvSpPr>
            <p:cNvPr id="128" name="正方形/長方形 127">
              <a:extLst>
                <a:ext uri="{FF2B5EF4-FFF2-40B4-BE49-F238E27FC236}">
                  <a16:creationId xmlns:a16="http://schemas.microsoft.com/office/drawing/2014/main" id="{5D15170E-B8F8-E24E-ADFD-4F5BF77376CD}"/>
                </a:ext>
              </a:extLst>
            </p:cNvPr>
            <p:cNvSpPr/>
            <p:nvPr/>
          </p:nvSpPr>
          <p:spPr>
            <a:xfrm>
              <a:off x="6684135" y="1086971"/>
              <a:ext cx="2324637" cy="5217478"/>
            </a:xfrm>
            <a:prstGeom prst="rect">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7E6ADEE7-9BE1-794B-9AB7-6280CB422D6B}"/>
                </a:ext>
              </a:extLst>
            </p:cNvPr>
            <p:cNvSpPr/>
            <p:nvPr/>
          </p:nvSpPr>
          <p:spPr>
            <a:xfrm>
              <a:off x="6984333" y="1086971"/>
              <a:ext cx="2024440" cy="440550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4C4AB57A-C0FA-E740-B20B-F70EE81F3114}"/>
                </a:ext>
              </a:extLst>
            </p:cNvPr>
            <p:cNvSpPr/>
            <p:nvPr/>
          </p:nvSpPr>
          <p:spPr>
            <a:xfrm>
              <a:off x="7302799" y="1094480"/>
              <a:ext cx="1699534" cy="342696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1AFB2DE3-6953-C44A-8578-E38763CF5024}"/>
                </a:ext>
              </a:extLst>
            </p:cNvPr>
            <p:cNvSpPr/>
            <p:nvPr/>
          </p:nvSpPr>
          <p:spPr>
            <a:xfrm>
              <a:off x="7624292" y="1080774"/>
              <a:ext cx="1387699" cy="1688537"/>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テキスト ボックス 131">
              <a:extLst>
                <a:ext uri="{FF2B5EF4-FFF2-40B4-BE49-F238E27FC236}">
                  <a16:creationId xmlns:a16="http://schemas.microsoft.com/office/drawing/2014/main" id="{17A6CC53-FA02-094E-B459-EA30092586F7}"/>
                </a:ext>
              </a:extLst>
            </p:cNvPr>
            <p:cNvSpPr txBox="1"/>
            <p:nvPr/>
          </p:nvSpPr>
          <p:spPr>
            <a:xfrm>
              <a:off x="7360230" y="5753074"/>
              <a:ext cx="972446"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DX</a:t>
              </a:r>
              <a:r>
                <a:rPr kumimoji="1" lang="ja-JP" altLang="en-US">
                  <a:solidFill>
                    <a:schemeClr val="bg1"/>
                  </a:solidFill>
                  <a:latin typeface="Meiryo" panose="020B0604030504040204" pitchFamily="34" charset="-128"/>
                  <a:ea typeface="Meiryo" panose="020B0604030504040204" pitchFamily="34" charset="-128"/>
                </a:rPr>
                <a:t>実践</a:t>
              </a:r>
            </a:p>
          </p:txBody>
        </p:sp>
        <p:sp>
          <p:nvSpPr>
            <p:cNvPr id="133" name="テキスト ボックス 132">
              <a:extLst>
                <a:ext uri="{FF2B5EF4-FFF2-40B4-BE49-F238E27FC236}">
                  <a16:creationId xmlns:a16="http://schemas.microsoft.com/office/drawing/2014/main" id="{D61BE67A-8103-5A46-83EE-967453743056}"/>
                </a:ext>
              </a:extLst>
            </p:cNvPr>
            <p:cNvSpPr txBox="1"/>
            <p:nvPr/>
          </p:nvSpPr>
          <p:spPr>
            <a:xfrm>
              <a:off x="7211724" y="4909508"/>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スピード加速</a:t>
              </a:r>
            </a:p>
          </p:txBody>
        </p:sp>
        <p:sp>
          <p:nvSpPr>
            <p:cNvPr id="134" name="テキスト ボックス 133">
              <a:extLst>
                <a:ext uri="{FF2B5EF4-FFF2-40B4-BE49-F238E27FC236}">
                  <a16:creationId xmlns:a16="http://schemas.microsoft.com/office/drawing/2014/main" id="{36F19FCF-ED85-5C4D-B3A3-17F3EB182A4C}"/>
                </a:ext>
              </a:extLst>
            </p:cNvPr>
            <p:cNvSpPr txBox="1"/>
            <p:nvPr/>
          </p:nvSpPr>
          <p:spPr>
            <a:xfrm>
              <a:off x="7435510" y="3494618"/>
              <a:ext cx="1434111"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DX</a:t>
              </a:r>
              <a:r>
                <a:rPr kumimoji="1" lang="ja-JP" altLang="en-US">
                  <a:solidFill>
                    <a:schemeClr val="bg1"/>
                  </a:solidFill>
                  <a:latin typeface="Meiryo" panose="020B0604030504040204" pitchFamily="34" charset="-128"/>
                  <a:ea typeface="Meiryo" panose="020B0604030504040204" pitchFamily="34" charset="-128"/>
                </a:rPr>
                <a:t>基盤構築</a:t>
              </a:r>
            </a:p>
          </p:txBody>
        </p:sp>
        <p:sp>
          <p:nvSpPr>
            <p:cNvPr id="135" name="テキスト ボックス 134">
              <a:extLst>
                <a:ext uri="{FF2B5EF4-FFF2-40B4-BE49-F238E27FC236}">
                  <a16:creationId xmlns:a16="http://schemas.microsoft.com/office/drawing/2014/main" id="{28FE2586-CF37-5549-9E87-F74F1EAC7672}"/>
                </a:ext>
              </a:extLst>
            </p:cNvPr>
            <p:cNvSpPr txBox="1"/>
            <p:nvPr/>
          </p:nvSpPr>
          <p:spPr>
            <a:xfrm>
              <a:off x="7764143" y="1741781"/>
              <a:ext cx="1107996"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経費削減</a:t>
              </a:r>
            </a:p>
          </p:txBody>
        </p:sp>
      </p:grpSp>
      <p:grpSp>
        <p:nvGrpSpPr>
          <p:cNvPr id="148" name="グループ化 147">
            <a:extLst>
              <a:ext uri="{FF2B5EF4-FFF2-40B4-BE49-F238E27FC236}">
                <a16:creationId xmlns:a16="http://schemas.microsoft.com/office/drawing/2014/main" id="{E5C34F70-5641-314D-B225-29CE1CC9A150}"/>
              </a:ext>
            </a:extLst>
          </p:cNvPr>
          <p:cNvGrpSpPr/>
          <p:nvPr/>
        </p:nvGrpSpPr>
        <p:grpSpPr>
          <a:xfrm>
            <a:off x="1328697" y="1076549"/>
            <a:ext cx="5246576" cy="2613950"/>
            <a:chOff x="1328697" y="1076549"/>
            <a:chExt cx="5246576" cy="2613950"/>
          </a:xfrm>
        </p:grpSpPr>
        <p:sp>
          <p:nvSpPr>
            <p:cNvPr id="61" name="正方形/長方形 60">
              <a:extLst>
                <a:ext uri="{FF2B5EF4-FFF2-40B4-BE49-F238E27FC236}">
                  <a16:creationId xmlns:a16="http://schemas.microsoft.com/office/drawing/2014/main" id="{40C8E668-7682-EB4F-8B35-7237B99D7E80}"/>
                </a:ext>
              </a:extLst>
            </p:cNvPr>
            <p:cNvSpPr/>
            <p:nvPr/>
          </p:nvSpPr>
          <p:spPr>
            <a:xfrm>
              <a:off x="1811396" y="1518039"/>
              <a:ext cx="2259214" cy="82192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曲線コネクタ 75">
              <a:extLst>
                <a:ext uri="{FF2B5EF4-FFF2-40B4-BE49-F238E27FC236}">
                  <a16:creationId xmlns:a16="http://schemas.microsoft.com/office/drawing/2014/main" id="{6DC03DCA-4829-F34A-AEE6-391F404B2689}"/>
                </a:ext>
              </a:extLst>
            </p:cNvPr>
            <p:cNvCxnSpPr>
              <a:cxnSpLocks/>
              <a:stCxn id="61" idx="3"/>
              <a:endCxn id="93" idx="1"/>
            </p:cNvCxnSpPr>
            <p:nvPr/>
          </p:nvCxnSpPr>
          <p:spPr>
            <a:xfrm flipV="1">
              <a:off x="4070610" y="1482538"/>
              <a:ext cx="282820" cy="446465"/>
            </a:xfrm>
            <a:prstGeom prst="curvedConnector3">
              <a:avLst>
                <a:gd name="adj1" fmla="val 50000"/>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曲線コネクタ 76">
              <a:extLst>
                <a:ext uri="{FF2B5EF4-FFF2-40B4-BE49-F238E27FC236}">
                  <a16:creationId xmlns:a16="http://schemas.microsoft.com/office/drawing/2014/main" id="{B69E8DE3-3BA0-734D-8867-8187E3473F27}"/>
                </a:ext>
              </a:extLst>
            </p:cNvPr>
            <p:cNvCxnSpPr>
              <a:cxnSpLocks/>
              <a:stCxn id="61" idx="3"/>
              <a:endCxn id="94" idx="1"/>
            </p:cNvCxnSpPr>
            <p:nvPr/>
          </p:nvCxnSpPr>
          <p:spPr>
            <a:xfrm>
              <a:off x="4070610" y="1929003"/>
              <a:ext cx="282818" cy="403453"/>
            </a:xfrm>
            <a:prstGeom prst="curvedConnector3">
              <a:avLst>
                <a:gd name="adj1" fmla="val 50000"/>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3" name="正方形/長方形 92">
              <a:extLst>
                <a:ext uri="{FF2B5EF4-FFF2-40B4-BE49-F238E27FC236}">
                  <a16:creationId xmlns:a16="http://schemas.microsoft.com/office/drawing/2014/main" id="{2819909B-4896-EC4C-B894-A4A7152A18CB}"/>
                </a:ext>
              </a:extLst>
            </p:cNvPr>
            <p:cNvSpPr/>
            <p:nvPr/>
          </p:nvSpPr>
          <p:spPr>
            <a:xfrm>
              <a:off x="4353430" y="1076549"/>
              <a:ext cx="2134543" cy="81197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59B23151-2C56-EA45-89AA-84EB60D2155E}"/>
                </a:ext>
              </a:extLst>
            </p:cNvPr>
            <p:cNvSpPr/>
            <p:nvPr/>
          </p:nvSpPr>
          <p:spPr>
            <a:xfrm>
              <a:off x="4353428" y="1926467"/>
              <a:ext cx="2134543" cy="81197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テキスト ボックス 100">
              <a:extLst>
                <a:ext uri="{FF2B5EF4-FFF2-40B4-BE49-F238E27FC236}">
                  <a16:creationId xmlns:a16="http://schemas.microsoft.com/office/drawing/2014/main" id="{5C82E2F9-ADEB-AF44-8A61-E795D88BF621}"/>
                </a:ext>
              </a:extLst>
            </p:cNvPr>
            <p:cNvSpPr txBox="1"/>
            <p:nvPr/>
          </p:nvSpPr>
          <p:spPr>
            <a:xfrm>
              <a:off x="2040637" y="1634060"/>
              <a:ext cx="1979209" cy="584775"/>
            </a:xfrm>
            <a:prstGeom prst="rect">
              <a:avLst/>
            </a:prstGeom>
            <a:noFill/>
          </p:spPr>
          <p:txBody>
            <a:bodyPr wrap="squar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顧客の</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en-US" altLang="ja-JP" sz="1600" dirty="0">
                  <a:solidFill>
                    <a:schemeClr val="bg1"/>
                  </a:solidFill>
                  <a:latin typeface="Meiryo" panose="020B0604030504040204" pitchFamily="34" charset="-128"/>
                  <a:ea typeface="Meiryo" panose="020B0604030504040204" pitchFamily="34" charset="-128"/>
                </a:rPr>
                <a:t>   IT</a:t>
              </a:r>
              <a:r>
                <a:rPr kumimoji="1" lang="ja-JP" altLang="en-US" sz="1600">
                  <a:solidFill>
                    <a:schemeClr val="bg1"/>
                  </a:solidFill>
                  <a:latin typeface="Meiryo" panose="020B0604030504040204" pitchFamily="34" charset="-128"/>
                  <a:ea typeface="Meiryo" panose="020B0604030504040204" pitchFamily="34" charset="-128"/>
                </a:rPr>
                <a:t>変革を支援</a:t>
              </a:r>
            </a:p>
          </p:txBody>
        </p:sp>
        <p:sp>
          <p:nvSpPr>
            <p:cNvPr id="124" name="テキスト ボックス 123">
              <a:extLst>
                <a:ext uri="{FF2B5EF4-FFF2-40B4-BE49-F238E27FC236}">
                  <a16:creationId xmlns:a16="http://schemas.microsoft.com/office/drawing/2014/main" id="{96040CE5-D3B1-1349-B538-AA86253BA800}"/>
                </a:ext>
              </a:extLst>
            </p:cNvPr>
            <p:cNvSpPr txBox="1"/>
            <p:nvPr/>
          </p:nvSpPr>
          <p:spPr>
            <a:xfrm>
              <a:off x="4345202" y="1094481"/>
              <a:ext cx="1834156" cy="338554"/>
            </a:xfrm>
            <a:prstGeom prst="rect">
              <a:avLst/>
            </a:prstGeom>
            <a:noFill/>
          </p:spPr>
          <p:txBody>
            <a:bodyPr wrap="none" rtlCol="0">
              <a:spAutoFit/>
            </a:bodyPr>
            <a:lstStyle/>
            <a:p>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資産近代化支援</a:t>
              </a:r>
            </a:p>
          </p:txBody>
        </p:sp>
        <p:sp>
          <p:nvSpPr>
            <p:cNvPr id="125" name="テキスト ボックス 124">
              <a:extLst>
                <a:ext uri="{FF2B5EF4-FFF2-40B4-BE49-F238E27FC236}">
                  <a16:creationId xmlns:a16="http://schemas.microsoft.com/office/drawing/2014/main" id="{57A91E00-B6E5-AF44-BDC2-197D6F3599D3}"/>
                </a:ext>
              </a:extLst>
            </p:cNvPr>
            <p:cNvSpPr txBox="1"/>
            <p:nvPr/>
          </p:nvSpPr>
          <p:spPr>
            <a:xfrm>
              <a:off x="4351641" y="1342224"/>
              <a:ext cx="2134543"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コンテナやサーバレスへの移行、クラウド化、ネットワークや利用環境の近代化を支援</a:t>
              </a:r>
            </a:p>
          </p:txBody>
        </p:sp>
        <p:sp>
          <p:nvSpPr>
            <p:cNvPr id="126" name="テキスト ボックス 125">
              <a:extLst>
                <a:ext uri="{FF2B5EF4-FFF2-40B4-BE49-F238E27FC236}">
                  <a16:creationId xmlns:a16="http://schemas.microsoft.com/office/drawing/2014/main" id="{9A7CB696-1F09-5E4C-B343-3B9B20762845}"/>
                </a:ext>
              </a:extLst>
            </p:cNvPr>
            <p:cNvSpPr txBox="1"/>
            <p:nvPr/>
          </p:nvSpPr>
          <p:spPr>
            <a:xfrm>
              <a:off x="4338763" y="1944487"/>
              <a:ext cx="2236510"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開発・運用近代化支援</a:t>
              </a:r>
            </a:p>
          </p:txBody>
        </p:sp>
        <p:sp>
          <p:nvSpPr>
            <p:cNvPr id="127" name="テキスト ボックス 126">
              <a:extLst>
                <a:ext uri="{FF2B5EF4-FFF2-40B4-BE49-F238E27FC236}">
                  <a16:creationId xmlns:a16="http://schemas.microsoft.com/office/drawing/2014/main" id="{E841900E-2E87-754D-9FC0-22EA6A6E0067}"/>
                </a:ext>
              </a:extLst>
            </p:cNvPr>
            <p:cNvSpPr txBox="1"/>
            <p:nvPr/>
          </p:nvSpPr>
          <p:spPr>
            <a:xfrm>
              <a:off x="4345202" y="2192230"/>
              <a:ext cx="2134543"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ローコード／ノーコード開発、アジャイル開発や</a:t>
              </a:r>
              <a:r>
                <a:rPr kumimoji="1" lang="en-US" altLang="ja-JP" sz="1050" dirty="0">
                  <a:solidFill>
                    <a:schemeClr val="bg1"/>
                  </a:solidFill>
                  <a:latin typeface="Meiryo" panose="020B0604030504040204" pitchFamily="34" charset="-128"/>
                  <a:ea typeface="Meiryo" panose="020B0604030504040204" pitchFamily="34" charset="-128"/>
                </a:rPr>
                <a:t>DevOps</a:t>
              </a:r>
              <a:r>
                <a:rPr kumimoji="1" lang="ja-JP" altLang="en-US" sz="1050">
                  <a:solidFill>
                    <a:schemeClr val="bg1"/>
                  </a:solidFill>
                  <a:latin typeface="Meiryo" panose="020B0604030504040204" pitchFamily="34" charset="-128"/>
                  <a:ea typeface="Meiryo" panose="020B0604030504040204" pitchFamily="34" charset="-128"/>
                </a:rPr>
                <a:t>、マイクロサービスなどの実践支援</a:t>
              </a:r>
            </a:p>
          </p:txBody>
        </p:sp>
        <p:cxnSp>
          <p:nvCxnSpPr>
            <p:cNvPr id="136" name="曲線コネクタ 135">
              <a:extLst>
                <a:ext uri="{FF2B5EF4-FFF2-40B4-BE49-F238E27FC236}">
                  <a16:creationId xmlns:a16="http://schemas.microsoft.com/office/drawing/2014/main" id="{D4359603-6CB2-2D47-9FDB-6843078BBF3C}"/>
                </a:ext>
              </a:extLst>
            </p:cNvPr>
            <p:cNvCxnSpPr>
              <a:cxnSpLocks/>
              <a:stCxn id="3" idx="6"/>
              <a:endCxn id="61" idx="1"/>
            </p:cNvCxnSpPr>
            <p:nvPr/>
          </p:nvCxnSpPr>
          <p:spPr>
            <a:xfrm flipV="1">
              <a:off x="1328697" y="1929003"/>
              <a:ext cx="482699" cy="1761496"/>
            </a:xfrm>
            <a:prstGeom prst="curvedConnector3">
              <a:avLst>
                <a:gd name="adj1" fmla="val 50000"/>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grpSp>
        <p:nvGrpSpPr>
          <p:cNvPr id="150" name="グループ化 149">
            <a:extLst>
              <a:ext uri="{FF2B5EF4-FFF2-40B4-BE49-F238E27FC236}">
                <a16:creationId xmlns:a16="http://schemas.microsoft.com/office/drawing/2014/main" id="{640AF1E3-9D42-8846-A50E-2945BA46686E}"/>
              </a:ext>
            </a:extLst>
          </p:cNvPr>
          <p:cNvGrpSpPr/>
          <p:nvPr/>
        </p:nvGrpSpPr>
        <p:grpSpPr>
          <a:xfrm>
            <a:off x="1328697" y="3690499"/>
            <a:ext cx="5183244" cy="2639656"/>
            <a:chOff x="1328697" y="3690499"/>
            <a:chExt cx="5183244" cy="2639656"/>
          </a:xfrm>
        </p:grpSpPr>
        <p:sp>
          <p:nvSpPr>
            <p:cNvPr id="6" name="正方形/長方形 5">
              <a:extLst>
                <a:ext uri="{FF2B5EF4-FFF2-40B4-BE49-F238E27FC236}">
                  <a16:creationId xmlns:a16="http://schemas.microsoft.com/office/drawing/2014/main" id="{C0354A9A-8BAD-B54B-B997-22DB22C609DE}"/>
                </a:ext>
              </a:extLst>
            </p:cNvPr>
            <p:cNvSpPr/>
            <p:nvPr/>
          </p:nvSpPr>
          <p:spPr>
            <a:xfrm>
              <a:off x="1827127" y="5062515"/>
              <a:ext cx="2259213" cy="8219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E4F60FA9-F4C9-1F4B-B143-FD9220504288}"/>
                </a:ext>
              </a:extLst>
            </p:cNvPr>
            <p:cNvSpPr txBox="1"/>
            <p:nvPr/>
          </p:nvSpPr>
          <p:spPr>
            <a:xfrm>
              <a:off x="1853182" y="5218782"/>
              <a:ext cx="2236510"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自社の</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デジタル企業への変革</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D597C397-7EEB-6F40-929B-0D2FC296CDCF}"/>
                </a:ext>
              </a:extLst>
            </p:cNvPr>
            <p:cNvSpPr/>
            <p:nvPr/>
          </p:nvSpPr>
          <p:spPr>
            <a:xfrm>
              <a:off x="4353431" y="4642553"/>
              <a:ext cx="2134543" cy="81197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 name="曲線コネクタ 38">
              <a:extLst>
                <a:ext uri="{FF2B5EF4-FFF2-40B4-BE49-F238E27FC236}">
                  <a16:creationId xmlns:a16="http://schemas.microsoft.com/office/drawing/2014/main" id="{4BC0A7AF-E7D1-F14F-9C70-A29B3CFF2263}"/>
                </a:ext>
              </a:extLst>
            </p:cNvPr>
            <p:cNvCxnSpPr>
              <a:cxnSpLocks/>
              <a:stCxn id="6" idx="3"/>
              <a:endCxn id="11" idx="1"/>
            </p:cNvCxnSpPr>
            <p:nvPr/>
          </p:nvCxnSpPr>
          <p:spPr>
            <a:xfrm flipV="1">
              <a:off x="4086340" y="5048542"/>
              <a:ext cx="267091" cy="424937"/>
            </a:xfrm>
            <a:prstGeom prst="curved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44" name="曲線コネクタ 43">
              <a:extLst>
                <a:ext uri="{FF2B5EF4-FFF2-40B4-BE49-F238E27FC236}">
                  <a16:creationId xmlns:a16="http://schemas.microsoft.com/office/drawing/2014/main" id="{85E60AE5-657D-A54A-9C95-9C3C8E8463C7}"/>
                </a:ext>
              </a:extLst>
            </p:cNvPr>
            <p:cNvCxnSpPr>
              <a:cxnSpLocks/>
              <a:stCxn id="6" idx="3"/>
              <a:endCxn id="90" idx="1"/>
            </p:cNvCxnSpPr>
            <p:nvPr/>
          </p:nvCxnSpPr>
          <p:spPr>
            <a:xfrm>
              <a:off x="4086340" y="5473479"/>
              <a:ext cx="267090" cy="424981"/>
            </a:xfrm>
            <a:prstGeom prst="curved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sp>
          <p:nvSpPr>
            <p:cNvPr id="90" name="正方形/長方形 89">
              <a:extLst>
                <a:ext uri="{FF2B5EF4-FFF2-40B4-BE49-F238E27FC236}">
                  <a16:creationId xmlns:a16="http://schemas.microsoft.com/office/drawing/2014/main" id="{855489CE-C137-354E-9E28-4CC53C1D4153}"/>
                </a:ext>
              </a:extLst>
            </p:cNvPr>
            <p:cNvSpPr/>
            <p:nvPr/>
          </p:nvSpPr>
          <p:spPr>
            <a:xfrm>
              <a:off x="4353430" y="5492471"/>
              <a:ext cx="2134543" cy="81197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a:extLst>
                <a:ext uri="{FF2B5EF4-FFF2-40B4-BE49-F238E27FC236}">
                  <a16:creationId xmlns:a16="http://schemas.microsoft.com/office/drawing/2014/main" id="{48949D78-A632-804C-8A8F-49C04CCA7DBF}"/>
                </a:ext>
              </a:extLst>
            </p:cNvPr>
            <p:cNvSpPr txBox="1"/>
            <p:nvPr/>
          </p:nvSpPr>
          <p:spPr>
            <a:xfrm>
              <a:off x="4377398" y="4687881"/>
              <a:ext cx="203132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プラットフォーマー</a:t>
              </a:r>
            </a:p>
          </p:txBody>
        </p:sp>
        <p:sp>
          <p:nvSpPr>
            <p:cNvPr id="117" name="テキスト ボックス 116">
              <a:extLst>
                <a:ext uri="{FF2B5EF4-FFF2-40B4-BE49-F238E27FC236}">
                  <a16:creationId xmlns:a16="http://schemas.microsoft.com/office/drawing/2014/main" id="{4CD95CB8-B579-7841-89F4-5496814BDBE0}"/>
                </a:ext>
              </a:extLst>
            </p:cNvPr>
            <p:cNvSpPr txBox="1"/>
            <p:nvPr/>
          </p:nvSpPr>
          <p:spPr>
            <a:xfrm>
              <a:off x="4356782" y="5511170"/>
              <a:ext cx="1620957"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サービス事業者</a:t>
              </a:r>
            </a:p>
          </p:txBody>
        </p:sp>
        <p:sp>
          <p:nvSpPr>
            <p:cNvPr id="118" name="テキスト ボックス 117">
              <a:extLst>
                <a:ext uri="{FF2B5EF4-FFF2-40B4-BE49-F238E27FC236}">
                  <a16:creationId xmlns:a16="http://schemas.microsoft.com/office/drawing/2014/main" id="{F009F374-9877-E548-B2A4-24FFA16AD1B2}"/>
                </a:ext>
              </a:extLst>
            </p:cNvPr>
            <p:cNvSpPr txBox="1"/>
            <p:nvPr/>
          </p:nvSpPr>
          <p:spPr>
            <a:xfrm>
              <a:off x="4377398" y="4905894"/>
              <a:ext cx="2134543" cy="577081"/>
            </a:xfrm>
            <a:prstGeom prst="rect">
              <a:avLst/>
            </a:prstGeom>
            <a:noFill/>
          </p:spPr>
          <p:txBody>
            <a:bodyPr wrap="squar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IT</a:t>
              </a:r>
              <a:r>
                <a:rPr lang="ja-JP" altLang="en-US" sz="1050">
                  <a:solidFill>
                    <a:schemeClr val="bg1"/>
                  </a:solidFill>
                  <a:latin typeface="Meiryo" panose="020B0604030504040204" pitchFamily="34" charset="-128"/>
                  <a:ea typeface="Meiryo" panose="020B0604030504040204" pitchFamily="34" charset="-128"/>
                </a:rPr>
                <a:t>サービスを実現するための機能の提供、及び利用者相互の連携を支援</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19" name="テキスト ボックス 118">
              <a:extLst>
                <a:ext uri="{FF2B5EF4-FFF2-40B4-BE49-F238E27FC236}">
                  <a16:creationId xmlns:a16="http://schemas.microsoft.com/office/drawing/2014/main" id="{431D7C67-1DD7-B749-820E-09D44EBEFA6A}"/>
                </a:ext>
              </a:extLst>
            </p:cNvPr>
            <p:cNvSpPr txBox="1"/>
            <p:nvPr/>
          </p:nvSpPr>
          <p:spPr>
            <a:xfrm>
              <a:off x="4377398" y="5753074"/>
              <a:ext cx="2134543"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自分たちの業務ノウハウや知識を活かして、直接顧客にサービスを提供</a:t>
              </a:r>
              <a:endParaRPr kumimoji="1" lang="ja-JP" altLang="en-US" sz="1050">
                <a:solidFill>
                  <a:schemeClr val="bg1"/>
                </a:solidFill>
                <a:latin typeface="Meiryo" panose="020B0604030504040204" pitchFamily="34" charset="-128"/>
                <a:ea typeface="Meiryo" panose="020B0604030504040204" pitchFamily="34" charset="-128"/>
              </a:endParaRPr>
            </a:p>
          </p:txBody>
        </p:sp>
        <p:cxnSp>
          <p:nvCxnSpPr>
            <p:cNvPr id="139" name="曲線コネクタ 138">
              <a:extLst>
                <a:ext uri="{FF2B5EF4-FFF2-40B4-BE49-F238E27FC236}">
                  <a16:creationId xmlns:a16="http://schemas.microsoft.com/office/drawing/2014/main" id="{3DC4E994-20F2-2049-9F4C-6C6BECAE93FF}"/>
                </a:ext>
              </a:extLst>
            </p:cNvPr>
            <p:cNvCxnSpPr>
              <a:cxnSpLocks/>
              <a:stCxn id="3" idx="6"/>
              <a:endCxn id="6" idx="1"/>
            </p:cNvCxnSpPr>
            <p:nvPr/>
          </p:nvCxnSpPr>
          <p:spPr>
            <a:xfrm>
              <a:off x="1328697" y="3690499"/>
              <a:ext cx="498430" cy="1782980"/>
            </a:xfrm>
            <a:prstGeom prst="curvedConnector3">
              <a:avLst>
                <a:gd name="adj1" fmla="val 50000"/>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grpSp>
        <p:nvGrpSpPr>
          <p:cNvPr id="149" name="グループ化 148">
            <a:extLst>
              <a:ext uri="{FF2B5EF4-FFF2-40B4-BE49-F238E27FC236}">
                <a16:creationId xmlns:a16="http://schemas.microsoft.com/office/drawing/2014/main" id="{150D7EE4-B3D7-C248-B45F-B0DC6AF94353}"/>
              </a:ext>
            </a:extLst>
          </p:cNvPr>
          <p:cNvGrpSpPr/>
          <p:nvPr/>
        </p:nvGrpSpPr>
        <p:grpSpPr>
          <a:xfrm>
            <a:off x="1328697" y="2859551"/>
            <a:ext cx="5183244" cy="1693486"/>
            <a:chOff x="1328697" y="2859551"/>
            <a:chExt cx="5183244" cy="1693486"/>
          </a:xfrm>
        </p:grpSpPr>
        <p:sp>
          <p:nvSpPr>
            <p:cNvPr id="5" name="正方形/長方形 4">
              <a:extLst>
                <a:ext uri="{FF2B5EF4-FFF2-40B4-BE49-F238E27FC236}">
                  <a16:creationId xmlns:a16="http://schemas.microsoft.com/office/drawing/2014/main" id="{4BE79437-8FFE-AF49-B26B-4DE7D3615DEF}"/>
                </a:ext>
              </a:extLst>
            </p:cNvPr>
            <p:cNvSpPr/>
            <p:nvPr/>
          </p:nvSpPr>
          <p:spPr>
            <a:xfrm>
              <a:off x="1827127" y="3279535"/>
              <a:ext cx="2259214" cy="8219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2257F43E-3C62-1148-BA0E-500F48E0CA15}"/>
                </a:ext>
              </a:extLst>
            </p:cNvPr>
            <p:cNvSpPr txBox="1"/>
            <p:nvPr/>
          </p:nvSpPr>
          <p:spPr>
            <a:xfrm>
              <a:off x="1918288" y="3398111"/>
              <a:ext cx="1979209" cy="584775"/>
            </a:xfrm>
            <a:prstGeom prst="rect">
              <a:avLst/>
            </a:prstGeom>
            <a:noFill/>
          </p:spPr>
          <p:txBody>
            <a:bodyPr wrap="squar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顧客の</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en-US" altLang="ja-JP" sz="1600" dirty="0">
                  <a:solidFill>
                    <a:schemeClr val="bg1"/>
                  </a:solidFill>
                  <a:latin typeface="Meiryo" panose="020B0604030504040204" pitchFamily="34" charset="-128"/>
                  <a:ea typeface="Meiryo" panose="020B0604030504040204" pitchFamily="34" charset="-128"/>
                </a:rPr>
                <a:t>   </a:t>
              </a:r>
              <a:r>
                <a:rPr kumimoji="1" lang="ja-JP" altLang="en-US" sz="1600">
                  <a:solidFill>
                    <a:schemeClr val="bg1"/>
                  </a:solidFill>
                  <a:latin typeface="Meiryo" panose="020B0604030504040204" pitchFamily="34" charset="-128"/>
                  <a:ea typeface="Meiryo" panose="020B0604030504040204" pitchFamily="34" charset="-128"/>
                </a:rPr>
                <a:t>事業変革を支援</a:t>
              </a:r>
            </a:p>
          </p:txBody>
        </p:sp>
        <p:sp>
          <p:nvSpPr>
            <p:cNvPr id="9" name="正方形/長方形 8">
              <a:extLst>
                <a:ext uri="{FF2B5EF4-FFF2-40B4-BE49-F238E27FC236}">
                  <a16:creationId xmlns:a16="http://schemas.microsoft.com/office/drawing/2014/main" id="{37B1435C-E25D-4646-A7FC-1D8F4F038487}"/>
                </a:ext>
              </a:extLst>
            </p:cNvPr>
            <p:cNvSpPr/>
            <p:nvPr/>
          </p:nvSpPr>
          <p:spPr>
            <a:xfrm>
              <a:off x="4353432" y="2859551"/>
              <a:ext cx="2134543" cy="81197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 name="曲線コネクタ 35">
              <a:extLst>
                <a:ext uri="{FF2B5EF4-FFF2-40B4-BE49-F238E27FC236}">
                  <a16:creationId xmlns:a16="http://schemas.microsoft.com/office/drawing/2014/main" id="{2E6AFBBA-E567-FC48-BDCD-282CDB222CC0}"/>
                </a:ext>
              </a:extLst>
            </p:cNvPr>
            <p:cNvCxnSpPr>
              <a:cxnSpLocks/>
              <a:stCxn id="5" idx="3"/>
              <a:endCxn id="9" idx="1"/>
            </p:cNvCxnSpPr>
            <p:nvPr/>
          </p:nvCxnSpPr>
          <p:spPr>
            <a:xfrm flipV="1">
              <a:off x="4086341" y="3265540"/>
              <a:ext cx="267091" cy="424959"/>
            </a:xfrm>
            <a:prstGeom prst="curvedConnector3">
              <a:avLst>
                <a:gd name="adj1" fmla="val 50000"/>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9" name="正方形/長方形 68">
              <a:extLst>
                <a:ext uri="{FF2B5EF4-FFF2-40B4-BE49-F238E27FC236}">
                  <a16:creationId xmlns:a16="http://schemas.microsoft.com/office/drawing/2014/main" id="{171B870A-74D0-3648-836F-B7B435E9F5E2}"/>
                </a:ext>
              </a:extLst>
            </p:cNvPr>
            <p:cNvSpPr/>
            <p:nvPr/>
          </p:nvSpPr>
          <p:spPr>
            <a:xfrm>
              <a:off x="4353430" y="3709469"/>
              <a:ext cx="2134543" cy="81197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曲線コネクタ 105">
              <a:extLst>
                <a:ext uri="{FF2B5EF4-FFF2-40B4-BE49-F238E27FC236}">
                  <a16:creationId xmlns:a16="http://schemas.microsoft.com/office/drawing/2014/main" id="{E891B813-4100-D540-B77A-9A62400FE2A6}"/>
                </a:ext>
              </a:extLst>
            </p:cNvPr>
            <p:cNvCxnSpPr>
              <a:cxnSpLocks/>
              <a:stCxn id="5" idx="3"/>
              <a:endCxn id="69" idx="1"/>
            </p:cNvCxnSpPr>
            <p:nvPr/>
          </p:nvCxnSpPr>
          <p:spPr>
            <a:xfrm>
              <a:off x="4086341" y="3690499"/>
              <a:ext cx="267089" cy="424959"/>
            </a:xfrm>
            <a:prstGeom prst="curvedConnector3">
              <a:avLst>
                <a:gd name="adj1" fmla="val 50000"/>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0" name="テキスト ボックス 119">
              <a:extLst>
                <a:ext uri="{FF2B5EF4-FFF2-40B4-BE49-F238E27FC236}">
                  <a16:creationId xmlns:a16="http://schemas.microsoft.com/office/drawing/2014/main" id="{30B1581B-7851-E04D-833D-EA3B62F437C2}"/>
                </a:ext>
              </a:extLst>
            </p:cNvPr>
            <p:cNvSpPr txBox="1"/>
            <p:nvPr/>
          </p:nvSpPr>
          <p:spPr>
            <a:xfrm>
              <a:off x="4370959" y="2884645"/>
              <a:ext cx="1210588"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内製化支援</a:t>
              </a:r>
            </a:p>
          </p:txBody>
        </p:sp>
        <p:sp>
          <p:nvSpPr>
            <p:cNvPr id="121" name="テキスト ボックス 120">
              <a:extLst>
                <a:ext uri="{FF2B5EF4-FFF2-40B4-BE49-F238E27FC236}">
                  <a16:creationId xmlns:a16="http://schemas.microsoft.com/office/drawing/2014/main" id="{A133E965-4E2E-9D42-8471-A77BBF561869}"/>
                </a:ext>
              </a:extLst>
            </p:cNvPr>
            <p:cNvSpPr txBox="1"/>
            <p:nvPr/>
          </p:nvSpPr>
          <p:spPr>
            <a:xfrm>
              <a:off x="4377398" y="3132388"/>
              <a:ext cx="2134543"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顧客（事業部門）が、自分たちでシステムを開発運用するためのスキルやノウハウを提供</a:t>
              </a:r>
            </a:p>
          </p:txBody>
        </p:sp>
        <p:sp>
          <p:nvSpPr>
            <p:cNvPr id="122" name="テキスト ボックス 121">
              <a:extLst>
                <a:ext uri="{FF2B5EF4-FFF2-40B4-BE49-F238E27FC236}">
                  <a16:creationId xmlns:a16="http://schemas.microsoft.com/office/drawing/2014/main" id="{99D1674F-55E5-784C-B8AB-BFB8F69F40D8}"/>
                </a:ext>
              </a:extLst>
            </p:cNvPr>
            <p:cNvSpPr txBox="1"/>
            <p:nvPr/>
          </p:nvSpPr>
          <p:spPr>
            <a:xfrm>
              <a:off x="4353428" y="3734482"/>
              <a:ext cx="203132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スペシャリスト支援</a:t>
              </a:r>
            </a:p>
          </p:txBody>
        </p:sp>
        <p:sp>
          <p:nvSpPr>
            <p:cNvPr id="123" name="テキスト ボックス 122">
              <a:extLst>
                <a:ext uri="{FF2B5EF4-FFF2-40B4-BE49-F238E27FC236}">
                  <a16:creationId xmlns:a16="http://schemas.microsoft.com/office/drawing/2014/main" id="{6E9F6ACB-00AD-CF41-A353-AFD01B0C3013}"/>
                </a:ext>
              </a:extLst>
            </p:cNvPr>
            <p:cNvSpPr txBox="1"/>
            <p:nvPr/>
          </p:nvSpPr>
          <p:spPr>
            <a:xfrm>
              <a:off x="4345200" y="3975956"/>
              <a:ext cx="2166741"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データサイエンスやデータベース、ネットワークなど高度専門集団によるスキルを提供</a:t>
              </a:r>
            </a:p>
          </p:txBody>
        </p:sp>
        <p:cxnSp>
          <p:nvCxnSpPr>
            <p:cNvPr id="144" name="直線コネクタ 143">
              <a:extLst>
                <a:ext uri="{FF2B5EF4-FFF2-40B4-BE49-F238E27FC236}">
                  <a16:creationId xmlns:a16="http://schemas.microsoft.com/office/drawing/2014/main" id="{65156992-D94D-BF4B-BEB9-E6F017B75CFB}"/>
                </a:ext>
              </a:extLst>
            </p:cNvPr>
            <p:cNvCxnSpPr>
              <a:stCxn id="3" idx="6"/>
              <a:endCxn id="5" idx="1"/>
            </p:cNvCxnSpPr>
            <p:nvPr/>
          </p:nvCxnSpPr>
          <p:spPr>
            <a:xfrm>
              <a:off x="1328697" y="3690499"/>
              <a:ext cx="498430"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2983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left)">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wipe(left)">
                                      <p:cBhvr>
                                        <p:cTn id="12" dur="500"/>
                                        <p:tgtEl>
                                          <p:spTgt spid="1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wipe(left)">
                                      <p:cBhvr>
                                        <p:cTn id="17" dur="500"/>
                                        <p:tgtEl>
                                          <p:spTgt spid="1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wipe(left)">
                                      <p:cBhvr>
                                        <p:cTn id="22"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F95A8-B61F-924B-9925-9BAE4C063547}"/>
              </a:ext>
            </a:extLst>
          </p:cNvPr>
          <p:cNvSpPr>
            <a:spLocks noGrp="1"/>
          </p:cNvSpPr>
          <p:nvPr>
            <p:ph type="title"/>
          </p:nvPr>
        </p:nvSpPr>
        <p:spPr/>
        <p:txBody>
          <a:bodyPr/>
          <a:lstStyle/>
          <a:p>
            <a:r>
              <a:rPr kumimoji="1" lang="en-US" altLang="ja-JP" dirty="0"/>
              <a:t>DX</a:t>
            </a:r>
            <a:r>
              <a:rPr kumimoji="1" lang="ja-JP" altLang="en-US"/>
              <a:t>戦略と求められる人材</a:t>
            </a:r>
          </a:p>
        </p:txBody>
      </p:sp>
      <p:sp>
        <p:nvSpPr>
          <p:cNvPr id="40" name="正方形/長方形 39">
            <a:extLst>
              <a:ext uri="{FF2B5EF4-FFF2-40B4-BE49-F238E27FC236}">
                <a16:creationId xmlns:a16="http://schemas.microsoft.com/office/drawing/2014/main" id="{211C912B-AED6-5644-B311-94DB26204FA6}"/>
              </a:ext>
            </a:extLst>
          </p:cNvPr>
          <p:cNvSpPr/>
          <p:nvPr/>
        </p:nvSpPr>
        <p:spPr>
          <a:xfrm>
            <a:off x="4948105" y="6433486"/>
            <a:ext cx="3911937" cy="215444"/>
          </a:xfrm>
          <a:prstGeom prst="rect">
            <a:avLst/>
          </a:prstGeom>
        </p:spPr>
        <p:txBody>
          <a:bodyPr wrap="square">
            <a:spAutoFit/>
          </a:bodyPr>
          <a:lstStyle/>
          <a:p>
            <a:pPr algn="r"/>
            <a:r>
              <a:rPr lang="en" altLang="ja-JP" sz="800" dirty="0">
                <a:solidFill>
                  <a:srgbClr val="002856"/>
                </a:solidFill>
                <a:latin typeface="Meiryo" panose="020B0604030504040204" pitchFamily="34" charset="-128"/>
                <a:ea typeface="Meiryo" panose="020B0604030504040204" pitchFamily="34" charset="-128"/>
                <a:hlinkClick r:id="rId2"/>
              </a:rPr>
              <a:t>Gartner</a:t>
            </a:r>
            <a:r>
              <a:rPr lang="ja-JP" altLang="en" sz="800">
                <a:solidFill>
                  <a:srgbClr val="002856"/>
                </a:solidFill>
                <a:latin typeface="Meiryo" panose="020B0604030504040204" pitchFamily="34" charset="-128"/>
                <a:ea typeface="Meiryo" panose="020B0604030504040204" pitchFamily="34" charset="-128"/>
                <a:hlinkClick r:id="rId2"/>
              </a:rPr>
              <a:t>、</a:t>
            </a:r>
            <a:r>
              <a:rPr lang="ja-JP" altLang="en-US" sz="800">
                <a:solidFill>
                  <a:srgbClr val="002856"/>
                </a:solidFill>
                <a:latin typeface="Meiryo" panose="020B0604030504040204" pitchFamily="34" charset="-128"/>
                <a:ea typeface="Meiryo" panose="020B0604030504040204" pitchFamily="34" charset="-128"/>
                <a:hlinkClick r:id="rId2"/>
              </a:rPr>
              <a:t>デジタル・トランスフォーメーションの推進に必要な</a:t>
            </a:r>
            <a:r>
              <a:rPr lang="en-US" altLang="ja-JP" sz="800" dirty="0">
                <a:solidFill>
                  <a:srgbClr val="002856"/>
                </a:solidFill>
                <a:latin typeface="Meiryo" panose="020B0604030504040204" pitchFamily="34" charset="-128"/>
                <a:ea typeface="Meiryo" panose="020B0604030504040204" pitchFamily="34" charset="-128"/>
                <a:hlinkClick r:id="rId2"/>
              </a:rPr>
              <a:t>5</a:t>
            </a:r>
            <a:r>
              <a:rPr lang="ja-JP" altLang="en-US" sz="800">
                <a:solidFill>
                  <a:srgbClr val="002856"/>
                </a:solidFill>
                <a:latin typeface="Meiryo" panose="020B0604030504040204" pitchFamily="34" charset="-128"/>
                <a:ea typeface="Meiryo" panose="020B0604030504040204" pitchFamily="34" charset="-128"/>
                <a:hlinkClick r:id="rId2"/>
              </a:rPr>
              <a:t>つの役割を発表</a:t>
            </a:r>
            <a:endParaRPr lang="ja-JP" altLang="en-US" sz="800" i="0" u="none" strike="noStrike">
              <a:solidFill>
                <a:srgbClr val="002856"/>
              </a:solidFill>
              <a:effectLst/>
              <a:latin typeface="Meiryo" panose="020B0604030504040204" pitchFamily="34" charset="-128"/>
              <a:ea typeface="Meiryo" panose="020B0604030504040204" pitchFamily="34" charset="-128"/>
            </a:endParaRPr>
          </a:p>
        </p:txBody>
      </p:sp>
      <p:sp>
        <p:nvSpPr>
          <p:cNvPr id="31" name="正方形/長方形 30">
            <a:extLst>
              <a:ext uri="{FF2B5EF4-FFF2-40B4-BE49-F238E27FC236}">
                <a16:creationId xmlns:a16="http://schemas.microsoft.com/office/drawing/2014/main" id="{604F308E-DB2C-F84A-8845-3B7A33C67B49}"/>
              </a:ext>
            </a:extLst>
          </p:cNvPr>
          <p:cNvSpPr/>
          <p:nvPr/>
        </p:nvSpPr>
        <p:spPr>
          <a:xfrm>
            <a:off x="252755" y="1078174"/>
            <a:ext cx="8638489" cy="5355312"/>
          </a:xfrm>
          <a:prstGeom prst="rect">
            <a:avLst/>
          </a:prstGeom>
          <a:noFill/>
        </p:spPr>
        <p:txBody>
          <a:bodyPr wrap="square">
            <a:spAutoFit/>
          </a:bodyPr>
          <a:lstStyle/>
          <a:p>
            <a:r>
              <a:rPr lang="ja-JP" altLang="en-US" b="1">
                <a:solidFill>
                  <a:schemeClr val="tx1">
                    <a:lumMod val="85000"/>
                    <a:lumOff val="15000"/>
                  </a:schemeClr>
                </a:solidFill>
                <a:latin typeface="Meiryo" panose="020B0604030504040204" pitchFamily="34" charset="-128"/>
                <a:ea typeface="Meiryo" panose="020B0604030504040204" pitchFamily="34" charset="-128"/>
              </a:rPr>
              <a:t>ビジネス系プロデューサー</a:t>
            </a:r>
            <a:endParaRPr lang="en-US" altLang="ja-JP" b="1" dirty="0">
              <a:solidFill>
                <a:schemeClr val="tx1">
                  <a:lumMod val="85000"/>
                  <a:lumOff val="15000"/>
                </a:schemeClr>
              </a:solidFill>
              <a:latin typeface="Meiryo" panose="020B0604030504040204" pitchFamily="34" charset="-128"/>
              <a:ea typeface="Meiryo" panose="020B0604030504040204" pitchFamily="34" charset="-128"/>
            </a:endParaRPr>
          </a:p>
          <a:p>
            <a:r>
              <a:rPr lang="en" altLang="ja-JP" sz="1400" dirty="0">
                <a:solidFill>
                  <a:schemeClr val="tx1">
                    <a:lumMod val="85000"/>
                    <a:lumOff val="15000"/>
                  </a:schemeClr>
                </a:solidFill>
                <a:latin typeface="Meiryo" panose="020B0604030504040204" pitchFamily="34" charset="-128"/>
                <a:ea typeface="Meiryo" panose="020B0604030504040204" pitchFamily="34" charset="-128"/>
              </a:rPr>
              <a:t>DX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によるビジネスゴールを定義し、新たなビジネスモデルを考えたり、</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DX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に関する企画を考えたりする役割を担う。経営層や社内外の意思決定者とのビジネス面でのコミュニケーションにも責任を持つ。 </a:t>
            </a:r>
            <a:endParaRPr lang="en-US" altLang="ja-JP" sz="1400" dirty="0">
              <a:solidFill>
                <a:schemeClr val="tx1">
                  <a:lumMod val="85000"/>
                  <a:lumOff val="15000"/>
                </a:schemeClr>
              </a:solidFill>
              <a:latin typeface="Meiryo" panose="020B0604030504040204" pitchFamily="34" charset="-128"/>
              <a:ea typeface="Meiryo" panose="020B0604030504040204" pitchFamily="34" charset="-128"/>
            </a:endParaRPr>
          </a:p>
          <a:p>
            <a:endParaRPr lang="ja-JP" altLang="en-US" sz="1400">
              <a:solidFill>
                <a:schemeClr val="tx1">
                  <a:lumMod val="85000"/>
                  <a:lumOff val="15000"/>
                </a:schemeClr>
              </a:solidFill>
              <a:latin typeface="Meiryo" panose="020B0604030504040204" pitchFamily="34" charset="-128"/>
              <a:ea typeface="Meiryo" panose="020B0604030504040204" pitchFamily="34" charset="-128"/>
            </a:endParaRPr>
          </a:p>
          <a:p>
            <a:r>
              <a:rPr lang="ja-JP" altLang="en-US" b="1">
                <a:solidFill>
                  <a:schemeClr val="tx1">
                    <a:lumMod val="85000"/>
                    <a:lumOff val="15000"/>
                  </a:schemeClr>
                </a:solidFill>
                <a:latin typeface="Meiryo" panose="020B0604030504040204" pitchFamily="34" charset="-128"/>
                <a:ea typeface="Meiryo" panose="020B0604030504040204" pitchFamily="34" charset="-128"/>
              </a:rPr>
              <a:t>テクノロジー系プロデューサー</a:t>
            </a:r>
            <a:endParaRPr lang="en-US" altLang="ja-JP" b="1" dirty="0">
              <a:solidFill>
                <a:schemeClr val="tx1">
                  <a:lumMod val="85000"/>
                  <a:lumOff val="15000"/>
                </a:schemeClr>
              </a:solidFill>
              <a:latin typeface="Meiryo" panose="020B0604030504040204" pitchFamily="34" charset="-128"/>
              <a:ea typeface="Meiryo" panose="020B0604030504040204" pitchFamily="34" charset="-128"/>
            </a:endParaRPr>
          </a:p>
          <a:p>
            <a:r>
              <a:rPr lang="ja-JP" altLang="en-US" sz="1400">
                <a:solidFill>
                  <a:schemeClr val="tx1">
                    <a:lumMod val="85000"/>
                    <a:lumOff val="15000"/>
                  </a:schemeClr>
                </a:solidFill>
                <a:latin typeface="Meiryo" panose="020B0604030504040204" pitchFamily="34" charset="-128"/>
                <a:ea typeface="Meiryo" panose="020B0604030504040204" pitchFamily="34" charset="-128"/>
              </a:rPr>
              <a:t>ビジネスゴールの達成に向けた最適なデジタルテクノロジーの特定やテクノロジーの適用によるシステム面の影響の分析、予測などを担う。経営層や社内外のエコシステムのパートナーに対する技術面のコミュニケーションにも責任を持つ。 </a:t>
            </a:r>
            <a:endParaRPr lang="en-US" altLang="ja-JP" sz="1400" dirty="0">
              <a:solidFill>
                <a:schemeClr val="tx1">
                  <a:lumMod val="85000"/>
                  <a:lumOff val="15000"/>
                </a:schemeClr>
              </a:solidFill>
              <a:latin typeface="Meiryo" panose="020B0604030504040204" pitchFamily="34" charset="-128"/>
              <a:ea typeface="Meiryo" panose="020B0604030504040204" pitchFamily="34" charset="-128"/>
            </a:endParaRPr>
          </a:p>
          <a:p>
            <a:endParaRPr lang="ja-JP" altLang="en-US" sz="1400">
              <a:solidFill>
                <a:schemeClr val="tx1">
                  <a:lumMod val="85000"/>
                  <a:lumOff val="15000"/>
                </a:schemeClr>
              </a:solidFill>
              <a:latin typeface="Meiryo" panose="020B0604030504040204" pitchFamily="34" charset="-128"/>
              <a:ea typeface="Meiryo" panose="020B0604030504040204" pitchFamily="34" charset="-128"/>
            </a:endParaRPr>
          </a:p>
          <a:p>
            <a:r>
              <a:rPr lang="ja-JP" altLang="en-US" b="1">
                <a:solidFill>
                  <a:schemeClr val="tx1">
                    <a:lumMod val="85000"/>
                    <a:lumOff val="15000"/>
                  </a:schemeClr>
                </a:solidFill>
                <a:latin typeface="Meiryo" panose="020B0604030504040204" pitchFamily="34" charset="-128"/>
                <a:ea typeface="Meiryo" panose="020B0604030504040204" pitchFamily="34" charset="-128"/>
              </a:rPr>
              <a:t>テクノロジスト（エンジニア）</a:t>
            </a:r>
          </a:p>
          <a:p>
            <a:r>
              <a:rPr lang="ja-JP" altLang="en-US" sz="1400">
                <a:solidFill>
                  <a:schemeClr val="tx1">
                    <a:lumMod val="85000"/>
                    <a:lumOff val="15000"/>
                  </a:schemeClr>
                </a:solidFill>
                <a:latin typeface="Meiryo" panose="020B0604030504040204" pitchFamily="34" charset="-128"/>
                <a:ea typeface="Meiryo" panose="020B0604030504040204" pitchFamily="34" charset="-128"/>
              </a:rPr>
              <a:t>現場で実際にテクノロジーを活用する役割を担う。自動化、データサイエンス、</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IoT</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Internet of Things</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モノのインターネット）、</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AI</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ja-JP" altLang="en-US" sz="1400">
                <a:solidFill>
                  <a:schemeClr val="tx1">
                    <a:lumMod val="85000"/>
                    <a:lumOff val="15000"/>
                  </a:schemeClr>
                </a:solidFill>
                <a:latin typeface="Meiryo" panose="020B0604030504040204" pitchFamily="34" charset="-128"/>
                <a:ea typeface="Meiryo" panose="020B0604030504040204" pitchFamily="34" charset="-128"/>
              </a:rPr>
              <a:t>人工知能）などの新興領域に注目しがちだが、確実に</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DX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を推進していくためには、通信ネットワーク、</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IT</a:t>
            </a:r>
            <a:r>
              <a:rPr lang="ja-JP" altLang="en-US" sz="1400">
                <a:solidFill>
                  <a:schemeClr val="tx1">
                    <a:lumMod val="85000"/>
                    <a:lumOff val="15000"/>
                  </a:schemeClr>
                </a:solidFill>
                <a:latin typeface="Meiryo" panose="020B0604030504040204" pitchFamily="34" charset="-128"/>
                <a:ea typeface="Meiryo" panose="020B0604030504040204" pitchFamily="34" charset="-128"/>
              </a:rPr>
              <a:t>基盤、セキュリティ、クラウドなどの既存の領域の役割も重要である。テクノロジストもまた、全従業員が対象となる。 </a:t>
            </a:r>
            <a:endParaRPr lang="en-US" altLang="ja-JP" sz="1400" dirty="0">
              <a:solidFill>
                <a:schemeClr val="tx1">
                  <a:lumMod val="85000"/>
                  <a:lumOff val="15000"/>
                </a:schemeClr>
              </a:solidFill>
              <a:latin typeface="Meiryo" panose="020B0604030504040204" pitchFamily="34" charset="-128"/>
              <a:ea typeface="Meiryo" panose="020B0604030504040204" pitchFamily="34" charset="-128"/>
            </a:endParaRPr>
          </a:p>
          <a:p>
            <a:endParaRPr lang="ja-JP" altLang="en-US" sz="1400">
              <a:solidFill>
                <a:schemeClr val="tx1">
                  <a:lumMod val="85000"/>
                  <a:lumOff val="15000"/>
                </a:schemeClr>
              </a:solidFill>
              <a:latin typeface="Meiryo" panose="020B0604030504040204" pitchFamily="34" charset="-128"/>
              <a:ea typeface="Meiryo" panose="020B0604030504040204" pitchFamily="34" charset="-128"/>
            </a:endParaRPr>
          </a:p>
          <a:p>
            <a:r>
              <a:rPr lang="ja-JP" altLang="en-US" b="1">
                <a:solidFill>
                  <a:schemeClr val="tx1">
                    <a:lumMod val="85000"/>
                    <a:lumOff val="15000"/>
                  </a:schemeClr>
                </a:solidFill>
                <a:latin typeface="Meiryo" panose="020B0604030504040204" pitchFamily="34" charset="-128"/>
                <a:ea typeface="Meiryo" panose="020B0604030504040204" pitchFamily="34" charset="-128"/>
              </a:rPr>
              <a:t>デザイナー</a:t>
            </a:r>
          </a:p>
          <a:p>
            <a:r>
              <a:rPr lang="ja-JP" altLang="en-US" sz="1400">
                <a:solidFill>
                  <a:schemeClr val="tx1">
                    <a:lumMod val="85000"/>
                    <a:lumOff val="15000"/>
                  </a:schemeClr>
                </a:solidFill>
                <a:latin typeface="Meiryo" panose="020B0604030504040204" pitchFamily="34" charset="-128"/>
                <a:ea typeface="Meiryo" panose="020B0604030504040204" pitchFamily="34" charset="-128"/>
              </a:rPr>
              <a:t>ソリューション、サービス、アプリケーションの</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UX</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User Experience</a:t>
            </a:r>
            <a:r>
              <a:rPr lang="ja-JP" altLang="en" sz="1400">
                <a:solidFill>
                  <a:schemeClr val="tx1">
                    <a:lumMod val="85000"/>
                    <a:lumOff val="15000"/>
                  </a:schemeClr>
                </a:solidFill>
                <a:latin typeface="Meiryo" panose="020B0604030504040204" pitchFamily="34" charset="-128"/>
                <a:ea typeface="Meiryo" panose="020B0604030504040204" pitchFamily="34" charset="-128"/>
              </a:rPr>
              <a:t>：</a:t>
            </a:r>
            <a:r>
              <a:rPr lang="ja-JP" altLang="en-US" sz="1400">
                <a:solidFill>
                  <a:schemeClr val="tx1">
                    <a:lumMod val="85000"/>
                    <a:lumOff val="15000"/>
                  </a:schemeClr>
                </a:solidFill>
                <a:latin typeface="Meiryo" panose="020B0604030504040204" pitchFamily="34" charset="-128"/>
                <a:ea typeface="Meiryo" panose="020B0604030504040204" pitchFamily="34" charset="-128"/>
              </a:rPr>
              <a:t>顧客体験）をデザインする。</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UX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面のコミュニケーション、</a:t>
            </a:r>
            <a:r>
              <a:rPr lang="en" altLang="ja-JP" sz="1400" dirty="0">
                <a:solidFill>
                  <a:schemeClr val="tx1">
                    <a:lumMod val="85000"/>
                    <a:lumOff val="15000"/>
                  </a:schemeClr>
                </a:solidFill>
                <a:latin typeface="Meiryo" panose="020B0604030504040204" pitchFamily="34" charset="-128"/>
                <a:ea typeface="Meiryo" panose="020B0604030504040204" pitchFamily="34" charset="-128"/>
              </a:rPr>
              <a:t>UX</a:t>
            </a:r>
            <a:r>
              <a:rPr lang="ja-JP" altLang="en-US" sz="1400">
                <a:solidFill>
                  <a:schemeClr val="tx1">
                    <a:lumMod val="85000"/>
                    <a:lumOff val="15000"/>
                  </a:schemeClr>
                </a:solidFill>
                <a:latin typeface="Meiryo" panose="020B0604030504040204" pitchFamily="34" charset="-128"/>
                <a:ea typeface="Meiryo" panose="020B0604030504040204" pitchFamily="34" charset="-128"/>
              </a:rPr>
              <a:t>とデザインに関する知識の社内普及に向けた教育なども担当する。 </a:t>
            </a:r>
            <a:endParaRPr lang="en-US" altLang="ja-JP" sz="1400" dirty="0">
              <a:solidFill>
                <a:schemeClr val="tx1">
                  <a:lumMod val="85000"/>
                  <a:lumOff val="15000"/>
                </a:schemeClr>
              </a:solidFill>
              <a:latin typeface="Meiryo" panose="020B0604030504040204" pitchFamily="34" charset="-128"/>
              <a:ea typeface="Meiryo" panose="020B0604030504040204" pitchFamily="34" charset="-128"/>
            </a:endParaRPr>
          </a:p>
          <a:p>
            <a:endParaRPr lang="ja-JP" altLang="en-US" sz="1400">
              <a:solidFill>
                <a:schemeClr val="tx1">
                  <a:lumMod val="85000"/>
                  <a:lumOff val="15000"/>
                </a:schemeClr>
              </a:solidFill>
              <a:latin typeface="Meiryo" panose="020B0604030504040204" pitchFamily="34" charset="-128"/>
              <a:ea typeface="Meiryo" panose="020B0604030504040204" pitchFamily="34" charset="-128"/>
            </a:endParaRPr>
          </a:p>
          <a:p>
            <a:r>
              <a:rPr lang="ja-JP" altLang="en-US" b="1">
                <a:solidFill>
                  <a:schemeClr val="tx1">
                    <a:lumMod val="85000"/>
                    <a:lumOff val="15000"/>
                  </a:schemeClr>
                </a:solidFill>
                <a:latin typeface="Meiryo" panose="020B0604030504040204" pitchFamily="34" charset="-128"/>
                <a:ea typeface="Meiryo" panose="020B0604030504040204" pitchFamily="34" charset="-128"/>
              </a:rPr>
              <a:t>チェンジリーダー</a:t>
            </a:r>
          </a:p>
          <a:p>
            <a:r>
              <a:rPr lang="ja-JP" altLang="en-US" sz="1400">
                <a:solidFill>
                  <a:schemeClr val="tx1">
                    <a:lumMod val="85000"/>
                    <a:lumOff val="15000"/>
                  </a:schemeClr>
                </a:solidFill>
                <a:latin typeface="Meiryo" panose="020B0604030504040204" pitchFamily="34" charset="-128"/>
                <a:ea typeface="Meiryo" panose="020B0604030504040204" pitchFamily="34" charset="-128"/>
              </a:rPr>
              <a:t>デジタルテクノロジーの導入に伴う働き方（業務、意識など）のシフトの主導、変革の目的やゴールの整理、変革のコミュニケーション計画の作成、関係者全員を巻き込んだ意識と行動変容に向けた施策の計画／展開などを担う。 </a:t>
            </a:r>
            <a:endParaRPr lang="ja-JP" altLang="en-US" sz="1400">
              <a:solidFill>
                <a:schemeClr val="tx1">
                  <a:lumMod val="85000"/>
                  <a:lumOff val="15000"/>
                </a:schemeClr>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128793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796B37-CBEE-7A42-A9B9-4EA6996F6D14}"/>
              </a:ext>
            </a:extLst>
          </p:cNvPr>
          <p:cNvSpPr>
            <a:spLocks noGrp="1"/>
          </p:cNvSpPr>
          <p:nvPr>
            <p:ph type="title"/>
          </p:nvPr>
        </p:nvSpPr>
        <p:spPr>
          <a:xfrm>
            <a:off x="230400" y="266400"/>
            <a:ext cx="8913600" cy="416221"/>
          </a:xfrm>
        </p:spPr>
        <p:txBody>
          <a:bodyPr/>
          <a:lstStyle/>
          <a:p>
            <a:r>
              <a:rPr kumimoji="1" lang="en-US" altLang="ja-JP" dirty="0"/>
              <a:t>IT</a:t>
            </a:r>
            <a:r>
              <a:rPr kumimoji="1" lang="ja-JP" altLang="en-US"/>
              <a:t>ベンダーのための</a:t>
            </a:r>
            <a:r>
              <a:rPr kumimoji="1" lang="en-US" altLang="ja-JP" dirty="0"/>
              <a:t>DX</a:t>
            </a:r>
            <a:r>
              <a:rPr kumimoji="1" lang="ja-JP" altLang="en-US"/>
              <a:t>ビジネス実践力チェック・リスト</a:t>
            </a:r>
          </a:p>
        </p:txBody>
      </p:sp>
      <p:sp>
        <p:nvSpPr>
          <p:cNvPr id="3" name="正方形/長方形 2">
            <a:extLst>
              <a:ext uri="{FF2B5EF4-FFF2-40B4-BE49-F238E27FC236}">
                <a16:creationId xmlns:a16="http://schemas.microsoft.com/office/drawing/2014/main" id="{62C87E92-C62A-BB42-9D23-6DB05F1DEDB1}"/>
              </a:ext>
            </a:extLst>
          </p:cNvPr>
          <p:cNvSpPr/>
          <p:nvPr/>
        </p:nvSpPr>
        <p:spPr>
          <a:xfrm>
            <a:off x="538532" y="790012"/>
            <a:ext cx="7779067" cy="5801588"/>
          </a:xfrm>
          <a:prstGeom prst="rect">
            <a:avLst/>
          </a:prstGeom>
        </p:spPr>
        <p:txBody>
          <a:bodyPr wrap="square">
            <a:spAutoFit/>
          </a:bodyPr>
          <a:lstStyle/>
          <a:p>
            <a:pPr>
              <a:spcAft>
                <a:spcPts val="600"/>
              </a:spcAft>
            </a:pPr>
            <a:r>
              <a:rPr lang="ja-JP" altLang="en-US" b="1">
                <a:latin typeface="Meiryo" panose="020B0604030504040204" pitchFamily="34" charset="-128"/>
                <a:ea typeface="Meiryo" panose="020B0604030504040204" pitchFamily="34" charset="-128"/>
              </a:rPr>
              <a:t>提案のきっかけを掴むことができるか</a:t>
            </a:r>
            <a:endParaRPr lang="en-US" altLang="ja-JP" b="1"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顧客の事業環境に関連付けて、事業課題を具体的に提示できる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提示した事業課題の解決策（仮説）を説明できる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解決策が業績の改善に結びつくロジックと結果（見通し）について説明できる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顧客の</a:t>
            </a: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施策について、意見を述べ、改善点を示せる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自分たちに、事業課題の解決、あるいは</a:t>
            </a: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の実践にどんな貢献ができるか説明できる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endParaRPr lang="en-US" altLang="ja-JP" sz="800" dirty="0">
              <a:latin typeface="Meiryo" panose="020B0604030504040204" pitchFamily="34" charset="-128"/>
              <a:ea typeface="Meiryo" panose="020B0604030504040204" pitchFamily="34" charset="-128"/>
            </a:endParaRPr>
          </a:p>
          <a:p>
            <a:pPr>
              <a:spcAft>
                <a:spcPts val="600"/>
              </a:spcAft>
            </a:pPr>
            <a:r>
              <a:rPr lang="en-US" altLang="ja-JP" sz="1600" b="1" dirty="0">
                <a:latin typeface="Meiryo" panose="020B0604030504040204" pitchFamily="34" charset="-128"/>
                <a:ea typeface="Meiryo" panose="020B0604030504040204" pitchFamily="34" charset="-128"/>
              </a:rPr>
              <a:t>DX</a:t>
            </a:r>
            <a:r>
              <a:rPr lang="ja-JP" altLang="en-US" sz="1600" b="1">
                <a:latin typeface="Meiryo" panose="020B0604030504040204" pitchFamily="34" charset="-128"/>
                <a:ea typeface="Meiryo" panose="020B0604030504040204" pitchFamily="34" charset="-128"/>
              </a:rPr>
              <a:t>実践のパートナーとして受け入れてもらうことができるか</a:t>
            </a:r>
            <a:endParaRPr lang="en-US" altLang="ja-JP" sz="1600" b="1"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とは何か、あるいはその本質をわかりやすく説明できる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の実践についての自分たち自身の実戦経験を紹介できる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事業課題の解決と</a:t>
            </a:r>
            <a:r>
              <a:rPr lang="en-US" altLang="ja-JP" sz="1400" dirty="0">
                <a:latin typeface="Meiryo" panose="020B0604030504040204" pitchFamily="34" charset="-128"/>
                <a:ea typeface="Meiryo" panose="020B0604030504040204" pitchFamily="34" charset="-128"/>
              </a:rPr>
              <a:t>DX</a:t>
            </a:r>
            <a:r>
              <a:rPr lang="ja-JP" altLang="en-US" sz="1400">
                <a:latin typeface="Meiryo" panose="020B0604030504040204" pitchFamily="34" charset="-128"/>
                <a:ea typeface="Meiryo" panose="020B0604030504040204" pitchFamily="34" charset="-128"/>
              </a:rPr>
              <a:t>の実践を関連付けて説明できる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DXを推進するための人材育成について具体的な方策を示し、協力できる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業務プロセスやビジネス・モデルの変革を一緒に推進できる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endParaRPr lang="en-US" altLang="ja-JP" sz="800" dirty="0">
              <a:latin typeface="Meiryo" panose="020B0604030504040204" pitchFamily="34" charset="-128"/>
              <a:ea typeface="Meiryo" panose="020B0604030504040204" pitchFamily="34" charset="-128"/>
            </a:endParaRPr>
          </a:p>
          <a:p>
            <a:pPr>
              <a:spcAft>
                <a:spcPts val="600"/>
              </a:spcAft>
            </a:pPr>
            <a:r>
              <a:rPr lang="en-US" altLang="ja-JP" sz="1600" b="1" dirty="0">
                <a:latin typeface="Meiryo" panose="020B0604030504040204" pitchFamily="34" charset="-128"/>
                <a:ea typeface="Meiryo" panose="020B0604030504040204" pitchFamily="34" charset="-128"/>
              </a:rPr>
              <a:t>IT</a:t>
            </a:r>
            <a:r>
              <a:rPr lang="ja-JP" altLang="en-US" sz="1600" b="1">
                <a:latin typeface="Meiryo" panose="020B0604030504040204" pitchFamily="34" charset="-128"/>
                <a:ea typeface="Meiryo" panose="020B0604030504040204" pitchFamily="34" charset="-128"/>
              </a:rPr>
              <a:t>ベンダーとして信頼してもらうことができるか</a:t>
            </a: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ITのトレンドについて数年先まで見越して説明できる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顧客の事業や働き方などについてのテクノロジーの影響や使い方を説明できる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の専門用語でごまかさず、ビジネスの言葉で分かるように説明できる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自分たちが扱える商材／テクノロジーか否かにかかわらず、俯瞰して相談に乗れる</a:t>
            </a:r>
            <a:endParaRPr lang="en-US" altLang="ja-JP" sz="1400" dirty="0">
              <a:latin typeface="Meiryo" panose="020B0604030504040204" pitchFamily="34" charset="-128"/>
              <a:ea typeface="Meiryo" panose="020B0604030504040204" pitchFamily="34" charset="-128"/>
            </a:endParaRPr>
          </a:p>
          <a:p>
            <a:pPr marL="742950" lvl="1" indent="-285750">
              <a:spcAft>
                <a:spcPts val="600"/>
              </a:spcAft>
              <a:buFont typeface="Wingdings" pitchFamily="2" charset="2"/>
              <a:buChar char="p"/>
            </a:pPr>
            <a:r>
              <a:rPr lang="ja-JP" altLang="en-US" sz="1400">
                <a:latin typeface="Meiryo" panose="020B0604030504040204" pitchFamily="34" charset="-128"/>
                <a:ea typeface="Meiryo" panose="020B0604030504040204" pitchFamily="34" charset="-128"/>
              </a:rPr>
              <a:t>アジャイル開発やクラウドなどのモダン</a:t>
            </a: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を指導できるレベルの経験を積んでいる</a:t>
            </a:r>
            <a:endParaRPr lang="en-US" altLang="ja-JP"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7768853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の実践</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380687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9D73432C-970C-D440-93B3-5D6AA7EE14D9}"/>
              </a:ext>
            </a:extLst>
          </p:cNvPr>
          <p:cNvSpPr/>
          <p:nvPr/>
        </p:nvSpPr>
        <p:spPr>
          <a:xfrm>
            <a:off x="2311083" y="1775749"/>
            <a:ext cx="1631576" cy="1010115"/>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04F09330-BDD3-7E4A-B054-56F236381A12}"/>
              </a:ext>
            </a:extLst>
          </p:cNvPr>
          <p:cNvSpPr/>
          <p:nvPr/>
        </p:nvSpPr>
        <p:spPr>
          <a:xfrm>
            <a:off x="6731348" y="1125720"/>
            <a:ext cx="1631576" cy="669365"/>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C4725822-6911-FB42-9BE3-C4312637BFB1}"/>
              </a:ext>
            </a:extLst>
          </p:cNvPr>
          <p:cNvSpPr/>
          <p:nvPr/>
        </p:nvSpPr>
        <p:spPr>
          <a:xfrm>
            <a:off x="6731348" y="1894270"/>
            <a:ext cx="1631576" cy="669365"/>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47ED7AF6-1A8B-6341-91CD-DAEBCD0E9092}"/>
              </a:ext>
            </a:extLst>
          </p:cNvPr>
          <p:cNvSpPr/>
          <p:nvPr/>
        </p:nvSpPr>
        <p:spPr>
          <a:xfrm>
            <a:off x="6731348" y="2662820"/>
            <a:ext cx="1631576" cy="669365"/>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F05DBF4F-BB46-6C45-B266-BD5D800CA965}"/>
              </a:ext>
            </a:extLst>
          </p:cNvPr>
          <p:cNvSpPr txBox="1"/>
          <p:nvPr/>
        </p:nvSpPr>
        <p:spPr>
          <a:xfrm>
            <a:off x="2333008" y="2453680"/>
            <a:ext cx="1643399" cy="253916"/>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DX</a:t>
            </a:r>
            <a:r>
              <a:rPr kumimoji="1" lang="ja-JP" altLang="en-US" sz="1050">
                <a:solidFill>
                  <a:schemeClr val="bg1"/>
                </a:solidFill>
                <a:latin typeface="Meiryo" panose="020B0604030504040204" pitchFamily="34" charset="-128"/>
                <a:ea typeface="Meiryo" panose="020B0604030504040204" pitchFamily="34" charset="-128"/>
              </a:rPr>
              <a:t>本部や</a:t>
            </a:r>
            <a:r>
              <a:rPr kumimoji="1" lang="en-US" altLang="ja-JP" sz="1050" dirty="0">
                <a:solidFill>
                  <a:schemeClr val="bg1"/>
                </a:solidFill>
                <a:latin typeface="Meiryo" panose="020B0604030504040204" pitchFamily="34" charset="-128"/>
                <a:ea typeface="Meiryo" panose="020B0604030504040204" pitchFamily="34" charset="-128"/>
              </a:rPr>
              <a:t>DX</a:t>
            </a:r>
            <a:r>
              <a:rPr kumimoji="1" lang="ja-JP" altLang="en-US" sz="1050">
                <a:solidFill>
                  <a:schemeClr val="bg1"/>
                </a:solidFill>
                <a:latin typeface="Meiryo" panose="020B0604030504040204" pitchFamily="34" charset="-128"/>
                <a:ea typeface="Meiryo" panose="020B0604030504040204" pitchFamily="34" charset="-128"/>
              </a:rPr>
              <a:t>推進室など</a:t>
            </a:r>
          </a:p>
        </p:txBody>
      </p:sp>
      <p:sp>
        <p:nvSpPr>
          <p:cNvPr id="9" name="テキスト ボックス 8">
            <a:extLst>
              <a:ext uri="{FF2B5EF4-FFF2-40B4-BE49-F238E27FC236}">
                <a16:creationId xmlns:a16="http://schemas.microsoft.com/office/drawing/2014/main" id="{7F05C9CC-2798-8443-8ADC-88F2E2BD2C5F}"/>
              </a:ext>
            </a:extLst>
          </p:cNvPr>
          <p:cNvSpPr txBox="1"/>
          <p:nvPr/>
        </p:nvSpPr>
        <p:spPr>
          <a:xfrm>
            <a:off x="2310067" y="1986076"/>
            <a:ext cx="1631576" cy="584775"/>
          </a:xfrm>
          <a:prstGeom prst="rect">
            <a:avLst/>
          </a:prstGeom>
          <a:noFill/>
        </p:spPr>
        <p:txBody>
          <a:bodyPr wrap="square" rtlCol="0">
            <a:spAutoFit/>
          </a:bodyPr>
          <a:lstStyle/>
          <a:p>
            <a:pPr algn="ctr"/>
            <a:r>
              <a:rPr kumimoji="1" lang="en-US" altLang="ja-JP" sz="3200" b="1" dirty="0">
                <a:solidFill>
                  <a:schemeClr val="bg1"/>
                </a:solidFill>
                <a:latin typeface="Meiryo" panose="020B0604030504040204" pitchFamily="34" charset="-128"/>
                <a:ea typeface="Meiryo" panose="020B0604030504040204" pitchFamily="34" charset="-128"/>
              </a:rPr>
              <a:t>DX</a:t>
            </a:r>
            <a:r>
              <a:rPr kumimoji="1" lang="ja-JP" altLang="en-US" sz="3200" b="1">
                <a:solidFill>
                  <a:schemeClr val="bg1"/>
                </a:solidFill>
                <a:latin typeface="Meiryo" panose="020B0604030504040204" pitchFamily="34" charset="-128"/>
                <a:ea typeface="Meiryo" panose="020B0604030504040204" pitchFamily="34" charset="-128"/>
              </a:rPr>
              <a:t>戦略</a:t>
            </a:r>
          </a:p>
        </p:txBody>
      </p:sp>
      <p:sp>
        <p:nvSpPr>
          <p:cNvPr id="10" name="テキスト ボックス 9">
            <a:extLst>
              <a:ext uri="{FF2B5EF4-FFF2-40B4-BE49-F238E27FC236}">
                <a16:creationId xmlns:a16="http://schemas.microsoft.com/office/drawing/2014/main" id="{A696CB38-72BE-8441-959C-141247F95C69}"/>
              </a:ext>
            </a:extLst>
          </p:cNvPr>
          <p:cNvSpPr txBox="1"/>
          <p:nvPr/>
        </p:nvSpPr>
        <p:spPr>
          <a:xfrm>
            <a:off x="6731348" y="1262231"/>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11" name="テキスト ボックス 10">
            <a:extLst>
              <a:ext uri="{FF2B5EF4-FFF2-40B4-BE49-F238E27FC236}">
                <a16:creationId xmlns:a16="http://schemas.microsoft.com/office/drawing/2014/main" id="{87D3A674-CC9A-7F41-934C-922ACE3D862F}"/>
              </a:ext>
            </a:extLst>
          </p:cNvPr>
          <p:cNvSpPr txBox="1"/>
          <p:nvPr/>
        </p:nvSpPr>
        <p:spPr>
          <a:xfrm>
            <a:off x="6731348" y="2030781"/>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12" name="テキスト ボックス 11">
            <a:extLst>
              <a:ext uri="{FF2B5EF4-FFF2-40B4-BE49-F238E27FC236}">
                <a16:creationId xmlns:a16="http://schemas.microsoft.com/office/drawing/2014/main" id="{ECBA34C8-FB08-824A-820E-EE35A2D99060}"/>
              </a:ext>
            </a:extLst>
          </p:cNvPr>
          <p:cNvSpPr txBox="1"/>
          <p:nvPr/>
        </p:nvSpPr>
        <p:spPr>
          <a:xfrm>
            <a:off x="6731348" y="2813698"/>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cxnSp>
        <p:nvCxnSpPr>
          <p:cNvPr id="14" name="直線矢印コネクタ 13">
            <a:extLst>
              <a:ext uri="{FF2B5EF4-FFF2-40B4-BE49-F238E27FC236}">
                <a16:creationId xmlns:a16="http://schemas.microsoft.com/office/drawing/2014/main" id="{BDD3E769-6032-1342-BEC7-E251BC6980C4}"/>
              </a:ext>
            </a:extLst>
          </p:cNvPr>
          <p:cNvCxnSpPr>
            <a:cxnSpLocks/>
            <a:stCxn id="4" idx="3"/>
            <a:endCxn id="10" idx="1"/>
          </p:cNvCxnSpPr>
          <p:nvPr/>
        </p:nvCxnSpPr>
        <p:spPr>
          <a:xfrm flipV="1">
            <a:off x="3942659" y="1493064"/>
            <a:ext cx="2788689" cy="78774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FF743242-7196-3A40-8989-4FD04524573E}"/>
              </a:ext>
            </a:extLst>
          </p:cNvPr>
          <p:cNvCxnSpPr>
            <a:cxnSpLocks/>
            <a:stCxn id="4" idx="3"/>
            <a:endCxn id="11" idx="1"/>
          </p:cNvCxnSpPr>
          <p:nvPr/>
        </p:nvCxnSpPr>
        <p:spPr>
          <a:xfrm flipV="1">
            <a:off x="3942659" y="2261614"/>
            <a:ext cx="2788689" cy="1919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CDB84522-FC71-4147-B635-C0FE8B730FD9}"/>
              </a:ext>
            </a:extLst>
          </p:cNvPr>
          <p:cNvCxnSpPr>
            <a:cxnSpLocks/>
            <a:stCxn id="4" idx="3"/>
            <a:endCxn id="12" idx="1"/>
          </p:cNvCxnSpPr>
          <p:nvPr/>
        </p:nvCxnSpPr>
        <p:spPr>
          <a:xfrm>
            <a:off x="3942659" y="2280807"/>
            <a:ext cx="2788689" cy="763724"/>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FBBC388B-3147-544A-94C8-0A1DADEAE3B8}"/>
              </a:ext>
            </a:extLst>
          </p:cNvPr>
          <p:cNvSpPr txBox="1"/>
          <p:nvPr/>
        </p:nvSpPr>
        <p:spPr>
          <a:xfrm>
            <a:off x="2296240" y="985925"/>
            <a:ext cx="3959033" cy="738664"/>
          </a:xfrm>
          <a:prstGeom prst="rect">
            <a:avLst/>
          </a:prstGeom>
          <a:noFill/>
        </p:spPr>
        <p:txBody>
          <a:bodyPr wrap="none" rtlCol="0">
            <a:spAutoFit/>
          </a:bodyPr>
          <a:lstStyle/>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a:t>
            </a:r>
            <a:r>
              <a:rPr kumimoji="1" lang="en-US" altLang="ja-JP" sz="1400" dirty="0">
                <a:latin typeface="Meiryo" panose="020B0604030504040204" pitchFamily="34" charset="-128"/>
                <a:ea typeface="Meiryo" panose="020B0604030504040204" pitchFamily="34" charset="-128"/>
              </a:rPr>
              <a:t>DX</a:t>
            </a:r>
            <a:r>
              <a:rPr kumimoji="1" lang="ja-JP" altLang="en-US" sz="1400">
                <a:latin typeface="Meiryo" panose="020B0604030504040204" pitchFamily="34" charset="-128"/>
                <a:ea typeface="Meiryo" panose="020B0604030504040204" pitchFamily="34" charset="-128"/>
              </a:rPr>
              <a:t>」が、できるところないでしょうか？</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お願いします、是非やりましょう！</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予算を付けます、お手伝いします！</a:t>
            </a:r>
          </a:p>
        </p:txBody>
      </p:sp>
      <p:sp>
        <p:nvSpPr>
          <p:cNvPr id="31" name="テキスト ボックス 30">
            <a:extLst>
              <a:ext uri="{FF2B5EF4-FFF2-40B4-BE49-F238E27FC236}">
                <a16:creationId xmlns:a16="http://schemas.microsoft.com/office/drawing/2014/main" id="{933804E7-3326-F04B-B958-15153230261E}"/>
              </a:ext>
            </a:extLst>
          </p:cNvPr>
          <p:cNvSpPr txBox="1"/>
          <p:nvPr/>
        </p:nvSpPr>
        <p:spPr>
          <a:xfrm>
            <a:off x="2310067" y="3069202"/>
            <a:ext cx="4493538" cy="461665"/>
          </a:xfrm>
          <a:prstGeom prst="rect">
            <a:avLst/>
          </a:prstGeom>
          <a:noFill/>
        </p:spPr>
        <p:txBody>
          <a:bodyPr wrap="none" rtlCol="0">
            <a:spAutoFit/>
          </a:bodyPr>
          <a:lstStyle/>
          <a:p>
            <a:r>
              <a:rPr kumimoji="1" lang="ja-JP" altLang="en-US" sz="2400" b="1">
                <a:latin typeface="Meiryo" panose="020B0604030504040204" pitchFamily="34" charset="-128"/>
                <a:ea typeface="Meiryo" panose="020B0604030504040204" pitchFamily="34" charset="-128"/>
              </a:rPr>
              <a:t>事業部門を巻き込む</a:t>
            </a:r>
            <a:r>
              <a:rPr kumimoji="1" lang="ja-JP" altLang="en-US" sz="2000">
                <a:latin typeface="Meiryo" panose="020B0604030504040204" pitchFamily="34" charset="-128"/>
                <a:ea typeface="Meiryo" panose="020B0604030504040204" pitchFamily="34" charset="-128"/>
              </a:rPr>
              <a:t>という考え方</a:t>
            </a:r>
          </a:p>
        </p:txBody>
      </p:sp>
      <p:pic>
        <p:nvPicPr>
          <p:cNvPr id="86" name="図 85">
            <a:extLst>
              <a:ext uri="{FF2B5EF4-FFF2-40B4-BE49-F238E27FC236}">
                <a16:creationId xmlns:a16="http://schemas.microsoft.com/office/drawing/2014/main" id="{7E9E6240-40D9-604C-B694-D194787A5719}"/>
              </a:ext>
            </a:extLst>
          </p:cNvPr>
          <p:cNvPicPr>
            <a:picLocks noChangeAspect="1"/>
          </p:cNvPicPr>
          <p:nvPr/>
        </p:nvPicPr>
        <p:blipFill>
          <a:blip r:embed="rId2"/>
          <a:stretch>
            <a:fillRect/>
          </a:stretch>
        </p:blipFill>
        <p:spPr>
          <a:xfrm>
            <a:off x="4190960" y="1687829"/>
            <a:ext cx="1241190" cy="1148101"/>
          </a:xfrm>
          <a:prstGeom prst="rect">
            <a:avLst/>
          </a:prstGeom>
          <a:effectLst>
            <a:outerShdw blurRad="50800" dist="38100" dir="2700000" algn="tl" rotWithShape="0">
              <a:prstClr val="black">
                <a:alpha val="40000"/>
              </a:prstClr>
            </a:outerShdw>
          </a:effectLst>
        </p:spPr>
      </p:pic>
      <p:sp>
        <p:nvSpPr>
          <p:cNvPr id="87" name="乗算記号 86">
            <a:extLst>
              <a:ext uri="{FF2B5EF4-FFF2-40B4-BE49-F238E27FC236}">
                <a16:creationId xmlns:a16="http://schemas.microsoft.com/office/drawing/2014/main" id="{B846462E-413D-2144-8EC7-2CE46E94FA57}"/>
              </a:ext>
            </a:extLst>
          </p:cNvPr>
          <p:cNvSpPr/>
          <p:nvPr/>
        </p:nvSpPr>
        <p:spPr>
          <a:xfrm>
            <a:off x="351186" y="1296312"/>
            <a:ext cx="1981822" cy="1964302"/>
          </a:xfrm>
          <a:prstGeom prst="mathMultiply">
            <a:avLst>
              <a:gd name="adj1" fmla="val 15951"/>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ドーナツ 87">
            <a:extLst>
              <a:ext uri="{FF2B5EF4-FFF2-40B4-BE49-F238E27FC236}">
                <a16:creationId xmlns:a16="http://schemas.microsoft.com/office/drawing/2014/main" id="{8B0FC877-210E-1F4E-8B72-B6E27505228D}"/>
              </a:ext>
            </a:extLst>
          </p:cNvPr>
          <p:cNvSpPr/>
          <p:nvPr/>
        </p:nvSpPr>
        <p:spPr>
          <a:xfrm>
            <a:off x="616726" y="4386511"/>
            <a:ext cx="1455631" cy="1412477"/>
          </a:xfrm>
          <a:prstGeom prst="donut">
            <a:avLst>
              <a:gd name="adj" fmla="val 18141"/>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2" name="グループ化 91">
            <a:extLst>
              <a:ext uri="{FF2B5EF4-FFF2-40B4-BE49-F238E27FC236}">
                <a16:creationId xmlns:a16="http://schemas.microsoft.com/office/drawing/2014/main" id="{A554ECE8-3838-CC40-8696-3206AAFCBE1C}"/>
              </a:ext>
            </a:extLst>
          </p:cNvPr>
          <p:cNvGrpSpPr/>
          <p:nvPr/>
        </p:nvGrpSpPr>
        <p:grpSpPr>
          <a:xfrm>
            <a:off x="2296240" y="4015532"/>
            <a:ext cx="6228739" cy="2554932"/>
            <a:chOff x="2296240" y="4015532"/>
            <a:chExt cx="6228739" cy="2554932"/>
          </a:xfrm>
        </p:grpSpPr>
        <p:sp>
          <p:nvSpPr>
            <p:cNvPr id="53" name="円/楕円 52">
              <a:extLst>
                <a:ext uri="{FF2B5EF4-FFF2-40B4-BE49-F238E27FC236}">
                  <a16:creationId xmlns:a16="http://schemas.microsoft.com/office/drawing/2014/main" id="{F67BC4C9-B9B9-FC48-88F7-D9D8A121B61B}"/>
                </a:ext>
              </a:extLst>
            </p:cNvPr>
            <p:cNvSpPr/>
            <p:nvPr/>
          </p:nvSpPr>
          <p:spPr>
            <a:xfrm>
              <a:off x="2817541" y="4156967"/>
              <a:ext cx="5084956" cy="1708675"/>
            </a:xfrm>
            <a:prstGeom prst="ellipse">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B47C68E2-6483-9F43-B658-7AB20F17C1FB}"/>
                </a:ext>
              </a:extLst>
            </p:cNvPr>
            <p:cNvSpPr/>
            <p:nvPr/>
          </p:nvSpPr>
          <p:spPr>
            <a:xfrm>
              <a:off x="6731348" y="5325882"/>
              <a:ext cx="1631576" cy="669365"/>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a:extLst>
                <a:ext uri="{FF2B5EF4-FFF2-40B4-BE49-F238E27FC236}">
                  <a16:creationId xmlns:a16="http://schemas.microsoft.com/office/drawing/2014/main" id="{F1F49C78-6BC0-3543-BF9E-2749F1D554A1}"/>
                </a:ext>
              </a:extLst>
            </p:cNvPr>
            <p:cNvSpPr/>
            <p:nvPr/>
          </p:nvSpPr>
          <p:spPr>
            <a:xfrm>
              <a:off x="4516750" y="5330070"/>
              <a:ext cx="1631576" cy="669365"/>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D89C0A77-C1A2-1540-ACD6-3BA2952A425D}"/>
                </a:ext>
              </a:extLst>
            </p:cNvPr>
            <p:cNvSpPr/>
            <p:nvPr/>
          </p:nvSpPr>
          <p:spPr>
            <a:xfrm>
              <a:off x="2302151" y="5329292"/>
              <a:ext cx="1631576" cy="669365"/>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69408079-C8DE-D549-8241-1B2F51DC9308}"/>
                </a:ext>
              </a:extLst>
            </p:cNvPr>
            <p:cNvSpPr txBox="1"/>
            <p:nvPr/>
          </p:nvSpPr>
          <p:spPr>
            <a:xfrm>
              <a:off x="6731348" y="5462393"/>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39" name="テキスト ボックス 38">
              <a:extLst>
                <a:ext uri="{FF2B5EF4-FFF2-40B4-BE49-F238E27FC236}">
                  <a16:creationId xmlns:a16="http://schemas.microsoft.com/office/drawing/2014/main" id="{FB65A971-9B58-EA44-B8A3-B3D245312374}"/>
                </a:ext>
              </a:extLst>
            </p:cNvPr>
            <p:cNvSpPr txBox="1"/>
            <p:nvPr/>
          </p:nvSpPr>
          <p:spPr>
            <a:xfrm>
              <a:off x="4532178" y="5443565"/>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40" name="テキスト ボックス 39">
              <a:extLst>
                <a:ext uri="{FF2B5EF4-FFF2-40B4-BE49-F238E27FC236}">
                  <a16:creationId xmlns:a16="http://schemas.microsoft.com/office/drawing/2014/main" id="{0867B67C-6273-2A41-979C-EB3D3ABF3F90}"/>
                </a:ext>
              </a:extLst>
            </p:cNvPr>
            <p:cNvSpPr txBox="1"/>
            <p:nvPr/>
          </p:nvSpPr>
          <p:spPr>
            <a:xfrm>
              <a:off x="2333008" y="5462393"/>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事業部門</a:t>
              </a:r>
            </a:p>
          </p:txBody>
        </p:sp>
        <p:sp>
          <p:nvSpPr>
            <p:cNvPr id="46" name="テキスト ボックス 45">
              <a:extLst>
                <a:ext uri="{FF2B5EF4-FFF2-40B4-BE49-F238E27FC236}">
                  <a16:creationId xmlns:a16="http://schemas.microsoft.com/office/drawing/2014/main" id="{91897D47-7AB8-FF44-B64C-4FEE1AC3CEF5}"/>
                </a:ext>
              </a:extLst>
            </p:cNvPr>
            <p:cNvSpPr txBox="1"/>
            <p:nvPr/>
          </p:nvSpPr>
          <p:spPr>
            <a:xfrm>
              <a:off x="2310067" y="6108799"/>
              <a:ext cx="5757217"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DX</a:t>
              </a:r>
              <a:r>
                <a:rPr kumimoji="1" lang="ja-JP" altLang="en-US" sz="2400" b="1">
                  <a:latin typeface="Meiryo" panose="020B0604030504040204" pitchFamily="34" charset="-128"/>
                  <a:ea typeface="Meiryo" panose="020B0604030504040204" pitchFamily="34" charset="-128"/>
                </a:rPr>
                <a:t>戦略＝経営戦略</a:t>
              </a:r>
              <a:r>
                <a:rPr kumimoji="1" lang="en-US" altLang="ja-JP" sz="2400" b="1" dirty="0">
                  <a:latin typeface="Meiryo" panose="020B0604030504040204" pitchFamily="34" charset="-128"/>
                  <a:ea typeface="Meiryo" panose="020B0604030504040204" pitchFamily="34" charset="-128"/>
                </a:rPr>
                <a:t>/</a:t>
              </a:r>
              <a:r>
                <a:rPr kumimoji="1" lang="ja-JP" altLang="en-US" sz="2400" b="1">
                  <a:latin typeface="Meiryo" panose="020B0604030504040204" pitchFamily="34" charset="-128"/>
                  <a:ea typeface="Meiryo" panose="020B0604030504040204" pitchFamily="34" charset="-128"/>
                </a:rPr>
                <a:t>事業戦略</a:t>
              </a:r>
              <a:r>
                <a:rPr kumimoji="1" lang="ja-JP" altLang="en-US" sz="2000">
                  <a:latin typeface="Meiryo" panose="020B0604030504040204" pitchFamily="34" charset="-128"/>
                  <a:ea typeface="Meiryo" panose="020B0604030504040204" pitchFamily="34" charset="-128"/>
                </a:rPr>
                <a:t>という考え方</a:t>
              </a:r>
            </a:p>
          </p:txBody>
        </p:sp>
        <p:sp>
          <p:nvSpPr>
            <p:cNvPr id="48" name="角丸四角形 47">
              <a:extLst>
                <a:ext uri="{FF2B5EF4-FFF2-40B4-BE49-F238E27FC236}">
                  <a16:creationId xmlns:a16="http://schemas.microsoft.com/office/drawing/2014/main" id="{E6F4F58F-7FF8-E244-8A47-222A9090ED1E}"/>
                </a:ext>
              </a:extLst>
            </p:cNvPr>
            <p:cNvSpPr/>
            <p:nvPr/>
          </p:nvSpPr>
          <p:spPr>
            <a:xfrm>
              <a:off x="4532178" y="4075858"/>
              <a:ext cx="1631576" cy="669365"/>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0AA9D411-5733-C64C-A5FE-7AC8BDFFC7A8}"/>
                </a:ext>
              </a:extLst>
            </p:cNvPr>
            <p:cNvSpPr txBox="1"/>
            <p:nvPr/>
          </p:nvSpPr>
          <p:spPr>
            <a:xfrm>
              <a:off x="4532178" y="4197044"/>
              <a:ext cx="1631576" cy="461665"/>
            </a:xfrm>
            <a:prstGeom prst="rect">
              <a:avLst/>
            </a:prstGeom>
            <a:noFill/>
          </p:spPr>
          <p:txBody>
            <a:bodyPr wrap="squar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経営</a:t>
              </a:r>
            </a:p>
          </p:txBody>
        </p:sp>
        <p:sp>
          <p:nvSpPr>
            <p:cNvPr id="57" name="角丸四角形 56">
              <a:extLst>
                <a:ext uri="{FF2B5EF4-FFF2-40B4-BE49-F238E27FC236}">
                  <a16:creationId xmlns:a16="http://schemas.microsoft.com/office/drawing/2014/main" id="{7BDE94A1-B735-124D-AE31-98FAA6098FE3}"/>
                </a:ext>
              </a:extLst>
            </p:cNvPr>
            <p:cNvSpPr/>
            <p:nvPr/>
          </p:nvSpPr>
          <p:spPr>
            <a:xfrm>
              <a:off x="2310067" y="4072384"/>
              <a:ext cx="1631576" cy="672840"/>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8B6151A4-52D4-8645-A79B-46CFDAEE1662}"/>
                </a:ext>
              </a:extLst>
            </p:cNvPr>
            <p:cNvSpPr txBox="1"/>
            <p:nvPr/>
          </p:nvSpPr>
          <p:spPr>
            <a:xfrm>
              <a:off x="2296240" y="4497164"/>
              <a:ext cx="1643399" cy="253916"/>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DX</a:t>
              </a:r>
              <a:r>
                <a:rPr kumimoji="1" lang="ja-JP" altLang="en-US" sz="1050">
                  <a:solidFill>
                    <a:schemeClr val="bg1"/>
                  </a:solidFill>
                  <a:latin typeface="Meiryo" panose="020B0604030504040204" pitchFamily="34" charset="-128"/>
                  <a:ea typeface="Meiryo" panose="020B0604030504040204" pitchFamily="34" charset="-128"/>
                </a:rPr>
                <a:t>本部や</a:t>
              </a:r>
              <a:r>
                <a:rPr kumimoji="1" lang="en-US" altLang="ja-JP" sz="1050" dirty="0">
                  <a:solidFill>
                    <a:schemeClr val="bg1"/>
                  </a:solidFill>
                  <a:latin typeface="Meiryo" panose="020B0604030504040204" pitchFamily="34" charset="-128"/>
                  <a:ea typeface="Meiryo" panose="020B0604030504040204" pitchFamily="34" charset="-128"/>
                </a:rPr>
                <a:t>DX</a:t>
              </a:r>
              <a:r>
                <a:rPr kumimoji="1" lang="ja-JP" altLang="en-US" sz="1050">
                  <a:solidFill>
                    <a:schemeClr val="bg1"/>
                  </a:solidFill>
                  <a:latin typeface="Meiryo" panose="020B0604030504040204" pitchFamily="34" charset="-128"/>
                  <a:ea typeface="Meiryo" panose="020B0604030504040204" pitchFamily="34" charset="-128"/>
                </a:rPr>
                <a:t>推進室など</a:t>
              </a:r>
            </a:p>
          </p:txBody>
        </p:sp>
        <p:sp>
          <p:nvSpPr>
            <p:cNvPr id="60" name="テキスト ボックス 59">
              <a:extLst>
                <a:ext uri="{FF2B5EF4-FFF2-40B4-BE49-F238E27FC236}">
                  <a16:creationId xmlns:a16="http://schemas.microsoft.com/office/drawing/2014/main" id="{48C962DF-29A7-6545-BAB7-124DE869B900}"/>
                </a:ext>
              </a:extLst>
            </p:cNvPr>
            <p:cNvSpPr txBox="1"/>
            <p:nvPr/>
          </p:nvSpPr>
          <p:spPr>
            <a:xfrm>
              <a:off x="2308063" y="4125090"/>
              <a:ext cx="1631576" cy="461665"/>
            </a:xfrm>
            <a:prstGeom prst="rect">
              <a:avLst/>
            </a:prstGeom>
            <a:noFill/>
          </p:spPr>
          <p:txBody>
            <a:bodyPr wrap="squar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DX</a:t>
              </a:r>
              <a:r>
                <a:rPr kumimoji="1" lang="ja-JP" altLang="en-US" sz="1200">
                  <a:solidFill>
                    <a:schemeClr val="bg1"/>
                  </a:solidFill>
                  <a:latin typeface="Meiryo" panose="020B0604030504040204" pitchFamily="34" charset="-128"/>
                  <a:ea typeface="Meiryo" panose="020B0604030504040204" pitchFamily="34" charset="-128"/>
                </a:rPr>
                <a:t>戦略立案支援</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プロデュース</a:t>
              </a:r>
              <a:endParaRPr kumimoji="1" lang="ja-JP" altLang="en-US" sz="1200">
                <a:solidFill>
                  <a:schemeClr val="bg1"/>
                </a:solidFill>
                <a:latin typeface="Meiryo" panose="020B0604030504040204" pitchFamily="34" charset="-128"/>
                <a:ea typeface="Meiryo" panose="020B0604030504040204" pitchFamily="34" charset="-128"/>
              </a:endParaRPr>
            </a:p>
          </p:txBody>
        </p:sp>
        <p:cxnSp>
          <p:nvCxnSpPr>
            <p:cNvPr id="61" name="直線矢印コネクタ 60">
              <a:extLst>
                <a:ext uri="{FF2B5EF4-FFF2-40B4-BE49-F238E27FC236}">
                  <a16:creationId xmlns:a16="http://schemas.microsoft.com/office/drawing/2014/main" id="{02EE9432-8D6E-D442-BBCB-02138F4A8978}"/>
                </a:ext>
              </a:extLst>
            </p:cNvPr>
            <p:cNvCxnSpPr>
              <a:cxnSpLocks/>
              <a:stCxn id="57" idx="3"/>
              <a:endCxn id="48" idx="1"/>
            </p:cNvCxnSpPr>
            <p:nvPr/>
          </p:nvCxnSpPr>
          <p:spPr>
            <a:xfrm>
              <a:off x="3941643" y="4408804"/>
              <a:ext cx="590535" cy="1737"/>
            </a:xfrm>
            <a:prstGeom prst="straightConnector1">
              <a:avLst/>
            </a:prstGeom>
            <a:ln>
              <a:solidFill>
                <a:schemeClr val="bg1">
                  <a:lumMod val="8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1C4C5502-C06B-2C43-8A57-7D9ACEE15701}"/>
                </a:ext>
              </a:extLst>
            </p:cNvPr>
            <p:cNvCxnSpPr>
              <a:cxnSpLocks/>
              <a:stCxn id="59" idx="2"/>
              <a:endCxn id="35" idx="0"/>
            </p:cNvCxnSpPr>
            <p:nvPr/>
          </p:nvCxnSpPr>
          <p:spPr>
            <a:xfrm flipH="1">
              <a:off x="3117939" y="4751080"/>
              <a:ext cx="1" cy="578212"/>
            </a:xfrm>
            <a:prstGeom prst="straightConnector1">
              <a:avLst/>
            </a:prstGeom>
            <a:ln>
              <a:solidFill>
                <a:schemeClr val="bg1">
                  <a:lumMod val="8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77" name="直線矢印コネクタ 76">
              <a:extLst>
                <a:ext uri="{FF2B5EF4-FFF2-40B4-BE49-F238E27FC236}">
                  <a16:creationId xmlns:a16="http://schemas.microsoft.com/office/drawing/2014/main" id="{84E23CDC-0890-0D46-9423-30AE511993BF}"/>
                </a:ext>
              </a:extLst>
            </p:cNvPr>
            <p:cNvCxnSpPr>
              <a:cxnSpLocks/>
              <a:stCxn id="59" idx="2"/>
              <a:endCxn id="34" idx="0"/>
            </p:cNvCxnSpPr>
            <p:nvPr/>
          </p:nvCxnSpPr>
          <p:spPr>
            <a:xfrm>
              <a:off x="3117940" y="4751080"/>
              <a:ext cx="2214598" cy="578990"/>
            </a:xfrm>
            <a:prstGeom prst="straightConnector1">
              <a:avLst/>
            </a:prstGeom>
            <a:ln>
              <a:solidFill>
                <a:schemeClr val="bg1">
                  <a:lumMod val="8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1" name="直線矢印コネクタ 80">
              <a:extLst>
                <a:ext uri="{FF2B5EF4-FFF2-40B4-BE49-F238E27FC236}">
                  <a16:creationId xmlns:a16="http://schemas.microsoft.com/office/drawing/2014/main" id="{26DD8C83-EF58-2A4E-8145-9050B6F44F05}"/>
                </a:ext>
              </a:extLst>
            </p:cNvPr>
            <p:cNvCxnSpPr>
              <a:cxnSpLocks/>
              <a:stCxn id="59" idx="2"/>
              <a:endCxn id="33" idx="0"/>
            </p:cNvCxnSpPr>
            <p:nvPr/>
          </p:nvCxnSpPr>
          <p:spPr>
            <a:xfrm>
              <a:off x="3117940" y="4751080"/>
              <a:ext cx="4429196" cy="574802"/>
            </a:xfrm>
            <a:prstGeom prst="straightConnector1">
              <a:avLst/>
            </a:prstGeom>
            <a:ln>
              <a:solidFill>
                <a:schemeClr val="bg1">
                  <a:lumMod val="8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84" name="テキスト ボックス 83">
              <a:extLst>
                <a:ext uri="{FF2B5EF4-FFF2-40B4-BE49-F238E27FC236}">
                  <a16:creationId xmlns:a16="http://schemas.microsoft.com/office/drawing/2014/main" id="{139D2519-0100-D147-9FA3-3A51F0343174}"/>
                </a:ext>
              </a:extLst>
            </p:cNvPr>
            <p:cNvSpPr txBox="1"/>
            <p:nvPr/>
          </p:nvSpPr>
          <p:spPr>
            <a:xfrm>
              <a:off x="6274458" y="4015532"/>
              <a:ext cx="2250521" cy="1077218"/>
            </a:xfrm>
            <a:prstGeom prst="rect">
              <a:avLst/>
            </a:prstGeom>
            <a:solidFill>
              <a:srgbClr val="FFFFFF">
                <a:alpha val="50980"/>
              </a:srgbClr>
            </a:solidFill>
          </p:spPr>
          <p:txBody>
            <a:bodyPr wrap="square" rtlCol="0">
              <a:spAutoFit/>
            </a:bodyPr>
            <a:lstStyle/>
            <a:p>
              <a:r>
                <a:rPr kumimoji="1" lang="ja-JP" altLang="en-US" sz="1400" b="1">
                  <a:latin typeface="Meiryo" panose="020B0604030504040204" pitchFamily="34" charset="-128"/>
                  <a:ea typeface="Meiryo" panose="020B0604030504040204" pitchFamily="34" charset="-128"/>
                </a:rPr>
                <a:t>デジタルを前提に</a:t>
              </a:r>
              <a:endParaRPr kumimoji="1" lang="en-US" altLang="ja-JP" sz="1400" b="1" dirty="0">
                <a:latin typeface="Meiryo" panose="020B0604030504040204" pitchFamily="34" charset="-128"/>
                <a:ea typeface="Meiryo" panose="020B0604030504040204" pitchFamily="34" charset="-128"/>
              </a:endParaRPr>
            </a:p>
            <a:p>
              <a:r>
                <a:rPr kumimoji="1" lang="ja-JP" altLang="en-US" sz="1400" b="1">
                  <a:latin typeface="Meiryo" panose="020B0604030504040204" pitchFamily="34" charset="-128"/>
                  <a:ea typeface="Meiryo" panose="020B0604030504040204" pitchFamily="34" charset="-128"/>
                </a:rPr>
                <a:t>自分たちの事業を再定義</a:t>
              </a:r>
              <a:endParaRPr kumimoji="1" lang="en-US" altLang="ja-JP" sz="1400" b="1"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200">
                  <a:latin typeface="Meiryo" panose="020B0604030504040204" pitchFamily="34" charset="-128"/>
                  <a:ea typeface="Meiryo" panose="020B0604030504040204" pitchFamily="34" charset="-128"/>
                </a:rPr>
                <a:t>事業目的</a:t>
              </a:r>
              <a:endParaRPr lang="en-US" altLang="ja-JP" sz="12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200">
                  <a:latin typeface="Meiryo" panose="020B0604030504040204" pitchFamily="34" charset="-128"/>
                  <a:ea typeface="Meiryo" panose="020B0604030504040204" pitchFamily="34" charset="-128"/>
                </a:rPr>
                <a:t>収益構造</a:t>
              </a:r>
              <a:endParaRPr kumimoji="1" lang="en-US" altLang="ja-JP" sz="12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200">
                  <a:latin typeface="Meiryo" panose="020B0604030504040204" pitchFamily="34" charset="-128"/>
                  <a:ea typeface="Meiryo" panose="020B0604030504040204" pitchFamily="34" charset="-128"/>
                </a:rPr>
                <a:t>市場や顧客　など</a:t>
              </a:r>
              <a:endParaRPr kumimoji="1" lang="ja-JP" altLang="en-US" sz="1200">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81A76A08-59AF-9A44-B045-A40350009476}"/>
                </a:ext>
              </a:extLst>
            </p:cNvPr>
            <p:cNvSpPr txBox="1"/>
            <p:nvPr/>
          </p:nvSpPr>
          <p:spPr>
            <a:xfrm>
              <a:off x="4520707" y="4792949"/>
              <a:ext cx="1631576" cy="584775"/>
            </a:xfrm>
            <a:prstGeom prst="rect">
              <a:avLst/>
            </a:prstGeom>
            <a:noFill/>
          </p:spPr>
          <p:txBody>
            <a:bodyPr wrap="square" rtlCol="0">
              <a:spAutoFit/>
            </a:bodyPr>
            <a:lstStyle/>
            <a:p>
              <a:pPr algn="ctr"/>
              <a:r>
                <a:rPr kumimoji="1" lang="en-US" altLang="ja-JP" sz="3200" b="1" dirty="0">
                  <a:solidFill>
                    <a:schemeClr val="bg1"/>
                  </a:solidFill>
                  <a:latin typeface="Meiryo" panose="020B0604030504040204" pitchFamily="34" charset="-128"/>
                  <a:ea typeface="Meiryo" panose="020B0604030504040204" pitchFamily="34" charset="-128"/>
                </a:rPr>
                <a:t>DX</a:t>
              </a:r>
              <a:r>
                <a:rPr kumimoji="1" lang="ja-JP" altLang="en-US" sz="3200" b="1">
                  <a:solidFill>
                    <a:schemeClr val="bg1"/>
                  </a:solidFill>
                  <a:latin typeface="Meiryo" panose="020B0604030504040204" pitchFamily="34" charset="-128"/>
                  <a:ea typeface="Meiryo" panose="020B0604030504040204" pitchFamily="34" charset="-128"/>
                </a:rPr>
                <a:t>戦略</a:t>
              </a:r>
            </a:p>
          </p:txBody>
        </p:sp>
      </p:grpSp>
      <p:sp>
        <p:nvSpPr>
          <p:cNvPr id="93" name="タイトル 92">
            <a:extLst>
              <a:ext uri="{FF2B5EF4-FFF2-40B4-BE49-F238E27FC236}">
                <a16:creationId xmlns:a16="http://schemas.microsoft.com/office/drawing/2014/main" id="{9EF90FBE-DC73-5A44-985A-4442E57479C4}"/>
              </a:ext>
            </a:extLst>
          </p:cNvPr>
          <p:cNvSpPr>
            <a:spLocks noGrp="1"/>
          </p:cNvSpPr>
          <p:nvPr>
            <p:ph type="title"/>
          </p:nvPr>
        </p:nvSpPr>
        <p:spPr/>
        <p:txBody>
          <a:bodyPr/>
          <a:lstStyle/>
          <a:p>
            <a:r>
              <a:rPr lang="en-US" altLang="ja-JP" dirty="0"/>
              <a:t>DX</a:t>
            </a:r>
            <a:r>
              <a:rPr lang="ja-JP" altLang="en-US"/>
              <a:t>戦略の位置付け</a:t>
            </a:r>
          </a:p>
        </p:txBody>
      </p:sp>
    </p:spTree>
    <p:extLst>
      <p:ext uri="{BB962C8B-B14F-4D97-AF65-F5344CB8AC3E}">
        <p14:creationId xmlns:p14="http://schemas.microsoft.com/office/powerpoint/2010/main" val="3502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92"/>
                                        </p:tgtEl>
                                        <p:attrNameLst>
                                          <p:attrName>style.visibility</p:attrName>
                                        </p:attrNameLst>
                                      </p:cBhvr>
                                      <p:to>
                                        <p:strVal val="visible"/>
                                      </p:to>
                                    </p:set>
                                    <p:anim calcmode="lin" valueType="num">
                                      <p:cBhvr additive="base">
                                        <p:cTn id="14" dur="500"/>
                                        <p:tgtEl>
                                          <p:spTgt spid="92"/>
                                        </p:tgtEl>
                                        <p:attrNameLst>
                                          <p:attrName>ppt_y</p:attrName>
                                        </p:attrNameLst>
                                      </p:cBhvr>
                                      <p:tavLst>
                                        <p:tav tm="0">
                                          <p:val>
                                            <p:strVal val="#ppt_y+#ppt_h*1.125000"/>
                                          </p:val>
                                        </p:tav>
                                        <p:tav tm="100000">
                                          <p:val>
                                            <p:strVal val="#ppt_y"/>
                                          </p:val>
                                        </p:tav>
                                      </p:tavLst>
                                    </p:anim>
                                    <p:animEffect transition="in" filter="wipe(up)">
                                      <p:cBhvr>
                                        <p:cTn id="15" dur="500"/>
                                        <p:tgtEl>
                                          <p:spTgt spid="92"/>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p:cTn id="19" dur="500" fill="hold"/>
                                        <p:tgtEl>
                                          <p:spTgt spid="88"/>
                                        </p:tgtEl>
                                        <p:attrNameLst>
                                          <p:attrName>ppt_w</p:attrName>
                                        </p:attrNameLst>
                                      </p:cBhvr>
                                      <p:tavLst>
                                        <p:tav tm="0">
                                          <p:val>
                                            <p:fltVal val="0"/>
                                          </p:val>
                                        </p:tav>
                                        <p:tav tm="100000">
                                          <p:val>
                                            <p:strVal val="#ppt_w"/>
                                          </p:val>
                                        </p:tav>
                                      </p:tavLst>
                                    </p:anim>
                                    <p:anim calcmode="lin" valueType="num">
                                      <p:cBhvr>
                                        <p:cTn id="20" dur="500" fill="hold"/>
                                        <p:tgtEl>
                                          <p:spTgt spid="88"/>
                                        </p:tgtEl>
                                        <p:attrNameLst>
                                          <p:attrName>ppt_h</p:attrName>
                                        </p:attrNameLst>
                                      </p:cBhvr>
                                      <p:tavLst>
                                        <p:tav tm="0">
                                          <p:val>
                                            <p:fltVal val="0"/>
                                          </p:val>
                                        </p:tav>
                                        <p:tav tm="100000">
                                          <p:val>
                                            <p:strVal val="#ppt_h"/>
                                          </p:val>
                                        </p:tav>
                                      </p:tavLst>
                                    </p:anim>
                                    <p:animEffect transition="in" filter="fade">
                                      <p:cBhvr>
                                        <p:cTn id="2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050EB-04AD-6C4B-8932-91B1B1C266B3}"/>
              </a:ext>
            </a:extLst>
          </p:cNvPr>
          <p:cNvSpPr>
            <a:spLocks noGrp="1"/>
          </p:cNvSpPr>
          <p:nvPr>
            <p:ph type="title"/>
          </p:nvPr>
        </p:nvSpPr>
        <p:spPr/>
        <p:txBody>
          <a:bodyPr/>
          <a:lstStyle/>
          <a:p>
            <a:r>
              <a:rPr kumimoji="1" lang="ja-JP" altLang="en-US"/>
              <a:t>デジタル化がもたらすレイヤ構造化と抽象化</a:t>
            </a:r>
          </a:p>
        </p:txBody>
      </p:sp>
      <p:pic>
        <p:nvPicPr>
          <p:cNvPr id="6" name="図 5" descr="食品 が含まれている画像&#10;&#10;自動的に生成された説明">
            <a:extLst>
              <a:ext uri="{FF2B5EF4-FFF2-40B4-BE49-F238E27FC236}">
                <a16:creationId xmlns:a16="http://schemas.microsoft.com/office/drawing/2014/main" id="{A1C1F352-D811-3147-AAA7-96BC68D85DA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32475" y="1571815"/>
            <a:ext cx="1014970" cy="1014970"/>
          </a:xfrm>
          <a:prstGeom prst="rect">
            <a:avLst/>
          </a:prstGeom>
        </p:spPr>
      </p:pic>
      <p:pic>
        <p:nvPicPr>
          <p:cNvPr id="8" name="図 7" descr="食品, テーブル, 座る が含まれている画像&#10;&#10;自動的に生成された説明">
            <a:extLst>
              <a:ext uri="{FF2B5EF4-FFF2-40B4-BE49-F238E27FC236}">
                <a16:creationId xmlns:a16="http://schemas.microsoft.com/office/drawing/2014/main" id="{1F4F0614-EE40-0442-9BE5-BFE7FB7C821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9668" y="1571815"/>
            <a:ext cx="1014970" cy="1014970"/>
          </a:xfrm>
          <a:prstGeom prst="rect">
            <a:avLst/>
          </a:prstGeom>
        </p:spPr>
      </p:pic>
      <p:pic>
        <p:nvPicPr>
          <p:cNvPr id="10" name="図 9" descr="瓶の飲み物&#10;&#10;自動的に生成された説明">
            <a:extLst>
              <a:ext uri="{FF2B5EF4-FFF2-40B4-BE49-F238E27FC236}">
                <a16:creationId xmlns:a16="http://schemas.microsoft.com/office/drawing/2014/main" id="{0B0323BF-6C44-E34A-863F-07A873B2588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198" y="1571815"/>
            <a:ext cx="1014970" cy="1014970"/>
          </a:xfrm>
          <a:prstGeom prst="rect">
            <a:avLst/>
          </a:prstGeom>
        </p:spPr>
      </p:pic>
      <p:pic>
        <p:nvPicPr>
          <p:cNvPr id="1026" name="Picture 2">
            <a:extLst>
              <a:ext uri="{FF2B5EF4-FFF2-40B4-BE49-F238E27FC236}">
                <a16:creationId xmlns:a16="http://schemas.microsoft.com/office/drawing/2014/main" id="{53275EAA-B9D1-1445-94C8-5FDBDF5321E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2247" y="4917544"/>
            <a:ext cx="1603513" cy="1202635"/>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グループ化 63">
            <a:extLst>
              <a:ext uri="{FF2B5EF4-FFF2-40B4-BE49-F238E27FC236}">
                <a16:creationId xmlns:a16="http://schemas.microsoft.com/office/drawing/2014/main" id="{5736C34A-7226-4D47-90FD-79D32B6A421B}"/>
              </a:ext>
            </a:extLst>
          </p:cNvPr>
          <p:cNvGrpSpPr/>
          <p:nvPr/>
        </p:nvGrpSpPr>
        <p:grpSpPr>
          <a:xfrm>
            <a:off x="2864221" y="918943"/>
            <a:ext cx="854015" cy="5533504"/>
            <a:chOff x="2864221" y="918943"/>
            <a:chExt cx="854015" cy="5533504"/>
          </a:xfrm>
        </p:grpSpPr>
        <p:sp>
          <p:nvSpPr>
            <p:cNvPr id="28" name="上下矢印 27">
              <a:extLst>
                <a:ext uri="{FF2B5EF4-FFF2-40B4-BE49-F238E27FC236}">
                  <a16:creationId xmlns:a16="http://schemas.microsoft.com/office/drawing/2014/main" id="{FA52209D-C91C-4B4D-8673-789B2038A20E}"/>
                </a:ext>
              </a:extLst>
            </p:cNvPr>
            <p:cNvSpPr/>
            <p:nvPr/>
          </p:nvSpPr>
          <p:spPr>
            <a:xfrm>
              <a:off x="2864221" y="918943"/>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1CA0997E-DAA6-714A-9F7B-9F3C24FE8A17}"/>
                </a:ext>
              </a:extLst>
            </p:cNvPr>
            <p:cNvSpPr txBox="1"/>
            <p:nvPr/>
          </p:nvSpPr>
          <p:spPr>
            <a:xfrm>
              <a:off x="3060395" y="1149775"/>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11A8501D-70F5-DD4D-9555-A55BC94358DA}"/>
                </a:ext>
              </a:extLst>
            </p:cNvPr>
            <p:cNvSpPr txBox="1"/>
            <p:nvPr/>
          </p:nvSpPr>
          <p:spPr>
            <a:xfrm>
              <a:off x="3060395" y="5427752"/>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sp>
        <p:nvSpPr>
          <p:cNvPr id="3" name="テキスト ボックス 2">
            <a:extLst>
              <a:ext uri="{FF2B5EF4-FFF2-40B4-BE49-F238E27FC236}">
                <a16:creationId xmlns:a16="http://schemas.microsoft.com/office/drawing/2014/main" id="{F2E689DB-1C0D-2F40-BF5F-4B89BEDF0D34}"/>
              </a:ext>
            </a:extLst>
          </p:cNvPr>
          <p:cNvSpPr txBox="1"/>
          <p:nvPr/>
        </p:nvSpPr>
        <p:spPr>
          <a:xfrm>
            <a:off x="484451" y="4542076"/>
            <a:ext cx="2339103"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カレー</a:t>
            </a:r>
            <a:r>
              <a:rPr lang="ja-JP" altLang="en-US" sz="1400">
                <a:solidFill>
                  <a:schemeClr val="accent6">
                    <a:lumMod val="75000"/>
                  </a:schemeClr>
                </a:solidFill>
                <a:latin typeface="Meiryo" panose="020B0604030504040204" pitchFamily="34" charset="-128"/>
                <a:ea typeface="Meiryo" panose="020B0604030504040204" pitchFamily="34" charset="-128"/>
              </a:rPr>
              <a:t>料理でしか使えない</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89C94090-7731-0840-9D23-2C174D301035}"/>
              </a:ext>
            </a:extLst>
          </p:cNvPr>
          <p:cNvSpPr txBox="1"/>
          <p:nvPr/>
        </p:nvSpPr>
        <p:spPr>
          <a:xfrm>
            <a:off x="745726" y="2680843"/>
            <a:ext cx="1800493" cy="523220"/>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アレンジができる</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様々な料理に使える</a:t>
            </a:r>
            <a:endParaRPr kumimoji="1" lang="en-US" altLang="ja-JP" sz="1400" dirty="0">
              <a:solidFill>
                <a:srgbClr val="0070C0"/>
              </a:solidFill>
              <a:latin typeface="Meiryo" panose="020B0604030504040204" pitchFamily="34" charset="-128"/>
              <a:ea typeface="Meiryo" panose="020B0604030504040204" pitchFamily="34" charset="-128"/>
            </a:endParaRPr>
          </a:p>
        </p:txBody>
      </p:sp>
      <p:pic>
        <p:nvPicPr>
          <p:cNvPr id="25" name="Picture 2">
            <a:extLst>
              <a:ext uri="{FF2B5EF4-FFF2-40B4-BE49-F238E27FC236}">
                <a16:creationId xmlns:a16="http://schemas.microsoft.com/office/drawing/2014/main" id="{6CC360C1-F64F-AA49-9B6B-C2B5CC3C788D}"/>
              </a:ext>
            </a:extLst>
          </p:cNvPr>
          <p:cNvPicPr>
            <a:picLocks noChangeAspect="1" noChangeArrowheads="1"/>
          </p:cNvPicPr>
          <p:nvPr/>
        </p:nvPicPr>
        <p:blipFill>
          <a:blip r:embed="rId6" cstate="print">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1142644" y="989490"/>
            <a:ext cx="398000" cy="10149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B137B5E9-71F1-5249-A0AF-27A995B8FBD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23848" y="995727"/>
            <a:ext cx="409737" cy="10161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プロ監修】最強のカレールー人気おすすめランキング26選【専門家の一押しは？2021年最新版】｜セレクト - gooランキング">
            <a:extLst>
              <a:ext uri="{FF2B5EF4-FFF2-40B4-BE49-F238E27FC236}">
                <a16:creationId xmlns:a16="http://schemas.microsoft.com/office/drawing/2014/main" id="{98D31ED8-5149-8D4E-B3D7-670FD49743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247" y="3414950"/>
            <a:ext cx="1610589" cy="892266"/>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グループ化 64">
            <a:extLst>
              <a:ext uri="{FF2B5EF4-FFF2-40B4-BE49-F238E27FC236}">
                <a16:creationId xmlns:a16="http://schemas.microsoft.com/office/drawing/2014/main" id="{D25E2E65-ABCA-F849-977B-20C4516D3E3D}"/>
              </a:ext>
            </a:extLst>
          </p:cNvPr>
          <p:cNvGrpSpPr/>
          <p:nvPr/>
        </p:nvGrpSpPr>
        <p:grpSpPr>
          <a:xfrm>
            <a:off x="3718234" y="985014"/>
            <a:ext cx="4877914" cy="5206560"/>
            <a:chOff x="3718234" y="985014"/>
            <a:chExt cx="4877914" cy="5206560"/>
          </a:xfrm>
        </p:grpSpPr>
        <p:sp>
          <p:nvSpPr>
            <p:cNvPr id="32" name="正方形/長方形 31">
              <a:extLst>
                <a:ext uri="{FF2B5EF4-FFF2-40B4-BE49-F238E27FC236}">
                  <a16:creationId xmlns:a16="http://schemas.microsoft.com/office/drawing/2014/main" id="{85F8B9F0-DEA7-744C-BF9A-6A4B084578B4}"/>
                </a:ext>
              </a:extLst>
            </p:cNvPr>
            <p:cNvSpPr/>
            <p:nvPr/>
          </p:nvSpPr>
          <p:spPr>
            <a:xfrm>
              <a:off x="4995503" y="1018187"/>
              <a:ext cx="3488642" cy="3459958"/>
            </a:xfrm>
            <a:prstGeom prst="rect">
              <a:avLst/>
            </a:prstGeom>
            <a:solidFill>
              <a:srgbClr val="0070C0">
                <a:alpha val="2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69C2EA62-97D0-E542-A46C-E4E02CF09F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613330" y="5291214"/>
              <a:ext cx="895859" cy="900360"/>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F144CD97-22A8-0249-8908-C0B95A5E917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54436" y="5291214"/>
              <a:ext cx="895859" cy="900360"/>
            </a:xfrm>
            <a:prstGeom prst="rect">
              <a:avLst/>
            </a:prstGeom>
            <a:effectLst>
              <a:outerShdw blurRad="50800" dist="38100" dir="2700000" algn="tl" rotWithShape="0">
                <a:prstClr val="black">
                  <a:alpha val="40000"/>
                </a:prstClr>
              </a:outerShdw>
            </a:effectLst>
          </p:spPr>
        </p:pic>
        <p:pic>
          <p:nvPicPr>
            <p:cNvPr id="1028" name="Picture 4" descr="タブレットを使う作業員のイラスト（女性）">
              <a:extLst>
                <a:ext uri="{FF2B5EF4-FFF2-40B4-BE49-F238E27FC236}">
                  <a16:creationId xmlns:a16="http://schemas.microsoft.com/office/drawing/2014/main" id="{3EB807D5-B8B4-F843-960C-9317A5A622B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024126" y="5098292"/>
              <a:ext cx="615373" cy="8044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833B59E4-C88D-D24D-91A9-43DFA702753A}"/>
                </a:ext>
              </a:extLst>
            </p:cNvPr>
            <p:cNvSpPr/>
            <p:nvPr/>
          </p:nvSpPr>
          <p:spPr>
            <a:xfrm>
              <a:off x="5124714" y="3274229"/>
              <a:ext cx="948001" cy="10984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AA9F6620-5242-6046-B7E8-45EA70C26FC8}"/>
                </a:ext>
              </a:extLst>
            </p:cNvPr>
            <p:cNvSpPr/>
            <p:nvPr/>
          </p:nvSpPr>
          <p:spPr>
            <a:xfrm>
              <a:off x="5124712" y="1842035"/>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327E1CEB-BF00-4646-845C-D0CCCA80E68B}"/>
                </a:ext>
              </a:extLst>
            </p:cNvPr>
            <p:cNvSpPr/>
            <p:nvPr/>
          </p:nvSpPr>
          <p:spPr>
            <a:xfrm>
              <a:off x="6277653" y="3284168"/>
              <a:ext cx="948001" cy="109840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2C80019-FAF2-494A-AE53-38D266B52E37}"/>
                </a:ext>
              </a:extLst>
            </p:cNvPr>
            <p:cNvSpPr/>
            <p:nvPr/>
          </p:nvSpPr>
          <p:spPr>
            <a:xfrm>
              <a:off x="7414912" y="3274229"/>
              <a:ext cx="948001" cy="109840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37555BE-85C0-614E-83E4-03D2B2CC39A6}"/>
                </a:ext>
              </a:extLst>
            </p:cNvPr>
            <p:cNvSpPr/>
            <p:nvPr/>
          </p:nvSpPr>
          <p:spPr>
            <a:xfrm>
              <a:off x="5124712" y="1116606"/>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2D63AFD7-0029-4345-A0CB-9045587FFDAF}"/>
                </a:ext>
              </a:extLst>
            </p:cNvPr>
            <p:cNvSpPr txBox="1"/>
            <p:nvPr/>
          </p:nvSpPr>
          <p:spPr>
            <a:xfrm>
              <a:off x="5279069" y="1965482"/>
              <a:ext cx="524503" cy="369332"/>
            </a:xfrm>
            <a:prstGeom prst="rect">
              <a:avLst/>
            </a:prstGeom>
            <a:noFill/>
          </p:spPr>
          <p:txBody>
            <a:bodyPr wrap="none" rtlCol="0">
              <a:spAutoFit/>
            </a:bodyPr>
            <a:lstStyle/>
            <a:p>
              <a:pPr algn="ctr"/>
              <a:r>
                <a:rPr lang="en-US" altLang="ja-JP" b="1" dirty="0">
                  <a:solidFill>
                    <a:schemeClr val="bg1"/>
                  </a:solidFill>
                  <a:latin typeface="Meiryo" panose="020B0604030504040204" pitchFamily="34" charset="-128"/>
                  <a:ea typeface="Meiryo" panose="020B0604030504040204" pitchFamily="34" charset="-128"/>
                </a:rPr>
                <a:t>OS</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AD34A8FE-5C17-8A41-9E10-B1DD107BC7E7}"/>
                </a:ext>
              </a:extLst>
            </p:cNvPr>
            <p:cNvSpPr txBox="1"/>
            <p:nvPr/>
          </p:nvSpPr>
          <p:spPr>
            <a:xfrm>
              <a:off x="5277946" y="1275165"/>
              <a:ext cx="1800493"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コンピューター</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97F8176-2833-7441-8B5A-9E48121100B4}"/>
                </a:ext>
              </a:extLst>
            </p:cNvPr>
            <p:cNvSpPr txBox="1"/>
            <p:nvPr/>
          </p:nvSpPr>
          <p:spPr>
            <a:xfrm>
              <a:off x="7186772" y="1895015"/>
              <a:ext cx="865943" cy="553998"/>
            </a:xfrm>
            <a:prstGeom prst="rect">
              <a:avLst/>
            </a:prstGeom>
            <a:noFill/>
          </p:spPr>
          <p:txBody>
            <a:bodyPr wrap="none" rtlCol="0">
              <a:spAutoFit/>
            </a:bodyPr>
            <a:lstStyle/>
            <a:p>
              <a:r>
                <a:rPr lang="en-US" altLang="ja-JP" sz="1000" dirty="0">
                  <a:solidFill>
                    <a:schemeClr val="bg1"/>
                  </a:solidFill>
                  <a:latin typeface="Meiryo" panose="020B0604030504040204" pitchFamily="34" charset="-128"/>
                  <a:ea typeface="Meiryo" panose="020B0604030504040204" pitchFamily="34" charset="-128"/>
                </a:rPr>
                <a:t>Windows</a:t>
              </a:r>
            </a:p>
            <a:p>
              <a:r>
                <a:rPr lang="en-US" altLang="ja-JP" sz="1000" dirty="0">
                  <a:solidFill>
                    <a:schemeClr val="bg1"/>
                  </a:solidFill>
                  <a:latin typeface="Meiryo" panose="020B0604030504040204" pitchFamily="34" charset="-128"/>
                  <a:ea typeface="Meiryo" panose="020B0604030504040204" pitchFamily="34" charset="-128"/>
                </a:rPr>
                <a:t>Linux</a:t>
              </a:r>
            </a:p>
            <a:p>
              <a:r>
                <a:rPr lang="en-US" altLang="ja-JP" sz="1000" dirty="0">
                  <a:solidFill>
                    <a:schemeClr val="bg1"/>
                  </a:solidFill>
                  <a:latin typeface="Meiryo" panose="020B0604030504040204" pitchFamily="34" charset="-128"/>
                  <a:ea typeface="Meiryo" panose="020B0604030504040204" pitchFamily="34" charset="-128"/>
                </a:rPr>
                <a:t>MacOS</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6F0BFC0B-5640-5B4F-9C6E-D183A699E626}"/>
                </a:ext>
              </a:extLst>
            </p:cNvPr>
            <p:cNvSpPr txBox="1"/>
            <p:nvPr/>
          </p:nvSpPr>
          <p:spPr>
            <a:xfrm>
              <a:off x="7182796" y="1183446"/>
              <a:ext cx="1210588"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プロセッサー</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ストレージ</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ネットワーク</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7ACB40A-E905-BA46-A310-C014A2979879}"/>
                </a:ext>
              </a:extLst>
            </p:cNvPr>
            <p:cNvSpPr txBox="1"/>
            <p:nvPr/>
          </p:nvSpPr>
          <p:spPr>
            <a:xfrm>
              <a:off x="5728151" y="3391589"/>
              <a:ext cx="2031325" cy="584775"/>
            </a:xfrm>
            <a:prstGeom prst="rect">
              <a:avLst/>
            </a:prstGeom>
            <a:noFill/>
          </p:spPr>
          <p:txBody>
            <a:bodyPr wrap="none" rtlCol="0">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業務専用のプログラム</a:t>
              </a:r>
            </a:p>
          </p:txBody>
        </p:sp>
        <p:sp>
          <p:nvSpPr>
            <p:cNvPr id="34" name="正方形/長方形 33">
              <a:extLst>
                <a:ext uri="{FF2B5EF4-FFF2-40B4-BE49-F238E27FC236}">
                  <a16:creationId xmlns:a16="http://schemas.microsoft.com/office/drawing/2014/main" id="{D1B1A0D7-EC2A-CF47-95CA-B98CA026C3FA}"/>
                </a:ext>
              </a:extLst>
            </p:cNvPr>
            <p:cNvSpPr/>
            <p:nvPr/>
          </p:nvSpPr>
          <p:spPr>
            <a:xfrm>
              <a:off x="5124712" y="2558132"/>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0DB5008-3A65-DF4E-82F8-6F578148A012}"/>
                </a:ext>
              </a:extLst>
            </p:cNvPr>
            <p:cNvSpPr txBox="1"/>
            <p:nvPr/>
          </p:nvSpPr>
          <p:spPr>
            <a:xfrm>
              <a:off x="5280045" y="2686399"/>
              <a:ext cx="1569660"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ミドルウェア</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2831071-8C38-E445-8782-5342306F6B1E}"/>
                </a:ext>
              </a:extLst>
            </p:cNvPr>
            <p:cNvSpPr txBox="1"/>
            <p:nvPr/>
          </p:nvSpPr>
          <p:spPr>
            <a:xfrm>
              <a:off x="7178933" y="2615607"/>
              <a:ext cx="954107"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データベース</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認証基盤</a:t>
              </a:r>
              <a:endParaRPr kumimoji="1"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通信制御など</a:t>
              </a:r>
              <a:endParaRPr lang="en-US" altLang="ja-JP" sz="1000" dirty="0">
                <a:solidFill>
                  <a:schemeClr val="bg1"/>
                </a:solidFill>
                <a:latin typeface="Meiryo" panose="020B0604030504040204" pitchFamily="34" charset="-128"/>
                <a:ea typeface="Meiryo" panose="020B0604030504040204" pitchFamily="34" charset="-128"/>
              </a:endParaRPr>
            </a:p>
          </p:txBody>
        </p:sp>
        <p:pic>
          <p:nvPicPr>
            <p:cNvPr id="5" name="Picture 2" descr="ボード「フローチャート」のピン">
              <a:extLst>
                <a:ext uri="{FF2B5EF4-FFF2-40B4-BE49-F238E27FC236}">
                  <a16:creationId xmlns:a16="http://schemas.microsoft.com/office/drawing/2014/main" id="{B67809C5-9BDB-7A49-9EE9-E123FA0F17F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718234" y="3199953"/>
              <a:ext cx="1217222" cy="10368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会議のイラスト（男女混合）">
              <a:extLst>
                <a:ext uri="{FF2B5EF4-FFF2-40B4-BE49-F238E27FC236}">
                  <a16:creationId xmlns:a16="http://schemas.microsoft.com/office/drawing/2014/main" id="{C07AC7F3-5E33-D449-BADF-10AB55D2A6CB}"/>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48299" y="5094735"/>
              <a:ext cx="1047849" cy="10478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WS 導入事例：任天堂株式会社、株式会社ディー・エヌ・エー| AWS">
              <a:extLst>
                <a:ext uri="{FF2B5EF4-FFF2-40B4-BE49-F238E27FC236}">
                  <a16:creationId xmlns:a16="http://schemas.microsoft.com/office/drawing/2014/main" id="{726A3306-6B1C-584A-A3BB-855B328C2A0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718234" y="1959250"/>
              <a:ext cx="1208257" cy="9486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ボード「イラスト」のピン">
              <a:extLst>
                <a:ext uri="{FF2B5EF4-FFF2-40B4-BE49-F238E27FC236}">
                  <a16:creationId xmlns:a16="http://schemas.microsoft.com/office/drawing/2014/main" id="{ED182E61-2194-FA41-A63B-0037EA7DA65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762977" y="4495883"/>
              <a:ext cx="1285352" cy="1022569"/>
            </a:xfrm>
            <a:prstGeom prst="rect">
              <a:avLst/>
            </a:prstGeom>
            <a:noFill/>
            <a:extLst>
              <a:ext uri="{909E8E84-426E-40DD-AFC4-6F175D3DCCD1}">
                <a14:hiddenFill xmlns:a14="http://schemas.microsoft.com/office/drawing/2010/main">
                  <a:solidFill>
                    <a:srgbClr val="FFFFFF"/>
                  </a:solidFill>
                </a14:hiddenFill>
              </a:ext>
            </a:extLst>
          </p:spPr>
        </p:pic>
        <p:sp>
          <p:nvSpPr>
            <p:cNvPr id="62" name="テキスト ボックス 61">
              <a:extLst>
                <a:ext uri="{FF2B5EF4-FFF2-40B4-BE49-F238E27FC236}">
                  <a16:creationId xmlns:a16="http://schemas.microsoft.com/office/drawing/2014/main" id="{FC47C070-C874-BF47-8C02-778C58CAC560}"/>
                </a:ext>
              </a:extLst>
            </p:cNvPr>
            <p:cNvSpPr txBox="1"/>
            <p:nvPr/>
          </p:nvSpPr>
          <p:spPr>
            <a:xfrm>
              <a:off x="3737545" y="985014"/>
              <a:ext cx="1205779" cy="830997"/>
            </a:xfrm>
            <a:prstGeom prst="rect">
              <a:avLst/>
            </a:prstGeom>
            <a:noFill/>
          </p:spPr>
          <p:txBody>
            <a:bodyPr wrap="none" rtlCol="0">
              <a:spAutoFit/>
            </a:bodyPr>
            <a:lstStyle/>
            <a:p>
              <a:r>
                <a:rPr kumimoji="1" lang="en-US" altLang="ja-JP" sz="1200" dirty="0">
                  <a:solidFill>
                    <a:srgbClr val="0070C0"/>
                  </a:solidFill>
                </a:rPr>
                <a:t>0101010101010</a:t>
              </a:r>
            </a:p>
            <a:p>
              <a:r>
                <a:rPr kumimoji="1" lang="en-US" altLang="ja-JP" sz="1200" dirty="0">
                  <a:solidFill>
                    <a:srgbClr val="0070C0"/>
                  </a:solidFill>
                </a:rPr>
                <a:t>1010101001011</a:t>
              </a:r>
            </a:p>
            <a:p>
              <a:r>
                <a:rPr kumimoji="1" lang="en-US" altLang="ja-JP" sz="1200" dirty="0">
                  <a:solidFill>
                    <a:srgbClr val="0070C0"/>
                  </a:solidFill>
                </a:rPr>
                <a:t>1110101010110</a:t>
              </a:r>
            </a:p>
            <a:p>
              <a:r>
                <a:rPr kumimoji="1" lang="en-US" altLang="ja-JP" sz="1200" dirty="0">
                  <a:solidFill>
                    <a:srgbClr val="0070C0"/>
                  </a:solidFill>
                </a:rPr>
                <a:t>0011110011100</a:t>
              </a:r>
              <a:endParaRPr kumimoji="1" lang="ja-JP" altLang="en-US" sz="1200">
                <a:solidFill>
                  <a:srgbClr val="0070C0"/>
                </a:solidFill>
              </a:endParaRPr>
            </a:p>
          </p:txBody>
        </p:sp>
        <p:sp>
          <p:nvSpPr>
            <p:cNvPr id="63" name="テキスト ボックス 62">
              <a:extLst>
                <a:ext uri="{FF2B5EF4-FFF2-40B4-BE49-F238E27FC236}">
                  <a16:creationId xmlns:a16="http://schemas.microsoft.com/office/drawing/2014/main" id="{ED4FE24B-6278-704F-AF91-AD9214F48FEE}"/>
                </a:ext>
              </a:extLst>
            </p:cNvPr>
            <p:cNvSpPr txBox="1"/>
            <p:nvPr/>
          </p:nvSpPr>
          <p:spPr>
            <a:xfrm>
              <a:off x="5118204" y="4636704"/>
              <a:ext cx="3416320"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業務毎に異なる複雑な作業手順</a:t>
              </a:r>
            </a:p>
          </p:txBody>
        </p:sp>
        <p:sp>
          <p:nvSpPr>
            <p:cNvPr id="66" name="テキスト ボックス 65">
              <a:extLst>
                <a:ext uri="{FF2B5EF4-FFF2-40B4-BE49-F238E27FC236}">
                  <a16:creationId xmlns:a16="http://schemas.microsoft.com/office/drawing/2014/main" id="{303C7967-8685-F34A-A634-526294836728}"/>
                </a:ext>
              </a:extLst>
            </p:cNvPr>
            <p:cNvSpPr txBox="1"/>
            <p:nvPr/>
          </p:nvSpPr>
          <p:spPr>
            <a:xfrm>
              <a:off x="5143696"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販売管理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68D84DED-B38B-D946-917E-EC4C8D98A8DB}"/>
                </a:ext>
              </a:extLst>
            </p:cNvPr>
            <p:cNvSpPr txBox="1"/>
            <p:nvPr/>
          </p:nvSpPr>
          <p:spPr>
            <a:xfrm>
              <a:off x="6300247"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生産管理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1A11A7F9-EF17-D14C-9431-CCC79F4DCFAA}"/>
                </a:ext>
              </a:extLst>
            </p:cNvPr>
            <p:cNvSpPr txBox="1"/>
            <p:nvPr/>
          </p:nvSpPr>
          <p:spPr>
            <a:xfrm>
              <a:off x="7437506" y="4013489"/>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会計管理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7CBC810A-D86C-6A44-A1E9-D689A85FD67B}"/>
                </a:ext>
              </a:extLst>
            </p:cNvPr>
            <p:cNvSpPr txBox="1"/>
            <p:nvPr/>
          </p:nvSpPr>
          <p:spPr>
            <a:xfrm>
              <a:off x="3851655" y="5635501"/>
              <a:ext cx="1107996"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個別業務</a:t>
              </a:r>
            </a:p>
          </p:txBody>
        </p:sp>
      </p:grpSp>
    </p:spTree>
    <p:extLst>
      <p:ext uri="{BB962C8B-B14F-4D97-AF65-F5344CB8AC3E}">
        <p14:creationId xmlns:p14="http://schemas.microsoft.com/office/powerpoint/2010/main" val="380909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par>
                                <p:cTn id="21" presetID="1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1+#ppt_w/2"/>
                                          </p:val>
                                        </p:tav>
                                        <p:tav tm="100000">
                                          <p:val>
                                            <p:strVal val="#ppt_x"/>
                                          </p:val>
                                        </p:tav>
                                      </p:tavLst>
                                    </p:anim>
                                    <p:anim calcmode="lin" valueType="num">
                                      <p:cBhvr additive="base">
                                        <p:cTn id="4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outHorizontal)">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2"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p:tgtEl>
                                          <p:spTgt spid="65"/>
                                        </p:tgtEl>
                                        <p:attrNameLst>
                                          <p:attrName>ppt_x</p:attrName>
                                        </p:attrNameLst>
                                      </p:cBhvr>
                                      <p:tavLst>
                                        <p:tav tm="0">
                                          <p:val>
                                            <p:strVal val="#ppt_x+#ppt_w*1.125000"/>
                                          </p:val>
                                        </p:tav>
                                        <p:tav tm="100000">
                                          <p:val>
                                            <p:strVal val="#ppt_x"/>
                                          </p:val>
                                        </p:tav>
                                      </p:tavLst>
                                    </p:anim>
                                    <p:animEffect transition="in" filter="wipe(left)">
                                      <p:cBhvr>
                                        <p:cTn id="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コネクタ 15">
            <a:extLst>
              <a:ext uri="{FF2B5EF4-FFF2-40B4-BE49-F238E27FC236}">
                <a16:creationId xmlns:a16="http://schemas.microsoft.com/office/drawing/2014/main" id="{0A7E459D-C80E-8742-A67F-033341D49E76}"/>
              </a:ext>
            </a:extLst>
          </p:cNvPr>
          <p:cNvCxnSpPr>
            <a:stCxn id="12" idx="3"/>
          </p:cNvCxnSpPr>
          <p:nvPr/>
        </p:nvCxnSpPr>
        <p:spPr>
          <a:xfrm>
            <a:off x="4572001" y="2167369"/>
            <a:ext cx="4114799" cy="666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0" name="直線コネクタ 49">
            <a:extLst>
              <a:ext uri="{FF2B5EF4-FFF2-40B4-BE49-F238E27FC236}">
                <a16:creationId xmlns:a16="http://schemas.microsoft.com/office/drawing/2014/main" id="{2F132E39-DB56-1747-BB34-4D4E752451DC}"/>
              </a:ext>
            </a:extLst>
          </p:cNvPr>
          <p:cNvCxnSpPr/>
          <p:nvPr/>
        </p:nvCxnSpPr>
        <p:spPr>
          <a:xfrm>
            <a:off x="4599993" y="3706920"/>
            <a:ext cx="4114799" cy="666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9509C1B1-16D9-004D-8826-FC62AA88F895}"/>
              </a:ext>
            </a:extLst>
          </p:cNvPr>
          <p:cNvCxnSpPr/>
          <p:nvPr/>
        </p:nvCxnSpPr>
        <p:spPr>
          <a:xfrm>
            <a:off x="4562670" y="5255802"/>
            <a:ext cx="4114799" cy="666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D05A1D06-078C-DC49-BA0D-14A5AF1788A1}"/>
              </a:ext>
            </a:extLst>
          </p:cNvPr>
          <p:cNvSpPr>
            <a:spLocks noGrp="1"/>
          </p:cNvSpPr>
          <p:nvPr>
            <p:ph type="title"/>
          </p:nvPr>
        </p:nvSpPr>
        <p:spPr/>
        <p:txBody>
          <a:bodyPr/>
          <a:lstStyle/>
          <a:p>
            <a:r>
              <a:rPr kumimoji="1" lang="en-US" altLang="ja-JP" dirty="0"/>
              <a:t>DX</a:t>
            </a:r>
            <a:r>
              <a:rPr kumimoji="1" lang="ja-JP" altLang="en-US"/>
              <a:t>を実装する</a:t>
            </a:r>
            <a:r>
              <a:rPr kumimoji="1" lang="en-US" altLang="ja-JP" dirty="0"/>
              <a:t>3</a:t>
            </a:r>
            <a:r>
              <a:rPr kumimoji="1" lang="ja-JP" altLang="en-US"/>
              <a:t>つのステップ</a:t>
            </a:r>
          </a:p>
        </p:txBody>
      </p:sp>
      <p:grpSp>
        <p:nvGrpSpPr>
          <p:cNvPr id="6" name="グループ化 5">
            <a:extLst>
              <a:ext uri="{FF2B5EF4-FFF2-40B4-BE49-F238E27FC236}">
                <a16:creationId xmlns:a16="http://schemas.microsoft.com/office/drawing/2014/main" id="{6F95AB80-D512-E845-A75E-9AD55A471D1E}"/>
              </a:ext>
            </a:extLst>
          </p:cNvPr>
          <p:cNvGrpSpPr/>
          <p:nvPr/>
        </p:nvGrpSpPr>
        <p:grpSpPr>
          <a:xfrm>
            <a:off x="196145" y="1541573"/>
            <a:ext cx="4375856" cy="1251591"/>
            <a:chOff x="457201" y="890063"/>
            <a:chExt cx="4375856" cy="1251591"/>
          </a:xfrm>
        </p:grpSpPr>
        <p:sp>
          <p:nvSpPr>
            <p:cNvPr id="12" name="ホームベース 11">
              <a:extLst>
                <a:ext uri="{FF2B5EF4-FFF2-40B4-BE49-F238E27FC236}">
                  <a16:creationId xmlns:a16="http://schemas.microsoft.com/office/drawing/2014/main" id="{97842A56-EC06-1548-8B21-1F3A50791509}"/>
                </a:ext>
              </a:extLst>
            </p:cNvPr>
            <p:cNvSpPr/>
            <p:nvPr/>
          </p:nvSpPr>
          <p:spPr>
            <a:xfrm>
              <a:off x="457201" y="890063"/>
              <a:ext cx="4375856" cy="125159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447AAE6-858B-AD4A-947E-3845B41BD959}"/>
                </a:ext>
              </a:extLst>
            </p:cNvPr>
            <p:cNvSpPr txBox="1"/>
            <p:nvPr/>
          </p:nvSpPr>
          <p:spPr>
            <a:xfrm>
              <a:off x="634365" y="1010760"/>
              <a:ext cx="3801041" cy="461665"/>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解決すべき</a:t>
              </a:r>
              <a:r>
                <a:rPr kumimoji="1" lang="ja-JP" altLang="en-US" sz="2400" b="1">
                  <a:solidFill>
                    <a:schemeClr val="bg1"/>
                  </a:solidFill>
                  <a:latin typeface="Meiryo" panose="020B0604030504040204" pitchFamily="34" charset="-128"/>
                  <a:ea typeface="Meiryo" panose="020B0604030504040204" pitchFamily="34" charset="-128"/>
                </a:rPr>
                <a:t>課題</a:t>
              </a:r>
              <a:r>
                <a:rPr kumimoji="1" lang="ja-JP" altLang="en-US">
                  <a:solidFill>
                    <a:schemeClr val="bg1"/>
                  </a:solidFill>
                  <a:latin typeface="Meiryo" panose="020B0604030504040204" pitchFamily="34" charset="-128"/>
                  <a:ea typeface="Meiryo" panose="020B0604030504040204" pitchFamily="34" charset="-128"/>
                </a:rPr>
                <a:t>をあきらかにする</a:t>
              </a:r>
            </a:p>
          </p:txBody>
        </p:sp>
        <p:sp>
          <p:nvSpPr>
            <p:cNvPr id="7" name="テキスト ボックス 6">
              <a:extLst>
                <a:ext uri="{FF2B5EF4-FFF2-40B4-BE49-F238E27FC236}">
                  <a16:creationId xmlns:a16="http://schemas.microsoft.com/office/drawing/2014/main" id="{29FDEF8B-7D87-A149-8261-AAEAD8429FC1}"/>
                </a:ext>
              </a:extLst>
            </p:cNvPr>
            <p:cNvSpPr txBox="1"/>
            <p:nvPr/>
          </p:nvSpPr>
          <p:spPr>
            <a:xfrm>
              <a:off x="634364" y="1349147"/>
              <a:ext cx="3525324"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放置できない脅威</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これさえ解決できれば突破できること</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是非とも実現したいこと　など</a:t>
              </a:r>
            </a:p>
          </p:txBody>
        </p:sp>
      </p:grpSp>
      <p:grpSp>
        <p:nvGrpSpPr>
          <p:cNvPr id="26" name="グループ化 25">
            <a:extLst>
              <a:ext uri="{FF2B5EF4-FFF2-40B4-BE49-F238E27FC236}">
                <a16:creationId xmlns:a16="http://schemas.microsoft.com/office/drawing/2014/main" id="{2F84284D-DDE1-644F-9ABB-B2543BCA4E26}"/>
              </a:ext>
            </a:extLst>
          </p:cNvPr>
          <p:cNvGrpSpPr/>
          <p:nvPr/>
        </p:nvGrpSpPr>
        <p:grpSpPr>
          <a:xfrm>
            <a:off x="195580" y="2751543"/>
            <a:ext cx="4375857" cy="1585541"/>
            <a:chOff x="456636" y="2100033"/>
            <a:chExt cx="4375857" cy="1585541"/>
          </a:xfrm>
        </p:grpSpPr>
        <p:sp>
          <p:nvSpPr>
            <p:cNvPr id="13" name="ホームベース 12">
              <a:extLst>
                <a:ext uri="{FF2B5EF4-FFF2-40B4-BE49-F238E27FC236}">
                  <a16:creationId xmlns:a16="http://schemas.microsoft.com/office/drawing/2014/main" id="{39E33F6D-E8F2-F048-B0FF-CA11060C5C8B}"/>
                </a:ext>
              </a:extLst>
            </p:cNvPr>
            <p:cNvSpPr/>
            <p:nvPr/>
          </p:nvSpPr>
          <p:spPr>
            <a:xfrm>
              <a:off x="456636" y="2433983"/>
              <a:ext cx="4375857" cy="125159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A89F99EB-C811-AB49-AA36-761518E6D9FA}"/>
                </a:ext>
              </a:extLst>
            </p:cNvPr>
            <p:cNvSpPr txBox="1"/>
            <p:nvPr/>
          </p:nvSpPr>
          <p:spPr>
            <a:xfrm>
              <a:off x="634366" y="2556686"/>
              <a:ext cx="3801041" cy="461665"/>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課題を解決するための</a:t>
              </a:r>
              <a:r>
                <a:rPr kumimoji="1" lang="ja-JP" altLang="en-US" sz="2400" b="1">
                  <a:solidFill>
                    <a:schemeClr val="bg1"/>
                  </a:solidFill>
                  <a:latin typeface="Meiryo" panose="020B0604030504040204" pitchFamily="34" charset="-128"/>
                  <a:ea typeface="Meiryo" panose="020B0604030504040204" pitchFamily="34" charset="-128"/>
                </a:rPr>
                <a:t>戦略</a:t>
              </a:r>
              <a:r>
                <a:rPr kumimoji="1" lang="ja-JP" altLang="en-US">
                  <a:solidFill>
                    <a:schemeClr val="bg1"/>
                  </a:solidFill>
                  <a:latin typeface="Meiryo" panose="020B0604030504040204" pitchFamily="34" charset="-128"/>
                  <a:ea typeface="Meiryo" panose="020B0604030504040204" pitchFamily="34" charset="-128"/>
                </a:rPr>
                <a:t>を描く</a:t>
              </a:r>
            </a:p>
          </p:txBody>
        </p:sp>
        <p:sp>
          <p:nvSpPr>
            <p:cNvPr id="8" name="テキスト ボックス 7">
              <a:extLst>
                <a:ext uri="{FF2B5EF4-FFF2-40B4-BE49-F238E27FC236}">
                  <a16:creationId xmlns:a16="http://schemas.microsoft.com/office/drawing/2014/main" id="{AE018183-E1B8-3340-964F-C55624DFF87D}"/>
                </a:ext>
              </a:extLst>
            </p:cNvPr>
            <p:cNvSpPr txBox="1"/>
            <p:nvPr/>
          </p:nvSpPr>
          <p:spPr>
            <a:xfrm>
              <a:off x="634364" y="2944056"/>
              <a:ext cx="3525324"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課題の原因と解決方法についての仮説</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解決方法に至る総合的な物語</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事業への影響や効果　など</a:t>
              </a:r>
            </a:p>
          </p:txBody>
        </p:sp>
        <p:sp>
          <p:nvSpPr>
            <p:cNvPr id="10" name="下矢印 9">
              <a:extLst>
                <a:ext uri="{FF2B5EF4-FFF2-40B4-BE49-F238E27FC236}">
                  <a16:creationId xmlns:a16="http://schemas.microsoft.com/office/drawing/2014/main" id="{E6696564-61E6-7E43-8F5B-49EE2D0E57CC}"/>
                </a:ext>
              </a:extLst>
            </p:cNvPr>
            <p:cNvSpPr/>
            <p:nvPr/>
          </p:nvSpPr>
          <p:spPr>
            <a:xfrm>
              <a:off x="1866230" y="2100033"/>
              <a:ext cx="1337310" cy="30790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グループ化 26">
            <a:extLst>
              <a:ext uri="{FF2B5EF4-FFF2-40B4-BE49-F238E27FC236}">
                <a16:creationId xmlns:a16="http://schemas.microsoft.com/office/drawing/2014/main" id="{7A099739-0429-094F-A4BF-C50E1DAEF70B}"/>
              </a:ext>
            </a:extLst>
          </p:cNvPr>
          <p:cNvGrpSpPr/>
          <p:nvPr/>
        </p:nvGrpSpPr>
        <p:grpSpPr>
          <a:xfrm>
            <a:off x="195581" y="4290461"/>
            <a:ext cx="4376420" cy="1584213"/>
            <a:chOff x="456637" y="3638951"/>
            <a:chExt cx="4376420" cy="1584213"/>
          </a:xfrm>
        </p:grpSpPr>
        <p:sp>
          <p:nvSpPr>
            <p:cNvPr id="14" name="ホームベース 13">
              <a:extLst>
                <a:ext uri="{FF2B5EF4-FFF2-40B4-BE49-F238E27FC236}">
                  <a16:creationId xmlns:a16="http://schemas.microsoft.com/office/drawing/2014/main" id="{9209FC39-F926-544D-96D5-E98F7868AC33}"/>
                </a:ext>
              </a:extLst>
            </p:cNvPr>
            <p:cNvSpPr/>
            <p:nvPr/>
          </p:nvSpPr>
          <p:spPr>
            <a:xfrm>
              <a:off x="456637" y="3971573"/>
              <a:ext cx="4376420" cy="125159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098E52D0-554B-F54D-B8BC-4739684487A0}"/>
                </a:ext>
              </a:extLst>
            </p:cNvPr>
            <p:cNvSpPr txBox="1"/>
            <p:nvPr/>
          </p:nvSpPr>
          <p:spPr>
            <a:xfrm>
              <a:off x="634365" y="4052199"/>
              <a:ext cx="3801041" cy="461665"/>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戦略を実践するための</a:t>
              </a:r>
              <a:r>
                <a:rPr kumimoji="1" lang="ja-JP" altLang="en-US" sz="2400" b="1">
                  <a:solidFill>
                    <a:schemeClr val="bg1"/>
                  </a:solidFill>
                  <a:latin typeface="Meiryo" panose="020B0604030504040204" pitchFamily="34" charset="-128"/>
                  <a:ea typeface="Meiryo" panose="020B0604030504040204" pitchFamily="34" charset="-128"/>
                </a:rPr>
                <a:t>手段</a:t>
              </a:r>
              <a:r>
                <a:rPr kumimoji="1" lang="ja-JP" altLang="en-US">
                  <a:solidFill>
                    <a:schemeClr val="bg1"/>
                  </a:solidFill>
                  <a:latin typeface="Meiryo" panose="020B0604030504040204" pitchFamily="34" charset="-128"/>
                  <a:ea typeface="Meiryo" panose="020B0604030504040204" pitchFamily="34" charset="-128"/>
                </a:rPr>
                <a:t>を組む</a:t>
              </a:r>
            </a:p>
          </p:txBody>
        </p:sp>
        <p:sp>
          <p:nvSpPr>
            <p:cNvPr id="9" name="テキスト ボックス 8">
              <a:extLst>
                <a:ext uri="{FF2B5EF4-FFF2-40B4-BE49-F238E27FC236}">
                  <a16:creationId xmlns:a16="http://schemas.microsoft.com/office/drawing/2014/main" id="{8B66FF85-F73E-A14E-9C78-C9618A9036DA}"/>
                </a:ext>
              </a:extLst>
            </p:cNvPr>
            <p:cNvSpPr txBox="1"/>
            <p:nvPr/>
          </p:nvSpPr>
          <p:spPr>
            <a:xfrm>
              <a:off x="634364" y="4439569"/>
              <a:ext cx="3704860"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ビジネス・モデルとビジネス・プロセス</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組織や体制、業績評価基準や報酬制度</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技術や</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サービス、製品や店舗</a:t>
              </a:r>
              <a:r>
                <a:rPr kumimoji="1" lang="ja-JP" altLang="en-US" sz="1400">
                  <a:solidFill>
                    <a:schemeClr val="bg1"/>
                  </a:solidFill>
                  <a:latin typeface="Meiryo" panose="020B0604030504040204" pitchFamily="34" charset="-128"/>
                  <a:ea typeface="Meiryo" panose="020B0604030504040204" pitchFamily="34" charset="-128"/>
                </a:rPr>
                <a:t>　など</a:t>
              </a:r>
            </a:p>
          </p:txBody>
        </p:sp>
        <p:sp>
          <p:nvSpPr>
            <p:cNvPr id="11" name="下矢印 10">
              <a:extLst>
                <a:ext uri="{FF2B5EF4-FFF2-40B4-BE49-F238E27FC236}">
                  <a16:creationId xmlns:a16="http://schemas.microsoft.com/office/drawing/2014/main" id="{A52BBF87-07E7-F14C-90FB-42CED81BE4FE}"/>
                </a:ext>
              </a:extLst>
            </p:cNvPr>
            <p:cNvSpPr/>
            <p:nvPr/>
          </p:nvSpPr>
          <p:spPr>
            <a:xfrm>
              <a:off x="1866230" y="3638951"/>
              <a:ext cx="1337310" cy="30790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円/楕円 29">
            <a:extLst>
              <a:ext uri="{FF2B5EF4-FFF2-40B4-BE49-F238E27FC236}">
                <a16:creationId xmlns:a16="http://schemas.microsoft.com/office/drawing/2014/main" id="{87F6BE78-2546-4547-B51A-15347D1F93A3}"/>
              </a:ext>
            </a:extLst>
          </p:cNvPr>
          <p:cNvSpPr/>
          <p:nvPr/>
        </p:nvSpPr>
        <p:spPr>
          <a:xfrm>
            <a:off x="4975787" y="1653609"/>
            <a:ext cx="1021080" cy="102751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A093FC9C-F28F-CC48-9A8E-6D0097A62EDB}"/>
              </a:ext>
            </a:extLst>
          </p:cNvPr>
          <p:cNvSpPr/>
          <p:nvPr/>
        </p:nvSpPr>
        <p:spPr>
          <a:xfrm>
            <a:off x="5283180" y="2773685"/>
            <a:ext cx="390806" cy="36933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4F9CC12C-0BA5-3045-944C-D3BE5D6D1D04}"/>
              </a:ext>
            </a:extLst>
          </p:cNvPr>
          <p:cNvSpPr/>
          <p:nvPr/>
        </p:nvSpPr>
        <p:spPr>
          <a:xfrm>
            <a:off x="4945234" y="3194363"/>
            <a:ext cx="1021080" cy="102751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a:extLst>
              <a:ext uri="{FF2B5EF4-FFF2-40B4-BE49-F238E27FC236}">
                <a16:creationId xmlns:a16="http://schemas.microsoft.com/office/drawing/2014/main" id="{280AA07C-D53D-C246-B7AE-1CD4A1D697EE}"/>
              </a:ext>
            </a:extLst>
          </p:cNvPr>
          <p:cNvSpPr/>
          <p:nvPr/>
        </p:nvSpPr>
        <p:spPr>
          <a:xfrm>
            <a:off x="4976058" y="4756933"/>
            <a:ext cx="1021080" cy="102751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矢印 33">
            <a:extLst>
              <a:ext uri="{FF2B5EF4-FFF2-40B4-BE49-F238E27FC236}">
                <a16:creationId xmlns:a16="http://schemas.microsoft.com/office/drawing/2014/main" id="{B865F3F0-1BDE-B348-B40C-92DA48BF9D7E}"/>
              </a:ext>
            </a:extLst>
          </p:cNvPr>
          <p:cNvSpPr/>
          <p:nvPr/>
        </p:nvSpPr>
        <p:spPr>
          <a:xfrm>
            <a:off x="5283180" y="4339797"/>
            <a:ext cx="390806" cy="36933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76FB3024-B5FE-DD40-B350-AAB34AED3377}"/>
              </a:ext>
            </a:extLst>
          </p:cNvPr>
          <p:cNvSpPr/>
          <p:nvPr/>
        </p:nvSpPr>
        <p:spPr>
          <a:xfrm>
            <a:off x="7260770" y="1653608"/>
            <a:ext cx="1021080" cy="1027517"/>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E4143CFF-95FC-2B47-89D5-92A8344A1F2F}"/>
              </a:ext>
            </a:extLst>
          </p:cNvPr>
          <p:cNvSpPr/>
          <p:nvPr/>
        </p:nvSpPr>
        <p:spPr>
          <a:xfrm>
            <a:off x="7260770" y="3203381"/>
            <a:ext cx="1021080" cy="1027517"/>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C40AFF5A-1AE4-5544-BA8B-5CDCA19477CC}"/>
              </a:ext>
            </a:extLst>
          </p:cNvPr>
          <p:cNvSpPr/>
          <p:nvPr/>
        </p:nvSpPr>
        <p:spPr>
          <a:xfrm>
            <a:off x="7260770" y="4761341"/>
            <a:ext cx="1021080" cy="102751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下矢印 40">
            <a:extLst>
              <a:ext uri="{FF2B5EF4-FFF2-40B4-BE49-F238E27FC236}">
                <a16:creationId xmlns:a16="http://schemas.microsoft.com/office/drawing/2014/main" id="{54731A63-2646-A845-9FC7-00C6362A3BD9}"/>
              </a:ext>
            </a:extLst>
          </p:cNvPr>
          <p:cNvSpPr/>
          <p:nvPr/>
        </p:nvSpPr>
        <p:spPr>
          <a:xfrm flipH="1" flipV="1">
            <a:off x="7584802" y="2765719"/>
            <a:ext cx="390806" cy="369332"/>
          </a:xfrm>
          <a:prstGeom prst="down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3B00081E-2559-5A46-8642-D66B77B4DADE}"/>
              </a:ext>
            </a:extLst>
          </p:cNvPr>
          <p:cNvSpPr txBox="1"/>
          <p:nvPr/>
        </p:nvSpPr>
        <p:spPr>
          <a:xfrm>
            <a:off x="6590537" y="6060985"/>
            <a:ext cx="2353529" cy="523220"/>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AI</a:t>
            </a:r>
            <a:r>
              <a:rPr kumimoji="1" lang="ja-JP" altLang="en-US" sz="1400">
                <a:solidFill>
                  <a:srgbClr val="C00000"/>
                </a:solidFill>
                <a:latin typeface="Meiryo" panose="020B0604030504040204" pitchFamily="34" charset="-128"/>
                <a:ea typeface="Meiryo" panose="020B0604030504040204" pitchFamily="34" charset="-128"/>
              </a:rPr>
              <a:t>を使った新しいビジネス</a:t>
            </a:r>
            <a:endParaRPr kumimoji="1" lang="en-US" altLang="ja-JP" sz="1400"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ならば、何がいいだろう？</a:t>
            </a:r>
          </a:p>
        </p:txBody>
      </p:sp>
      <p:sp>
        <p:nvSpPr>
          <p:cNvPr id="47" name="テキスト ボックス 46">
            <a:extLst>
              <a:ext uri="{FF2B5EF4-FFF2-40B4-BE49-F238E27FC236}">
                <a16:creationId xmlns:a16="http://schemas.microsoft.com/office/drawing/2014/main" id="{CD9BB09A-0556-7842-8964-6E64DC96EB85}"/>
              </a:ext>
            </a:extLst>
          </p:cNvPr>
          <p:cNvSpPr txBox="1"/>
          <p:nvPr/>
        </p:nvSpPr>
        <p:spPr>
          <a:xfrm>
            <a:off x="4398800" y="867525"/>
            <a:ext cx="2159566" cy="523220"/>
          </a:xfrm>
          <a:prstGeom prst="rect">
            <a:avLst/>
          </a:prstGeom>
          <a:noFill/>
        </p:spPr>
        <p:txBody>
          <a:bodyPr wrap="none" rtlCol="0">
            <a:spAutoFit/>
          </a:bodyPr>
          <a:lstStyle/>
          <a:p>
            <a:r>
              <a:rPr kumimoji="1" lang="ja-JP" altLang="en-US" sz="1400">
                <a:solidFill>
                  <a:srgbClr val="C00000"/>
                </a:solidFill>
                <a:latin typeface="Meiryo" panose="020B0604030504040204" pitchFamily="34" charset="-128"/>
                <a:ea typeface="Meiryo" panose="020B0604030504040204" pitchFamily="34" charset="-128"/>
              </a:rPr>
              <a:t>我が事業部が克服すべき</a:t>
            </a:r>
            <a:endParaRPr kumimoji="1" lang="en-US" altLang="ja-JP" sz="1400" dirty="0">
              <a:solidFill>
                <a:srgbClr val="C00000"/>
              </a:solidFill>
              <a:latin typeface="Meiryo" panose="020B0604030504040204" pitchFamily="34" charset="-128"/>
              <a:ea typeface="Meiryo" panose="020B0604030504040204" pitchFamily="34" charset="-128"/>
            </a:endParaRPr>
          </a:p>
          <a:p>
            <a:r>
              <a:rPr lang="ja-JP" altLang="en-US" sz="1400">
                <a:solidFill>
                  <a:srgbClr val="C00000"/>
                </a:solidFill>
                <a:latin typeface="Meiryo" panose="020B0604030504040204" pitchFamily="34" charset="-128"/>
                <a:ea typeface="Meiryo" panose="020B0604030504040204" pitchFamily="34" charset="-128"/>
              </a:rPr>
              <a:t>重大な</a:t>
            </a:r>
            <a:r>
              <a:rPr kumimoji="1" lang="ja-JP" altLang="en-US" sz="1400">
                <a:solidFill>
                  <a:srgbClr val="C00000"/>
                </a:solidFill>
                <a:latin typeface="Meiryo" panose="020B0604030504040204" pitchFamily="34" charset="-128"/>
                <a:ea typeface="Meiryo" panose="020B0604030504040204" pitchFamily="34" charset="-128"/>
              </a:rPr>
              <a:t>課題は何だろう？</a:t>
            </a:r>
          </a:p>
        </p:txBody>
      </p:sp>
      <p:sp>
        <p:nvSpPr>
          <p:cNvPr id="48" name="下矢印 47">
            <a:extLst>
              <a:ext uri="{FF2B5EF4-FFF2-40B4-BE49-F238E27FC236}">
                <a16:creationId xmlns:a16="http://schemas.microsoft.com/office/drawing/2014/main" id="{20596085-5A30-3144-BD82-DDED89711F6F}"/>
              </a:ext>
            </a:extLst>
          </p:cNvPr>
          <p:cNvSpPr/>
          <p:nvPr/>
        </p:nvSpPr>
        <p:spPr>
          <a:xfrm>
            <a:off x="5283180" y="1358410"/>
            <a:ext cx="390806" cy="271298"/>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a:extLst>
              <a:ext uri="{FF2B5EF4-FFF2-40B4-BE49-F238E27FC236}">
                <a16:creationId xmlns:a16="http://schemas.microsoft.com/office/drawing/2014/main" id="{4D2D1712-5600-EE45-A9DF-1B85E0EDF09B}"/>
              </a:ext>
            </a:extLst>
          </p:cNvPr>
          <p:cNvSpPr/>
          <p:nvPr/>
        </p:nvSpPr>
        <p:spPr>
          <a:xfrm rot="10800000">
            <a:off x="7575907" y="5829743"/>
            <a:ext cx="390806" cy="207547"/>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a:extLst>
              <a:ext uri="{FF2B5EF4-FFF2-40B4-BE49-F238E27FC236}">
                <a16:creationId xmlns:a16="http://schemas.microsoft.com/office/drawing/2014/main" id="{EC793D6C-D239-5E40-8792-EDDD804ACD5A}"/>
              </a:ext>
            </a:extLst>
          </p:cNvPr>
          <p:cNvSpPr/>
          <p:nvPr/>
        </p:nvSpPr>
        <p:spPr>
          <a:xfrm flipH="1" flipV="1">
            <a:off x="7575472" y="4332715"/>
            <a:ext cx="390806" cy="369332"/>
          </a:xfrm>
          <a:prstGeom prst="down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6630469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CB477B-E71C-164E-BDC4-D22FE3FBF5C7}"/>
              </a:ext>
            </a:extLst>
          </p:cNvPr>
          <p:cNvSpPr>
            <a:spLocks noGrp="1"/>
          </p:cNvSpPr>
          <p:nvPr>
            <p:ph type="title"/>
          </p:nvPr>
        </p:nvSpPr>
        <p:spPr/>
        <p:txBody>
          <a:bodyPr/>
          <a:lstStyle/>
          <a:p>
            <a:r>
              <a:rPr kumimoji="1" lang="en-US" altLang="ja-JP" dirty="0"/>
              <a:t>DX</a:t>
            </a:r>
            <a:r>
              <a:rPr kumimoji="1" lang="ja-JP" altLang="en-US"/>
              <a:t>の正しい進め方</a:t>
            </a:r>
          </a:p>
        </p:txBody>
      </p:sp>
      <p:sp>
        <p:nvSpPr>
          <p:cNvPr id="3" name="テキスト ボックス 2">
            <a:extLst>
              <a:ext uri="{FF2B5EF4-FFF2-40B4-BE49-F238E27FC236}">
                <a16:creationId xmlns:a16="http://schemas.microsoft.com/office/drawing/2014/main" id="{0925711A-98FC-294D-819B-9DCB19497261}"/>
              </a:ext>
            </a:extLst>
          </p:cNvPr>
          <p:cNvSpPr txBox="1"/>
          <p:nvPr/>
        </p:nvSpPr>
        <p:spPr>
          <a:xfrm>
            <a:off x="243367" y="1464105"/>
            <a:ext cx="4208108" cy="646331"/>
          </a:xfrm>
          <a:prstGeom prst="rect">
            <a:avLst/>
          </a:prstGeom>
          <a:noFill/>
        </p:spPr>
        <p:txBody>
          <a:bodyPr wrap="squar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何としてでも解決したい、重大な事業課題は何か？</a:t>
            </a:r>
          </a:p>
        </p:txBody>
      </p:sp>
      <p:sp>
        <p:nvSpPr>
          <p:cNvPr id="4" name="テキスト ボックス 3">
            <a:extLst>
              <a:ext uri="{FF2B5EF4-FFF2-40B4-BE49-F238E27FC236}">
                <a16:creationId xmlns:a16="http://schemas.microsoft.com/office/drawing/2014/main" id="{8A32878B-618A-8944-88F4-D6E9034374E7}"/>
              </a:ext>
            </a:extLst>
          </p:cNvPr>
          <p:cNvSpPr txBox="1"/>
          <p:nvPr/>
        </p:nvSpPr>
        <p:spPr>
          <a:xfrm>
            <a:off x="243367" y="2717634"/>
            <a:ext cx="4208108" cy="646331"/>
          </a:xfrm>
          <a:prstGeom prst="rect">
            <a:avLst/>
          </a:prstGeom>
          <a:noFill/>
        </p:spPr>
        <p:txBody>
          <a:bodyPr wrap="squar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デジタルにこだわらず、最善の解決策は何か？</a:t>
            </a:r>
          </a:p>
        </p:txBody>
      </p:sp>
      <p:sp>
        <p:nvSpPr>
          <p:cNvPr id="5" name="テキスト ボックス 4">
            <a:extLst>
              <a:ext uri="{FF2B5EF4-FFF2-40B4-BE49-F238E27FC236}">
                <a16:creationId xmlns:a16="http://schemas.microsoft.com/office/drawing/2014/main" id="{864D1A30-1CB9-3D49-8DE8-62A39E66D778}"/>
              </a:ext>
            </a:extLst>
          </p:cNvPr>
          <p:cNvSpPr txBox="1"/>
          <p:nvPr/>
        </p:nvSpPr>
        <p:spPr>
          <a:xfrm>
            <a:off x="235234" y="3974910"/>
            <a:ext cx="4224372" cy="1754326"/>
          </a:xfrm>
          <a:prstGeom prst="rect">
            <a:avLst/>
          </a:prstGeom>
          <a:noFill/>
        </p:spPr>
        <p:txBody>
          <a:bodyPr wrap="square" rtlCol="0">
            <a:spAutoFit/>
          </a:bodyPr>
          <a:lstStyle/>
          <a:p>
            <a:pPr marL="285750" indent="-285750">
              <a:buFont typeface="Wingdings" pitchFamily="2" charset="2"/>
              <a:buChar char="ü"/>
            </a:pPr>
            <a:r>
              <a:rPr lang="ja-JP" altLang="en-US">
                <a:solidFill>
                  <a:srgbClr val="0070C0"/>
                </a:solidFill>
                <a:latin typeface="Meiryo" panose="020B0604030504040204" pitchFamily="34" charset="-128"/>
                <a:ea typeface="Meiryo" panose="020B0604030504040204" pitchFamily="34" charset="-128"/>
              </a:rPr>
              <a:t>デジタルは、その解決策の成果を高めることができるか？</a:t>
            </a:r>
            <a:endParaRPr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rgbClr val="0070C0"/>
                </a:solidFill>
                <a:latin typeface="Meiryo" panose="020B0604030504040204" pitchFamily="34" charset="-128"/>
                <a:ea typeface="Meiryo" panose="020B0604030504040204" pitchFamily="34" charset="-128"/>
              </a:rPr>
              <a:t>デジタルを前提にすることで、よりよい解決策を描けるか？</a:t>
            </a:r>
            <a:endParaRPr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b="1" dirty="0">
                <a:solidFill>
                  <a:srgbClr val="0070C0"/>
                </a:solidFill>
                <a:latin typeface="Meiryo" panose="020B0604030504040204" pitchFamily="34" charset="-128"/>
                <a:ea typeface="Meiryo" panose="020B0604030504040204" pitchFamily="34" charset="-128"/>
              </a:rPr>
              <a:t>MVP</a:t>
            </a:r>
            <a:r>
              <a:rPr lang="ja-JP" altLang="en-US">
                <a:solidFill>
                  <a:srgbClr val="0070C0"/>
                </a:solidFill>
                <a:latin typeface="Meiryo" panose="020B0604030504040204" pitchFamily="34" charset="-128"/>
                <a:ea typeface="Meiryo" panose="020B0604030504040204" pitchFamily="34" charset="-128"/>
              </a:rPr>
              <a:t>（</a:t>
            </a:r>
            <a:r>
              <a:rPr lang="en-US" altLang="ja-JP" dirty="0">
                <a:solidFill>
                  <a:srgbClr val="0070C0"/>
                </a:solidFill>
                <a:latin typeface="Meiryo" panose="020B0604030504040204" pitchFamily="34" charset="-128"/>
                <a:ea typeface="Meiryo" panose="020B0604030504040204" pitchFamily="34" charset="-128"/>
              </a:rPr>
              <a:t>Minimum Viable Product</a:t>
            </a:r>
            <a:r>
              <a:rPr lang="ja-JP" altLang="en-US">
                <a:solidFill>
                  <a:srgbClr val="0070C0"/>
                </a:solidFill>
                <a:latin typeface="Meiryo" panose="020B0604030504040204" pitchFamily="34" charset="-128"/>
                <a:ea typeface="Meiryo" panose="020B0604030504040204" pitchFamily="34" charset="-128"/>
              </a:rPr>
              <a:t>）は、何か？</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17F03B07-3AFD-314A-82C7-32E5254EE4B8}"/>
              </a:ext>
            </a:extLst>
          </p:cNvPr>
          <p:cNvSpPr txBox="1"/>
          <p:nvPr/>
        </p:nvSpPr>
        <p:spPr>
          <a:xfrm>
            <a:off x="4682319" y="1459730"/>
            <a:ext cx="4208107" cy="646331"/>
          </a:xfrm>
          <a:prstGeom prst="rect">
            <a:avLst/>
          </a:prstGeom>
          <a:noFill/>
        </p:spPr>
        <p:txBody>
          <a:bodyPr wrap="square" rtlCol="0">
            <a:spAutoFit/>
          </a:bodyPr>
          <a:lstStyle/>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事業に差し障りがない範囲で、デジタルが使えそうな事業課題は何か？</a:t>
            </a:r>
          </a:p>
        </p:txBody>
      </p:sp>
      <p:sp>
        <p:nvSpPr>
          <p:cNvPr id="7" name="テキスト ボックス 6">
            <a:extLst>
              <a:ext uri="{FF2B5EF4-FFF2-40B4-BE49-F238E27FC236}">
                <a16:creationId xmlns:a16="http://schemas.microsoft.com/office/drawing/2014/main" id="{A5C7A689-5EA4-FD45-9311-6A622DA64ABB}"/>
              </a:ext>
            </a:extLst>
          </p:cNvPr>
          <p:cNvSpPr txBox="1"/>
          <p:nvPr/>
        </p:nvSpPr>
        <p:spPr>
          <a:xfrm>
            <a:off x="4682318" y="2714348"/>
            <a:ext cx="4208107" cy="646331"/>
          </a:xfrm>
          <a:prstGeom prst="rect">
            <a:avLst/>
          </a:prstGeom>
          <a:noFill/>
        </p:spPr>
        <p:txBody>
          <a:bodyPr wrap="squar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デジタルを使うには、どうすればいいのか</a:t>
            </a:r>
            <a:r>
              <a:rPr kumimoji="1" lang="ja-JP" altLang="en-US">
                <a:solidFill>
                  <a:schemeClr val="accent3">
                    <a:lumMod val="75000"/>
                  </a:schemeClr>
                </a:solidFill>
                <a:latin typeface="Meiryo" panose="020B0604030504040204" pitchFamily="34" charset="-128"/>
                <a:ea typeface="Meiryo" panose="020B0604030504040204" pitchFamily="34" charset="-128"/>
              </a:rPr>
              <a:t>？</a:t>
            </a:r>
          </a:p>
        </p:txBody>
      </p:sp>
      <p:sp>
        <p:nvSpPr>
          <p:cNvPr id="8" name="テキスト ボックス 7">
            <a:extLst>
              <a:ext uri="{FF2B5EF4-FFF2-40B4-BE49-F238E27FC236}">
                <a16:creationId xmlns:a16="http://schemas.microsoft.com/office/drawing/2014/main" id="{88956160-2D1E-6648-B8D9-B8E2309AA830}"/>
              </a:ext>
            </a:extLst>
          </p:cNvPr>
          <p:cNvSpPr txBox="1"/>
          <p:nvPr/>
        </p:nvSpPr>
        <p:spPr>
          <a:xfrm>
            <a:off x="4682317" y="3974910"/>
            <a:ext cx="4208107" cy="1754326"/>
          </a:xfrm>
          <a:prstGeom prst="rect">
            <a:avLst/>
          </a:prstGeom>
          <a:noFill/>
        </p:spPr>
        <p:txBody>
          <a:bodyPr wrap="square" rtlCol="0">
            <a:spAutoFit/>
          </a:bodyPr>
          <a:lstStyle/>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デジタルを使うことで、得られる成果を説明できるか？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あまり仕事に負担を掛けずに、カタチは作れるか？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失敗しないためには、どうすれば良いか？</a:t>
            </a:r>
          </a:p>
        </p:txBody>
      </p:sp>
      <p:sp>
        <p:nvSpPr>
          <p:cNvPr id="9" name="下矢印 8">
            <a:extLst>
              <a:ext uri="{FF2B5EF4-FFF2-40B4-BE49-F238E27FC236}">
                <a16:creationId xmlns:a16="http://schemas.microsoft.com/office/drawing/2014/main" id="{8A244AC2-DCCE-C04F-B5D6-143D08A52FF9}"/>
              </a:ext>
            </a:extLst>
          </p:cNvPr>
          <p:cNvSpPr/>
          <p:nvPr/>
        </p:nvSpPr>
        <p:spPr>
          <a:xfrm>
            <a:off x="1932596" y="2190035"/>
            <a:ext cx="829647" cy="4385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2B0E4796-2B52-9E41-B876-CFEDD6EFB44C}"/>
              </a:ext>
            </a:extLst>
          </p:cNvPr>
          <p:cNvSpPr/>
          <p:nvPr/>
        </p:nvSpPr>
        <p:spPr>
          <a:xfrm>
            <a:off x="1932595" y="3444653"/>
            <a:ext cx="829647" cy="4385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40490C14-8B2A-1B42-8DC9-7D9AA7AB76A5}"/>
              </a:ext>
            </a:extLst>
          </p:cNvPr>
          <p:cNvSpPr/>
          <p:nvPr/>
        </p:nvSpPr>
        <p:spPr>
          <a:xfrm>
            <a:off x="6381757" y="2190035"/>
            <a:ext cx="829647" cy="438539"/>
          </a:xfrm>
          <a:prstGeom prst="down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0BAFB67A-6ACB-424B-B196-9A8B5C25C90E}"/>
              </a:ext>
            </a:extLst>
          </p:cNvPr>
          <p:cNvSpPr/>
          <p:nvPr/>
        </p:nvSpPr>
        <p:spPr>
          <a:xfrm>
            <a:off x="6381756" y="3444653"/>
            <a:ext cx="829647" cy="438539"/>
          </a:xfrm>
          <a:prstGeom prst="down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AFE782C8-9603-4A47-89C0-DAE7484D5199}"/>
              </a:ext>
            </a:extLst>
          </p:cNvPr>
          <p:cNvSpPr/>
          <p:nvPr/>
        </p:nvSpPr>
        <p:spPr>
          <a:xfrm>
            <a:off x="243367" y="5975854"/>
            <a:ext cx="4286645" cy="246221"/>
          </a:xfrm>
          <a:prstGeom prst="rect">
            <a:avLst/>
          </a:prstGeom>
        </p:spPr>
        <p:txBody>
          <a:bodyPr wrap="square">
            <a:spAutoFit/>
          </a:bodyPr>
          <a:lstStyle/>
          <a:p>
            <a:pPr algn="ctr"/>
            <a:r>
              <a:rPr lang="en-US" altLang="ja-JP" sz="1000" b="1" dirty="0">
                <a:solidFill>
                  <a:srgbClr val="0070C0"/>
                </a:solidFill>
                <a:latin typeface="Meiryo" panose="020B0604030504040204" pitchFamily="34" charset="-128"/>
                <a:ea typeface="Meiryo" panose="020B0604030504040204" pitchFamily="34" charset="-128"/>
              </a:rPr>
              <a:t>MVP</a:t>
            </a:r>
            <a:r>
              <a:rPr lang="en-US" altLang="ja-JP" sz="1000" dirty="0">
                <a:solidFill>
                  <a:srgbClr val="0070C0"/>
                </a:solidFill>
                <a:latin typeface="Meiryo" panose="020B0604030504040204" pitchFamily="34" charset="-128"/>
                <a:ea typeface="Meiryo" panose="020B0604030504040204" pitchFamily="34" charset="-128"/>
              </a:rPr>
              <a:t>:</a:t>
            </a:r>
            <a:r>
              <a:rPr lang="ja-JP" altLang="en-US" sz="1000">
                <a:solidFill>
                  <a:srgbClr val="0070C0"/>
                </a:solidFill>
                <a:latin typeface="Meiryo" panose="020B0604030504040204" pitchFamily="34" charset="-128"/>
                <a:ea typeface="Meiryo" panose="020B0604030504040204" pitchFamily="34" charset="-128"/>
              </a:rPr>
              <a:t>最初から実用可能で、その成果が検証可能な最低限のモノ／コト</a:t>
            </a:r>
            <a:endParaRPr lang="en-US" altLang="ja-JP" sz="10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2989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2998F6DD-6184-094A-A66B-3A80041D9EBC}"/>
              </a:ext>
            </a:extLst>
          </p:cNvPr>
          <p:cNvSpPr/>
          <p:nvPr/>
        </p:nvSpPr>
        <p:spPr>
          <a:xfrm>
            <a:off x="230400" y="874644"/>
            <a:ext cx="8686800" cy="4971694"/>
          </a:xfrm>
          <a:prstGeom prst="rect">
            <a:avLst/>
          </a:prstGeom>
          <a:solidFill>
            <a:schemeClr val="bg1"/>
          </a:solidFill>
          <a:ln>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FCA606E-FE47-B246-B2BE-3756CC242272}"/>
              </a:ext>
            </a:extLst>
          </p:cNvPr>
          <p:cNvSpPr>
            <a:spLocks noGrp="1"/>
          </p:cNvSpPr>
          <p:nvPr>
            <p:ph type="title"/>
          </p:nvPr>
        </p:nvSpPr>
        <p:spPr/>
        <p:txBody>
          <a:bodyPr/>
          <a:lstStyle/>
          <a:p>
            <a:r>
              <a:rPr kumimoji="1" lang="en-US" altLang="ja-JP" dirty="0"/>
              <a:t>UX</a:t>
            </a:r>
            <a:r>
              <a:rPr kumimoji="1" lang="ja-JP" altLang="en-US"/>
              <a:t>（ユーザー体験）価値を起点に課題解決を目指す</a:t>
            </a:r>
          </a:p>
        </p:txBody>
      </p:sp>
      <p:sp>
        <p:nvSpPr>
          <p:cNvPr id="3" name="テキスト ボックス 2">
            <a:extLst>
              <a:ext uri="{FF2B5EF4-FFF2-40B4-BE49-F238E27FC236}">
                <a16:creationId xmlns:a16="http://schemas.microsoft.com/office/drawing/2014/main" id="{2AC08948-F956-EA43-A7A1-AEAFD46C479A}"/>
              </a:ext>
            </a:extLst>
          </p:cNvPr>
          <p:cNvSpPr txBox="1"/>
          <p:nvPr/>
        </p:nvSpPr>
        <p:spPr>
          <a:xfrm>
            <a:off x="230400" y="1009113"/>
            <a:ext cx="7802136" cy="369332"/>
          </a:xfrm>
          <a:prstGeom prst="rect">
            <a:avLst/>
          </a:prstGeom>
          <a:noFill/>
        </p:spPr>
        <p:txBody>
          <a:bodyPr wrap="none" rtlCol="0">
            <a:spAutoFit/>
          </a:bodyPr>
          <a:lstStyle/>
          <a:p>
            <a:r>
              <a:rPr kumimoji="1" lang="ja-JP" altLang="en-US" b="1">
                <a:solidFill>
                  <a:srgbClr val="C00000"/>
                </a:solidFill>
                <a:latin typeface="Meiryo" panose="020B0604030504040204" pitchFamily="34" charset="-128"/>
                <a:ea typeface="Meiryo" panose="020B0604030504040204" pitchFamily="34" charset="-128"/>
              </a:rPr>
              <a:t>空港で手荷物がなかなか出てこないことへのクレームの嵐を、なくしたい</a:t>
            </a:r>
          </a:p>
        </p:txBody>
      </p:sp>
      <p:sp>
        <p:nvSpPr>
          <p:cNvPr id="4" name="テキスト ボックス 3">
            <a:extLst>
              <a:ext uri="{FF2B5EF4-FFF2-40B4-BE49-F238E27FC236}">
                <a16:creationId xmlns:a16="http://schemas.microsoft.com/office/drawing/2014/main" id="{DB84DE68-FEC0-484C-9412-F02B8D0CCD9B}"/>
              </a:ext>
            </a:extLst>
          </p:cNvPr>
          <p:cNvSpPr txBox="1"/>
          <p:nvPr/>
        </p:nvSpPr>
        <p:spPr>
          <a:xfrm>
            <a:off x="468144" y="1409223"/>
            <a:ext cx="6417141"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＞業務手順を見直し、無駄を省いて、作業時間を短縮する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FB6F5AE0-91BE-6A41-AD60-94EC9EF8E741}"/>
              </a:ext>
            </a:extLst>
          </p:cNvPr>
          <p:cNvSpPr txBox="1"/>
          <p:nvPr/>
        </p:nvSpPr>
        <p:spPr>
          <a:xfrm>
            <a:off x="468144" y="1778555"/>
            <a:ext cx="5724644"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＞荷物の到着時間の見通しをディスプレイに表示する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CC4EE9F6-9F33-2049-AB11-F39C9F54F5F6}"/>
              </a:ext>
            </a:extLst>
          </p:cNvPr>
          <p:cNvSpPr txBox="1"/>
          <p:nvPr/>
        </p:nvSpPr>
        <p:spPr>
          <a:xfrm>
            <a:off x="468144" y="2145363"/>
            <a:ext cx="8032968" cy="369332"/>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＞荷物受け取り場所までの通路を迂回させ、行き着くまでの時間を長くする</a:t>
            </a:r>
            <a:endParaRPr kumimoji="1" lang="en-US" altLang="ja-JP" b="1" dirty="0">
              <a:solidFill>
                <a:srgbClr val="0070C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D391CFBA-AE71-B64E-AD8A-C93031FBFBF9}"/>
              </a:ext>
            </a:extLst>
          </p:cNvPr>
          <p:cNvSpPr txBox="1"/>
          <p:nvPr/>
        </p:nvSpPr>
        <p:spPr>
          <a:xfrm>
            <a:off x="230400" y="2612064"/>
            <a:ext cx="8263801" cy="369332"/>
          </a:xfrm>
          <a:prstGeom prst="rect">
            <a:avLst/>
          </a:prstGeom>
          <a:noFill/>
        </p:spPr>
        <p:txBody>
          <a:bodyPr wrap="none" rtlCol="0">
            <a:spAutoFit/>
          </a:bodyPr>
          <a:lstStyle/>
          <a:p>
            <a:r>
              <a:rPr kumimoji="1" lang="ja-JP" altLang="en-US" b="1">
                <a:solidFill>
                  <a:srgbClr val="C00000"/>
                </a:solidFill>
                <a:latin typeface="Meiryo" panose="020B0604030504040204" pitchFamily="34" charset="-128"/>
                <a:ea typeface="Meiryo" panose="020B0604030504040204" pitchFamily="34" charset="-128"/>
              </a:rPr>
              <a:t>行政サービスの質を向上させるため、高齢者にデジタルサービスを使わせたい</a:t>
            </a:r>
          </a:p>
        </p:txBody>
      </p:sp>
      <p:sp>
        <p:nvSpPr>
          <p:cNvPr id="8" name="テキスト ボックス 7">
            <a:extLst>
              <a:ext uri="{FF2B5EF4-FFF2-40B4-BE49-F238E27FC236}">
                <a16:creationId xmlns:a16="http://schemas.microsoft.com/office/drawing/2014/main" id="{6428506C-308A-AD4C-901C-F7F1AB54D460}"/>
              </a:ext>
            </a:extLst>
          </p:cNvPr>
          <p:cNvSpPr txBox="1"/>
          <p:nvPr/>
        </p:nvSpPr>
        <p:spPr>
          <a:xfrm>
            <a:off x="468144" y="3012174"/>
            <a:ext cx="7390165"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＞分かりやすく、</a:t>
            </a:r>
            <a:r>
              <a:rPr kumimoji="1" lang="en-US" altLang="ja-JP" dirty="0">
                <a:solidFill>
                  <a:schemeClr val="accent3">
                    <a:lumMod val="75000"/>
                  </a:schemeClr>
                </a:solidFill>
                <a:latin typeface="Meiryo" panose="020B0604030504040204" pitchFamily="34" charset="-128"/>
                <a:ea typeface="Meiryo" panose="020B0604030504040204" pitchFamily="34" charset="-128"/>
              </a:rPr>
              <a:t>AI</a:t>
            </a:r>
            <a:r>
              <a:rPr kumimoji="1" lang="ja-JP" altLang="en-US">
                <a:solidFill>
                  <a:schemeClr val="accent3">
                    <a:lumMod val="75000"/>
                  </a:schemeClr>
                </a:solidFill>
                <a:latin typeface="Meiryo" panose="020B0604030504040204" pitchFamily="34" charset="-128"/>
                <a:ea typeface="Meiryo" panose="020B0604030504040204" pitchFamily="34" charset="-128"/>
              </a:rPr>
              <a:t>なども駆使して丁寧な</a:t>
            </a:r>
            <a:r>
              <a:rPr kumimoji="1" lang="en-US" altLang="ja-JP" dirty="0">
                <a:solidFill>
                  <a:schemeClr val="accent3">
                    <a:lumMod val="75000"/>
                  </a:schemeClr>
                </a:solidFill>
                <a:latin typeface="Meiryo" panose="020B0604030504040204" pitchFamily="34" charset="-128"/>
                <a:ea typeface="Meiryo" panose="020B0604030504040204" pitchFamily="34" charset="-128"/>
              </a:rPr>
              <a:t>UI</a:t>
            </a:r>
            <a:r>
              <a:rPr kumimoji="1" lang="ja-JP" altLang="en-US">
                <a:solidFill>
                  <a:schemeClr val="accent3">
                    <a:lumMod val="75000"/>
                  </a:schemeClr>
                </a:solidFill>
                <a:latin typeface="Meiryo" panose="020B0604030504040204" pitchFamily="34" charset="-128"/>
                <a:ea typeface="Meiryo" panose="020B0604030504040204" pitchFamily="34" charset="-128"/>
              </a:rPr>
              <a:t>にして、使いやすくする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9BEADF5D-0920-FF45-95A3-E33ED476C10A}"/>
              </a:ext>
            </a:extLst>
          </p:cNvPr>
          <p:cNvSpPr txBox="1"/>
          <p:nvPr/>
        </p:nvSpPr>
        <p:spPr>
          <a:xfrm>
            <a:off x="468144" y="3381506"/>
            <a:ext cx="7571303"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＞機材やネット環境の整備費用を助成し、地域ごとに研修会を開催する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0391A5B2-BF67-5D4A-8BEE-3365A9A9D8B5}"/>
              </a:ext>
            </a:extLst>
          </p:cNvPr>
          <p:cNvSpPr txBox="1"/>
          <p:nvPr/>
        </p:nvSpPr>
        <p:spPr>
          <a:xfrm>
            <a:off x="468144" y="3748314"/>
            <a:ext cx="8529551" cy="369332"/>
          </a:xfrm>
          <a:prstGeom prst="rect">
            <a:avLst/>
          </a:prstGeom>
          <a:noFill/>
        </p:spPr>
        <p:txBody>
          <a:bodyPr wrap="square" rtlCol="0">
            <a:spAutoFit/>
          </a:bodyPr>
          <a:lstStyle/>
          <a:p>
            <a:r>
              <a:rPr kumimoji="1" lang="ja-JP" altLang="en-US" b="1">
                <a:solidFill>
                  <a:srgbClr val="0070C0"/>
                </a:solidFill>
                <a:latin typeface="Meiryo" panose="020B0604030504040204" pitchFamily="34" charset="-128"/>
                <a:ea typeface="Meiryo" panose="020B0604030504040204" pitchFamily="34" charset="-128"/>
              </a:rPr>
              <a:t>＞業務改善やデジタル化で職員の業務負担を減らし、高齢者応対の時間を増やす</a:t>
            </a:r>
            <a:endParaRPr kumimoji="1" lang="en-US" altLang="ja-JP" b="1"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DE6A3756-8745-394C-BEE3-E4E32047454B}"/>
              </a:ext>
            </a:extLst>
          </p:cNvPr>
          <p:cNvSpPr txBox="1"/>
          <p:nvPr/>
        </p:nvSpPr>
        <p:spPr>
          <a:xfrm>
            <a:off x="230400" y="4215015"/>
            <a:ext cx="3416320" cy="369332"/>
          </a:xfrm>
          <a:prstGeom prst="rect">
            <a:avLst/>
          </a:prstGeom>
          <a:noFill/>
        </p:spPr>
        <p:txBody>
          <a:bodyPr wrap="none" rtlCol="0">
            <a:spAutoFit/>
          </a:bodyPr>
          <a:lstStyle/>
          <a:p>
            <a:r>
              <a:rPr kumimoji="1" lang="ja-JP" altLang="en-US" b="1">
                <a:solidFill>
                  <a:srgbClr val="C00000"/>
                </a:solidFill>
                <a:latin typeface="Meiryo" panose="020B0604030504040204" pitchFamily="34" charset="-128"/>
                <a:ea typeface="Meiryo" panose="020B0604030504040204" pitchFamily="34" charset="-128"/>
              </a:rPr>
              <a:t>低迷する営業利益を増やしたい</a:t>
            </a:r>
          </a:p>
        </p:txBody>
      </p:sp>
      <p:sp>
        <p:nvSpPr>
          <p:cNvPr id="12" name="テキスト ボックス 11">
            <a:extLst>
              <a:ext uri="{FF2B5EF4-FFF2-40B4-BE49-F238E27FC236}">
                <a16:creationId xmlns:a16="http://schemas.microsoft.com/office/drawing/2014/main" id="{DB55E1A8-6E32-EA40-8491-0C7A1FF782D2}"/>
              </a:ext>
            </a:extLst>
          </p:cNvPr>
          <p:cNvSpPr txBox="1"/>
          <p:nvPr/>
        </p:nvSpPr>
        <p:spPr>
          <a:xfrm>
            <a:off x="468144" y="4615125"/>
            <a:ext cx="7340471"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＞業務の手順を見直し、デジタル化で業務効率を上げて原価を下げる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BC617357-2FAE-7A4A-BC92-27FB7B5F4FE1}"/>
              </a:ext>
            </a:extLst>
          </p:cNvPr>
          <p:cNvSpPr txBox="1"/>
          <p:nvPr/>
        </p:nvSpPr>
        <p:spPr>
          <a:xfrm>
            <a:off x="468144" y="4984457"/>
            <a:ext cx="803296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＞デジタル技術を駆使して新規事業を立ち上げて、あらたな収益源を創る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8256BEE5-1C3C-9943-AF6C-83C834DD0BD7}"/>
              </a:ext>
            </a:extLst>
          </p:cNvPr>
          <p:cNvSpPr txBox="1"/>
          <p:nvPr/>
        </p:nvSpPr>
        <p:spPr>
          <a:xfrm>
            <a:off x="468144" y="5351265"/>
            <a:ext cx="8529551" cy="369332"/>
          </a:xfrm>
          <a:prstGeom prst="rect">
            <a:avLst/>
          </a:prstGeom>
          <a:noFill/>
        </p:spPr>
        <p:txBody>
          <a:bodyPr wrap="square" rtlCol="0">
            <a:spAutoFit/>
          </a:bodyPr>
          <a:lstStyle/>
          <a:p>
            <a:r>
              <a:rPr kumimoji="1" lang="ja-JP" altLang="en-US" b="1">
                <a:solidFill>
                  <a:srgbClr val="0070C0"/>
                </a:solidFill>
                <a:latin typeface="Meiryo" panose="020B0604030504040204" pitchFamily="34" charset="-128"/>
                <a:ea typeface="Meiryo" panose="020B0604030504040204" pitchFamily="34" charset="-128"/>
              </a:rPr>
              <a:t>＞赤字の事業から撤退する</a:t>
            </a:r>
            <a:endParaRPr kumimoji="1" lang="en-US" altLang="ja-JP" b="1" dirty="0">
              <a:solidFill>
                <a:srgbClr val="0070C0"/>
              </a:solidFill>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1D9F3AE0-9266-6249-9CC8-00AB876242E7}"/>
              </a:ext>
            </a:extLst>
          </p:cNvPr>
          <p:cNvGrpSpPr/>
          <p:nvPr/>
        </p:nvGrpSpPr>
        <p:grpSpPr>
          <a:xfrm>
            <a:off x="209267" y="5671175"/>
            <a:ext cx="8725466" cy="829495"/>
            <a:chOff x="209267" y="5671175"/>
            <a:chExt cx="8725466" cy="829495"/>
          </a:xfrm>
        </p:grpSpPr>
        <p:sp>
          <p:nvSpPr>
            <p:cNvPr id="18" name="正方形/長方形 17">
              <a:extLst>
                <a:ext uri="{FF2B5EF4-FFF2-40B4-BE49-F238E27FC236}">
                  <a16:creationId xmlns:a16="http://schemas.microsoft.com/office/drawing/2014/main" id="{96565753-FD04-244E-B73B-AAD4345C328C}"/>
                </a:ext>
              </a:extLst>
            </p:cNvPr>
            <p:cNvSpPr/>
            <p:nvPr/>
          </p:nvSpPr>
          <p:spPr>
            <a:xfrm>
              <a:off x="230400" y="6051672"/>
              <a:ext cx="8686800" cy="4489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B2BB700E-9AF8-CB45-8177-565C6BF8E128}"/>
                </a:ext>
              </a:extLst>
            </p:cNvPr>
            <p:cNvSpPr txBox="1"/>
            <p:nvPr/>
          </p:nvSpPr>
          <p:spPr>
            <a:xfrm>
              <a:off x="209267" y="6120293"/>
              <a:ext cx="872546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「手段ありき」ではなく、「ユーザー体験の価値向上」のための最善策を目指す</a:t>
              </a:r>
            </a:p>
          </p:txBody>
        </p:sp>
        <p:sp>
          <p:nvSpPr>
            <p:cNvPr id="16" name="下矢印 15">
              <a:extLst>
                <a:ext uri="{FF2B5EF4-FFF2-40B4-BE49-F238E27FC236}">
                  <a16:creationId xmlns:a16="http://schemas.microsoft.com/office/drawing/2014/main" id="{6EE327A1-50B7-B543-B700-6D9D7472A9C6}"/>
                </a:ext>
              </a:extLst>
            </p:cNvPr>
            <p:cNvSpPr/>
            <p:nvPr/>
          </p:nvSpPr>
          <p:spPr>
            <a:xfrm>
              <a:off x="3816626" y="5671175"/>
              <a:ext cx="1510748" cy="449117"/>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7495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up)">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p:bldP spid="6" grpId="0"/>
      <p:bldP spid="8" grpId="0"/>
      <p:bldP spid="9" grpId="0"/>
      <p:bldP spid="10" grpId="0"/>
      <p:bldP spid="12" grpId="0"/>
      <p:bldP spid="13" grpId="0"/>
      <p:bldP spid="14"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2E3241-545B-2440-AC43-4C80C751D346}"/>
              </a:ext>
            </a:extLst>
          </p:cNvPr>
          <p:cNvSpPr>
            <a:spLocks noGrp="1"/>
          </p:cNvSpPr>
          <p:nvPr>
            <p:ph type="title"/>
          </p:nvPr>
        </p:nvSpPr>
        <p:spPr/>
        <p:txBody>
          <a:bodyPr/>
          <a:lstStyle/>
          <a:p>
            <a:r>
              <a:rPr kumimoji="1" lang="ja-JP" altLang="en-US"/>
              <a:t>最近お気に入りの</a:t>
            </a:r>
            <a:r>
              <a:rPr kumimoji="1" lang="en-US" altLang="ja-JP" dirty="0"/>
              <a:t>DX</a:t>
            </a:r>
            <a:r>
              <a:rPr kumimoji="1" lang="ja-JP" altLang="en-US"/>
              <a:t>ジョーク</a:t>
            </a:r>
            <a:r>
              <a:rPr kumimoji="1" lang="en-US" altLang="ja-JP" dirty="0"/>
              <a:t> 1</a:t>
            </a:r>
            <a:endParaRPr kumimoji="1" lang="ja-JP" altLang="en-US"/>
          </a:p>
        </p:txBody>
      </p:sp>
      <p:sp>
        <p:nvSpPr>
          <p:cNvPr id="4" name="正方形/長方形 3">
            <a:extLst>
              <a:ext uri="{FF2B5EF4-FFF2-40B4-BE49-F238E27FC236}">
                <a16:creationId xmlns:a16="http://schemas.microsoft.com/office/drawing/2014/main" id="{E2D68141-5D81-904F-BCA1-C97B2AD9622C}"/>
              </a:ext>
            </a:extLst>
          </p:cNvPr>
          <p:cNvSpPr/>
          <p:nvPr/>
        </p:nvSpPr>
        <p:spPr>
          <a:xfrm>
            <a:off x="361561" y="3091771"/>
            <a:ext cx="8548641" cy="1938992"/>
          </a:xfrm>
          <a:prstGeom prst="rect">
            <a:avLst/>
          </a:prstGeom>
        </p:spPr>
        <p:txBody>
          <a:bodyPr wrap="square">
            <a:spAutoFit/>
          </a:bodyPr>
          <a:lstStyle/>
          <a:p>
            <a:r>
              <a:rPr lang="ja-JP" altLang="en-US" sz="2400">
                <a:solidFill>
                  <a:srgbClr val="222222"/>
                </a:solidFill>
                <a:latin typeface="Meiryo" panose="020B0604030504040204" pitchFamily="34" charset="-128"/>
                <a:ea typeface="Meiryo" panose="020B0604030504040204" pitchFamily="34" charset="-128"/>
              </a:rPr>
              <a:t>営業は、お客様に、自信を持って、次のように言いました。</a:t>
            </a:r>
            <a:endParaRPr lang="en-US" altLang="ja-JP" sz="2400" dirty="0">
              <a:solidFill>
                <a:srgbClr val="222222"/>
              </a:solidFill>
              <a:latin typeface="Meiryo" panose="020B0604030504040204" pitchFamily="34" charset="-128"/>
              <a:ea typeface="Meiryo" panose="020B0604030504040204" pitchFamily="34" charset="-128"/>
            </a:endParaRPr>
          </a:p>
          <a:p>
            <a:endParaRPr lang="ja-JP" altLang="en-US" sz="2400">
              <a:solidFill>
                <a:srgbClr val="222222"/>
              </a:solidFill>
              <a:latin typeface="Meiryo" panose="020B0604030504040204" pitchFamily="34" charset="-128"/>
              <a:ea typeface="Meiryo" panose="020B0604030504040204" pitchFamily="34" charset="-128"/>
            </a:endParaRPr>
          </a:p>
          <a:p>
            <a:r>
              <a:rPr lang="ja-JP" altLang="en-US" sz="2400">
                <a:solidFill>
                  <a:srgbClr val="222222"/>
                </a:solidFill>
                <a:latin typeface="Meiryo" panose="020B0604030504040204" pitchFamily="34" charset="-128"/>
                <a:ea typeface="Meiryo" panose="020B0604030504040204" pitchFamily="34" charset="-128"/>
              </a:rPr>
              <a:t>「私は、免許を持っていないので、その新車に乗ったことはありませんので、感想は申し上げられませんが、</a:t>
            </a:r>
            <a:endParaRPr lang="en-US" altLang="ja-JP" sz="2400" dirty="0">
              <a:solidFill>
                <a:srgbClr val="222222"/>
              </a:solidFill>
              <a:latin typeface="Meiryo" panose="020B0604030504040204" pitchFamily="34" charset="-128"/>
              <a:ea typeface="Meiryo" panose="020B0604030504040204" pitchFamily="34" charset="-128"/>
            </a:endParaRPr>
          </a:p>
          <a:p>
            <a:r>
              <a:rPr lang="ja-JP" altLang="en-US" sz="2400">
                <a:solidFill>
                  <a:srgbClr val="222222"/>
                </a:solidFill>
                <a:latin typeface="Meiryo" panose="020B0604030504040204" pitchFamily="34" charset="-128"/>
                <a:ea typeface="Meiryo" panose="020B0604030504040204" pitchFamily="34" charset="-128"/>
              </a:rPr>
              <a:t>間違いなく、最高のクルマです！」</a:t>
            </a:r>
            <a:endParaRPr lang="en" altLang="ja-JP" sz="2400" b="0" i="0" dirty="0">
              <a:solidFill>
                <a:srgbClr val="222222"/>
              </a:solidFill>
              <a:effectLst/>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CFFFA3C0-41E5-F046-8673-AE2CE575F5C4}"/>
              </a:ext>
            </a:extLst>
          </p:cNvPr>
          <p:cNvPicPr>
            <a:picLocks noChangeAspect="1"/>
          </p:cNvPicPr>
          <p:nvPr/>
        </p:nvPicPr>
        <p:blipFill>
          <a:blip r:embed="rId2"/>
          <a:stretch>
            <a:fillRect/>
          </a:stretch>
        </p:blipFill>
        <p:spPr>
          <a:xfrm>
            <a:off x="7338527" y="4666812"/>
            <a:ext cx="1440514" cy="1966572"/>
          </a:xfrm>
          <a:prstGeom prst="rect">
            <a:avLst/>
          </a:prstGeom>
        </p:spPr>
      </p:pic>
      <p:pic>
        <p:nvPicPr>
          <p:cNvPr id="2050" name="Picture 2" descr="スポーツカーのキャラクター">
            <a:extLst>
              <a:ext uri="{FF2B5EF4-FFF2-40B4-BE49-F238E27FC236}">
                <a16:creationId xmlns:a16="http://schemas.microsoft.com/office/drawing/2014/main" id="{FA4A4B18-E828-0B4C-AF4E-2240245815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561" y="715279"/>
            <a:ext cx="1962679" cy="1330260"/>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77D07957-3289-BE4F-83F2-53A31DECD407}"/>
              </a:ext>
            </a:extLst>
          </p:cNvPr>
          <p:cNvSpPr/>
          <p:nvPr/>
        </p:nvSpPr>
        <p:spPr>
          <a:xfrm>
            <a:off x="2481942" y="845210"/>
            <a:ext cx="6297099" cy="1200329"/>
          </a:xfrm>
          <a:prstGeom prst="rect">
            <a:avLst/>
          </a:prstGeom>
        </p:spPr>
        <p:txBody>
          <a:bodyPr wrap="square">
            <a:spAutoFit/>
          </a:bodyPr>
          <a:lstStyle/>
          <a:p>
            <a:r>
              <a:rPr lang="ja-JP" altLang="en-US" sz="2400">
                <a:solidFill>
                  <a:srgbClr val="222222"/>
                </a:solidFill>
                <a:latin typeface="Meiryo" panose="020B0604030504040204" pitchFamily="34" charset="-128"/>
                <a:ea typeface="Meiryo" panose="020B0604030504040204" pitchFamily="34" charset="-128"/>
              </a:rPr>
              <a:t>自動車ディーラーの営業が新車を売りに来ました。お客様は大いに関心があり、ぜひ、あなたの感想を聞かせて欲しいと言いました。</a:t>
            </a:r>
            <a:endParaRPr lang="en-US" altLang="ja-JP" sz="2400" dirty="0">
              <a:solidFill>
                <a:srgbClr val="222222"/>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911228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2E3241-545B-2440-AC43-4C80C751D346}"/>
              </a:ext>
            </a:extLst>
          </p:cNvPr>
          <p:cNvSpPr>
            <a:spLocks noGrp="1"/>
          </p:cNvSpPr>
          <p:nvPr>
            <p:ph type="title"/>
          </p:nvPr>
        </p:nvSpPr>
        <p:spPr/>
        <p:txBody>
          <a:bodyPr/>
          <a:lstStyle/>
          <a:p>
            <a:r>
              <a:rPr kumimoji="1" lang="ja-JP" altLang="en-US"/>
              <a:t>最近お気に入りの</a:t>
            </a:r>
            <a:r>
              <a:rPr kumimoji="1" lang="en-US" altLang="ja-JP" dirty="0"/>
              <a:t>DX</a:t>
            </a:r>
            <a:r>
              <a:rPr kumimoji="1" lang="ja-JP" altLang="en-US"/>
              <a:t>ジョーク</a:t>
            </a:r>
            <a:r>
              <a:rPr kumimoji="1" lang="en-US" altLang="ja-JP" dirty="0"/>
              <a:t> 2</a:t>
            </a:r>
            <a:endParaRPr kumimoji="1" lang="ja-JP" altLang="en-US"/>
          </a:p>
        </p:txBody>
      </p:sp>
      <p:sp>
        <p:nvSpPr>
          <p:cNvPr id="4" name="正方形/長方形 3">
            <a:extLst>
              <a:ext uri="{FF2B5EF4-FFF2-40B4-BE49-F238E27FC236}">
                <a16:creationId xmlns:a16="http://schemas.microsoft.com/office/drawing/2014/main" id="{E2D68141-5D81-904F-BCA1-C97B2AD9622C}"/>
              </a:ext>
            </a:extLst>
          </p:cNvPr>
          <p:cNvSpPr/>
          <p:nvPr/>
        </p:nvSpPr>
        <p:spPr>
          <a:xfrm>
            <a:off x="230400" y="2073063"/>
            <a:ext cx="8548641" cy="3724096"/>
          </a:xfrm>
          <a:prstGeom prst="rect">
            <a:avLst/>
          </a:prstGeom>
        </p:spPr>
        <p:txBody>
          <a:bodyPr wrap="square">
            <a:spAutoFit/>
          </a:bodyPr>
          <a:lstStyle/>
          <a:p>
            <a:pPr marL="342900" indent="-342900">
              <a:buFont typeface="Wingdings" pitchFamily="2" charset="2"/>
              <a:buChar char="ü"/>
            </a:pPr>
            <a:r>
              <a:rPr lang="ja-JP" altLang="en-US" sz="2000">
                <a:latin typeface="Meiryo" panose="020B0604030504040204" pitchFamily="34" charset="-128"/>
                <a:ea typeface="Meiryo" panose="020B0604030504040204" pitchFamily="34" charset="-128"/>
              </a:rPr>
              <a:t>提案や見積を</a:t>
            </a:r>
            <a:r>
              <a:rPr lang="en" altLang="ja-JP" sz="2000" dirty="0">
                <a:latin typeface="Meiryo" panose="020B0604030504040204" pitchFamily="34" charset="-128"/>
                <a:ea typeface="Meiryo" panose="020B0604030504040204" pitchFamily="34" charset="-128"/>
              </a:rPr>
              <a:t>PPAP</a:t>
            </a:r>
            <a:r>
              <a:rPr lang="ja-JP" altLang="en-US" sz="2000">
                <a:latin typeface="Meiryo" panose="020B0604030504040204" pitchFamily="34" charset="-128"/>
                <a:ea typeface="Meiryo" panose="020B0604030504040204" pitchFamily="34" charset="-128"/>
              </a:rPr>
              <a:t>で送ってくる。しかも、</a:t>
            </a:r>
            <a:r>
              <a:rPr lang="en" altLang="ja-JP" sz="2000" dirty="0">
                <a:latin typeface="Meiryo" panose="020B0604030504040204" pitchFamily="34" charset="-128"/>
                <a:ea typeface="Meiryo" panose="020B0604030504040204" pitchFamily="34" charset="-128"/>
              </a:rPr>
              <a:t>PPAP</a:t>
            </a:r>
            <a:r>
              <a:rPr lang="ja-JP" altLang="en-US" sz="2000">
                <a:latin typeface="Meiryo" panose="020B0604030504040204" pitchFamily="34" charset="-128"/>
                <a:ea typeface="Meiryo" panose="020B0604030504040204" pitchFamily="34" charset="-128"/>
              </a:rPr>
              <a:t>のために</a:t>
            </a:r>
            <a:r>
              <a:rPr lang="en" altLang="ja-JP" sz="2000" dirty="0">
                <a:latin typeface="Meiryo" panose="020B0604030504040204" pitchFamily="34" charset="-128"/>
                <a:ea typeface="Meiryo" panose="020B0604030504040204" pitchFamily="34" charset="-128"/>
              </a:rPr>
              <a:t>AES256</a:t>
            </a:r>
            <a:r>
              <a:rPr lang="ja-JP" altLang="en-US" sz="2000">
                <a:latin typeface="Meiryo" panose="020B0604030504040204" pitchFamily="34" charset="-128"/>
                <a:ea typeface="Meiryo" panose="020B0604030504040204" pitchFamily="34" charset="-128"/>
              </a:rPr>
              <a:t>対応のソフトのインストールを要求してくる。</a:t>
            </a:r>
            <a:endParaRPr lang="en-US" altLang="ja-JP" sz="20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en" altLang="ja-JP" sz="2000" dirty="0">
                <a:latin typeface="Meiryo" panose="020B0604030504040204" pitchFamily="34" charset="-128"/>
                <a:ea typeface="Meiryo" panose="020B0604030504040204" pitchFamily="34" charset="-128"/>
              </a:rPr>
              <a:t>WEB</a:t>
            </a:r>
            <a:r>
              <a:rPr lang="ja-JP" altLang="en-US" sz="2000">
                <a:latin typeface="Meiryo" panose="020B0604030504040204" pitchFamily="34" charset="-128"/>
                <a:ea typeface="Meiryo" panose="020B0604030504040204" pitchFamily="34" charset="-128"/>
              </a:rPr>
              <a:t>会議のためのプレゼン資料共有が、</a:t>
            </a:r>
            <a:r>
              <a:rPr lang="en-US" altLang="ja-JP" sz="2000" dirty="0">
                <a:latin typeface="Meiryo" panose="020B0604030504040204" pitchFamily="34" charset="-128"/>
                <a:ea typeface="Meiryo" panose="020B0604030504040204" pitchFamily="34" charset="-128"/>
              </a:rPr>
              <a:t>IT</a:t>
            </a:r>
            <a:r>
              <a:rPr lang="ja-JP" altLang="en-US" sz="2000">
                <a:latin typeface="Meiryo" panose="020B0604030504040204" pitchFamily="34" charset="-128"/>
                <a:ea typeface="Meiryo" panose="020B0604030504040204" pitchFamily="34" charset="-128"/>
              </a:rPr>
              <a:t>ベンダー側のネットワークの帯域が狭いため頻繁に遅延・中断する。</a:t>
            </a:r>
            <a:endParaRPr lang="en-US" altLang="ja-JP" sz="20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en" altLang="ja-JP" sz="2000" dirty="0">
                <a:latin typeface="Meiryo" panose="020B0604030504040204" pitchFamily="34" charset="-128"/>
                <a:ea typeface="Meiryo" panose="020B0604030504040204" pitchFamily="34" charset="-128"/>
              </a:rPr>
              <a:t>WEB</a:t>
            </a:r>
            <a:r>
              <a:rPr lang="ja-JP" altLang="en-US" sz="2000">
                <a:latin typeface="Meiryo" panose="020B0604030504040204" pitchFamily="34" charset="-128"/>
                <a:ea typeface="Meiryo" panose="020B0604030504040204" pitchFamily="34" charset="-128"/>
              </a:rPr>
              <a:t>会議に</a:t>
            </a:r>
            <a:r>
              <a:rPr lang="en-US" altLang="ja-JP" sz="2000" dirty="0">
                <a:latin typeface="Meiryo" panose="020B0604030504040204" pitchFamily="34" charset="-128"/>
                <a:ea typeface="Meiryo" panose="020B0604030504040204" pitchFamily="34" charset="-128"/>
              </a:rPr>
              <a:t>VDI</a:t>
            </a:r>
            <a:r>
              <a:rPr lang="ja-JP" altLang="en-US" sz="2000">
                <a:latin typeface="Meiryo" panose="020B0604030504040204" pitchFamily="34" charset="-128"/>
                <a:ea typeface="Meiryo" panose="020B0604030504040204" pitchFamily="34" charset="-128"/>
              </a:rPr>
              <a:t>で参加するので、顔出しもできず、操作性・応答性が極めて悪く、馴れていいないのか、うまく使いこなせない。</a:t>
            </a:r>
            <a:endParaRPr lang="en-US" altLang="ja-JP" sz="2000" dirty="0">
              <a:latin typeface="Meiryo" panose="020B0604030504040204" pitchFamily="34" charset="-128"/>
              <a:ea typeface="Meiryo" panose="020B0604030504040204" pitchFamily="34" charset="-128"/>
            </a:endParaRPr>
          </a:p>
          <a:p>
            <a:endParaRPr lang="en-US" altLang="ja-JP" sz="2400" dirty="0">
              <a:latin typeface="Meiryo" panose="020B0604030504040204" pitchFamily="34" charset="-128"/>
              <a:ea typeface="Meiryo" panose="020B0604030504040204" pitchFamily="34" charset="-128"/>
            </a:endParaRPr>
          </a:p>
          <a:p>
            <a:r>
              <a:rPr lang="ja-JP" altLang="en-US" sz="2400" b="0" i="0">
                <a:solidFill>
                  <a:srgbClr val="222222"/>
                </a:solidFill>
                <a:effectLst/>
                <a:latin typeface="Meiryo" panose="020B0604030504040204" pitchFamily="34" charset="-128"/>
                <a:ea typeface="Meiryo" panose="020B0604030504040204" pitchFamily="34" charset="-128"/>
              </a:rPr>
              <a:t>営業は、お客様に、自信を持って、次のように言いました。</a:t>
            </a:r>
            <a:endParaRPr lang="en-US" altLang="ja-JP" sz="2400" b="0" i="0" dirty="0">
              <a:solidFill>
                <a:srgbClr val="222222"/>
              </a:solidFill>
              <a:effectLst/>
              <a:latin typeface="Meiryo" panose="020B0604030504040204" pitchFamily="34" charset="-128"/>
              <a:ea typeface="Meiryo" panose="020B0604030504040204" pitchFamily="34" charset="-128"/>
            </a:endParaRPr>
          </a:p>
          <a:p>
            <a:endParaRPr lang="en-US" altLang="ja-JP" sz="2000" b="0" i="0" dirty="0">
              <a:solidFill>
                <a:srgbClr val="222222"/>
              </a:solidFill>
              <a:effectLst/>
              <a:latin typeface="Meiryo" panose="020B0604030504040204" pitchFamily="34" charset="-128"/>
              <a:ea typeface="Meiryo" panose="020B0604030504040204" pitchFamily="34" charset="-128"/>
            </a:endParaRPr>
          </a:p>
          <a:p>
            <a:r>
              <a:rPr lang="ja-JP" altLang="en-US" sz="2400" b="0" i="0">
                <a:solidFill>
                  <a:srgbClr val="222222"/>
                </a:solidFill>
                <a:effectLst/>
                <a:latin typeface="Meiryo" panose="020B0604030504040204" pitchFamily="34" charset="-128"/>
                <a:ea typeface="Meiryo" panose="020B0604030504040204" pitchFamily="34" charset="-128"/>
              </a:rPr>
              <a:t>「私たちは、御社の</a:t>
            </a:r>
            <a:r>
              <a:rPr lang="en-US" altLang="ja-JP" sz="2400" b="0" i="0" dirty="0">
                <a:solidFill>
                  <a:srgbClr val="222222"/>
                </a:solidFill>
                <a:effectLst/>
                <a:latin typeface="Meiryo" panose="020B0604030504040204" pitchFamily="34" charset="-128"/>
                <a:ea typeface="Meiryo" panose="020B0604030504040204" pitchFamily="34" charset="-128"/>
              </a:rPr>
              <a:t>DX</a:t>
            </a:r>
            <a:r>
              <a:rPr lang="ja-JP" altLang="en-US" sz="2400" b="0" i="0">
                <a:solidFill>
                  <a:srgbClr val="222222"/>
                </a:solidFill>
                <a:effectLst/>
                <a:latin typeface="Meiryo" panose="020B0604030504040204" pitchFamily="34" charset="-128"/>
                <a:ea typeface="Meiryo" panose="020B0604030504040204" pitchFamily="34" charset="-128"/>
              </a:rPr>
              <a:t>の実践を、</a:t>
            </a:r>
            <a:endParaRPr lang="en-US" altLang="ja-JP" sz="2400" b="0" i="0" dirty="0">
              <a:solidFill>
                <a:srgbClr val="222222"/>
              </a:solidFill>
              <a:effectLst/>
              <a:latin typeface="Meiryo" panose="020B0604030504040204" pitchFamily="34" charset="-128"/>
              <a:ea typeface="Meiryo" panose="020B0604030504040204" pitchFamily="34" charset="-128"/>
            </a:endParaRPr>
          </a:p>
          <a:p>
            <a:r>
              <a:rPr lang="en-US" altLang="ja-JP" sz="2400" dirty="0">
                <a:solidFill>
                  <a:srgbClr val="222222"/>
                </a:solidFill>
                <a:latin typeface="Meiryo" panose="020B0604030504040204" pitchFamily="34" charset="-128"/>
                <a:ea typeface="Meiryo" panose="020B0604030504040204" pitchFamily="34" charset="-128"/>
              </a:rPr>
              <a:t>							</a:t>
            </a:r>
            <a:r>
              <a:rPr lang="ja-JP" altLang="en-US" sz="2400" b="0" i="0">
                <a:solidFill>
                  <a:srgbClr val="222222"/>
                </a:solidFill>
                <a:effectLst/>
                <a:latin typeface="Meiryo" panose="020B0604030504040204" pitchFamily="34" charset="-128"/>
                <a:ea typeface="Meiryo" panose="020B0604030504040204" pitchFamily="34" charset="-128"/>
              </a:rPr>
              <a:t>全力でお手伝いいたします！」</a:t>
            </a:r>
            <a:endParaRPr lang="en" altLang="ja-JP" sz="2400" b="0" i="0" dirty="0">
              <a:solidFill>
                <a:srgbClr val="222222"/>
              </a:solidFill>
              <a:effectLst/>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51023249-722B-1C4B-BDC2-70DADFA5D380}"/>
              </a:ext>
            </a:extLst>
          </p:cNvPr>
          <p:cNvPicPr>
            <a:picLocks noChangeAspect="1"/>
          </p:cNvPicPr>
          <p:nvPr/>
        </p:nvPicPr>
        <p:blipFill>
          <a:blip r:embed="rId2"/>
          <a:stretch>
            <a:fillRect/>
          </a:stretch>
        </p:blipFill>
        <p:spPr>
          <a:xfrm>
            <a:off x="7338527" y="4666812"/>
            <a:ext cx="1440514" cy="1966572"/>
          </a:xfrm>
          <a:prstGeom prst="rect">
            <a:avLst/>
          </a:prstGeom>
        </p:spPr>
      </p:pic>
      <p:pic>
        <p:nvPicPr>
          <p:cNvPr id="3" name="図 2">
            <a:extLst>
              <a:ext uri="{FF2B5EF4-FFF2-40B4-BE49-F238E27FC236}">
                <a16:creationId xmlns:a16="http://schemas.microsoft.com/office/drawing/2014/main" id="{8F323CAB-019E-B841-B25C-822B9D756A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453" y="822571"/>
            <a:ext cx="1204756" cy="1048138"/>
          </a:xfrm>
          <a:prstGeom prst="rect">
            <a:avLst/>
          </a:prstGeom>
        </p:spPr>
      </p:pic>
      <p:pic>
        <p:nvPicPr>
          <p:cNvPr id="1028" name="Picture 4" descr="砂嵐が映るテレビのイラスト">
            <a:extLst>
              <a:ext uri="{FF2B5EF4-FFF2-40B4-BE49-F238E27FC236}">
                <a16:creationId xmlns:a16="http://schemas.microsoft.com/office/drawing/2014/main" id="{9DCC5F93-5375-E548-B254-C9C5E171C75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8118" y="881328"/>
            <a:ext cx="765424" cy="76542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5B14C9AF-CD6D-6349-ABB5-A248CB4ABF2B}"/>
              </a:ext>
            </a:extLst>
          </p:cNvPr>
          <p:cNvSpPr/>
          <p:nvPr/>
        </p:nvSpPr>
        <p:spPr>
          <a:xfrm>
            <a:off x="1982755" y="884975"/>
            <a:ext cx="6796285" cy="1200329"/>
          </a:xfrm>
          <a:prstGeom prst="rect">
            <a:avLst/>
          </a:prstGeom>
        </p:spPr>
        <p:txBody>
          <a:bodyPr wrap="square">
            <a:spAutoFit/>
          </a:bodyPr>
          <a:lstStyle/>
          <a:p>
            <a:r>
              <a:rPr lang="en" altLang="ja-JP" sz="2400" dirty="0">
                <a:latin typeface="Meiryo" panose="020B0604030504040204" pitchFamily="34" charset="-128"/>
                <a:ea typeface="Meiryo" panose="020B0604030504040204" pitchFamily="34" charset="-128"/>
              </a:rPr>
              <a:t>DX</a:t>
            </a:r>
            <a:r>
              <a:rPr lang="ja-JP" altLang="en-US" sz="2400">
                <a:latin typeface="Meiryo" panose="020B0604030504040204" pitchFamily="34" charset="-128"/>
                <a:ea typeface="Meiryo" panose="020B0604030504040204" pitchFamily="34" charset="-128"/>
              </a:rPr>
              <a:t>提案コンペになりました。お客様は、あなたの会社の実績や知名度に、大いに期待をしていました。しかし・・・</a:t>
            </a:r>
            <a:endParaRPr lang="en-US" altLang="ja-JP" sz="2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442041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直角三角形 20">
            <a:extLst>
              <a:ext uri="{FF2B5EF4-FFF2-40B4-BE49-F238E27FC236}">
                <a16:creationId xmlns:a16="http://schemas.microsoft.com/office/drawing/2014/main" id="{9FF5C49C-657A-4B42-A099-B46120284DBB}"/>
              </a:ext>
            </a:extLst>
          </p:cNvPr>
          <p:cNvSpPr/>
          <p:nvPr/>
        </p:nvSpPr>
        <p:spPr>
          <a:xfrm flipH="1" flipV="1">
            <a:off x="7403510" y="1599228"/>
            <a:ext cx="1448946" cy="4144005"/>
          </a:xfrm>
          <a:prstGeom prst="rtTriangl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直角三角形 21">
            <a:extLst>
              <a:ext uri="{FF2B5EF4-FFF2-40B4-BE49-F238E27FC236}">
                <a16:creationId xmlns:a16="http://schemas.microsoft.com/office/drawing/2014/main" id="{8CC73FAE-D247-AD43-9C0E-B4C40D4CF942}"/>
              </a:ext>
            </a:extLst>
          </p:cNvPr>
          <p:cNvSpPr/>
          <p:nvPr/>
        </p:nvSpPr>
        <p:spPr>
          <a:xfrm rot="10800000" flipH="1" flipV="1">
            <a:off x="7320524" y="1599228"/>
            <a:ext cx="1448946" cy="4144005"/>
          </a:xfrm>
          <a:prstGeom prst="rtTriangl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DE2637AE-5451-9B4B-9C2A-9EC131D05D7D}"/>
              </a:ext>
            </a:extLst>
          </p:cNvPr>
          <p:cNvSpPr/>
          <p:nvPr/>
        </p:nvSpPr>
        <p:spPr>
          <a:xfrm>
            <a:off x="1930439" y="1600647"/>
            <a:ext cx="5299570" cy="129822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C55B1F1-7D93-5846-BD7E-13410B08EFC3}"/>
              </a:ext>
            </a:extLst>
          </p:cNvPr>
          <p:cNvSpPr/>
          <p:nvPr/>
        </p:nvSpPr>
        <p:spPr>
          <a:xfrm>
            <a:off x="1930438" y="3042421"/>
            <a:ext cx="5299570" cy="129822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217C8A5-39A9-D44A-9A50-A51725590970}"/>
              </a:ext>
            </a:extLst>
          </p:cNvPr>
          <p:cNvSpPr/>
          <p:nvPr/>
        </p:nvSpPr>
        <p:spPr>
          <a:xfrm>
            <a:off x="1930438" y="4420845"/>
            <a:ext cx="5299570" cy="129822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BAA5675-E800-6C49-9698-5A20599540D0}"/>
              </a:ext>
            </a:extLst>
          </p:cNvPr>
          <p:cNvSpPr>
            <a:spLocks noGrp="1"/>
          </p:cNvSpPr>
          <p:nvPr>
            <p:ph type="title"/>
          </p:nvPr>
        </p:nvSpPr>
        <p:spPr/>
        <p:txBody>
          <a:bodyPr/>
          <a:lstStyle/>
          <a:p>
            <a:r>
              <a:rPr kumimoji="1" lang="ja-JP" altLang="en-US"/>
              <a:t>デジタル・リテラシーの</a:t>
            </a:r>
            <a:r>
              <a:rPr kumimoji="1" lang="en-US" altLang="ja-JP" dirty="0"/>
              <a:t>3</a:t>
            </a:r>
            <a:r>
              <a:rPr kumimoji="1" lang="ja-JP" altLang="en-US"/>
              <a:t>段階</a:t>
            </a:r>
          </a:p>
        </p:txBody>
      </p:sp>
      <p:sp>
        <p:nvSpPr>
          <p:cNvPr id="3" name="スライド番号プレースホルダー 2">
            <a:extLst>
              <a:ext uri="{FF2B5EF4-FFF2-40B4-BE49-F238E27FC236}">
                <a16:creationId xmlns:a16="http://schemas.microsoft.com/office/drawing/2014/main" id="{B1665C7A-B7A8-074F-811E-54C497A6617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195</a:t>
            </a:fld>
            <a:endParaRPr kumimoji="1" lang="ja-JP" altLang="en-US"/>
          </a:p>
        </p:txBody>
      </p:sp>
      <p:sp>
        <p:nvSpPr>
          <p:cNvPr id="4" name="ホームベース 3">
            <a:extLst>
              <a:ext uri="{FF2B5EF4-FFF2-40B4-BE49-F238E27FC236}">
                <a16:creationId xmlns:a16="http://schemas.microsoft.com/office/drawing/2014/main" id="{BDD306EE-B358-7A48-B8F7-104935157043}"/>
              </a:ext>
            </a:extLst>
          </p:cNvPr>
          <p:cNvSpPr/>
          <p:nvPr/>
        </p:nvSpPr>
        <p:spPr>
          <a:xfrm>
            <a:off x="390976" y="1600647"/>
            <a:ext cx="2065867" cy="1298222"/>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031C3EE9-B06C-F547-9701-E9576039FF09}"/>
              </a:ext>
            </a:extLst>
          </p:cNvPr>
          <p:cNvSpPr/>
          <p:nvPr/>
        </p:nvSpPr>
        <p:spPr>
          <a:xfrm>
            <a:off x="390976" y="3015166"/>
            <a:ext cx="2065867" cy="1298222"/>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a:extLst>
              <a:ext uri="{FF2B5EF4-FFF2-40B4-BE49-F238E27FC236}">
                <a16:creationId xmlns:a16="http://schemas.microsoft.com/office/drawing/2014/main" id="{527E42EA-2614-2F4C-8437-13E5DB7A2D61}"/>
              </a:ext>
            </a:extLst>
          </p:cNvPr>
          <p:cNvSpPr/>
          <p:nvPr/>
        </p:nvSpPr>
        <p:spPr>
          <a:xfrm>
            <a:off x="390976" y="4429685"/>
            <a:ext cx="2065867" cy="1298222"/>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2954B14-7B0E-ED4B-8758-832B96496BE2}"/>
              </a:ext>
            </a:extLst>
          </p:cNvPr>
          <p:cNvSpPr txBox="1"/>
          <p:nvPr/>
        </p:nvSpPr>
        <p:spPr>
          <a:xfrm>
            <a:off x="508595" y="1768519"/>
            <a:ext cx="1088760" cy="400110"/>
          </a:xfrm>
          <a:prstGeom prst="rect">
            <a:avLst/>
          </a:prstGeom>
          <a:noFill/>
        </p:spPr>
        <p:txBody>
          <a:bodyPr wrap="none" rtlCol="0">
            <a:spAutoFit/>
          </a:bodyPr>
          <a:lstStyle/>
          <a:p>
            <a:r>
              <a:rPr kumimoji="1" lang="ja-JP" altLang="en-US" sz="2000" b="1">
                <a:solidFill>
                  <a:schemeClr val="bg1"/>
                </a:solidFill>
              </a:rPr>
              <a:t>レベル</a:t>
            </a:r>
            <a:r>
              <a:rPr kumimoji="1" lang="en-US" altLang="ja-JP" sz="2000" b="1" dirty="0">
                <a:solidFill>
                  <a:schemeClr val="bg1"/>
                </a:solidFill>
              </a:rPr>
              <a:t> 3</a:t>
            </a:r>
            <a:endParaRPr kumimoji="1" lang="ja-JP" altLang="en-US" sz="2000" b="1">
              <a:solidFill>
                <a:schemeClr val="bg1"/>
              </a:solidFill>
            </a:endParaRPr>
          </a:p>
        </p:txBody>
      </p:sp>
      <p:sp>
        <p:nvSpPr>
          <p:cNvPr id="11" name="テキスト ボックス 10">
            <a:extLst>
              <a:ext uri="{FF2B5EF4-FFF2-40B4-BE49-F238E27FC236}">
                <a16:creationId xmlns:a16="http://schemas.microsoft.com/office/drawing/2014/main" id="{5841046B-B893-3743-848E-75F9CBB1C141}"/>
              </a:ext>
            </a:extLst>
          </p:cNvPr>
          <p:cNvSpPr txBox="1"/>
          <p:nvPr/>
        </p:nvSpPr>
        <p:spPr>
          <a:xfrm>
            <a:off x="512386" y="3191431"/>
            <a:ext cx="1088760" cy="400110"/>
          </a:xfrm>
          <a:prstGeom prst="rect">
            <a:avLst/>
          </a:prstGeom>
          <a:noFill/>
        </p:spPr>
        <p:txBody>
          <a:bodyPr wrap="none" rtlCol="0">
            <a:spAutoFit/>
          </a:bodyPr>
          <a:lstStyle/>
          <a:p>
            <a:pPr algn="ctr"/>
            <a:r>
              <a:rPr kumimoji="1" lang="ja-JP" altLang="en-US" sz="2000" b="1">
                <a:solidFill>
                  <a:schemeClr val="bg1"/>
                </a:solidFill>
              </a:rPr>
              <a:t>レベル</a:t>
            </a:r>
            <a:r>
              <a:rPr kumimoji="1" lang="en-US" altLang="ja-JP" sz="2000" b="1" dirty="0">
                <a:solidFill>
                  <a:schemeClr val="bg1"/>
                </a:solidFill>
              </a:rPr>
              <a:t> 2</a:t>
            </a:r>
            <a:endParaRPr kumimoji="1" lang="ja-JP" altLang="en-US" sz="2000" b="1">
              <a:solidFill>
                <a:schemeClr val="bg1"/>
              </a:solidFill>
            </a:endParaRPr>
          </a:p>
        </p:txBody>
      </p:sp>
      <p:sp>
        <p:nvSpPr>
          <p:cNvPr id="12" name="テキスト ボックス 11">
            <a:extLst>
              <a:ext uri="{FF2B5EF4-FFF2-40B4-BE49-F238E27FC236}">
                <a16:creationId xmlns:a16="http://schemas.microsoft.com/office/drawing/2014/main" id="{5A405051-EAF1-094A-8CBC-D28E313BFFEB}"/>
              </a:ext>
            </a:extLst>
          </p:cNvPr>
          <p:cNvSpPr txBox="1"/>
          <p:nvPr/>
        </p:nvSpPr>
        <p:spPr>
          <a:xfrm>
            <a:off x="508595" y="4606837"/>
            <a:ext cx="1088760" cy="400110"/>
          </a:xfrm>
          <a:prstGeom prst="rect">
            <a:avLst/>
          </a:prstGeom>
          <a:noFill/>
        </p:spPr>
        <p:txBody>
          <a:bodyPr wrap="none" rtlCol="0">
            <a:spAutoFit/>
          </a:bodyPr>
          <a:lstStyle/>
          <a:p>
            <a:pPr algn="ctr"/>
            <a:r>
              <a:rPr kumimoji="1" lang="ja-JP" altLang="en-US" sz="2000" b="1">
                <a:solidFill>
                  <a:schemeClr val="bg1"/>
                </a:solidFill>
              </a:rPr>
              <a:t>レベル</a:t>
            </a:r>
            <a:r>
              <a:rPr kumimoji="1" lang="en-US" altLang="ja-JP" sz="2000" b="1" dirty="0">
                <a:solidFill>
                  <a:schemeClr val="bg1"/>
                </a:solidFill>
              </a:rPr>
              <a:t> 1</a:t>
            </a:r>
            <a:endParaRPr kumimoji="1" lang="ja-JP" altLang="en-US" sz="2000" b="1">
              <a:solidFill>
                <a:schemeClr val="bg1"/>
              </a:solidFill>
            </a:endParaRPr>
          </a:p>
        </p:txBody>
      </p:sp>
      <p:sp>
        <p:nvSpPr>
          <p:cNvPr id="13" name="正方形/長方形 12">
            <a:extLst>
              <a:ext uri="{FF2B5EF4-FFF2-40B4-BE49-F238E27FC236}">
                <a16:creationId xmlns:a16="http://schemas.microsoft.com/office/drawing/2014/main" id="{14348F77-7D16-6944-8A88-CA3B931DDF12}"/>
              </a:ext>
            </a:extLst>
          </p:cNvPr>
          <p:cNvSpPr/>
          <p:nvPr/>
        </p:nvSpPr>
        <p:spPr>
          <a:xfrm>
            <a:off x="2558454" y="4631371"/>
            <a:ext cx="4679084" cy="830997"/>
          </a:xfrm>
          <a:prstGeom prst="rect">
            <a:avLst/>
          </a:prstGeom>
          <a:noFill/>
          <a:effectLst/>
        </p:spPr>
        <p:txBody>
          <a:bodyPr wrap="square">
            <a:spAutoFit/>
          </a:bodyPr>
          <a:lstStyle/>
          <a:p>
            <a:r>
              <a:rPr lang="ja-JP" altLang="ja-JP" sz="2400">
                <a:solidFill>
                  <a:schemeClr val="accent3">
                    <a:lumMod val="50000"/>
                  </a:schemeClr>
                </a:solidFill>
                <a:latin typeface="Meiryo" panose="020B0604030504040204" pitchFamily="34" charset="-128"/>
                <a:ea typeface="Meiryo" panose="020B0604030504040204" pitchFamily="34" charset="-128"/>
                <a:cs typeface="Times New Roman" panose="02020603050405020304" pitchFamily="18" charset="0"/>
              </a:rPr>
              <a:t>デジタルの役割や価値を理解し</a:t>
            </a:r>
            <a:r>
              <a:rPr lang="ja-JP" altLang="en-US" sz="2400">
                <a:solidFill>
                  <a:schemeClr val="accent3">
                    <a:lumMod val="50000"/>
                  </a:schemeClr>
                </a:solidFill>
                <a:latin typeface="Meiryo" panose="020B0604030504040204" pitchFamily="34" charset="-128"/>
                <a:ea typeface="Meiryo" panose="020B0604030504040204" pitchFamily="34" charset="-128"/>
                <a:cs typeface="Times New Roman" panose="02020603050405020304" pitchFamily="18" charset="0"/>
              </a:rPr>
              <a:t>ている</a:t>
            </a:r>
            <a:endParaRPr lang="ja-JP" altLang="en-US" sz="2400">
              <a:solidFill>
                <a:schemeClr val="accent3">
                  <a:lumMod val="50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BB20A2E-5952-A14E-89AC-94B2697E9D15}"/>
              </a:ext>
            </a:extLst>
          </p:cNvPr>
          <p:cNvSpPr txBox="1"/>
          <p:nvPr/>
        </p:nvSpPr>
        <p:spPr>
          <a:xfrm>
            <a:off x="432960" y="2087485"/>
            <a:ext cx="1215397" cy="646331"/>
          </a:xfrm>
          <a:prstGeom prst="rect">
            <a:avLst/>
          </a:prstGeom>
          <a:noFill/>
        </p:spPr>
        <p:txBody>
          <a:bodyPr wrap="none" rtlCol="0">
            <a:spAutoFit/>
          </a:bodyPr>
          <a:lstStyle/>
          <a:p>
            <a:pPr algn="ctr"/>
            <a:r>
              <a:rPr kumimoji="1" lang="ja-JP" altLang="en-US" sz="3600" b="1">
                <a:solidFill>
                  <a:schemeClr val="bg1"/>
                </a:solidFill>
              </a:rPr>
              <a:t>専</a:t>
            </a:r>
            <a:r>
              <a:rPr kumimoji="1" lang="en-US" altLang="ja-JP" sz="3600" b="1" dirty="0">
                <a:solidFill>
                  <a:schemeClr val="bg1"/>
                </a:solidFill>
              </a:rPr>
              <a:t> </a:t>
            </a:r>
            <a:r>
              <a:rPr kumimoji="1" lang="ja-JP" altLang="en-US" sz="3600" b="1">
                <a:solidFill>
                  <a:schemeClr val="bg1"/>
                </a:solidFill>
              </a:rPr>
              <a:t>門</a:t>
            </a:r>
          </a:p>
        </p:txBody>
      </p:sp>
      <p:sp>
        <p:nvSpPr>
          <p:cNvPr id="15" name="テキスト ボックス 14">
            <a:extLst>
              <a:ext uri="{FF2B5EF4-FFF2-40B4-BE49-F238E27FC236}">
                <a16:creationId xmlns:a16="http://schemas.microsoft.com/office/drawing/2014/main" id="{0041DF99-C25F-8043-B446-3DF0533B8F50}"/>
              </a:ext>
            </a:extLst>
          </p:cNvPr>
          <p:cNvSpPr txBox="1"/>
          <p:nvPr/>
        </p:nvSpPr>
        <p:spPr>
          <a:xfrm>
            <a:off x="432960" y="3509429"/>
            <a:ext cx="1215397" cy="646331"/>
          </a:xfrm>
          <a:prstGeom prst="rect">
            <a:avLst/>
          </a:prstGeom>
          <a:noFill/>
        </p:spPr>
        <p:txBody>
          <a:bodyPr wrap="none" rtlCol="0">
            <a:spAutoFit/>
          </a:bodyPr>
          <a:lstStyle/>
          <a:p>
            <a:pPr algn="ctr"/>
            <a:r>
              <a:rPr kumimoji="1" lang="ja-JP" altLang="en-US" sz="3600" b="1">
                <a:solidFill>
                  <a:schemeClr val="bg1"/>
                </a:solidFill>
              </a:rPr>
              <a:t>実</a:t>
            </a:r>
            <a:r>
              <a:rPr kumimoji="1" lang="en-US" altLang="ja-JP" sz="3600" b="1" dirty="0">
                <a:solidFill>
                  <a:schemeClr val="bg1"/>
                </a:solidFill>
              </a:rPr>
              <a:t> </a:t>
            </a:r>
            <a:r>
              <a:rPr kumimoji="1" lang="ja-JP" altLang="en-US" sz="3600" b="1">
                <a:solidFill>
                  <a:schemeClr val="bg1"/>
                </a:solidFill>
              </a:rPr>
              <a:t>践</a:t>
            </a:r>
          </a:p>
        </p:txBody>
      </p:sp>
      <p:sp>
        <p:nvSpPr>
          <p:cNvPr id="16" name="テキスト ボックス 15">
            <a:extLst>
              <a:ext uri="{FF2B5EF4-FFF2-40B4-BE49-F238E27FC236}">
                <a16:creationId xmlns:a16="http://schemas.microsoft.com/office/drawing/2014/main" id="{D59DA0C1-E785-B14B-A2A7-BA9FCAADC330}"/>
              </a:ext>
            </a:extLst>
          </p:cNvPr>
          <p:cNvSpPr txBox="1"/>
          <p:nvPr/>
        </p:nvSpPr>
        <p:spPr>
          <a:xfrm>
            <a:off x="432960" y="4946787"/>
            <a:ext cx="1215397" cy="646331"/>
          </a:xfrm>
          <a:prstGeom prst="rect">
            <a:avLst/>
          </a:prstGeom>
          <a:noFill/>
        </p:spPr>
        <p:txBody>
          <a:bodyPr wrap="none" rtlCol="0">
            <a:spAutoFit/>
          </a:bodyPr>
          <a:lstStyle/>
          <a:p>
            <a:pPr algn="ctr"/>
            <a:r>
              <a:rPr kumimoji="1" lang="ja-JP" altLang="en-US" sz="3600" b="1">
                <a:solidFill>
                  <a:schemeClr val="bg1"/>
                </a:solidFill>
              </a:rPr>
              <a:t>基</a:t>
            </a:r>
            <a:r>
              <a:rPr kumimoji="1" lang="en-US" altLang="ja-JP" sz="3600" b="1" dirty="0">
                <a:solidFill>
                  <a:schemeClr val="bg1"/>
                </a:solidFill>
              </a:rPr>
              <a:t> </a:t>
            </a:r>
            <a:r>
              <a:rPr kumimoji="1" lang="ja-JP" altLang="en-US" sz="3600" b="1">
                <a:solidFill>
                  <a:schemeClr val="bg1"/>
                </a:solidFill>
              </a:rPr>
              <a:t>礎</a:t>
            </a:r>
          </a:p>
        </p:txBody>
      </p:sp>
      <p:sp>
        <p:nvSpPr>
          <p:cNvPr id="17" name="正方形/長方形 16">
            <a:extLst>
              <a:ext uri="{FF2B5EF4-FFF2-40B4-BE49-F238E27FC236}">
                <a16:creationId xmlns:a16="http://schemas.microsoft.com/office/drawing/2014/main" id="{0DDD1E9B-3466-0C40-8496-92F977580AE5}"/>
              </a:ext>
            </a:extLst>
          </p:cNvPr>
          <p:cNvSpPr/>
          <p:nvPr/>
        </p:nvSpPr>
        <p:spPr>
          <a:xfrm>
            <a:off x="2558454" y="3296099"/>
            <a:ext cx="4679084" cy="830997"/>
          </a:xfrm>
          <a:prstGeom prst="rect">
            <a:avLst/>
          </a:prstGeom>
          <a:noFill/>
          <a:effectLst/>
        </p:spPr>
        <p:txBody>
          <a:bodyPr wrap="square">
            <a:spAutoFit/>
          </a:bodyPr>
          <a:lstStyle/>
          <a:p>
            <a:r>
              <a:rPr lang="ja-JP" altLang="ja-JP" sz="2400">
                <a:solidFill>
                  <a:srgbClr val="0432FF"/>
                </a:solidFill>
                <a:latin typeface="Meiryo" panose="020B0604030504040204" pitchFamily="34" charset="-128"/>
                <a:ea typeface="Meiryo" panose="020B0604030504040204" pitchFamily="34" charset="-128"/>
              </a:rPr>
              <a:t>自分でシステムを作れるスキルを持っている </a:t>
            </a:r>
            <a:endParaRPr lang="ja-JP" altLang="en-US" sz="2400">
              <a:solidFill>
                <a:srgbClr val="0432FF"/>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84A9B5EF-772F-AB4E-80E4-9902C8A2E1E4}"/>
              </a:ext>
            </a:extLst>
          </p:cNvPr>
          <p:cNvSpPr/>
          <p:nvPr/>
        </p:nvSpPr>
        <p:spPr>
          <a:xfrm>
            <a:off x="2561190" y="1648663"/>
            <a:ext cx="4673611" cy="120358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solidFill>
                  <a:srgbClr val="0432FF"/>
                </a:solidFill>
                <a:latin typeface="Meiryo" panose="020B0604030504040204" pitchFamily="34" charset="-128"/>
                <a:ea typeface="Meiryo" panose="020B0604030504040204" pitchFamily="34" charset="-128"/>
              </a:rPr>
              <a:t>IT</a:t>
            </a:r>
            <a:r>
              <a:rPr lang="ja-JP" altLang="en-US" sz="2400">
                <a:solidFill>
                  <a:srgbClr val="0432FF"/>
                </a:solidFill>
                <a:latin typeface="Meiryo" panose="020B0604030504040204" pitchFamily="34" charset="-128"/>
                <a:ea typeface="Meiryo" panose="020B0604030504040204" pitchFamily="34" charset="-128"/>
              </a:rPr>
              <a:t>の</a:t>
            </a:r>
            <a:r>
              <a:rPr lang="ja-JP" altLang="ja-JP" sz="2400">
                <a:solidFill>
                  <a:srgbClr val="0432FF"/>
                </a:solidFill>
                <a:latin typeface="Meiryo" panose="020B0604030504040204" pitchFamily="34" charset="-128"/>
                <a:ea typeface="Meiryo" panose="020B0604030504040204" pitchFamily="34" charset="-128"/>
              </a:rPr>
              <a:t>専門的なスキルを</a:t>
            </a:r>
            <a:r>
              <a:rPr lang="ja-JP" altLang="en-US" sz="2400">
                <a:solidFill>
                  <a:srgbClr val="0432FF"/>
                </a:solidFill>
                <a:latin typeface="Meiryo" panose="020B0604030504040204" pitchFamily="34" charset="-128"/>
                <a:ea typeface="Meiryo" panose="020B0604030504040204" pitchFamily="34" charset="-128"/>
              </a:rPr>
              <a:t>持ち、設計や開発、運用などができる</a:t>
            </a:r>
          </a:p>
        </p:txBody>
      </p:sp>
      <p:pic>
        <p:nvPicPr>
          <p:cNvPr id="19" name="図 18">
            <a:extLst>
              <a:ext uri="{FF2B5EF4-FFF2-40B4-BE49-F238E27FC236}">
                <a16:creationId xmlns:a16="http://schemas.microsoft.com/office/drawing/2014/main" id="{BF131D00-243A-4544-87F2-E0A7B3C9DD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04274" y="4340643"/>
            <a:ext cx="1303644" cy="1310195"/>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9FC7CDDF-EE52-174F-BFC9-9D63EDED45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36634" y="1932332"/>
            <a:ext cx="1255079" cy="10072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134397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F4AC9B-C7B1-D54E-A442-F4EED44A6045}"/>
              </a:ext>
            </a:extLst>
          </p:cNvPr>
          <p:cNvSpPr>
            <a:spLocks noGrp="1"/>
          </p:cNvSpPr>
          <p:nvPr>
            <p:ph type="title"/>
          </p:nvPr>
        </p:nvSpPr>
        <p:spPr/>
        <p:txBody>
          <a:bodyPr/>
          <a:lstStyle/>
          <a:p>
            <a:r>
              <a:rPr kumimoji="1" lang="en-US" altLang="ja-JP" dirty="0"/>
              <a:t>DX</a:t>
            </a:r>
            <a:r>
              <a:rPr kumimoji="1" lang="ja-JP" altLang="en-US"/>
              <a:t>人材</a:t>
            </a:r>
          </a:p>
        </p:txBody>
      </p:sp>
      <p:sp>
        <p:nvSpPr>
          <p:cNvPr id="3" name="正方形/長方形 2">
            <a:extLst>
              <a:ext uri="{FF2B5EF4-FFF2-40B4-BE49-F238E27FC236}">
                <a16:creationId xmlns:a16="http://schemas.microsoft.com/office/drawing/2014/main" id="{A8C25534-1BA1-AF4C-A413-FFAF7DEC3B51}"/>
              </a:ext>
            </a:extLst>
          </p:cNvPr>
          <p:cNvSpPr/>
          <p:nvPr/>
        </p:nvSpPr>
        <p:spPr>
          <a:xfrm>
            <a:off x="379142" y="5185317"/>
            <a:ext cx="8415910" cy="10259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82BDFFB9-5BC5-8F4F-B56C-CE76486427B8}"/>
              </a:ext>
            </a:extLst>
          </p:cNvPr>
          <p:cNvSpPr txBox="1"/>
          <p:nvPr/>
        </p:nvSpPr>
        <p:spPr>
          <a:xfrm>
            <a:off x="532718" y="5489875"/>
            <a:ext cx="326243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デジタル・リテラシー</a:t>
            </a:r>
          </a:p>
        </p:txBody>
      </p:sp>
      <p:sp>
        <p:nvSpPr>
          <p:cNvPr id="6" name="正方形/長方形 5">
            <a:extLst>
              <a:ext uri="{FF2B5EF4-FFF2-40B4-BE49-F238E27FC236}">
                <a16:creationId xmlns:a16="http://schemas.microsoft.com/office/drawing/2014/main" id="{32AACA1E-41F4-3546-AAE9-0EE8056190BB}"/>
              </a:ext>
            </a:extLst>
          </p:cNvPr>
          <p:cNvSpPr/>
          <p:nvPr/>
        </p:nvSpPr>
        <p:spPr>
          <a:xfrm>
            <a:off x="230400" y="1253693"/>
            <a:ext cx="4466728" cy="3724096"/>
          </a:xfrm>
          <a:prstGeom prst="rect">
            <a:avLst/>
          </a:prstGeom>
        </p:spPr>
        <p:txBody>
          <a:bodyPr wrap="square">
            <a:spAutoFit/>
          </a:bodyPr>
          <a:lstStyle/>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経営や事業の現状を俯瞰、整理して、課題と原因を定義できる。</a:t>
            </a:r>
            <a:endParaRPr lang="en-US" altLang="ja-JP" dirty="0">
              <a:latin typeface="Meiryo" panose="020B0604030504040204" pitchFamily="34" charset="-128"/>
              <a:ea typeface="Meiryo" panose="020B0604030504040204" pitchFamily="34" charset="-128"/>
            </a:endParaRPr>
          </a:p>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経営者や事業部門が示した事業課題を考察し、課題の精緻化や明確化を支援できる。</a:t>
            </a:r>
          </a:p>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デジタル技術やデジダル・ビジネス・モデルについての広範な知見を有している。</a:t>
            </a:r>
            <a:endParaRPr lang="en-US" altLang="ja-JP" dirty="0">
              <a:latin typeface="Meiryo" panose="020B0604030504040204" pitchFamily="34" charset="-128"/>
              <a:ea typeface="Meiryo" panose="020B0604030504040204" pitchFamily="34" charset="-128"/>
            </a:endParaRPr>
          </a:p>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デジタルについての知見を生かして、事業課題を解決する戦略を描ける。</a:t>
            </a:r>
          </a:p>
          <a:p>
            <a:pPr marL="285750" indent="-285750">
              <a:spcAft>
                <a:spcPts val="600"/>
              </a:spcAft>
              <a:buFont typeface="Wingdings" pitchFamily="2" charset="2"/>
              <a:buChar char="l"/>
            </a:pPr>
            <a:r>
              <a:rPr lang="ja-JP" altLang="en-US">
                <a:latin typeface="Meiryo" panose="020B0604030504040204" pitchFamily="34" charset="-128"/>
                <a:ea typeface="Meiryo" panose="020B0604030504040204" pitchFamily="34" charset="-128"/>
              </a:rPr>
              <a:t>描いた戦略の実践を主導、または事業責任者の伴走者として支援できる。</a:t>
            </a:r>
            <a:endParaRPr lang="en-US" altLang="ja-JP" dirty="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543AEB06-6A89-904D-A347-53A25F9C71ED}"/>
              </a:ext>
            </a:extLst>
          </p:cNvPr>
          <p:cNvSpPr/>
          <p:nvPr/>
        </p:nvSpPr>
        <p:spPr>
          <a:xfrm>
            <a:off x="4612459" y="1181453"/>
            <a:ext cx="2091297" cy="39206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8FCAA1E1-5F6E-FA49-A081-A22FFCF2DEF4}"/>
              </a:ext>
            </a:extLst>
          </p:cNvPr>
          <p:cNvSpPr/>
          <p:nvPr/>
        </p:nvSpPr>
        <p:spPr>
          <a:xfrm>
            <a:off x="6703755" y="1181453"/>
            <a:ext cx="2091297" cy="39206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三角形 8">
            <a:extLst>
              <a:ext uri="{FF2B5EF4-FFF2-40B4-BE49-F238E27FC236}">
                <a16:creationId xmlns:a16="http://schemas.microsoft.com/office/drawing/2014/main" id="{D5F19DE0-BA5F-A04A-90C7-B4F8B13E9789}"/>
              </a:ext>
            </a:extLst>
          </p:cNvPr>
          <p:cNvSpPr/>
          <p:nvPr/>
        </p:nvSpPr>
        <p:spPr>
          <a:xfrm rot="10800000">
            <a:off x="4612457" y="1181453"/>
            <a:ext cx="4182593" cy="3920690"/>
          </a:xfrm>
          <a:prstGeom prst="triangle">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DFC0A34C-F824-8D44-B664-AC961067A900}"/>
              </a:ext>
            </a:extLst>
          </p:cNvPr>
          <p:cNvSpPr txBox="1"/>
          <p:nvPr/>
        </p:nvSpPr>
        <p:spPr>
          <a:xfrm>
            <a:off x="5942987" y="1307645"/>
            <a:ext cx="141577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a:t>
            </a:r>
          </a:p>
        </p:txBody>
      </p:sp>
      <p:sp>
        <p:nvSpPr>
          <p:cNvPr id="11" name="テキスト ボックス 10">
            <a:extLst>
              <a:ext uri="{FF2B5EF4-FFF2-40B4-BE49-F238E27FC236}">
                <a16:creationId xmlns:a16="http://schemas.microsoft.com/office/drawing/2014/main" id="{77ED1F14-0DF6-7D4D-8776-F7FCAC5D302F}"/>
              </a:ext>
            </a:extLst>
          </p:cNvPr>
          <p:cNvSpPr txBox="1"/>
          <p:nvPr/>
        </p:nvSpPr>
        <p:spPr>
          <a:xfrm>
            <a:off x="3967123" y="5327917"/>
            <a:ext cx="132279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レベル</a:t>
            </a:r>
            <a:r>
              <a:rPr kumimoji="1" lang="en-US" altLang="ja-JP" sz="1400" b="1" dirty="0">
                <a:solidFill>
                  <a:schemeClr val="bg1"/>
                </a:solidFill>
                <a:latin typeface="Meiryo" panose="020B0604030504040204" pitchFamily="34" charset="-128"/>
                <a:ea typeface="Meiryo" panose="020B0604030504040204" pitchFamily="34" charset="-128"/>
              </a:rPr>
              <a:t>3 </a:t>
            </a:r>
            <a:r>
              <a:rPr kumimoji="1" lang="ja-JP" altLang="en-US" sz="1400" b="1">
                <a:solidFill>
                  <a:schemeClr val="bg1"/>
                </a:solidFill>
                <a:latin typeface="Meiryo" panose="020B0604030504040204" pitchFamily="34" charset="-128"/>
                <a:ea typeface="Meiryo" panose="020B0604030504040204" pitchFamily="34" charset="-128"/>
              </a:rPr>
              <a:t>専</a:t>
            </a:r>
            <a:r>
              <a:rPr kumimoji="1" lang="en-US" altLang="ja-JP" sz="1400" b="1" dirty="0">
                <a:solidFill>
                  <a:schemeClr val="bg1"/>
                </a:solidFill>
                <a:latin typeface="Meiryo" panose="020B0604030504040204" pitchFamily="34" charset="-128"/>
                <a:ea typeface="Meiryo" panose="020B0604030504040204" pitchFamily="34" charset="-128"/>
              </a:rPr>
              <a:t> </a:t>
            </a:r>
            <a:r>
              <a:rPr kumimoji="1" lang="ja-JP" altLang="en-US" sz="1400" b="1">
                <a:solidFill>
                  <a:schemeClr val="bg1"/>
                </a:solidFill>
                <a:latin typeface="Meiryo" panose="020B0604030504040204" pitchFamily="34" charset="-128"/>
                <a:ea typeface="Meiryo" panose="020B0604030504040204" pitchFamily="34" charset="-128"/>
              </a:rPr>
              <a:t>門</a:t>
            </a:r>
          </a:p>
        </p:txBody>
      </p:sp>
      <p:sp>
        <p:nvSpPr>
          <p:cNvPr id="12" name="テキスト ボックス 11">
            <a:extLst>
              <a:ext uri="{FF2B5EF4-FFF2-40B4-BE49-F238E27FC236}">
                <a16:creationId xmlns:a16="http://schemas.microsoft.com/office/drawing/2014/main" id="{1539BDDF-BAA7-9042-A10B-DFAF36D7492B}"/>
              </a:ext>
            </a:extLst>
          </p:cNvPr>
          <p:cNvSpPr txBox="1"/>
          <p:nvPr/>
        </p:nvSpPr>
        <p:spPr>
          <a:xfrm>
            <a:off x="3967122" y="5600373"/>
            <a:ext cx="1322799" cy="307777"/>
          </a:xfrm>
          <a:prstGeom prst="rect">
            <a:avLst/>
          </a:prstGeom>
          <a:noFill/>
        </p:spPr>
        <p:txBody>
          <a:bodyPr wrap="non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レベル</a:t>
            </a:r>
            <a:r>
              <a:rPr lang="en-US" altLang="ja-JP" sz="1400" b="1" dirty="0">
                <a:solidFill>
                  <a:schemeClr val="bg1"/>
                </a:solidFill>
                <a:latin typeface="Meiryo" panose="020B0604030504040204" pitchFamily="34" charset="-128"/>
                <a:ea typeface="Meiryo" panose="020B0604030504040204" pitchFamily="34" charset="-128"/>
              </a:rPr>
              <a:t>2 </a:t>
            </a:r>
            <a:r>
              <a:rPr kumimoji="1" lang="ja-JP" altLang="en-US" sz="1400" b="1">
                <a:solidFill>
                  <a:schemeClr val="bg1"/>
                </a:solidFill>
                <a:latin typeface="Meiryo" panose="020B0604030504040204" pitchFamily="34" charset="-128"/>
                <a:ea typeface="Meiryo" panose="020B0604030504040204" pitchFamily="34" charset="-128"/>
              </a:rPr>
              <a:t>実</a:t>
            </a:r>
            <a:r>
              <a:rPr kumimoji="1" lang="en-US" altLang="ja-JP" sz="1400" b="1" dirty="0">
                <a:solidFill>
                  <a:schemeClr val="bg1"/>
                </a:solidFill>
                <a:latin typeface="Meiryo" panose="020B0604030504040204" pitchFamily="34" charset="-128"/>
                <a:ea typeface="Meiryo" panose="020B0604030504040204" pitchFamily="34" charset="-128"/>
              </a:rPr>
              <a:t> </a:t>
            </a:r>
            <a:r>
              <a:rPr kumimoji="1" lang="ja-JP" altLang="en-US" sz="1400" b="1">
                <a:solidFill>
                  <a:schemeClr val="bg1"/>
                </a:solidFill>
                <a:latin typeface="Meiryo" panose="020B0604030504040204" pitchFamily="34" charset="-128"/>
                <a:ea typeface="Meiryo" panose="020B0604030504040204" pitchFamily="34" charset="-128"/>
              </a:rPr>
              <a:t>践</a:t>
            </a:r>
          </a:p>
        </p:txBody>
      </p:sp>
      <p:sp>
        <p:nvSpPr>
          <p:cNvPr id="13" name="テキスト ボックス 12">
            <a:extLst>
              <a:ext uri="{FF2B5EF4-FFF2-40B4-BE49-F238E27FC236}">
                <a16:creationId xmlns:a16="http://schemas.microsoft.com/office/drawing/2014/main" id="{39EB5552-3C28-B548-A5CD-A0A1D77A5CC7}"/>
              </a:ext>
            </a:extLst>
          </p:cNvPr>
          <p:cNvSpPr txBox="1"/>
          <p:nvPr/>
        </p:nvSpPr>
        <p:spPr>
          <a:xfrm>
            <a:off x="3967122" y="5861468"/>
            <a:ext cx="132279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レベル</a:t>
            </a:r>
            <a:r>
              <a:rPr lang="en-US" altLang="ja-JP" sz="1400" b="1" dirty="0">
                <a:solidFill>
                  <a:schemeClr val="bg1"/>
                </a:solidFill>
                <a:latin typeface="Meiryo" panose="020B0604030504040204" pitchFamily="34" charset="-128"/>
                <a:ea typeface="Meiryo" panose="020B0604030504040204" pitchFamily="34" charset="-128"/>
              </a:rPr>
              <a:t>1 </a:t>
            </a:r>
            <a:r>
              <a:rPr kumimoji="1" lang="ja-JP" altLang="en-US" sz="1400" b="1">
                <a:solidFill>
                  <a:schemeClr val="bg1"/>
                </a:solidFill>
                <a:latin typeface="Meiryo" panose="020B0604030504040204" pitchFamily="34" charset="-128"/>
                <a:ea typeface="Meiryo" panose="020B0604030504040204" pitchFamily="34" charset="-128"/>
              </a:rPr>
              <a:t>基</a:t>
            </a:r>
            <a:r>
              <a:rPr kumimoji="1" lang="en-US" altLang="ja-JP" sz="1400" b="1" dirty="0">
                <a:solidFill>
                  <a:schemeClr val="bg1"/>
                </a:solidFill>
                <a:latin typeface="Meiryo" panose="020B0604030504040204" pitchFamily="34" charset="-128"/>
                <a:ea typeface="Meiryo" panose="020B0604030504040204" pitchFamily="34" charset="-128"/>
              </a:rPr>
              <a:t> </a:t>
            </a:r>
            <a:r>
              <a:rPr kumimoji="1" lang="ja-JP" altLang="en-US" sz="1400" b="1">
                <a:solidFill>
                  <a:schemeClr val="bg1"/>
                </a:solidFill>
                <a:latin typeface="Meiryo" panose="020B0604030504040204" pitchFamily="34" charset="-128"/>
                <a:ea typeface="Meiryo" panose="020B0604030504040204" pitchFamily="34" charset="-128"/>
              </a:rPr>
              <a:t>礎</a:t>
            </a:r>
          </a:p>
        </p:txBody>
      </p:sp>
      <p:sp>
        <p:nvSpPr>
          <p:cNvPr id="14" name="テキスト ボックス 13">
            <a:extLst>
              <a:ext uri="{FF2B5EF4-FFF2-40B4-BE49-F238E27FC236}">
                <a16:creationId xmlns:a16="http://schemas.microsoft.com/office/drawing/2014/main" id="{68F65315-9697-D245-920F-68FBE277EE86}"/>
              </a:ext>
            </a:extLst>
          </p:cNvPr>
          <p:cNvSpPr txBox="1"/>
          <p:nvPr/>
        </p:nvSpPr>
        <p:spPr>
          <a:xfrm>
            <a:off x="4631506" y="4640478"/>
            <a:ext cx="141577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デザイン</a:t>
            </a:r>
          </a:p>
        </p:txBody>
      </p:sp>
      <p:sp>
        <p:nvSpPr>
          <p:cNvPr id="15" name="テキスト ボックス 14">
            <a:extLst>
              <a:ext uri="{FF2B5EF4-FFF2-40B4-BE49-F238E27FC236}">
                <a16:creationId xmlns:a16="http://schemas.microsoft.com/office/drawing/2014/main" id="{EFB7C624-97D6-1A4B-A073-9FAC15A2F22F}"/>
              </a:ext>
            </a:extLst>
          </p:cNvPr>
          <p:cNvSpPr txBox="1"/>
          <p:nvPr/>
        </p:nvSpPr>
        <p:spPr>
          <a:xfrm>
            <a:off x="7649312" y="4640478"/>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16" name="テキスト ボックス 15">
            <a:extLst>
              <a:ext uri="{FF2B5EF4-FFF2-40B4-BE49-F238E27FC236}">
                <a16:creationId xmlns:a16="http://schemas.microsoft.com/office/drawing/2014/main" id="{0D9C92D5-6095-6044-B1D6-6555CE733B7D}"/>
              </a:ext>
            </a:extLst>
          </p:cNvPr>
          <p:cNvSpPr txBox="1"/>
          <p:nvPr/>
        </p:nvSpPr>
        <p:spPr>
          <a:xfrm>
            <a:off x="5750626" y="1767426"/>
            <a:ext cx="1800493" cy="1384995"/>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課題の発見と定義</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戦略策定</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コミュニケーション</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プレゼンテーション</a:t>
            </a: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リーダーシップ</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など</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C6359E7-D5A6-4544-9A4F-06D8EF797E2A}"/>
              </a:ext>
            </a:extLst>
          </p:cNvPr>
          <p:cNvSpPr txBox="1"/>
          <p:nvPr/>
        </p:nvSpPr>
        <p:spPr>
          <a:xfrm>
            <a:off x="7512712" y="3610624"/>
            <a:ext cx="1261884" cy="954107"/>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データ戦略</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データモデル</a:t>
            </a:r>
            <a:endParaRPr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a:solidFill>
                  <a:schemeClr val="bg1"/>
                </a:solidFill>
                <a:latin typeface="Meiryo" panose="020B0604030504040204" pitchFamily="34" charset="-128"/>
                <a:ea typeface="Meiryo" panose="020B0604030504040204" pitchFamily="34" charset="-128"/>
              </a:rPr>
              <a:t>データ分析</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など</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ED1DCFE4-4F39-0C4E-A690-FC70A09308E7}"/>
              </a:ext>
            </a:extLst>
          </p:cNvPr>
          <p:cNvSpPr txBox="1"/>
          <p:nvPr/>
        </p:nvSpPr>
        <p:spPr>
          <a:xfrm>
            <a:off x="4628521" y="3612870"/>
            <a:ext cx="1261884" cy="95410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デザイン思考</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ビジネス設計</a:t>
            </a:r>
            <a:endParaRPr kumimoji="1" lang="en-US" altLang="ja-JP" sz="1400"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UX</a:t>
            </a:r>
            <a:r>
              <a:rPr lang="ja-JP" altLang="en-US" sz="1400">
                <a:solidFill>
                  <a:schemeClr val="bg1"/>
                </a:solidFill>
                <a:latin typeface="Meiryo" panose="020B0604030504040204" pitchFamily="34" charset="-128"/>
                <a:ea typeface="Meiryo" panose="020B0604030504040204" pitchFamily="34" charset="-128"/>
              </a:rPr>
              <a:t>設計</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など</a:t>
            </a:r>
            <a:endParaRPr lang="en-US" altLang="ja-JP" sz="1400" dirty="0">
              <a:solidFill>
                <a:schemeClr val="bg1"/>
              </a:solidFill>
              <a:latin typeface="Meiryo" panose="020B0604030504040204" pitchFamily="34" charset="-128"/>
              <a:ea typeface="Meiryo" panose="020B0604030504040204" pitchFamily="34" charset="-128"/>
            </a:endParaRPr>
          </a:p>
        </p:txBody>
      </p:sp>
      <p:pic>
        <p:nvPicPr>
          <p:cNvPr id="5" name="Picture 2" descr="真面目に書類を読んでいる人のイラスト（男性）">
            <a:extLst>
              <a:ext uri="{FF2B5EF4-FFF2-40B4-BE49-F238E27FC236}">
                <a16:creationId xmlns:a16="http://schemas.microsoft.com/office/drawing/2014/main" id="{4B8AD441-4A29-AE4F-B98F-D6612AC50A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791997" y="3665118"/>
            <a:ext cx="1811828" cy="23606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02568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763E73-6AB7-5B44-A854-BA241ADD8C5F}"/>
              </a:ext>
            </a:extLst>
          </p:cNvPr>
          <p:cNvSpPr>
            <a:spLocks noGrp="1"/>
          </p:cNvSpPr>
          <p:nvPr>
            <p:ph type="title"/>
          </p:nvPr>
        </p:nvSpPr>
        <p:spPr/>
        <p:txBody>
          <a:bodyPr/>
          <a:lstStyle/>
          <a:p>
            <a:r>
              <a:rPr lang="ja-JP" altLang="en-US" sz="2400"/>
              <a:t>「木こりのジレンマ」に陥ってはいないだろうか？</a:t>
            </a:r>
            <a:endParaRPr kumimoji="1" lang="ja-JP" altLang="en-US"/>
          </a:p>
        </p:txBody>
      </p:sp>
      <p:sp>
        <p:nvSpPr>
          <p:cNvPr id="3" name="正方形/長方形 2">
            <a:extLst>
              <a:ext uri="{FF2B5EF4-FFF2-40B4-BE49-F238E27FC236}">
                <a16:creationId xmlns:a16="http://schemas.microsoft.com/office/drawing/2014/main" id="{91530E6C-8502-0F46-AD6D-1D9919A8338C}"/>
              </a:ext>
            </a:extLst>
          </p:cNvPr>
          <p:cNvSpPr/>
          <p:nvPr/>
        </p:nvSpPr>
        <p:spPr>
          <a:xfrm>
            <a:off x="169606" y="1292692"/>
            <a:ext cx="4933336" cy="4708981"/>
          </a:xfrm>
          <a:prstGeom prst="rect">
            <a:avLst/>
          </a:prstGeom>
        </p:spPr>
        <p:txBody>
          <a:bodyPr wrap="square">
            <a:spAutoFit/>
          </a:bodyPr>
          <a:lstStyle/>
          <a:p>
            <a:r>
              <a:rPr lang="ja-JP" altLang="en-US" sz="2000">
                <a:solidFill>
                  <a:srgbClr val="98490C"/>
                </a:solidFill>
                <a:latin typeface="HGSMinchoE" panose="02020900000000000000" pitchFamily="18" charset="-128"/>
                <a:ea typeface="HGSMinchoE" panose="02020900000000000000" pitchFamily="18" charset="-128"/>
              </a:rPr>
              <a:t>木こりが木を切っていた。</a:t>
            </a:r>
            <a:endParaRPr lang="en-US" altLang="ja-JP" sz="2000" dirty="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通りがかった旅人がその様子を眺めていると、斧を振るう勢いの割に、木が切れていないようだった。</a:t>
            </a:r>
            <a:endParaRPr lang="en-US" altLang="ja-JP" sz="2000" dirty="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よく見ると木こりの使っている斧が刃こぼれしている。そこで、旅人は言った。</a:t>
            </a:r>
          </a:p>
          <a:p>
            <a:endParaRPr lang="ja-JP" altLang="en-US" sz="200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「斧を研いだほうがいいのではないですか？」</a:t>
            </a:r>
          </a:p>
          <a:p>
            <a:endParaRPr lang="ja-JP" altLang="en-US" sz="200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すると、木こりはこう答えた。</a:t>
            </a:r>
          </a:p>
          <a:p>
            <a:endParaRPr lang="ja-JP" altLang="en-US" sz="2000">
              <a:solidFill>
                <a:srgbClr val="98490C"/>
              </a:solidFill>
              <a:latin typeface="HGSMinchoE" panose="02020900000000000000" pitchFamily="18" charset="-128"/>
              <a:ea typeface="HGSMinchoE" panose="02020900000000000000" pitchFamily="18" charset="-128"/>
            </a:endParaRPr>
          </a:p>
          <a:p>
            <a:r>
              <a:rPr lang="ja-JP" altLang="en-US" sz="2000">
                <a:solidFill>
                  <a:srgbClr val="98490C"/>
                </a:solidFill>
                <a:latin typeface="HGSMinchoE" panose="02020900000000000000" pitchFamily="18" charset="-128"/>
                <a:ea typeface="HGSMinchoE" panose="02020900000000000000" pitchFamily="18" charset="-128"/>
              </a:rPr>
              <a:t>「そんなことは分かっていますが、木を切るのに忙しくて、斧を研ぐ時間がないんですよ。」</a:t>
            </a:r>
          </a:p>
        </p:txBody>
      </p:sp>
      <p:pic>
        <p:nvPicPr>
          <p:cNvPr id="4" name="図 3">
            <a:extLst>
              <a:ext uri="{FF2B5EF4-FFF2-40B4-BE49-F238E27FC236}">
                <a16:creationId xmlns:a16="http://schemas.microsoft.com/office/drawing/2014/main" id="{6C44DB33-5DBC-1945-B80C-E240D43E7860}"/>
              </a:ext>
            </a:extLst>
          </p:cNvPr>
          <p:cNvPicPr>
            <a:picLocks noChangeAspect="1"/>
          </p:cNvPicPr>
          <p:nvPr/>
        </p:nvPicPr>
        <p:blipFill>
          <a:blip r:embed="rId2"/>
          <a:stretch>
            <a:fillRect/>
          </a:stretch>
        </p:blipFill>
        <p:spPr>
          <a:xfrm>
            <a:off x="5198062" y="1312407"/>
            <a:ext cx="3658344" cy="4593255"/>
          </a:xfrm>
          <a:prstGeom prst="rect">
            <a:avLst/>
          </a:prstGeom>
        </p:spPr>
      </p:pic>
    </p:spTree>
    <p:extLst>
      <p:ext uri="{BB962C8B-B14F-4D97-AF65-F5344CB8AC3E}">
        <p14:creationId xmlns:p14="http://schemas.microsoft.com/office/powerpoint/2010/main" val="15229143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60717-F137-1A48-807A-D56701216774}"/>
              </a:ext>
            </a:extLst>
          </p:cNvPr>
          <p:cNvSpPr>
            <a:spLocks noGrp="1"/>
          </p:cNvSpPr>
          <p:nvPr>
            <p:ph type="title"/>
          </p:nvPr>
        </p:nvSpPr>
        <p:spPr/>
        <p:txBody>
          <a:bodyPr/>
          <a:lstStyle/>
          <a:p>
            <a:r>
              <a:rPr kumimoji="1" lang="ja-JP" altLang="en-US"/>
              <a:t>参考</a:t>
            </a:r>
            <a:r>
              <a:rPr lang="ja-JP" altLang="en-US"/>
              <a:t>：</a:t>
            </a:r>
            <a:r>
              <a:rPr kumimoji="1" lang="ja-JP" altLang="en-US"/>
              <a:t>優れたエンジニアのマインドセット</a:t>
            </a:r>
          </a:p>
        </p:txBody>
      </p:sp>
      <p:sp>
        <p:nvSpPr>
          <p:cNvPr id="3" name="正方形/長方形 2">
            <a:extLst>
              <a:ext uri="{FF2B5EF4-FFF2-40B4-BE49-F238E27FC236}">
                <a16:creationId xmlns:a16="http://schemas.microsoft.com/office/drawing/2014/main" id="{2D72077D-49E6-B042-A2C6-16188C451BF6}"/>
              </a:ext>
            </a:extLst>
          </p:cNvPr>
          <p:cNvSpPr/>
          <p:nvPr/>
        </p:nvSpPr>
        <p:spPr>
          <a:xfrm>
            <a:off x="230400" y="1382286"/>
            <a:ext cx="8683200" cy="3908762"/>
          </a:xfrm>
          <a:prstGeom prst="rect">
            <a:avLst/>
          </a:prstGeom>
        </p:spPr>
        <p:txBody>
          <a:bodyPr wrap="square">
            <a:spAutoFit/>
          </a:bodyPr>
          <a:lstStyle/>
          <a:p>
            <a:pPr algn="just"/>
            <a:r>
              <a:rPr lang="ja-JP" altLang="ja-JP" sz="1600" b="1" kern="100">
                <a:latin typeface="Meiryo" panose="020B0604030504040204" pitchFamily="34" charset="-128"/>
                <a:ea typeface="Meiryo" panose="020B0604030504040204" pitchFamily="34" charset="-128"/>
                <a:cs typeface="Times New Roman" panose="02020603050405020304" pitchFamily="18" charset="0"/>
              </a:rPr>
              <a:t>客観価値の追求</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：主観に囚われることなく、客観的に物事の本質や原理原則を求める</a:t>
            </a:r>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600" kern="10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技術の力（未来を創り出す力）を信じている。</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特定の技術にこだわることなく、他の領域にも関心を持ち、自分の領域を広げることを楽しめる。</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常識を疑い、ものごとの本質あるいは原理原則を捉えようとする。</a:t>
            </a:r>
          </a:p>
          <a:p>
            <a:pPr algn="just"/>
            <a:r>
              <a:rPr lang="en-US" altLang="ja-JP" sz="800" kern="100" dirty="0">
                <a:latin typeface="Meiryo" panose="020B0604030504040204" pitchFamily="34" charset="-128"/>
                <a:ea typeface="Meiryo" panose="020B0604030504040204" pitchFamily="34" charset="-128"/>
                <a:cs typeface="Times New Roman" panose="02020603050405020304" pitchFamily="18" charset="0"/>
              </a:rPr>
              <a:t> </a:t>
            </a:r>
            <a:endParaRPr lang="ja-JP" altLang="ja-JP" sz="800" kern="10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b="1" kern="100">
                <a:latin typeface="Meiryo" panose="020B0604030504040204" pitchFamily="34" charset="-128"/>
                <a:ea typeface="Meiryo" panose="020B0604030504040204" pitchFamily="34" charset="-128"/>
                <a:cs typeface="Times New Roman" panose="02020603050405020304" pitchFamily="18" charset="0"/>
              </a:rPr>
              <a:t>利他の追求</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：利己を排除し、利他を追求する</a:t>
            </a:r>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600" kern="10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buFont typeface="Wingdings" pitchFamily="2" charset="2"/>
              <a:buChar char=""/>
            </a:pP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Don't become a Hero</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すなわち、チームとしての価値を出すことを第一に考え、そこでの自分の役割を最大限に、かつ積極的に果たそうとする。</a:t>
            </a:r>
          </a:p>
          <a:p>
            <a:pPr marL="342900" lvl="0" indent="-342900" algn="just">
              <a:buFont typeface="Wingdings" pitchFamily="2" charset="2"/>
              <a:buChar char=""/>
            </a:pP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HRT</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a:t>
            </a: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Humility</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：謙虚な気持ちで常に自分を改善し、</a:t>
            </a: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Respect</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：尊敬を持って相手の能力や功績を評価し、</a:t>
            </a: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Trust</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：信頼して人に任せる）ことを心がけている。</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社会の発展やお客様の幸せなど、世のため人のために貢献することを意識している。</a:t>
            </a:r>
          </a:p>
          <a:p>
            <a:pPr algn="just"/>
            <a:r>
              <a:rPr lang="en-US" altLang="ja-JP" sz="600" kern="100" dirty="0">
                <a:latin typeface="Meiryo" panose="020B0604030504040204" pitchFamily="34" charset="-128"/>
                <a:ea typeface="Meiryo" panose="020B0604030504040204" pitchFamily="34" charset="-128"/>
                <a:cs typeface="Times New Roman" panose="02020603050405020304" pitchFamily="18" charset="0"/>
              </a:rPr>
              <a:t> </a:t>
            </a:r>
            <a:endParaRPr lang="ja-JP" altLang="ja-JP" sz="600" kern="10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600" b="1" kern="100">
                <a:latin typeface="Meiryo" panose="020B0604030504040204" pitchFamily="34" charset="-128"/>
                <a:ea typeface="Meiryo" panose="020B0604030504040204" pitchFamily="34" charset="-128"/>
                <a:cs typeface="Times New Roman" panose="02020603050405020304" pitchFamily="18" charset="0"/>
              </a:rPr>
              <a:t>至高の追求</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：現状に妥協せず、常に最高を追求する</a:t>
            </a:r>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600" kern="10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頭で考えるだけではなく、自分で手を動かして、確かめながら体験的に理解を深めようとする。</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どんなに複雑なモノでも本質を見極め、何事もシンプルに捉えて設計できる（ゴールの法則の実践）。</a:t>
            </a:r>
          </a:p>
          <a:p>
            <a:pPr marL="342900" lvl="0" indent="-342900" algn="just">
              <a:buFont typeface="Wingdings" pitchFamily="2" charset="2"/>
              <a:buChar char=""/>
            </a:pPr>
            <a:r>
              <a:rPr lang="ja-JP" altLang="ja-JP" sz="1400" kern="100">
                <a:latin typeface="Meiryo" panose="020B0604030504040204" pitchFamily="34" charset="-128"/>
                <a:ea typeface="Meiryo" panose="020B0604030504040204" pitchFamily="34" charset="-128"/>
                <a:cs typeface="Times New Roman" panose="02020603050405020304" pitchFamily="18" charset="0"/>
              </a:rPr>
              <a:t>何よりも</a:t>
            </a:r>
            <a:r>
              <a:rPr lang="ja-JP" altLang="en-US" sz="1400" kern="100">
                <a:latin typeface="Meiryo" panose="020B0604030504040204" pitchFamily="34" charset="-128"/>
                <a:ea typeface="Meiryo" panose="020B0604030504040204" pitchFamily="34" charset="-128"/>
                <a:cs typeface="Times New Roman" panose="02020603050405020304" pitchFamily="18" charset="0"/>
              </a:rPr>
              <a:t>、</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常に品質を重視する。常にお客様目線（社内基準では無く）で品質を考え、自身の行動に反映させる（</a:t>
            </a:r>
            <a:r>
              <a:rPr lang="en-US" altLang="ja-JP" sz="1400" kern="100" dirty="0">
                <a:latin typeface="Meiryo" panose="020B0604030504040204" pitchFamily="34" charset="-128"/>
                <a:ea typeface="Meiryo" panose="020B0604030504040204" pitchFamily="34" charset="-128"/>
                <a:cs typeface="Times New Roman" panose="02020603050405020304" pitchFamily="18" charset="0"/>
              </a:rPr>
              <a:t>TQM</a:t>
            </a:r>
            <a:r>
              <a:rPr lang="ja-JP" altLang="ja-JP" sz="1400" kern="100">
                <a:latin typeface="Meiryo" panose="020B0604030504040204" pitchFamily="34" charset="-128"/>
                <a:ea typeface="Meiryo" panose="020B0604030504040204" pitchFamily="34" charset="-128"/>
                <a:cs typeface="Times New Roman" panose="02020603050405020304" pitchFamily="18" charset="0"/>
              </a:rPr>
              <a:t>の実践）</a:t>
            </a:r>
            <a:r>
              <a:rPr lang="ja-JP" altLang="en-US" sz="1400" kern="100">
                <a:latin typeface="Meiryo" panose="020B0604030504040204" pitchFamily="34" charset="-128"/>
                <a:ea typeface="Meiryo" panose="020B0604030504040204" pitchFamily="34" charset="-128"/>
                <a:cs typeface="Times New Roman" panose="02020603050405020304" pitchFamily="18" charset="0"/>
              </a:rPr>
              <a:t>。</a:t>
            </a:r>
            <a:endParaRPr lang="ja-JP" altLang="ja-JP" sz="14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43ABA3EC-525D-694C-ADE4-D5FE56AE09AA}"/>
              </a:ext>
            </a:extLst>
          </p:cNvPr>
          <p:cNvSpPr/>
          <p:nvPr/>
        </p:nvSpPr>
        <p:spPr>
          <a:xfrm>
            <a:off x="547914" y="5325673"/>
            <a:ext cx="8048171" cy="1223412"/>
          </a:xfrm>
          <a:prstGeom prst="rect">
            <a:avLst/>
          </a:prstGeom>
        </p:spPr>
        <p:txBody>
          <a:bodyPr wrap="square">
            <a:spAutoFit/>
          </a:bodyPr>
          <a:lstStyle/>
          <a:p>
            <a:r>
              <a:rPr lang="ja-JP" altLang="en-US" sz="1050" b="1">
                <a:latin typeface="Meiryo" panose="020B0604030504040204" pitchFamily="34" charset="-128"/>
                <a:ea typeface="Meiryo" panose="020B0604030504040204" pitchFamily="34" charset="-128"/>
              </a:rPr>
              <a:t>ゴールの法則</a:t>
            </a:r>
            <a:r>
              <a:rPr lang="ja-JP" altLang="en-US" sz="1050">
                <a:latin typeface="Meiryo" panose="020B0604030504040204" pitchFamily="34" charset="-128"/>
                <a:ea typeface="Meiryo" panose="020B0604030504040204" pitchFamily="34" charset="-128"/>
              </a:rPr>
              <a:t>：正常に動作する複雑なシステムは、例外なく正常に動作する単純なシステムから発展したものである。逆もまた真であり、ゼロから作り出された複雑なシステムが正常に動作することはなく、またそれを修正して動作させるようにもできない。正常に動作する単純なシステムから構築を始めなければならない。</a:t>
            </a:r>
          </a:p>
          <a:p>
            <a:endParaRPr lang="ja-JP" altLang="en-US" sz="1050">
              <a:latin typeface="Meiryo" panose="020B0604030504040204" pitchFamily="34" charset="-128"/>
              <a:ea typeface="Meiryo" panose="020B0604030504040204" pitchFamily="34" charset="-128"/>
            </a:endParaRPr>
          </a:p>
          <a:p>
            <a:r>
              <a:rPr lang="ja-JP" altLang="en-US" sz="1050" b="1">
                <a:latin typeface="Meiryo" panose="020B0604030504040204" pitchFamily="34" charset="-128"/>
                <a:ea typeface="Meiryo" panose="020B0604030504040204" pitchFamily="34" charset="-128"/>
              </a:rPr>
              <a:t>TQM</a:t>
            </a:r>
            <a:r>
              <a:rPr lang="ja-JP" altLang="en-US" sz="1050">
                <a:latin typeface="Meiryo" panose="020B0604030504040204" pitchFamily="34" charset="-128"/>
                <a:ea typeface="Meiryo" panose="020B0604030504040204" pitchFamily="34" charset="-128"/>
              </a:rPr>
              <a:t>：経営管理手法の一種。Total Quality Managementの頭文字を取ったもので、日本語では「総合的品質管理」と言われている。TQMは、企業活動における「品質」全般に対し、その維持・向上をはかっていくための考え方、取り組み、手法、しくみ、方法論などの集合体であり、それらの取り組みが、企業活動を経営目標の達成に向けて方向づける。</a:t>
            </a:r>
          </a:p>
        </p:txBody>
      </p:sp>
      <p:sp>
        <p:nvSpPr>
          <p:cNvPr id="6" name="テキスト ボックス 5">
            <a:extLst>
              <a:ext uri="{FF2B5EF4-FFF2-40B4-BE49-F238E27FC236}">
                <a16:creationId xmlns:a16="http://schemas.microsoft.com/office/drawing/2014/main" id="{25A647C0-C275-2A4D-923B-CC7C5BAA6D21}"/>
              </a:ext>
            </a:extLst>
          </p:cNvPr>
          <p:cNvSpPr txBox="1"/>
          <p:nvPr/>
        </p:nvSpPr>
        <p:spPr>
          <a:xfrm>
            <a:off x="154014" y="920621"/>
            <a:ext cx="2031326" cy="461665"/>
          </a:xfrm>
          <a:prstGeom prst="rect">
            <a:avLst/>
          </a:prstGeom>
          <a:noFill/>
        </p:spPr>
        <p:txBody>
          <a:bodyPr wrap="none" rtlCol="0">
            <a:spAutoFit/>
          </a:bodyPr>
          <a:lstStyle/>
          <a:p>
            <a:pPr algn="ctr"/>
            <a:r>
              <a:rPr lang="ja-JP" altLang="en-US" sz="2400" b="1">
                <a:latin typeface="Meiryo" panose="020B0604030504040204" pitchFamily="34" charset="-128"/>
                <a:ea typeface="Meiryo" panose="020B0604030504040204" pitchFamily="34" charset="-128"/>
              </a:rPr>
              <a:t>自律した個人</a:t>
            </a:r>
            <a:endParaRPr kumimoji="1" lang="ja-JP" altLang="en-US" sz="2400"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1539717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60717-F137-1A48-807A-D56701216774}"/>
              </a:ext>
            </a:extLst>
          </p:cNvPr>
          <p:cNvSpPr>
            <a:spLocks noGrp="1"/>
          </p:cNvSpPr>
          <p:nvPr>
            <p:ph type="title"/>
          </p:nvPr>
        </p:nvSpPr>
        <p:spPr/>
        <p:txBody>
          <a:bodyPr/>
          <a:lstStyle/>
          <a:p>
            <a:r>
              <a:rPr kumimoji="1" lang="ja-JP" altLang="en-US"/>
              <a:t>参考</a:t>
            </a:r>
            <a:r>
              <a:rPr lang="ja-JP" altLang="en-US"/>
              <a:t>：</a:t>
            </a:r>
            <a:r>
              <a:rPr kumimoji="1" lang="ja-JP" altLang="en-US"/>
              <a:t>優れたエンジニアの行動習慣</a:t>
            </a:r>
          </a:p>
        </p:txBody>
      </p:sp>
      <p:sp>
        <p:nvSpPr>
          <p:cNvPr id="6" name="テキスト ボックス 5">
            <a:extLst>
              <a:ext uri="{FF2B5EF4-FFF2-40B4-BE49-F238E27FC236}">
                <a16:creationId xmlns:a16="http://schemas.microsoft.com/office/drawing/2014/main" id="{25A647C0-C275-2A4D-923B-CC7C5BAA6D21}"/>
              </a:ext>
            </a:extLst>
          </p:cNvPr>
          <p:cNvSpPr txBox="1"/>
          <p:nvPr/>
        </p:nvSpPr>
        <p:spPr>
          <a:xfrm>
            <a:off x="154014" y="920621"/>
            <a:ext cx="2031326" cy="461665"/>
          </a:xfrm>
          <a:prstGeom prst="rect">
            <a:avLst/>
          </a:prstGeom>
          <a:noFill/>
        </p:spPr>
        <p:txBody>
          <a:bodyPr wrap="none" rtlCol="0">
            <a:spAutoFit/>
          </a:bodyPr>
          <a:lstStyle/>
          <a:p>
            <a:pPr algn="ctr"/>
            <a:r>
              <a:rPr lang="ja-JP" altLang="en-US" sz="2400" b="1">
                <a:latin typeface="Meiryo" panose="020B0604030504040204" pitchFamily="34" charset="-128"/>
                <a:ea typeface="Meiryo" panose="020B0604030504040204" pitchFamily="34" charset="-128"/>
              </a:rPr>
              <a:t>自律した個人</a:t>
            </a:r>
            <a:endParaRPr kumimoji="1" lang="ja-JP" altLang="en-US" sz="2400" b="1">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7279D9E9-714C-8B46-8196-225100597349}"/>
              </a:ext>
            </a:extLst>
          </p:cNvPr>
          <p:cNvSpPr/>
          <p:nvPr/>
        </p:nvSpPr>
        <p:spPr>
          <a:xfrm>
            <a:off x="511628" y="2350985"/>
            <a:ext cx="8120743" cy="2585323"/>
          </a:xfrm>
          <a:prstGeom prst="rect">
            <a:avLst/>
          </a:prstGeom>
        </p:spPr>
        <p:txBody>
          <a:bodyPr wrap="square">
            <a:spAutoFit/>
          </a:bodyPr>
          <a:lstStyle/>
          <a:p>
            <a:pPr algn="just"/>
            <a:r>
              <a:rPr lang="ja-JP" altLang="ja-JP" kern="100">
                <a:latin typeface="Meiryo" panose="020B0604030504040204" pitchFamily="34" charset="-128"/>
                <a:ea typeface="Meiryo" panose="020B0604030504040204" pitchFamily="34" charset="-128"/>
                <a:cs typeface="Times New Roman" panose="02020603050405020304" pitchFamily="18" charset="0"/>
              </a:rPr>
              <a:t>会社や組織、上司に言われなくても、</a:t>
            </a:r>
            <a:r>
              <a:rPr lang="ja-JP" altLang="en-US" kern="100">
                <a:latin typeface="Meiryo" panose="020B0604030504040204" pitchFamily="34" charset="-128"/>
                <a:ea typeface="Meiryo" panose="020B0604030504040204" pitchFamily="34" charset="-128"/>
                <a:cs typeface="Times New Roman" panose="02020603050405020304" pitchFamily="18" charset="0"/>
              </a:rPr>
              <a:t>以下を</a:t>
            </a:r>
            <a:r>
              <a:rPr lang="ja-JP" altLang="ja-JP" kern="100">
                <a:latin typeface="Meiryo" panose="020B0604030504040204" pitchFamily="34" charset="-128"/>
                <a:ea typeface="Meiryo" panose="020B0604030504040204" pitchFamily="34" charset="-128"/>
                <a:cs typeface="Times New Roman" panose="02020603050405020304" pitchFamily="18" charset="0"/>
              </a:rPr>
              <a:t>自分でこれを実践し、自分で育って</a:t>
            </a:r>
            <a:r>
              <a:rPr lang="ja-JP" altLang="en-US" kern="100">
                <a:latin typeface="Meiryo" panose="020B0604030504040204" pitchFamily="34" charset="-128"/>
                <a:ea typeface="Meiryo" panose="020B0604030504040204" pitchFamily="34" charset="-128"/>
                <a:cs typeface="Times New Roman" panose="02020603050405020304" pitchFamily="18" charset="0"/>
              </a:rPr>
              <a:t>ゆく</a:t>
            </a:r>
            <a:r>
              <a:rPr lang="ja-JP" altLang="ja-JP" kern="100">
                <a:latin typeface="Meiryo" panose="020B0604030504040204" pitchFamily="34" charset="-128"/>
                <a:ea typeface="Meiryo" panose="020B0604030504040204" pitchFamily="34" charset="-128"/>
                <a:cs typeface="Times New Roman" panose="02020603050405020304" pitchFamily="18" charset="0"/>
              </a:rPr>
              <a:t>。</a:t>
            </a:r>
          </a:p>
          <a:p>
            <a:pPr algn="just"/>
            <a:r>
              <a:rPr lang="en-US" altLang="ja-JP" kern="100" dirty="0">
                <a:latin typeface="Meiryo" panose="020B0604030504040204" pitchFamily="34" charset="-128"/>
                <a:ea typeface="Meiryo" panose="020B0604030504040204" pitchFamily="34" charset="-128"/>
                <a:cs typeface="Times New Roman" panose="02020603050405020304" pitchFamily="18" charset="0"/>
              </a:rPr>
              <a:t> </a:t>
            </a: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自らが目指す未来の自分を描く。</a:t>
            </a: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それに向かって、オープンな場も含めて学び、切磋琢磨する。</a:t>
            </a: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それを現業に活かして成果を出す。</a:t>
            </a: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その成果が認められて、得意分野として新たな仕事を（社内であれ社外であれ）得ることができる。</a:t>
            </a:r>
          </a:p>
          <a:p>
            <a:pPr marL="342900" lvl="0" indent="-342900" algn="just">
              <a:buFont typeface="Wingdings" pitchFamily="2" charset="2"/>
              <a:buChar char=""/>
            </a:pPr>
            <a:r>
              <a:rPr lang="ja-JP" altLang="ja-JP" kern="100">
                <a:latin typeface="Meiryo" panose="020B0604030504040204" pitchFamily="34" charset="-128"/>
                <a:ea typeface="Meiryo" panose="020B0604030504040204" pitchFamily="34" charset="-128"/>
                <a:cs typeface="Times New Roman" panose="02020603050405020304" pitchFamily="18" charset="0"/>
              </a:rPr>
              <a:t>そんな実践を通じて更に技術が磨かれる。</a:t>
            </a:r>
          </a:p>
        </p:txBody>
      </p:sp>
    </p:spTree>
    <p:extLst>
      <p:ext uri="{BB962C8B-B14F-4D97-AF65-F5344CB8AC3E}">
        <p14:creationId xmlns:p14="http://schemas.microsoft.com/office/powerpoint/2010/main" val="3267868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726CAF8-9777-3F40-BE82-7D3A52C91005}"/>
              </a:ext>
            </a:extLst>
          </p:cNvPr>
          <p:cNvSpPr/>
          <p:nvPr/>
        </p:nvSpPr>
        <p:spPr>
          <a:xfrm>
            <a:off x="0" y="321916"/>
            <a:ext cx="9166302" cy="689956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62263" y="3665251"/>
            <a:ext cx="7754198" cy="830997"/>
          </a:xfrm>
        </p:spPr>
        <p:txBody>
          <a:bodyPr>
            <a:noAutofit/>
          </a:bodyPr>
          <a:lstStyle/>
          <a:p>
            <a:r>
              <a:rPr lang="ja-JP" altLang="en-US" sz="2000">
                <a:latin typeface="Meiryo" panose="020B0604030504040204" pitchFamily="34" charset="-128"/>
                <a:ea typeface="Meiryo" panose="020B0604030504040204" pitchFamily="34" charset="-128"/>
              </a:rPr>
              <a:t>デジタル時代にふさわしい事業戦略を考える</a:t>
            </a: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1077218"/>
          </a:xfrm>
          <a:prstGeom prst="rect">
            <a:avLst/>
          </a:prstGeom>
        </p:spPr>
        <p:txBody>
          <a:bodyPr wrap="square">
            <a:spAutoFit/>
          </a:bodyPr>
          <a:lstStyle/>
          <a:p>
            <a:pPr algn="r"/>
            <a:r>
              <a:rPr lang="ja-JP" altLang="en-US" sz="3200" b="1">
                <a:latin typeface="Meiryo" panose="020B0604030504040204" pitchFamily="34" charset="-128"/>
                <a:ea typeface="Meiryo" panose="020B0604030504040204" pitchFamily="34" charset="-128"/>
              </a:rPr>
              <a:t>最新の</a:t>
            </a:r>
            <a:r>
              <a:rPr lang="en-US" altLang="ja-JP" sz="3200" b="1" dirty="0">
                <a:latin typeface="Meiryo" panose="020B0604030504040204" pitchFamily="34" charset="-128"/>
                <a:ea typeface="Meiryo" panose="020B0604030504040204" pitchFamily="34" charset="-128"/>
              </a:rPr>
              <a:t>IT</a:t>
            </a:r>
            <a:r>
              <a:rPr lang="ja-JP" altLang="en-US" sz="3200" b="1">
                <a:latin typeface="Meiryo" panose="020B0604030504040204" pitchFamily="34" charset="-128"/>
                <a:ea typeface="Meiryo" panose="020B0604030504040204" pitchFamily="34" charset="-128"/>
              </a:rPr>
              <a:t>トレンドと</a:t>
            </a:r>
            <a:endParaRPr lang="en-US" altLang="ja-JP" sz="3200" b="1" dirty="0">
              <a:latin typeface="Meiryo" panose="020B0604030504040204" pitchFamily="34" charset="-128"/>
              <a:ea typeface="Meiryo" panose="020B0604030504040204" pitchFamily="34" charset="-128"/>
            </a:endParaRPr>
          </a:p>
          <a:p>
            <a:pPr algn="r"/>
            <a:r>
              <a:rPr lang="ja-JP" altLang="en-US" sz="3200" b="1">
                <a:latin typeface="Meiryo" panose="020B0604030504040204" pitchFamily="34" charset="-128"/>
                <a:ea typeface="Meiryo" panose="020B0604030504040204" pitchFamily="34" charset="-128"/>
              </a:rPr>
              <a:t>これからのビジネス戦略</a:t>
            </a: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2022</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1</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1</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pic>
        <p:nvPicPr>
          <p:cNvPr id="3" name="図 2" descr="ロゴ, アイコン&#10;&#10;自動的に生成された説明">
            <a:extLst>
              <a:ext uri="{FF2B5EF4-FFF2-40B4-BE49-F238E27FC236}">
                <a16:creationId xmlns:a16="http://schemas.microsoft.com/office/drawing/2014/main" id="{DB6AA5FA-8855-B64B-AEB2-45D2960877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08421" y="5761961"/>
            <a:ext cx="708039" cy="774123"/>
          </a:xfrm>
          <a:prstGeom prst="rect">
            <a:avLst/>
          </a:prstGeom>
        </p:spPr>
      </p:pic>
    </p:spTree>
    <p:extLst>
      <p:ext uri="{BB962C8B-B14F-4D97-AF65-F5344CB8AC3E}">
        <p14:creationId xmlns:p14="http://schemas.microsoft.com/office/powerpoint/2010/main" val="369076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AB586CE5-A618-3A4B-961A-870D87348FC0}"/>
              </a:ext>
            </a:extLst>
          </p:cNvPr>
          <p:cNvSpPr/>
          <p:nvPr/>
        </p:nvSpPr>
        <p:spPr>
          <a:xfrm>
            <a:off x="4725295" y="1623762"/>
            <a:ext cx="3132873" cy="2784648"/>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59FB8CEB-B976-C549-9E49-32ADA0F8B81F}"/>
              </a:ext>
            </a:extLst>
          </p:cNvPr>
          <p:cNvSpPr txBox="1"/>
          <p:nvPr/>
        </p:nvSpPr>
        <p:spPr>
          <a:xfrm>
            <a:off x="5111377" y="1694492"/>
            <a:ext cx="2366353" cy="461665"/>
          </a:xfrm>
          <a:prstGeom prst="rect">
            <a:avLst/>
          </a:prstGeom>
          <a:noFill/>
        </p:spPr>
        <p:txBody>
          <a:bodyPr wrap="none" rtlCol="0">
            <a:spAutoFit/>
          </a:bodyPr>
          <a:lstStyle/>
          <a:p>
            <a:pPr algn="ctr"/>
            <a:r>
              <a:rPr kumimoji="1" lang="en-US" altLang="ja-JP" sz="2400" b="1" dirty="0">
                <a:solidFill>
                  <a:srgbClr val="0432FF"/>
                </a:solidFill>
                <a:latin typeface="Meiryo" panose="020B0604030504040204" pitchFamily="34" charset="-128"/>
                <a:ea typeface="Meiryo" panose="020B0604030504040204" pitchFamily="34" charset="-128"/>
              </a:rPr>
              <a:t>ERP</a:t>
            </a:r>
            <a:r>
              <a:rPr kumimoji="1" lang="ja-JP" altLang="en-US" sz="2400" b="1">
                <a:solidFill>
                  <a:srgbClr val="0432FF"/>
                </a:solidFill>
                <a:latin typeface="Meiryo" panose="020B0604030504040204" pitchFamily="34" charset="-128"/>
                <a:ea typeface="Meiryo" panose="020B0604030504040204" pitchFamily="34" charset="-128"/>
              </a:rPr>
              <a:t>パッケージ</a:t>
            </a:r>
          </a:p>
        </p:txBody>
      </p:sp>
      <p:sp>
        <p:nvSpPr>
          <p:cNvPr id="2" name="タイトル 1">
            <a:extLst>
              <a:ext uri="{FF2B5EF4-FFF2-40B4-BE49-F238E27FC236}">
                <a16:creationId xmlns:a16="http://schemas.microsoft.com/office/drawing/2014/main" id="{38009995-AD1C-2F42-96C7-A7A27810A391}"/>
              </a:ext>
            </a:extLst>
          </p:cNvPr>
          <p:cNvSpPr>
            <a:spLocks noGrp="1"/>
          </p:cNvSpPr>
          <p:nvPr>
            <p:ph type="title"/>
          </p:nvPr>
        </p:nvSpPr>
        <p:spPr/>
        <p:txBody>
          <a:bodyPr/>
          <a:lstStyle/>
          <a:p>
            <a:r>
              <a:rPr kumimoji="1" lang="ja-JP" altLang="en-US"/>
              <a:t>デジタル化とはレイヤ構造化と</a:t>
            </a:r>
            <a:r>
              <a:rPr lang="ja-JP" altLang="en-US"/>
              <a:t>抽象化</a:t>
            </a:r>
            <a:endParaRPr kumimoji="1" lang="ja-JP" altLang="en-US"/>
          </a:p>
        </p:txBody>
      </p:sp>
      <p:sp>
        <p:nvSpPr>
          <p:cNvPr id="152" name="正方形/長方形 151">
            <a:extLst>
              <a:ext uri="{FF2B5EF4-FFF2-40B4-BE49-F238E27FC236}">
                <a16:creationId xmlns:a16="http://schemas.microsoft.com/office/drawing/2014/main" id="{3D054F07-E75D-1D46-AC33-1C5D58E2A2D3}"/>
              </a:ext>
            </a:extLst>
          </p:cNvPr>
          <p:cNvSpPr/>
          <p:nvPr/>
        </p:nvSpPr>
        <p:spPr>
          <a:xfrm>
            <a:off x="1285832" y="3267078"/>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5BB23B94-E82F-2E41-BE66-A89A7470F138}"/>
              </a:ext>
            </a:extLst>
          </p:cNvPr>
          <p:cNvSpPr/>
          <p:nvPr/>
        </p:nvSpPr>
        <p:spPr>
          <a:xfrm>
            <a:off x="2039899"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9FFD9FDC-64A8-3C49-B764-4A46821E57B9}"/>
              </a:ext>
            </a:extLst>
          </p:cNvPr>
          <p:cNvSpPr/>
          <p:nvPr/>
        </p:nvSpPr>
        <p:spPr>
          <a:xfrm>
            <a:off x="2795508"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DE32FCFD-B822-9F4D-9258-CB84CFA9CFEA}"/>
              </a:ext>
            </a:extLst>
          </p:cNvPr>
          <p:cNvSpPr/>
          <p:nvPr/>
        </p:nvSpPr>
        <p:spPr>
          <a:xfrm>
            <a:off x="3545178" y="3271016"/>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732FDF-96B5-CE4F-B132-5D29501B8A8C}"/>
              </a:ext>
            </a:extLst>
          </p:cNvPr>
          <p:cNvSpPr txBox="1"/>
          <p:nvPr/>
        </p:nvSpPr>
        <p:spPr>
          <a:xfrm>
            <a:off x="1401947" y="3955066"/>
            <a:ext cx="2749471"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個別業務ごとの担当者</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や縦割りの組織</a:t>
            </a:r>
          </a:p>
        </p:txBody>
      </p:sp>
      <p:pic>
        <p:nvPicPr>
          <p:cNvPr id="157" name="Picture 2" descr="ワーカホリック・仕事中毒のイラスト（女性）">
            <a:extLst>
              <a:ext uri="{FF2B5EF4-FFF2-40B4-BE49-F238E27FC236}">
                <a16:creationId xmlns:a16="http://schemas.microsoft.com/office/drawing/2014/main" id="{8D59F27C-2F67-6F41-B926-9215ED2AA8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28303" y="5283623"/>
            <a:ext cx="859998" cy="8255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8" name="Picture 6" descr="忙しく仕事をしている女性会社員のイラスト">
            <a:extLst>
              <a:ext uri="{FF2B5EF4-FFF2-40B4-BE49-F238E27FC236}">
                <a16:creationId xmlns:a16="http://schemas.microsoft.com/office/drawing/2014/main" id="{919D29CE-B1EE-F34C-A69D-C659068A6F9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84748" y="5336106"/>
            <a:ext cx="859998" cy="769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1" name="Picture 2" descr="会議のイラスト（男女混合）">
            <a:extLst>
              <a:ext uri="{FF2B5EF4-FFF2-40B4-BE49-F238E27FC236}">
                <a16:creationId xmlns:a16="http://schemas.microsoft.com/office/drawing/2014/main" id="{FBBD649B-FD4E-5C43-95D3-04C838A973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10566" y="1722606"/>
            <a:ext cx="1293172" cy="1293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4" name="テキスト ボックス 163">
            <a:extLst>
              <a:ext uri="{FF2B5EF4-FFF2-40B4-BE49-F238E27FC236}">
                <a16:creationId xmlns:a16="http://schemas.microsoft.com/office/drawing/2014/main" id="{A5A33DD9-E92C-B446-ABF3-FB059D2D09FB}"/>
              </a:ext>
            </a:extLst>
          </p:cNvPr>
          <p:cNvSpPr txBox="1"/>
          <p:nvPr/>
        </p:nvSpPr>
        <p:spPr>
          <a:xfrm>
            <a:off x="1143604" y="974171"/>
            <a:ext cx="3303808" cy="584775"/>
          </a:xfrm>
          <a:prstGeom prst="rect">
            <a:avLst/>
          </a:prstGeom>
          <a:noFill/>
        </p:spPr>
        <p:txBody>
          <a:bodyPr wrap="square" rtlCol="0">
            <a:spAutoFit/>
          </a:bodyPr>
          <a:lstStyle/>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業務担当者や業務毎に個別最適化</a:t>
            </a:r>
            <a:endParaRPr lang="en-US" altLang="ja-JP" sz="16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変化への即応性や柔軟性に欠ける</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169" name="上下矢印 168">
            <a:extLst>
              <a:ext uri="{FF2B5EF4-FFF2-40B4-BE49-F238E27FC236}">
                <a16:creationId xmlns:a16="http://schemas.microsoft.com/office/drawing/2014/main" id="{439AB64D-CBC0-4947-A688-33EC381EC0B8}"/>
              </a:ext>
            </a:extLst>
          </p:cNvPr>
          <p:cNvSpPr/>
          <p:nvPr/>
        </p:nvSpPr>
        <p:spPr>
          <a:xfrm>
            <a:off x="256921" y="901874"/>
            <a:ext cx="854015" cy="553650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テキスト ボックス 169">
            <a:extLst>
              <a:ext uri="{FF2B5EF4-FFF2-40B4-BE49-F238E27FC236}">
                <a16:creationId xmlns:a16="http://schemas.microsoft.com/office/drawing/2014/main" id="{26182C9C-0BB5-4040-B3E2-1FEBBDC89A15}"/>
              </a:ext>
            </a:extLst>
          </p:cNvPr>
          <p:cNvSpPr txBox="1"/>
          <p:nvPr/>
        </p:nvSpPr>
        <p:spPr>
          <a:xfrm>
            <a:off x="454275" y="3119968"/>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9D082900-89AA-664C-BAFD-BEDB762B7410}"/>
              </a:ext>
            </a:extLst>
          </p:cNvPr>
          <p:cNvGrpSpPr/>
          <p:nvPr/>
        </p:nvGrpSpPr>
        <p:grpSpPr>
          <a:xfrm>
            <a:off x="4501629" y="904874"/>
            <a:ext cx="4383596" cy="5533504"/>
            <a:chOff x="4501629" y="904874"/>
            <a:chExt cx="4383596" cy="5533504"/>
          </a:xfrm>
        </p:grpSpPr>
        <p:sp>
          <p:nvSpPr>
            <p:cNvPr id="99" name="正方形/長方形 98">
              <a:extLst>
                <a:ext uri="{FF2B5EF4-FFF2-40B4-BE49-F238E27FC236}">
                  <a16:creationId xmlns:a16="http://schemas.microsoft.com/office/drawing/2014/main" id="{5BDE0611-E77B-B64A-A5D8-243C0513A0E6}"/>
                </a:ext>
              </a:extLst>
            </p:cNvPr>
            <p:cNvSpPr/>
            <p:nvPr/>
          </p:nvSpPr>
          <p:spPr>
            <a:xfrm>
              <a:off x="4831456" y="4064101"/>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4C6FEF1A-CD40-0C42-9B9D-D8FB4579145A}"/>
                </a:ext>
              </a:extLst>
            </p:cNvPr>
            <p:cNvSpPr/>
            <p:nvPr/>
          </p:nvSpPr>
          <p:spPr>
            <a:xfrm>
              <a:off x="5585523"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8356A768-8CE1-1B4D-AC54-9D7D6E66F2AD}"/>
                </a:ext>
              </a:extLst>
            </p:cNvPr>
            <p:cNvSpPr/>
            <p:nvPr/>
          </p:nvSpPr>
          <p:spPr>
            <a:xfrm>
              <a:off x="6341132"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CD68CB2D-4979-A044-A452-6656D695B132}"/>
                </a:ext>
              </a:extLst>
            </p:cNvPr>
            <p:cNvSpPr/>
            <p:nvPr/>
          </p:nvSpPr>
          <p:spPr>
            <a:xfrm>
              <a:off x="7090802" y="4068039"/>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32B14852-6BD4-8044-A3BB-1A44F981A188}"/>
                </a:ext>
              </a:extLst>
            </p:cNvPr>
            <p:cNvSpPr/>
            <p:nvPr/>
          </p:nvSpPr>
          <p:spPr>
            <a:xfrm>
              <a:off x="4831455" y="3458860"/>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FE898E0E-70C4-154D-A923-3E7A1A5B31E6}"/>
                </a:ext>
              </a:extLst>
            </p:cNvPr>
            <p:cNvSpPr/>
            <p:nvPr/>
          </p:nvSpPr>
          <p:spPr>
            <a:xfrm>
              <a:off x="4831455" y="2861034"/>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柱 104">
              <a:extLst>
                <a:ext uri="{FF2B5EF4-FFF2-40B4-BE49-F238E27FC236}">
                  <a16:creationId xmlns:a16="http://schemas.microsoft.com/office/drawing/2014/main" id="{48F865DF-B0E0-C749-A741-1066269DE596}"/>
                </a:ext>
              </a:extLst>
            </p:cNvPr>
            <p:cNvSpPr/>
            <p:nvPr/>
          </p:nvSpPr>
          <p:spPr>
            <a:xfrm>
              <a:off x="4831455" y="2137644"/>
              <a:ext cx="2936024" cy="678108"/>
            </a:xfrm>
            <a:prstGeom prst="can">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テキスト ボックス 105">
              <a:extLst>
                <a:ext uri="{FF2B5EF4-FFF2-40B4-BE49-F238E27FC236}">
                  <a16:creationId xmlns:a16="http://schemas.microsoft.com/office/drawing/2014/main" id="{432887ED-8420-D74B-88E9-3D948DC4E6F1}"/>
                </a:ext>
              </a:extLst>
            </p:cNvPr>
            <p:cNvSpPr txBox="1"/>
            <p:nvPr/>
          </p:nvSpPr>
          <p:spPr>
            <a:xfrm>
              <a:off x="5287705" y="4432346"/>
              <a:ext cx="198002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個別業務アプリ</a:t>
              </a:r>
            </a:p>
          </p:txBody>
        </p:sp>
        <p:sp>
          <p:nvSpPr>
            <p:cNvPr id="107" name="テキスト ボックス 106">
              <a:extLst>
                <a:ext uri="{FF2B5EF4-FFF2-40B4-BE49-F238E27FC236}">
                  <a16:creationId xmlns:a16="http://schemas.microsoft.com/office/drawing/2014/main" id="{66B6E11E-BECA-0740-88FD-9ED90E0B6181}"/>
                </a:ext>
              </a:extLst>
            </p:cNvPr>
            <p:cNvSpPr txBox="1"/>
            <p:nvPr/>
          </p:nvSpPr>
          <p:spPr>
            <a:xfrm>
              <a:off x="5433964" y="2403927"/>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a:t>
              </a:r>
            </a:p>
          </p:txBody>
        </p:sp>
        <p:sp>
          <p:nvSpPr>
            <p:cNvPr id="115" name="正方形/長方形 114">
              <a:extLst>
                <a:ext uri="{FF2B5EF4-FFF2-40B4-BE49-F238E27FC236}">
                  <a16:creationId xmlns:a16="http://schemas.microsoft.com/office/drawing/2014/main" id="{E119B8E9-E940-8342-8C3A-E7ED920736EA}"/>
                </a:ext>
              </a:extLst>
            </p:cNvPr>
            <p:cNvSpPr/>
            <p:nvPr/>
          </p:nvSpPr>
          <p:spPr>
            <a:xfrm>
              <a:off x="6557615" y="3545463"/>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1CCD5D6C-5DE1-8F43-B856-1442E8AADC0D}"/>
                </a:ext>
              </a:extLst>
            </p:cNvPr>
            <p:cNvSpPr/>
            <p:nvPr/>
          </p:nvSpPr>
          <p:spPr>
            <a:xfrm>
              <a:off x="4929014"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DA3A8B24-E402-9C43-B720-81183E9C829C}"/>
                </a:ext>
              </a:extLst>
            </p:cNvPr>
            <p:cNvSpPr/>
            <p:nvPr/>
          </p:nvSpPr>
          <p:spPr>
            <a:xfrm>
              <a:off x="5328915" y="354550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802E66EE-054B-184F-9721-5B80E324A8C1}"/>
                </a:ext>
              </a:extLst>
            </p:cNvPr>
            <p:cNvSpPr/>
            <p:nvPr/>
          </p:nvSpPr>
          <p:spPr>
            <a:xfrm>
              <a:off x="5737286"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D68D2EB1-0C71-2A4F-B806-B69B9142B6CF}"/>
                </a:ext>
              </a:extLst>
            </p:cNvPr>
            <p:cNvSpPr/>
            <p:nvPr/>
          </p:nvSpPr>
          <p:spPr>
            <a:xfrm>
              <a:off x="6144157" y="3545887"/>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92A68A4A-6479-BA45-98C4-1B130249D05C}"/>
                </a:ext>
              </a:extLst>
            </p:cNvPr>
            <p:cNvSpPr/>
            <p:nvPr/>
          </p:nvSpPr>
          <p:spPr>
            <a:xfrm>
              <a:off x="6954890" y="354778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ACB19C59-E15F-6048-AABD-2072ACBD423C}"/>
                </a:ext>
              </a:extLst>
            </p:cNvPr>
            <p:cNvSpPr/>
            <p:nvPr/>
          </p:nvSpPr>
          <p:spPr>
            <a:xfrm>
              <a:off x="7359300" y="354865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a:extLst>
                <a:ext uri="{FF2B5EF4-FFF2-40B4-BE49-F238E27FC236}">
                  <a16:creationId xmlns:a16="http://schemas.microsoft.com/office/drawing/2014/main" id="{71ABEB1F-B018-964C-910C-667D36092F80}"/>
                </a:ext>
              </a:extLst>
            </p:cNvPr>
            <p:cNvSpPr/>
            <p:nvPr/>
          </p:nvSpPr>
          <p:spPr>
            <a:xfrm>
              <a:off x="6541101" y="29612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6DC1E47A-B6AD-9141-911C-D2D6ABDF8570}"/>
                </a:ext>
              </a:extLst>
            </p:cNvPr>
            <p:cNvSpPr/>
            <p:nvPr/>
          </p:nvSpPr>
          <p:spPr>
            <a:xfrm>
              <a:off x="4913127" y="299202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BC627BDB-5468-F644-B0D9-B729AC8207F2}"/>
                </a:ext>
              </a:extLst>
            </p:cNvPr>
            <p:cNvSpPr/>
            <p:nvPr/>
          </p:nvSpPr>
          <p:spPr>
            <a:xfrm>
              <a:off x="5312401" y="29613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正方形/長方形 124">
              <a:extLst>
                <a:ext uri="{FF2B5EF4-FFF2-40B4-BE49-F238E27FC236}">
                  <a16:creationId xmlns:a16="http://schemas.microsoft.com/office/drawing/2014/main" id="{05E8307D-1DFC-DC45-8EFF-165E4247747E}"/>
                </a:ext>
              </a:extLst>
            </p:cNvPr>
            <p:cNvSpPr/>
            <p:nvPr/>
          </p:nvSpPr>
          <p:spPr>
            <a:xfrm>
              <a:off x="5720772" y="2959543"/>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a:extLst>
                <a:ext uri="{FF2B5EF4-FFF2-40B4-BE49-F238E27FC236}">
                  <a16:creationId xmlns:a16="http://schemas.microsoft.com/office/drawing/2014/main" id="{B168648A-BDE7-5947-AFF5-49C8DE151A0E}"/>
                </a:ext>
              </a:extLst>
            </p:cNvPr>
            <p:cNvSpPr/>
            <p:nvPr/>
          </p:nvSpPr>
          <p:spPr>
            <a:xfrm>
              <a:off x="6127643" y="296169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a:extLst>
                <a:ext uri="{FF2B5EF4-FFF2-40B4-BE49-F238E27FC236}">
                  <a16:creationId xmlns:a16="http://schemas.microsoft.com/office/drawing/2014/main" id="{43789EBC-2A46-D444-80FC-755F7674D8E6}"/>
                </a:ext>
              </a:extLst>
            </p:cNvPr>
            <p:cNvSpPr/>
            <p:nvPr/>
          </p:nvSpPr>
          <p:spPr>
            <a:xfrm>
              <a:off x="6938376" y="296359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a:extLst>
                <a:ext uri="{FF2B5EF4-FFF2-40B4-BE49-F238E27FC236}">
                  <a16:creationId xmlns:a16="http://schemas.microsoft.com/office/drawing/2014/main" id="{E65EF14C-F74C-A841-A4ED-460C0BA502D3}"/>
                </a:ext>
              </a:extLst>
            </p:cNvPr>
            <p:cNvSpPr/>
            <p:nvPr/>
          </p:nvSpPr>
          <p:spPr>
            <a:xfrm>
              <a:off x="7342786" y="29644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D9CC7FBA-0157-5E4F-A17D-5D198FF360CF}"/>
                </a:ext>
              </a:extLst>
            </p:cNvPr>
            <p:cNvSpPr/>
            <p:nvPr/>
          </p:nvSpPr>
          <p:spPr>
            <a:xfrm>
              <a:off x="6742181" y="296414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3C9C8F8A-F324-6A49-9455-7F6502CC42C5}"/>
                </a:ext>
              </a:extLst>
            </p:cNvPr>
            <p:cNvSpPr/>
            <p:nvPr/>
          </p:nvSpPr>
          <p:spPr>
            <a:xfrm>
              <a:off x="5113580"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46E9A6EE-2CF6-3F40-859F-681D7A154B41}"/>
                </a:ext>
              </a:extLst>
            </p:cNvPr>
            <p:cNvSpPr/>
            <p:nvPr/>
          </p:nvSpPr>
          <p:spPr>
            <a:xfrm>
              <a:off x="5513481" y="29641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371905F5-D888-7146-BFAB-FA912582549E}"/>
                </a:ext>
              </a:extLst>
            </p:cNvPr>
            <p:cNvSpPr/>
            <p:nvPr/>
          </p:nvSpPr>
          <p:spPr>
            <a:xfrm>
              <a:off x="5921852"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9FA3579-4290-2446-A8A1-3A65316F94E2}"/>
                </a:ext>
              </a:extLst>
            </p:cNvPr>
            <p:cNvSpPr/>
            <p:nvPr/>
          </p:nvSpPr>
          <p:spPr>
            <a:xfrm>
              <a:off x="6328723" y="296456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A18B7E9B-723A-0440-8736-BC3178B359F8}"/>
                </a:ext>
              </a:extLst>
            </p:cNvPr>
            <p:cNvSpPr/>
            <p:nvPr/>
          </p:nvSpPr>
          <p:spPr>
            <a:xfrm>
              <a:off x="7139456" y="29664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F98F0435-3D1D-4E42-907B-2D3539642896}"/>
                </a:ext>
              </a:extLst>
            </p:cNvPr>
            <p:cNvSpPr/>
            <p:nvPr/>
          </p:nvSpPr>
          <p:spPr>
            <a:xfrm>
              <a:off x="6541101" y="31551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a:extLst>
                <a:ext uri="{FF2B5EF4-FFF2-40B4-BE49-F238E27FC236}">
                  <a16:creationId xmlns:a16="http://schemas.microsoft.com/office/drawing/2014/main" id="{A3299AC7-6D83-A349-AD73-6BDE75384431}"/>
                </a:ext>
              </a:extLst>
            </p:cNvPr>
            <p:cNvSpPr/>
            <p:nvPr/>
          </p:nvSpPr>
          <p:spPr>
            <a:xfrm>
              <a:off x="4913127" y="318594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E42B8ABD-CB29-C544-A5B0-F53A441E90DD}"/>
                </a:ext>
              </a:extLst>
            </p:cNvPr>
            <p:cNvSpPr/>
            <p:nvPr/>
          </p:nvSpPr>
          <p:spPr>
            <a:xfrm>
              <a:off x="5312401" y="315523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BC306221-B437-5742-B654-F9CC4E990761}"/>
                </a:ext>
              </a:extLst>
            </p:cNvPr>
            <p:cNvSpPr/>
            <p:nvPr/>
          </p:nvSpPr>
          <p:spPr>
            <a:xfrm>
              <a:off x="5720772" y="3153465"/>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5FC983C1-81F0-C545-822F-2BB4B361E3E3}"/>
                </a:ext>
              </a:extLst>
            </p:cNvPr>
            <p:cNvSpPr/>
            <p:nvPr/>
          </p:nvSpPr>
          <p:spPr>
            <a:xfrm>
              <a:off x="6127643" y="31556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a:extLst>
                <a:ext uri="{FF2B5EF4-FFF2-40B4-BE49-F238E27FC236}">
                  <a16:creationId xmlns:a16="http://schemas.microsoft.com/office/drawing/2014/main" id="{B64C92F7-36D8-4647-92F0-EB56701FA50A}"/>
                </a:ext>
              </a:extLst>
            </p:cNvPr>
            <p:cNvSpPr/>
            <p:nvPr/>
          </p:nvSpPr>
          <p:spPr>
            <a:xfrm>
              <a:off x="6938376" y="315751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a:extLst>
                <a:ext uri="{FF2B5EF4-FFF2-40B4-BE49-F238E27FC236}">
                  <a16:creationId xmlns:a16="http://schemas.microsoft.com/office/drawing/2014/main" id="{1B5064B2-6667-1C44-AEA2-FEC78370CC50}"/>
                </a:ext>
              </a:extLst>
            </p:cNvPr>
            <p:cNvSpPr/>
            <p:nvPr/>
          </p:nvSpPr>
          <p:spPr>
            <a:xfrm>
              <a:off x="7342786" y="315838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24374FC5-96F7-1A45-91C6-B82A7EA93FF4}"/>
                </a:ext>
              </a:extLst>
            </p:cNvPr>
            <p:cNvSpPr/>
            <p:nvPr/>
          </p:nvSpPr>
          <p:spPr>
            <a:xfrm>
              <a:off x="6742181" y="31580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7875ABFC-ADFD-0640-A73F-BD353E8683CD}"/>
                </a:ext>
              </a:extLst>
            </p:cNvPr>
            <p:cNvSpPr/>
            <p:nvPr/>
          </p:nvSpPr>
          <p:spPr>
            <a:xfrm>
              <a:off x="5113580"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33D7A20B-7A7E-8D42-9F67-65676F3A10F8}"/>
                </a:ext>
              </a:extLst>
            </p:cNvPr>
            <p:cNvSpPr/>
            <p:nvPr/>
          </p:nvSpPr>
          <p:spPr>
            <a:xfrm>
              <a:off x="5513481" y="315811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03261C48-4668-E543-A277-465EA5562898}"/>
                </a:ext>
              </a:extLst>
            </p:cNvPr>
            <p:cNvSpPr/>
            <p:nvPr/>
          </p:nvSpPr>
          <p:spPr>
            <a:xfrm>
              <a:off x="5921852"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9606C2-91FA-AF4A-8750-28FE603F47FA}"/>
                </a:ext>
              </a:extLst>
            </p:cNvPr>
            <p:cNvSpPr/>
            <p:nvPr/>
          </p:nvSpPr>
          <p:spPr>
            <a:xfrm>
              <a:off x="6328723" y="31584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FEC5B145-6758-DC4E-911C-F745F927422B}"/>
                </a:ext>
              </a:extLst>
            </p:cNvPr>
            <p:cNvSpPr/>
            <p:nvPr/>
          </p:nvSpPr>
          <p:spPr>
            <a:xfrm>
              <a:off x="7139456" y="31603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a:extLst>
                <a:ext uri="{FF2B5EF4-FFF2-40B4-BE49-F238E27FC236}">
                  <a16:creationId xmlns:a16="http://schemas.microsoft.com/office/drawing/2014/main" id="{78373412-AF6B-9E44-86F6-EB23531BE766}"/>
                </a:ext>
              </a:extLst>
            </p:cNvPr>
            <p:cNvSpPr txBox="1"/>
            <p:nvPr/>
          </p:nvSpPr>
          <p:spPr>
            <a:xfrm>
              <a:off x="5172730" y="2982171"/>
              <a:ext cx="2492990"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共通データ活用基盤</a:t>
              </a:r>
            </a:p>
          </p:txBody>
        </p:sp>
        <p:sp>
          <p:nvSpPr>
            <p:cNvPr id="151" name="テキスト ボックス 150">
              <a:extLst>
                <a:ext uri="{FF2B5EF4-FFF2-40B4-BE49-F238E27FC236}">
                  <a16:creationId xmlns:a16="http://schemas.microsoft.com/office/drawing/2014/main" id="{7A685348-227E-F840-A7DF-8399410546C4}"/>
                </a:ext>
              </a:extLst>
            </p:cNvPr>
            <p:cNvSpPr txBox="1"/>
            <p:nvPr/>
          </p:nvSpPr>
          <p:spPr>
            <a:xfrm>
              <a:off x="5432670" y="3554956"/>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共通業務基盤</a:t>
              </a:r>
            </a:p>
          </p:txBody>
        </p:sp>
        <p:sp>
          <p:nvSpPr>
            <p:cNvPr id="163" name="テキスト ボックス 162">
              <a:extLst>
                <a:ext uri="{FF2B5EF4-FFF2-40B4-BE49-F238E27FC236}">
                  <a16:creationId xmlns:a16="http://schemas.microsoft.com/office/drawing/2014/main" id="{3E4C3491-2F93-884F-AFB3-49CB8EEF5538}"/>
                </a:ext>
              </a:extLst>
            </p:cNvPr>
            <p:cNvSpPr txBox="1"/>
            <p:nvPr/>
          </p:nvSpPr>
          <p:spPr>
            <a:xfrm>
              <a:off x="4501629" y="971778"/>
              <a:ext cx="3754017" cy="584775"/>
            </a:xfrm>
            <a:prstGeom prst="rect">
              <a:avLst/>
            </a:prstGeom>
            <a:noFill/>
          </p:spPr>
          <p:txBody>
            <a:bodyPr wrap="square" rtlCol="0">
              <a:spAutoFit/>
            </a:bodyPr>
            <a:lstStyle/>
            <a:p>
              <a:pPr algn="ctr"/>
              <a:r>
                <a:rPr lang="ja-JP" altLang="en-US" sz="1600" b="1">
                  <a:solidFill>
                    <a:srgbClr val="0432FF"/>
                  </a:solidFill>
                  <a:latin typeface="Meiryo" panose="020B0604030504040204" pitchFamily="34" charset="-128"/>
                  <a:ea typeface="Meiryo" panose="020B0604030504040204" pitchFamily="34" charset="-128"/>
                </a:rPr>
                <a:t>レイヤ構造化と抽象化により</a:t>
              </a:r>
              <a:endParaRPr lang="en-US" altLang="ja-JP" sz="1600" b="1" dirty="0">
                <a:solidFill>
                  <a:srgbClr val="0432FF"/>
                </a:solidFill>
                <a:latin typeface="Meiryo" panose="020B0604030504040204" pitchFamily="34" charset="-128"/>
                <a:ea typeface="Meiryo" panose="020B0604030504040204" pitchFamily="34" charset="-128"/>
              </a:endParaRPr>
            </a:p>
            <a:p>
              <a:pPr algn="ctr"/>
              <a:r>
                <a:rPr lang="ja-JP" altLang="en-US" sz="1600" b="1">
                  <a:solidFill>
                    <a:srgbClr val="0432FF"/>
                  </a:solidFill>
                  <a:latin typeface="Meiryo" panose="020B0604030504040204" pitchFamily="34" charset="-128"/>
                  <a:ea typeface="Meiryo" panose="020B0604030504040204" pitchFamily="34" charset="-128"/>
                </a:rPr>
                <a:t>階層や要素の組み替えが柔軟・迅速</a:t>
              </a:r>
              <a:endParaRPr kumimoji="1" lang="ja-JP" altLang="en-US" sz="1600">
                <a:solidFill>
                  <a:srgbClr val="0432FF"/>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241379E4-2267-4342-8D99-CDFDE288192A}"/>
                </a:ext>
              </a:extLst>
            </p:cNvPr>
            <p:cNvGrpSpPr/>
            <p:nvPr/>
          </p:nvGrpSpPr>
          <p:grpSpPr>
            <a:xfrm>
              <a:off x="8031210" y="904874"/>
              <a:ext cx="854015" cy="5533504"/>
              <a:chOff x="8031210" y="904874"/>
              <a:chExt cx="854015" cy="5533504"/>
            </a:xfrm>
          </p:grpSpPr>
          <p:sp>
            <p:nvSpPr>
              <p:cNvPr id="165" name="上下矢印 164">
                <a:extLst>
                  <a:ext uri="{FF2B5EF4-FFF2-40B4-BE49-F238E27FC236}">
                    <a16:creationId xmlns:a16="http://schemas.microsoft.com/office/drawing/2014/main" id="{3BEAEEEC-CA75-734C-A473-D1063525C4A0}"/>
                  </a:ext>
                </a:extLst>
              </p:cNvPr>
              <p:cNvSpPr/>
              <p:nvPr/>
            </p:nvSpPr>
            <p:spPr>
              <a:xfrm>
                <a:off x="8031210" y="904874"/>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E8715CF1-555F-1141-A784-5C8C59BD0D61}"/>
                  </a:ext>
                </a:extLst>
              </p:cNvPr>
              <p:cNvSpPr txBox="1"/>
              <p:nvPr/>
            </p:nvSpPr>
            <p:spPr>
              <a:xfrm>
                <a:off x="8227384" y="1135706"/>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25692B2E-4D9B-5243-B002-BD0427F1E12F}"/>
                  </a:ext>
                </a:extLst>
              </p:cNvPr>
              <p:cNvSpPr txBox="1"/>
              <p:nvPr/>
            </p:nvSpPr>
            <p:spPr>
              <a:xfrm>
                <a:off x="8227384" y="5413683"/>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pic>
          <p:nvPicPr>
            <p:cNvPr id="171" name="図 170">
              <a:extLst>
                <a:ext uri="{FF2B5EF4-FFF2-40B4-BE49-F238E27FC236}">
                  <a16:creationId xmlns:a16="http://schemas.microsoft.com/office/drawing/2014/main" id="{F8B7799E-3CB9-994D-8558-B76456F8EA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798910" y="5167448"/>
              <a:ext cx="937648" cy="942359"/>
            </a:xfrm>
            <a:prstGeom prst="rect">
              <a:avLst/>
            </a:prstGeom>
            <a:effectLst>
              <a:outerShdw blurRad="50800" dist="38100" dir="2700000" algn="tl" rotWithShape="0">
                <a:prstClr val="black">
                  <a:alpha val="40000"/>
                </a:prstClr>
              </a:outerShdw>
            </a:effectLst>
          </p:spPr>
        </p:pic>
        <p:pic>
          <p:nvPicPr>
            <p:cNvPr id="172" name="図 171">
              <a:extLst>
                <a:ext uri="{FF2B5EF4-FFF2-40B4-BE49-F238E27FC236}">
                  <a16:creationId xmlns:a16="http://schemas.microsoft.com/office/drawing/2014/main" id="{E529EE54-23D5-8C47-9F2B-02590EADAD0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40011" y="5176890"/>
              <a:ext cx="937648" cy="942359"/>
            </a:xfrm>
            <a:prstGeom prst="rect">
              <a:avLst/>
            </a:prstGeom>
            <a:effectLst>
              <a:outerShdw blurRad="50800" dist="38100" dir="2700000" algn="tl" rotWithShape="0">
                <a:prstClr val="black">
                  <a:alpha val="40000"/>
                </a:prstClr>
              </a:outerShdw>
            </a:effectLst>
          </p:spPr>
        </p:pic>
        <p:pic>
          <p:nvPicPr>
            <p:cNvPr id="173" name="Picture 4" descr="タブレットを使う作業員のイラスト（女性）">
              <a:extLst>
                <a:ext uri="{FF2B5EF4-FFF2-40B4-BE49-F238E27FC236}">
                  <a16:creationId xmlns:a16="http://schemas.microsoft.com/office/drawing/2014/main" id="{F1313664-F8A1-5641-A0F7-ACB2F792819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25385" y="5205321"/>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0242" name="Picture 2" descr="大量の書類を運んでくる上司のイラスト">
            <a:extLst>
              <a:ext uri="{FF2B5EF4-FFF2-40B4-BE49-F238E27FC236}">
                <a16:creationId xmlns:a16="http://schemas.microsoft.com/office/drawing/2014/main" id="{125F33C6-9C56-4249-8F05-948287A234B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73264" y="5307542"/>
            <a:ext cx="1037763" cy="82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97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500" fill="hold"/>
                                        <p:tgtEl>
                                          <p:spTgt spid="73"/>
                                        </p:tgtEl>
                                        <p:attrNameLst>
                                          <p:attrName>ppt_w</p:attrName>
                                        </p:attrNameLst>
                                      </p:cBhvr>
                                      <p:tavLst>
                                        <p:tav tm="0">
                                          <p:val>
                                            <p:fltVal val="0"/>
                                          </p:val>
                                        </p:tav>
                                        <p:tav tm="100000">
                                          <p:val>
                                            <p:strVal val="#ppt_w"/>
                                          </p:val>
                                        </p:tav>
                                      </p:tavLst>
                                    </p:anim>
                                    <p:anim calcmode="lin" valueType="num">
                                      <p:cBhvr>
                                        <p:cTn id="14" dur="500" fill="hold"/>
                                        <p:tgtEl>
                                          <p:spTgt spid="73"/>
                                        </p:tgtEl>
                                        <p:attrNameLst>
                                          <p:attrName>ppt_h</p:attrName>
                                        </p:attrNameLst>
                                      </p:cBhvr>
                                      <p:tavLst>
                                        <p:tav tm="0">
                                          <p:val>
                                            <p:fltVal val="0"/>
                                          </p:val>
                                        </p:tav>
                                        <p:tav tm="100000">
                                          <p:val>
                                            <p:strVal val="#ppt_h"/>
                                          </p:val>
                                        </p:tav>
                                      </p:tavLst>
                                    </p:anim>
                                    <p:animEffect transition="in" filter="fade">
                                      <p:cBhvr>
                                        <p:cTn id="15" dur="500"/>
                                        <p:tgtEl>
                                          <p:spTgt spid="7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Effect transition="in" filter="fade">
                                      <p:cBhvr>
                                        <p:cTn id="2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タイトル 51">
            <a:extLst>
              <a:ext uri="{FF2B5EF4-FFF2-40B4-BE49-F238E27FC236}">
                <a16:creationId xmlns:a16="http://schemas.microsoft.com/office/drawing/2014/main" id="{8888F22C-0074-5E4F-A928-1EEC387B0EDF}"/>
              </a:ext>
            </a:extLst>
          </p:cNvPr>
          <p:cNvSpPr>
            <a:spLocks noGrp="1"/>
          </p:cNvSpPr>
          <p:nvPr>
            <p:ph type="title"/>
          </p:nvPr>
        </p:nvSpPr>
        <p:spPr/>
        <p:txBody>
          <a:bodyPr/>
          <a:lstStyle/>
          <a:p>
            <a:r>
              <a:rPr lang="ja-JP" altLang="en-US"/>
              <a:t>参考：</a:t>
            </a:r>
            <a:r>
              <a:rPr lang="en-US" altLang="ja-JP" dirty="0"/>
              <a:t>Modern IT</a:t>
            </a:r>
            <a:r>
              <a:rPr lang="ja-JP" altLang="en-US"/>
              <a:t>の特徴</a:t>
            </a:r>
          </a:p>
        </p:txBody>
      </p:sp>
      <p:graphicFrame>
        <p:nvGraphicFramePr>
          <p:cNvPr id="53" name="表 52">
            <a:extLst>
              <a:ext uri="{FF2B5EF4-FFF2-40B4-BE49-F238E27FC236}">
                <a16:creationId xmlns:a16="http://schemas.microsoft.com/office/drawing/2014/main" id="{BF8B861B-99CB-804B-AA89-A5BA9E1C93A3}"/>
              </a:ext>
            </a:extLst>
          </p:cNvPr>
          <p:cNvGraphicFramePr>
            <a:graphicFrameLocks noGrp="1"/>
          </p:cNvGraphicFramePr>
          <p:nvPr/>
        </p:nvGraphicFramePr>
        <p:xfrm>
          <a:off x="522515" y="744215"/>
          <a:ext cx="8098970" cy="5904464"/>
        </p:xfrm>
        <a:graphic>
          <a:graphicData uri="http://schemas.openxmlformats.org/drawingml/2006/table">
            <a:tbl>
              <a:tblPr>
                <a:tableStyleId>{5C22544A-7EE6-4342-B048-85BDC9FD1C3A}</a:tableStyleId>
              </a:tblPr>
              <a:tblGrid>
                <a:gridCol w="1481466">
                  <a:extLst>
                    <a:ext uri="{9D8B030D-6E8A-4147-A177-3AD203B41FA5}">
                      <a16:colId xmlns:a16="http://schemas.microsoft.com/office/drawing/2014/main" val="1743900112"/>
                    </a:ext>
                  </a:extLst>
                </a:gridCol>
                <a:gridCol w="3308752">
                  <a:extLst>
                    <a:ext uri="{9D8B030D-6E8A-4147-A177-3AD203B41FA5}">
                      <a16:colId xmlns:a16="http://schemas.microsoft.com/office/drawing/2014/main" val="1437458345"/>
                    </a:ext>
                  </a:extLst>
                </a:gridCol>
                <a:gridCol w="3308752">
                  <a:extLst>
                    <a:ext uri="{9D8B030D-6E8A-4147-A177-3AD203B41FA5}">
                      <a16:colId xmlns:a16="http://schemas.microsoft.com/office/drawing/2014/main" val="701415010"/>
                    </a:ext>
                  </a:extLst>
                </a:gridCol>
              </a:tblGrid>
              <a:tr h="261919">
                <a:tc>
                  <a:txBody>
                    <a:bodyPr/>
                    <a:lstStyle/>
                    <a:p>
                      <a:pPr algn="ctr" fontAlgn="ctr"/>
                      <a:endParaRPr lang="ja-JP" altLang="en-US" sz="8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noFill/>
                  </a:tcPr>
                </a:tc>
                <a:tc>
                  <a:txBody>
                    <a:bodyPr/>
                    <a:lstStyle/>
                    <a:p>
                      <a:pPr algn="ctr" fontAlgn="ctr"/>
                      <a:r>
                        <a:rPr lang="en" sz="1200" u="none" strike="noStrike" dirty="0">
                          <a:solidFill>
                            <a:schemeClr val="bg1"/>
                          </a:solidFill>
                          <a:effectLst/>
                          <a:latin typeface="Meiryo" panose="020B0604030504040204" pitchFamily="34" charset="-128"/>
                          <a:ea typeface="Meiryo" panose="020B0604030504040204" pitchFamily="34" charset="-128"/>
                        </a:rPr>
                        <a:t>Legacy IT</a:t>
                      </a:r>
                      <a:endParaRPr lang="en" sz="1200" b="1" i="0" u="none" strike="noStrike" dirty="0">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75000"/>
                      </a:schemeClr>
                    </a:solidFill>
                  </a:tcPr>
                </a:tc>
                <a:tc>
                  <a:txBody>
                    <a:bodyPr/>
                    <a:lstStyle/>
                    <a:p>
                      <a:pPr algn="ctr" fontAlgn="ctr"/>
                      <a:r>
                        <a:rPr lang="en" sz="1200" u="none" strike="noStrike" dirty="0">
                          <a:solidFill>
                            <a:schemeClr val="bg1"/>
                          </a:solidFill>
                          <a:effectLst/>
                          <a:latin typeface="Meiryo" panose="020B0604030504040204" pitchFamily="34" charset="-128"/>
                          <a:ea typeface="Meiryo" panose="020B0604030504040204" pitchFamily="34" charset="-128"/>
                        </a:rPr>
                        <a:t>Modern IT</a:t>
                      </a:r>
                      <a:endParaRPr lang="en" sz="1200" b="1" i="0" u="none" strike="noStrike" dirty="0">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rgbClr val="0070C0"/>
                    </a:solidFill>
                  </a:tcPr>
                </a:tc>
                <a:extLst>
                  <a:ext uri="{0D108BD9-81ED-4DB2-BD59-A6C34878D82A}">
                    <a16:rowId xmlns:a16="http://schemas.microsoft.com/office/drawing/2014/main" val="1658359430"/>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目的</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仕様書通り、</a:t>
                      </a:r>
                      <a:r>
                        <a:rPr lang="en" sz="600" u="none" strike="noStrike" dirty="0">
                          <a:effectLst/>
                          <a:latin typeface="Meiryo" panose="020B0604030504040204" pitchFamily="34" charset="-128"/>
                          <a:ea typeface="Meiryo" panose="020B0604030504040204" pitchFamily="34" charset="-128"/>
                        </a:rPr>
                        <a:t>QCD</a:t>
                      </a:r>
                      <a:r>
                        <a:rPr lang="ja-JP" altLang="en-US" sz="600" u="none" strike="noStrike">
                          <a:effectLst/>
                          <a:latin typeface="Meiryo" panose="020B0604030504040204" pitchFamily="34" charset="-128"/>
                          <a:ea typeface="Meiryo" panose="020B0604030504040204" pitchFamily="34" charset="-128"/>
                        </a:rPr>
                        <a:t>を守って</a:t>
                      </a:r>
                      <a:r>
                        <a:rPr lang="en" sz="600" u="none" strike="noStrike" dirty="0">
                          <a:effectLst/>
                          <a:latin typeface="Meiryo" panose="020B0604030504040204" pitchFamily="34" charset="-128"/>
                          <a:ea typeface="Meiryo" panose="020B0604030504040204" pitchFamily="34" charset="-128"/>
                        </a:rPr>
                        <a:t>IT</a:t>
                      </a:r>
                      <a:r>
                        <a:rPr lang="ja-JP" altLang="en-US" sz="600" u="none" strike="noStrike">
                          <a:effectLst/>
                          <a:latin typeface="Meiryo" panose="020B0604030504040204" pitchFamily="34" charset="-128"/>
                          <a:ea typeface="Meiryo" panose="020B0604030504040204" pitchFamily="34" charset="-128"/>
                        </a:rPr>
                        <a:t>システム完成させて納品する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業務の成果に貢献するために、現場の要請に対してジャストインタイムで</a:t>
                      </a:r>
                      <a:r>
                        <a:rPr lang="en" sz="600" u="none" strike="noStrike" dirty="0">
                          <a:effectLst/>
                          <a:latin typeface="Meiryo" panose="020B0604030504040204" pitchFamily="34" charset="-128"/>
                          <a:ea typeface="Meiryo" panose="020B0604030504040204" pitchFamily="34" charset="-128"/>
                        </a:rPr>
                        <a:t>IT</a:t>
                      </a:r>
                      <a:r>
                        <a:rPr lang="ja-JP" altLang="en-US" sz="600" u="none" strike="noStrike">
                          <a:effectLst/>
                          <a:latin typeface="Meiryo" panose="020B0604030504040204" pitchFamily="34" charset="-128"/>
                          <a:ea typeface="Meiryo" panose="020B0604030504040204" pitchFamily="34" charset="-128"/>
                        </a:rPr>
                        <a:t>サービスを提供する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809248028"/>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開発思想</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テイラー主義（大量ロット生産の概念適用）</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トヨタ（</a:t>
                      </a:r>
                      <a:r>
                        <a:rPr lang="en" sz="600" u="none" strike="noStrike" dirty="0">
                          <a:effectLst/>
                          <a:latin typeface="Meiryo" panose="020B0604030504040204" pitchFamily="34" charset="-128"/>
                          <a:ea typeface="Meiryo" panose="020B0604030504040204" pitchFamily="34" charset="-128"/>
                        </a:rPr>
                        <a:t>TPS/</a:t>
                      </a:r>
                      <a:r>
                        <a:rPr lang="ja-JP" altLang="en-US" sz="600" u="none" strike="noStrike">
                          <a:effectLst/>
                          <a:latin typeface="Meiryo" panose="020B0604030504040204" pitchFamily="34" charset="-128"/>
                          <a:ea typeface="Meiryo" panose="020B0604030504040204" pitchFamily="34" charset="-128"/>
                        </a:rPr>
                        <a:t>リーン）主義（</a:t>
                      </a:r>
                      <a:r>
                        <a:rPr lang="en" sz="600" u="none" strike="noStrike" dirty="0">
                          <a:effectLst/>
                          <a:latin typeface="Meiryo" panose="020B0604030504040204" pitchFamily="34" charset="-128"/>
                          <a:ea typeface="Meiryo" panose="020B0604030504040204" pitchFamily="34" charset="-128"/>
                        </a:rPr>
                        <a:t>JIT</a:t>
                      </a:r>
                      <a:r>
                        <a:rPr lang="ja-JP" altLang="en-US" sz="600" u="none" strike="noStrike">
                          <a:effectLst/>
                          <a:latin typeface="Meiryo" panose="020B0604030504040204" pitchFamily="34" charset="-128"/>
                          <a:ea typeface="Meiryo" panose="020B0604030504040204" pitchFamily="34" charset="-128"/>
                        </a:rPr>
                        <a:t>での一個流し生産の概念適用）</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817338539"/>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適用される主な開発手法</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ウォーターフォール開発　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アジャイル開発　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693809724"/>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開発スタイル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工事（仕様書の内容を細分化し、</a:t>
                      </a:r>
                      <a:r>
                        <a:rPr lang="en" sz="600" u="none" strike="noStrike">
                          <a:effectLst/>
                          <a:latin typeface="Meiryo" panose="020B0604030504040204" pitchFamily="34" charset="-128"/>
                          <a:ea typeface="Meiryo" panose="020B0604030504040204" pitchFamily="34" charset="-128"/>
                        </a:rPr>
                        <a:t>PM</a:t>
                      </a:r>
                      <a:r>
                        <a:rPr lang="ja-JP" altLang="en-US" sz="600" u="none" strike="noStrike">
                          <a:effectLst/>
                          <a:latin typeface="Meiryo" panose="020B0604030504040204" pitchFamily="34" charset="-128"/>
                          <a:ea typeface="Meiryo" panose="020B0604030504040204" pitchFamily="34" charset="-128"/>
                        </a:rPr>
                        <a:t>が管理監督して、手分けして全体を仕上げる）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設計（ユーザーのニーズに応じて、ひとり／チームが自律的に全体を仕上げる）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61667905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テスト方法</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マニュアル・テスト</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自動テスト（テスト駆動開発／テストファースト）</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228547362"/>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運用スタイル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開発完了時点が最終機能。劣化や陳腐化を遅らせるための保守（修繕）作業。トラブルの影響範囲は大きく、安定稼働は絶対で、システム停止は最悪の事態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開発終了後も、継続して機能を向上、カイゼンし続ける。問題があったら直ちに改修、短時間で復旧、影響範囲を局限化（マイクロサービス化）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05956323"/>
                  </a:ext>
                </a:extLst>
              </a:tr>
              <a:tr h="34188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運用エンジニアの業務</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問い合わせ窓口業務・定められたオペレーションを繰り返す定常業務・トラブルに対応する障害対応業務・インフラに関する管理業務（構成管理やキャパシティー管理）など</a:t>
                      </a:r>
                      <a:br>
                        <a:rPr lang="ja-JP" altLang="en-US" sz="600" u="none" strike="noStrike">
                          <a:effectLst/>
                          <a:latin typeface="Meiryo" panose="020B0604030504040204" pitchFamily="34" charset="-128"/>
                          <a:ea typeface="Meiryo" panose="020B0604030504040204" pitchFamily="34" charset="-128"/>
                        </a:rPr>
                      </a:br>
                      <a:r>
                        <a:rPr lang="ja-JP" altLang="en-US" sz="600" u="none" strike="noStrike">
                          <a:effectLst/>
                          <a:latin typeface="Meiryo" panose="020B0604030504040204" pitchFamily="34" charset="-128"/>
                          <a:ea typeface="Meiryo" panose="020B0604030504040204" pitchFamily="34" charset="-128"/>
                        </a:rPr>
                        <a:t>＊オペレーターとしての役割</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変更への即応性や信頼性の高いシステム基盤を設計・運用管理の自動化</a:t>
                      </a:r>
                      <a:r>
                        <a:rPr lang="en-US" altLang="ja-JP" sz="600" u="none" strike="noStrike" dirty="0">
                          <a:effectLst/>
                          <a:latin typeface="Meiryo" panose="020B0604030504040204" pitchFamily="34" charset="-128"/>
                          <a:ea typeface="Meiryo" panose="020B0604030504040204" pitchFamily="34" charset="-128"/>
                        </a:rPr>
                        <a:t>/</a:t>
                      </a:r>
                      <a:r>
                        <a:rPr lang="ja-JP" altLang="en-US" sz="600" u="none" strike="noStrike">
                          <a:effectLst/>
                          <a:latin typeface="Meiryo" panose="020B0604030504040204" pitchFamily="34" charset="-128"/>
                          <a:ea typeface="Meiryo" panose="020B0604030504040204" pitchFamily="34" charset="-128"/>
                        </a:rPr>
                        <a:t>自律化の仕組みを設計と構築・開発者が利用しやすい標準化されたポリシーやルールの整備　など</a:t>
                      </a:r>
                      <a:br>
                        <a:rPr lang="ja-JP" altLang="en-US" sz="600" u="none" strike="noStrike">
                          <a:effectLst/>
                          <a:latin typeface="Meiryo" panose="020B0604030504040204" pitchFamily="34" charset="-128"/>
                          <a:ea typeface="Meiryo" panose="020B0604030504040204" pitchFamily="34" charset="-128"/>
                        </a:rPr>
                      </a:br>
                      <a:r>
                        <a:rPr lang="ja-JP" altLang="en-US" sz="600" u="none" strike="noStrike">
                          <a:effectLst/>
                          <a:latin typeface="Meiryo" panose="020B0604030504040204" pitchFamily="34" charset="-128"/>
                          <a:ea typeface="Meiryo" panose="020B0604030504040204" pitchFamily="34" charset="-128"/>
                        </a:rPr>
                        <a:t>＊</a:t>
                      </a:r>
                      <a:r>
                        <a:rPr lang="en" sz="600" u="none" strike="noStrike" dirty="0" err="1">
                          <a:effectLst/>
                          <a:latin typeface="Meiryo" panose="020B0604030504040204" pitchFamily="34" charset="-128"/>
                          <a:ea typeface="Meiryo" panose="020B0604030504040204" pitchFamily="34" charset="-128"/>
                        </a:rPr>
                        <a:t>SRE（Site</a:t>
                      </a:r>
                      <a:r>
                        <a:rPr lang="en" sz="600" u="none" strike="noStrike" dirty="0">
                          <a:effectLst/>
                          <a:latin typeface="Meiryo" panose="020B0604030504040204" pitchFamily="34" charset="-128"/>
                          <a:ea typeface="Meiryo" panose="020B0604030504040204" pitchFamily="34" charset="-128"/>
                        </a:rPr>
                        <a:t> Reliability Engineering）</a:t>
                      </a:r>
                      <a:r>
                        <a:rPr lang="ja-JP" altLang="en-US" sz="600" u="none" strike="noStrike">
                          <a:effectLst/>
                          <a:latin typeface="Meiryo" panose="020B0604030504040204" pitchFamily="34" charset="-128"/>
                          <a:ea typeface="Meiryo" panose="020B0604030504040204" pitchFamily="34" charset="-128"/>
                        </a:rPr>
                        <a:t>としての役割拡大</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975679009"/>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フォローアップ</a:t>
                      </a:r>
                      <a:br>
                        <a:rPr lang="ja-JP" altLang="en-US" sz="800" u="none" strike="noStrike">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サービス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保守サービスや</a:t>
                      </a:r>
                      <a:r>
                        <a:rPr lang="en" sz="600" u="none" strike="noStrike" dirty="0" err="1">
                          <a:effectLst/>
                          <a:latin typeface="Meiryo" panose="020B0604030504040204" pitchFamily="34" charset="-128"/>
                          <a:ea typeface="Meiryo" panose="020B0604030504040204" pitchFamily="34" charset="-128"/>
                        </a:rPr>
                        <a:t>Technial</a:t>
                      </a:r>
                      <a:r>
                        <a:rPr lang="en" sz="600" u="none" strike="noStrike" dirty="0">
                          <a:effectLst/>
                          <a:latin typeface="Meiryo" panose="020B0604030504040204" pitchFamily="34" charset="-128"/>
                          <a:ea typeface="Meiryo" panose="020B0604030504040204" pitchFamily="34" charset="-128"/>
                        </a:rPr>
                        <a:t> Account Manager</a:t>
                      </a:r>
                      <a:r>
                        <a:rPr lang="ja-JP" altLang="en-US" sz="600" u="none" strike="noStrike">
                          <a:effectLst/>
                          <a:latin typeface="Meiryo" panose="020B0604030504040204" pitchFamily="34" charset="-128"/>
                          <a:ea typeface="Meiryo" panose="020B0604030504040204" pitchFamily="34" charset="-128"/>
                        </a:rPr>
                        <a:t>サービス（受動的・障害やトラブル対応や</a:t>
                      </a:r>
                      <a:r>
                        <a:rPr lang="en" sz="600" u="none" strike="noStrike" dirty="0">
                          <a:effectLst/>
                          <a:latin typeface="Meiryo" panose="020B0604030504040204" pitchFamily="34" charset="-128"/>
                          <a:ea typeface="Meiryo" panose="020B0604030504040204" pitchFamily="34" charset="-128"/>
                        </a:rPr>
                        <a:t>QA</a:t>
                      </a:r>
                      <a:r>
                        <a:rPr lang="ja-JP" altLang="en-US" sz="600" u="none" strike="noStrike">
                          <a:effectLst/>
                          <a:latin typeface="Meiryo" panose="020B0604030504040204" pitchFamily="34" charset="-128"/>
                          <a:ea typeface="Meiryo" panose="020B0604030504040204" pitchFamily="34" charset="-128"/>
                        </a:rPr>
                        <a:t>など）</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 sz="600" u="none" strike="noStrike" dirty="0">
                          <a:effectLst/>
                          <a:latin typeface="Meiryo" panose="020B0604030504040204" pitchFamily="34" charset="-128"/>
                          <a:ea typeface="Meiryo" panose="020B0604030504040204" pitchFamily="34" charset="-128"/>
                        </a:rPr>
                        <a:t>Customer Service Manager</a:t>
                      </a:r>
                      <a:r>
                        <a:rPr lang="ja-JP" altLang="en-US" sz="600" u="none" strike="noStrike">
                          <a:effectLst/>
                          <a:latin typeface="Meiryo" panose="020B0604030504040204" pitchFamily="34" charset="-128"/>
                          <a:ea typeface="Meiryo" panose="020B0604030504040204" pitchFamily="34" charset="-128"/>
                        </a:rPr>
                        <a:t>サービス（能動的・利活用コンサルや業務コンサルなど）</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933264897"/>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開発と運用の関係</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開発運用の役割分離　開発できたら安定稼働に問題がないかを十分に時間をかけてテストしてから本番環境へ移行</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 sz="600" u="none" strike="noStrike" dirty="0">
                          <a:effectLst/>
                          <a:latin typeface="Meiryo" panose="020B0604030504040204" pitchFamily="34" charset="-128"/>
                          <a:ea typeface="Meiryo" panose="020B0604030504040204" pitchFamily="34" charset="-128"/>
                        </a:rPr>
                        <a:t>DevOps（</a:t>
                      </a:r>
                      <a:r>
                        <a:rPr lang="ja-JP" altLang="en-US" sz="600" u="none" strike="noStrike">
                          <a:effectLst/>
                          <a:latin typeface="Meiryo" panose="020B0604030504040204" pitchFamily="34" charset="-128"/>
                          <a:ea typeface="Meiryo" panose="020B0604030504040204" pitchFamily="34" charset="-128"/>
                        </a:rPr>
                        <a:t>開発と運用の協調・協力体制） 開発できたら即本番移行、それでも安定稼働を実現できるシステム環境作りを重視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4226582438"/>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契約形態</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受託請負、準委任、派遣など</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定額準委任、コンサルティング、顧問、プロフィット・シェアやレベニュー・シェアなど</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783313975"/>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プロダクトやサービス</a:t>
                      </a:r>
                      <a:br>
                        <a:rPr lang="en-US" altLang="ja-JP" sz="800" u="none" strike="noStrike" dirty="0">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お金のもらい方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en" sz="600" u="none" strike="noStrike" dirty="0">
                          <a:effectLst/>
                          <a:latin typeface="Meiryo" panose="020B0604030504040204" pitchFamily="34" charset="-128"/>
                          <a:ea typeface="Meiryo" panose="020B0604030504040204" pitchFamily="34" charset="-128"/>
                        </a:rPr>
                        <a:t>SW</a:t>
                      </a:r>
                      <a:r>
                        <a:rPr lang="ja-JP" altLang="en-US" sz="600" u="none" strike="noStrike">
                          <a:effectLst/>
                          <a:latin typeface="Meiryo" panose="020B0604030504040204" pitchFamily="34" charset="-128"/>
                          <a:ea typeface="Meiryo" panose="020B0604030504040204" pitchFamily="34" charset="-128"/>
                        </a:rPr>
                        <a:t>ライセンス </a:t>
                      </a:r>
                      <a:r>
                        <a:rPr lang="en" sz="600" u="none" strike="noStrike" dirty="0">
                          <a:effectLst/>
                          <a:latin typeface="Meiryo" panose="020B0604030504040204" pitchFamily="34" charset="-128"/>
                          <a:ea typeface="Meiryo" panose="020B0604030504040204" pitchFamily="34" charset="-128"/>
                        </a:rPr>
                        <a:t>or HW</a:t>
                      </a:r>
                      <a:r>
                        <a:rPr lang="ja-JP" altLang="en-US" sz="600" u="none" strike="noStrike">
                          <a:effectLst/>
                          <a:latin typeface="Meiryo" panose="020B0604030504040204" pitchFamily="34" charset="-128"/>
                          <a:ea typeface="Meiryo" panose="020B0604030504040204" pitchFamily="34" charset="-128"/>
                        </a:rPr>
                        <a:t>購入費用＋保守費用</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サブスクリプション </a:t>
                      </a:r>
                      <a:r>
                        <a:rPr lang="en" sz="600" u="none" strike="noStrike" dirty="0">
                          <a:effectLst/>
                          <a:latin typeface="Meiryo" panose="020B0604030504040204" pitchFamily="34" charset="-128"/>
                          <a:ea typeface="Meiryo" panose="020B0604030504040204" pitchFamily="34" charset="-128"/>
                        </a:rPr>
                        <a:t>or </a:t>
                      </a:r>
                      <a:r>
                        <a:rPr lang="ja-JP" altLang="en-US" sz="600" u="none" strike="noStrike">
                          <a:effectLst/>
                          <a:latin typeface="Meiryo" panose="020B0604030504040204" pitchFamily="34" charset="-128"/>
                          <a:ea typeface="Meiryo" panose="020B0604030504040204" pitchFamily="34" charset="-128"/>
                        </a:rPr>
                        <a:t>月額従量課金</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45113056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提供価値</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工数提供</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顧客のビジネスの成果（但し、金額算定の手段として工数を使う）</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823156047"/>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業績評価基準</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稼働率と売上金額</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顧客満足と利益額</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253897596"/>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予算の考え方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コスト／減価償却した範囲での投資（実質経費）</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投資／ビジネス･ニーズに応じて投資</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52494626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収益の考え方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少しでも安くが正義（常に削減圧力がかかり続けるので、工数は増えても利益は上げにくい）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投資対効果が正義（事業の成果が上がれば投資は拡大し売上や利益は拡大する）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532733745"/>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求められるスキル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専門分野のエンジニア</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フルスタック･エンジニア</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19007451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エンジニアの評価</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稼働率と稼働時間（工数を増やす）</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生産性とスキル（スキルを伸ばす）</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4034162350"/>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基本テクノロジー</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物理マシン、仮想化、構造化プログラミング</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コンテナ、サーバーレス、マイクロサービス</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782017090"/>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テクノロジー</a:t>
                      </a:r>
                      <a:br>
                        <a:rPr lang="ja-JP" altLang="en-US" sz="800" u="none" strike="noStrike">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リフレッシュ期間</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en-US" altLang="ja-JP" sz="600" u="none" strike="noStrike" dirty="0">
                          <a:effectLst/>
                          <a:latin typeface="Meiryo" panose="020B0604030504040204" pitchFamily="34" charset="-128"/>
                          <a:ea typeface="Meiryo" panose="020B0604030504040204" pitchFamily="34" charset="-128"/>
                        </a:rPr>
                        <a:t>4-5</a:t>
                      </a:r>
                      <a:r>
                        <a:rPr lang="ja-JP" altLang="en-US" sz="600" u="none" strike="noStrike">
                          <a:effectLst/>
                          <a:latin typeface="Meiryo" panose="020B0604030504040204" pitchFamily="34" charset="-128"/>
                          <a:ea typeface="Meiryo" panose="020B0604030504040204" pitchFamily="34" charset="-128"/>
                        </a:rPr>
                        <a:t>年または永遠</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US" altLang="ja-JP" sz="600" u="none" strike="noStrike">
                          <a:effectLst/>
                          <a:latin typeface="Meiryo" panose="020B0604030504040204" pitchFamily="34" charset="-128"/>
                          <a:ea typeface="Meiryo" panose="020B0604030504040204" pitchFamily="34" charset="-128"/>
                        </a:rPr>
                        <a:t>1-2</a:t>
                      </a:r>
                      <a:r>
                        <a:rPr lang="ja-JP" altLang="en-US" sz="600" u="none" strike="noStrike">
                          <a:effectLst/>
                          <a:latin typeface="Meiryo" panose="020B0604030504040204" pitchFamily="34" charset="-128"/>
                          <a:ea typeface="Meiryo" panose="020B0604030504040204" pitchFamily="34" charset="-128"/>
                        </a:rPr>
                        <a:t>年または半年</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999013977"/>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組織</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ヒエラルキー</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フラット</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6524365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事務手続き</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紙の書類と捺印（オンラインで処理しても印刷して捺印しなければならないことも多い）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オンライン（大幅に権限委譲しているので報告のみで済むことも多い）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844380942"/>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使用するツール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en" sz="600" u="none" strike="noStrike" dirty="0" err="1">
                          <a:effectLst/>
                          <a:latin typeface="Meiryo" panose="020B0604030504040204" pitchFamily="34" charset="-128"/>
                          <a:ea typeface="Meiryo" panose="020B0604030504040204" pitchFamily="34" charset="-128"/>
                        </a:rPr>
                        <a:t>Excel、MS</a:t>
                      </a:r>
                      <a:r>
                        <a:rPr lang="en" sz="600" u="none" strike="noStrike" dirty="0">
                          <a:effectLst/>
                          <a:latin typeface="Meiryo" panose="020B0604030504040204" pitchFamily="34" charset="-128"/>
                          <a:ea typeface="Meiryo" panose="020B0604030504040204" pitchFamily="34" charset="-128"/>
                        </a:rPr>
                        <a:t> Project、</a:t>
                      </a:r>
                      <a:r>
                        <a:rPr lang="ja-JP" altLang="en-US" sz="600" u="none" strike="noStrike">
                          <a:effectLst/>
                          <a:latin typeface="Meiryo" panose="020B0604030504040204" pitchFamily="34" charset="-128"/>
                          <a:ea typeface="Meiryo" panose="020B0604030504040204" pitchFamily="34" charset="-128"/>
                        </a:rPr>
                        <a:t>ファイルサーバー、電子メール</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 sz="600" u="none" strike="noStrike">
                          <a:effectLst/>
                          <a:latin typeface="Meiryo" panose="020B0604030504040204" pitchFamily="34" charset="-128"/>
                          <a:ea typeface="Meiryo" panose="020B0604030504040204" pitchFamily="34" charset="-128"/>
                        </a:rPr>
                        <a:t>GitHub、Atlacian Cofuluence、JIRA、Slack</a:t>
                      </a:r>
                      <a:endParaRPr lang="en"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87247624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情報共有</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日報</a:t>
                      </a:r>
                      <a:r>
                        <a:rPr lang="en-US" altLang="ja-JP" sz="600" u="none" strike="noStrike" dirty="0">
                          <a:effectLst/>
                          <a:latin typeface="Meiryo" panose="020B0604030504040204" pitchFamily="34" charset="-128"/>
                          <a:ea typeface="Meiryo" panose="020B0604030504040204" pitchFamily="34" charset="-128"/>
                        </a:rPr>
                        <a:t>&amp;</a:t>
                      </a:r>
                      <a:r>
                        <a:rPr lang="ja-JP" altLang="en-US" sz="600" u="none" strike="noStrike">
                          <a:effectLst/>
                          <a:latin typeface="Meiryo" panose="020B0604030504040204" pitchFamily="34" charset="-128"/>
                          <a:ea typeface="Meiryo" panose="020B0604030504040204" pitchFamily="34" charset="-128"/>
                        </a:rPr>
                        <a:t>週報、形式的な進捗会議と会議終了後の実質的な議論</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朝会でのスタンドアップミーティング、振り返り、</a:t>
                      </a:r>
                      <a:r>
                        <a:rPr lang="en" sz="600" u="none" strike="noStrike">
                          <a:effectLst/>
                          <a:latin typeface="Meiryo" panose="020B0604030504040204" pitchFamily="34" charset="-128"/>
                          <a:ea typeface="Meiryo" panose="020B0604030504040204" pitchFamily="34" charset="-128"/>
                        </a:rPr>
                        <a:t>KPT</a:t>
                      </a:r>
                      <a:endParaRPr lang="en"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81941195"/>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クラウド･サービス</a:t>
                      </a:r>
                      <a:br>
                        <a:rPr lang="ja-JP" altLang="en-US" sz="800" u="none" strike="noStrike">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の利用</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使えるクラウドサービスがプロキシーで制限されている（抜け穴はある／ダブルスタンダード）</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使えるクラウド･サービスに制限はない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4554373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社内情報へのアクセス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原則非公開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原則公開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37669638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作業用の</a:t>
                      </a:r>
                      <a:r>
                        <a:rPr lang="en" sz="800" u="none" strike="noStrike" dirty="0">
                          <a:solidFill>
                            <a:schemeClr val="bg1"/>
                          </a:solidFill>
                          <a:effectLst/>
                          <a:latin typeface="Meiryo" panose="020B0604030504040204" pitchFamily="34" charset="-128"/>
                          <a:ea typeface="Meiryo" panose="020B0604030504040204" pitchFamily="34" charset="-128"/>
                        </a:rPr>
                        <a:t>PC</a:t>
                      </a:r>
                      <a:endParaRPr lang="en" sz="800" b="0" i="0" u="none" strike="noStrike" dirty="0">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会社の提供するロースペック</a:t>
                      </a:r>
                      <a:r>
                        <a:rPr lang="en" sz="600" u="none" strike="noStrike" dirty="0">
                          <a:effectLst/>
                          <a:latin typeface="Meiryo" panose="020B0604030504040204" pitchFamily="34" charset="-128"/>
                          <a:ea typeface="Meiryo" panose="020B0604030504040204" pitchFamily="34" charset="-128"/>
                        </a:rPr>
                        <a:t>PC</a:t>
                      </a:r>
                      <a:r>
                        <a:rPr lang="ja-JP" altLang="en-US" sz="600" u="none" strike="noStrike">
                          <a:effectLst/>
                          <a:latin typeface="Meiryo" panose="020B0604030504040204" pitchFamily="34" charset="-128"/>
                          <a:ea typeface="Meiryo" panose="020B0604030504040204" pitchFamily="34" charset="-128"/>
                        </a:rPr>
                        <a:t>と</a:t>
                      </a:r>
                      <a:r>
                        <a:rPr lang="en" sz="600" u="none" strike="noStrike" dirty="0" err="1">
                          <a:effectLst/>
                          <a:latin typeface="Meiryo" panose="020B0604030504040204" pitchFamily="34" charset="-128"/>
                          <a:ea typeface="Meiryo" panose="020B0604030504040204" pitchFamily="34" charset="-128"/>
                        </a:rPr>
                        <a:t>DaaS</a:t>
                      </a:r>
                      <a:endParaRPr lang="en" sz="600" b="0" i="0" u="none" strike="noStrike" dirty="0">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自分の好きなハイスペック</a:t>
                      </a:r>
                      <a:r>
                        <a:rPr lang="en" sz="600" u="none" strike="noStrike">
                          <a:effectLst/>
                          <a:latin typeface="Meiryo" panose="020B0604030504040204" pitchFamily="34" charset="-128"/>
                          <a:ea typeface="Meiryo" panose="020B0604030504040204" pitchFamily="34" charset="-128"/>
                        </a:rPr>
                        <a:t>PC</a:t>
                      </a:r>
                      <a:r>
                        <a:rPr lang="ja-JP" altLang="en-US" sz="600" u="none" strike="noStrike">
                          <a:effectLst/>
                          <a:latin typeface="Meiryo" panose="020B0604030504040204" pitchFamily="34" charset="-128"/>
                          <a:ea typeface="Meiryo" panose="020B0604030504040204" pitchFamily="34" charset="-128"/>
                        </a:rPr>
                        <a:t>と</a:t>
                      </a:r>
                      <a:r>
                        <a:rPr lang="en" sz="600" u="none" strike="noStrike">
                          <a:effectLst/>
                          <a:latin typeface="Meiryo" panose="020B0604030504040204" pitchFamily="34" charset="-128"/>
                          <a:ea typeface="Meiryo" panose="020B0604030504040204" pitchFamily="34" charset="-128"/>
                        </a:rPr>
                        <a:t>BYOD</a:t>
                      </a:r>
                      <a:endParaRPr lang="en"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404854153"/>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作業場所</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自社のオフィスまたは客先内の指定場所／机</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自分のパフォーマンスを最も発揮できる場所</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364870993"/>
                  </a:ext>
                </a:extLst>
              </a:tr>
              <a:tr h="191040">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オフィス</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狭い机がきっちり並べられたオフィス、フリーアドレスとは名ばかりの指定席</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ゆったりとしたスペースにカオスな空間、気分に応じて好きな場所（ぴかぴかで新しいとは限らない）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461927249"/>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社外での講演や発表</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社外での講演や発表は原則制限、申請や承認きが必要で手間がかかる、あるいは、手続きが明文化されていない、または知られてない</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社外での講演や発表は原則自由、むしろ奨励される</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4116683146"/>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社外の研修</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社外の研修に参加するには申請や承認が必要。手間がかかるので、休暇を取って自腹で参加。</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社外の研修に参加することは奨励。予算の範囲で自分で自由に選択。あるいは会社が紹介。自発的に勉強会に参加。</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57281193"/>
                  </a:ext>
                </a:extLst>
              </a:tr>
              <a:tr h="253356">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プレゼンテーション</a:t>
                      </a:r>
                      <a:br>
                        <a:rPr lang="ja-JP" altLang="en-US" sz="800" u="none" strike="noStrike">
                          <a:solidFill>
                            <a:schemeClr val="bg1"/>
                          </a:solidFill>
                          <a:effectLst/>
                          <a:latin typeface="Meiryo" panose="020B0604030504040204" pitchFamily="34" charset="-128"/>
                          <a:ea typeface="Meiryo" panose="020B0604030504040204" pitchFamily="34" charset="-128"/>
                        </a:rPr>
                      </a:br>
                      <a:r>
                        <a:rPr lang="ja-JP" altLang="en-US" sz="800" u="none" strike="noStrike">
                          <a:solidFill>
                            <a:schemeClr val="bg1"/>
                          </a:solidFill>
                          <a:effectLst/>
                          <a:latin typeface="Meiryo" panose="020B0604030504040204" pitchFamily="34" charset="-128"/>
                          <a:ea typeface="Meiryo" panose="020B0604030504040204" pitchFamily="34" charset="-128"/>
                        </a:rPr>
                        <a:t>スタイル</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パワーポイント</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現物によるデモ</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3663575814"/>
                  </a:ext>
                </a:extLst>
              </a:tr>
              <a:tr h="227927">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スキルアップの方法</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会社が開催する研修、および現場での経験</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コミュニティや自主的勉強会、および現場での経験</a:t>
                      </a:r>
                      <a:br>
                        <a:rPr lang="ja-JP" altLang="en-US" sz="600" u="none" strike="noStrike">
                          <a:effectLst/>
                          <a:latin typeface="Meiryo" panose="020B0604030504040204" pitchFamily="34" charset="-128"/>
                          <a:ea typeface="Meiryo" panose="020B0604030504040204" pitchFamily="34" charset="-128"/>
                        </a:rPr>
                      </a:br>
                      <a:r>
                        <a:rPr lang="ja-JP" altLang="en-US" sz="600" u="none" strike="noStrike">
                          <a:effectLst/>
                          <a:latin typeface="Meiryo" panose="020B0604030504040204" pitchFamily="34" charset="-128"/>
                          <a:ea typeface="Meiryo" panose="020B0604030504040204" pitchFamily="34" charset="-128"/>
                        </a:rPr>
                        <a:t>企業や個人のテックブログ、技術の公式ドキュメント、</a:t>
                      </a:r>
                      <a:r>
                        <a:rPr lang="en" sz="600" u="none" strike="noStrike" dirty="0" err="1">
                          <a:effectLst/>
                          <a:latin typeface="Meiryo" panose="020B0604030504040204" pitchFamily="34" charset="-128"/>
                          <a:ea typeface="Meiryo" panose="020B0604030504040204" pitchFamily="34" charset="-128"/>
                        </a:rPr>
                        <a:t>qiita</a:t>
                      </a:r>
                      <a:r>
                        <a:rPr lang="en" sz="600" u="none" strike="noStrike" dirty="0">
                          <a:effectLst/>
                          <a:latin typeface="Meiryo" panose="020B0604030504040204" pitchFamily="34" charset="-128"/>
                          <a:ea typeface="Meiryo" panose="020B0604030504040204" pitchFamily="34" charset="-128"/>
                        </a:rPr>
                        <a:t>、</a:t>
                      </a:r>
                      <a:r>
                        <a:rPr lang="ja-JP" altLang="en-US" sz="600" u="none" strike="noStrike">
                          <a:effectLst/>
                          <a:latin typeface="Meiryo" panose="020B0604030504040204" pitchFamily="34" charset="-128"/>
                          <a:ea typeface="Meiryo" panose="020B0604030504040204" pitchFamily="34" charset="-128"/>
                        </a:rPr>
                        <a:t>および</a:t>
                      </a:r>
                      <a:r>
                        <a:rPr lang="en" sz="600" u="none" strike="noStrike" dirty="0">
                          <a:effectLst/>
                          <a:latin typeface="Meiryo" panose="020B0604030504040204" pitchFamily="34" charset="-128"/>
                          <a:ea typeface="Meiryo" panose="020B0604030504040204" pitchFamily="34" charset="-128"/>
                        </a:rPr>
                        <a:t>SNS</a:t>
                      </a:r>
                      <a:r>
                        <a:rPr lang="ja-JP" altLang="en-US" sz="600" u="none" strike="noStrike">
                          <a:effectLst/>
                          <a:latin typeface="Meiryo" panose="020B0604030504040204" pitchFamily="34" charset="-128"/>
                          <a:ea typeface="Meiryo" panose="020B0604030504040204" pitchFamily="34" charset="-128"/>
                        </a:rPr>
                        <a:t>での情報収集</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2407845971"/>
                  </a:ext>
                </a:extLst>
              </a:tr>
              <a:tr h="128724">
                <a:tc>
                  <a:txBody>
                    <a:bodyPr/>
                    <a:lstStyle/>
                    <a:p>
                      <a:pPr algn="ctr" fontAlgn="ctr"/>
                      <a:r>
                        <a:rPr lang="ja-JP" altLang="en-US" sz="800" u="none" strike="noStrike">
                          <a:solidFill>
                            <a:schemeClr val="bg1"/>
                          </a:solidFill>
                          <a:effectLst/>
                          <a:latin typeface="Meiryo" panose="020B0604030504040204" pitchFamily="34" charset="-128"/>
                          <a:ea typeface="Meiryo" panose="020B0604030504040204" pitchFamily="34" charset="-128"/>
                        </a:rPr>
                        <a:t>服装</a:t>
                      </a:r>
                      <a:endParaRPr lang="ja-JP" altLang="en-US" sz="800" b="0" i="0" u="none" strike="noStrike">
                        <a:solidFill>
                          <a:schemeClr val="bg1"/>
                        </a:solidFill>
                        <a:effectLst/>
                        <a:latin typeface="Meiryo" panose="020B0604030504040204" pitchFamily="34" charset="-128"/>
                        <a:ea typeface="Meiryo" panose="020B0604030504040204" pitchFamily="34" charset="-128"/>
                      </a:endParaRPr>
                    </a:p>
                  </a:txBody>
                  <a:tcPr marL="4002" marR="4002" marT="4002" marB="0" anchor="ctr">
                    <a:solidFill>
                      <a:schemeClr val="tx1">
                        <a:lumMod val="50000"/>
                        <a:lumOff val="50000"/>
                      </a:schemeClr>
                    </a:solidFill>
                  </a:tcPr>
                </a:tc>
                <a:tc>
                  <a:txBody>
                    <a:bodyPr/>
                    <a:lstStyle/>
                    <a:p>
                      <a:pPr algn="l" fontAlgn="ctr"/>
                      <a:r>
                        <a:rPr lang="ja-JP" altLang="en-US" sz="600" u="none" strike="noStrike">
                          <a:effectLst/>
                          <a:latin typeface="Meiryo" panose="020B0604030504040204" pitchFamily="34" charset="-128"/>
                          <a:ea typeface="Meiryo" panose="020B0604030504040204" pitchFamily="34" charset="-128"/>
                        </a:rPr>
                        <a:t>スーツとネクタイ</a:t>
                      </a:r>
                      <a:endParaRPr lang="ja-JP" altLang="en-US" sz="600" b="0" i="0" u="none" strike="noStrike">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3">
                        <a:lumMod val="20000"/>
                        <a:lumOff val="80000"/>
                      </a:schemeClr>
                    </a:solidFill>
                  </a:tcPr>
                </a:tc>
                <a:tc>
                  <a:txBody>
                    <a:bodyPr/>
                    <a:lstStyle/>
                    <a:p>
                      <a:pPr algn="l" fontAlgn="ctr"/>
                      <a:r>
                        <a:rPr lang="en" sz="600" u="none" strike="noStrike" dirty="0">
                          <a:effectLst/>
                          <a:latin typeface="Meiryo" panose="020B0604030504040204" pitchFamily="34" charset="-128"/>
                          <a:ea typeface="Meiryo" panose="020B0604030504040204" pitchFamily="34" charset="-128"/>
                        </a:rPr>
                        <a:t>T</a:t>
                      </a:r>
                      <a:r>
                        <a:rPr lang="ja-JP" altLang="en-US" sz="600" u="none" strike="noStrike">
                          <a:effectLst/>
                          <a:latin typeface="Meiryo" panose="020B0604030504040204" pitchFamily="34" charset="-128"/>
                          <a:ea typeface="Meiryo" panose="020B0604030504040204" pitchFamily="34" charset="-128"/>
                        </a:rPr>
                        <a:t>シャツとジーンズ（</a:t>
                      </a:r>
                      <a:r>
                        <a:rPr lang="en" sz="600" u="none" strike="noStrike" dirty="0">
                          <a:effectLst/>
                          <a:latin typeface="Meiryo" panose="020B0604030504040204" pitchFamily="34" charset="-128"/>
                          <a:ea typeface="Meiryo" panose="020B0604030504040204" pitchFamily="34" charset="-128"/>
                        </a:rPr>
                        <a:t>TPO）</a:t>
                      </a:r>
                      <a:endParaRPr lang="en" sz="600" b="0" i="0" u="none" strike="noStrike" dirty="0">
                        <a:solidFill>
                          <a:srgbClr val="000000"/>
                        </a:solidFill>
                        <a:effectLst/>
                        <a:latin typeface="Meiryo" panose="020B0604030504040204" pitchFamily="34" charset="-128"/>
                        <a:ea typeface="Meiryo" panose="020B0604030504040204" pitchFamily="34" charset="-128"/>
                      </a:endParaRPr>
                    </a:p>
                  </a:txBody>
                  <a:tcPr marL="4002" marR="4002" marT="4002" marB="0" anchor="ctr">
                    <a:solidFill>
                      <a:schemeClr val="accent5">
                        <a:lumMod val="20000"/>
                        <a:lumOff val="80000"/>
                      </a:schemeClr>
                    </a:solidFill>
                  </a:tcPr>
                </a:tc>
                <a:extLst>
                  <a:ext uri="{0D108BD9-81ED-4DB2-BD59-A6C34878D82A}">
                    <a16:rowId xmlns:a16="http://schemas.microsoft.com/office/drawing/2014/main" val="159038368"/>
                  </a:ext>
                </a:extLst>
              </a:tr>
            </a:tbl>
          </a:graphicData>
        </a:graphic>
      </p:graphicFrame>
    </p:spTree>
    <p:extLst>
      <p:ext uri="{BB962C8B-B14F-4D97-AF65-F5344CB8AC3E}">
        <p14:creationId xmlns:p14="http://schemas.microsoft.com/office/powerpoint/2010/main" val="301088063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p:txBody>
          <a:bodyPr/>
          <a:lstStyle/>
          <a:p>
            <a:r>
              <a:rPr kumimoji="1" lang="ja-JP" altLang="en-US"/>
              <a:t>アンバンドル／リバンドル／エンハンスメント</a:t>
            </a:r>
          </a:p>
        </p:txBody>
      </p:sp>
      <p:sp>
        <p:nvSpPr>
          <p:cNvPr id="3" name="正方形/長方形 2">
            <a:extLst>
              <a:ext uri="{FF2B5EF4-FFF2-40B4-BE49-F238E27FC236}">
                <a16:creationId xmlns:a16="http://schemas.microsoft.com/office/drawing/2014/main" id="{61884E69-CAE9-D547-BD8D-5ECB9BAC67F0}"/>
              </a:ext>
            </a:extLst>
          </p:cNvPr>
          <p:cNvSpPr/>
          <p:nvPr/>
        </p:nvSpPr>
        <p:spPr>
          <a:xfrm>
            <a:off x="1285832" y="1856758"/>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42389CA8-93B6-EB4B-8C8A-1CA0B5D1A815}"/>
              </a:ext>
            </a:extLst>
          </p:cNvPr>
          <p:cNvSpPr/>
          <p:nvPr/>
        </p:nvSpPr>
        <p:spPr>
          <a:xfrm>
            <a:off x="2039899"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89FAC8A-D96B-9045-81F0-E1A823152A0E}"/>
              </a:ext>
            </a:extLst>
          </p:cNvPr>
          <p:cNvSpPr/>
          <p:nvPr/>
        </p:nvSpPr>
        <p:spPr>
          <a:xfrm>
            <a:off x="2795508"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88DA8CE-AEF0-EE41-9590-D060FF870164}"/>
              </a:ext>
            </a:extLst>
          </p:cNvPr>
          <p:cNvSpPr/>
          <p:nvPr/>
        </p:nvSpPr>
        <p:spPr>
          <a:xfrm>
            <a:off x="3545178" y="1860696"/>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Picture 2" descr="ワーカホリック・仕事中毒のイラスト（女性）">
            <a:extLst>
              <a:ext uri="{FF2B5EF4-FFF2-40B4-BE49-F238E27FC236}">
                <a16:creationId xmlns:a16="http://schemas.microsoft.com/office/drawing/2014/main" id="{48456593-AE8C-A94C-AC24-8AF2BCCFCA4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28303" y="5394650"/>
            <a:ext cx="859998" cy="8255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descr="忙しく仕事をしている女性会社員のイラスト">
            <a:extLst>
              <a:ext uri="{FF2B5EF4-FFF2-40B4-BE49-F238E27FC236}">
                <a16:creationId xmlns:a16="http://schemas.microsoft.com/office/drawing/2014/main" id="{BC2B3A1F-8092-3C44-8A5C-03219DCAEFC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84748" y="5447133"/>
            <a:ext cx="859998" cy="769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大量の書類を運んでくる上司のイラスト">
            <a:extLst>
              <a:ext uri="{FF2B5EF4-FFF2-40B4-BE49-F238E27FC236}">
                <a16:creationId xmlns:a16="http://schemas.microsoft.com/office/drawing/2014/main" id="{426222BA-0782-524C-ABB6-BE85B17FBDB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73264" y="5418569"/>
            <a:ext cx="1037763" cy="82559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DE52F792-C820-614A-AD85-B1857723F6AE}"/>
              </a:ext>
            </a:extLst>
          </p:cNvPr>
          <p:cNvSpPr/>
          <p:nvPr/>
        </p:nvSpPr>
        <p:spPr>
          <a:xfrm>
            <a:off x="1317187"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4644A545-17E1-D845-968A-60130C59CC24}"/>
              </a:ext>
            </a:extLst>
          </p:cNvPr>
          <p:cNvSpPr txBox="1"/>
          <p:nvPr/>
        </p:nvSpPr>
        <p:spPr>
          <a:xfrm>
            <a:off x="1334459"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3" name="正方形/長方形 12">
            <a:extLst>
              <a:ext uri="{FF2B5EF4-FFF2-40B4-BE49-F238E27FC236}">
                <a16:creationId xmlns:a16="http://schemas.microsoft.com/office/drawing/2014/main" id="{47B19EFB-3903-1B4D-9CF6-B5DD1B00DCA9}"/>
              </a:ext>
            </a:extLst>
          </p:cNvPr>
          <p:cNvSpPr/>
          <p:nvPr/>
        </p:nvSpPr>
        <p:spPr>
          <a:xfrm>
            <a:off x="1317187"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60C1FE3-93B9-8F4D-8F90-0496FD30CBCD}"/>
              </a:ext>
            </a:extLst>
          </p:cNvPr>
          <p:cNvSpPr txBox="1"/>
          <p:nvPr/>
        </p:nvSpPr>
        <p:spPr>
          <a:xfrm>
            <a:off x="1352927"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5" name="正方形/長方形 14">
            <a:extLst>
              <a:ext uri="{FF2B5EF4-FFF2-40B4-BE49-F238E27FC236}">
                <a16:creationId xmlns:a16="http://schemas.microsoft.com/office/drawing/2014/main" id="{3535E021-6B4F-B248-B49C-8A312AA0C57F}"/>
              </a:ext>
            </a:extLst>
          </p:cNvPr>
          <p:cNvSpPr/>
          <p:nvPr/>
        </p:nvSpPr>
        <p:spPr>
          <a:xfrm>
            <a:off x="1323632"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7E27BEC-BB86-CA4E-BC61-E8AE2C5B52B7}"/>
              </a:ext>
            </a:extLst>
          </p:cNvPr>
          <p:cNvSpPr txBox="1"/>
          <p:nvPr/>
        </p:nvSpPr>
        <p:spPr>
          <a:xfrm>
            <a:off x="1358926"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17" name="正方形/長方形 16">
            <a:extLst>
              <a:ext uri="{FF2B5EF4-FFF2-40B4-BE49-F238E27FC236}">
                <a16:creationId xmlns:a16="http://schemas.microsoft.com/office/drawing/2014/main" id="{A92D72CD-2BA4-3543-8C97-206A4C5A7589}"/>
              </a:ext>
            </a:extLst>
          </p:cNvPr>
          <p:cNvSpPr/>
          <p:nvPr/>
        </p:nvSpPr>
        <p:spPr>
          <a:xfrm>
            <a:off x="1323632"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BBAF0663-FE75-6F41-BA39-82E9EA96532D}"/>
              </a:ext>
            </a:extLst>
          </p:cNvPr>
          <p:cNvSpPr txBox="1"/>
          <p:nvPr/>
        </p:nvSpPr>
        <p:spPr>
          <a:xfrm>
            <a:off x="1285832"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20" name="正方形/長方形 19">
            <a:extLst>
              <a:ext uri="{FF2B5EF4-FFF2-40B4-BE49-F238E27FC236}">
                <a16:creationId xmlns:a16="http://schemas.microsoft.com/office/drawing/2014/main" id="{63306752-9907-C242-A385-F8969BE150D4}"/>
              </a:ext>
            </a:extLst>
          </p:cNvPr>
          <p:cNvSpPr/>
          <p:nvPr/>
        </p:nvSpPr>
        <p:spPr>
          <a:xfrm>
            <a:off x="1323632" y="4577293"/>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E30388D9-FB0C-1245-BBF6-C9C61AE49320}"/>
              </a:ext>
            </a:extLst>
          </p:cNvPr>
          <p:cNvSpPr/>
          <p:nvPr/>
        </p:nvSpPr>
        <p:spPr>
          <a:xfrm>
            <a:off x="2071835"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BAFCC38-08F3-0547-9664-42FB18756349}"/>
              </a:ext>
            </a:extLst>
          </p:cNvPr>
          <p:cNvSpPr txBox="1"/>
          <p:nvPr/>
        </p:nvSpPr>
        <p:spPr>
          <a:xfrm>
            <a:off x="2089107"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23" name="正方形/長方形 22">
            <a:extLst>
              <a:ext uri="{FF2B5EF4-FFF2-40B4-BE49-F238E27FC236}">
                <a16:creationId xmlns:a16="http://schemas.microsoft.com/office/drawing/2014/main" id="{FD0B23C1-15C3-9644-966E-5164C14820EE}"/>
              </a:ext>
            </a:extLst>
          </p:cNvPr>
          <p:cNvSpPr/>
          <p:nvPr/>
        </p:nvSpPr>
        <p:spPr>
          <a:xfrm>
            <a:off x="2071835"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22C6550E-CB8B-6942-A25B-B38928F834B9}"/>
              </a:ext>
            </a:extLst>
          </p:cNvPr>
          <p:cNvSpPr txBox="1"/>
          <p:nvPr/>
        </p:nvSpPr>
        <p:spPr>
          <a:xfrm>
            <a:off x="2107575"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0" name="正方形/長方形 29">
            <a:extLst>
              <a:ext uri="{FF2B5EF4-FFF2-40B4-BE49-F238E27FC236}">
                <a16:creationId xmlns:a16="http://schemas.microsoft.com/office/drawing/2014/main" id="{8EFAB5F1-A3D9-BA44-BE2E-ED39D028C721}"/>
              </a:ext>
            </a:extLst>
          </p:cNvPr>
          <p:cNvSpPr/>
          <p:nvPr/>
        </p:nvSpPr>
        <p:spPr>
          <a:xfrm>
            <a:off x="2078280" y="4577293"/>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89AA0846-F5A9-7B4F-A38C-C03B423D3009}"/>
              </a:ext>
            </a:extLst>
          </p:cNvPr>
          <p:cNvSpPr/>
          <p:nvPr/>
        </p:nvSpPr>
        <p:spPr>
          <a:xfrm>
            <a:off x="2825321"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0EFC0FB0-16A8-D843-91BE-672EA5214B33}"/>
              </a:ext>
            </a:extLst>
          </p:cNvPr>
          <p:cNvSpPr txBox="1"/>
          <p:nvPr/>
        </p:nvSpPr>
        <p:spPr>
          <a:xfrm>
            <a:off x="2842593"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3" name="正方形/長方形 32">
            <a:extLst>
              <a:ext uri="{FF2B5EF4-FFF2-40B4-BE49-F238E27FC236}">
                <a16:creationId xmlns:a16="http://schemas.microsoft.com/office/drawing/2014/main" id="{CE1A6AEA-0E46-D945-8308-92F709ED8294}"/>
              </a:ext>
            </a:extLst>
          </p:cNvPr>
          <p:cNvSpPr/>
          <p:nvPr/>
        </p:nvSpPr>
        <p:spPr>
          <a:xfrm>
            <a:off x="2825321"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60F8BFFB-B106-CA40-98E3-A8727387A721}"/>
              </a:ext>
            </a:extLst>
          </p:cNvPr>
          <p:cNvSpPr txBox="1"/>
          <p:nvPr/>
        </p:nvSpPr>
        <p:spPr>
          <a:xfrm>
            <a:off x="2861061"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7" name="正方形/長方形 36">
            <a:extLst>
              <a:ext uri="{FF2B5EF4-FFF2-40B4-BE49-F238E27FC236}">
                <a16:creationId xmlns:a16="http://schemas.microsoft.com/office/drawing/2014/main" id="{48457D18-0F1B-3C43-AFBC-E1C4B271B778}"/>
              </a:ext>
            </a:extLst>
          </p:cNvPr>
          <p:cNvSpPr/>
          <p:nvPr/>
        </p:nvSpPr>
        <p:spPr>
          <a:xfrm>
            <a:off x="2831766"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E63893E1-EA61-364A-BE38-FAC0D36D1158}"/>
              </a:ext>
            </a:extLst>
          </p:cNvPr>
          <p:cNvSpPr txBox="1"/>
          <p:nvPr/>
        </p:nvSpPr>
        <p:spPr>
          <a:xfrm>
            <a:off x="2793966"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40" name="正方形/長方形 39">
            <a:extLst>
              <a:ext uri="{FF2B5EF4-FFF2-40B4-BE49-F238E27FC236}">
                <a16:creationId xmlns:a16="http://schemas.microsoft.com/office/drawing/2014/main" id="{4B7139C6-ABCE-4046-AE40-691E33487FF6}"/>
              </a:ext>
            </a:extLst>
          </p:cNvPr>
          <p:cNvSpPr/>
          <p:nvPr/>
        </p:nvSpPr>
        <p:spPr>
          <a:xfrm>
            <a:off x="2831766" y="4577293"/>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404109C2-12AA-1145-8A6E-5EB2CB61549D}"/>
              </a:ext>
            </a:extLst>
          </p:cNvPr>
          <p:cNvSpPr/>
          <p:nvPr/>
        </p:nvSpPr>
        <p:spPr>
          <a:xfrm>
            <a:off x="3579969"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4561C522-B66C-0D4C-BBA5-92C42FDFB114}"/>
              </a:ext>
            </a:extLst>
          </p:cNvPr>
          <p:cNvSpPr txBox="1"/>
          <p:nvPr/>
        </p:nvSpPr>
        <p:spPr>
          <a:xfrm>
            <a:off x="3597241"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3" name="正方形/長方形 42">
            <a:extLst>
              <a:ext uri="{FF2B5EF4-FFF2-40B4-BE49-F238E27FC236}">
                <a16:creationId xmlns:a16="http://schemas.microsoft.com/office/drawing/2014/main" id="{AC69F37C-CF6F-1043-B60F-99BF150B7CD5}"/>
              </a:ext>
            </a:extLst>
          </p:cNvPr>
          <p:cNvSpPr/>
          <p:nvPr/>
        </p:nvSpPr>
        <p:spPr>
          <a:xfrm>
            <a:off x="3579969"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22D21085-A023-6046-A16D-28C2A9BE5011}"/>
              </a:ext>
            </a:extLst>
          </p:cNvPr>
          <p:cNvSpPr txBox="1"/>
          <p:nvPr/>
        </p:nvSpPr>
        <p:spPr>
          <a:xfrm>
            <a:off x="3615709"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5" name="正方形/長方形 44">
            <a:extLst>
              <a:ext uri="{FF2B5EF4-FFF2-40B4-BE49-F238E27FC236}">
                <a16:creationId xmlns:a16="http://schemas.microsoft.com/office/drawing/2014/main" id="{E9169EC8-9DBC-2642-A5F0-E3439E0FABEC}"/>
              </a:ext>
            </a:extLst>
          </p:cNvPr>
          <p:cNvSpPr/>
          <p:nvPr/>
        </p:nvSpPr>
        <p:spPr>
          <a:xfrm>
            <a:off x="3586414"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57184E60-6952-554A-AB87-EC439CEC3F74}"/>
              </a:ext>
            </a:extLst>
          </p:cNvPr>
          <p:cNvSpPr txBox="1"/>
          <p:nvPr/>
        </p:nvSpPr>
        <p:spPr>
          <a:xfrm>
            <a:off x="3621708"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49" name="正方形/長方形 48">
            <a:extLst>
              <a:ext uri="{FF2B5EF4-FFF2-40B4-BE49-F238E27FC236}">
                <a16:creationId xmlns:a16="http://schemas.microsoft.com/office/drawing/2014/main" id="{BEFC9D9A-824B-1B47-872A-E9A7016E50F5}"/>
              </a:ext>
            </a:extLst>
          </p:cNvPr>
          <p:cNvSpPr/>
          <p:nvPr/>
        </p:nvSpPr>
        <p:spPr>
          <a:xfrm>
            <a:off x="3582018" y="4569898"/>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10F73DC5-C347-CA4B-A8B3-00FEEF4F73F1}"/>
              </a:ext>
            </a:extLst>
          </p:cNvPr>
          <p:cNvSpPr/>
          <p:nvPr/>
        </p:nvSpPr>
        <p:spPr>
          <a:xfrm>
            <a:off x="1322103"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4EA3153B-02EF-BC4D-ABA8-FDC116E13BCC}"/>
              </a:ext>
            </a:extLst>
          </p:cNvPr>
          <p:cNvSpPr/>
          <p:nvPr/>
        </p:nvSpPr>
        <p:spPr>
          <a:xfrm>
            <a:off x="2076751"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47B8A464-C4BB-E74A-B70E-03570DDD6552}"/>
              </a:ext>
            </a:extLst>
          </p:cNvPr>
          <p:cNvSpPr/>
          <p:nvPr/>
        </p:nvSpPr>
        <p:spPr>
          <a:xfrm>
            <a:off x="3584885"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8" name="テキスト ボックス 117">
            <a:extLst>
              <a:ext uri="{FF2B5EF4-FFF2-40B4-BE49-F238E27FC236}">
                <a16:creationId xmlns:a16="http://schemas.microsoft.com/office/drawing/2014/main" id="{46AFAFC2-6485-7044-8ECC-C8C55F895524}"/>
              </a:ext>
            </a:extLst>
          </p:cNvPr>
          <p:cNvSpPr txBox="1"/>
          <p:nvPr/>
        </p:nvSpPr>
        <p:spPr>
          <a:xfrm>
            <a:off x="1251838" y="1553287"/>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19" name="テキスト ボックス 118">
            <a:extLst>
              <a:ext uri="{FF2B5EF4-FFF2-40B4-BE49-F238E27FC236}">
                <a16:creationId xmlns:a16="http://schemas.microsoft.com/office/drawing/2014/main" id="{593474D2-E376-DA4B-835A-489A1403D08D}"/>
              </a:ext>
            </a:extLst>
          </p:cNvPr>
          <p:cNvSpPr txBox="1"/>
          <p:nvPr/>
        </p:nvSpPr>
        <p:spPr>
          <a:xfrm>
            <a:off x="2016599"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0" name="テキスト ボックス 119">
            <a:extLst>
              <a:ext uri="{FF2B5EF4-FFF2-40B4-BE49-F238E27FC236}">
                <a16:creationId xmlns:a16="http://schemas.microsoft.com/office/drawing/2014/main" id="{96681510-6BB1-3E43-8DF7-7950ABB235B6}"/>
              </a:ext>
            </a:extLst>
          </p:cNvPr>
          <p:cNvSpPr txBox="1"/>
          <p:nvPr/>
        </p:nvSpPr>
        <p:spPr>
          <a:xfrm>
            <a:off x="2775305"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1" name="テキスト ボックス 120">
            <a:extLst>
              <a:ext uri="{FF2B5EF4-FFF2-40B4-BE49-F238E27FC236}">
                <a16:creationId xmlns:a16="http://schemas.microsoft.com/office/drawing/2014/main" id="{7621AB3B-7ABB-484A-9C72-00D5521D10E5}"/>
              </a:ext>
            </a:extLst>
          </p:cNvPr>
          <p:cNvSpPr txBox="1"/>
          <p:nvPr/>
        </p:nvSpPr>
        <p:spPr>
          <a:xfrm>
            <a:off x="3540244"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sp>
        <p:nvSpPr>
          <p:cNvPr id="129" name="上下矢印 128">
            <a:extLst>
              <a:ext uri="{FF2B5EF4-FFF2-40B4-BE49-F238E27FC236}">
                <a16:creationId xmlns:a16="http://schemas.microsoft.com/office/drawing/2014/main" id="{2C560089-C245-1A41-9579-8A92C8209EB7}"/>
              </a:ext>
            </a:extLst>
          </p:cNvPr>
          <p:cNvSpPr/>
          <p:nvPr/>
        </p:nvSpPr>
        <p:spPr>
          <a:xfrm>
            <a:off x="1014734" y="1972306"/>
            <a:ext cx="229821" cy="2480021"/>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上下矢印 129">
            <a:extLst>
              <a:ext uri="{FF2B5EF4-FFF2-40B4-BE49-F238E27FC236}">
                <a16:creationId xmlns:a16="http://schemas.microsoft.com/office/drawing/2014/main" id="{07EC8862-7E71-4345-A7D7-700BDB3DB685}"/>
              </a:ext>
            </a:extLst>
          </p:cNvPr>
          <p:cNvSpPr/>
          <p:nvPr/>
        </p:nvSpPr>
        <p:spPr>
          <a:xfrm>
            <a:off x="1020252" y="4570906"/>
            <a:ext cx="229821" cy="455300"/>
          </a:xfrm>
          <a:prstGeom prst="upDown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テキスト ボックス 130">
            <a:extLst>
              <a:ext uri="{FF2B5EF4-FFF2-40B4-BE49-F238E27FC236}">
                <a16:creationId xmlns:a16="http://schemas.microsoft.com/office/drawing/2014/main" id="{2B786D36-C7FA-814E-850C-CFD418B4077E}"/>
              </a:ext>
            </a:extLst>
          </p:cNvPr>
          <p:cNvSpPr txBox="1"/>
          <p:nvPr/>
        </p:nvSpPr>
        <p:spPr>
          <a:xfrm>
            <a:off x="514214" y="2943782"/>
            <a:ext cx="543739" cy="523220"/>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共通</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機能</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
        <p:nvSpPr>
          <p:cNvPr id="132" name="テキスト ボックス 131">
            <a:extLst>
              <a:ext uri="{FF2B5EF4-FFF2-40B4-BE49-F238E27FC236}">
                <a16:creationId xmlns:a16="http://schemas.microsoft.com/office/drawing/2014/main" id="{4BE50C70-E0FE-7E40-A417-509E173B9511}"/>
              </a:ext>
            </a:extLst>
          </p:cNvPr>
          <p:cNvSpPr txBox="1"/>
          <p:nvPr/>
        </p:nvSpPr>
        <p:spPr>
          <a:xfrm>
            <a:off x="514214" y="4561526"/>
            <a:ext cx="543739" cy="523220"/>
          </a:xfrm>
          <a:prstGeom prst="rect">
            <a:avLst/>
          </a:prstGeom>
          <a:noFill/>
        </p:spPr>
        <p:txBody>
          <a:bodyPr wrap="none" rtlCol="0">
            <a:spAutoFit/>
          </a:bodyPr>
          <a:lstStyle/>
          <a:p>
            <a:r>
              <a:rPr kumimoji="1" lang="ja-JP" altLang="en-US" sz="1400">
                <a:solidFill>
                  <a:schemeClr val="accent4"/>
                </a:solidFill>
                <a:latin typeface="Meiryo" panose="020B0604030504040204" pitchFamily="34" charset="-128"/>
                <a:ea typeface="Meiryo" panose="020B0604030504040204" pitchFamily="34" charset="-128"/>
              </a:rPr>
              <a:t>独自</a:t>
            </a:r>
            <a:endParaRPr kumimoji="1" lang="en-US" altLang="ja-JP" sz="1400" dirty="0">
              <a:solidFill>
                <a:schemeClr val="accent4"/>
              </a:solidFill>
              <a:latin typeface="Meiryo" panose="020B0604030504040204" pitchFamily="34" charset="-128"/>
              <a:ea typeface="Meiryo" panose="020B0604030504040204" pitchFamily="34" charset="-128"/>
            </a:endParaRPr>
          </a:p>
          <a:p>
            <a:r>
              <a:rPr lang="ja-JP" altLang="en-US" sz="1400">
                <a:solidFill>
                  <a:schemeClr val="accent4"/>
                </a:solidFill>
                <a:latin typeface="Meiryo" panose="020B0604030504040204" pitchFamily="34" charset="-128"/>
                <a:ea typeface="Meiryo" panose="020B0604030504040204" pitchFamily="34" charset="-128"/>
              </a:rPr>
              <a:t>機能</a:t>
            </a:r>
            <a:endParaRPr kumimoji="1" lang="ja-JP" altLang="en-US" sz="1400">
              <a:solidFill>
                <a:schemeClr val="accent4"/>
              </a:solidFill>
              <a:latin typeface="Meiryo" panose="020B0604030504040204" pitchFamily="34" charset="-128"/>
              <a:ea typeface="Meiryo" panose="020B0604030504040204" pitchFamily="34" charset="-128"/>
            </a:endParaRPr>
          </a:p>
        </p:txBody>
      </p:sp>
      <p:grpSp>
        <p:nvGrpSpPr>
          <p:cNvPr id="159" name="グループ化 158">
            <a:extLst>
              <a:ext uri="{FF2B5EF4-FFF2-40B4-BE49-F238E27FC236}">
                <a16:creationId xmlns:a16="http://schemas.microsoft.com/office/drawing/2014/main" id="{9ED6876D-4BF0-B645-9545-6771B617C528}"/>
              </a:ext>
            </a:extLst>
          </p:cNvPr>
          <p:cNvGrpSpPr/>
          <p:nvPr/>
        </p:nvGrpSpPr>
        <p:grpSpPr>
          <a:xfrm>
            <a:off x="4287015" y="2657850"/>
            <a:ext cx="588015" cy="1618304"/>
            <a:chOff x="4287015" y="2546823"/>
            <a:chExt cx="588015" cy="1618304"/>
          </a:xfrm>
        </p:grpSpPr>
        <p:sp>
          <p:nvSpPr>
            <p:cNvPr id="133" name="右矢印 132">
              <a:extLst>
                <a:ext uri="{FF2B5EF4-FFF2-40B4-BE49-F238E27FC236}">
                  <a16:creationId xmlns:a16="http://schemas.microsoft.com/office/drawing/2014/main" id="{4E103C13-08A8-374B-B2A2-A50080AFDC41}"/>
                </a:ext>
              </a:extLst>
            </p:cNvPr>
            <p:cNvSpPr/>
            <p:nvPr/>
          </p:nvSpPr>
          <p:spPr>
            <a:xfrm>
              <a:off x="4287015" y="2546823"/>
              <a:ext cx="588015" cy="1618304"/>
            </a:xfrm>
            <a:prstGeom prst="rightArrow">
              <a:avLst>
                <a:gd name="adj1" fmla="val 67012"/>
                <a:gd name="adj2" fmla="val 5000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2AA1061F-A937-054F-9FA0-92469B9F9FA0}"/>
                </a:ext>
              </a:extLst>
            </p:cNvPr>
            <p:cNvSpPr txBox="1"/>
            <p:nvPr/>
          </p:nvSpPr>
          <p:spPr>
            <a:xfrm>
              <a:off x="4357529" y="2848143"/>
              <a:ext cx="369332" cy="1015663"/>
            </a:xfrm>
            <a:prstGeom prst="rect">
              <a:avLst/>
            </a:prstGeom>
            <a:noFill/>
          </p:spPr>
          <p:txBody>
            <a:bodyPr vert="eaVert"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アンバンドル</a:t>
              </a:r>
            </a:p>
          </p:txBody>
        </p:sp>
      </p:gr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4694908"/>
            <a:chOff x="4880481" y="1442259"/>
            <a:chExt cx="3681235" cy="4694908"/>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26" name="図 125">
              <a:extLst>
                <a:ext uri="{FF2B5EF4-FFF2-40B4-BE49-F238E27FC236}">
                  <a16:creationId xmlns:a16="http://schemas.microsoft.com/office/drawing/2014/main" id="{14B65CCF-09F7-0044-8FDD-2103F3B349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306834" y="5185366"/>
              <a:ext cx="937648" cy="942359"/>
            </a:xfrm>
            <a:prstGeom prst="rect">
              <a:avLst/>
            </a:prstGeom>
            <a:effectLst>
              <a:outerShdw blurRad="50800" dist="38100" dir="2700000" algn="tl" rotWithShape="0">
                <a:prstClr val="black">
                  <a:alpha val="40000"/>
                </a:prstClr>
              </a:outerShdw>
            </a:effectLst>
          </p:spPr>
        </p:pic>
        <p:pic>
          <p:nvPicPr>
            <p:cNvPr id="127" name="図 126">
              <a:extLst>
                <a:ext uri="{FF2B5EF4-FFF2-40B4-BE49-F238E27FC236}">
                  <a16:creationId xmlns:a16="http://schemas.microsoft.com/office/drawing/2014/main" id="{13A840AB-CD39-A840-B6ED-E072A3D167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47935" y="5194808"/>
              <a:ext cx="937648" cy="942359"/>
            </a:xfrm>
            <a:prstGeom prst="rect">
              <a:avLst/>
            </a:prstGeom>
            <a:effectLst>
              <a:outerShdw blurRad="50800" dist="38100" dir="2700000" algn="tl" rotWithShape="0">
                <a:prstClr val="black">
                  <a:alpha val="40000"/>
                </a:prstClr>
              </a:outerShdw>
            </a:effectLst>
          </p:spPr>
        </p:pic>
        <p:pic>
          <p:nvPicPr>
            <p:cNvPr id="128" name="Picture 4" descr="タブレットを使う作業員のイラスト（女性）">
              <a:extLst>
                <a:ext uri="{FF2B5EF4-FFF2-40B4-BE49-F238E27FC236}">
                  <a16:creationId xmlns:a16="http://schemas.microsoft.com/office/drawing/2014/main" id="{34A3902D-F640-834C-86A0-8D427431F26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33309" y="5223239"/>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grpSp>
        <p:nvGrpSpPr>
          <p:cNvPr id="157" name="グループ化 156">
            <a:extLst>
              <a:ext uri="{FF2B5EF4-FFF2-40B4-BE49-F238E27FC236}">
                <a16:creationId xmlns:a16="http://schemas.microsoft.com/office/drawing/2014/main" id="{2718F71F-D33E-A947-A955-E4CC1E1A0960}"/>
              </a:ext>
            </a:extLst>
          </p:cNvPr>
          <p:cNvGrpSpPr/>
          <p:nvPr/>
        </p:nvGrpSpPr>
        <p:grpSpPr>
          <a:xfrm>
            <a:off x="4838449" y="5242629"/>
            <a:ext cx="3595856" cy="1278030"/>
            <a:chOff x="4838449" y="5131602"/>
            <a:chExt cx="3595856" cy="1278030"/>
          </a:xfrm>
        </p:grpSpPr>
        <p:sp>
          <p:nvSpPr>
            <p:cNvPr id="150" name="テキスト ボックス 149">
              <a:extLst>
                <a:ext uri="{FF2B5EF4-FFF2-40B4-BE49-F238E27FC236}">
                  <a16:creationId xmlns:a16="http://schemas.microsoft.com/office/drawing/2014/main" id="{AB9EE915-6D0F-EE4B-9728-A464696E2823}"/>
                </a:ext>
              </a:extLst>
            </p:cNvPr>
            <p:cNvSpPr txBox="1"/>
            <p:nvPr/>
          </p:nvSpPr>
          <p:spPr>
            <a:xfrm>
              <a:off x="4838449" y="6101855"/>
              <a:ext cx="3595856"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panose="020B0604030504040204" pitchFamily="34" charset="-128"/>
                  <a:ea typeface="Meiryo" panose="020B0604030504040204" pitchFamily="34" charset="-128"/>
                </a:rPr>
                <a:t>仮想化／ソフトウエア化による</a:t>
              </a:r>
              <a:r>
                <a:rPr kumimoji="1" lang="ja-JP" altLang="en-US" sz="1400" b="1">
                  <a:solidFill>
                    <a:schemeClr val="accent6">
                      <a:lumMod val="50000"/>
                    </a:schemeClr>
                  </a:solidFill>
                  <a:latin typeface="Meiryo" panose="020B0604030504040204" pitchFamily="34" charset="-128"/>
                  <a:ea typeface="Meiryo" panose="020B0604030504040204" pitchFamily="34" charset="-128"/>
                </a:rPr>
                <a:t>リバンドル</a:t>
              </a:r>
            </a:p>
          </p:txBody>
        </p:sp>
        <p:cxnSp>
          <p:nvCxnSpPr>
            <p:cNvPr id="152" name="直線矢印コネクタ 151">
              <a:extLst>
                <a:ext uri="{FF2B5EF4-FFF2-40B4-BE49-F238E27FC236}">
                  <a16:creationId xmlns:a16="http://schemas.microsoft.com/office/drawing/2014/main" id="{D276E331-3A64-B84B-AD0F-54AF1F278727}"/>
                </a:ext>
              </a:extLst>
            </p:cNvPr>
            <p:cNvCxnSpPr>
              <a:cxnSpLocks/>
            </p:cNvCxnSpPr>
            <p:nvPr/>
          </p:nvCxnSpPr>
          <p:spPr>
            <a:xfrm flipH="1" flipV="1">
              <a:off x="5044025" y="5131602"/>
              <a:ext cx="3089" cy="996123"/>
            </a:xfrm>
            <a:prstGeom prst="straightConnector1">
              <a:avLst/>
            </a:prstGeom>
            <a:ln w="19050">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61506" y="2492706"/>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grpSp>
        <p:nvGrpSpPr>
          <p:cNvPr id="158" name="グループ化 157">
            <a:extLst>
              <a:ext uri="{FF2B5EF4-FFF2-40B4-BE49-F238E27FC236}">
                <a16:creationId xmlns:a16="http://schemas.microsoft.com/office/drawing/2014/main" id="{628185DC-A6CD-6E44-B460-5EC7B805F414}"/>
              </a:ext>
            </a:extLst>
          </p:cNvPr>
          <p:cNvGrpSpPr/>
          <p:nvPr/>
        </p:nvGrpSpPr>
        <p:grpSpPr>
          <a:xfrm>
            <a:off x="5287835" y="1278473"/>
            <a:ext cx="3416320" cy="1444717"/>
            <a:chOff x="5287835" y="1167446"/>
            <a:chExt cx="3416320" cy="1444717"/>
          </a:xfrm>
        </p:grpSpPr>
        <p:sp>
          <p:nvSpPr>
            <p:cNvPr id="153" name="テキスト ボックス 152">
              <a:extLst>
                <a:ext uri="{FF2B5EF4-FFF2-40B4-BE49-F238E27FC236}">
                  <a16:creationId xmlns:a16="http://schemas.microsoft.com/office/drawing/2014/main" id="{BC8649FA-D525-444A-92D8-E82FA0B57CB6}"/>
                </a:ext>
              </a:extLst>
            </p:cNvPr>
            <p:cNvSpPr txBox="1"/>
            <p:nvPr/>
          </p:nvSpPr>
          <p:spPr>
            <a:xfrm>
              <a:off x="5287835" y="1167446"/>
              <a:ext cx="3416320" cy="307777"/>
            </a:xfrm>
            <a:prstGeom prst="rect">
              <a:avLst/>
            </a:prstGeom>
            <a:noFill/>
          </p:spPr>
          <p:txBody>
            <a:bodyPr wrap="none" rtlCol="0">
              <a:spAutoFit/>
            </a:bodyPr>
            <a:lstStyle/>
            <a:p>
              <a:pPr algn="r"/>
              <a:r>
                <a:rPr kumimoji="1" lang="ja-JP" altLang="en-US" sz="1400">
                  <a:solidFill>
                    <a:srgbClr val="00B050"/>
                  </a:solidFill>
                  <a:latin typeface="Meiryo" panose="020B0604030504040204" pitchFamily="34" charset="-128"/>
                  <a:ea typeface="Meiryo" panose="020B0604030504040204" pitchFamily="34" charset="-128"/>
                </a:rPr>
                <a:t>入れ替えや改善による</a:t>
              </a:r>
              <a:r>
                <a:rPr kumimoji="1" lang="ja-JP" altLang="en-US" sz="1400" b="1">
                  <a:solidFill>
                    <a:srgbClr val="00B050"/>
                  </a:solidFill>
                  <a:latin typeface="Meiryo" panose="020B0604030504040204" pitchFamily="34" charset="-128"/>
                  <a:ea typeface="Meiryo" panose="020B0604030504040204" pitchFamily="34" charset="-128"/>
                </a:rPr>
                <a:t>エンハンスメント</a:t>
              </a:r>
            </a:p>
          </p:txBody>
        </p:sp>
        <p:cxnSp>
          <p:nvCxnSpPr>
            <p:cNvPr id="155" name="曲線コネクタ 154">
              <a:extLst>
                <a:ext uri="{FF2B5EF4-FFF2-40B4-BE49-F238E27FC236}">
                  <a16:creationId xmlns:a16="http://schemas.microsoft.com/office/drawing/2014/main" id="{C459EC8D-078B-084D-975B-66D0071AB1AA}"/>
                </a:ext>
              </a:extLst>
            </p:cNvPr>
            <p:cNvCxnSpPr>
              <a:stCxn id="153" idx="3"/>
              <a:endCxn id="142" idx="3"/>
            </p:cNvCxnSpPr>
            <p:nvPr/>
          </p:nvCxnSpPr>
          <p:spPr>
            <a:xfrm flipH="1">
              <a:off x="8569664" y="1321335"/>
              <a:ext cx="134491" cy="1290828"/>
            </a:xfrm>
            <a:prstGeom prst="curvedConnector3">
              <a:avLst>
                <a:gd name="adj1" fmla="val -169974"/>
              </a:avLst>
            </a:prstGeom>
            <a:ln w="19050">
              <a:solidFill>
                <a:srgbClr val="92D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61" name="テキスト ボックス 160">
            <a:extLst>
              <a:ext uri="{FF2B5EF4-FFF2-40B4-BE49-F238E27FC236}">
                <a16:creationId xmlns:a16="http://schemas.microsoft.com/office/drawing/2014/main" id="{9E6B47A0-34AE-E842-93F7-BDEFB138F00B}"/>
              </a:ext>
            </a:extLst>
          </p:cNvPr>
          <p:cNvSpPr txBox="1"/>
          <p:nvPr/>
        </p:nvSpPr>
        <p:spPr>
          <a:xfrm>
            <a:off x="6031457" y="2617808"/>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
        <p:nvSpPr>
          <p:cNvPr id="7" name="テキスト ボックス 6">
            <a:extLst>
              <a:ext uri="{FF2B5EF4-FFF2-40B4-BE49-F238E27FC236}">
                <a16:creationId xmlns:a16="http://schemas.microsoft.com/office/drawing/2014/main" id="{8E448564-A729-624C-8E99-7D3273320193}"/>
              </a:ext>
            </a:extLst>
          </p:cNvPr>
          <p:cNvSpPr txBox="1"/>
          <p:nvPr/>
        </p:nvSpPr>
        <p:spPr>
          <a:xfrm>
            <a:off x="4922147" y="885841"/>
            <a:ext cx="3775393" cy="307777"/>
          </a:xfrm>
          <a:prstGeom prst="rect">
            <a:avLst/>
          </a:prstGeom>
          <a:noFill/>
        </p:spPr>
        <p:txBody>
          <a:bodyPr wrap="none" rtlCol="0">
            <a:spAutoFit/>
          </a:bodyPr>
          <a:lstStyle/>
          <a:p>
            <a:pPr algn="r"/>
            <a:r>
              <a:rPr kumimoji="1" lang="ja-JP" altLang="en-US" sz="1400">
                <a:solidFill>
                  <a:schemeClr val="accent6">
                    <a:lumMod val="7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迅速・柔軟</a:t>
            </a:r>
          </a:p>
        </p:txBody>
      </p:sp>
      <p:sp>
        <p:nvSpPr>
          <p:cNvPr id="117" name="テキスト ボックス 116">
            <a:extLst>
              <a:ext uri="{FF2B5EF4-FFF2-40B4-BE49-F238E27FC236}">
                <a16:creationId xmlns:a16="http://schemas.microsoft.com/office/drawing/2014/main" id="{4799F5E8-E579-264D-BB46-27F484DE2FD8}"/>
              </a:ext>
            </a:extLst>
          </p:cNvPr>
          <p:cNvSpPr txBox="1"/>
          <p:nvPr/>
        </p:nvSpPr>
        <p:spPr>
          <a:xfrm>
            <a:off x="266929" y="885841"/>
            <a:ext cx="4134465"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tx1">
                    <a:lumMod val="65000"/>
                    <a:lumOff val="35000"/>
                  </a:schemeClr>
                </a:solidFill>
                <a:latin typeface="Meiryo" panose="020B0604030504040204" pitchFamily="34" charset="-128"/>
                <a:ea typeface="Meiryo" panose="020B0604030504040204" pitchFamily="34" charset="-128"/>
              </a:rPr>
              <a:t>容易にできない</a:t>
            </a:r>
          </a:p>
        </p:txBody>
      </p:sp>
    </p:spTree>
    <p:extLst>
      <p:ext uri="{BB962C8B-B14F-4D97-AF65-F5344CB8AC3E}">
        <p14:creationId xmlns:p14="http://schemas.microsoft.com/office/powerpoint/2010/main" val="421990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 calcmode="lin" valueType="num">
                                      <p:cBhvr>
                                        <p:cTn id="11" dur="500" fill="hold"/>
                                        <p:tgtEl>
                                          <p:spTgt spid="160"/>
                                        </p:tgtEl>
                                        <p:attrNameLst>
                                          <p:attrName>ppt_w</p:attrName>
                                        </p:attrNameLst>
                                      </p:cBhvr>
                                      <p:tavLst>
                                        <p:tav tm="0">
                                          <p:val>
                                            <p:fltVal val="0"/>
                                          </p:val>
                                        </p:tav>
                                        <p:tav tm="100000">
                                          <p:val>
                                            <p:strVal val="#ppt_w"/>
                                          </p:val>
                                        </p:tav>
                                      </p:tavLst>
                                    </p:anim>
                                    <p:anim calcmode="lin" valueType="num">
                                      <p:cBhvr>
                                        <p:cTn id="12" dur="500" fill="hold"/>
                                        <p:tgtEl>
                                          <p:spTgt spid="160"/>
                                        </p:tgtEl>
                                        <p:attrNameLst>
                                          <p:attrName>ppt_h</p:attrName>
                                        </p:attrNameLst>
                                      </p:cBhvr>
                                      <p:tavLst>
                                        <p:tav tm="0">
                                          <p:val>
                                            <p:fltVal val="0"/>
                                          </p:val>
                                        </p:tav>
                                        <p:tav tm="100000">
                                          <p:val>
                                            <p:strVal val="#ppt_h"/>
                                          </p:val>
                                        </p:tav>
                                      </p:tavLst>
                                    </p:anim>
                                    <p:animEffect transition="in" filter="fade">
                                      <p:cBhvr>
                                        <p:cTn id="13" dur="500"/>
                                        <p:tgtEl>
                                          <p:spTgt spid="16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7"/>
                                        </p:tgtEl>
                                        <p:attrNameLst>
                                          <p:attrName>style.visibility</p:attrName>
                                        </p:attrNameLst>
                                      </p:cBhvr>
                                      <p:to>
                                        <p:strVal val="visible"/>
                                      </p:to>
                                    </p:set>
                                    <p:animEffect transition="in" filter="wipe(down)">
                                      <p:cBhvr>
                                        <p:cTn id="18" dur="500"/>
                                        <p:tgtEl>
                                          <p:spTgt spid="15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additive="base">
                                        <p:cTn id="23" dur="500" fill="hold"/>
                                        <p:tgtEl>
                                          <p:spTgt spid="136"/>
                                        </p:tgtEl>
                                        <p:attrNameLst>
                                          <p:attrName>ppt_x</p:attrName>
                                        </p:attrNameLst>
                                      </p:cBhvr>
                                      <p:tavLst>
                                        <p:tav tm="0">
                                          <p:val>
                                            <p:strVal val="#ppt_x"/>
                                          </p:val>
                                        </p:tav>
                                        <p:tav tm="100000">
                                          <p:val>
                                            <p:strVal val="#ppt_x"/>
                                          </p:val>
                                        </p:tav>
                                      </p:tavLst>
                                    </p:anim>
                                    <p:anim calcmode="lin" valueType="num">
                                      <p:cBhvr additive="base">
                                        <p:cTn id="24" dur="500" fill="hold"/>
                                        <p:tgtEl>
                                          <p:spTgt spid="13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anim calcmode="lin" valueType="num">
                                      <p:cBhvr additive="base">
                                        <p:cTn id="27" dur="500" fill="hold"/>
                                        <p:tgtEl>
                                          <p:spTgt spid="135"/>
                                        </p:tgtEl>
                                        <p:attrNameLst>
                                          <p:attrName>ppt_x</p:attrName>
                                        </p:attrNameLst>
                                      </p:cBhvr>
                                      <p:tavLst>
                                        <p:tav tm="0">
                                          <p:val>
                                            <p:strVal val="#ppt_x"/>
                                          </p:val>
                                        </p:tav>
                                        <p:tav tm="100000">
                                          <p:val>
                                            <p:strVal val="#ppt_x"/>
                                          </p:val>
                                        </p:tav>
                                      </p:tavLst>
                                    </p:anim>
                                    <p:anim calcmode="lin" valueType="num">
                                      <p:cBhvr additive="base">
                                        <p:cTn id="28" dur="500" fill="hold"/>
                                        <p:tgtEl>
                                          <p:spTgt spid="13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37"/>
                                        </p:tgtEl>
                                        <p:attrNameLst>
                                          <p:attrName>style.visibility</p:attrName>
                                        </p:attrNameLst>
                                      </p:cBhvr>
                                      <p:to>
                                        <p:strVal val="visible"/>
                                      </p:to>
                                    </p:set>
                                    <p:anim calcmode="lin" valueType="num">
                                      <p:cBhvr additive="base">
                                        <p:cTn id="31" dur="500" fill="hold"/>
                                        <p:tgtEl>
                                          <p:spTgt spid="137"/>
                                        </p:tgtEl>
                                        <p:attrNameLst>
                                          <p:attrName>ppt_x</p:attrName>
                                        </p:attrNameLst>
                                      </p:cBhvr>
                                      <p:tavLst>
                                        <p:tav tm="0">
                                          <p:val>
                                            <p:strVal val="#ppt_x"/>
                                          </p:val>
                                        </p:tav>
                                        <p:tav tm="100000">
                                          <p:val>
                                            <p:strVal val="#ppt_x"/>
                                          </p:val>
                                        </p:tav>
                                      </p:tavLst>
                                    </p:anim>
                                    <p:anim calcmode="lin" valueType="num">
                                      <p:cBhvr additive="base">
                                        <p:cTn id="32" dur="500" fill="hold"/>
                                        <p:tgtEl>
                                          <p:spTgt spid="137"/>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38"/>
                                        </p:tgtEl>
                                        <p:attrNameLst>
                                          <p:attrName>style.visibility</p:attrName>
                                        </p:attrNameLst>
                                      </p:cBhvr>
                                      <p:to>
                                        <p:strVal val="visible"/>
                                      </p:to>
                                    </p:set>
                                    <p:anim calcmode="lin" valueType="num">
                                      <p:cBhvr additive="base">
                                        <p:cTn id="35" dur="500" fill="hold"/>
                                        <p:tgtEl>
                                          <p:spTgt spid="138"/>
                                        </p:tgtEl>
                                        <p:attrNameLst>
                                          <p:attrName>ppt_x</p:attrName>
                                        </p:attrNameLst>
                                      </p:cBhvr>
                                      <p:tavLst>
                                        <p:tav tm="0">
                                          <p:val>
                                            <p:strVal val="#ppt_x"/>
                                          </p:val>
                                        </p:tav>
                                        <p:tav tm="100000">
                                          <p:val>
                                            <p:strVal val="#ppt_x"/>
                                          </p:val>
                                        </p:tav>
                                      </p:tavLst>
                                    </p:anim>
                                    <p:anim calcmode="lin" valueType="num">
                                      <p:cBhvr additive="base">
                                        <p:cTn id="36" dur="500" fill="hold"/>
                                        <p:tgtEl>
                                          <p:spTgt spid="138"/>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39"/>
                                        </p:tgtEl>
                                        <p:attrNameLst>
                                          <p:attrName>style.visibility</p:attrName>
                                        </p:attrNameLst>
                                      </p:cBhvr>
                                      <p:to>
                                        <p:strVal val="visible"/>
                                      </p:to>
                                    </p:set>
                                    <p:anim calcmode="lin" valueType="num">
                                      <p:cBhvr additive="base">
                                        <p:cTn id="39" dur="500" fill="hold"/>
                                        <p:tgtEl>
                                          <p:spTgt spid="139"/>
                                        </p:tgtEl>
                                        <p:attrNameLst>
                                          <p:attrName>ppt_x</p:attrName>
                                        </p:attrNameLst>
                                      </p:cBhvr>
                                      <p:tavLst>
                                        <p:tav tm="0">
                                          <p:val>
                                            <p:strVal val="#ppt_x"/>
                                          </p:val>
                                        </p:tav>
                                        <p:tav tm="100000">
                                          <p:val>
                                            <p:strVal val="#ppt_x"/>
                                          </p:val>
                                        </p:tav>
                                      </p:tavLst>
                                    </p:anim>
                                    <p:anim calcmode="lin" valueType="num">
                                      <p:cBhvr additive="base">
                                        <p:cTn id="40" dur="500" fill="hold"/>
                                        <p:tgtEl>
                                          <p:spTgt spid="13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anim calcmode="lin" valueType="num">
                                      <p:cBhvr additive="base">
                                        <p:cTn id="43" dur="500" fill="hold"/>
                                        <p:tgtEl>
                                          <p:spTgt spid="140"/>
                                        </p:tgtEl>
                                        <p:attrNameLst>
                                          <p:attrName>ppt_x</p:attrName>
                                        </p:attrNameLst>
                                      </p:cBhvr>
                                      <p:tavLst>
                                        <p:tav tm="0">
                                          <p:val>
                                            <p:strVal val="#ppt_x"/>
                                          </p:val>
                                        </p:tav>
                                        <p:tav tm="100000">
                                          <p:val>
                                            <p:strVal val="#ppt_x"/>
                                          </p:val>
                                        </p:tav>
                                      </p:tavLst>
                                    </p:anim>
                                    <p:anim calcmode="lin" valueType="num">
                                      <p:cBhvr additive="base">
                                        <p:cTn id="44" dur="500" fill="hold"/>
                                        <p:tgtEl>
                                          <p:spTgt spid="14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41"/>
                                        </p:tgtEl>
                                        <p:attrNameLst>
                                          <p:attrName>style.visibility</p:attrName>
                                        </p:attrNameLst>
                                      </p:cBhvr>
                                      <p:to>
                                        <p:strVal val="visible"/>
                                      </p:to>
                                    </p:set>
                                    <p:anim calcmode="lin" valueType="num">
                                      <p:cBhvr additive="base">
                                        <p:cTn id="47" dur="500" fill="hold"/>
                                        <p:tgtEl>
                                          <p:spTgt spid="141"/>
                                        </p:tgtEl>
                                        <p:attrNameLst>
                                          <p:attrName>ppt_x</p:attrName>
                                        </p:attrNameLst>
                                      </p:cBhvr>
                                      <p:tavLst>
                                        <p:tav tm="0">
                                          <p:val>
                                            <p:strVal val="#ppt_x"/>
                                          </p:val>
                                        </p:tav>
                                        <p:tav tm="100000">
                                          <p:val>
                                            <p:strVal val="#ppt_x"/>
                                          </p:val>
                                        </p:tav>
                                      </p:tavLst>
                                    </p:anim>
                                    <p:anim calcmode="lin" valueType="num">
                                      <p:cBhvr additive="base">
                                        <p:cTn id="48" dur="500" fill="hold"/>
                                        <p:tgtEl>
                                          <p:spTgt spid="141"/>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48"/>
                                        </p:tgtEl>
                                        <p:attrNameLst>
                                          <p:attrName>style.visibility</p:attrName>
                                        </p:attrNameLst>
                                      </p:cBhvr>
                                      <p:to>
                                        <p:strVal val="visible"/>
                                      </p:to>
                                    </p:set>
                                    <p:anim calcmode="lin" valueType="num">
                                      <p:cBhvr additive="base">
                                        <p:cTn id="53" dur="500" fill="hold"/>
                                        <p:tgtEl>
                                          <p:spTgt spid="148"/>
                                        </p:tgtEl>
                                        <p:attrNameLst>
                                          <p:attrName>ppt_x</p:attrName>
                                        </p:attrNameLst>
                                      </p:cBhvr>
                                      <p:tavLst>
                                        <p:tav tm="0">
                                          <p:val>
                                            <p:strVal val="1+#ppt_w/2"/>
                                          </p:val>
                                        </p:tav>
                                        <p:tav tm="100000">
                                          <p:val>
                                            <p:strVal val="#ppt_x"/>
                                          </p:val>
                                        </p:tav>
                                      </p:tavLst>
                                    </p:anim>
                                    <p:anim calcmode="lin" valueType="num">
                                      <p:cBhvr additive="base">
                                        <p:cTn id="54" dur="500" fill="hold"/>
                                        <p:tgtEl>
                                          <p:spTgt spid="148"/>
                                        </p:tgtEl>
                                        <p:attrNameLst>
                                          <p:attrName>ppt_y</p:attrName>
                                        </p:attrNameLst>
                                      </p:cBhvr>
                                      <p:tavLst>
                                        <p:tav tm="0">
                                          <p:val>
                                            <p:strVal val="#ppt_y"/>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161"/>
                                        </p:tgtEl>
                                        <p:attrNameLst>
                                          <p:attrName>style.visibility</p:attrName>
                                        </p:attrNameLst>
                                      </p:cBhvr>
                                      <p:to>
                                        <p:strVal val="visible"/>
                                      </p:to>
                                    </p:set>
                                    <p:anim calcmode="lin" valueType="num">
                                      <p:cBhvr>
                                        <p:cTn id="57" dur="500" fill="hold"/>
                                        <p:tgtEl>
                                          <p:spTgt spid="161"/>
                                        </p:tgtEl>
                                        <p:attrNameLst>
                                          <p:attrName>ppt_w</p:attrName>
                                        </p:attrNameLst>
                                      </p:cBhvr>
                                      <p:tavLst>
                                        <p:tav tm="0">
                                          <p:val>
                                            <p:fltVal val="0"/>
                                          </p:val>
                                        </p:tav>
                                        <p:tav tm="100000">
                                          <p:val>
                                            <p:strVal val="#ppt_w"/>
                                          </p:val>
                                        </p:tav>
                                      </p:tavLst>
                                    </p:anim>
                                    <p:anim calcmode="lin" valueType="num">
                                      <p:cBhvr>
                                        <p:cTn id="58" dur="500" fill="hold"/>
                                        <p:tgtEl>
                                          <p:spTgt spid="161"/>
                                        </p:tgtEl>
                                        <p:attrNameLst>
                                          <p:attrName>ppt_h</p:attrName>
                                        </p:attrNameLst>
                                      </p:cBhvr>
                                      <p:tavLst>
                                        <p:tav tm="0">
                                          <p:val>
                                            <p:fltVal val="0"/>
                                          </p:val>
                                        </p:tav>
                                        <p:tav tm="100000">
                                          <p:val>
                                            <p:strVal val="#ppt_h"/>
                                          </p:val>
                                        </p:tav>
                                      </p:tavLst>
                                    </p:anim>
                                    <p:animEffect transition="in" filter="fade">
                                      <p:cBhvr>
                                        <p:cTn id="59" dur="500"/>
                                        <p:tgtEl>
                                          <p:spTgt spid="161"/>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158"/>
                                        </p:tgtEl>
                                        <p:attrNameLst>
                                          <p:attrName>style.visibility</p:attrName>
                                        </p:attrNameLst>
                                      </p:cBhvr>
                                      <p:to>
                                        <p:strVal val="visible"/>
                                      </p:to>
                                    </p:set>
                                    <p:animEffect transition="in" filter="wipe(left)">
                                      <p:cBhvr>
                                        <p:cTn id="63" dur="500"/>
                                        <p:tgtEl>
                                          <p:spTgt spid="15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17"/>
                                        </p:tgtEl>
                                        <p:attrNameLst>
                                          <p:attrName>style.visibility</p:attrName>
                                        </p:attrNameLst>
                                      </p:cBhvr>
                                      <p:to>
                                        <p:strVal val="visible"/>
                                      </p:to>
                                    </p:set>
                                    <p:anim calcmode="lin" valueType="num">
                                      <p:cBhvr>
                                        <p:cTn id="68" dur="500" fill="hold"/>
                                        <p:tgtEl>
                                          <p:spTgt spid="117"/>
                                        </p:tgtEl>
                                        <p:attrNameLst>
                                          <p:attrName>ppt_w</p:attrName>
                                        </p:attrNameLst>
                                      </p:cBhvr>
                                      <p:tavLst>
                                        <p:tav tm="0">
                                          <p:val>
                                            <p:fltVal val="0"/>
                                          </p:val>
                                        </p:tav>
                                        <p:tav tm="100000">
                                          <p:val>
                                            <p:strVal val="#ppt_w"/>
                                          </p:val>
                                        </p:tav>
                                      </p:tavLst>
                                    </p:anim>
                                    <p:anim calcmode="lin" valueType="num">
                                      <p:cBhvr>
                                        <p:cTn id="69" dur="500" fill="hold"/>
                                        <p:tgtEl>
                                          <p:spTgt spid="117"/>
                                        </p:tgtEl>
                                        <p:attrNameLst>
                                          <p:attrName>ppt_h</p:attrName>
                                        </p:attrNameLst>
                                      </p:cBhvr>
                                      <p:tavLst>
                                        <p:tav tm="0">
                                          <p:val>
                                            <p:fltVal val="0"/>
                                          </p:val>
                                        </p:tav>
                                        <p:tav tm="100000">
                                          <p:val>
                                            <p:strVal val="#ppt_h"/>
                                          </p:val>
                                        </p:tav>
                                      </p:tavLst>
                                    </p:anim>
                                    <p:animEffect transition="in" filter="fade">
                                      <p:cBhvr>
                                        <p:cTn id="70" dur="500"/>
                                        <p:tgtEl>
                                          <p:spTgt spid="11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p:bldP spid="141" grpId="0" animBg="1"/>
      <p:bldP spid="137" grpId="0" animBg="1"/>
      <p:bldP spid="138" grpId="0" animBg="1"/>
      <p:bldP spid="139" grpId="0" animBg="1"/>
      <p:bldP spid="140" grpId="0" animBg="1"/>
      <p:bldP spid="161" grpId="0"/>
      <p:bldP spid="7" grpId="0"/>
      <p:bldP spid="1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31209074-8E73-9D4F-9246-7FE94D5BECBF}"/>
              </a:ext>
            </a:extLst>
          </p:cNvPr>
          <p:cNvGrpSpPr/>
          <p:nvPr/>
        </p:nvGrpSpPr>
        <p:grpSpPr>
          <a:xfrm>
            <a:off x="230400" y="1379132"/>
            <a:ext cx="8373211" cy="4252400"/>
            <a:chOff x="230400" y="1379132"/>
            <a:chExt cx="8373211" cy="4252400"/>
          </a:xfrm>
        </p:grpSpPr>
        <p:pic>
          <p:nvPicPr>
            <p:cNvPr id="1034" name="Picture 10" descr="Cloud icon - Free download on Iconfinder">
              <a:extLst>
                <a:ext uri="{FF2B5EF4-FFF2-40B4-BE49-F238E27FC236}">
                  <a16:creationId xmlns:a16="http://schemas.microsoft.com/office/drawing/2014/main" id="{A23BD0B6-B663-7B43-9B71-E1D86B6AD2BE}"/>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6803" t="18069" r="5049" b="18914"/>
            <a:stretch/>
          </p:blipFill>
          <p:spPr bwMode="auto">
            <a:xfrm>
              <a:off x="230400" y="1379132"/>
              <a:ext cx="4330154" cy="4252400"/>
            </a:xfrm>
            <a:prstGeom prst="rect">
              <a:avLst/>
            </a:prstGeom>
            <a:noFill/>
            <a:extLst>
              <a:ext uri="{909E8E84-426E-40DD-AFC4-6F175D3DCCD1}">
                <a14:hiddenFill xmlns:a14="http://schemas.microsoft.com/office/drawing/2010/main">
                  <a:solidFill>
                    <a:srgbClr val="FFFFFF"/>
                  </a:solidFill>
                </a14:hiddenFill>
              </a:ext>
            </a:extLst>
          </p:spPr>
        </p:pic>
        <p:sp>
          <p:nvSpPr>
            <p:cNvPr id="167" name="正方形/長方形 166">
              <a:extLst>
                <a:ext uri="{FF2B5EF4-FFF2-40B4-BE49-F238E27FC236}">
                  <a16:creationId xmlns:a16="http://schemas.microsoft.com/office/drawing/2014/main" id="{DDC27B5A-D523-1247-955E-D8A75E8D0055}"/>
                </a:ext>
              </a:extLst>
            </p:cNvPr>
            <p:cNvSpPr/>
            <p:nvPr/>
          </p:nvSpPr>
          <p:spPr>
            <a:xfrm>
              <a:off x="998342" y="4570554"/>
              <a:ext cx="7605269" cy="447905"/>
            </a:xfrm>
            <a:prstGeom prst="rect">
              <a:avLst/>
            </a:prstGeom>
            <a:solidFill>
              <a:srgbClr val="7030A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304FC210-41BE-A544-8F6F-B2A00912DAEE}"/>
                </a:ext>
              </a:extLst>
            </p:cNvPr>
            <p:cNvSpPr/>
            <p:nvPr/>
          </p:nvSpPr>
          <p:spPr>
            <a:xfrm>
              <a:off x="1004873" y="40153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158289BB-AAED-FF46-9FB5-DD6F491B48AF}"/>
                </a:ext>
              </a:extLst>
            </p:cNvPr>
            <p:cNvSpPr/>
            <p:nvPr/>
          </p:nvSpPr>
          <p:spPr>
            <a:xfrm>
              <a:off x="1004282" y="35097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4" name="正方形/長方形 163">
              <a:extLst>
                <a:ext uri="{FF2B5EF4-FFF2-40B4-BE49-F238E27FC236}">
                  <a16:creationId xmlns:a16="http://schemas.microsoft.com/office/drawing/2014/main" id="{C2850D24-59EA-AD44-AC23-7C1CF284D290}"/>
                </a:ext>
              </a:extLst>
            </p:cNvPr>
            <p:cNvSpPr/>
            <p:nvPr/>
          </p:nvSpPr>
          <p:spPr>
            <a:xfrm>
              <a:off x="1004873" y="29891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5" name="正方形/長方形 164">
              <a:extLst>
                <a:ext uri="{FF2B5EF4-FFF2-40B4-BE49-F238E27FC236}">
                  <a16:creationId xmlns:a16="http://schemas.microsoft.com/office/drawing/2014/main" id="{462A4DBC-FD17-D64F-90A5-6A7E11D22202}"/>
                </a:ext>
              </a:extLst>
            </p:cNvPr>
            <p:cNvSpPr/>
            <p:nvPr/>
          </p:nvSpPr>
          <p:spPr>
            <a:xfrm>
              <a:off x="1004282" y="24835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6" name="正方形/長方形 165">
              <a:extLst>
                <a:ext uri="{FF2B5EF4-FFF2-40B4-BE49-F238E27FC236}">
                  <a16:creationId xmlns:a16="http://schemas.microsoft.com/office/drawing/2014/main" id="{F6F1852D-5747-6544-972C-E0882D481D9F}"/>
                </a:ext>
              </a:extLst>
            </p:cNvPr>
            <p:cNvSpPr/>
            <p:nvPr/>
          </p:nvSpPr>
          <p:spPr>
            <a:xfrm>
              <a:off x="1004282" y="1974049"/>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CC153D4-3B8F-204E-AC6A-00373F03D247}"/>
                </a:ext>
              </a:extLst>
            </p:cNvPr>
            <p:cNvSpPr txBox="1"/>
            <p:nvPr/>
          </p:nvSpPr>
          <p:spPr>
            <a:xfrm>
              <a:off x="1773431" y="2057483"/>
              <a:ext cx="2792752" cy="369332"/>
            </a:xfrm>
            <a:prstGeom prst="rect">
              <a:avLst/>
            </a:prstGeom>
            <a:noFill/>
          </p:spPr>
          <p:txBody>
            <a:bodyPr wrap="none" rtlCol="0">
              <a:spAutoFit/>
            </a:bodyPr>
            <a:lstStyle/>
            <a:p>
              <a:pPr algn="r"/>
              <a:r>
                <a:rPr kumimoji="1" lang="ja-JP" altLang="en-US">
                  <a:solidFill>
                    <a:schemeClr val="bg1"/>
                  </a:solidFill>
                </a:rPr>
                <a:t>データ管理プラットフォーム</a:t>
              </a:r>
            </a:p>
          </p:txBody>
        </p:sp>
        <p:sp>
          <p:nvSpPr>
            <p:cNvPr id="149" name="テキスト ボックス 148">
              <a:extLst>
                <a:ext uri="{FF2B5EF4-FFF2-40B4-BE49-F238E27FC236}">
                  <a16:creationId xmlns:a16="http://schemas.microsoft.com/office/drawing/2014/main" id="{9CB14AAD-2E7B-0E43-8821-50150C479765}"/>
                </a:ext>
              </a:extLst>
            </p:cNvPr>
            <p:cNvSpPr txBox="1"/>
            <p:nvPr/>
          </p:nvSpPr>
          <p:spPr>
            <a:xfrm>
              <a:off x="2154945" y="2546990"/>
              <a:ext cx="2411238" cy="369332"/>
            </a:xfrm>
            <a:prstGeom prst="rect">
              <a:avLst/>
            </a:prstGeom>
            <a:noFill/>
          </p:spPr>
          <p:txBody>
            <a:bodyPr wrap="none" rtlCol="0">
              <a:spAutoFit/>
            </a:bodyPr>
            <a:lstStyle/>
            <a:p>
              <a:pPr algn="r"/>
              <a:r>
                <a:rPr kumimoji="1" lang="ja-JP" altLang="en-US">
                  <a:solidFill>
                    <a:schemeClr val="bg1"/>
                  </a:solidFill>
                </a:rPr>
                <a:t>ＩＤ管理プラットフォーム</a:t>
              </a:r>
            </a:p>
          </p:txBody>
        </p:sp>
        <p:sp>
          <p:nvSpPr>
            <p:cNvPr id="151" name="テキスト ボックス 150">
              <a:extLst>
                <a:ext uri="{FF2B5EF4-FFF2-40B4-BE49-F238E27FC236}">
                  <a16:creationId xmlns:a16="http://schemas.microsoft.com/office/drawing/2014/main" id="{CC1EC12D-4AEA-B64E-9917-5BAF6285DB83}"/>
                </a:ext>
              </a:extLst>
            </p:cNvPr>
            <p:cNvSpPr txBox="1"/>
            <p:nvPr/>
          </p:nvSpPr>
          <p:spPr>
            <a:xfrm>
              <a:off x="1931328" y="3048150"/>
              <a:ext cx="2635658" cy="369332"/>
            </a:xfrm>
            <a:prstGeom prst="rect">
              <a:avLst/>
            </a:prstGeom>
            <a:noFill/>
          </p:spPr>
          <p:txBody>
            <a:bodyPr wrap="none" rtlCol="0">
              <a:spAutoFit/>
            </a:bodyPr>
            <a:lstStyle/>
            <a:p>
              <a:pPr algn="r"/>
              <a:r>
                <a:rPr lang="ja-JP" altLang="en-US">
                  <a:solidFill>
                    <a:schemeClr val="bg1"/>
                  </a:solidFill>
                </a:rPr>
                <a:t>決済</a:t>
              </a:r>
              <a:r>
                <a:rPr kumimoji="1" lang="ja-JP" altLang="en-US">
                  <a:solidFill>
                    <a:schemeClr val="bg1"/>
                  </a:solidFill>
                </a:rPr>
                <a:t>管理プラットフォーム</a:t>
              </a:r>
            </a:p>
          </p:txBody>
        </p:sp>
        <p:sp>
          <p:nvSpPr>
            <p:cNvPr id="154" name="テキスト ボックス 153">
              <a:extLst>
                <a:ext uri="{FF2B5EF4-FFF2-40B4-BE49-F238E27FC236}">
                  <a16:creationId xmlns:a16="http://schemas.microsoft.com/office/drawing/2014/main" id="{E2FFE7C2-C84D-F448-AF76-CF4F92F84F7F}"/>
                </a:ext>
              </a:extLst>
            </p:cNvPr>
            <p:cNvSpPr txBox="1"/>
            <p:nvPr/>
          </p:nvSpPr>
          <p:spPr>
            <a:xfrm>
              <a:off x="1149268" y="3554738"/>
              <a:ext cx="3422732" cy="369332"/>
            </a:xfrm>
            <a:prstGeom prst="rect">
              <a:avLst/>
            </a:prstGeom>
            <a:noFill/>
          </p:spPr>
          <p:txBody>
            <a:bodyPr wrap="none" rtlCol="0">
              <a:spAutoFit/>
            </a:bodyPr>
            <a:lstStyle/>
            <a:p>
              <a:pPr algn="r"/>
              <a:r>
                <a:rPr lang="ja-JP" altLang="en-US">
                  <a:solidFill>
                    <a:schemeClr val="bg1"/>
                  </a:solidFill>
                </a:rPr>
                <a:t>スケジューリンク・</a:t>
              </a:r>
              <a:r>
                <a:rPr kumimoji="1" lang="ja-JP" altLang="en-US">
                  <a:solidFill>
                    <a:schemeClr val="bg1"/>
                  </a:solidFill>
                </a:rPr>
                <a:t>プラットフォーム</a:t>
              </a:r>
            </a:p>
          </p:txBody>
        </p:sp>
        <p:sp>
          <p:nvSpPr>
            <p:cNvPr id="156" name="テキスト ボックス 155">
              <a:extLst>
                <a:ext uri="{FF2B5EF4-FFF2-40B4-BE49-F238E27FC236}">
                  <a16:creationId xmlns:a16="http://schemas.microsoft.com/office/drawing/2014/main" id="{034A4DBF-AC64-0140-9080-4CF2EC365CDC}"/>
                </a:ext>
              </a:extLst>
            </p:cNvPr>
            <p:cNvSpPr txBox="1"/>
            <p:nvPr/>
          </p:nvSpPr>
          <p:spPr>
            <a:xfrm>
              <a:off x="2172648" y="4064720"/>
              <a:ext cx="2404824" cy="369332"/>
            </a:xfrm>
            <a:prstGeom prst="rect">
              <a:avLst/>
            </a:prstGeom>
            <a:noFill/>
          </p:spPr>
          <p:txBody>
            <a:bodyPr wrap="none" rtlCol="0">
              <a:spAutoFit/>
            </a:bodyPr>
            <a:lstStyle/>
            <a:p>
              <a:pPr algn="r"/>
              <a:r>
                <a:rPr lang="ja-JP" altLang="en-US">
                  <a:solidFill>
                    <a:schemeClr val="bg1"/>
                  </a:solidFill>
                </a:rPr>
                <a:t>〇〇〇</a:t>
              </a:r>
              <a:r>
                <a:rPr kumimoji="1" lang="ja-JP" altLang="en-US">
                  <a:solidFill>
                    <a:schemeClr val="bg1"/>
                  </a:solidFill>
                </a:rPr>
                <a:t>プラットフォーム</a:t>
              </a:r>
            </a:p>
          </p:txBody>
        </p:sp>
        <p:sp>
          <p:nvSpPr>
            <p:cNvPr id="168" name="テキスト ボックス 167">
              <a:extLst>
                <a:ext uri="{FF2B5EF4-FFF2-40B4-BE49-F238E27FC236}">
                  <a16:creationId xmlns:a16="http://schemas.microsoft.com/office/drawing/2014/main" id="{DBFD59DA-FDE7-554C-B9D9-FDC54D7DEE64}"/>
                </a:ext>
              </a:extLst>
            </p:cNvPr>
            <p:cNvSpPr txBox="1"/>
            <p:nvPr/>
          </p:nvSpPr>
          <p:spPr>
            <a:xfrm>
              <a:off x="1454696" y="4637272"/>
              <a:ext cx="3126177" cy="307777"/>
            </a:xfrm>
            <a:prstGeom prst="rect">
              <a:avLst/>
            </a:prstGeom>
            <a:noFill/>
          </p:spPr>
          <p:txBody>
            <a:bodyPr wrap="none" rtlCol="0">
              <a:spAutoFit/>
            </a:bodyPr>
            <a:lstStyle/>
            <a:p>
              <a:pPr algn="r"/>
              <a:r>
                <a:rPr lang="ja-JP" altLang="en-US" sz="1400">
                  <a:solidFill>
                    <a:schemeClr val="bg1"/>
                  </a:solidFill>
                </a:rPr>
                <a:t>アプリケーション開発ツール／サービス</a:t>
              </a:r>
              <a:endParaRPr kumimoji="1" lang="ja-JP" altLang="en-US" sz="1400">
                <a:solidFill>
                  <a:schemeClr val="bg1"/>
                </a:solidFill>
              </a:endParaRPr>
            </a:p>
          </p:txBody>
        </p:sp>
        <p:sp>
          <p:nvSpPr>
            <p:cNvPr id="28" name="テキスト ボックス 27">
              <a:extLst>
                <a:ext uri="{FF2B5EF4-FFF2-40B4-BE49-F238E27FC236}">
                  <a16:creationId xmlns:a16="http://schemas.microsoft.com/office/drawing/2014/main" id="{0E1D06AA-2128-BB4D-9775-67D46E7A7AB3}"/>
                </a:ext>
              </a:extLst>
            </p:cNvPr>
            <p:cNvSpPr txBox="1"/>
            <p:nvPr/>
          </p:nvSpPr>
          <p:spPr>
            <a:xfrm>
              <a:off x="2570715" y="1524562"/>
              <a:ext cx="2031325" cy="369332"/>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クラウド</a:t>
              </a:r>
              <a:r>
                <a:rPr kumimoji="1" lang="ja-JP" altLang="en-US">
                  <a:solidFill>
                    <a:srgbClr val="0070C0"/>
                  </a:solidFill>
                  <a:latin typeface="Meiryo" panose="020B0604030504040204" pitchFamily="34" charset="-128"/>
                  <a:ea typeface="Meiryo" panose="020B0604030504040204" pitchFamily="34" charset="-128"/>
                </a:rPr>
                <a:t>サービス</a:t>
              </a:r>
            </a:p>
          </p:txBody>
        </p:sp>
      </p:grpSp>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a:xfrm>
            <a:off x="230400" y="266400"/>
            <a:ext cx="8913600" cy="416221"/>
          </a:xfrm>
        </p:spPr>
        <p:txBody>
          <a:bodyPr/>
          <a:lstStyle/>
          <a:p>
            <a:r>
              <a:rPr kumimoji="1" lang="ja-JP" altLang="en-US"/>
              <a:t>アンバンドル／リバンドルとクラウド</a:t>
            </a:r>
          </a:p>
        </p:txBody>
      </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4694908"/>
            <a:chOff x="4880481" y="1442259"/>
            <a:chExt cx="3681235" cy="4694908"/>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26" name="図 125">
              <a:extLst>
                <a:ext uri="{FF2B5EF4-FFF2-40B4-BE49-F238E27FC236}">
                  <a16:creationId xmlns:a16="http://schemas.microsoft.com/office/drawing/2014/main" id="{14B65CCF-09F7-0044-8FDD-2103F3B349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306834" y="5185366"/>
              <a:ext cx="937648" cy="942359"/>
            </a:xfrm>
            <a:prstGeom prst="rect">
              <a:avLst/>
            </a:prstGeom>
            <a:effectLst>
              <a:outerShdw blurRad="50800" dist="38100" dir="2700000" algn="tl" rotWithShape="0">
                <a:prstClr val="black">
                  <a:alpha val="40000"/>
                </a:prstClr>
              </a:outerShdw>
            </a:effectLst>
          </p:spPr>
        </p:pic>
        <p:pic>
          <p:nvPicPr>
            <p:cNvPr id="127" name="図 126">
              <a:extLst>
                <a:ext uri="{FF2B5EF4-FFF2-40B4-BE49-F238E27FC236}">
                  <a16:creationId xmlns:a16="http://schemas.microsoft.com/office/drawing/2014/main" id="{13A840AB-CD39-A840-B6ED-E072A3D167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7935" y="5194808"/>
              <a:ext cx="937648" cy="942359"/>
            </a:xfrm>
            <a:prstGeom prst="rect">
              <a:avLst/>
            </a:prstGeom>
            <a:effectLst>
              <a:outerShdw blurRad="50800" dist="38100" dir="2700000" algn="tl" rotWithShape="0">
                <a:prstClr val="black">
                  <a:alpha val="40000"/>
                </a:prstClr>
              </a:outerShdw>
            </a:effectLst>
          </p:spPr>
        </p:pic>
        <p:pic>
          <p:nvPicPr>
            <p:cNvPr id="128" name="Picture 4" descr="タブレットを使う作業員のイラスト（女性）">
              <a:extLst>
                <a:ext uri="{FF2B5EF4-FFF2-40B4-BE49-F238E27FC236}">
                  <a16:creationId xmlns:a16="http://schemas.microsoft.com/office/drawing/2014/main" id="{34A3902D-F640-834C-86A0-8D427431F2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33309" y="5223239"/>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grpSp>
        <p:nvGrpSpPr>
          <p:cNvPr id="157" name="グループ化 156">
            <a:extLst>
              <a:ext uri="{FF2B5EF4-FFF2-40B4-BE49-F238E27FC236}">
                <a16:creationId xmlns:a16="http://schemas.microsoft.com/office/drawing/2014/main" id="{2718F71F-D33E-A947-A955-E4CC1E1A0960}"/>
              </a:ext>
            </a:extLst>
          </p:cNvPr>
          <p:cNvGrpSpPr/>
          <p:nvPr/>
        </p:nvGrpSpPr>
        <p:grpSpPr>
          <a:xfrm>
            <a:off x="4838449" y="5242629"/>
            <a:ext cx="3595856" cy="1278030"/>
            <a:chOff x="4838449" y="5131602"/>
            <a:chExt cx="3595856" cy="1278030"/>
          </a:xfrm>
        </p:grpSpPr>
        <p:sp>
          <p:nvSpPr>
            <p:cNvPr id="150" name="テキスト ボックス 149">
              <a:extLst>
                <a:ext uri="{FF2B5EF4-FFF2-40B4-BE49-F238E27FC236}">
                  <a16:creationId xmlns:a16="http://schemas.microsoft.com/office/drawing/2014/main" id="{AB9EE915-6D0F-EE4B-9728-A464696E2823}"/>
                </a:ext>
              </a:extLst>
            </p:cNvPr>
            <p:cNvSpPr txBox="1"/>
            <p:nvPr/>
          </p:nvSpPr>
          <p:spPr>
            <a:xfrm>
              <a:off x="4838449" y="6101855"/>
              <a:ext cx="3595856"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panose="020B0604030504040204" pitchFamily="34" charset="-128"/>
                  <a:ea typeface="Meiryo" panose="020B0604030504040204" pitchFamily="34" charset="-128"/>
                </a:rPr>
                <a:t>仮想化／ソフトウエア化による</a:t>
              </a:r>
              <a:r>
                <a:rPr kumimoji="1" lang="ja-JP" altLang="en-US" sz="1400" b="1">
                  <a:solidFill>
                    <a:schemeClr val="accent6">
                      <a:lumMod val="50000"/>
                    </a:schemeClr>
                  </a:solidFill>
                  <a:latin typeface="Meiryo" panose="020B0604030504040204" pitchFamily="34" charset="-128"/>
                  <a:ea typeface="Meiryo" panose="020B0604030504040204" pitchFamily="34" charset="-128"/>
                </a:rPr>
                <a:t>リバンドル</a:t>
              </a:r>
            </a:p>
          </p:txBody>
        </p:sp>
        <p:cxnSp>
          <p:nvCxnSpPr>
            <p:cNvPr id="152" name="直線矢印コネクタ 151">
              <a:extLst>
                <a:ext uri="{FF2B5EF4-FFF2-40B4-BE49-F238E27FC236}">
                  <a16:creationId xmlns:a16="http://schemas.microsoft.com/office/drawing/2014/main" id="{D276E331-3A64-B84B-AD0F-54AF1F278727}"/>
                </a:ext>
              </a:extLst>
            </p:cNvPr>
            <p:cNvCxnSpPr>
              <a:cxnSpLocks/>
            </p:cNvCxnSpPr>
            <p:nvPr/>
          </p:nvCxnSpPr>
          <p:spPr>
            <a:xfrm flipH="1" flipV="1">
              <a:off x="5044025" y="5131602"/>
              <a:ext cx="3089" cy="996123"/>
            </a:xfrm>
            <a:prstGeom prst="straightConnector1">
              <a:avLst/>
            </a:prstGeom>
            <a:ln w="19050">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61506" y="2492706"/>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sp>
        <p:nvSpPr>
          <p:cNvPr id="161" name="テキスト ボックス 160">
            <a:extLst>
              <a:ext uri="{FF2B5EF4-FFF2-40B4-BE49-F238E27FC236}">
                <a16:creationId xmlns:a16="http://schemas.microsoft.com/office/drawing/2014/main" id="{9E6B47A0-34AE-E842-93F7-BDEFB138F00B}"/>
              </a:ext>
            </a:extLst>
          </p:cNvPr>
          <p:cNvSpPr txBox="1"/>
          <p:nvPr/>
        </p:nvSpPr>
        <p:spPr>
          <a:xfrm>
            <a:off x="6031457" y="2617808"/>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
        <p:nvSpPr>
          <p:cNvPr id="76" name="テキスト ボックス 75">
            <a:extLst>
              <a:ext uri="{FF2B5EF4-FFF2-40B4-BE49-F238E27FC236}">
                <a16:creationId xmlns:a16="http://schemas.microsoft.com/office/drawing/2014/main" id="{2322716D-9B9B-2341-A6F6-72344899217E}"/>
              </a:ext>
            </a:extLst>
          </p:cNvPr>
          <p:cNvSpPr txBox="1"/>
          <p:nvPr/>
        </p:nvSpPr>
        <p:spPr>
          <a:xfrm>
            <a:off x="672522" y="885841"/>
            <a:ext cx="7802137"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できるだけ</a:t>
            </a:r>
            <a:r>
              <a:rPr kumimoji="1" lang="ja-JP" altLang="en-US" b="1">
                <a:solidFill>
                  <a:srgbClr val="C00000"/>
                </a:solidFill>
                <a:latin typeface="Meiryo" panose="020B0604030504040204" pitchFamily="34" charset="-128"/>
                <a:ea typeface="Meiryo" panose="020B0604030504040204" pitchFamily="34" charset="-128"/>
              </a:rPr>
              <a:t>コードを書かず</a:t>
            </a:r>
            <a:r>
              <a:rPr kumimoji="1" lang="ja-JP" altLang="en-US">
                <a:solidFill>
                  <a:schemeClr val="accent6">
                    <a:lumMod val="75000"/>
                  </a:schemeClr>
                </a:solidFill>
                <a:latin typeface="Meiryo" panose="020B0604030504040204" pitchFamily="34" charset="-128"/>
                <a:ea typeface="Meiryo" panose="020B0604030504040204" pitchFamily="34" charset="-128"/>
              </a:rPr>
              <a:t>に、売上や利益などの</a:t>
            </a:r>
            <a:r>
              <a:rPr kumimoji="1" lang="ja-JP" altLang="en-US" b="1">
                <a:solidFill>
                  <a:srgbClr val="0070C0"/>
                </a:solidFill>
                <a:latin typeface="Meiryo" panose="020B0604030504040204" pitchFamily="34" charset="-128"/>
                <a:ea typeface="Meiryo" panose="020B0604030504040204" pitchFamily="34" charset="-128"/>
              </a:rPr>
              <a:t>ビジネス目的を達成</a:t>
            </a:r>
            <a:r>
              <a:rPr kumimoji="1" lang="ja-JP" altLang="en-US">
                <a:solidFill>
                  <a:schemeClr val="accent6">
                    <a:lumMod val="75000"/>
                  </a:schemeClr>
                </a:solidFill>
                <a:latin typeface="Meiryo" panose="020B0604030504040204" pitchFamily="34" charset="-128"/>
                <a:ea typeface="Meiryo" panose="020B0604030504040204" pitchFamily="34" charset="-128"/>
              </a:rPr>
              <a:t>する</a:t>
            </a:r>
            <a:endParaRPr kumimoji="1" lang="ja-JP" altLang="en-US" b="1" u="sng">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9229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lef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p:cTn id="13" dur="500" fill="hold"/>
                                        <p:tgtEl>
                                          <p:spTgt spid="76"/>
                                        </p:tgtEl>
                                        <p:attrNameLst>
                                          <p:attrName>ppt_w</p:attrName>
                                        </p:attrNameLst>
                                      </p:cBhvr>
                                      <p:tavLst>
                                        <p:tav tm="0">
                                          <p:val>
                                            <p:fltVal val="0"/>
                                          </p:val>
                                        </p:tav>
                                        <p:tav tm="100000">
                                          <p:val>
                                            <p:strVal val="#ppt_w"/>
                                          </p:val>
                                        </p:tav>
                                      </p:tavLst>
                                    </p:anim>
                                    <p:anim calcmode="lin" valueType="num">
                                      <p:cBhvr>
                                        <p:cTn id="14" dur="500" fill="hold"/>
                                        <p:tgtEl>
                                          <p:spTgt spid="76"/>
                                        </p:tgtEl>
                                        <p:attrNameLst>
                                          <p:attrName>ppt_h</p:attrName>
                                        </p:attrNameLst>
                                      </p:cBhvr>
                                      <p:tavLst>
                                        <p:tav tm="0">
                                          <p:val>
                                            <p:fltVal val="0"/>
                                          </p:val>
                                        </p:tav>
                                        <p:tav tm="100000">
                                          <p:val>
                                            <p:strVal val="#ppt_h"/>
                                          </p:val>
                                        </p:tav>
                                      </p:tavLst>
                                    </p:anim>
                                    <p:animEffect transition="in" filter="fade">
                                      <p:cBhvr>
                                        <p:cTn id="1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p:spPr>
      </p:pic>
      <p:pic>
        <p:nvPicPr>
          <p:cNvPr id="5" name="図 4">
            <a:extLst>
              <a:ext uri="{FF2B5EF4-FFF2-40B4-BE49-F238E27FC236}">
                <a16:creationId xmlns:a16="http://schemas.microsoft.com/office/drawing/2014/main" id="{383BFE18-A364-ED40-A10B-D8F8A8B5A95B}"/>
              </a:ext>
            </a:extLst>
          </p:cNvPr>
          <p:cNvPicPr>
            <a:picLocks noChangeAspect="1"/>
          </p:cNvPicPr>
          <p:nvPr/>
        </p:nvPicPr>
        <p:blipFill>
          <a:blip r:embed="rId3"/>
          <a:stretch>
            <a:fillRect/>
          </a:stretch>
        </p:blipFill>
        <p:spPr>
          <a:xfrm>
            <a:off x="5603294" y="952750"/>
            <a:ext cx="1755559" cy="1908216"/>
          </a:xfrm>
          <a:prstGeom prst="rect">
            <a:avLst/>
          </a:prstGeom>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4809328" y="3131096"/>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031712" y="5229200"/>
            <a:ext cx="3262432"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高速な試行錯誤</a:t>
            </a:r>
          </a:p>
          <a:p>
            <a:pPr algn="ctr"/>
            <a:r>
              <a:rPr lang="ja-JP" altLang="en-US" sz="2400" b="1">
                <a:solidFill>
                  <a:srgbClr val="0070C0"/>
                </a:solidFill>
                <a:latin typeface="Meiryo" panose="020B0604030504040204" pitchFamily="34" charset="-128"/>
                <a:ea typeface="Meiryo" panose="020B0604030504040204" pitchFamily="34" charset="-128"/>
              </a:rPr>
              <a:t>高速なフィードバック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高速なアップデート</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5007146" y="5229199"/>
            <a:ext cx="2954655" cy="1200329"/>
          </a:xfrm>
          <a:prstGeom prst="rect">
            <a:avLst/>
          </a:prstGeom>
          <a:noFill/>
        </p:spPr>
        <p:txBody>
          <a:bodyPr wrap="none" rtlCol="0">
            <a:spAutoFit/>
          </a:bodyPr>
          <a:lstStyle/>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知識の蓄積</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試行錯誤の繰り返し</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ひらめき・洞察</a:t>
            </a:r>
          </a:p>
        </p:txBody>
      </p:sp>
    </p:spTree>
    <p:extLst>
      <p:ext uri="{BB962C8B-B14F-4D97-AF65-F5344CB8AC3E}">
        <p14:creationId xmlns:p14="http://schemas.microsoft.com/office/powerpoint/2010/main" val="2040730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イノベーションとデジタル</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031712" y="5229200"/>
            <a:ext cx="3262432"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高速な試行錯誤</a:t>
            </a:r>
          </a:p>
          <a:p>
            <a:pPr algn="ctr"/>
            <a:r>
              <a:rPr lang="ja-JP" altLang="en-US" sz="2400" b="1">
                <a:solidFill>
                  <a:srgbClr val="0070C0"/>
                </a:solidFill>
                <a:latin typeface="Meiryo" panose="020B0604030504040204" pitchFamily="34" charset="-128"/>
                <a:ea typeface="Meiryo" panose="020B0604030504040204" pitchFamily="34" charset="-128"/>
              </a:rPr>
              <a:t>高速なフィードバック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高速なアップデート</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542A70F6-CE03-A245-8842-9EEE9CDCB9CE}"/>
              </a:ext>
            </a:extLst>
          </p:cNvPr>
          <p:cNvSpPr/>
          <p:nvPr/>
        </p:nvSpPr>
        <p:spPr>
          <a:xfrm rot="10800000">
            <a:off x="7029590"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C1CB7E32-BBD7-3542-8605-5BBFBA820062}"/>
              </a:ext>
            </a:extLst>
          </p:cNvPr>
          <p:cNvSpPr/>
          <p:nvPr/>
        </p:nvSpPr>
        <p:spPr>
          <a:xfrm rot="10800000">
            <a:off x="7524470"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E9F8954C-168A-0449-A20B-E584C4EA3DB1}"/>
              </a:ext>
            </a:extLst>
          </p:cNvPr>
          <p:cNvSpPr/>
          <p:nvPr/>
        </p:nvSpPr>
        <p:spPr>
          <a:xfrm rot="10800000">
            <a:off x="8019350"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1C074CDF-0781-814F-A7F9-CE67801AAEAF}"/>
              </a:ext>
            </a:extLst>
          </p:cNvPr>
          <p:cNvSpPr/>
          <p:nvPr/>
        </p:nvSpPr>
        <p:spPr>
          <a:xfrm rot="10800000">
            <a:off x="7029590" y="1463727"/>
            <a:ext cx="419237" cy="41622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9A6A2836-7EF1-C646-BD6C-668AF7EAB2A4}"/>
              </a:ext>
            </a:extLst>
          </p:cNvPr>
          <p:cNvSpPr/>
          <p:nvPr/>
        </p:nvSpPr>
        <p:spPr>
          <a:xfrm rot="10800000">
            <a:off x="7524470"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1BA472B-079F-3C43-AF44-265FFD7BE656}"/>
              </a:ext>
            </a:extLst>
          </p:cNvPr>
          <p:cNvSpPr/>
          <p:nvPr/>
        </p:nvSpPr>
        <p:spPr>
          <a:xfrm rot="10800000">
            <a:off x="8019350"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BA682B3-7EFB-9E4C-912F-D8337527E6F2}"/>
              </a:ext>
            </a:extLst>
          </p:cNvPr>
          <p:cNvSpPr/>
          <p:nvPr/>
        </p:nvSpPr>
        <p:spPr>
          <a:xfrm rot="10800000">
            <a:off x="7029590"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E06E353E-9C7E-7044-AA0B-B3BCD830E110}"/>
              </a:ext>
            </a:extLst>
          </p:cNvPr>
          <p:cNvSpPr/>
          <p:nvPr/>
        </p:nvSpPr>
        <p:spPr>
          <a:xfrm rot="10800000">
            <a:off x="7524470"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1C0B9A4B-7390-D843-964F-8FD43694ABCD}"/>
              </a:ext>
            </a:extLst>
          </p:cNvPr>
          <p:cNvSpPr/>
          <p:nvPr/>
        </p:nvSpPr>
        <p:spPr>
          <a:xfrm rot="10800000">
            <a:off x="8019350" y="1966134"/>
            <a:ext cx="419237" cy="41622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9852B4F2-7ADD-284E-BDF3-55562DD74711}"/>
              </a:ext>
            </a:extLst>
          </p:cNvPr>
          <p:cNvSpPr/>
          <p:nvPr/>
        </p:nvSpPr>
        <p:spPr>
          <a:xfrm>
            <a:off x="4955257"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A4B3003-BB01-C94C-9898-2315D203723F}"/>
              </a:ext>
            </a:extLst>
          </p:cNvPr>
          <p:cNvSpPr/>
          <p:nvPr/>
        </p:nvSpPr>
        <p:spPr>
          <a:xfrm>
            <a:off x="5450137"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C063DE2D-0C88-D142-B734-14FFC6BA2042}"/>
              </a:ext>
            </a:extLst>
          </p:cNvPr>
          <p:cNvSpPr/>
          <p:nvPr/>
        </p:nvSpPr>
        <p:spPr>
          <a:xfrm>
            <a:off x="5945017"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2204AD2C-690A-F748-BE4D-6E8504315228}"/>
              </a:ext>
            </a:extLst>
          </p:cNvPr>
          <p:cNvSpPr/>
          <p:nvPr/>
        </p:nvSpPr>
        <p:spPr>
          <a:xfrm>
            <a:off x="4955257" y="1463727"/>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3ACCD179-6569-EC4A-84E8-DCFA2555F9F6}"/>
              </a:ext>
            </a:extLst>
          </p:cNvPr>
          <p:cNvSpPr/>
          <p:nvPr/>
        </p:nvSpPr>
        <p:spPr>
          <a:xfrm>
            <a:off x="5450137"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3E3A41BE-4FD8-374D-9576-51523606CE4D}"/>
              </a:ext>
            </a:extLst>
          </p:cNvPr>
          <p:cNvSpPr/>
          <p:nvPr/>
        </p:nvSpPr>
        <p:spPr>
          <a:xfrm>
            <a:off x="5945017"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8FEA1F6-5E2A-5949-8E2A-3E7DF163C697}"/>
              </a:ext>
            </a:extLst>
          </p:cNvPr>
          <p:cNvSpPr/>
          <p:nvPr/>
        </p:nvSpPr>
        <p:spPr>
          <a:xfrm>
            <a:off x="4955257"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DC1391A0-5860-574C-9BC5-6BC86CB1ED45}"/>
              </a:ext>
            </a:extLst>
          </p:cNvPr>
          <p:cNvSpPr/>
          <p:nvPr/>
        </p:nvSpPr>
        <p:spPr>
          <a:xfrm>
            <a:off x="5450137"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113C1218-2782-F44C-96B9-9D63519725F5}"/>
              </a:ext>
            </a:extLst>
          </p:cNvPr>
          <p:cNvSpPr/>
          <p:nvPr/>
        </p:nvSpPr>
        <p:spPr>
          <a:xfrm>
            <a:off x="5945017" y="1966134"/>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336873FE-7F5B-9841-8BDD-58EBDC58AFFF}"/>
              </a:ext>
            </a:extLst>
          </p:cNvPr>
          <p:cNvSpPr/>
          <p:nvPr/>
        </p:nvSpPr>
        <p:spPr>
          <a:xfrm>
            <a:off x="4955257" y="2979978"/>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E1C5A5D-4B6A-0F4C-9DAC-85DB98E8A319}"/>
              </a:ext>
            </a:extLst>
          </p:cNvPr>
          <p:cNvSpPr/>
          <p:nvPr/>
        </p:nvSpPr>
        <p:spPr>
          <a:xfrm>
            <a:off x="5450137" y="2979978"/>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F43C2E6-6AD5-304C-8F7B-A87BFF1182F5}"/>
              </a:ext>
            </a:extLst>
          </p:cNvPr>
          <p:cNvSpPr/>
          <p:nvPr/>
        </p:nvSpPr>
        <p:spPr>
          <a:xfrm>
            <a:off x="5945017" y="2979978"/>
            <a:ext cx="419237" cy="416222"/>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B74EE2B2-80F1-DE41-8C52-A9EE8CEEAFC1}"/>
              </a:ext>
            </a:extLst>
          </p:cNvPr>
          <p:cNvSpPr/>
          <p:nvPr/>
        </p:nvSpPr>
        <p:spPr>
          <a:xfrm>
            <a:off x="4955257" y="3450018"/>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CCD8A938-C845-A741-ACB0-C90AFE80A527}"/>
              </a:ext>
            </a:extLst>
          </p:cNvPr>
          <p:cNvSpPr/>
          <p:nvPr/>
        </p:nvSpPr>
        <p:spPr>
          <a:xfrm>
            <a:off x="5450137" y="3450018"/>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26A795C4-A4C9-9F4E-A87B-8B47B9990E4C}"/>
              </a:ext>
            </a:extLst>
          </p:cNvPr>
          <p:cNvSpPr/>
          <p:nvPr/>
        </p:nvSpPr>
        <p:spPr>
          <a:xfrm>
            <a:off x="5945017" y="3450018"/>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7C55843F-AC70-5449-B19C-37A9EB6584C6}"/>
              </a:ext>
            </a:extLst>
          </p:cNvPr>
          <p:cNvSpPr/>
          <p:nvPr/>
        </p:nvSpPr>
        <p:spPr>
          <a:xfrm>
            <a:off x="4955257" y="3952425"/>
            <a:ext cx="419237" cy="41622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3D85671B-5B4D-7848-BCF1-4F73EA4CF43A}"/>
              </a:ext>
            </a:extLst>
          </p:cNvPr>
          <p:cNvSpPr/>
          <p:nvPr/>
        </p:nvSpPr>
        <p:spPr>
          <a:xfrm>
            <a:off x="5450137" y="3952425"/>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CEA7D7C5-D0C6-3B44-8596-F8376A00F0AE}"/>
              </a:ext>
            </a:extLst>
          </p:cNvPr>
          <p:cNvSpPr/>
          <p:nvPr/>
        </p:nvSpPr>
        <p:spPr>
          <a:xfrm>
            <a:off x="5945017" y="3952425"/>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6" name="Picture 12" descr="カラーサークル矢印">
            <a:extLst>
              <a:ext uri="{FF2B5EF4-FFF2-40B4-BE49-F238E27FC236}">
                <a16:creationId xmlns:a16="http://schemas.microsoft.com/office/drawing/2014/main" id="{8C67B6AC-FC81-D147-B039-CD2CD945742E}"/>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bwMode="auto">
          <a:xfrm>
            <a:off x="6005061" y="1879949"/>
            <a:ext cx="1480875" cy="1641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3DCGデザイナーのイラスト">
            <a:extLst>
              <a:ext uri="{FF2B5EF4-FFF2-40B4-BE49-F238E27FC236}">
                <a16:creationId xmlns:a16="http://schemas.microsoft.com/office/drawing/2014/main" id="{001EA2D3-EDA7-3F4C-94F7-931C9968D5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8981" y="2773403"/>
            <a:ext cx="1759606" cy="1495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6" name="テキスト ボックス 85">
            <a:extLst>
              <a:ext uri="{FF2B5EF4-FFF2-40B4-BE49-F238E27FC236}">
                <a16:creationId xmlns:a16="http://schemas.microsoft.com/office/drawing/2014/main" id="{5D815A60-CB61-2349-B520-E9A50408E86B}"/>
              </a:ext>
            </a:extLst>
          </p:cNvPr>
          <p:cNvSpPr txBox="1"/>
          <p:nvPr/>
        </p:nvSpPr>
        <p:spPr>
          <a:xfrm>
            <a:off x="4806505" y="5229200"/>
            <a:ext cx="3877986" cy="1200329"/>
          </a:xfrm>
          <a:prstGeom prst="rect">
            <a:avLst/>
          </a:prstGeom>
          <a:noFill/>
        </p:spPr>
        <p:txBody>
          <a:bodyPr wrap="none" rtlCol="0">
            <a:spAutoFit/>
          </a:bodyPr>
          <a:lstStyle/>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デジタル化された要素を</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コンピューター上で</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様々な組合せを検証できる</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2776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ホームベース 17">
            <a:extLst>
              <a:ext uri="{FF2B5EF4-FFF2-40B4-BE49-F238E27FC236}">
                <a16:creationId xmlns:a16="http://schemas.microsoft.com/office/drawing/2014/main" id="{A924CDCC-A9E6-8E4D-A963-CF9A1690BFD4}"/>
              </a:ext>
            </a:extLst>
          </p:cNvPr>
          <p:cNvSpPr/>
          <p:nvPr/>
        </p:nvSpPr>
        <p:spPr>
          <a:xfrm flipH="1">
            <a:off x="2846821" y="5621568"/>
            <a:ext cx="6070379" cy="855633"/>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D214C954-E29F-5C49-9B2F-70303B78EA3D}"/>
              </a:ext>
            </a:extLst>
          </p:cNvPr>
          <p:cNvSpPr/>
          <p:nvPr/>
        </p:nvSpPr>
        <p:spPr>
          <a:xfrm>
            <a:off x="208921" y="875363"/>
            <a:ext cx="6070379" cy="855633"/>
          </a:xfrm>
          <a:prstGeom prst="homePlat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dirty="0"/>
              <a:t>デジタル化によって生みだされる</a:t>
            </a:r>
            <a:r>
              <a:rPr kumimoji="1" lang="en-US" altLang="ja-JP" dirty="0"/>
              <a:t>2</a:t>
            </a:r>
            <a:r>
              <a:rPr kumimoji="1" lang="ja-JP" altLang="en-US" dirty="0"/>
              <a:t>つのビジネス領域</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pic>
        <p:nvPicPr>
          <p:cNvPr id="9" name="図 8">
            <a:extLst>
              <a:ext uri="{FF2B5EF4-FFF2-40B4-BE49-F238E27FC236}">
                <a16:creationId xmlns:a16="http://schemas.microsoft.com/office/drawing/2014/main" id="{3BA91E48-67F6-1245-8769-3DCE6554F847}"/>
              </a:ext>
            </a:extLst>
          </p:cNvPr>
          <p:cNvPicPr>
            <a:picLocks noChangeAspect="1"/>
          </p:cNvPicPr>
          <p:nvPr/>
        </p:nvPicPr>
        <p:blipFill>
          <a:blip r:embed="rId3"/>
          <a:stretch>
            <a:fillRect/>
          </a:stretch>
        </p:blipFill>
        <p:spPr>
          <a:xfrm rot="7965219" flipH="1">
            <a:off x="1722031" y="2299832"/>
            <a:ext cx="2184598" cy="1902715"/>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89D9DE81-330A-784C-9B57-63B19589EB3D}"/>
              </a:ext>
            </a:extLst>
          </p:cNvPr>
          <p:cNvPicPr>
            <a:picLocks noChangeAspect="1"/>
          </p:cNvPicPr>
          <p:nvPr/>
        </p:nvPicPr>
        <p:blipFill>
          <a:blip r:embed="rId3"/>
          <a:stretch>
            <a:fillRect/>
          </a:stretch>
        </p:blipFill>
        <p:spPr>
          <a:xfrm rot="14422237" flipH="1">
            <a:off x="4361675" y="1298999"/>
            <a:ext cx="2184598" cy="1902715"/>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E6DACBA0-125A-BA49-8B2C-11C4B81C9EDA}"/>
              </a:ext>
            </a:extLst>
          </p:cNvPr>
          <p:cNvPicPr>
            <a:picLocks noChangeAspect="1"/>
          </p:cNvPicPr>
          <p:nvPr/>
        </p:nvPicPr>
        <p:blipFill>
          <a:blip r:embed="rId3"/>
          <a:stretch>
            <a:fillRect/>
          </a:stretch>
        </p:blipFill>
        <p:spPr>
          <a:xfrm rot="869079" flipH="1">
            <a:off x="3865066" y="4448936"/>
            <a:ext cx="2184598" cy="1902715"/>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79494EA3-2E0E-E643-936C-359765FD08B1}"/>
              </a:ext>
            </a:extLst>
          </p:cNvPr>
          <p:cNvSpPr txBox="1"/>
          <p:nvPr/>
        </p:nvSpPr>
        <p:spPr>
          <a:xfrm>
            <a:off x="419806" y="923838"/>
            <a:ext cx="3570208" cy="830997"/>
          </a:xfrm>
          <a:prstGeom prst="rect">
            <a:avLst/>
          </a:prstGeom>
          <a:noFill/>
        </p:spPr>
        <p:txBody>
          <a:bodyPr wrap="none" rtlCol="0">
            <a:spAutoFit/>
          </a:bodyPr>
          <a:lstStyle/>
          <a:p>
            <a:r>
              <a:rPr kumimoji="1"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デジタル化できること</a:t>
            </a:r>
            <a:r>
              <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a:t>
            </a:r>
            <a:endParaRPr kumimoji="1"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全てデジタル化</a:t>
            </a:r>
            <a:r>
              <a:rPr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される</a:t>
            </a:r>
            <a:endPar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4" name="テキスト ボックス 13">
            <a:extLst>
              <a:ext uri="{FF2B5EF4-FFF2-40B4-BE49-F238E27FC236}">
                <a16:creationId xmlns:a16="http://schemas.microsoft.com/office/drawing/2014/main" id="{DAA91826-E21B-7240-A390-ADB904B410D0}"/>
              </a:ext>
            </a:extLst>
          </p:cNvPr>
          <p:cNvSpPr txBox="1"/>
          <p:nvPr/>
        </p:nvSpPr>
        <p:spPr>
          <a:xfrm>
            <a:off x="5022316" y="5676138"/>
            <a:ext cx="3877985" cy="830997"/>
          </a:xfrm>
          <a:prstGeom prst="rect">
            <a:avLst/>
          </a:prstGeom>
          <a:noFill/>
        </p:spPr>
        <p:txBody>
          <a:bodyPr wrap="none" rtlCol="0">
            <a:spAutoFit/>
          </a:bodyPr>
          <a:lstStyle/>
          <a:p>
            <a:pPr algn="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デジタル化できないこと</a:t>
            </a:r>
            <a:r>
              <a:rPr kumimoji="1" lang="ja-JP" altLang="en-US" sz="2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endParaRPr kumimoji="1" lang="en-US" altLang="ja-JP" sz="2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価値が高まる</a:t>
            </a:r>
            <a:endPar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1FA6C8C-D69B-814B-8FC6-5C69A92D4258}"/>
              </a:ext>
            </a:extLst>
          </p:cNvPr>
          <p:cNvSpPr txBox="1"/>
          <p:nvPr/>
        </p:nvSpPr>
        <p:spPr>
          <a:xfrm>
            <a:off x="6568507" y="862282"/>
            <a:ext cx="1980029" cy="954107"/>
          </a:xfrm>
          <a:prstGeom prst="rect">
            <a:avLst/>
          </a:prstGeom>
          <a:noFill/>
        </p:spPr>
        <p:txBody>
          <a:bodyPr wrap="none" rtlCol="0">
            <a:spAutoFit/>
          </a:bodyPr>
          <a:lstStyle/>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endParaRPr lang="en-US" altLang="ja-JP" sz="28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領域の拡大</a:t>
            </a:r>
            <a:endParaRPr kumimoji="1"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D44C58F-77FC-414E-BC4F-0F0DC1D80801}"/>
              </a:ext>
            </a:extLst>
          </p:cNvPr>
          <p:cNvSpPr txBox="1"/>
          <p:nvPr/>
        </p:nvSpPr>
        <p:spPr>
          <a:xfrm>
            <a:off x="545836" y="5572330"/>
            <a:ext cx="1980029" cy="954107"/>
          </a:xfrm>
          <a:prstGeom prst="rect">
            <a:avLst/>
          </a:prstGeom>
          <a:noFill/>
        </p:spPr>
        <p:txBody>
          <a:bodyPr wrap="none" rtlCol="0">
            <a:spAutoFit/>
          </a:bodyPr>
          <a:lstStyle/>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体験／感性</a:t>
            </a:r>
            <a:endParaRPr kumimoji="1" lang="en-US" altLang="ja-JP" sz="28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価値の</a:t>
            </a:r>
            <a:r>
              <a:rPr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a:t>
            </a:r>
            <a:endPar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B5CD7BE2-F3C0-9741-B09E-A4F2D80BC39F}"/>
              </a:ext>
            </a:extLst>
          </p:cNvPr>
          <p:cNvSpPr txBox="1"/>
          <p:nvPr/>
        </p:nvSpPr>
        <p:spPr>
          <a:xfrm>
            <a:off x="496943" y="4937065"/>
            <a:ext cx="2077813" cy="707886"/>
          </a:xfrm>
          <a:prstGeom prst="rect">
            <a:avLst/>
          </a:prstGeom>
          <a:noFill/>
        </p:spPr>
        <p:txBody>
          <a:bodyPr wrap="none" rtlCol="0">
            <a:spAutoFit/>
          </a:bodyPr>
          <a:lstStyle/>
          <a:p>
            <a:r>
              <a:rPr kumimoji="1" lang="en-US" altLang="ja-JP" sz="4000" b="1"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kumimoji="1" lang="en-US" altLang="ja-JP" sz="120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en-US" altLang="ja-JP" sz="105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a:t>
            </a:r>
            <a:r>
              <a:rPr kumimoji="1" lang="en-US" altLang="ja-JP" sz="105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ser </a:t>
            </a:r>
            <a:r>
              <a:rPr kumimoji="1" lang="en-US" altLang="ja-JP" sz="1050" dirty="0" err="1">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eXperience</a:t>
            </a:r>
            <a:endParaRPr kumimoji="1" lang="ja-JP" altLang="en-US" sz="105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937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4" grpId="0"/>
      <p:bldP spid="15" grpId="0"/>
      <p:bldP spid="16"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238617D2-3C61-A046-A529-0F13BD78BE02}"/>
              </a:ext>
            </a:extLst>
          </p:cNvPr>
          <p:cNvSpPr/>
          <p:nvPr/>
        </p:nvSpPr>
        <p:spPr>
          <a:xfrm>
            <a:off x="814011" y="2406006"/>
            <a:ext cx="318548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ビジネスの前提を再定義する</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2134591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が注目される背景</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648192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4117201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282232" y="12377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ja-JP"/>
              <a:t>競争環境の変化</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29</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2079" y="2168275"/>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6232" y="2168276"/>
            <a:ext cx="3013833"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3764500" y="1941894"/>
            <a:ext cx="1615002" cy="1571045"/>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02959" y="2558243"/>
            <a:ext cx="800219" cy="461665"/>
          </a:xfrm>
          <a:prstGeom prst="rect">
            <a:avLst/>
          </a:prstGeom>
          <a:noFill/>
        </p:spPr>
        <p:txBody>
          <a:bodyPr wrap="none" rtlCol="0">
            <a:spAutoFit/>
          </a:bodyPr>
          <a:lstStyle/>
          <a:p>
            <a:pPr algn="ctr"/>
            <a:r>
              <a:rPr kumimoji="1" lang="ja-JP" altLang="en-US" sz="2400" b="1" dirty="0">
                <a:solidFill>
                  <a:srgbClr val="FFFF00"/>
                </a:solidFill>
                <a:latin typeface="Meiryo" panose="020B0604030504040204" pitchFamily="34" charset="-128"/>
                <a:ea typeface="Meiryo" panose="020B0604030504040204" pitchFamily="34" charset="-128"/>
              </a:rPr>
              <a:t>破壊</a:t>
            </a:r>
          </a:p>
        </p:txBody>
      </p:sp>
      <p:sp>
        <p:nvSpPr>
          <p:cNvPr id="15" name="正方形/長方形 14">
            <a:extLst>
              <a:ext uri="{FF2B5EF4-FFF2-40B4-BE49-F238E27FC236}">
                <a16:creationId xmlns:a16="http://schemas.microsoft.com/office/drawing/2014/main" id="{E65BC1E8-1BBF-4142-9BC1-D8ECC03D3D19}"/>
              </a:ext>
            </a:extLst>
          </p:cNvPr>
          <p:cNvSpPr/>
          <p:nvPr/>
        </p:nvSpPr>
        <p:spPr>
          <a:xfrm>
            <a:off x="1253726" y="1345676"/>
            <a:ext cx="6579536" cy="707886"/>
          </a:xfrm>
          <a:prstGeom prst="rect">
            <a:avLst/>
          </a:prstGeom>
        </p:spPr>
        <p:txBody>
          <a:bodyPr wrap="square">
            <a:spAutoFit/>
          </a:bodyPr>
          <a:lstStyle/>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業界</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の枠組みの中で起こる変化に適切</a:t>
            </a: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に対処</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できれば</a:t>
            </a:r>
            <a:endPar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事業</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は維持され成長できる</a:t>
            </a:r>
            <a:r>
              <a:rPr lang="ja-JP" altLang="ja-JP" sz="2000" dirty="0">
                <a:solidFill>
                  <a:schemeClr val="bg1"/>
                </a:solidFill>
                <a:latin typeface="Meiryo" panose="020B0604030504040204" pitchFamily="34" charset="-128"/>
                <a:ea typeface="Meiryo" panose="020B0604030504040204" pitchFamily="34" charset="-128"/>
              </a:rPr>
              <a:t> </a:t>
            </a:r>
            <a:endParaRPr lang="ja-JP" altLang="en-US" sz="2000" dirty="0">
              <a:solidFill>
                <a:schemeClr val="bg1"/>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4257C93E-AE1D-A74D-8397-EE49B9804C37}"/>
              </a:ext>
            </a:extLst>
          </p:cNvPr>
          <p:cNvGrpSpPr/>
          <p:nvPr/>
        </p:nvGrpSpPr>
        <p:grpSpPr>
          <a:xfrm>
            <a:off x="1231234" y="3602921"/>
            <a:ext cx="6637776" cy="2716959"/>
            <a:chOff x="1231234" y="3602921"/>
            <a:chExt cx="6637776" cy="2716959"/>
          </a:xfrm>
        </p:grpSpPr>
        <p:sp>
          <p:nvSpPr>
            <p:cNvPr id="21" name="正方形/長方形 20">
              <a:extLst>
                <a:ext uri="{FF2B5EF4-FFF2-40B4-BE49-F238E27FC236}">
                  <a16:creationId xmlns:a16="http://schemas.microsoft.com/office/drawing/2014/main" id="{31F8CBEA-9188-1044-B0FF-81BFBAD0115A}"/>
                </a:ext>
              </a:extLst>
            </p:cNvPr>
            <p:cNvSpPr/>
            <p:nvPr/>
          </p:nvSpPr>
          <p:spPr>
            <a:xfrm>
              <a:off x="1282232" y="5637722"/>
              <a:ext cx="6579536" cy="6821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282232" y="4197879"/>
              <a:ext cx="6579536" cy="140739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40" name="下矢印 39">
              <a:extLst>
                <a:ext uri="{FF2B5EF4-FFF2-40B4-BE49-F238E27FC236}">
                  <a16:creationId xmlns:a16="http://schemas.microsoft.com/office/drawing/2014/main" id="{33D4744B-7B5D-AF47-AAC2-1DFC8F6522AE}"/>
                </a:ext>
              </a:extLst>
            </p:cNvPr>
            <p:cNvSpPr/>
            <p:nvPr/>
          </p:nvSpPr>
          <p:spPr>
            <a:xfrm rot="10800000">
              <a:off x="4179135" y="3602921"/>
              <a:ext cx="800218" cy="726839"/>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7" name="正方形/長方形 6">
              <a:extLst>
                <a:ext uri="{FF2B5EF4-FFF2-40B4-BE49-F238E27FC236}">
                  <a16:creationId xmlns:a16="http://schemas.microsoft.com/office/drawing/2014/main" id="{2DB16B5D-1EFE-D442-999E-F470CE3C5588}"/>
                </a:ext>
              </a:extLst>
            </p:cNvPr>
            <p:cNvSpPr/>
            <p:nvPr/>
          </p:nvSpPr>
          <p:spPr>
            <a:xfrm>
              <a:off x="1231234" y="4892833"/>
              <a:ext cx="6579535" cy="646331"/>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rPr>
                <a:t>加速するビジネス環境の変化、予期せぬ異業種からの参入</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ひとつの優位性を維持できる期間は極めて短くなっている</a:t>
              </a:r>
            </a:p>
          </p:txBody>
        </p:sp>
        <p:sp>
          <p:nvSpPr>
            <p:cNvPr id="19" name="正方形/長方形 18">
              <a:extLst>
                <a:ext uri="{FF2B5EF4-FFF2-40B4-BE49-F238E27FC236}">
                  <a16:creationId xmlns:a16="http://schemas.microsoft.com/office/drawing/2014/main" id="{585D986E-D997-5E4D-8A6B-F2B575E3B377}"/>
                </a:ext>
              </a:extLst>
            </p:cNvPr>
            <p:cNvSpPr/>
            <p:nvPr/>
          </p:nvSpPr>
          <p:spPr>
            <a:xfrm>
              <a:off x="1289475" y="4345001"/>
              <a:ext cx="6579535" cy="707886"/>
            </a:xfrm>
            <a:prstGeom prst="rect">
              <a:avLst/>
            </a:prstGeom>
          </p:spPr>
          <p:txBody>
            <a:bodyPr wrap="square">
              <a:spAutoFit/>
            </a:bodyPr>
            <a:lstStyle/>
            <a:p>
              <a:pPr algn="ctr"/>
              <a:r>
                <a:rPr lang="ja-JP" altLang="en-US" sz="4000" b="1">
                  <a:solidFill>
                    <a:schemeClr val="bg1"/>
                  </a:solidFill>
                  <a:latin typeface="Meiryo" panose="020B0604030504040204" pitchFamily="34" charset="-128"/>
                  <a:ea typeface="Meiryo" panose="020B0604030504040204" pitchFamily="34" charset="-128"/>
                </a:rPr>
                <a:t>ハイパーコンペティション</a:t>
              </a:r>
            </a:p>
          </p:txBody>
        </p:sp>
        <p:sp>
          <p:nvSpPr>
            <p:cNvPr id="9" name="正方形/長方形 8">
              <a:extLst>
                <a:ext uri="{FF2B5EF4-FFF2-40B4-BE49-F238E27FC236}">
                  <a16:creationId xmlns:a16="http://schemas.microsoft.com/office/drawing/2014/main" id="{2B796AD6-4248-4E49-ADE6-3C2F12806109}"/>
                </a:ext>
              </a:extLst>
            </p:cNvPr>
            <p:cNvSpPr/>
            <p:nvPr/>
          </p:nvSpPr>
          <p:spPr>
            <a:xfrm>
              <a:off x="1250376" y="5771148"/>
              <a:ext cx="6582886" cy="400110"/>
            </a:xfrm>
            <a:prstGeom prst="rect">
              <a:avLst/>
            </a:prstGeom>
          </p:spPr>
          <p:txBody>
            <a:bodyPr wrap="square">
              <a:spAutoFit/>
            </a:bodyPr>
            <a:lstStyle/>
            <a:p>
              <a:pPr algn="ctr"/>
              <a:r>
                <a:rPr lang="ja-JP" altLang="ja-JP"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市場の変化に合わせて、戦略を動かし続ける</a:t>
              </a: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しかない</a:t>
              </a:r>
              <a:r>
                <a:rPr lang="ja-JP" altLang="ja-JP" sz="2000" b="1">
                  <a:solidFill>
                    <a:schemeClr val="bg1"/>
                  </a:solidFill>
                  <a:latin typeface="Meiryo" panose="020B0604030504040204" pitchFamily="34" charset="-128"/>
                  <a:ea typeface="Meiryo" panose="020B0604030504040204" pitchFamily="34" charset="-128"/>
                </a:rPr>
                <a:t> </a:t>
              </a:r>
              <a:endParaRPr lang="ja-JP" altLang="en-US" sz="2000" b="1">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8879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94451-B8FB-9A4C-88D3-FFF3DA52064A}"/>
              </a:ext>
            </a:extLst>
          </p:cNvPr>
          <p:cNvSpPr>
            <a:spLocks noGrp="1"/>
          </p:cNvSpPr>
          <p:nvPr>
            <p:ph type="title"/>
          </p:nvPr>
        </p:nvSpPr>
        <p:spPr/>
        <p:txBody>
          <a:bodyPr/>
          <a:lstStyle/>
          <a:p>
            <a:r>
              <a:rPr kumimoji="1" lang="ja-JP" altLang="en-US" sz="2000"/>
              <a:t>なぜ自動車メーカーが「自動車を売らない」ビジネスをはじめるのか？</a:t>
            </a:r>
          </a:p>
        </p:txBody>
      </p:sp>
      <p:grpSp>
        <p:nvGrpSpPr>
          <p:cNvPr id="8" name="グループ化 7">
            <a:extLst>
              <a:ext uri="{FF2B5EF4-FFF2-40B4-BE49-F238E27FC236}">
                <a16:creationId xmlns:a16="http://schemas.microsoft.com/office/drawing/2014/main" id="{257DB697-A27B-424E-BA76-06FBFF17B571}"/>
              </a:ext>
            </a:extLst>
          </p:cNvPr>
          <p:cNvGrpSpPr/>
          <p:nvPr/>
        </p:nvGrpSpPr>
        <p:grpSpPr>
          <a:xfrm>
            <a:off x="230400" y="1174346"/>
            <a:ext cx="8686800" cy="1225412"/>
            <a:chOff x="230400" y="1174346"/>
            <a:chExt cx="8686800" cy="1225412"/>
          </a:xfrm>
        </p:grpSpPr>
        <p:sp>
          <p:nvSpPr>
            <p:cNvPr id="16" name="正方形/長方形 15">
              <a:extLst>
                <a:ext uri="{FF2B5EF4-FFF2-40B4-BE49-F238E27FC236}">
                  <a16:creationId xmlns:a16="http://schemas.microsoft.com/office/drawing/2014/main" id="{2988A90A-B112-6443-925D-72EB37CD2C96}"/>
                </a:ext>
              </a:extLst>
            </p:cNvPr>
            <p:cNvSpPr/>
            <p:nvPr/>
          </p:nvSpPr>
          <p:spPr>
            <a:xfrm>
              <a:off x="230400" y="1174346"/>
              <a:ext cx="8686800" cy="12254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BBC9693E-14E1-B848-894C-3435CC819E99}"/>
                </a:ext>
              </a:extLst>
            </p:cNvPr>
            <p:cNvSpPr/>
            <p:nvPr/>
          </p:nvSpPr>
          <p:spPr>
            <a:xfrm>
              <a:off x="1474484" y="1403818"/>
              <a:ext cx="3924833" cy="861774"/>
            </a:xfrm>
            <a:prstGeom prst="rect">
              <a:avLst/>
            </a:prstGeom>
          </p:spPr>
          <p:txBody>
            <a:bodyPr wrap="square">
              <a:spAutoFit/>
            </a:bodyPr>
            <a:lstStyle/>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自動車保有台数　</a:t>
              </a:r>
              <a:r>
                <a:rPr lang="en-US" altLang="ja-JP" dirty="0">
                  <a:solidFill>
                    <a:srgbClr val="24282A"/>
                  </a:solidFill>
                  <a:latin typeface="Meiryo" panose="020B0604030504040204" pitchFamily="34" charset="-128"/>
                  <a:ea typeface="Meiryo" panose="020B0604030504040204" pitchFamily="34" charset="-128"/>
                </a:rPr>
                <a:t>8,150</a:t>
              </a:r>
              <a:r>
                <a:rPr lang="ja-JP" altLang="en-US">
                  <a:solidFill>
                    <a:srgbClr val="24282A"/>
                  </a:solidFill>
                  <a:latin typeface="Meiryo" panose="020B0604030504040204" pitchFamily="34" charset="-128"/>
                  <a:ea typeface="Meiryo" panose="020B0604030504040204" pitchFamily="34" charset="-128"/>
                </a:rPr>
                <a:t>万台</a:t>
              </a:r>
              <a:endParaRPr lang="en-US" altLang="ja-JP" dirty="0">
                <a:solidFill>
                  <a:srgbClr val="24282A"/>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自家用車の平均稼働率　</a:t>
              </a:r>
              <a:r>
                <a:rPr lang="en-US" altLang="ja-JP" dirty="0">
                  <a:solidFill>
                    <a:srgbClr val="24282A"/>
                  </a:solidFill>
                  <a:latin typeface="Meiryo" panose="020B0604030504040204" pitchFamily="34" charset="-128"/>
                  <a:ea typeface="Meiryo" panose="020B0604030504040204" pitchFamily="34" charset="-128"/>
                </a:rPr>
                <a:t>4.2%</a:t>
              </a:r>
            </a:p>
            <a:p>
              <a:pPr marL="315913" lvl="1"/>
              <a:r>
                <a:rPr lang="ja-JP" altLang="en-US" sz="1400">
                  <a:solidFill>
                    <a:srgbClr val="24282A"/>
                  </a:solidFill>
                  <a:latin typeface="Meiryo" panose="020B0604030504040204" pitchFamily="34" charset="-128"/>
                  <a:ea typeface="Meiryo" panose="020B0604030504040204" pitchFamily="34" charset="-128"/>
                </a:rPr>
                <a:t>年間</a:t>
              </a:r>
              <a:r>
                <a:rPr lang="en-US" altLang="ja-JP" sz="1400" dirty="0">
                  <a:solidFill>
                    <a:srgbClr val="24282A"/>
                  </a:solidFill>
                  <a:latin typeface="Meiryo" panose="020B0604030504040204" pitchFamily="34" charset="-128"/>
                  <a:ea typeface="Meiryo" panose="020B0604030504040204" pitchFamily="34" charset="-128"/>
                </a:rPr>
                <a:t>20</a:t>
              </a:r>
              <a:r>
                <a:rPr lang="ja-JP" altLang="en-US" sz="1400">
                  <a:solidFill>
                    <a:srgbClr val="24282A"/>
                  </a:solidFill>
                  <a:latin typeface="Meiryo" panose="020B0604030504040204" pitchFamily="34" charset="-128"/>
                  <a:ea typeface="Meiryo" panose="020B0604030504040204" pitchFamily="34" charset="-128"/>
                </a:rPr>
                <a:t>日しか利用されていない</a:t>
              </a:r>
              <a:endParaRPr lang="en-US" altLang="ja-JP" sz="1400" dirty="0">
                <a:solidFill>
                  <a:srgbClr val="24282A"/>
                </a:solidFill>
                <a:latin typeface="Meiryo" panose="020B0604030504040204" pitchFamily="34" charset="-128"/>
                <a:ea typeface="Meiryo" panose="020B0604030504040204" pitchFamily="34" charset="-128"/>
              </a:endParaRPr>
            </a:p>
          </p:txBody>
        </p:sp>
        <p:pic>
          <p:nvPicPr>
            <p:cNvPr id="9" name="図 8">
              <a:extLst>
                <a:ext uri="{FF2B5EF4-FFF2-40B4-BE49-F238E27FC236}">
                  <a16:creationId xmlns:a16="http://schemas.microsoft.com/office/drawing/2014/main" id="{C2F39E42-011E-E640-B3EC-C08788F7618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620" y="1331569"/>
              <a:ext cx="934023" cy="934023"/>
            </a:xfrm>
            <a:prstGeom prst="rect">
              <a:avLst/>
            </a:prstGeom>
          </p:spPr>
        </p:pic>
        <p:pic>
          <p:nvPicPr>
            <p:cNvPr id="11" name="図 10">
              <a:extLst>
                <a:ext uri="{FF2B5EF4-FFF2-40B4-BE49-F238E27FC236}">
                  <a16:creationId xmlns:a16="http://schemas.microsoft.com/office/drawing/2014/main" id="{9A071DA5-B1A8-F64B-A523-D856D8A04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90250" y="1403818"/>
              <a:ext cx="1293618" cy="934639"/>
            </a:xfrm>
            <a:prstGeom prst="rect">
              <a:avLst/>
            </a:prstGeom>
          </p:spPr>
        </p:pic>
        <p:pic>
          <p:nvPicPr>
            <p:cNvPr id="12" name="図 11">
              <a:extLst>
                <a:ext uri="{FF2B5EF4-FFF2-40B4-BE49-F238E27FC236}">
                  <a16:creationId xmlns:a16="http://schemas.microsoft.com/office/drawing/2014/main" id="{D740649E-291D-854A-A4D7-D6CFC56622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23337" y="1404493"/>
              <a:ext cx="848387" cy="859126"/>
            </a:xfrm>
            <a:prstGeom prst="rect">
              <a:avLst/>
            </a:prstGeom>
          </p:spPr>
        </p:pic>
      </p:grpSp>
      <p:grpSp>
        <p:nvGrpSpPr>
          <p:cNvPr id="21" name="グループ化 20">
            <a:extLst>
              <a:ext uri="{FF2B5EF4-FFF2-40B4-BE49-F238E27FC236}">
                <a16:creationId xmlns:a16="http://schemas.microsoft.com/office/drawing/2014/main" id="{BEE7A5E6-2C74-0940-B5FE-74A408B7EE7A}"/>
              </a:ext>
            </a:extLst>
          </p:cNvPr>
          <p:cNvGrpSpPr/>
          <p:nvPr/>
        </p:nvGrpSpPr>
        <p:grpSpPr>
          <a:xfrm>
            <a:off x="230400" y="2306158"/>
            <a:ext cx="8686800" cy="1726211"/>
            <a:chOff x="230400" y="1964044"/>
            <a:chExt cx="8686800" cy="1726211"/>
          </a:xfrm>
        </p:grpSpPr>
        <p:sp>
          <p:nvSpPr>
            <p:cNvPr id="15" name="正方形/長方形 14">
              <a:extLst>
                <a:ext uri="{FF2B5EF4-FFF2-40B4-BE49-F238E27FC236}">
                  <a16:creationId xmlns:a16="http://schemas.microsoft.com/office/drawing/2014/main" id="{76C42998-26DD-484C-8311-D5D25B2D45AB}"/>
                </a:ext>
              </a:extLst>
            </p:cNvPr>
            <p:cNvSpPr/>
            <p:nvPr/>
          </p:nvSpPr>
          <p:spPr>
            <a:xfrm>
              <a:off x="230400" y="2351312"/>
              <a:ext cx="8686800" cy="1338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117AD74-48DB-4749-80CF-25F953BD97E1}"/>
                </a:ext>
              </a:extLst>
            </p:cNvPr>
            <p:cNvSpPr/>
            <p:nvPr/>
          </p:nvSpPr>
          <p:spPr>
            <a:xfrm>
              <a:off x="1474484" y="2685863"/>
              <a:ext cx="3277911" cy="646331"/>
            </a:xfrm>
            <a:prstGeom prst="rect">
              <a:avLst/>
            </a:prstGeom>
          </p:spPr>
          <p:txBody>
            <a:bodyPr wrap="square">
              <a:spAutoFit/>
            </a:bodyPr>
            <a:lstStyle/>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自動運転・ライドシェア</a:t>
              </a:r>
              <a:r>
                <a:rPr lang="en-US" altLang="ja-JP" dirty="0">
                  <a:solidFill>
                    <a:srgbClr val="0070C0"/>
                  </a:solidFill>
                  <a:latin typeface="Meiryo" panose="020B0604030504040204" pitchFamily="34" charset="-128"/>
                  <a:ea typeface="Meiryo" panose="020B0604030504040204" pitchFamily="34" charset="-128"/>
                </a:rPr>
                <a:t> </a:t>
              </a:r>
            </a:p>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電気自動車（</a:t>
              </a:r>
              <a:r>
                <a:rPr lang="en-US" altLang="ja-JP" dirty="0">
                  <a:solidFill>
                    <a:srgbClr val="0070C0"/>
                  </a:solidFill>
                  <a:latin typeface="Meiryo" panose="020B0604030504040204" pitchFamily="34" charset="-128"/>
                  <a:ea typeface="Meiryo" panose="020B0604030504040204" pitchFamily="34" charset="-128"/>
                </a:rPr>
                <a:t>EV</a:t>
              </a:r>
              <a:r>
                <a:rPr lang="ja-JP" altLang="en-US">
                  <a:solidFill>
                    <a:srgbClr val="0070C0"/>
                  </a:solidFill>
                  <a:latin typeface="Meiryo" panose="020B0604030504040204" pitchFamily="34" charset="-128"/>
                  <a:ea typeface="Meiryo" panose="020B0604030504040204" pitchFamily="34" charset="-128"/>
                </a:rPr>
                <a:t>）化</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EA831DD6-1F48-F44F-B09A-99005A5A3B07}"/>
                </a:ext>
              </a:extLst>
            </p:cNvPr>
            <p:cNvSpPr/>
            <p:nvPr/>
          </p:nvSpPr>
          <p:spPr>
            <a:xfrm>
              <a:off x="4739944" y="2685327"/>
              <a:ext cx="2954655" cy="369332"/>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所有する必然性がなくなる</a:t>
              </a:r>
              <a:endParaRPr lang="ja-JP" altLang="en-US">
                <a:solidFill>
                  <a:schemeClr val="accent6">
                    <a:lumMod val="75000"/>
                  </a:schemeClr>
                </a:solidFill>
              </a:endParaRPr>
            </a:p>
          </p:txBody>
        </p:sp>
        <p:pic>
          <p:nvPicPr>
            <p:cNvPr id="6" name="図 5">
              <a:extLst>
                <a:ext uri="{FF2B5EF4-FFF2-40B4-BE49-F238E27FC236}">
                  <a16:creationId xmlns:a16="http://schemas.microsoft.com/office/drawing/2014/main" id="{8563E713-1FCA-934E-9499-212E3DC04C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37701" y="2537206"/>
              <a:ext cx="934023" cy="934023"/>
            </a:xfrm>
            <a:prstGeom prst="rect">
              <a:avLst/>
            </a:prstGeom>
          </p:spPr>
        </p:pic>
        <p:sp>
          <p:nvSpPr>
            <p:cNvPr id="7" name="正方形/長方形 6">
              <a:extLst>
                <a:ext uri="{FF2B5EF4-FFF2-40B4-BE49-F238E27FC236}">
                  <a16:creationId xmlns:a16="http://schemas.microsoft.com/office/drawing/2014/main" id="{57579252-94A8-A34C-AF9D-A9B1DE37212B}"/>
                </a:ext>
              </a:extLst>
            </p:cNvPr>
            <p:cNvSpPr/>
            <p:nvPr/>
          </p:nvSpPr>
          <p:spPr>
            <a:xfrm>
              <a:off x="4739944" y="2963398"/>
              <a:ext cx="2954655" cy="507831"/>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自動車が作りやすくなる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sz="900">
                  <a:solidFill>
                    <a:schemeClr val="accent6">
                      <a:lumMod val="75000"/>
                    </a:schemeClr>
                  </a:solidFill>
                  <a:latin typeface="Meiryo" panose="020B0604030504040204" pitchFamily="34" charset="-128"/>
                  <a:ea typeface="Meiryo" panose="020B0604030504040204" pitchFamily="34" charset="-128"/>
                </a:rPr>
                <a:t>既存の自動車会社以外からの参入が容易／競争の激化</a:t>
              </a:r>
            </a:p>
          </p:txBody>
        </p:sp>
        <p:pic>
          <p:nvPicPr>
            <p:cNvPr id="10" name="図 9">
              <a:extLst>
                <a:ext uri="{FF2B5EF4-FFF2-40B4-BE49-F238E27FC236}">
                  <a16:creationId xmlns:a16="http://schemas.microsoft.com/office/drawing/2014/main" id="{E4B80AAB-D42F-CE43-92C9-8794915450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9282" y="2537205"/>
              <a:ext cx="934023" cy="934023"/>
            </a:xfrm>
            <a:prstGeom prst="rect">
              <a:avLst/>
            </a:prstGeom>
          </p:spPr>
        </p:pic>
        <p:sp>
          <p:nvSpPr>
            <p:cNvPr id="13" name="右矢印 12">
              <a:extLst>
                <a:ext uri="{FF2B5EF4-FFF2-40B4-BE49-F238E27FC236}">
                  <a16:creationId xmlns:a16="http://schemas.microsoft.com/office/drawing/2014/main" id="{E12DFC4A-3EFC-304B-849E-E48DCE0E15B9}"/>
                </a:ext>
              </a:extLst>
            </p:cNvPr>
            <p:cNvSpPr/>
            <p:nvPr/>
          </p:nvSpPr>
          <p:spPr>
            <a:xfrm>
              <a:off x="4484914" y="2739147"/>
              <a:ext cx="255030" cy="4485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a:extLst>
                <a:ext uri="{FF2B5EF4-FFF2-40B4-BE49-F238E27FC236}">
                  <a16:creationId xmlns:a16="http://schemas.microsoft.com/office/drawing/2014/main" id="{51EED0A3-54F4-4D43-B5D0-5CF2E2CD77C6}"/>
                </a:ext>
              </a:extLst>
            </p:cNvPr>
            <p:cNvSpPr/>
            <p:nvPr/>
          </p:nvSpPr>
          <p:spPr>
            <a:xfrm>
              <a:off x="3649916" y="1964044"/>
              <a:ext cx="1844168" cy="48720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テキスト ボックス 18">
            <a:extLst>
              <a:ext uri="{FF2B5EF4-FFF2-40B4-BE49-F238E27FC236}">
                <a16:creationId xmlns:a16="http://schemas.microsoft.com/office/drawing/2014/main" id="{DA0B6102-E5E3-664D-BCCC-733B5C637DF7}"/>
              </a:ext>
            </a:extLst>
          </p:cNvPr>
          <p:cNvSpPr txBox="1"/>
          <p:nvPr/>
        </p:nvSpPr>
        <p:spPr>
          <a:xfrm>
            <a:off x="760701" y="4266449"/>
            <a:ext cx="7622600" cy="400110"/>
          </a:xfrm>
          <a:prstGeom prst="rect">
            <a:avLst/>
          </a:prstGeom>
          <a:noFill/>
        </p:spPr>
        <p:txBody>
          <a:bodyPr wrap="none" rtlCol="0">
            <a:spAutoFit/>
          </a:bodyPr>
          <a:lstStyle/>
          <a:p>
            <a:pPr algn="ctr"/>
            <a:r>
              <a:rPr kumimoji="1" lang="ja-JP" altLang="en-US" sz="2000">
                <a:solidFill>
                  <a:srgbClr val="C00000"/>
                </a:solidFill>
                <a:latin typeface="Meiryo" panose="020B0604030504040204" pitchFamily="34" charset="-128"/>
                <a:ea typeface="Meiryo" panose="020B0604030504040204" pitchFamily="34" charset="-128"/>
              </a:rPr>
              <a:t>自動車が売れない時代に、どうやって収益を上げればいいのか？</a:t>
            </a:r>
            <a:endParaRPr kumimoji="1" lang="en-US" altLang="ja-JP" sz="20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0A8879E-5B8A-EA4A-AC7F-3130C13D4EF6}"/>
              </a:ext>
            </a:extLst>
          </p:cNvPr>
          <p:cNvSpPr txBox="1"/>
          <p:nvPr/>
        </p:nvSpPr>
        <p:spPr>
          <a:xfrm>
            <a:off x="3838467" y="5107424"/>
            <a:ext cx="4544834" cy="707886"/>
          </a:xfrm>
          <a:prstGeom prst="rect">
            <a:avLst/>
          </a:prstGeom>
          <a:noFill/>
        </p:spPr>
        <p:txBody>
          <a:bodyPr wrap="none" rtlCol="0">
            <a:spAutoFit/>
          </a:bodyPr>
          <a:lstStyle/>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あなたが、事業責任者であるとすれば</a:t>
            </a:r>
            <a:endParaRPr lang="en-US" altLang="ja-JP" sz="2000" b="1"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どのようにして、稼ぎますか？</a:t>
            </a:r>
          </a:p>
        </p:txBody>
      </p:sp>
      <p:pic>
        <p:nvPicPr>
          <p:cNvPr id="23" name="図 22" descr="道路, 車, テーブル, 座る が含まれている画像&#10;&#10;自動的に生成された説明">
            <a:extLst>
              <a:ext uri="{FF2B5EF4-FFF2-40B4-BE49-F238E27FC236}">
                <a16:creationId xmlns:a16="http://schemas.microsoft.com/office/drawing/2014/main" id="{519F22BB-3755-CD4F-A3CC-4698D21997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9458" y="4722996"/>
            <a:ext cx="2487442" cy="1476743"/>
          </a:xfrm>
          <a:prstGeom prst="rect">
            <a:avLst/>
          </a:prstGeom>
        </p:spPr>
      </p:pic>
      <p:sp>
        <p:nvSpPr>
          <p:cNvPr id="24" name="正方形/長方形 23">
            <a:extLst>
              <a:ext uri="{FF2B5EF4-FFF2-40B4-BE49-F238E27FC236}">
                <a16:creationId xmlns:a16="http://schemas.microsoft.com/office/drawing/2014/main" id="{5B06FFDF-FA07-FE48-A903-CB9E4FAF6650}"/>
              </a:ext>
            </a:extLst>
          </p:cNvPr>
          <p:cNvSpPr/>
          <p:nvPr/>
        </p:nvSpPr>
        <p:spPr>
          <a:xfrm>
            <a:off x="2333713" y="5891962"/>
            <a:ext cx="1103187" cy="307777"/>
          </a:xfrm>
          <a:prstGeom prst="rect">
            <a:avLst/>
          </a:prstGeom>
        </p:spPr>
        <p:txBody>
          <a:bodyPr wrap="none">
            <a:spAutoFit/>
          </a:bodyPr>
          <a:lstStyle/>
          <a:p>
            <a:pPr algn="r"/>
            <a:r>
              <a:rPr lang="en-US" altLang="ja-JP" sz="1400" b="1" dirty="0">
                <a:solidFill>
                  <a:schemeClr val="bg1"/>
                </a:solidFill>
                <a:latin typeface="Meiryo" panose="020B0604030504040204" pitchFamily="34" charset="-128"/>
                <a:ea typeface="Meiryo" panose="020B0604030504040204" pitchFamily="34" charset="-128"/>
              </a:rPr>
              <a:t>Easy Ride</a:t>
            </a:r>
            <a:endParaRPr lang="ja-JP" altLang="en-US" sz="1400">
              <a:solidFill>
                <a:schemeClr val="bg1"/>
              </a:solidFill>
            </a:endParaRPr>
          </a:p>
        </p:txBody>
      </p:sp>
    </p:spTree>
    <p:extLst>
      <p:ext uri="{BB962C8B-B14F-4D97-AF65-F5344CB8AC3E}">
        <p14:creationId xmlns:p14="http://schemas.microsoft.com/office/powerpoint/2010/main" val="168720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右矢印 35">
            <a:extLst>
              <a:ext uri="{FF2B5EF4-FFF2-40B4-BE49-F238E27FC236}">
                <a16:creationId xmlns:a16="http://schemas.microsoft.com/office/drawing/2014/main" id="{3E6A0179-FA6C-CA40-8A22-8CCCCF9E2072}"/>
              </a:ext>
            </a:extLst>
          </p:cNvPr>
          <p:cNvSpPr/>
          <p:nvPr/>
        </p:nvSpPr>
        <p:spPr>
          <a:xfrm rot="2312716">
            <a:off x="2984645" y="3417558"/>
            <a:ext cx="4011189" cy="877850"/>
          </a:xfrm>
          <a:prstGeom prst="rightArrow">
            <a:avLst>
              <a:gd name="adj1" fmla="val 50000"/>
              <a:gd name="adj2" fmla="val 57444"/>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曲折矢印 33">
            <a:extLst>
              <a:ext uri="{FF2B5EF4-FFF2-40B4-BE49-F238E27FC236}">
                <a16:creationId xmlns:a16="http://schemas.microsoft.com/office/drawing/2014/main" id="{F395F8AA-E421-884B-A96A-0D2D6E0ECF81}"/>
              </a:ext>
            </a:extLst>
          </p:cNvPr>
          <p:cNvSpPr/>
          <p:nvPr/>
        </p:nvSpPr>
        <p:spPr>
          <a:xfrm rot="5400000">
            <a:off x="4267118" y="1614092"/>
            <a:ext cx="3193630" cy="3776403"/>
          </a:xfrm>
          <a:prstGeom prst="bentArrow">
            <a:avLst>
              <a:gd name="adj1" fmla="val 14381"/>
              <a:gd name="adj2" fmla="val 14571"/>
              <a:gd name="adj3" fmla="val 17795"/>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曲折矢印 37">
            <a:extLst>
              <a:ext uri="{FF2B5EF4-FFF2-40B4-BE49-F238E27FC236}">
                <a16:creationId xmlns:a16="http://schemas.microsoft.com/office/drawing/2014/main" id="{50466061-3DCD-484D-BA6C-A8D69912701A}"/>
              </a:ext>
            </a:extLst>
          </p:cNvPr>
          <p:cNvSpPr/>
          <p:nvPr/>
        </p:nvSpPr>
        <p:spPr>
          <a:xfrm flipV="1">
            <a:off x="2193259" y="2483314"/>
            <a:ext cx="3776404" cy="3471189"/>
          </a:xfrm>
          <a:prstGeom prst="bentArrow">
            <a:avLst>
              <a:gd name="adj1" fmla="val 12811"/>
              <a:gd name="adj2" fmla="val 11518"/>
              <a:gd name="adj3" fmla="val 16399"/>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3172E16-3DDB-9B4C-9F56-D321893C0102}"/>
              </a:ext>
            </a:extLst>
          </p:cNvPr>
          <p:cNvSpPr>
            <a:spLocks noGrp="1"/>
          </p:cNvSpPr>
          <p:nvPr>
            <p:ph type="title"/>
          </p:nvPr>
        </p:nvSpPr>
        <p:spPr>
          <a:xfrm>
            <a:off x="230400" y="266400"/>
            <a:ext cx="8913600" cy="416221"/>
          </a:xfrm>
        </p:spPr>
        <p:txBody>
          <a:bodyPr/>
          <a:lstStyle/>
          <a:p>
            <a:r>
              <a:rPr lang="en-US" altLang="ja-JP" dirty="0"/>
              <a:t>VUCA</a:t>
            </a:r>
            <a:r>
              <a:rPr lang="ja-JP" altLang="en-US"/>
              <a:t>とは何か</a:t>
            </a:r>
            <a:endParaRPr kumimoji="1" lang="ja-JP" altLang="en-US"/>
          </a:p>
        </p:txBody>
      </p:sp>
      <p:sp>
        <p:nvSpPr>
          <p:cNvPr id="3" name="正方形/長方形 2">
            <a:extLst>
              <a:ext uri="{FF2B5EF4-FFF2-40B4-BE49-F238E27FC236}">
                <a16:creationId xmlns:a16="http://schemas.microsoft.com/office/drawing/2014/main" id="{38D08EC1-F26D-E947-88C4-423A7D8EEC34}"/>
              </a:ext>
            </a:extLst>
          </p:cNvPr>
          <p:cNvSpPr/>
          <p:nvPr/>
        </p:nvSpPr>
        <p:spPr>
          <a:xfrm>
            <a:off x="1162498" y="1861822"/>
            <a:ext cx="3177470" cy="646331"/>
          </a:xfrm>
          <a:prstGeom prst="rect">
            <a:avLst/>
          </a:prstGeom>
        </p:spPr>
        <p:txBody>
          <a:bodyPr wrap="square">
            <a:spAutoFit/>
          </a:bodyPr>
          <a:lstStyle/>
          <a:p>
            <a:r>
              <a:rPr lang="ja-JP" altLang="en-US" b="1">
                <a:solidFill>
                  <a:srgbClr val="C00000"/>
                </a:solidFill>
                <a:latin typeface="Meiryo" panose="020B0604030504040204" pitchFamily="34" charset="-128"/>
                <a:ea typeface="Meiryo" panose="020B0604030504040204" pitchFamily="34" charset="-128"/>
              </a:rPr>
              <a:t>社会環境が複雑性を増し</a:t>
            </a:r>
            <a:endParaRPr lang="en-US" altLang="ja-JP" b="1" dirty="0">
              <a:solidFill>
                <a:srgbClr val="C00000"/>
              </a:solidFill>
              <a:latin typeface="Meiryo" panose="020B0604030504040204" pitchFamily="34" charset="-128"/>
              <a:ea typeface="Meiryo" panose="020B0604030504040204" pitchFamily="34" charset="-128"/>
            </a:endParaRPr>
          </a:p>
          <a:p>
            <a:r>
              <a:rPr lang="ja-JP" altLang="en-US" b="1">
                <a:solidFill>
                  <a:srgbClr val="C00000"/>
                </a:solidFill>
                <a:latin typeface="Meiryo" panose="020B0604030504040204" pitchFamily="34" charset="-128"/>
                <a:ea typeface="Meiryo" panose="020B0604030504040204" pitchFamily="34" charset="-128"/>
              </a:rPr>
              <a:t>将来の予測が困難な状況</a:t>
            </a:r>
          </a:p>
        </p:txBody>
      </p:sp>
      <p:cxnSp>
        <p:nvCxnSpPr>
          <p:cNvPr id="5" name="直線矢印コネクタ 4">
            <a:extLst>
              <a:ext uri="{FF2B5EF4-FFF2-40B4-BE49-F238E27FC236}">
                <a16:creationId xmlns:a16="http://schemas.microsoft.com/office/drawing/2014/main" id="{280BBF5D-FF7A-7746-86B1-F1D9DDE4BE38}"/>
              </a:ext>
            </a:extLst>
          </p:cNvPr>
          <p:cNvCxnSpPr>
            <a:cxnSpLocks/>
          </p:cNvCxnSpPr>
          <p:nvPr/>
        </p:nvCxnSpPr>
        <p:spPr>
          <a:xfrm flipV="1">
            <a:off x="1047624" y="1882240"/>
            <a:ext cx="20730" cy="426563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051ABF93-EAE8-4246-8F1D-D03E6909EC8E}"/>
              </a:ext>
            </a:extLst>
          </p:cNvPr>
          <p:cNvCxnSpPr>
            <a:cxnSpLocks/>
          </p:cNvCxnSpPr>
          <p:nvPr/>
        </p:nvCxnSpPr>
        <p:spPr>
          <a:xfrm flipV="1">
            <a:off x="1047624" y="6152597"/>
            <a:ext cx="729703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03961AE0-4011-9941-869D-7B582194FB41}"/>
              </a:ext>
            </a:extLst>
          </p:cNvPr>
          <p:cNvSpPr txBox="1"/>
          <p:nvPr/>
        </p:nvSpPr>
        <p:spPr>
          <a:xfrm>
            <a:off x="959794" y="6161089"/>
            <a:ext cx="1082348" cy="307777"/>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現状の理解</a:t>
            </a:r>
            <a:endParaRPr kumimoji="1" lang="ja-JP" altLang="en-US" sz="14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167CFA8-744F-F541-A0BA-C414CF32E1A2}"/>
              </a:ext>
            </a:extLst>
          </p:cNvPr>
          <p:cNvSpPr txBox="1"/>
          <p:nvPr/>
        </p:nvSpPr>
        <p:spPr>
          <a:xfrm>
            <a:off x="686470" y="5211010"/>
            <a:ext cx="400110" cy="990015"/>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結果の予測</a:t>
            </a:r>
            <a:endParaRPr kumimoji="1" lang="ja-JP" altLang="en-US" sz="14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1442588-375A-4F4A-AC85-1C7EBF468BFC}"/>
              </a:ext>
            </a:extLst>
          </p:cNvPr>
          <p:cNvSpPr txBox="1"/>
          <p:nvPr/>
        </p:nvSpPr>
        <p:spPr>
          <a:xfrm>
            <a:off x="686470" y="1833813"/>
            <a:ext cx="400110" cy="451406"/>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76568CD-FBBB-2E42-B0A6-FABB5C2959F5}"/>
              </a:ext>
            </a:extLst>
          </p:cNvPr>
          <p:cNvSpPr txBox="1"/>
          <p:nvPr/>
        </p:nvSpPr>
        <p:spPr>
          <a:xfrm>
            <a:off x="7913791" y="6195033"/>
            <a:ext cx="543739" cy="307777"/>
          </a:xfrm>
          <a:prstGeom prst="rect">
            <a:avLst/>
          </a:prstGeom>
          <a:noFill/>
        </p:spPr>
        <p:txBody>
          <a:bodyPr vert="horz"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22E2B68-D6AF-4446-B83E-7A84E9013576}"/>
              </a:ext>
            </a:extLst>
          </p:cNvPr>
          <p:cNvSpPr/>
          <p:nvPr/>
        </p:nvSpPr>
        <p:spPr>
          <a:xfrm>
            <a:off x="4892294" y="2181931"/>
            <a:ext cx="3297944" cy="707886"/>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テクノロジーの進化や社会常識の変化など、価値観や社会の仕組みなどが猛烈なスピードで変化し、先の見通しを立てることが困難。変化の度合いや割合も大きく、変動性を予想するのは難しくなっている</a:t>
            </a:r>
            <a:endParaRPr lang="en-US" altLang="ja-JP" sz="1000" dirty="0">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92E902-3855-3E42-8DDE-A4ADBACCF623}"/>
              </a:ext>
            </a:extLst>
          </p:cNvPr>
          <p:cNvSpPr/>
          <p:nvPr/>
        </p:nvSpPr>
        <p:spPr>
          <a:xfrm>
            <a:off x="3429467" y="2980134"/>
            <a:ext cx="2725874"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U</a:t>
            </a:r>
            <a:r>
              <a:rPr lang="ja-JP" altLang="en-US" sz="1600">
                <a:latin typeface="Meiryo" panose="020B0604030504040204" pitchFamily="34" charset="-128"/>
                <a:ea typeface="Meiryo" panose="020B0604030504040204" pitchFamily="34" charset="-128"/>
              </a:rPr>
              <a:t>ncertainty（不確実性）</a:t>
            </a:r>
          </a:p>
        </p:txBody>
      </p:sp>
      <p:sp>
        <p:nvSpPr>
          <p:cNvPr id="20" name="正方形/長方形 19">
            <a:extLst>
              <a:ext uri="{FF2B5EF4-FFF2-40B4-BE49-F238E27FC236}">
                <a16:creationId xmlns:a16="http://schemas.microsoft.com/office/drawing/2014/main" id="{92681D57-BE12-6549-BE17-021DA2CED435}"/>
              </a:ext>
            </a:extLst>
          </p:cNvPr>
          <p:cNvSpPr/>
          <p:nvPr/>
        </p:nvSpPr>
        <p:spPr>
          <a:xfrm>
            <a:off x="4892294" y="1886525"/>
            <a:ext cx="2121863" cy="400110"/>
          </a:xfrm>
          <a:prstGeom prst="rect">
            <a:avLst/>
          </a:prstGeom>
        </p:spPr>
        <p:txBody>
          <a:bodyPr wrap="none">
            <a:spAutoFit/>
          </a:bodyPr>
          <a:lstStyle/>
          <a:p>
            <a:r>
              <a:rPr lang="en" altLang="ja-JP" sz="2000" b="1" dirty="0">
                <a:solidFill>
                  <a:srgbClr val="454545"/>
                </a:solidFill>
                <a:latin typeface="Meiryo" panose="020B0604030504040204" pitchFamily="34" charset="-128"/>
                <a:ea typeface="Meiryo" panose="020B0604030504040204" pitchFamily="34" charset="-128"/>
              </a:rPr>
              <a:t>V</a:t>
            </a:r>
            <a:r>
              <a:rPr lang="en" altLang="ja-JP" sz="1600" dirty="0">
                <a:solidFill>
                  <a:srgbClr val="454545"/>
                </a:solidFill>
                <a:latin typeface="Meiryo" panose="020B0604030504040204" pitchFamily="34" charset="-128"/>
                <a:ea typeface="Meiryo" panose="020B0604030504040204" pitchFamily="34" charset="-128"/>
              </a:rPr>
              <a:t>olatility</a:t>
            </a:r>
            <a:r>
              <a:rPr lang="ja-JP" altLang="en" sz="1600">
                <a:solidFill>
                  <a:srgbClr val="454545"/>
                </a:solidFill>
                <a:latin typeface="Meiryo" panose="020B0604030504040204" pitchFamily="34" charset="-128"/>
                <a:ea typeface="Meiryo" panose="020B0604030504040204" pitchFamily="34" charset="-128"/>
              </a:rPr>
              <a:t>（</a:t>
            </a:r>
            <a:r>
              <a:rPr lang="ja-JP" altLang="en-US" sz="1600">
                <a:solidFill>
                  <a:srgbClr val="454545"/>
                </a:solidFill>
                <a:latin typeface="Meiryo" panose="020B0604030504040204" pitchFamily="34" charset="-128"/>
                <a:ea typeface="Meiryo" panose="020B0604030504040204" pitchFamily="34" charset="-128"/>
              </a:rPr>
              <a:t>変動性）</a:t>
            </a:r>
            <a:endParaRPr lang="ja-JP" altLang="en-US" sz="1600" i="0">
              <a:solidFill>
                <a:srgbClr val="454545"/>
              </a:solidFill>
              <a:effectLst/>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6935031-8C5F-174B-9B0B-92929306842E}"/>
              </a:ext>
            </a:extLst>
          </p:cNvPr>
          <p:cNvSpPr/>
          <p:nvPr/>
        </p:nvSpPr>
        <p:spPr>
          <a:xfrm>
            <a:off x="3447749" y="3294227"/>
            <a:ext cx="3297945" cy="707886"/>
          </a:xfrm>
          <a:prstGeom prst="rect">
            <a:avLst/>
          </a:prstGeom>
        </p:spPr>
        <p:txBody>
          <a:bodyPr wrap="square">
            <a:spAutoFit/>
          </a:bodyPr>
          <a:lstStyle/>
          <a:p>
            <a:pPr fontAlgn="base"/>
            <a:r>
              <a:rPr lang="ja-JP" altLang="en-US" sz="1000">
                <a:solidFill>
                  <a:srgbClr val="222222"/>
                </a:solidFill>
                <a:latin typeface="メイリオ" panose="020B0604030504040204" pitchFamily="34" charset="-128"/>
                <a:ea typeface="メイリオ" panose="020B0604030504040204" pitchFamily="34" charset="-128"/>
              </a:rPr>
              <a:t>イギリスの</a:t>
            </a:r>
            <a:r>
              <a:rPr lang="en" altLang="ja-JP" sz="1000" dirty="0">
                <a:solidFill>
                  <a:srgbClr val="222222"/>
                </a:solidFill>
                <a:latin typeface="メイリオ" panose="020B0604030504040204" pitchFamily="34" charset="-128"/>
                <a:ea typeface="メイリオ" panose="020B0604030504040204" pitchFamily="34" charset="-128"/>
              </a:rPr>
              <a:t>EU</a:t>
            </a:r>
            <a:r>
              <a:rPr lang="ja-JP" altLang="en-US" sz="1000">
                <a:solidFill>
                  <a:srgbClr val="222222"/>
                </a:solidFill>
                <a:latin typeface="メイリオ" panose="020B0604030504040204" pitchFamily="34" charset="-128"/>
                <a:ea typeface="メイリオ" panose="020B0604030504040204" pitchFamily="34" charset="-128"/>
              </a:rPr>
              <a:t>離脱、米中貿易戦、民族間紛争など、</a:t>
            </a:r>
            <a:r>
              <a:rPr lang="ja-JP" altLang="en-US" sz="1000">
                <a:solidFill>
                  <a:srgbClr val="222222"/>
                </a:solidFill>
                <a:latin typeface="inherit"/>
                <a:ea typeface="メイリオ" panose="020B0604030504040204" pitchFamily="34" charset="-128"/>
              </a:rPr>
              <a:t>現代を取り巻く情勢は、予断を許さなない状況</a:t>
            </a:r>
            <a:r>
              <a:rPr lang="ja-JP" altLang="en-US" sz="1000">
                <a:solidFill>
                  <a:srgbClr val="222222"/>
                </a:solidFill>
                <a:latin typeface="メイリオ" panose="020B0604030504040204" pitchFamily="34" charset="-128"/>
                <a:ea typeface="メイリオ" panose="020B0604030504040204" pitchFamily="34" charset="-128"/>
              </a:rPr>
              <a:t>であって、さまざまなリスクに対応しなければならない状況に置かれている。</a:t>
            </a:r>
            <a:endParaRPr lang="ja-JP" altLang="en-US" sz="1000" i="0">
              <a:solidFill>
                <a:srgbClr val="222222"/>
              </a:solidFill>
              <a:effectLst/>
              <a:latin typeface="メイリオ" panose="020B0604030504040204" pitchFamily="34" charset="-128"/>
              <a:ea typeface="メイリオ" panose="020B0604030504040204" pitchFamily="34" charset="-128"/>
            </a:endParaRPr>
          </a:p>
        </p:txBody>
      </p:sp>
      <p:sp>
        <p:nvSpPr>
          <p:cNvPr id="24" name="正方形/長方形 23">
            <a:extLst>
              <a:ext uri="{FF2B5EF4-FFF2-40B4-BE49-F238E27FC236}">
                <a16:creationId xmlns:a16="http://schemas.microsoft.com/office/drawing/2014/main" id="{31D2EA21-F11A-CC4D-815C-E4687793EB71}"/>
              </a:ext>
            </a:extLst>
          </p:cNvPr>
          <p:cNvSpPr/>
          <p:nvPr/>
        </p:nvSpPr>
        <p:spPr>
          <a:xfrm>
            <a:off x="2438095" y="4109139"/>
            <a:ext cx="2107565"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C</a:t>
            </a:r>
            <a:r>
              <a:rPr lang="ja-JP" altLang="en-US" sz="1400">
                <a:latin typeface="Meiryo" panose="020B0604030504040204" pitchFamily="34" charset="-128"/>
                <a:ea typeface="Meiryo" panose="020B0604030504040204" pitchFamily="34" charset="-128"/>
              </a:rPr>
              <a:t>omplexity（複雑性）</a:t>
            </a:r>
          </a:p>
        </p:txBody>
      </p:sp>
      <p:sp>
        <p:nvSpPr>
          <p:cNvPr id="25" name="正方形/長方形 24">
            <a:extLst>
              <a:ext uri="{FF2B5EF4-FFF2-40B4-BE49-F238E27FC236}">
                <a16:creationId xmlns:a16="http://schemas.microsoft.com/office/drawing/2014/main" id="{43741FC4-902E-C546-8FA4-EF17546FD5BC}"/>
              </a:ext>
            </a:extLst>
          </p:cNvPr>
          <p:cNvSpPr/>
          <p:nvPr/>
        </p:nvSpPr>
        <p:spPr>
          <a:xfrm>
            <a:off x="2438095" y="4391221"/>
            <a:ext cx="3144964" cy="707886"/>
          </a:xfrm>
          <a:prstGeom prst="rect">
            <a:avLst/>
          </a:prstGeom>
        </p:spPr>
        <p:txBody>
          <a:bodyPr wrap="square">
            <a:spAutoFit/>
          </a:bodyPr>
          <a:lstStyle/>
          <a:p>
            <a:r>
              <a:rPr lang="ja-JP" altLang="en-US" sz="1000">
                <a:solidFill>
                  <a:srgbClr val="252525"/>
                </a:solidFill>
                <a:latin typeface="Meiryo" panose="020B0604030504040204" pitchFamily="34" charset="-128"/>
                <a:ea typeface="Meiryo" panose="020B0604030504040204" pitchFamily="34" charset="-128"/>
              </a:rPr>
              <a:t>一つの企業、一つの国で解決できる問題が極端に少なくなった。地球規模でパラメータが複雑に絡み合っているため、問題解決は単純ではなく、より一層困難なものになりつつある。</a:t>
            </a:r>
            <a:endParaRPr lang="ja-JP" altLang="en-US" sz="1000" b="0" i="0">
              <a:solidFill>
                <a:srgbClr val="252525"/>
              </a:solidFill>
              <a:effectLst/>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16219AE6-822D-564E-AB03-5EF7A7D27F3E}"/>
              </a:ext>
            </a:extLst>
          </p:cNvPr>
          <p:cNvSpPr/>
          <p:nvPr/>
        </p:nvSpPr>
        <p:spPr>
          <a:xfrm>
            <a:off x="1178751" y="5514605"/>
            <a:ext cx="3144964" cy="553998"/>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変動性、不確実性、複雑性がり、因果関係が不明、かつ前例のない出来事が増え、過去の実績や成功例に基づいた方法が通用しない時代となりつつある。</a:t>
            </a:r>
          </a:p>
        </p:txBody>
      </p:sp>
      <p:sp>
        <p:nvSpPr>
          <p:cNvPr id="28" name="正方形/長方形 27">
            <a:extLst>
              <a:ext uri="{FF2B5EF4-FFF2-40B4-BE49-F238E27FC236}">
                <a16:creationId xmlns:a16="http://schemas.microsoft.com/office/drawing/2014/main" id="{DBB0F172-4A20-0740-BAC9-B0E4AF941920}"/>
              </a:ext>
            </a:extLst>
          </p:cNvPr>
          <p:cNvSpPr/>
          <p:nvPr/>
        </p:nvSpPr>
        <p:spPr>
          <a:xfrm>
            <a:off x="1178751" y="5183101"/>
            <a:ext cx="2029017"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A</a:t>
            </a:r>
            <a:r>
              <a:rPr lang="ja-JP" altLang="en-US" sz="1400">
                <a:latin typeface="Meiryo" panose="020B0604030504040204" pitchFamily="34" charset="-128"/>
                <a:ea typeface="Meiryo" panose="020B0604030504040204" pitchFamily="34" charset="-128"/>
              </a:rPr>
              <a:t>mbiguity（曖昧性）</a:t>
            </a:r>
          </a:p>
        </p:txBody>
      </p:sp>
      <p:sp>
        <p:nvSpPr>
          <p:cNvPr id="29" name="正方形/長方形 28">
            <a:extLst>
              <a:ext uri="{FF2B5EF4-FFF2-40B4-BE49-F238E27FC236}">
                <a16:creationId xmlns:a16="http://schemas.microsoft.com/office/drawing/2014/main" id="{E389BE25-4D6D-DC45-B4C0-828EAC83F4F1}"/>
              </a:ext>
            </a:extLst>
          </p:cNvPr>
          <p:cNvSpPr/>
          <p:nvPr/>
        </p:nvSpPr>
        <p:spPr>
          <a:xfrm>
            <a:off x="744667" y="941121"/>
            <a:ext cx="7654665" cy="707886"/>
          </a:xfrm>
          <a:prstGeom prst="rect">
            <a:avLst/>
          </a:prstGeom>
        </p:spPr>
        <p:txBody>
          <a:bodyPr wrap="square">
            <a:spAutoFit/>
          </a:bodyPr>
          <a:lstStyle/>
          <a:p>
            <a:r>
              <a:rPr lang="en" altLang="ja-JP" sz="1600" b="1" dirty="0">
                <a:solidFill>
                  <a:srgbClr val="333333"/>
                </a:solidFill>
                <a:latin typeface="Meiryo" panose="020B0604030504040204" pitchFamily="34" charset="-128"/>
                <a:ea typeface="Meiryo" panose="020B0604030504040204" pitchFamily="34" charset="-128"/>
              </a:rPr>
              <a:t>VUCA(</a:t>
            </a:r>
            <a:r>
              <a:rPr lang="ja-JP" altLang="en-US" sz="1600" b="1">
                <a:solidFill>
                  <a:srgbClr val="333333"/>
                </a:solidFill>
                <a:latin typeface="Meiryo" panose="020B0604030504040204" pitchFamily="34" charset="-128"/>
                <a:ea typeface="Meiryo" panose="020B0604030504040204" pitchFamily="34" charset="-128"/>
              </a:rPr>
              <a:t>ブーカ</a:t>
            </a:r>
            <a:r>
              <a:rPr lang="en-US" altLang="ja-JP" sz="1600" b="1" dirty="0">
                <a:solidFill>
                  <a:srgbClr val="333333"/>
                </a:solidFill>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2016</a:t>
            </a:r>
            <a:r>
              <a:rPr lang="ja-JP" altLang="ja-JP" sz="1200">
                <a:latin typeface="Meiryo" panose="020B0604030504040204" pitchFamily="34" charset="-128"/>
                <a:ea typeface="Meiryo" panose="020B0604030504040204" pitchFamily="34" charset="-128"/>
              </a:rPr>
              <a:t>年のダボス会議（世界経済フォーラム）で使われ、注目されるようにな</a:t>
            </a:r>
            <a:r>
              <a:rPr lang="ja-JP" altLang="en-US" sz="1200">
                <a:latin typeface="Meiryo" panose="020B0604030504040204" pitchFamily="34" charset="-128"/>
                <a:ea typeface="Meiryo" panose="020B0604030504040204" pitchFamily="34" charset="-128"/>
              </a:rPr>
              <a:t>った</a:t>
            </a:r>
            <a:r>
              <a:rPr lang="ja-JP" altLang="ja-JP" sz="1200">
                <a:latin typeface="Meiryo" panose="020B0604030504040204" pitchFamily="34" charset="-128"/>
                <a:ea typeface="Meiryo" panose="020B0604030504040204" pitchFamily="34" charset="-128"/>
              </a:rPr>
              <a:t>。昨今は、ビジネスシーンでも一般的に使用されており、コロナ禍によって我々は身をもって体験している。働き方や組織のあり方、経営などの方針に関わる考え方の前提にもなってい</a:t>
            </a:r>
            <a:r>
              <a:rPr lang="ja-JP" altLang="en-US" sz="1200">
                <a:latin typeface="Meiryo" panose="020B0604030504040204" pitchFamily="34" charset="-128"/>
                <a:ea typeface="Meiryo" panose="020B0604030504040204" pitchFamily="34" charset="-128"/>
              </a:rPr>
              <a:t>る</a:t>
            </a:r>
            <a:r>
              <a:rPr lang="ja-JP" altLang="ja-JP" sz="1200">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EBE1C121-81B9-F04F-9C1E-117E44449A6C}"/>
              </a:ext>
            </a:extLst>
          </p:cNvPr>
          <p:cNvSpPr txBox="1"/>
          <p:nvPr/>
        </p:nvSpPr>
        <p:spPr>
          <a:xfrm>
            <a:off x="5947573" y="5279165"/>
            <a:ext cx="2441694" cy="830997"/>
          </a:xfrm>
          <a:prstGeom prst="rect">
            <a:avLst/>
          </a:prstGeom>
          <a:noFill/>
        </p:spPr>
        <p:txBody>
          <a:bodyPr wrap="none" rtlCol="0">
            <a:spAutoFit/>
          </a:bodyPr>
          <a:lstStyle/>
          <a:p>
            <a:pPr algn="r"/>
            <a:r>
              <a:rPr kumimoji="1" lang="ja-JP" altLang="en-US" sz="1600" b="1">
                <a:solidFill>
                  <a:srgbClr val="0070C0"/>
                </a:solidFill>
                <a:latin typeface="Meiryo" panose="020B0604030504040204" pitchFamily="34" charset="-128"/>
                <a:ea typeface="Meiryo" panose="020B0604030504040204" pitchFamily="34" charset="-128"/>
              </a:rPr>
              <a:t>変化を直ちに捉え</a:t>
            </a:r>
            <a:endParaRPr kumimoji="1" lang="en-US" altLang="ja-JP" sz="1600" b="1" dirty="0">
              <a:solidFill>
                <a:srgbClr val="0070C0"/>
              </a:solidFill>
              <a:latin typeface="Meiryo" panose="020B0604030504040204" pitchFamily="34" charset="-128"/>
              <a:ea typeface="Meiryo" panose="020B0604030504040204" pitchFamily="34" charset="-128"/>
            </a:endParaRPr>
          </a:p>
          <a:p>
            <a:pPr algn="r"/>
            <a:r>
              <a:rPr lang="ja-JP" altLang="en-US" sz="1600" b="1">
                <a:solidFill>
                  <a:srgbClr val="0070C0"/>
                </a:solidFill>
                <a:latin typeface="Meiryo" panose="020B0604030504040204" pitchFamily="34" charset="-128"/>
                <a:ea typeface="Meiryo" panose="020B0604030504040204" pitchFamily="34" charset="-128"/>
              </a:rPr>
              <a:t>現時点での最適を選択し</a:t>
            </a:r>
            <a:endParaRPr lang="en-US" altLang="ja-JP" sz="1600" b="1" dirty="0">
              <a:solidFill>
                <a:srgbClr val="0070C0"/>
              </a:solidFill>
              <a:latin typeface="Meiryo" panose="020B0604030504040204" pitchFamily="34" charset="-128"/>
              <a:ea typeface="Meiryo" panose="020B0604030504040204" pitchFamily="34" charset="-128"/>
            </a:endParaRPr>
          </a:p>
          <a:p>
            <a:pPr algn="r"/>
            <a:r>
              <a:rPr kumimoji="1" lang="ja-JP" altLang="en-US" sz="1600" b="1">
                <a:solidFill>
                  <a:srgbClr val="0070C0"/>
                </a:solidFill>
                <a:latin typeface="Meiryo" panose="020B0604030504040204" pitchFamily="34" charset="-128"/>
                <a:ea typeface="Meiryo" panose="020B0604030504040204" pitchFamily="34" charset="-128"/>
              </a:rPr>
              <a:t>改善</a:t>
            </a:r>
            <a:r>
              <a:rPr lang="ja-JP" altLang="en-US" sz="1600" b="1">
                <a:solidFill>
                  <a:srgbClr val="0070C0"/>
                </a:solidFill>
                <a:latin typeface="Meiryo" panose="020B0604030504040204" pitchFamily="34" charset="-128"/>
                <a:ea typeface="Meiryo" panose="020B0604030504040204" pitchFamily="34" charset="-128"/>
              </a:rPr>
              <a:t>を高速に回し</a:t>
            </a:r>
            <a:r>
              <a:rPr kumimoji="1" lang="ja-JP" altLang="en-US" sz="1600" b="1">
                <a:solidFill>
                  <a:srgbClr val="0070C0"/>
                </a:solidFill>
                <a:latin typeface="Meiryo" panose="020B0604030504040204" pitchFamily="34" charset="-128"/>
                <a:ea typeface="Meiryo" panose="020B0604030504040204" pitchFamily="34" charset="-128"/>
              </a:rPr>
              <a:t>続ける</a:t>
            </a:r>
          </a:p>
        </p:txBody>
      </p:sp>
    </p:spTree>
    <p:extLst>
      <p:ext uri="{BB962C8B-B14F-4D97-AF65-F5344CB8AC3E}">
        <p14:creationId xmlns:p14="http://schemas.microsoft.com/office/powerpoint/2010/main" val="150040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38" grpId="0" animBg="1"/>
      <p:bldP spid="3"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リーフォーム 24">
            <a:extLst>
              <a:ext uri="{FF2B5EF4-FFF2-40B4-BE49-F238E27FC236}">
                <a16:creationId xmlns:a16="http://schemas.microsoft.com/office/drawing/2014/main" id="{A00391FF-E7B4-0A42-95C7-4EDB55CF74EC}"/>
              </a:ext>
            </a:extLst>
          </p:cNvPr>
          <p:cNvSpPr/>
          <p:nvPr/>
        </p:nvSpPr>
        <p:spPr>
          <a:xfrm>
            <a:off x="279515" y="1233211"/>
            <a:ext cx="860588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953735">
              <a:alpha val="2588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リーフォーム 241">
            <a:extLst>
              <a:ext uri="{FF2B5EF4-FFF2-40B4-BE49-F238E27FC236}">
                <a16:creationId xmlns:a16="http://schemas.microsoft.com/office/drawing/2014/main" id="{A0B80715-07BE-8F47-AEAB-4B8D92DAAEDA}"/>
              </a:ext>
            </a:extLst>
          </p:cNvPr>
          <p:cNvSpPr/>
          <p:nvPr/>
        </p:nvSpPr>
        <p:spPr>
          <a:xfrm flipH="1">
            <a:off x="279515" y="1204635"/>
            <a:ext cx="858497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77933C">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a:extLst>
              <a:ext uri="{FF2B5EF4-FFF2-40B4-BE49-F238E27FC236}">
                <a16:creationId xmlns:a16="http://schemas.microsoft.com/office/drawing/2014/main" id="{B864263C-B265-384F-A94B-869EEB21A393}"/>
              </a:ext>
            </a:extLst>
          </p:cNvPr>
          <p:cNvSpPr/>
          <p:nvPr/>
        </p:nvSpPr>
        <p:spPr>
          <a:xfrm>
            <a:off x="6741477" y="860891"/>
            <a:ext cx="2127835" cy="3726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7" name="正方形/長方形 176">
            <a:extLst>
              <a:ext uri="{FF2B5EF4-FFF2-40B4-BE49-F238E27FC236}">
                <a16:creationId xmlns:a16="http://schemas.microsoft.com/office/drawing/2014/main" id="{B5CDDD5E-866E-D24D-B189-5FE0007F5343}"/>
              </a:ext>
            </a:extLst>
          </p:cNvPr>
          <p:cNvSpPr/>
          <p:nvPr/>
        </p:nvSpPr>
        <p:spPr>
          <a:xfrm>
            <a:off x="274688" y="1530614"/>
            <a:ext cx="4281718" cy="50542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A67957D-B3F1-4A42-8A9E-0660EE7712F8}"/>
              </a:ext>
            </a:extLst>
          </p:cNvPr>
          <p:cNvSpPr>
            <a:spLocks noGrp="1"/>
          </p:cNvSpPr>
          <p:nvPr>
            <p:ph type="title"/>
          </p:nvPr>
        </p:nvSpPr>
        <p:spPr>
          <a:xfrm>
            <a:off x="230400" y="266400"/>
            <a:ext cx="8822766" cy="416221"/>
          </a:xfrm>
        </p:spPr>
        <p:txBody>
          <a:bodyPr/>
          <a:lstStyle/>
          <a:p>
            <a:r>
              <a:rPr lang="ja-JP" altLang="ja-JP" sz="2800"/>
              <a:t>時間感覚の変化がビジネスを変えようとしている</a:t>
            </a:r>
          </a:p>
        </p:txBody>
      </p:sp>
      <p:sp>
        <p:nvSpPr>
          <p:cNvPr id="174" name="正方形/長方形 173">
            <a:extLst>
              <a:ext uri="{FF2B5EF4-FFF2-40B4-BE49-F238E27FC236}">
                <a16:creationId xmlns:a16="http://schemas.microsoft.com/office/drawing/2014/main" id="{BF8D6853-36F2-8845-9AAE-F2079BB3599E}"/>
              </a:ext>
            </a:extLst>
          </p:cNvPr>
          <p:cNvSpPr/>
          <p:nvPr/>
        </p:nvSpPr>
        <p:spPr>
          <a:xfrm>
            <a:off x="274688"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5" name="正方形/長方形 174">
            <a:extLst>
              <a:ext uri="{FF2B5EF4-FFF2-40B4-BE49-F238E27FC236}">
                <a16:creationId xmlns:a16="http://schemas.microsoft.com/office/drawing/2014/main" id="{8A69E046-93C3-B24C-8A94-AE7FFD28FF69}"/>
              </a:ext>
            </a:extLst>
          </p:cNvPr>
          <p:cNvSpPr/>
          <p:nvPr/>
        </p:nvSpPr>
        <p:spPr>
          <a:xfrm>
            <a:off x="2428571"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6" name="正方形/長方形 175">
            <a:extLst>
              <a:ext uri="{FF2B5EF4-FFF2-40B4-BE49-F238E27FC236}">
                <a16:creationId xmlns:a16="http://schemas.microsoft.com/office/drawing/2014/main" id="{D9C96DED-79E4-CC4B-83D5-8157FD359FBE}"/>
              </a:ext>
            </a:extLst>
          </p:cNvPr>
          <p:cNvSpPr/>
          <p:nvPr/>
        </p:nvSpPr>
        <p:spPr>
          <a:xfrm>
            <a:off x="4582455" y="86677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81" name="テキスト ボックス 180">
            <a:extLst>
              <a:ext uri="{FF2B5EF4-FFF2-40B4-BE49-F238E27FC236}">
                <a16:creationId xmlns:a16="http://schemas.microsoft.com/office/drawing/2014/main" id="{801B2838-C27F-3547-925A-805F8B18A8D5}"/>
              </a:ext>
            </a:extLst>
          </p:cNvPr>
          <p:cNvSpPr txBox="1"/>
          <p:nvPr/>
        </p:nvSpPr>
        <p:spPr>
          <a:xfrm>
            <a:off x="528126" y="913905"/>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ビジネス・モデル</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2" name="テキスト ボックス 181">
            <a:extLst>
              <a:ext uri="{FF2B5EF4-FFF2-40B4-BE49-F238E27FC236}">
                <a16:creationId xmlns:a16="http://schemas.microsoft.com/office/drawing/2014/main" id="{99209F37-77D3-8C4C-90FC-D0A975B73CF3}"/>
              </a:ext>
            </a:extLst>
          </p:cNvPr>
          <p:cNvSpPr txBox="1"/>
          <p:nvPr/>
        </p:nvSpPr>
        <p:spPr>
          <a:xfrm>
            <a:off x="2771777" y="91002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お客様との関係</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6A2E3BDB-D934-864A-B42A-6F3269CF3AC7}"/>
              </a:ext>
            </a:extLst>
          </p:cNvPr>
          <p:cNvSpPr txBox="1"/>
          <p:nvPr/>
        </p:nvSpPr>
        <p:spPr>
          <a:xfrm>
            <a:off x="5284734" y="910026"/>
            <a:ext cx="7232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働き方</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7" name="テキスト ボックス 186">
            <a:extLst>
              <a:ext uri="{FF2B5EF4-FFF2-40B4-BE49-F238E27FC236}">
                <a16:creationId xmlns:a16="http://schemas.microsoft.com/office/drawing/2014/main" id="{559728C9-EB7C-C64E-BD78-DCB1A4CE54F2}"/>
              </a:ext>
            </a:extLst>
          </p:cNvPr>
          <p:cNvSpPr txBox="1"/>
          <p:nvPr/>
        </p:nvSpPr>
        <p:spPr>
          <a:xfrm>
            <a:off x="7174454" y="910026"/>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情報システム</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39" name="正方形/長方形 238">
            <a:extLst>
              <a:ext uri="{FF2B5EF4-FFF2-40B4-BE49-F238E27FC236}">
                <a16:creationId xmlns:a16="http://schemas.microsoft.com/office/drawing/2014/main" id="{4956B649-CBC2-7341-ABAD-2CD2DCAA6D14}"/>
              </a:ext>
            </a:extLst>
          </p:cNvPr>
          <p:cNvSpPr/>
          <p:nvPr/>
        </p:nvSpPr>
        <p:spPr>
          <a:xfrm>
            <a:off x="272118" y="1598936"/>
            <a:ext cx="4286857" cy="307777"/>
          </a:xfrm>
          <a:prstGeom prst="rect">
            <a:avLst/>
          </a:prstGeom>
        </p:spPr>
        <p:txBody>
          <a:bodyPr wrap="square">
            <a:spAutoFit/>
          </a:bodyPr>
          <a:lstStyle/>
          <a:p>
            <a:pPr algn="ctr"/>
            <a:r>
              <a:rPr lang="ja-JP" altLang="en-US" sz="1400">
                <a:latin typeface="Meiryo" panose="020B0604030504040204" pitchFamily="34" charset="-128"/>
                <a:ea typeface="Meiryo" panose="020B0604030504040204" pitchFamily="34" charset="-128"/>
              </a:rPr>
              <a:t>社会環境の変化が緩やかで中長期的な予測が可能</a:t>
            </a:r>
          </a:p>
        </p:txBody>
      </p:sp>
      <p:sp>
        <p:nvSpPr>
          <p:cNvPr id="178" name="正方形/長方形 177">
            <a:extLst>
              <a:ext uri="{FF2B5EF4-FFF2-40B4-BE49-F238E27FC236}">
                <a16:creationId xmlns:a16="http://schemas.microsoft.com/office/drawing/2014/main" id="{1C9AF217-07BB-4E48-93D4-FC3D664FB1CD}"/>
              </a:ext>
            </a:extLst>
          </p:cNvPr>
          <p:cNvSpPr/>
          <p:nvPr/>
        </p:nvSpPr>
        <p:spPr>
          <a:xfrm>
            <a:off x="4587904" y="1530614"/>
            <a:ext cx="4276582" cy="5054229"/>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右矢印 178">
            <a:extLst>
              <a:ext uri="{FF2B5EF4-FFF2-40B4-BE49-F238E27FC236}">
                <a16:creationId xmlns:a16="http://schemas.microsoft.com/office/drawing/2014/main" id="{5F035083-3268-144B-A902-728577C3E2C9}"/>
              </a:ext>
            </a:extLst>
          </p:cNvPr>
          <p:cNvSpPr/>
          <p:nvPr/>
        </p:nvSpPr>
        <p:spPr>
          <a:xfrm>
            <a:off x="4350563" y="3479889"/>
            <a:ext cx="532415" cy="1311336"/>
          </a:xfrm>
          <a:prstGeom prst="rightArrow">
            <a:avLst>
              <a:gd name="adj1" fmla="val 59961"/>
              <a:gd name="adj2" fmla="val 806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8D528A55-402E-CB4E-B688-C76F87559364}"/>
              </a:ext>
            </a:extLst>
          </p:cNvPr>
          <p:cNvSpPr/>
          <p:nvPr/>
        </p:nvSpPr>
        <p:spPr>
          <a:xfrm>
            <a:off x="4582455" y="1596431"/>
            <a:ext cx="4286857" cy="307777"/>
          </a:xfrm>
          <a:prstGeom prst="rect">
            <a:avLst/>
          </a:prstGeom>
        </p:spPr>
        <p:txBody>
          <a:bodyPr wrap="square">
            <a:spAutoFit/>
          </a:bodyPr>
          <a:lstStyle/>
          <a:p>
            <a:pPr algn="ctr"/>
            <a:r>
              <a:rPr lang="ja-JP" altLang="en-US" sz="1400">
                <a:solidFill>
                  <a:srgbClr val="C00000"/>
                </a:solidFill>
                <a:latin typeface="Meiryo" panose="020B0604030504040204" pitchFamily="34" charset="-128"/>
                <a:ea typeface="Meiryo" panose="020B0604030504040204" pitchFamily="34" charset="-128"/>
              </a:rPr>
              <a:t>社会環境が複雑性を増し将来の予測が困難な状況</a:t>
            </a:r>
          </a:p>
        </p:txBody>
      </p:sp>
      <p:pic>
        <p:nvPicPr>
          <p:cNvPr id="1026" name="Picture 2" descr="管制室のイラスト">
            <a:extLst>
              <a:ext uri="{FF2B5EF4-FFF2-40B4-BE49-F238E27FC236}">
                <a16:creationId xmlns:a16="http://schemas.microsoft.com/office/drawing/2014/main" id="{C1A9607C-7AE9-6544-A0E3-C36ADA9D6B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2978" y="2293269"/>
            <a:ext cx="3757833" cy="3551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127D278-BE74-694B-8721-A538E0AC69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82370" y="4168060"/>
            <a:ext cx="2038665" cy="1597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畑・田んぼを耕す人のイラスト（女性）">
            <a:extLst>
              <a:ext uri="{FF2B5EF4-FFF2-40B4-BE49-F238E27FC236}">
                <a16:creationId xmlns:a16="http://schemas.microsoft.com/office/drawing/2014/main" id="{F2E4E9A6-7945-224D-917F-7E8307BFDA5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86931" y="2755759"/>
            <a:ext cx="1412301" cy="14123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施肥のイラスト">
            <a:extLst>
              <a:ext uri="{FF2B5EF4-FFF2-40B4-BE49-F238E27FC236}">
                <a16:creationId xmlns:a16="http://schemas.microsoft.com/office/drawing/2014/main" id="{4E997E3A-AB8F-CC44-95E0-4C22174EA0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757042" y="2350443"/>
            <a:ext cx="1782810" cy="178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155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16C7AE6-3A8F-A54E-9745-AB6EA1B9192B}"/>
              </a:ext>
            </a:extLst>
          </p:cNvPr>
          <p:cNvSpPr/>
          <p:nvPr/>
        </p:nvSpPr>
        <p:spPr>
          <a:xfrm>
            <a:off x="197827" y="1054458"/>
            <a:ext cx="8748346" cy="132486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0631FFD-08CB-AB40-A226-D9C8E281C7E5}"/>
              </a:ext>
            </a:extLst>
          </p:cNvPr>
          <p:cNvSpPr>
            <a:spLocks noGrp="1"/>
          </p:cNvSpPr>
          <p:nvPr>
            <p:ph type="title"/>
          </p:nvPr>
        </p:nvSpPr>
        <p:spPr/>
        <p:txBody>
          <a:bodyPr/>
          <a:lstStyle/>
          <a:p>
            <a:r>
              <a:rPr lang="en" altLang="ja-JP" dirty="0">
                <a:solidFill>
                  <a:srgbClr val="4B4B4B"/>
                </a:solidFill>
                <a:latin typeface="Arial" panose="020B0604020202020204" pitchFamily="34" charset="0"/>
              </a:rPr>
              <a:t>VUCA</a:t>
            </a:r>
            <a:r>
              <a:rPr lang="ja-JP" altLang="en-US">
                <a:solidFill>
                  <a:srgbClr val="4B4B4B"/>
                </a:solidFill>
                <a:latin typeface="Arial" panose="020B0604020202020204" pitchFamily="34" charset="0"/>
              </a:rPr>
              <a:t>の時代の課題に対するアプローチ方法</a:t>
            </a:r>
            <a:endParaRPr kumimoji="1" lang="ja-JP" altLang="en-US"/>
          </a:p>
        </p:txBody>
      </p:sp>
      <p:sp>
        <p:nvSpPr>
          <p:cNvPr id="5" name="正方形/長方形 4">
            <a:extLst>
              <a:ext uri="{FF2B5EF4-FFF2-40B4-BE49-F238E27FC236}">
                <a16:creationId xmlns:a16="http://schemas.microsoft.com/office/drawing/2014/main" id="{D7688AF4-6B39-6842-A797-6DBCBB7C574A}"/>
              </a:ext>
            </a:extLst>
          </p:cNvPr>
          <p:cNvSpPr/>
          <p:nvPr/>
        </p:nvSpPr>
        <p:spPr>
          <a:xfrm>
            <a:off x="228600" y="1280885"/>
            <a:ext cx="8686800" cy="461665"/>
          </a:xfrm>
          <a:prstGeom prst="rect">
            <a:avLst/>
          </a:prstGeom>
        </p:spPr>
        <p:txBody>
          <a:bodyPr wrap="square">
            <a:spAutoFit/>
          </a:bodyPr>
          <a:lstStyle/>
          <a:p>
            <a:pPr algn="ctr" fontAlgn="base"/>
            <a:r>
              <a:rPr lang="en" altLang="ja-JP" sz="2400" b="1" dirty="0">
                <a:solidFill>
                  <a:schemeClr val="bg1"/>
                </a:solidFill>
                <a:latin typeface="Meiryo" panose="020B0604030504040204" pitchFamily="34" charset="-128"/>
                <a:ea typeface="Meiryo" panose="020B0604030504040204" pitchFamily="34" charset="-128"/>
              </a:rPr>
              <a:t>VUCA</a:t>
            </a:r>
            <a:r>
              <a:rPr lang="ja-JP" altLang="en-US" sz="2400">
                <a:solidFill>
                  <a:schemeClr val="bg1"/>
                </a:solidFill>
                <a:latin typeface="Meiryo" panose="020B0604030504040204" pitchFamily="34" charset="-128"/>
                <a:ea typeface="Meiryo" panose="020B0604030504040204" pitchFamily="34" charset="-128"/>
              </a:rPr>
              <a:t>／社会環境が複雑性を増し将来の予測が困難な状況</a:t>
            </a:r>
            <a:endParaRPr lang="en-US" altLang="ja-JP" sz="24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53974D04-45CD-2846-AFE4-6B32861B6B3D}"/>
              </a:ext>
            </a:extLst>
          </p:cNvPr>
          <p:cNvSpPr/>
          <p:nvPr/>
        </p:nvSpPr>
        <p:spPr>
          <a:xfrm>
            <a:off x="1786622" y="1742550"/>
            <a:ext cx="5570756" cy="523220"/>
          </a:xfrm>
          <a:prstGeom prst="rect">
            <a:avLst/>
          </a:prstGeom>
        </p:spPr>
        <p:txBody>
          <a:bodyPr wrap="non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何が正解かは、分かはわからない</a:t>
            </a:r>
            <a:endParaRPr lang="en-US" altLang="ja-JP" sz="2800" b="1" dirty="0">
              <a:solidFill>
                <a:schemeClr val="bg1"/>
              </a:solidFill>
              <a:latin typeface="Meiryo" panose="020B0604030504040204" pitchFamily="34" charset="-128"/>
              <a:ea typeface="Meiryo" panose="020B0604030504040204" pitchFamily="34" charset="-128"/>
            </a:endParaRPr>
          </a:p>
        </p:txBody>
      </p:sp>
      <p:grpSp>
        <p:nvGrpSpPr>
          <p:cNvPr id="12" name="グループ化 11">
            <a:extLst>
              <a:ext uri="{FF2B5EF4-FFF2-40B4-BE49-F238E27FC236}">
                <a16:creationId xmlns:a16="http://schemas.microsoft.com/office/drawing/2014/main" id="{22E3B5C7-016D-0247-A247-EA87EA49BFC5}"/>
              </a:ext>
            </a:extLst>
          </p:cNvPr>
          <p:cNvGrpSpPr/>
          <p:nvPr/>
        </p:nvGrpSpPr>
        <p:grpSpPr>
          <a:xfrm>
            <a:off x="189033" y="2865674"/>
            <a:ext cx="8757139" cy="3359280"/>
            <a:chOff x="189033" y="2865674"/>
            <a:chExt cx="8757139" cy="3359280"/>
          </a:xfrm>
        </p:grpSpPr>
        <p:sp>
          <p:nvSpPr>
            <p:cNvPr id="10" name="正方形/長方形 9">
              <a:extLst>
                <a:ext uri="{FF2B5EF4-FFF2-40B4-BE49-F238E27FC236}">
                  <a16:creationId xmlns:a16="http://schemas.microsoft.com/office/drawing/2014/main" id="{88FBCECF-705B-9543-8743-B73C2364758D}"/>
                </a:ext>
              </a:extLst>
            </p:cNvPr>
            <p:cNvSpPr/>
            <p:nvPr/>
          </p:nvSpPr>
          <p:spPr>
            <a:xfrm>
              <a:off x="189033" y="2865674"/>
              <a:ext cx="8757139" cy="33592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E0D3D354-23F9-F34C-9F68-3EA22EC3FD6A}"/>
                </a:ext>
              </a:extLst>
            </p:cNvPr>
            <p:cNvSpPr/>
            <p:nvPr/>
          </p:nvSpPr>
          <p:spPr>
            <a:xfrm>
              <a:off x="729761" y="4426472"/>
              <a:ext cx="7535009" cy="1754326"/>
            </a:xfrm>
            <a:prstGeom prst="rect">
              <a:avLst/>
            </a:prstGeom>
          </p:spPr>
          <p:txBody>
            <a:bodyPr wrap="square">
              <a:spAutoFit/>
            </a:bodyPr>
            <a:lstStyle/>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気がついたなら、直ちに行動しなければ、対応が遅れてしまい、チャンスを逃してしまうから。</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仮に間違ったとしても即座にやり直しが効き、大きな痛手に至ることを回避できるから。</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スピードを追求すれば物事をシンプルに捉えて、本質のみに集中できるから。</a:t>
              </a:r>
              <a:endParaRPr lang="ja-JP" altLang="en-US"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FC0B23A4-3EE7-5D42-8CBC-16C6FB029870}"/>
                </a:ext>
              </a:extLst>
            </p:cNvPr>
            <p:cNvSpPr/>
            <p:nvPr/>
          </p:nvSpPr>
          <p:spPr>
            <a:xfrm>
              <a:off x="729761" y="3674430"/>
              <a:ext cx="7684477" cy="707886"/>
            </a:xfrm>
            <a:prstGeom prst="rect">
              <a:avLst/>
            </a:prstGeom>
          </p:spPr>
          <p:txBody>
            <a:bodyPr wrap="square">
              <a:spAutoFit/>
            </a:bodyPr>
            <a:lstStyle/>
            <a:p>
              <a:pPr fontAlgn="base"/>
              <a:r>
                <a:rPr lang="ja-JP" altLang="en-US" sz="2000">
                  <a:solidFill>
                    <a:schemeClr val="bg1"/>
                  </a:solidFill>
                  <a:latin typeface="Meiryo" panose="020B0604030504040204" pitchFamily="34" charset="-128"/>
                  <a:ea typeface="Meiryo" panose="020B0604030504040204" pitchFamily="34" charset="-128"/>
                </a:rPr>
                <a:t>アイデアが湧いたら、やってみる。その結果から議論を展開すれば、より現実的な解に到達できる。</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C664737A-18BD-0E4E-8121-804D19E28E69}"/>
                </a:ext>
              </a:extLst>
            </p:cNvPr>
            <p:cNvSpPr/>
            <p:nvPr/>
          </p:nvSpPr>
          <p:spPr>
            <a:xfrm>
              <a:off x="197827" y="3104295"/>
              <a:ext cx="8686800" cy="523220"/>
            </a:xfrm>
            <a:prstGeom prst="rect">
              <a:avLst/>
            </a:prstGeom>
          </p:spPr>
          <p:txBody>
            <a:bodyPr wrap="squar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圧倒的なビジネス・スピードを手に入れること</a:t>
              </a:r>
              <a:endParaRPr lang="en-US" altLang="ja-JP" sz="2800" dirty="0">
                <a:solidFill>
                  <a:schemeClr val="bg1"/>
                </a:solidFill>
                <a:latin typeface="Meiryo" panose="020B0604030504040204" pitchFamily="34" charset="-128"/>
                <a:ea typeface="Meiryo" panose="020B0604030504040204" pitchFamily="34" charset="-128"/>
              </a:endParaRPr>
            </a:p>
          </p:txBody>
        </p:sp>
      </p:grpSp>
      <p:sp>
        <p:nvSpPr>
          <p:cNvPr id="11" name="上矢印 10">
            <a:extLst>
              <a:ext uri="{FF2B5EF4-FFF2-40B4-BE49-F238E27FC236}">
                <a16:creationId xmlns:a16="http://schemas.microsoft.com/office/drawing/2014/main" id="{B074C03D-0C69-BA45-BD77-AD7CC8F8585B}"/>
              </a:ext>
            </a:extLst>
          </p:cNvPr>
          <p:cNvSpPr/>
          <p:nvPr/>
        </p:nvSpPr>
        <p:spPr>
          <a:xfrm>
            <a:off x="3969726" y="2254810"/>
            <a:ext cx="1204547" cy="66206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8729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の定義</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098233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grpSp>
        <p:nvGrpSpPr>
          <p:cNvPr id="12" name="グループ化 11">
            <a:extLst>
              <a:ext uri="{FF2B5EF4-FFF2-40B4-BE49-F238E27FC236}">
                <a16:creationId xmlns:a16="http://schemas.microsoft.com/office/drawing/2014/main" id="{74791519-B0CA-094B-92F5-2954F9BA674F}"/>
              </a:ext>
            </a:extLst>
          </p:cNvPr>
          <p:cNvGrpSpPr/>
          <p:nvPr/>
        </p:nvGrpSpPr>
        <p:grpSpPr>
          <a:xfrm>
            <a:off x="230401" y="2018702"/>
            <a:ext cx="8686799" cy="1420528"/>
            <a:chOff x="226797" y="2342552"/>
            <a:chExt cx="8686799" cy="1420528"/>
          </a:xfrm>
        </p:grpSpPr>
        <p:sp>
          <p:nvSpPr>
            <p:cNvPr id="8" name="正方形/長方形 7">
              <a:extLst>
                <a:ext uri="{FF2B5EF4-FFF2-40B4-BE49-F238E27FC236}">
                  <a16:creationId xmlns:a16="http://schemas.microsoft.com/office/drawing/2014/main" id="{5251659C-A371-5944-B492-7498937580E5}"/>
                </a:ext>
              </a:extLst>
            </p:cNvPr>
            <p:cNvSpPr/>
            <p:nvPr/>
          </p:nvSpPr>
          <p:spPr>
            <a:xfrm>
              <a:off x="226797" y="2342552"/>
              <a:ext cx="8686799" cy="14205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5029" y="2497519"/>
              <a:ext cx="8604965" cy="1261884"/>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デジタル・ビジネス・トランスフォーメーション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年代、マイケル・ウェイドらによって提唱された概念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1BEB0051-4227-B84B-91E5-EF27DB6ED8EB}"/>
              </a:ext>
            </a:extLst>
          </p:cNvPr>
          <p:cNvGrpSpPr/>
          <p:nvPr/>
        </p:nvGrpSpPr>
        <p:grpSpPr>
          <a:xfrm>
            <a:off x="226799" y="3487908"/>
            <a:ext cx="8686799" cy="2019258"/>
            <a:chOff x="223195" y="3811758"/>
            <a:chExt cx="8686799" cy="2019258"/>
          </a:xfrm>
        </p:grpSpPr>
        <p:sp>
          <p:nvSpPr>
            <p:cNvPr id="9" name="正方形/長方形 8">
              <a:extLst>
                <a:ext uri="{FF2B5EF4-FFF2-40B4-BE49-F238E27FC236}">
                  <a16:creationId xmlns:a16="http://schemas.microsoft.com/office/drawing/2014/main" id="{478D3190-F29C-B344-9DCC-097199C99188}"/>
                </a:ext>
              </a:extLst>
            </p:cNvPr>
            <p:cNvSpPr/>
            <p:nvPr/>
          </p:nvSpPr>
          <p:spPr>
            <a:xfrm>
              <a:off x="223195" y="3811758"/>
              <a:ext cx="8686799" cy="20192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620E623-FEC2-984A-A6F3-428DBA6AA1B2}"/>
                </a:ext>
              </a:extLst>
            </p:cNvPr>
            <p:cNvSpPr/>
            <p:nvPr/>
          </p:nvSpPr>
          <p:spPr>
            <a:xfrm>
              <a:off x="303227" y="3963536"/>
              <a:ext cx="8604965" cy="1846659"/>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経済産業省の定義するデジタル・トランスフォーメーション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2018</a:t>
              </a:r>
              <a:r>
                <a:rPr lang="ja-JP" altLang="en-US" sz="1400">
                  <a:solidFill>
                    <a:schemeClr val="bg1"/>
                  </a:solidFill>
                  <a:latin typeface="Meiryo" panose="020B0604030504040204" pitchFamily="34" charset="-128"/>
                  <a:ea typeface="Meiryo" panose="020B0604030504040204" pitchFamily="34" charset="-128"/>
                </a:rPr>
                <a:t>年、経済産業省が公表した定義</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企業が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sp>
        <p:nvSpPr>
          <p:cNvPr id="3" name="正方形/長方形 2">
            <a:extLst>
              <a:ext uri="{FF2B5EF4-FFF2-40B4-BE49-F238E27FC236}">
                <a16:creationId xmlns:a16="http://schemas.microsoft.com/office/drawing/2014/main" id="{C342D158-D473-9B49-A7AF-13409232258A}"/>
              </a:ext>
            </a:extLst>
          </p:cNvPr>
          <p:cNvSpPr/>
          <p:nvPr/>
        </p:nvSpPr>
        <p:spPr>
          <a:xfrm>
            <a:off x="226799" y="5706320"/>
            <a:ext cx="8684997" cy="707886"/>
          </a:xfrm>
          <a:prstGeom prst="rect">
            <a:avLst/>
          </a:prstGeom>
        </p:spPr>
        <p:txBody>
          <a:bodyPr wrap="square">
            <a:spAutoFit/>
          </a:bodyPr>
          <a:lstStyle/>
          <a:p>
            <a:r>
              <a:rPr lang="ja-JP" altLang="en-US" sz="2000">
                <a:solidFill>
                  <a:srgbClr val="0070C0"/>
                </a:solidFill>
                <a:latin typeface="Meiryo" panose="020B0604030504040204" pitchFamily="34" charset="-128"/>
                <a:ea typeface="Meiryo" panose="020B0604030504040204" pitchFamily="34" charset="-128"/>
              </a:rPr>
              <a:t>ストルターマンの定義した</a:t>
            </a:r>
            <a:r>
              <a:rPr lang="ja-JP" altLang="en-US" sz="2000" b="1" u="sng">
                <a:solidFill>
                  <a:srgbClr val="00B050"/>
                </a:solidFill>
                <a:latin typeface="Meiryo" panose="020B0604030504040204" pitchFamily="34" charset="-128"/>
                <a:ea typeface="Meiryo" panose="020B0604030504040204" pitchFamily="34" charset="-128"/>
              </a:rPr>
              <a:t>社会現象としての</a:t>
            </a:r>
            <a:r>
              <a:rPr lang="en-US" altLang="ja-JP" sz="2000" b="1" u="sng" dirty="0">
                <a:solidFill>
                  <a:srgbClr val="00B050"/>
                </a:solidFill>
                <a:latin typeface="Meiryo" panose="020B0604030504040204" pitchFamily="34" charset="-128"/>
                <a:ea typeface="Meiryo" panose="020B0604030504040204" pitchFamily="34" charset="-128"/>
              </a:rPr>
              <a:t>DX</a:t>
            </a:r>
            <a:r>
              <a:rPr lang="ja-JP" altLang="en-US" sz="2000">
                <a:solidFill>
                  <a:srgbClr val="0070C0"/>
                </a:solidFill>
                <a:latin typeface="Meiryo" panose="020B0604030504040204" pitchFamily="34" charset="-128"/>
                <a:ea typeface="Meiryo" panose="020B0604030504040204" pitchFamily="34" charset="-128"/>
              </a:rPr>
              <a:t>と、いま私たちが使っている</a:t>
            </a:r>
            <a:r>
              <a:rPr lang="ja-JP" altLang="en-US" sz="2000" b="1" u="sng">
                <a:solidFill>
                  <a:srgbClr val="011882"/>
                </a:solidFill>
                <a:latin typeface="Meiryo" panose="020B0604030504040204" pitchFamily="34" charset="-128"/>
                <a:ea typeface="Meiryo" panose="020B0604030504040204" pitchFamily="34" charset="-128"/>
              </a:rPr>
              <a:t>ビジネス変革としての</a:t>
            </a:r>
            <a:r>
              <a:rPr lang="en-US" altLang="ja-JP" sz="2000" b="1" u="sng" dirty="0">
                <a:solidFill>
                  <a:srgbClr val="011882"/>
                </a:solidFill>
                <a:latin typeface="Meiryo" panose="020B0604030504040204" pitchFamily="34" charset="-128"/>
                <a:ea typeface="Meiryo" panose="020B0604030504040204" pitchFamily="34" charset="-128"/>
              </a:rPr>
              <a:t>DX</a:t>
            </a:r>
            <a:r>
              <a:rPr lang="ja-JP" altLang="en-US" sz="2000">
                <a:solidFill>
                  <a:srgbClr val="0070C0"/>
                </a:solidFill>
                <a:latin typeface="Meiryo" panose="020B0604030504040204" pitchFamily="34" charset="-128"/>
                <a:ea typeface="Meiryo" panose="020B0604030504040204" pitchFamily="34" charset="-128"/>
              </a:rPr>
              <a:t>とは、全くの同一の概念ではない</a:t>
            </a:r>
            <a:endParaRPr lang="en-US" altLang="ja-JP" sz="2000" dirty="0">
              <a:solidFill>
                <a:srgbClr val="0070C0"/>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D596F835-54B9-9447-A4D1-CFF3617F54FF}"/>
              </a:ext>
            </a:extLst>
          </p:cNvPr>
          <p:cNvGrpSpPr/>
          <p:nvPr/>
        </p:nvGrpSpPr>
        <p:grpSpPr>
          <a:xfrm>
            <a:off x="6936059" y="749635"/>
            <a:ext cx="2055768" cy="426645"/>
            <a:chOff x="6936059" y="749635"/>
            <a:chExt cx="2055768" cy="426645"/>
          </a:xfrm>
        </p:grpSpPr>
        <p:sp>
          <p:nvSpPr>
            <p:cNvPr id="15" name="四角形吹き出し 14">
              <a:extLst>
                <a:ext uri="{FF2B5EF4-FFF2-40B4-BE49-F238E27FC236}">
                  <a16:creationId xmlns:a16="http://schemas.microsoft.com/office/drawing/2014/main" id="{7EE563ED-6DA4-AF45-8D5D-64E97D24CD75}"/>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70BAAC28-F098-FB44-B2BC-2EAFCF7FF58E}"/>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17" name="グループ化 16">
            <a:extLst>
              <a:ext uri="{FF2B5EF4-FFF2-40B4-BE49-F238E27FC236}">
                <a16:creationId xmlns:a16="http://schemas.microsoft.com/office/drawing/2014/main" id="{FC0CF120-449C-1F42-AF14-CBD6FE66C8A0}"/>
              </a:ext>
            </a:extLst>
          </p:cNvPr>
          <p:cNvGrpSpPr/>
          <p:nvPr/>
        </p:nvGrpSpPr>
        <p:grpSpPr>
          <a:xfrm>
            <a:off x="6532927" y="3192220"/>
            <a:ext cx="2458900" cy="426645"/>
            <a:chOff x="6557552" y="703563"/>
            <a:chExt cx="2524118" cy="426645"/>
          </a:xfrm>
        </p:grpSpPr>
        <p:sp>
          <p:nvSpPr>
            <p:cNvPr id="18" name="四角形吹き出し 17">
              <a:extLst>
                <a:ext uri="{FF2B5EF4-FFF2-40B4-BE49-F238E27FC236}">
                  <a16:creationId xmlns:a16="http://schemas.microsoft.com/office/drawing/2014/main" id="{2ABF5016-327E-2A49-8D1F-C6FD36692692}"/>
                </a:ext>
              </a:extLst>
            </p:cNvPr>
            <p:cNvSpPr/>
            <p:nvPr/>
          </p:nvSpPr>
          <p:spPr>
            <a:xfrm>
              <a:off x="6557552" y="703563"/>
              <a:ext cx="2524118" cy="426645"/>
            </a:xfrm>
            <a:prstGeom prst="wedgeRectCallout">
              <a:avLst>
                <a:gd name="adj1" fmla="val -60893"/>
                <a:gd name="adj2" fmla="val -5455"/>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B5BE5024-1ED2-A749-B410-BB02E71B36B5}"/>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spTree>
    <p:extLst>
      <p:ext uri="{BB962C8B-B14F-4D97-AF65-F5344CB8AC3E}">
        <p14:creationId xmlns:p14="http://schemas.microsoft.com/office/powerpoint/2010/main" val="259171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p:tgtEl>
                                          <p:spTgt spid="3"/>
                                        </p:tgtEl>
                                        <p:attrNameLst>
                                          <p:attrName>ppt_y</p:attrName>
                                        </p:attrNameLst>
                                      </p:cBhvr>
                                      <p:tavLst>
                                        <p:tav tm="0">
                                          <p:val>
                                            <p:strVal val="#ppt_y-#ppt_h*1.125000"/>
                                          </p:val>
                                        </p:tav>
                                        <p:tav tm="100000">
                                          <p:val>
                                            <p:strVal val="#ppt_y"/>
                                          </p:val>
                                        </p:tav>
                                      </p:tavLst>
                                    </p:anim>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sp>
        <p:nvSpPr>
          <p:cNvPr id="8" name="正方形/長方形 7">
            <a:extLst>
              <a:ext uri="{FF2B5EF4-FFF2-40B4-BE49-F238E27FC236}">
                <a16:creationId xmlns:a16="http://schemas.microsoft.com/office/drawing/2014/main" id="{5251659C-A371-5944-B492-7498937580E5}"/>
              </a:ext>
            </a:extLst>
          </p:cNvPr>
          <p:cNvSpPr/>
          <p:nvPr/>
        </p:nvSpPr>
        <p:spPr>
          <a:xfrm>
            <a:off x="230401" y="2018702"/>
            <a:ext cx="8686799" cy="45010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8633" y="2173669"/>
            <a:ext cx="8604965" cy="369332"/>
          </a:xfrm>
          <a:prstGeom prst="rect">
            <a:avLst/>
          </a:prstGeom>
        </p:spPr>
        <p:txBody>
          <a:bodyPr wrap="square">
            <a:spAutoFit/>
          </a:bodyPr>
          <a:lstStyle/>
          <a:p>
            <a:pPr algn="ctr" fontAlgn="base"/>
            <a:r>
              <a:rPr lang="ja-JP" altLang="en-US" b="1" u="sng">
                <a:solidFill>
                  <a:schemeClr val="bg1"/>
                </a:solidFill>
                <a:latin typeface="Meiryo" panose="020B0604030504040204" pitchFamily="34" charset="-128"/>
                <a:ea typeface="Meiryo" panose="020B0604030504040204" pitchFamily="34" charset="-128"/>
              </a:rPr>
              <a:t>デジタル</a:t>
            </a:r>
            <a:r>
              <a:rPr lang="ja-JP" altLang="en-US" b="1">
                <a:solidFill>
                  <a:schemeClr val="bg1"/>
                </a:solidFill>
                <a:latin typeface="Meiryo" panose="020B0604030504040204" pitchFamily="34" charset="-128"/>
                <a:ea typeface="Meiryo" panose="020B0604030504040204" pitchFamily="34" charset="-128"/>
              </a:rPr>
              <a:t>・</a:t>
            </a:r>
            <a:r>
              <a:rPr lang="ja-JP" altLang="en-US" b="1" u="sng">
                <a:solidFill>
                  <a:schemeClr val="bg1"/>
                </a:solidFill>
                <a:latin typeface="Meiryo" panose="020B0604030504040204" pitchFamily="34" charset="-128"/>
                <a:ea typeface="Meiryo" panose="020B0604030504040204" pitchFamily="34" charset="-128"/>
              </a:rPr>
              <a:t>ビジネス・トランスフォーメーション</a:t>
            </a:r>
          </a:p>
        </p:txBody>
      </p:sp>
      <p:sp>
        <p:nvSpPr>
          <p:cNvPr id="16" name="正方形/長方形 15">
            <a:extLst>
              <a:ext uri="{FF2B5EF4-FFF2-40B4-BE49-F238E27FC236}">
                <a16:creationId xmlns:a16="http://schemas.microsoft.com/office/drawing/2014/main" id="{14D9CC0E-2FFD-DA41-A998-E0BBAEDBA0BE}"/>
              </a:ext>
            </a:extLst>
          </p:cNvPr>
          <p:cNvSpPr/>
          <p:nvPr/>
        </p:nvSpPr>
        <p:spPr>
          <a:xfrm>
            <a:off x="379142" y="3968139"/>
            <a:ext cx="1449657" cy="369332"/>
          </a:xfrm>
          <a:prstGeom prst="rect">
            <a:avLst/>
          </a:prstGeom>
        </p:spPr>
        <p:txBody>
          <a:bodyPr wrap="square">
            <a:spAutoFit/>
          </a:bodyPr>
          <a:lstStyle/>
          <a:p>
            <a:pPr fontAlgn="base"/>
            <a:r>
              <a:rPr lang="ja-JP" altLang="en-US" b="1">
                <a:solidFill>
                  <a:schemeClr val="bg1"/>
                </a:solidFill>
                <a:latin typeface="Meiryo" panose="020B0604030504040204" pitchFamily="34" charset="-128"/>
                <a:ea typeface="Meiryo" panose="020B0604030504040204" pitchFamily="34" charset="-128"/>
              </a:rPr>
              <a:t>社会の視点</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1317469-2203-674D-ABF6-A62D645EB64A}"/>
              </a:ext>
            </a:extLst>
          </p:cNvPr>
          <p:cNvSpPr/>
          <p:nvPr/>
        </p:nvSpPr>
        <p:spPr>
          <a:xfrm>
            <a:off x="379142" y="5009809"/>
            <a:ext cx="1449657" cy="369332"/>
          </a:xfrm>
          <a:prstGeom prst="rect">
            <a:avLst/>
          </a:prstGeom>
        </p:spPr>
        <p:txBody>
          <a:bodyPr wrap="square">
            <a:spAutoFit/>
          </a:bodyPr>
          <a:lstStyle/>
          <a:p>
            <a:pPr fontAlgn="base"/>
            <a:r>
              <a:rPr lang="ja-JP" altLang="en-US" b="1">
                <a:solidFill>
                  <a:schemeClr val="bg1"/>
                </a:solidFill>
                <a:latin typeface="Meiryo" panose="020B0604030504040204" pitchFamily="34" charset="-128"/>
                <a:ea typeface="Meiryo" panose="020B0604030504040204" pitchFamily="34" charset="-128"/>
              </a:rPr>
              <a:t>手段の視点</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79432648-A533-F240-946F-C9E63A9E61CD}"/>
              </a:ext>
            </a:extLst>
          </p:cNvPr>
          <p:cNvSpPr/>
          <p:nvPr/>
        </p:nvSpPr>
        <p:spPr>
          <a:xfrm>
            <a:off x="550126" y="4241861"/>
            <a:ext cx="3419707" cy="738664"/>
          </a:xfrm>
          <a:prstGeom prst="rect">
            <a:avLst/>
          </a:prstGeom>
        </p:spPr>
        <p:txBody>
          <a:bodyPr wrap="square">
            <a:spAutoFit/>
          </a:bodyPr>
          <a:lstStyle/>
          <a:p>
            <a:pPr fontAlgn="base"/>
            <a:r>
              <a:rPr lang="ja-JP" altLang="en-US" sz="1400">
                <a:solidFill>
                  <a:schemeClr val="bg1"/>
                </a:solidFill>
                <a:latin typeface="Meiryo" panose="020B0604030504040204" pitchFamily="34" charset="-128"/>
                <a:ea typeface="Meiryo" panose="020B0604030504040204" pitchFamily="34" charset="-128"/>
              </a:rPr>
              <a:t>人々のライフスタイル／行動様式が、デジタル前提で機能している。社会もまた、デジタル前提で機能している。</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D6F61137-9D3F-5D4D-9DD8-DE973F4CF904}"/>
              </a:ext>
            </a:extLst>
          </p:cNvPr>
          <p:cNvSpPr/>
          <p:nvPr/>
        </p:nvSpPr>
        <p:spPr>
          <a:xfrm>
            <a:off x="550126" y="5304219"/>
            <a:ext cx="3419707" cy="738664"/>
          </a:xfrm>
          <a:prstGeom prst="rect">
            <a:avLst/>
          </a:prstGeom>
        </p:spPr>
        <p:txBody>
          <a:bodyPr wrap="square">
            <a:spAutoFit/>
          </a:bodyPr>
          <a:lstStyle/>
          <a:p>
            <a:pPr fontAlgn="base"/>
            <a:r>
              <a:rPr lang="ja-JP" altLang="en-US" sz="1400">
                <a:solidFill>
                  <a:schemeClr val="bg1"/>
                </a:solidFill>
                <a:latin typeface="Meiryo" panose="020B0604030504040204" pitchFamily="34" charset="-128"/>
                <a:ea typeface="Meiryo" panose="020B0604030504040204" pitchFamily="34" charset="-128"/>
              </a:rPr>
              <a:t>デジタル前提のライフスタイルや社会に適応するには、デジタル技術を駆使する必要がある。</a:t>
            </a:r>
            <a:endParaRPr lang="en-US" altLang="ja-JP" sz="1400" dirty="0">
              <a:solidFill>
                <a:schemeClr val="bg1"/>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F7D71146-0738-A54C-9A87-28E769A7665F}"/>
              </a:ext>
            </a:extLst>
          </p:cNvPr>
          <p:cNvGrpSpPr/>
          <p:nvPr/>
        </p:nvGrpSpPr>
        <p:grpSpPr>
          <a:xfrm>
            <a:off x="267715" y="2453268"/>
            <a:ext cx="8604965" cy="1310267"/>
            <a:chOff x="267715" y="2453268"/>
            <a:chExt cx="8604965" cy="1310267"/>
          </a:xfrm>
        </p:grpSpPr>
        <p:sp>
          <p:nvSpPr>
            <p:cNvPr id="15" name="正方形/長方形 14">
              <a:extLst>
                <a:ext uri="{FF2B5EF4-FFF2-40B4-BE49-F238E27FC236}">
                  <a16:creationId xmlns:a16="http://schemas.microsoft.com/office/drawing/2014/main" id="{BB48D1C8-05BC-DF4D-AB92-8F7708C8B293}"/>
                </a:ext>
              </a:extLst>
            </p:cNvPr>
            <p:cNvSpPr/>
            <p:nvPr/>
          </p:nvSpPr>
          <p:spPr>
            <a:xfrm>
              <a:off x="267715" y="3240315"/>
              <a:ext cx="8604965" cy="523220"/>
            </a:xfrm>
            <a:prstGeom prst="rect">
              <a:avLst/>
            </a:prstGeom>
          </p:spPr>
          <p:txBody>
            <a:bodyPr wrap="square">
              <a:spAutoFit/>
            </a:bodyPr>
            <a:lstStyle/>
            <a:p>
              <a:pPr algn="ctr" fontAlgn="base"/>
              <a:r>
                <a:rPr lang="ja-JP" altLang="en-US" sz="2800" b="1" u="sng">
                  <a:solidFill>
                    <a:schemeClr val="bg1"/>
                  </a:solidFill>
                  <a:latin typeface="Meiryo" panose="020B0604030504040204" pitchFamily="34" charset="-128"/>
                  <a:ea typeface="Meiryo" panose="020B0604030504040204" pitchFamily="34" charset="-128"/>
                </a:rPr>
                <a:t>デジタルを前提</a:t>
              </a:r>
              <a:r>
                <a:rPr lang="ja-JP" altLang="en-US" sz="2800">
                  <a:solidFill>
                    <a:schemeClr val="bg1"/>
                  </a:solidFill>
                  <a:latin typeface="Meiryo" panose="020B0604030504040204" pitchFamily="34" charset="-128"/>
                  <a:ea typeface="Meiryo" panose="020B0604030504040204" pitchFamily="34" charset="-128"/>
                </a:rPr>
                <a:t>に</a:t>
              </a:r>
              <a:r>
                <a:rPr lang="ja-JP" altLang="en-US" sz="2800" b="1">
                  <a:solidFill>
                    <a:schemeClr val="bg1"/>
                  </a:solidFill>
                  <a:latin typeface="Meiryo" panose="020B0604030504040204" pitchFamily="34" charset="-128"/>
                  <a:ea typeface="Meiryo" panose="020B0604030504040204" pitchFamily="34" charset="-128"/>
                </a:rPr>
                <a:t>　　　</a:t>
              </a:r>
              <a:r>
                <a:rPr lang="ja-JP" altLang="en-US" sz="2800" b="1" u="sng">
                  <a:solidFill>
                    <a:schemeClr val="bg1"/>
                  </a:solidFill>
                  <a:latin typeface="Meiryo" panose="020B0604030504040204" pitchFamily="34" charset="-128"/>
                  <a:ea typeface="Meiryo" panose="020B0604030504040204" pitchFamily="34" charset="-128"/>
                </a:rPr>
                <a:t>ビジネスを変革する</a:t>
              </a:r>
              <a:r>
                <a:rPr lang="ja-JP" altLang="en-US" sz="2800">
                  <a:solidFill>
                    <a:schemeClr val="bg1"/>
                  </a:solidFill>
                  <a:latin typeface="Meiryo" panose="020B0604030504040204" pitchFamily="34" charset="-128"/>
                  <a:ea typeface="Meiryo" panose="020B0604030504040204" pitchFamily="34" charset="-128"/>
                </a:rPr>
                <a:t>こと</a:t>
              </a:r>
            </a:p>
          </p:txBody>
        </p:sp>
        <p:cxnSp>
          <p:nvCxnSpPr>
            <p:cNvPr id="25" name="直線矢印コネクタ 24">
              <a:extLst>
                <a:ext uri="{FF2B5EF4-FFF2-40B4-BE49-F238E27FC236}">
                  <a16:creationId xmlns:a16="http://schemas.microsoft.com/office/drawing/2014/main" id="{C3EF4C24-53ED-A74F-998C-B2F7B35609F1}"/>
                </a:ext>
              </a:extLst>
            </p:cNvPr>
            <p:cNvCxnSpPr>
              <a:cxnSpLocks/>
            </p:cNvCxnSpPr>
            <p:nvPr/>
          </p:nvCxnSpPr>
          <p:spPr>
            <a:xfrm flipH="1">
              <a:off x="2036956" y="2453268"/>
              <a:ext cx="483220" cy="787047"/>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DA80C38B-9EF3-D04E-A523-BDF68394A143}"/>
                </a:ext>
              </a:extLst>
            </p:cNvPr>
            <p:cNvCxnSpPr>
              <a:cxnSpLocks/>
            </p:cNvCxnSpPr>
            <p:nvPr/>
          </p:nvCxnSpPr>
          <p:spPr>
            <a:xfrm>
              <a:off x="5025483" y="2453268"/>
              <a:ext cx="341971" cy="787047"/>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C2852BB1-A31B-FF4D-8275-4FE31C5B4BF3}"/>
              </a:ext>
            </a:extLst>
          </p:cNvPr>
          <p:cNvGrpSpPr/>
          <p:nvPr/>
        </p:nvGrpSpPr>
        <p:grpSpPr>
          <a:xfrm>
            <a:off x="4140817" y="3968140"/>
            <a:ext cx="4453057" cy="2074744"/>
            <a:chOff x="4140817" y="3968140"/>
            <a:chExt cx="4453057" cy="2074744"/>
          </a:xfrm>
        </p:grpSpPr>
        <p:sp>
          <p:nvSpPr>
            <p:cNvPr id="22" name="正方形/長方形 21">
              <a:extLst>
                <a:ext uri="{FF2B5EF4-FFF2-40B4-BE49-F238E27FC236}">
                  <a16:creationId xmlns:a16="http://schemas.microsoft.com/office/drawing/2014/main" id="{EA7D0E78-F5AC-BC45-8C1B-52A320BC0A90}"/>
                </a:ext>
              </a:extLst>
            </p:cNvPr>
            <p:cNvSpPr/>
            <p:nvPr/>
          </p:nvSpPr>
          <p:spPr>
            <a:xfrm>
              <a:off x="4744788" y="4471200"/>
              <a:ext cx="3849086" cy="1077218"/>
            </a:xfrm>
            <a:prstGeom prst="rect">
              <a:avLst/>
            </a:prstGeom>
          </p:spPr>
          <p:txBody>
            <a:bodyPr wrap="square">
              <a:spAutoFit/>
            </a:bodyPr>
            <a:lstStyle/>
            <a:p>
              <a:pPr fontAlgn="base"/>
              <a:r>
                <a:rPr lang="ja-JP" altLang="en-US" sz="1600">
                  <a:solidFill>
                    <a:schemeClr val="bg1"/>
                  </a:solidFill>
                  <a:latin typeface="Meiryo" panose="020B0604030504040204" pitchFamily="34" charset="-128"/>
                  <a:ea typeface="Meiryo" panose="020B0604030504040204" pitchFamily="34" charset="-128"/>
                </a:rPr>
                <a:t>デジタルを前提にした</a:t>
              </a:r>
              <a:r>
                <a:rPr lang="ja-JP" altLang="en-US" sz="1600" b="1">
                  <a:solidFill>
                    <a:schemeClr val="bg1"/>
                  </a:solidFill>
                  <a:latin typeface="Meiryo" panose="020B0604030504040204" pitchFamily="34" charset="-128"/>
                  <a:ea typeface="Meiryo" panose="020B0604030504040204" pitchFamily="34" charset="-128"/>
                </a:rPr>
                <a:t>顧客体験（</a:t>
              </a:r>
              <a:r>
                <a:rPr lang="en-US" altLang="ja-JP" sz="1600" b="1" dirty="0">
                  <a:solidFill>
                    <a:schemeClr val="bg1"/>
                  </a:solidFill>
                  <a:latin typeface="Meiryo" panose="020B0604030504040204" pitchFamily="34" charset="-128"/>
                  <a:ea typeface="Meiryo" panose="020B0604030504040204" pitchFamily="34" charset="-128"/>
                </a:rPr>
                <a:t>CX</a:t>
              </a:r>
              <a:r>
                <a:rPr lang="ja-JP" altLang="en-US" sz="1600" b="1">
                  <a:solidFill>
                    <a:schemeClr val="bg1"/>
                  </a:solidFill>
                  <a:latin typeface="Meiryo" panose="020B0604030504040204" pitchFamily="34" charset="-128"/>
                  <a:ea typeface="Meiryo" panose="020B0604030504040204" pitchFamily="34" charset="-128"/>
                </a:rPr>
                <a:t>）</a:t>
              </a:r>
              <a:r>
                <a:rPr lang="ja-JP" altLang="en-US" sz="1600">
                  <a:solidFill>
                    <a:schemeClr val="bg1"/>
                  </a:solidFill>
                  <a:latin typeface="Meiryo" panose="020B0604030504040204" pitchFamily="34" charset="-128"/>
                  <a:ea typeface="Meiryo" panose="020B0604030504040204" pitchFamily="34" charset="-128"/>
                </a:rPr>
                <a:t>と</a:t>
              </a:r>
              <a:r>
                <a:rPr lang="ja-JP" altLang="en-US" sz="1600" b="1">
                  <a:solidFill>
                    <a:schemeClr val="bg1"/>
                  </a:solidFill>
                  <a:latin typeface="Meiryo" panose="020B0604030504040204" pitchFamily="34" charset="-128"/>
                  <a:ea typeface="Meiryo" panose="020B0604030504040204" pitchFamily="34" charset="-128"/>
                </a:rPr>
                <a:t>従業員体験（</a:t>
              </a:r>
              <a:r>
                <a:rPr lang="en-US" altLang="ja-JP" sz="1600" b="1" dirty="0">
                  <a:solidFill>
                    <a:schemeClr val="bg1"/>
                  </a:solidFill>
                  <a:latin typeface="Meiryo" panose="020B0604030504040204" pitchFamily="34" charset="-128"/>
                  <a:ea typeface="Meiryo" panose="020B0604030504040204" pitchFamily="34" charset="-128"/>
                </a:rPr>
                <a:t>EX</a:t>
              </a:r>
              <a:r>
                <a:rPr lang="ja-JP" altLang="en-US" sz="1600" b="1">
                  <a:solidFill>
                    <a:schemeClr val="bg1"/>
                  </a:solidFill>
                  <a:latin typeface="Meiryo" panose="020B0604030504040204" pitchFamily="34" charset="-128"/>
                  <a:ea typeface="Meiryo" panose="020B0604030504040204" pitchFamily="34" charset="-128"/>
                </a:rPr>
                <a:t>）</a:t>
              </a:r>
              <a:r>
                <a:rPr lang="ja-JP" altLang="en-US" sz="1600">
                  <a:solidFill>
                    <a:schemeClr val="bg1"/>
                  </a:solidFill>
                  <a:latin typeface="Meiryo" panose="020B0604030504040204" pitchFamily="34" charset="-128"/>
                  <a:ea typeface="Meiryo" panose="020B0604030504040204" pitchFamily="34" charset="-128"/>
                </a:rPr>
                <a:t>を実現するために、ビジネス・モデルやビジネス・プロセスを変革しなくてはならない。</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29" name="右中かっこ 28">
              <a:extLst>
                <a:ext uri="{FF2B5EF4-FFF2-40B4-BE49-F238E27FC236}">
                  <a16:creationId xmlns:a16="http://schemas.microsoft.com/office/drawing/2014/main" id="{ED0C90A8-0427-D14A-A95E-439C9CED422E}"/>
                </a:ext>
              </a:extLst>
            </p:cNvPr>
            <p:cNvSpPr/>
            <p:nvPr/>
          </p:nvSpPr>
          <p:spPr>
            <a:xfrm>
              <a:off x="4140817" y="3968140"/>
              <a:ext cx="483222" cy="2074744"/>
            </a:xfrm>
            <a:prstGeom prst="rightBrace">
              <a:avLst>
                <a:gd name="adj1" fmla="val 8333"/>
                <a:gd name="adj2" fmla="val 50658"/>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84FD7A19-C498-F844-B78D-09EF1E23FC7C}"/>
              </a:ext>
            </a:extLst>
          </p:cNvPr>
          <p:cNvGrpSpPr/>
          <p:nvPr/>
        </p:nvGrpSpPr>
        <p:grpSpPr>
          <a:xfrm>
            <a:off x="6936059" y="749635"/>
            <a:ext cx="2055768" cy="426645"/>
            <a:chOff x="6936059" y="749635"/>
            <a:chExt cx="2055768" cy="426645"/>
          </a:xfrm>
        </p:grpSpPr>
        <p:sp>
          <p:nvSpPr>
            <p:cNvPr id="30" name="四角形吹き出し 29">
              <a:extLst>
                <a:ext uri="{FF2B5EF4-FFF2-40B4-BE49-F238E27FC236}">
                  <a16:creationId xmlns:a16="http://schemas.microsoft.com/office/drawing/2014/main" id="{0720516B-3330-7B46-BE4A-A17E8EE21D7A}"/>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F85BE844-AC3C-B54E-A113-4467D6CA78B9}"/>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33" name="グループ化 32">
            <a:extLst>
              <a:ext uri="{FF2B5EF4-FFF2-40B4-BE49-F238E27FC236}">
                <a16:creationId xmlns:a16="http://schemas.microsoft.com/office/drawing/2014/main" id="{C7D99B12-DD38-3A4E-874C-CE10C4637F0E}"/>
              </a:ext>
            </a:extLst>
          </p:cNvPr>
          <p:cNvGrpSpPr/>
          <p:nvPr/>
        </p:nvGrpSpPr>
        <p:grpSpPr>
          <a:xfrm>
            <a:off x="6532927" y="2562993"/>
            <a:ext cx="2458900" cy="426645"/>
            <a:chOff x="6557552" y="703563"/>
            <a:chExt cx="2524118" cy="426645"/>
          </a:xfrm>
        </p:grpSpPr>
        <p:sp>
          <p:nvSpPr>
            <p:cNvPr id="34" name="四角形吹き出し 33">
              <a:extLst>
                <a:ext uri="{FF2B5EF4-FFF2-40B4-BE49-F238E27FC236}">
                  <a16:creationId xmlns:a16="http://schemas.microsoft.com/office/drawing/2014/main" id="{362F1E0E-EF1C-9F4D-A198-FB753CC08911}"/>
                </a:ext>
              </a:extLst>
            </p:cNvPr>
            <p:cNvSpPr/>
            <p:nvPr/>
          </p:nvSpPr>
          <p:spPr>
            <a:xfrm>
              <a:off x="6557552" y="703563"/>
              <a:ext cx="2524118" cy="426645"/>
            </a:xfrm>
            <a:prstGeom prst="wedgeRectCallout">
              <a:avLst>
                <a:gd name="adj1" fmla="val -66335"/>
                <a:gd name="adj2" fmla="val -55987"/>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69E70452-9E4D-BC41-9F27-58965A241EAE}"/>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11" name="グループ化 10">
            <a:extLst>
              <a:ext uri="{FF2B5EF4-FFF2-40B4-BE49-F238E27FC236}">
                <a16:creationId xmlns:a16="http://schemas.microsoft.com/office/drawing/2014/main" id="{5C3CF39B-B724-254F-A80C-CF10BE37B853}"/>
              </a:ext>
            </a:extLst>
          </p:cNvPr>
          <p:cNvGrpSpPr/>
          <p:nvPr/>
        </p:nvGrpSpPr>
        <p:grpSpPr>
          <a:xfrm>
            <a:off x="4572000" y="5503333"/>
            <a:ext cx="4176888" cy="953912"/>
            <a:chOff x="4572001" y="5492044"/>
            <a:chExt cx="4176888" cy="953912"/>
          </a:xfrm>
        </p:grpSpPr>
        <p:sp>
          <p:nvSpPr>
            <p:cNvPr id="9" name="星 32 8">
              <a:extLst>
                <a:ext uri="{FF2B5EF4-FFF2-40B4-BE49-F238E27FC236}">
                  <a16:creationId xmlns:a16="http://schemas.microsoft.com/office/drawing/2014/main" id="{F00AAB45-70DA-B44D-910C-6082B8ECB171}"/>
                </a:ext>
              </a:extLst>
            </p:cNvPr>
            <p:cNvSpPr/>
            <p:nvPr/>
          </p:nvSpPr>
          <p:spPr>
            <a:xfrm>
              <a:off x="4572001" y="5492044"/>
              <a:ext cx="4176888" cy="953912"/>
            </a:xfrm>
            <a:prstGeom prst="star32">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9836E74-C236-924B-AA5C-F0C3C5E7AC0F}"/>
                </a:ext>
              </a:extLst>
            </p:cNvPr>
            <p:cNvSpPr txBox="1"/>
            <p:nvPr/>
          </p:nvSpPr>
          <p:spPr>
            <a:xfrm>
              <a:off x="5337006" y="5704799"/>
              <a:ext cx="2646878" cy="584775"/>
            </a:xfrm>
            <a:prstGeom prst="rect">
              <a:avLst/>
            </a:prstGeom>
            <a:noFill/>
          </p:spPr>
          <p:txBody>
            <a:bodyPr wrap="none" rtlCol="0">
              <a:spAutoFit/>
            </a:bodyPr>
            <a:lstStyle/>
            <a:p>
              <a:pPr algn="ctr"/>
              <a:r>
                <a:rPr kumimoji="1" lang="ja-JP" altLang="en-US" sz="1600">
                  <a:solidFill>
                    <a:srgbClr val="C00000"/>
                  </a:solidFill>
                  <a:latin typeface="Meiryo" panose="020B0604030504040204" pitchFamily="34" charset="-128"/>
                  <a:ea typeface="Meiryo" panose="020B0604030504040204" pitchFamily="34" charset="-128"/>
                </a:rPr>
                <a:t>なぜ、何を実現するために</a:t>
              </a:r>
              <a:endParaRPr kumimoji="1" lang="en-US" altLang="ja-JP" sz="1600" dirty="0">
                <a:solidFill>
                  <a:srgbClr val="C00000"/>
                </a:solidFill>
                <a:latin typeface="Meiryo" panose="020B0604030504040204" pitchFamily="34" charset="-128"/>
                <a:ea typeface="Meiryo" panose="020B0604030504040204" pitchFamily="34" charset="-128"/>
              </a:endParaRPr>
            </a:p>
            <a:p>
              <a:pPr algn="ctr"/>
              <a:r>
                <a:rPr lang="ja-JP" altLang="en-US" sz="1600">
                  <a:solidFill>
                    <a:srgbClr val="C00000"/>
                  </a:solidFill>
                  <a:latin typeface="Meiryo" panose="020B0604030504040204" pitchFamily="34" charset="-128"/>
                  <a:ea typeface="Meiryo" panose="020B0604030504040204" pitchFamily="34" charset="-128"/>
                </a:rPr>
                <a:t>ビジネスを変革するのか？</a:t>
              </a:r>
              <a:endParaRPr kumimoji="1" lang="ja-JP" altLang="en-US" sz="1600">
                <a:solidFill>
                  <a:srgbClr val="C00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619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down)">
                                      <p:cBhvr>
                                        <p:cTn id="13" dur="500"/>
                                        <p:tgtEl>
                                          <p:spTgt spid="19"/>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ppt_h*1.125000"/>
                                          </p:val>
                                        </p:tav>
                                        <p:tav tm="100000">
                                          <p:val>
                                            <p:strVal val="#ppt_y"/>
                                          </p:val>
                                        </p:tav>
                                      </p:tavLst>
                                    </p:anim>
                                    <p:animEffect transition="in" filter="wipe(down)">
                                      <p:cBhvr>
                                        <p:cTn id="17" dur="500"/>
                                        <p:tgtEl>
                                          <p:spTgt spid="16"/>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ppt_y</p:attrName>
                                        </p:attrNameLst>
                                      </p:cBhvr>
                                      <p:tavLst>
                                        <p:tav tm="0">
                                          <p:val>
                                            <p:strVal val="#ppt_y-#ppt_h*1.125000"/>
                                          </p:val>
                                        </p:tav>
                                        <p:tav tm="100000">
                                          <p:val>
                                            <p:strVal val="#ppt_y"/>
                                          </p:val>
                                        </p:tav>
                                      </p:tavLst>
                                    </p:anim>
                                    <p:animEffect transition="in" filter="wipe(down)">
                                      <p:cBhvr>
                                        <p:cTn id="21" dur="500"/>
                                        <p:tgtEl>
                                          <p:spTgt spid="18"/>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ppt_y</p:attrName>
                                        </p:attrNameLst>
                                      </p:cBhvr>
                                      <p:tavLst>
                                        <p:tav tm="0">
                                          <p:val>
                                            <p:strVal val="#ppt_y-#ppt_h*1.125000"/>
                                          </p:val>
                                        </p:tav>
                                        <p:tav tm="100000">
                                          <p:val>
                                            <p:strVal val="#ppt_y"/>
                                          </p:val>
                                        </p:tav>
                                      </p:tavLst>
                                    </p:anim>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ppt_x</p:attrName>
                                        </p:attrNameLst>
                                      </p:cBhvr>
                                      <p:tavLst>
                                        <p:tav tm="0">
                                          <p:val>
                                            <p:strVal val="#ppt_x-#ppt_w*1.125000"/>
                                          </p:val>
                                        </p:tav>
                                        <p:tav tm="100000">
                                          <p:val>
                                            <p:strVal val="#ppt_x"/>
                                          </p:val>
                                        </p:tav>
                                      </p:tavLst>
                                    </p:anim>
                                    <p:animEffect transition="in" filter="wipe(righ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grpSp>
        <p:nvGrpSpPr>
          <p:cNvPr id="12" name="グループ化 11">
            <a:extLst>
              <a:ext uri="{FF2B5EF4-FFF2-40B4-BE49-F238E27FC236}">
                <a16:creationId xmlns:a16="http://schemas.microsoft.com/office/drawing/2014/main" id="{74791519-B0CA-094B-92F5-2954F9BA674F}"/>
              </a:ext>
            </a:extLst>
          </p:cNvPr>
          <p:cNvGrpSpPr/>
          <p:nvPr/>
        </p:nvGrpSpPr>
        <p:grpSpPr>
          <a:xfrm>
            <a:off x="230401" y="2018702"/>
            <a:ext cx="8686799" cy="1420528"/>
            <a:chOff x="226797" y="2342552"/>
            <a:chExt cx="8686799" cy="1420528"/>
          </a:xfrm>
        </p:grpSpPr>
        <p:sp>
          <p:nvSpPr>
            <p:cNvPr id="8" name="正方形/長方形 7">
              <a:extLst>
                <a:ext uri="{FF2B5EF4-FFF2-40B4-BE49-F238E27FC236}">
                  <a16:creationId xmlns:a16="http://schemas.microsoft.com/office/drawing/2014/main" id="{5251659C-A371-5944-B492-7498937580E5}"/>
                </a:ext>
              </a:extLst>
            </p:cNvPr>
            <p:cNvSpPr/>
            <p:nvPr/>
          </p:nvSpPr>
          <p:spPr>
            <a:xfrm>
              <a:off x="226797" y="2342552"/>
              <a:ext cx="8686799" cy="14205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5029" y="2497519"/>
              <a:ext cx="8604965" cy="1261884"/>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デジタル・ビジネス・トランスフォーメーション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年代、マイケル・ウェイドらによって提唱された概念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1BEB0051-4227-B84B-91E5-EF27DB6ED8EB}"/>
              </a:ext>
            </a:extLst>
          </p:cNvPr>
          <p:cNvGrpSpPr/>
          <p:nvPr/>
        </p:nvGrpSpPr>
        <p:grpSpPr>
          <a:xfrm>
            <a:off x="226799" y="3487908"/>
            <a:ext cx="8686799" cy="2019258"/>
            <a:chOff x="223195" y="3811758"/>
            <a:chExt cx="8686799" cy="2019258"/>
          </a:xfrm>
        </p:grpSpPr>
        <p:sp>
          <p:nvSpPr>
            <p:cNvPr id="9" name="正方形/長方形 8">
              <a:extLst>
                <a:ext uri="{FF2B5EF4-FFF2-40B4-BE49-F238E27FC236}">
                  <a16:creationId xmlns:a16="http://schemas.microsoft.com/office/drawing/2014/main" id="{478D3190-F29C-B344-9DCC-097199C99188}"/>
                </a:ext>
              </a:extLst>
            </p:cNvPr>
            <p:cNvSpPr/>
            <p:nvPr/>
          </p:nvSpPr>
          <p:spPr>
            <a:xfrm>
              <a:off x="223195" y="3811758"/>
              <a:ext cx="8686799" cy="20192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620E623-FEC2-984A-A6F3-428DBA6AA1B2}"/>
                </a:ext>
              </a:extLst>
            </p:cNvPr>
            <p:cNvSpPr/>
            <p:nvPr/>
          </p:nvSpPr>
          <p:spPr>
            <a:xfrm>
              <a:off x="303227" y="3963536"/>
              <a:ext cx="8604965" cy="1846659"/>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経済産業省の定義するデジタル・トランスフォーメーション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2018</a:t>
              </a:r>
              <a:r>
                <a:rPr lang="ja-JP" altLang="en-US" sz="1400">
                  <a:solidFill>
                    <a:schemeClr val="bg1"/>
                  </a:solidFill>
                  <a:latin typeface="Meiryo" panose="020B0604030504040204" pitchFamily="34" charset="-128"/>
                  <a:ea typeface="Meiryo" panose="020B0604030504040204" pitchFamily="34" charset="-128"/>
                </a:rPr>
                <a:t>年、経済産業省が公表した定義</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企業が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sp>
        <p:nvSpPr>
          <p:cNvPr id="3" name="正方形/長方形 2">
            <a:extLst>
              <a:ext uri="{FF2B5EF4-FFF2-40B4-BE49-F238E27FC236}">
                <a16:creationId xmlns:a16="http://schemas.microsoft.com/office/drawing/2014/main" id="{C342D158-D473-9B49-A7AF-13409232258A}"/>
              </a:ext>
            </a:extLst>
          </p:cNvPr>
          <p:cNvSpPr/>
          <p:nvPr/>
        </p:nvSpPr>
        <p:spPr>
          <a:xfrm>
            <a:off x="266814" y="5658944"/>
            <a:ext cx="8684997" cy="830997"/>
          </a:xfrm>
          <a:prstGeom prst="rect">
            <a:avLst/>
          </a:prstGeom>
        </p:spPr>
        <p:txBody>
          <a:bodyPr wrap="square">
            <a:spAutoFit/>
          </a:bodyPr>
          <a:lstStyle/>
          <a:p>
            <a:pPr marL="285750" indent="-285750">
              <a:buFont typeface="Wingdings" pitchFamily="2" charset="2"/>
              <a:buChar char="l"/>
            </a:pPr>
            <a:r>
              <a:rPr lang="ja-JP" altLang="en-US" sz="1600">
                <a:solidFill>
                  <a:srgbClr val="0070C0"/>
                </a:solidFill>
                <a:latin typeface="Meiryo" panose="020B0604030504040204" pitchFamily="34" charset="-128"/>
                <a:ea typeface="Meiryo" panose="020B0604030504040204" pitchFamily="34" charset="-128"/>
              </a:rPr>
              <a:t>デジタル・テクノロジーの進展により産業構造や競争原理が変化し、これに対処できなければ、事業継続や企業存続が難しくなる</a:t>
            </a:r>
            <a:endParaRPr lang="en-US" altLang="ja-JP" sz="16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70C0"/>
                </a:solidFill>
                <a:latin typeface="Meiryo" panose="020B0604030504040204" pitchFamily="34" charset="-128"/>
                <a:ea typeface="Meiryo" panose="020B0604030504040204" pitchFamily="34" charset="-128"/>
              </a:rPr>
              <a:t>競争環境 、ビジネス・モデル、組織や体制を再定義し、</a:t>
            </a:r>
            <a:r>
              <a:rPr lang="ja-JP" altLang="en-US" sz="1600" b="1" u="sng">
                <a:solidFill>
                  <a:srgbClr val="0070C0"/>
                </a:solidFill>
                <a:latin typeface="Meiryo" panose="020B0604030504040204" pitchFamily="34" charset="-128"/>
                <a:ea typeface="Meiryo" panose="020B0604030504040204" pitchFamily="34" charset="-128"/>
              </a:rPr>
              <a:t>企業の文化や体質を変革すること</a:t>
            </a:r>
            <a:endParaRPr lang="en-US" altLang="ja-JP" sz="1600"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2CEAEAA6-8863-1F4B-88A4-D8D84A02E9AE}"/>
              </a:ext>
            </a:extLst>
          </p:cNvPr>
          <p:cNvGrpSpPr/>
          <p:nvPr/>
        </p:nvGrpSpPr>
        <p:grpSpPr>
          <a:xfrm>
            <a:off x="224996" y="5606614"/>
            <a:ext cx="8686800" cy="851818"/>
            <a:chOff x="224996" y="5638124"/>
            <a:chExt cx="8686800" cy="851818"/>
          </a:xfrm>
        </p:grpSpPr>
        <p:sp>
          <p:nvSpPr>
            <p:cNvPr id="11" name="正方形/長方形 10">
              <a:extLst>
                <a:ext uri="{FF2B5EF4-FFF2-40B4-BE49-F238E27FC236}">
                  <a16:creationId xmlns:a16="http://schemas.microsoft.com/office/drawing/2014/main" id="{EF84C41F-F2F3-6D45-A224-068ED8BFB485}"/>
                </a:ext>
              </a:extLst>
            </p:cNvPr>
            <p:cNvSpPr/>
            <p:nvPr/>
          </p:nvSpPr>
          <p:spPr>
            <a:xfrm>
              <a:off x="224996" y="5638124"/>
              <a:ext cx="8686800" cy="851818"/>
            </a:xfrm>
            <a:prstGeom prst="rect">
              <a:avLst/>
            </a:prstGeom>
            <a:solidFill>
              <a:srgbClr val="FFFFFF">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9C45F771-42C1-564E-B138-A61CCFDDF02D}"/>
                </a:ext>
              </a:extLst>
            </p:cNvPr>
            <p:cNvSpPr txBox="1"/>
            <p:nvPr/>
          </p:nvSpPr>
          <p:spPr>
            <a:xfrm>
              <a:off x="2427823" y="5705170"/>
              <a:ext cx="4288353" cy="769441"/>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変化に俊敏に対応できる企業へと変わること</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2800" b="1">
                  <a:solidFill>
                    <a:srgbClr val="0070C0"/>
                  </a:solidFill>
                  <a:latin typeface="Meiryo" panose="020B0604030504040204" pitchFamily="34" charset="-128"/>
                  <a:ea typeface="Meiryo" panose="020B0604030504040204" pitchFamily="34" charset="-128"/>
                </a:rPr>
                <a:t>アジャイル企業への変革</a:t>
              </a:r>
              <a:endParaRPr kumimoji="1" lang="ja-JP" altLang="en-US" sz="2800" b="1">
                <a:solidFill>
                  <a:srgbClr val="0070C0"/>
                </a:solidFill>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C7B41AE5-7BDB-0741-A759-82938EFFAC69}"/>
              </a:ext>
            </a:extLst>
          </p:cNvPr>
          <p:cNvGrpSpPr/>
          <p:nvPr/>
        </p:nvGrpSpPr>
        <p:grpSpPr>
          <a:xfrm>
            <a:off x="6936059" y="749635"/>
            <a:ext cx="2055768" cy="426645"/>
            <a:chOff x="6936059" y="749635"/>
            <a:chExt cx="2055768" cy="426645"/>
          </a:xfrm>
        </p:grpSpPr>
        <p:sp>
          <p:nvSpPr>
            <p:cNvPr id="17" name="四角形吹き出し 16">
              <a:extLst>
                <a:ext uri="{FF2B5EF4-FFF2-40B4-BE49-F238E27FC236}">
                  <a16:creationId xmlns:a16="http://schemas.microsoft.com/office/drawing/2014/main" id="{FB44E825-9A7E-2D42-B7F3-F46529EE3DC6}"/>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E332BB71-5EB2-194F-A792-459857F906DB}"/>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19" name="グループ化 18">
            <a:extLst>
              <a:ext uri="{FF2B5EF4-FFF2-40B4-BE49-F238E27FC236}">
                <a16:creationId xmlns:a16="http://schemas.microsoft.com/office/drawing/2014/main" id="{AE74FBBE-A04F-9941-B74A-ECE52B1663B2}"/>
              </a:ext>
            </a:extLst>
          </p:cNvPr>
          <p:cNvGrpSpPr/>
          <p:nvPr/>
        </p:nvGrpSpPr>
        <p:grpSpPr>
          <a:xfrm>
            <a:off x="6532927" y="3192220"/>
            <a:ext cx="2458900" cy="426645"/>
            <a:chOff x="6557552" y="703563"/>
            <a:chExt cx="2524118" cy="426645"/>
          </a:xfrm>
        </p:grpSpPr>
        <p:sp>
          <p:nvSpPr>
            <p:cNvPr id="20" name="四角形吹き出し 19">
              <a:extLst>
                <a:ext uri="{FF2B5EF4-FFF2-40B4-BE49-F238E27FC236}">
                  <a16:creationId xmlns:a16="http://schemas.microsoft.com/office/drawing/2014/main" id="{3D69C9B4-9B25-CE47-AE52-0BD3F710AC92}"/>
                </a:ext>
              </a:extLst>
            </p:cNvPr>
            <p:cNvSpPr/>
            <p:nvPr/>
          </p:nvSpPr>
          <p:spPr>
            <a:xfrm>
              <a:off x="6557552" y="703563"/>
              <a:ext cx="2524118" cy="426645"/>
            </a:xfrm>
            <a:prstGeom prst="wedgeRectCallout">
              <a:avLst>
                <a:gd name="adj1" fmla="val -65754"/>
                <a:gd name="adj2" fmla="val 3175"/>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1C7CB0E3-ABDA-3E4D-8A79-9B2C467C1C3F}"/>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23" name="グループ化 22">
            <a:extLst>
              <a:ext uri="{FF2B5EF4-FFF2-40B4-BE49-F238E27FC236}">
                <a16:creationId xmlns:a16="http://schemas.microsoft.com/office/drawing/2014/main" id="{B78CF215-EE7E-1647-9E55-3249B384859B}"/>
              </a:ext>
            </a:extLst>
          </p:cNvPr>
          <p:cNvGrpSpPr/>
          <p:nvPr/>
        </p:nvGrpSpPr>
        <p:grpSpPr>
          <a:xfrm>
            <a:off x="92714" y="5585793"/>
            <a:ext cx="2295094" cy="441868"/>
            <a:chOff x="92714" y="5585793"/>
            <a:chExt cx="2295094" cy="441868"/>
          </a:xfrm>
        </p:grpSpPr>
        <p:sp>
          <p:nvSpPr>
            <p:cNvPr id="10" name="四角形吹き出し 9">
              <a:extLst>
                <a:ext uri="{FF2B5EF4-FFF2-40B4-BE49-F238E27FC236}">
                  <a16:creationId xmlns:a16="http://schemas.microsoft.com/office/drawing/2014/main" id="{21A330B6-E10C-F54B-8154-34124035BD4B}"/>
                </a:ext>
              </a:extLst>
            </p:cNvPr>
            <p:cNvSpPr/>
            <p:nvPr/>
          </p:nvSpPr>
          <p:spPr>
            <a:xfrm>
              <a:off x="92714" y="5585793"/>
              <a:ext cx="2295094" cy="441868"/>
            </a:xfrm>
            <a:prstGeom prst="wedgeRectCallout">
              <a:avLst>
                <a:gd name="adj1" fmla="val 56858"/>
                <a:gd name="adj2" fmla="val 8171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189AF569-3419-A146-AB37-0B319C318885}"/>
                </a:ext>
              </a:extLst>
            </p:cNvPr>
            <p:cNvSpPr txBox="1"/>
            <p:nvPr/>
          </p:nvSpPr>
          <p:spPr>
            <a:xfrm>
              <a:off x="232202" y="5653298"/>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デジタルを前提に</a:t>
              </a:r>
            </a:p>
          </p:txBody>
        </p:sp>
      </p:grpSp>
    </p:spTree>
    <p:extLst>
      <p:ext uri="{BB962C8B-B14F-4D97-AF65-F5344CB8AC3E}">
        <p14:creationId xmlns:p14="http://schemas.microsoft.com/office/powerpoint/2010/main" val="67503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0E8BEB42-7706-224B-9E1D-7514CA461685}"/>
              </a:ext>
            </a:extLst>
          </p:cNvPr>
          <p:cNvSpPr/>
          <p:nvPr/>
        </p:nvSpPr>
        <p:spPr>
          <a:xfrm>
            <a:off x="262171" y="2494378"/>
            <a:ext cx="8619657" cy="343793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741DE897-7398-5546-92BD-586F22E9D111}"/>
              </a:ext>
            </a:extLst>
          </p:cNvPr>
          <p:cNvSpPr/>
          <p:nvPr/>
        </p:nvSpPr>
        <p:spPr>
          <a:xfrm>
            <a:off x="262171" y="1401484"/>
            <a:ext cx="8619657" cy="7038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53161D9-1258-3F40-8020-F9DB9004C61D}"/>
              </a:ext>
            </a:extLst>
          </p:cNvPr>
          <p:cNvSpPr>
            <a:spLocks noGrp="1"/>
          </p:cNvSpPr>
          <p:nvPr>
            <p:ph type="title"/>
          </p:nvPr>
        </p:nvSpPr>
        <p:spPr/>
        <p:txBody>
          <a:bodyPr/>
          <a:lstStyle/>
          <a:p>
            <a:r>
              <a:rPr lang="ja-JP" altLang="en-US"/>
              <a:t>「デジタルを前提」とは？</a:t>
            </a:r>
            <a:endParaRPr kumimoji="1" lang="ja-JP" altLang="en-US"/>
          </a:p>
        </p:txBody>
      </p:sp>
      <p:sp>
        <p:nvSpPr>
          <p:cNvPr id="8" name="正方形/長方形 7">
            <a:extLst>
              <a:ext uri="{FF2B5EF4-FFF2-40B4-BE49-F238E27FC236}">
                <a16:creationId xmlns:a16="http://schemas.microsoft.com/office/drawing/2014/main" id="{C53B2556-00E8-4241-80C3-F4DCA945C75A}"/>
              </a:ext>
            </a:extLst>
          </p:cNvPr>
          <p:cNvSpPr/>
          <p:nvPr/>
        </p:nvSpPr>
        <p:spPr>
          <a:xfrm>
            <a:off x="262172" y="1532432"/>
            <a:ext cx="8619656" cy="523220"/>
          </a:xfrm>
          <a:prstGeom prst="rect">
            <a:avLst/>
          </a:prstGeom>
        </p:spPr>
        <p:txBody>
          <a:bodyPr wrap="square">
            <a:spAutoFit/>
          </a:bodyPr>
          <a:lstStyle/>
          <a:p>
            <a:pPr algn="ctr"/>
            <a:r>
              <a:rPr lang="ja-JP" altLang="en-US" sz="2800" b="1">
                <a:solidFill>
                  <a:schemeClr val="bg1"/>
                </a:solidFill>
                <a:latin typeface="Meiryo" panose="020B0604030504040204" pitchFamily="34" charset="-128"/>
                <a:ea typeface="Meiryo" panose="020B0604030504040204" pitchFamily="34" charset="-128"/>
              </a:rPr>
              <a:t>デジタルを前提に、アジャイル企業に変革する</a:t>
            </a:r>
          </a:p>
        </p:txBody>
      </p:sp>
      <p:sp>
        <p:nvSpPr>
          <p:cNvPr id="13" name="正方形/長方形 12">
            <a:extLst>
              <a:ext uri="{FF2B5EF4-FFF2-40B4-BE49-F238E27FC236}">
                <a16:creationId xmlns:a16="http://schemas.microsoft.com/office/drawing/2014/main" id="{99C1D08D-94B1-0A41-A0B6-A7288FE10056}"/>
              </a:ext>
            </a:extLst>
          </p:cNvPr>
          <p:cNvSpPr/>
          <p:nvPr/>
        </p:nvSpPr>
        <p:spPr>
          <a:xfrm>
            <a:off x="5007854" y="2766482"/>
            <a:ext cx="3406625" cy="2420763"/>
          </a:xfrm>
          <a:prstGeom prst="rect">
            <a:avLst/>
          </a:prstGeom>
          <a:solidFill>
            <a:srgbClr val="0070C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5266073-261E-E94B-BFFD-0433D414E5FA}"/>
              </a:ext>
            </a:extLst>
          </p:cNvPr>
          <p:cNvSpPr/>
          <p:nvPr/>
        </p:nvSpPr>
        <p:spPr>
          <a:xfrm>
            <a:off x="639476" y="2766483"/>
            <a:ext cx="3406625" cy="2420763"/>
          </a:xfrm>
          <a:prstGeom prst="rect">
            <a:avLst/>
          </a:prstGeom>
          <a:solidFill>
            <a:srgbClr val="77933C">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60A55BE0-ADF2-1F49-A6F7-6285F26CD8A0}"/>
              </a:ext>
            </a:extLst>
          </p:cNvPr>
          <p:cNvSpPr/>
          <p:nvPr/>
        </p:nvSpPr>
        <p:spPr>
          <a:xfrm>
            <a:off x="729527" y="3423453"/>
            <a:ext cx="3232876" cy="1569660"/>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誰もが、当たり前にスマートフォンを使いこなし、買い物、ホテルや交通機関の予約は、ネットを使う。地図サービスで自分の居場所と行き先を確認し、到着をLINEで相手に知らせる。</a:t>
            </a:r>
            <a:endParaRPr lang="en-US" altLang="ja-JP" sz="1200" dirty="0">
              <a:solidFill>
                <a:schemeClr val="bg1"/>
              </a:solidFill>
              <a:latin typeface="Meiryo" panose="020B0604030504040204" pitchFamily="34" charset="-128"/>
              <a:ea typeface="Meiryo" panose="020B0604030504040204" pitchFamily="34" charset="-128"/>
            </a:endParaRPr>
          </a:p>
          <a:p>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そんな“デジタル前提”の社会に適応しなくてはならない</a:t>
            </a:r>
          </a:p>
        </p:txBody>
      </p:sp>
      <p:sp>
        <p:nvSpPr>
          <p:cNvPr id="4" name="正方形/長方形 3">
            <a:extLst>
              <a:ext uri="{FF2B5EF4-FFF2-40B4-BE49-F238E27FC236}">
                <a16:creationId xmlns:a16="http://schemas.microsoft.com/office/drawing/2014/main" id="{875C1D9B-F8CA-3C4D-8F43-28ABC484E960}"/>
              </a:ext>
            </a:extLst>
          </p:cNvPr>
          <p:cNvSpPr/>
          <p:nvPr/>
        </p:nvSpPr>
        <p:spPr>
          <a:xfrm>
            <a:off x="1587972" y="2921763"/>
            <a:ext cx="1467068" cy="400110"/>
          </a:xfrm>
          <a:prstGeom prst="rect">
            <a:avLst/>
          </a:prstGeom>
        </p:spPr>
        <p:txBody>
          <a:bodyPr wrap="none">
            <a:spAutoFit/>
          </a:bodyPr>
          <a:lstStyle/>
          <a:p>
            <a:pPr algn="ctr"/>
            <a:r>
              <a:rPr lang="ja-JP" altLang="en-US" sz="2000" b="1">
                <a:solidFill>
                  <a:schemeClr val="bg1"/>
                </a:solidFill>
                <a:latin typeface="Meiryo" panose="020B0604030504040204" pitchFamily="34" charset="-128"/>
                <a:ea typeface="Meiryo" panose="020B0604030504040204" pitchFamily="34" charset="-128"/>
              </a:rPr>
              <a:t>社会の視点</a:t>
            </a:r>
            <a:endParaRPr lang="ja-JP" altLang="en-US" sz="2000">
              <a:solidFill>
                <a:schemeClr val="bg1"/>
              </a:solidFill>
            </a:endParaRPr>
          </a:p>
        </p:txBody>
      </p:sp>
      <p:sp>
        <p:nvSpPr>
          <p:cNvPr id="5" name="正方形/長方形 4">
            <a:extLst>
              <a:ext uri="{FF2B5EF4-FFF2-40B4-BE49-F238E27FC236}">
                <a16:creationId xmlns:a16="http://schemas.microsoft.com/office/drawing/2014/main" id="{4B565468-218E-9B4F-9773-1E27BB29FCD2}"/>
              </a:ext>
            </a:extLst>
          </p:cNvPr>
          <p:cNvSpPr/>
          <p:nvPr/>
        </p:nvSpPr>
        <p:spPr>
          <a:xfrm>
            <a:off x="5998915" y="2916300"/>
            <a:ext cx="1467068" cy="400110"/>
          </a:xfrm>
          <a:prstGeom prst="rect">
            <a:avLst/>
          </a:prstGeom>
        </p:spPr>
        <p:txBody>
          <a:bodyPr wrap="none">
            <a:spAutoFit/>
          </a:bodyPr>
          <a:lstStyle/>
          <a:p>
            <a:pPr algn="ctr"/>
            <a:r>
              <a:rPr lang="ja-JP" altLang="en-US" sz="2000" b="1">
                <a:solidFill>
                  <a:schemeClr val="bg1"/>
                </a:solidFill>
                <a:latin typeface="Meiryo" panose="020B0604030504040204" pitchFamily="34" charset="-128"/>
                <a:ea typeface="Meiryo" panose="020B0604030504040204" pitchFamily="34" charset="-128"/>
              </a:rPr>
              <a:t>手段の視点</a:t>
            </a:r>
            <a:endParaRPr lang="ja-JP" altLang="en-US" sz="2000" b="1">
              <a:solidFill>
                <a:schemeClr val="bg1"/>
              </a:solidFill>
            </a:endParaRPr>
          </a:p>
        </p:txBody>
      </p:sp>
      <p:sp>
        <p:nvSpPr>
          <p:cNvPr id="7" name="正方形/長方形 6">
            <a:extLst>
              <a:ext uri="{FF2B5EF4-FFF2-40B4-BE49-F238E27FC236}">
                <a16:creationId xmlns:a16="http://schemas.microsoft.com/office/drawing/2014/main" id="{372AE1D6-6D6E-9F4A-9653-7E91F3184E2C}"/>
              </a:ext>
            </a:extLst>
          </p:cNvPr>
          <p:cNvSpPr/>
          <p:nvPr/>
        </p:nvSpPr>
        <p:spPr>
          <a:xfrm>
            <a:off x="5097905" y="3423453"/>
            <a:ext cx="3232875" cy="1569660"/>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“デジタル前提”の社会に適応するには、自らの事業もデジタル技術を駆使し、ビジネス・プロセスを改善し、新しいビジネス・モデルを生みだすことを、高速に繰り返すことが大切だ。</a:t>
            </a:r>
            <a:endParaRPr lang="en-US" altLang="ja-JP" sz="1200" dirty="0">
              <a:solidFill>
                <a:schemeClr val="bg1"/>
              </a:solidFill>
              <a:latin typeface="Meiryo" panose="020B0604030504040204" pitchFamily="34" charset="-128"/>
              <a:ea typeface="Meiryo" panose="020B0604030504040204" pitchFamily="34" charset="-128"/>
            </a:endParaRPr>
          </a:p>
          <a:p>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そうやって、デジタル前提で、ビジネスを動かさなくてはならない。</a:t>
            </a:r>
          </a:p>
        </p:txBody>
      </p:sp>
      <p:sp>
        <p:nvSpPr>
          <p:cNvPr id="9" name="正方形/長方形 8">
            <a:extLst>
              <a:ext uri="{FF2B5EF4-FFF2-40B4-BE49-F238E27FC236}">
                <a16:creationId xmlns:a16="http://schemas.microsoft.com/office/drawing/2014/main" id="{11591EFA-F74F-4C40-B4D9-0F797059C085}"/>
              </a:ext>
            </a:extLst>
          </p:cNvPr>
          <p:cNvSpPr/>
          <p:nvPr/>
        </p:nvSpPr>
        <p:spPr>
          <a:xfrm>
            <a:off x="651736" y="5399979"/>
            <a:ext cx="7840533" cy="40011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圧倒的なビジネス・スピードで、高速にアップデートを繰り返す</a:t>
            </a:r>
            <a:endParaRPr lang="ja-JP" altLang="en-US" sz="2800" b="1">
              <a:solidFill>
                <a:schemeClr val="bg1"/>
              </a:solidFill>
              <a:latin typeface="Meiryo" panose="020B0604030504040204" pitchFamily="34" charset="-128"/>
              <a:ea typeface="Meiryo" panose="020B0604030504040204" pitchFamily="34" charset="-128"/>
            </a:endParaRPr>
          </a:p>
        </p:txBody>
      </p:sp>
      <p:sp>
        <p:nvSpPr>
          <p:cNvPr id="23" name="上矢印 22">
            <a:extLst>
              <a:ext uri="{FF2B5EF4-FFF2-40B4-BE49-F238E27FC236}">
                <a16:creationId xmlns:a16="http://schemas.microsoft.com/office/drawing/2014/main" id="{2896741D-6A83-BF41-9DF1-495691BD83F4}"/>
              </a:ext>
            </a:extLst>
          </p:cNvPr>
          <p:cNvSpPr/>
          <p:nvPr/>
        </p:nvSpPr>
        <p:spPr>
          <a:xfrm>
            <a:off x="4250024" y="2159991"/>
            <a:ext cx="643952" cy="234617"/>
          </a:xfrm>
          <a:prstGeom prst="upArrow">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42827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 name="グループ化 216">
            <a:extLst>
              <a:ext uri="{FF2B5EF4-FFF2-40B4-BE49-F238E27FC236}">
                <a16:creationId xmlns:a16="http://schemas.microsoft.com/office/drawing/2014/main" id="{CCA94721-3459-B74A-86EB-DBD5799DEE01}"/>
              </a:ext>
            </a:extLst>
          </p:cNvPr>
          <p:cNvGrpSpPr/>
          <p:nvPr/>
        </p:nvGrpSpPr>
        <p:grpSpPr>
          <a:xfrm>
            <a:off x="172084" y="792431"/>
            <a:ext cx="8803431" cy="5644573"/>
            <a:chOff x="499109" y="822328"/>
            <a:chExt cx="8145780" cy="802164"/>
          </a:xfrm>
        </p:grpSpPr>
        <p:sp>
          <p:nvSpPr>
            <p:cNvPr id="218" name="正方形/長方形 217">
              <a:extLst>
                <a:ext uri="{FF2B5EF4-FFF2-40B4-BE49-F238E27FC236}">
                  <a16:creationId xmlns:a16="http://schemas.microsoft.com/office/drawing/2014/main" id="{E4A0F19D-9B72-8E49-B6B7-1E39B3E36DD5}"/>
                </a:ext>
              </a:extLst>
            </p:cNvPr>
            <p:cNvSpPr/>
            <p:nvPr/>
          </p:nvSpPr>
          <p:spPr>
            <a:xfrm>
              <a:off x="499109" y="822328"/>
              <a:ext cx="8145780" cy="80216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テキスト ボックス 218">
              <a:extLst>
                <a:ext uri="{FF2B5EF4-FFF2-40B4-BE49-F238E27FC236}">
                  <a16:creationId xmlns:a16="http://schemas.microsoft.com/office/drawing/2014/main" id="{A91916EB-18D0-D04C-BD40-54A86A8C03DC}"/>
                </a:ext>
              </a:extLst>
            </p:cNvPr>
            <p:cNvSpPr txBox="1"/>
            <p:nvPr/>
          </p:nvSpPr>
          <p:spPr>
            <a:xfrm>
              <a:off x="2028918" y="843526"/>
              <a:ext cx="5107135" cy="83104"/>
            </a:xfrm>
            <a:prstGeom prst="rect">
              <a:avLst/>
            </a:prstGeom>
            <a:noFill/>
          </p:spPr>
          <p:txBody>
            <a:bodyPr wrap="none" rtlCol="0">
              <a:spAutoFit/>
            </a:bodyPr>
            <a:lstStyle/>
            <a:p>
              <a:pPr algn="ctr"/>
              <a:r>
                <a:rPr kumimoji="1" lang="ja-JP" altLang="en-US" sz="3200">
                  <a:solidFill>
                    <a:srgbClr val="C00000"/>
                  </a:solidFill>
                  <a:latin typeface="Meiryo" panose="020B0604030504040204" pitchFamily="34" charset="-128"/>
                  <a:ea typeface="Meiryo" panose="020B0604030504040204" pitchFamily="34" charset="-128"/>
                </a:rPr>
                <a:t>変化が早く、予測困難な社会</a:t>
              </a:r>
            </a:p>
          </p:txBody>
        </p:sp>
      </p:grpSp>
      <p:sp>
        <p:nvSpPr>
          <p:cNvPr id="5" name="ホームベース 4">
            <a:extLst>
              <a:ext uri="{FF2B5EF4-FFF2-40B4-BE49-F238E27FC236}">
                <a16:creationId xmlns:a16="http://schemas.microsoft.com/office/drawing/2014/main" id="{6953445C-E556-A840-8E3A-CEE377DF638C}"/>
              </a:ext>
            </a:extLst>
          </p:cNvPr>
          <p:cNvSpPr/>
          <p:nvPr/>
        </p:nvSpPr>
        <p:spPr>
          <a:xfrm>
            <a:off x="517793" y="2165124"/>
            <a:ext cx="1961004" cy="468760"/>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ホームベース 165">
            <a:extLst>
              <a:ext uri="{FF2B5EF4-FFF2-40B4-BE49-F238E27FC236}">
                <a16:creationId xmlns:a16="http://schemas.microsoft.com/office/drawing/2014/main" id="{6C35865A-6BBF-5040-8F8E-F7BE2063C99B}"/>
              </a:ext>
            </a:extLst>
          </p:cNvPr>
          <p:cNvSpPr/>
          <p:nvPr/>
        </p:nvSpPr>
        <p:spPr>
          <a:xfrm>
            <a:off x="517793" y="1622865"/>
            <a:ext cx="2699132" cy="468760"/>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AD8E7D-9166-124A-9979-FA3AFFEDFAE8}"/>
              </a:ext>
            </a:extLst>
          </p:cNvPr>
          <p:cNvSpPr>
            <a:spLocks noGrp="1"/>
          </p:cNvSpPr>
          <p:nvPr>
            <p:ph type="title"/>
          </p:nvPr>
        </p:nvSpPr>
        <p:spPr/>
        <p:txBody>
          <a:bodyPr/>
          <a:lstStyle/>
          <a:p>
            <a:r>
              <a:rPr kumimoji="1" lang="en-US" altLang="ja-JP" dirty="0"/>
              <a:t>DX</a:t>
            </a:r>
            <a:r>
              <a:rPr kumimoji="1" lang="ja-JP" altLang="en-US"/>
              <a:t>の目的</a:t>
            </a:r>
          </a:p>
        </p:txBody>
      </p:sp>
      <p:sp>
        <p:nvSpPr>
          <p:cNvPr id="250" name="テキスト ボックス 249">
            <a:extLst>
              <a:ext uri="{FF2B5EF4-FFF2-40B4-BE49-F238E27FC236}">
                <a16:creationId xmlns:a16="http://schemas.microsoft.com/office/drawing/2014/main" id="{5CC31221-8323-1B49-9FA9-047A2B9E4447}"/>
              </a:ext>
            </a:extLst>
          </p:cNvPr>
          <p:cNvSpPr txBox="1"/>
          <p:nvPr/>
        </p:nvSpPr>
        <p:spPr>
          <a:xfrm>
            <a:off x="859885" y="2250431"/>
            <a:ext cx="1107996"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新規事業</a:t>
            </a:r>
          </a:p>
        </p:txBody>
      </p:sp>
      <p:sp>
        <p:nvSpPr>
          <p:cNvPr id="30" name="テキスト ボックス 29">
            <a:extLst>
              <a:ext uri="{FF2B5EF4-FFF2-40B4-BE49-F238E27FC236}">
                <a16:creationId xmlns:a16="http://schemas.microsoft.com/office/drawing/2014/main" id="{BD689A50-2D46-9049-AEC2-AA0DE66BC60B}"/>
              </a:ext>
            </a:extLst>
          </p:cNvPr>
          <p:cNvSpPr txBox="1"/>
          <p:nvPr/>
        </p:nvSpPr>
        <p:spPr>
          <a:xfrm>
            <a:off x="717946" y="1703356"/>
            <a:ext cx="2159567" cy="307777"/>
          </a:xfrm>
          <a:prstGeom prst="rect">
            <a:avLst/>
          </a:prstGeom>
          <a:noFill/>
        </p:spPr>
        <p:txBody>
          <a:bodyPr wrap="none" rtlCol="0">
            <a:spAutoFit/>
          </a:bodyPr>
          <a:lstStyle/>
          <a:p>
            <a:pPr algn="r"/>
            <a:r>
              <a:rPr kumimoji="1" lang="ja-JP" altLang="en-US" sz="1400" b="1">
                <a:solidFill>
                  <a:schemeClr val="bg1"/>
                </a:solidFill>
                <a:latin typeface="Meiryo" panose="020B0604030504040204" pitchFamily="34" charset="-128"/>
                <a:ea typeface="Meiryo" panose="020B0604030504040204" pitchFamily="34" charset="-128"/>
              </a:rPr>
              <a:t>ビジネス・モデルの転換</a:t>
            </a:r>
          </a:p>
        </p:txBody>
      </p:sp>
      <p:grpSp>
        <p:nvGrpSpPr>
          <p:cNvPr id="32" name="グループ化 31">
            <a:extLst>
              <a:ext uri="{FF2B5EF4-FFF2-40B4-BE49-F238E27FC236}">
                <a16:creationId xmlns:a16="http://schemas.microsoft.com/office/drawing/2014/main" id="{2B5CAC0A-45D1-B646-901E-CC79B73B91E5}"/>
              </a:ext>
            </a:extLst>
          </p:cNvPr>
          <p:cNvGrpSpPr/>
          <p:nvPr/>
        </p:nvGrpSpPr>
        <p:grpSpPr>
          <a:xfrm>
            <a:off x="496847" y="2780579"/>
            <a:ext cx="8148043" cy="667492"/>
            <a:chOff x="499147" y="5216634"/>
            <a:chExt cx="8148043" cy="667492"/>
          </a:xfrm>
        </p:grpSpPr>
        <p:pic>
          <p:nvPicPr>
            <p:cNvPr id="33" name="Picture 2">
              <a:extLst>
                <a:ext uri="{FF2B5EF4-FFF2-40B4-BE49-F238E27FC236}">
                  <a16:creationId xmlns:a16="http://schemas.microsoft.com/office/drawing/2014/main" id="{3EA88199-5700-EB4D-AC41-79460EC7B07F}"/>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4" name="円/楕円 33">
              <a:extLst>
                <a:ext uri="{FF2B5EF4-FFF2-40B4-BE49-F238E27FC236}">
                  <a16:creationId xmlns:a16="http://schemas.microsoft.com/office/drawing/2014/main" id="{A5A71368-EF60-4540-A6F4-02CA22A189A6}"/>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860CEF60-0ED1-094C-9963-7B9641F1E414}"/>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6DBB833B-0261-854F-9B06-7948DB40CA87}"/>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2977E3C5-D8E2-BF46-B72D-79C350902227}"/>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8" name="Picture 2">
              <a:extLst>
                <a:ext uri="{FF2B5EF4-FFF2-40B4-BE49-F238E27FC236}">
                  <a16:creationId xmlns:a16="http://schemas.microsoft.com/office/drawing/2014/main" id="{90E293C1-2E66-F546-BF75-73801C0AD6B5}"/>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9" name="円/楕円 38">
              <a:extLst>
                <a:ext uri="{FF2B5EF4-FFF2-40B4-BE49-F238E27FC236}">
                  <a16:creationId xmlns:a16="http://schemas.microsoft.com/office/drawing/2014/main" id="{6777CED9-870D-8B46-8674-D6305E0351D1}"/>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9386DE2F-F5F4-1B4D-BE2D-DF95EDF264BE}"/>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98D49627-8531-AB4F-926A-0230D5DDD7E9}"/>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17CE1B23-4984-4742-95C6-34354FF859B7}"/>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 name="Picture 2">
              <a:extLst>
                <a:ext uri="{FF2B5EF4-FFF2-40B4-BE49-F238E27FC236}">
                  <a16:creationId xmlns:a16="http://schemas.microsoft.com/office/drawing/2014/main" id="{AB98AACC-1DDF-E34F-A9FA-BEFB52E7DD6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4" name="円/楕円 43">
              <a:extLst>
                <a:ext uri="{FF2B5EF4-FFF2-40B4-BE49-F238E27FC236}">
                  <a16:creationId xmlns:a16="http://schemas.microsoft.com/office/drawing/2014/main" id="{334F7BF4-F3DD-4C40-9DC3-081EE2B7A301}"/>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4EDAEDCC-2592-6A4B-826C-49DAFD317C72}"/>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87544311-8B97-3846-A739-10DC41AA0C13}"/>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83857D93-A5DF-6445-BECD-C7AE72848675}"/>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8" name="Picture 2">
              <a:extLst>
                <a:ext uri="{FF2B5EF4-FFF2-40B4-BE49-F238E27FC236}">
                  <a16:creationId xmlns:a16="http://schemas.microsoft.com/office/drawing/2014/main" id="{4591483D-CADD-F146-B2B4-CD4E6C3C9E7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9" name="円/楕円 48">
              <a:extLst>
                <a:ext uri="{FF2B5EF4-FFF2-40B4-BE49-F238E27FC236}">
                  <a16:creationId xmlns:a16="http://schemas.microsoft.com/office/drawing/2014/main" id="{7038B65D-3B18-4C42-B9F5-9E5FF832A49C}"/>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075998C4-D0EC-C442-B114-58AAF7426237}"/>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18D5CCE4-3616-1445-8740-0F5026C450C7}"/>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0174A8E4-AD09-2749-AF30-9A2303A94438}"/>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Picture 2">
              <a:extLst>
                <a:ext uri="{FF2B5EF4-FFF2-40B4-BE49-F238E27FC236}">
                  <a16:creationId xmlns:a16="http://schemas.microsoft.com/office/drawing/2014/main" id="{D278ABE4-54AB-0641-8E30-E4B3673A1E2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4" name="円/楕円 53">
              <a:extLst>
                <a:ext uri="{FF2B5EF4-FFF2-40B4-BE49-F238E27FC236}">
                  <a16:creationId xmlns:a16="http://schemas.microsoft.com/office/drawing/2014/main" id="{C66626D5-42C0-C848-93B1-5F47A4683A6D}"/>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FDE0F9D9-7C5A-9848-A9A2-EFC4C0A1F643}"/>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2D593084-46ED-DB4E-A317-2DA07300B755}"/>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19BDF1D5-BBE9-6F4E-9BFF-C4B6A7C1729B}"/>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8" name="Picture 2">
              <a:extLst>
                <a:ext uri="{FF2B5EF4-FFF2-40B4-BE49-F238E27FC236}">
                  <a16:creationId xmlns:a16="http://schemas.microsoft.com/office/drawing/2014/main" id="{2D66EFF7-8B7E-EC46-AC06-568C556A42C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9" name="円/楕円 58">
              <a:extLst>
                <a:ext uri="{FF2B5EF4-FFF2-40B4-BE49-F238E27FC236}">
                  <a16:creationId xmlns:a16="http://schemas.microsoft.com/office/drawing/2014/main" id="{B98BD854-8CED-B545-9EE7-8CE26B09A82D}"/>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37E263D9-D68A-BC44-8EAA-B80FBD4BE4A1}"/>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0C11CD9F-F0C3-C943-AC3A-9D88BAE07DFB}"/>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28B40D06-EF5A-0C47-B4FC-DF87467F4A87}"/>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3" name="Picture 2">
              <a:extLst>
                <a:ext uri="{FF2B5EF4-FFF2-40B4-BE49-F238E27FC236}">
                  <a16:creationId xmlns:a16="http://schemas.microsoft.com/office/drawing/2014/main" id="{3E29CA1E-FE86-1844-97E4-B0F2FD917C3B}"/>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4" name="円/楕円 63">
              <a:extLst>
                <a:ext uri="{FF2B5EF4-FFF2-40B4-BE49-F238E27FC236}">
                  <a16:creationId xmlns:a16="http://schemas.microsoft.com/office/drawing/2014/main" id="{DB8D8FF1-5E23-9043-A74E-DEB34E690286}"/>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192A4956-3E2D-BB42-A3EF-107ADB33F53D}"/>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1AB89AC4-BA7C-0F49-8D99-9A4A5086FDC2}"/>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69523C1D-6493-7642-AC11-E4388CE3DEB6}"/>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Picture 2">
              <a:extLst>
                <a:ext uri="{FF2B5EF4-FFF2-40B4-BE49-F238E27FC236}">
                  <a16:creationId xmlns:a16="http://schemas.microsoft.com/office/drawing/2014/main" id="{FAE20D44-F883-3443-AD2B-3F8FB321C3D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9" name="円/楕円 68">
              <a:extLst>
                <a:ext uri="{FF2B5EF4-FFF2-40B4-BE49-F238E27FC236}">
                  <a16:creationId xmlns:a16="http://schemas.microsoft.com/office/drawing/2014/main" id="{7F16B7AF-5EDC-1646-8679-B377E63EB882}"/>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B034177D-0DB8-064D-9879-BBBF2AB9A7BF}"/>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79CD343D-C893-3D4E-9EE4-671EA585A29B}"/>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94C955E6-2184-3241-80CD-D06508C79CDC}"/>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3" name="Picture 2">
              <a:extLst>
                <a:ext uri="{FF2B5EF4-FFF2-40B4-BE49-F238E27FC236}">
                  <a16:creationId xmlns:a16="http://schemas.microsoft.com/office/drawing/2014/main" id="{EF940657-A4C3-9D4D-9428-FEBC2D8A35F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4" name="円/楕円 73">
              <a:extLst>
                <a:ext uri="{FF2B5EF4-FFF2-40B4-BE49-F238E27FC236}">
                  <a16:creationId xmlns:a16="http://schemas.microsoft.com/office/drawing/2014/main" id="{7AA41A05-B147-4940-91D7-A1091B0C5C18}"/>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E795E928-7220-234F-B945-574F59A9FB75}"/>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a:extLst>
                <a:ext uri="{FF2B5EF4-FFF2-40B4-BE49-F238E27FC236}">
                  <a16:creationId xmlns:a16="http://schemas.microsoft.com/office/drawing/2014/main" id="{612FA110-B366-0B4D-9DCE-79E3081AC090}"/>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11DBD34F-B82F-7B43-B0A4-4D3F36C7F59E}"/>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8" name="Picture 2">
              <a:extLst>
                <a:ext uri="{FF2B5EF4-FFF2-40B4-BE49-F238E27FC236}">
                  <a16:creationId xmlns:a16="http://schemas.microsoft.com/office/drawing/2014/main" id="{1F5EC553-4F8C-1446-85C8-0B4D69258D56}"/>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9" name="円/楕円 78">
              <a:extLst>
                <a:ext uri="{FF2B5EF4-FFF2-40B4-BE49-F238E27FC236}">
                  <a16:creationId xmlns:a16="http://schemas.microsoft.com/office/drawing/2014/main" id="{8EC8DCE1-2AE3-CF43-836A-29E30803C02A}"/>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a:extLst>
                <a:ext uri="{FF2B5EF4-FFF2-40B4-BE49-F238E27FC236}">
                  <a16:creationId xmlns:a16="http://schemas.microsoft.com/office/drawing/2014/main" id="{5CD25E79-CC91-7D46-9DEF-115115E18E6D}"/>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a:extLst>
                <a:ext uri="{FF2B5EF4-FFF2-40B4-BE49-F238E27FC236}">
                  <a16:creationId xmlns:a16="http://schemas.microsoft.com/office/drawing/2014/main" id="{E79F8507-B4E0-1F4B-A8B0-161C9E000A94}"/>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3D6EF2BE-9276-B349-9BAB-C16BBA3B0A9D}"/>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3" name="Picture 2">
              <a:extLst>
                <a:ext uri="{FF2B5EF4-FFF2-40B4-BE49-F238E27FC236}">
                  <a16:creationId xmlns:a16="http://schemas.microsoft.com/office/drawing/2014/main" id="{7D06F2B9-862E-5847-9DF8-6DACCC96B3E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4" name="円/楕円 83">
              <a:extLst>
                <a:ext uri="{FF2B5EF4-FFF2-40B4-BE49-F238E27FC236}">
                  <a16:creationId xmlns:a16="http://schemas.microsoft.com/office/drawing/2014/main" id="{5E939E09-3442-B644-8E55-F172182B61AA}"/>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2B634C29-2F5C-CA4C-AB25-DC5778D69FE1}"/>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a:extLst>
                <a:ext uri="{FF2B5EF4-FFF2-40B4-BE49-F238E27FC236}">
                  <a16:creationId xmlns:a16="http://schemas.microsoft.com/office/drawing/2014/main" id="{62B51789-3F02-264D-B659-9B8AAB592382}"/>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E51D24BE-B018-F940-A5E4-838E782B43CC}"/>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8" name="Picture 2">
              <a:extLst>
                <a:ext uri="{FF2B5EF4-FFF2-40B4-BE49-F238E27FC236}">
                  <a16:creationId xmlns:a16="http://schemas.microsoft.com/office/drawing/2014/main" id="{D6D91734-9B45-D34B-890A-5371ECB0B066}"/>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9" name="円/楕円 88">
              <a:extLst>
                <a:ext uri="{FF2B5EF4-FFF2-40B4-BE49-F238E27FC236}">
                  <a16:creationId xmlns:a16="http://schemas.microsoft.com/office/drawing/2014/main" id="{2EA8A164-C8FD-644F-8AC4-56D86129A5AB}"/>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a:extLst>
                <a:ext uri="{FF2B5EF4-FFF2-40B4-BE49-F238E27FC236}">
                  <a16:creationId xmlns:a16="http://schemas.microsoft.com/office/drawing/2014/main" id="{F5F6EB00-04CE-1741-8FA2-149051F9916E}"/>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円/楕円 90">
              <a:extLst>
                <a:ext uri="{FF2B5EF4-FFF2-40B4-BE49-F238E27FC236}">
                  <a16:creationId xmlns:a16="http://schemas.microsoft.com/office/drawing/2014/main" id="{56FB8803-7E87-5D4E-AE13-F58D57DE255A}"/>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C906A2CC-01CE-3F40-8DD2-C00BEE7466B7}"/>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Picture 2">
              <a:extLst>
                <a:ext uri="{FF2B5EF4-FFF2-40B4-BE49-F238E27FC236}">
                  <a16:creationId xmlns:a16="http://schemas.microsoft.com/office/drawing/2014/main" id="{113E921D-3B9F-154E-BDC7-4B2D4AA81F48}"/>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4" name="円/楕円 93">
              <a:extLst>
                <a:ext uri="{FF2B5EF4-FFF2-40B4-BE49-F238E27FC236}">
                  <a16:creationId xmlns:a16="http://schemas.microsoft.com/office/drawing/2014/main" id="{BF248880-9130-2344-97F7-3D5A4866B0AC}"/>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円/楕円 94">
              <a:extLst>
                <a:ext uri="{FF2B5EF4-FFF2-40B4-BE49-F238E27FC236}">
                  <a16:creationId xmlns:a16="http://schemas.microsoft.com/office/drawing/2014/main" id="{87EF742C-9CC0-A347-9991-90A62058EEEF}"/>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a:extLst>
                <a:ext uri="{FF2B5EF4-FFF2-40B4-BE49-F238E27FC236}">
                  <a16:creationId xmlns:a16="http://schemas.microsoft.com/office/drawing/2014/main" id="{5E749290-EB12-3943-9B68-FF29E1CCB3DC}"/>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CD5C9BE3-C2E5-1B40-8FA8-4017FA09B8B0}"/>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グループ化 98">
            <a:extLst>
              <a:ext uri="{FF2B5EF4-FFF2-40B4-BE49-F238E27FC236}">
                <a16:creationId xmlns:a16="http://schemas.microsoft.com/office/drawing/2014/main" id="{3D108D34-DD8B-0142-97C9-6A9FF71E1BB3}"/>
              </a:ext>
            </a:extLst>
          </p:cNvPr>
          <p:cNvGrpSpPr/>
          <p:nvPr/>
        </p:nvGrpSpPr>
        <p:grpSpPr>
          <a:xfrm>
            <a:off x="564913" y="4505315"/>
            <a:ext cx="8148043" cy="667492"/>
            <a:chOff x="499147" y="5216634"/>
            <a:chExt cx="8148043" cy="667492"/>
          </a:xfrm>
        </p:grpSpPr>
        <p:pic>
          <p:nvPicPr>
            <p:cNvPr id="100" name="Picture 2">
              <a:extLst>
                <a:ext uri="{FF2B5EF4-FFF2-40B4-BE49-F238E27FC236}">
                  <a16:creationId xmlns:a16="http://schemas.microsoft.com/office/drawing/2014/main" id="{04AE6C34-0E10-5149-9BC9-8D0A40AABB24}"/>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01" name="円/楕円 100">
              <a:extLst>
                <a:ext uri="{FF2B5EF4-FFF2-40B4-BE49-F238E27FC236}">
                  <a16:creationId xmlns:a16="http://schemas.microsoft.com/office/drawing/2014/main" id="{2EB9A117-C255-A045-9BF8-094E69C69650}"/>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D0271D42-3C49-9D40-899C-2457420C8F13}"/>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4D1E860C-4FDE-1642-977F-D7EEDA35F264}"/>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a:extLst>
                <a:ext uri="{FF2B5EF4-FFF2-40B4-BE49-F238E27FC236}">
                  <a16:creationId xmlns:a16="http://schemas.microsoft.com/office/drawing/2014/main" id="{D06F3366-FB32-6747-989E-0579AE1F57EA}"/>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5" name="Picture 2">
              <a:extLst>
                <a:ext uri="{FF2B5EF4-FFF2-40B4-BE49-F238E27FC236}">
                  <a16:creationId xmlns:a16="http://schemas.microsoft.com/office/drawing/2014/main" id="{CD7C7F0D-937A-1F44-8712-3F346D780F0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06" name="円/楕円 105">
              <a:extLst>
                <a:ext uri="{FF2B5EF4-FFF2-40B4-BE49-F238E27FC236}">
                  <a16:creationId xmlns:a16="http://schemas.microsoft.com/office/drawing/2014/main" id="{0FFF5D7F-A0EF-AC48-A22B-6D4807D96DEA}"/>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CF0BB2F6-5FEC-044B-A5B5-9E26FB218E87}"/>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68435316-6612-E544-900F-B3553F9614F0}"/>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070C89EF-EF5A-F943-A5F0-CF2D7D9EBE0C}"/>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0" name="Picture 2">
              <a:extLst>
                <a:ext uri="{FF2B5EF4-FFF2-40B4-BE49-F238E27FC236}">
                  <a16:creationId xmlns:a16="http://schemas.microsoft.com/office/drawing/2014/main" id="{77A51D40-1BDF-9148-802F-18D4DE9464F5}"/>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11" name="円/楕円 110">
              <a:extLst>
                <a:ext uri="{FF2B5EF4-FFF2-40B4-BE49-F238E27FC236}">
                  <a16:creationId xmlns:a16="http://schemas.microsoft.com/office/drawing/2014/main" id="{19F22B44-1D6C-B54A-8E44-B9F2AC895D67}"/>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F4DA1EA2-4526-D34F-A172-160716D33017}"/>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円/楕円 112">
              <a:extLst>
                <a:ext uri="{FF2B5EF4-FFF2-40B4-BE49-F238E27FC236}">
                  <a16:creationId xmlns:a16="http://schemas.microsoft.com/office/drawing/2014/main" id="{57B5EC02-90A3-BC41-9DB5-B8694EF5290D}"/>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円/楕円 113">
              <a:extLst>
                <a:ext uri="{FF2B5EF4-FFF2-40B4-BE49-F238E27FC236}">
                  <a16:creationId xmlns:a16="http://schemas.microsoft.com/office/drawing/2014/main" id="{93A9057D-AE23-FA47-9591-D7A1036387EA}"/>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5" name="Picture 2">
              <a:extLst>
                <a:ext uri="{FF2B5EF4-FFF2-40B4-BE49-F238E27FC236}">
                  <a16:creationId xmlns:a16="http://schemas.microsoft.com/office/drawing/2014/main" id="{903E9986-C049-FE4A-86D8-05D079DBA9E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16" name="円/楕円 115">
              <a:extLst>
                <a:ext uri="{FF2B5EF4-FFF2-40B4-BE49-F238E27FC236}">
                  <a16:creationId xmlns:a16="http://schemas.microsoft.com/office/drawing/2014/main" id="{95359F3B-B94B-3246-9DB0-C8B570E28EBD}"/>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5565EF59-D6BD-3544-B566-091E57C67271}"/>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EC24AA67-6CF8-1249-A047-AA56D2725202}"/>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5D9226B0-C229-0C49-AF30-5C47F35FE1F6}"/>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0" name="Picture 2">
              <a:extLst>
                <a:ext uri="{FF2B5EF4-FFF2-40B4-BE49-F238E27FC236}">
                  <a16:creationId xmlns:a16="http://schemas.microsoft.com/office/drawing/2014/main" id="{502EFB8C-29F2-5D49-9A38-007FEC85542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21" name="円/楕円 120">
              <a:extLst>
                <a:ext uri="{FF2B5EF4-FFF2-40B4-BE49-F238E27FC236}">
                  <a16:creationId xmlns:a16="http://schemas.microsoft.com/office/drawing/2014/main" id="{08C4C615-D9EB-B845-91CB-1347EE16C0BD}"/>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53AA8A8C-0440-0249-B125-4BD1C1FBA17D}"/>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669A4BD1-17D0-6D4F-90DD-4B499EE7D868}"/>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88B4A9E8-2433-6F4C-83DC-0943D1F7A533}"/>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5" name="Picture 2">
              <a:extLst>
                <a:ext uri="{FF2B5EF4-FFF2-40B4-BE49-F238E27FC236}">
                  <a16:creationId xmlns:a16="http://schemas.microsoft.com/office/drawing/2014/main" id="{CF3754B6-BFEF-274F-84D1-BE372B2D8275}"/>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26" name="円/楕円 125">
              <a:extLst>
                <a:ext uri="{FF2B5EF4-FFF2-40B4-BE49-F238E27FC236}">
                  <a16:creationId xmlns:a16="http://schemas.microsoft.com/office/drawing/2014/main" id="{A4378A14-ADF1-5C48-B10D-FFA7226FFC33}"/>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80BEFB44-D274-374D-AB04-3B43F8902A29}"/>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EA95A4EE-FBB6-C441-9873-9D3B17AF967A}"/>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a:extLst>
                <a:ext uri="{FF2B5EF4-FFF2-40B4-BE49-F238E27FC236}">
                  <a16:creationId xmlns:a16="http://schemas.microsoft.com/office/drawing/2014/main" id="{9EE6E6D9-2638-FB49-A5A5-2B4EBF5477CF}"/>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0" name="Picture 2">
              <a:extLst>
                <a:ext uri="{FF2B5EF4-FFF2-40B4-BE49-F238E27FC236}">
                  <a16:creationId xmlns:a16="http://schemas.microsoft.com/office/drawing/2014/main" id="{48C50D6A-AB48-2442-91B5-5F8F8E03BCA8}"/>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31" name="円/楕円 130">
              <a:extLst>
                <a:ext uri="{FF2B5EF4-FFF2-40B4-BE49-F238E27FC236}">
                  <a16:creationId xmlns:a16="http://schemas.microsoft.com/office/drawing/2014/main" id="{018031C7-3302-D64C-BDAC-AD07302DD80F}"/>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F87A6F29-AE7F-7142-A662-C07219D86423}"/>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a:extLst>
                <a:ext uri="{FF2B5EF4-FFF2-40B4-BE49-F238E27FC236}">
                  <a16:creationId xmlns:a16="http://schemas.microsoft.com/office/drawing/2014/main" id="{F4A77EB2-07A9-7F45-B216-9C3E50749E46}"/>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a:extLst>
                <a:ext uri="{FF2B5EF4-FFF2-40B4-BE49-F238E27FC236}">
                  <a16:creationId xmlns:a16="http://schemas.microsoft.com/office/drawing/2014/main" id="{896F2F34-CD68-3C40-A0A5-159F6AEC990C}"/>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5" name="Picture 2">
              <a:extLst>
                <a:ext uri="{FF2B5EF4-FFF2-40B4-BE49-F238E27FC236}">
                  <a16:creationId xmlns:a16="http://schemas.microsoft.com/office/drawing/2014/main" id="{2B97C1A5-6F6D-B740-B76F-18A9457D17E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36" name="円/楕円 135">
              <a:extLst>
                <a:ext uri="{FF2B5EF4-FFF2-40B4-BE49-F238E27FC236}">
                  <a16:creationId xmlns:a16="http://schemas.microsoft.com/office/drawing/2014/main" id="{974F3B3E-392E-EB45-8E5D-040F783F5293}"/>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a:extLst>
                <a:ext uri="{FF2B5EF4-FFF2-40B4-BE49-F238E27FC236}">
                  <a16:creationId xmlns:a16="http://schemas.microsoft.com/office/drawing/2014/main" id="{1720AC8D-54C2-7640-9063-6F084A7008E8}"/>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円/楕円 137">
              <a:extLst>
                <a:ext uri="{FF2B5EF4-FFF2-40B4-BE49-F238E27FC236}">
                  <a16:creationId xmlns:a16="http://schemas.microsoft.com/office/drawing/2014/main" id="{741B9E11-96E8-694C-A203-95990C11330B}"/>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55244518-AC47-014A-8D28-35123509C25B}"/>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0" name="Picture 2">
              <a:extLst>
                <a:ext uri="{FF2B5EF4-FFF2-40B4-BE49-F238E27FC236}">
                  <a16:creationId xmlns:a16="http://schemas.microsoft.com/office/drawing/2014/main" id="{D8013C9E-988C-2E42-8E0D-715DD244343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1" name="円/楕円 140">
              <a:extLst>
                <a:ext uri="{FF2B5EF4-FFF2-40B4-BE49-F238E27FC236}">
                  <a16:creationId xmlns:a16="http://schemas.microsoft.com/office/drawing/2014/main" id="{EEEEB015-AA63-5F41-AA1E-9934E11643F2}"/>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F14DDC70-3324-EC4C-8F0D-0F80056D313A}"/>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円/楕円 142">
              <a:extLst>
                <a:ext uri="{FF2B5EF4-FFF2-40B4-BE49-F238E27FC236}">
                  <a16:creationId xmlns:a16="http://schemas.microsoft.com/office/drawing/2014/main" id="{31989602-0C7B-DF46-8748-FA58E3AA3A6F}"/>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a:extLst>
                <a:ext uri="{FF2B5EF4-FFF2-40B4-BE49-F238E27FC236}">
                  <a16:creationId xmlns:a16="http://schemas.microsoft.com/office/drawing/2014/main" id="{80D13CE5-DECE-1B4E-96C5-4320527952BE}"/>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5" name="Picture 2">
              <a:extLst>
                <a:ext uri="{FF2B5EF4-FFF2-40B4-BE49-F238E27FC236}">
                  <a16:creationId xmlns:a16="http://schemas.microsoft.com/office/drawing/2014/main" id="{C4AB2151-8EC9-6C44-B1CC-40321970FA1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6" name="円/楕円 145">
              <a:extLst>
                <a:ext uri="{FF2B5EF4-FFF2-40B4-BE49-F238E27FC236}">
                  <a16:creationId xmlns:a16="http://schemas.microsoft.com/office/drawing/2014/main" id="{923695E1-3F07-C146-8547-72B1F002545C}"/>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C68DD1E4-735B-C545-A687-0F6240102066}"/>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0CDEE231-0487-7E4E-A17E-FCBFBD24A416}"/>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858E1576-98DB-E840-B845-AABEEE697356}"/>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0" name="Picture 2">
              <a:extLst>
                <a:ext uri="{FF2B5EF4-FFF2-40B4-BE49-F238E27FC236}">
                  <a16:creationId xmlns:a16="http://schemas.microsoft.com/office/drawing/2014/main" id="{6FDB3C86-4AB1-6B4F-B60B-9D33B89260A6}"/>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1" name="円/楕円 150">
              <a:extLst>
                <a:ext uri="{FF2B5EF4-FFF2-40B4-BE49-F238E27FC236}">
                  <a16:creationId xmlns:a16="http://schemas.microsoft.com/office/drawing/2014/main" id="{5174B5F9-3A87-CB42-9C02-A2C572A25EB8}"/>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a:extLst>
                <a:ext uri="{FF2B5EF4-FFF2-40B4-BE49-F238E27FC236}">
                  <a16:creationId xmlns:a16="http://schemas.microsoft.com/office/drawing/2014/main" id="{A9B0C8DA-2AED-8E4C-85B9-48B66834B30D}"/>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2C00E2BA-C059-B34E-BAFE-A20C16F8BF6B}"/>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ADFC6286-2013-3C4F-A690-4C936E244FFC}"/>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5" name="Picture 2">
              <a:extLst>
                <a:ext uri="{FF2B5EF4-FFF2-40B4-BE49-F238E27FC236}">
                  <a16:creationId xmlns:a16="http://schemas.microsoft.com/office/drawing/2014/main" id="{8590E253-FCE0-CF41-B88A-02BA03B675A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6" name="円/楕円 155">
              <a:extLst>
                <a:ext uri="{FF2B5EF4-FFF2-40B4-BE49-F238E27FC236}">
                  <a16:creationId xmlns:a16="http://schemas.microsoft.com/office/drawing/2014/main" id="{0B2E18A3-2031-B740-913F-AFBCA4E6E4AB}"/>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7958E979-258C-B744-99A4-735CE4668073}"/>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円/楕円 157">
              <a:extLst>
                <a:ext uri="{FF2B5EF4-FFF2-40B4-BE49-F238E27FC236}">
                  <a16:creationId xmlns:a16="http://schemas.microsoft.com/office/drawing/2014/main" id="{9DFE61B9-2499-934E-B8BB-C54CC2DB7060}"/>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91B40969-ED30-E94B-92D5-5D6D4E2BDE71}"/>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0" name="Picture 2">
              <a:extLst>
                <a:ext uri="{FF2B5EF4-FFF2-40B4-BE49-F238E27FC236}">
                  <a16:creationId xmlns:a16="http://schemas.microsoft.com/office/drawing/2014/main" id="{4D47EB33-EF22-B84C-BAE5-4364872CDCB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1" name="円/楕円 160">
              <a:extLst>
                <a:ext uri="{FF2B5EF4-FFF2-40B4-BE49-F238E27FC236}">
                  <a16:creationId xmlns:a16="http://schemas.microsoft.com/office/drawing/2014/main" id="{9392ED72-4EF4-7642-9E44-AB0BE7D1D1A6}"/>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a:extLst>
                <a:ext uri="{FF2B5EF4-FFF2-40B4-BE49-F238E27FC236}">
                  <a16:creationId xmlns:a16="http://schemas.microsoft.com/office/drawing/2014/main" id="{2909FBB1-B327-2943-B5F4-99ED21D63A1C}"/>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a:extLst>
                <a:ext uri="{FF2B5EF4-FFF2-40B4-BE49-F238E27FC236}">
                  <a16:creationId xmlns:a16="http://schemas.microsoft.com/office/drawing/2014/main" id="{3951D55A-3277-2740-B983-95E217463FA2}"/>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a:extLst>
                <a:ext uri="{FF2B5EF4-FFF2-40B4-BE49-F238E27FC236}">
                  <a16:creationId xmlns:a16="http://schemas.microsoft.com/office/drawing/2014/main" id="{FDD2E2A2-D1D6-CF40-AFD3-CCC869B4E54A}"/>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 name="グループ化 5">
            <a:extLst>
              <a:ext uri="{FF2B5EF4-FFF2-40B4-BE49-F238E27FC236}">
                <a16:creationId xmlns:a16="http://schemas.microsoft.com/office/drawing/2014/main" id="{A4FF9F39-8589-AC48-BCEA-0ECD5448E9DD}"/>
              </a:ext>
            </a:extLst>
          </p:cNvPr>
          <p:cNvGrpSpPr/>
          <p:nvPr/>
        </p:nvGrpSpPr>
        <p:grpSpPr>
          <a:xfrm>
            <a:off x="2566643" y="1621942"/>
            <a:ext cx="6059564" cy="1011942"/>
            <a:chOff x="2566643" y="1621942"/>
            <a:chExt cx="6059564" cy="1011942"/>
          </a:xfrm>
        </p:grpSpPr>
        <p:sp>
          <p:nvSpPr>
            <p:cNvPr id="171" name="ホームベース 170">
              <a:extLst>
                <a:ext uri="{FF2B5EF4-FFF2-40B4-BE49-F238E27FC236}">
                  <a16:creationId xmlns:a16="http://schemas.microsoft.com/office/drawing/2014/main" id="{3DBE6CFB-0ADE-FE4A-8693-166B189D78DD}"/>
                </a:ext>
              </a:extLst>
            </p:cNvPr>
            <p:cNvSpPr/>
            <p:nvPr/>
          </p:nvSpPr>
          <p:spPr>
            <a:xfrm>
              <a:off x="2566643" y="2165124"/>
              <a:ext cx="1961004" cy="468760"/>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テキスト ボックス 172">
              <a:extLst>
                <a:ext uri="{FF2B5EF4-FFF2-40B4-BE49-F238E27FC236}">
                  <a16:creationId xmlns:a16="http://schemas.microsoft.com/office/drawing/2014/main" id="{CD0C1105-67BC-1743-9422-20B158C0CC8A}"/>
                </a:ext>
              </a:extLst>
            </p:cNvPr>
            <p:cNvSpPr txBox="1"/>
            <p:nvPr/>
          </p:nvSpPr>
          <p:spPr>
            <a:xfrm>
              <a:off x="2975123" y="2250431"/>
              <a:ext cx="1107996"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新規事業</a:t>
              </a:r>
            </a:p>
          </p:txBody>
        </p:sp>
        <p:sp>
          <p:nvSpPr>
            <p:cNvPr id="185" name="ホームベース 184">
              <a:extLst>
                <a:ext uri="{FF2B5EF4-FFF2-40B4-BE49-F238E27FC236}">
                  <a16:creationId xmlns:a16="http://schemas.microsoft.com/office/drawing/2014/main" id="{68A61465-937D-C843-98C8-9E6FB3F5E139}"/>
                </a:ext>
              </a:extLst>
            </p:cNvPr>
            <p:cNvSpPr/>
            <p:nvPr/>
          </p:nvSpPr>
          <p:spPr>
            <a:xfrm>
              <a:off x="4634532" y="2165124"/>
              <a:ext cx="1961004" cy="468760"/>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テキスト ボックス 186">
              <a:extLst>
                <a:ext uri="{FF2B5EF4-FFF2-40B4-BE49-F238E27FC236}">
                  <a16:creationId xmlns:a16="http://schemas.microsoft.com/office/drawing/2014/main" id="{C599292E-422D-504D-837B-1F4200A0F0BF}"/>
                </a:ext>
              </a:extLst>
            </p:cNvPr>
            <p:cNvSpPr txBox="1"/>
            <p:nvPr/>
          </p:nvSpPr>
          <p:spPr>
            <a:xfrm>
              <a:off x="4992751" y="2261723"/>
              <a:ext cx="1107996"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新規事業</a:t>
              </a:r>
            </a:p>
          </p:txBody>
        </p:sp>
        <p:sp>
          <p:nvSpPr>
            <p:cNvPr id="189" name="ホームベース 188">
              <a:extLst>
                <a:ext uri="{FF2B5EF4-FFF2-40B4-BE49-F238E27FC236}">
                  <a16:creationId xmlns:a16="http://schemas.microsoft.com/office/drawing/2014/main" id="{E4A3F6A6-9CF5-454A-85FD-2D43C8EAD3A6}"/>
                </a:ext>
              </a:extLst>
            </p:cNvPr>
            <p:cNvSpPr/>
            <p:nvPr/>
          </p:nvSpPr>
          <p:spPr>
            <a:xfrm>
              <a:off x="6665203" y="2162295"/>
              <a:ext cx="1961004" cy="468760"/>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テキスト ボックス 190">
              <a:extLst>
                <a:ext uri="{FF2B5EF4-FFF2-40B4-BE49-F238E27FC236}">
                  <a16:creationId xmlns:a16="http://schemas.microsoft.com/office/drawing/2014/main" id="{7391694F-7366-EF4F-BFD9-13C80998810D}"/>
                </a:ext>
              </a:extLst>
            </p:cNvPr>
            <p:cNvSpPr txBox="1"/>
            <p:nvPr/>
          </p:nvSpPr>
          <p:spPr>
            <a:xfrm>
              <a:off x="7062425" y="2261723"/>
              <a:ext cx="1107996"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新規事業</a:t>
              </a:r>
            </a:p>
          </p:txBody>
        </p:sp>
        <p:sp>
          <p:nvSpPr>
            <p:cNvPr id="193" name="ホームベース 192">
              <a:extLst>
                <a:ext uri="{FF2B5EF4-FFF2-40B4-BE49-F238E27FC236}">
                  <a16:creationId xmlns:a16="http://schemas.microsoft.com/office/drawing/2014/main" id="{8045BF5D-3F5B-554D-8891-0833463F0E47}"/>
                </a:ext>
              </a:extLst>
            </p:cNvPr>
            <p:cNvSpPr/>
            <p:nvPr/>
          </p:nvSpPr>
          <p:spPr>
            <a:xfrm>
              <a:off x="5927075" y="1621942"/>
              <a:ext cx="2699132" cy="468760"/>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テキスト ボックス 193">
              <a:extLst>
                <a:ext uri="{FF2B5EF4-FFF2-40B4-BE49-F238E27FC236}">
                  <a16:creationId xmlns:a16="http://schemas.microsoft.com/office/drawing/2014/main" id="{5DACF301-FD6D-0447-ABA9-5CC211597E43}"/>
                </a:ext>
              </a:extLst>
            </p:cNvPr>
            <p:cNvSpPr txBox="1"/>
            <p:nvPr/>
          </p:nvSpPr>
          <p:spPr>
            <a:xfrm>
              <a:off x="6127228" y="1702433"/>
              <a:ext cx="2159567" cy="307777"/>
            </a:xfrm>
            <a:prstGeom prst="rect">
              <a:avLst/>
            </a:prstGeom>
            <a:noFill/>
          </p:spPr>
          <p:txBody>
            <a:bodyPr wrap="none" rtlCol="0">
              <a:spAutoFit/>
            </a:bodyPr>
            <a:lstStyle/>
            <a:p>
              <a:pPr algn="r"/>
              <a:r>
                <a:rPr kumimoji="1" lang="ja-JP" altLang="en-US" sz="1400" b="1">
                  <a:solidFill>
                    <a:schemeClr val="bg1"/>
                  </a:solidFill>
                  <a:latin typeface="Meiryo" panose="020B0604030504040204" pitchFamily="34" charset="-128"/>
                  <a:ea typeface="Meiryo" panose="020B0604030504040204" pitchFamily="34" charset="-128"/>
                </a:rPr>
                <a:t>ビジネス・モデルの転換</a:t>
              </a:r>
            </a:p>
          </p:txBody>
        </p:sp>
        <p:sp>
          <p:nvSpPr>
            <p:cNvPr id="195" name="ホームベース 194">
              <a:extLst>
                <a:ext uri="{FF2B5EF4-FFF2-40B4-BE49-F238E27FC236}">
                  <a16:creationId xmlns:a16="http://schemas.microsoft.com/office/drawing/2014/main" id="{54F15402-0AC3-424E-97E8-BE0D0824251C}"/>
                </a:ext>
              </a:extLst>
            </p:cNvPr>
            <p:cNvSpPr/>
            <p:nvPr/>
          </p:nvSpPr>
          <p:spPr>
            <a:xfrm>
              <a:off x="3216925" y="1621942"/>
              <a:ext cx="2699132" cy="468760"/>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テキスト ボックス 195">
              <a:extLst>
                <a:ext uri="{FF2B5EF4-FFF2-40B4-BE49-F238E27FC236}">
                  <a16:creationId xmlns:a16="http://schemas.microsoft.com/office/drawing/2014/main" id="{B46FE20E-08AC-3E42-BA39-2C261988652D}"/>
                </a:ext>
              </a:extLst>
            </p:cNvPr>
            <p:cNvSpPr txBox="1"/>
            <p:nvPr/>
          </p:nvSpPr>
          <p:spPr>
            <a:xfrm>
              <a:off x="3417078" y="1702433"/>
              <a:ext cx="2159567" cy="307777"/>
            </a:xfrm>
            <a:prstGeom prst="rect">
              <a:avLst/>
            </a:prstGeom>
            <a:noFill/>
          </p:spPr>
          <p:txBody>
            <a:bodyPr wrap="none" rtlCol="0">
              <a:spAutoFit/>
            </a:bodyPr>
            <a:lstStyle/>
            <a:p>
              <a:pPr algn="r"/>
              <a:r>
                <a:rPr kumimoji="1" lang="ja-JP" altLang="en-US" sz="1400" b="1">
                  <a:solidFill>
                    <a:schemeClr val="bg1"/>
                  </a:solidFill>
                  <a:latin typeface="Meiryo" panose="020B0604030504040204" pitchFamily="34" charset="-128"/>
                  <a:ea typeface="Meiryo" panose="020B0604030504040204" pitchFamily="34" charset="-128"/>
                </a:rPr>
                <a:t>ビジネス・モデルの転換</a:t>
              </a:r>
            </a:p>
          </p:txBody>
        </p:sp>
      </p:grpSp>
      <p:sp>
        <p:nvSpPr>
          <p:cNvPr id="197" name="ホームベース 196">
            <a:extLst>
              <a:ext uri="{FF2B5EF4-FFF2-40B4-BE49-F238E27FC236}">
                <a16:creationId xmlns:a16="http://schemas.microsoft.com/office/drawing/2014/main" id="{AFDD133B-0198-C346-BF70-52E399AB207A}"/>
              </a:ext>
            </a:extLst>
          </p:cNvPr>
          <p:cNvSpPr/>
          <p:nvPr/>
        </p:nvSpPr>
        <p:spPr>
          <a:xfrm>
            <a:off x="517793" y="5823411"/>
            <a:ext cx="1961004" cy="468760"/>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ホームベース 197">
            <a:extLst>
              <a:ext uri="{FF2B5EF4-FFF2-40B4-BE49-F238E27FC236}">
                <a16:creationId xmlns:a16="http://schemas.microsoft.com/office/drawing/2014/main" id="{770E5024-BBBA-D44B-968B-D5187326EBB5}"/>
              </a:ext>
            </a:extLst>
          </p:cNvPr>
          <p:cNvSpPr/>
          <p:nvPr/>
        </p:nvSpPr>
        <p:spPr>
          <a:xfrm>
            <a:off x="517793" y="5281152"/>
            <a:ext cx="2699132" cy="468760"/>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テキスト ボックス 198">
            <a:extLst>
              <a:ext uri="{FF2B5EF4-FFF2-40B4-BE49-F238E27FC236}">
                <a16:creationId xmlns:a16="http://schemas.microsoft.com/office/drawing/2014/main" id="{A47D1C66-4FBF-A947-BDBC-4E1BE35B5583}"/>
              </a:ext>
            </a:extLst>
          </p:cNvPr>
          <p:cNvSpPr txBox="1"/>
          <p:nvPr/>
        </p:nvSpPr>
        <p:spPr>
          <a:xfrm>
            <a:off x="859886" y="5908718"/>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a:t>
            </a:r>
          </a:p>
        </p:txBody>
      </p:sp>
      <p:sp>
        <p:nvSpPr>
          <p:cNvPr id="200" name="テキスト ボックス 199">
            <a:extLst>
              <a:ext uri="{FF2B5EF4-FFF2-40B4-BE49-F238E27FC236}">
                <a16:creationId xmlns:a16="http://schemas.microsoft.com/office/drawing/2014/main" id="{98DDA49A-0479-AA40-95D6-BF57080C5732}"/>
              </a:ext>
            </a:extLst>
          </p:cNvPr>
          <p:cNvSpPr txBox="1"/>
          <p:nvPr/>
        </p:nvSpPr>
        <p:spPr>
          <a:xfrm>
            <a:off x="897485" y="5361643"/>
            <a:ext cx="1800493"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業務プロセスの改善</a:t>
            </a:r>
          </a:p>
        </p:txBody>
      </p:sp>
      <p:grpSp>
        <p:nvGrpSpPr>
          <p:cNvPr id="7" name="グループ化 6">
            <a:extLst>
              <a:ext uri="{FF2B5EF4-FFF2-40B4-BE49-F238E27FC236}">
                <a16:creationId xmlns:a16="http://schemas.microsoft.com/office/drawing/2014/main" id="{17AC0214-8F19-A54D-B100-E6E64688CE1E}"/>
              </a:ext>
            </a:extLst>
          </p:cNvPr>
          <p:cNvGrpSpPr/>
          <p:nvPr/>
        </p:nvGrpSpPr>
        <p:grpSpPr>
          <a:xfrm>
            <a:off x="2566643" y="5280229"/>
            <a:ext cx="6059564" cy="1011942"/>
            <a:chOff x="2566643" y="5280229"/>
            <a:chExt cx="6059564" cy="1011942"/>
          </a:xfrm>
        </p:grpSpPr>
        <p:sp>
          <p:nvSpPr>
            <p:cNvPr id="201" name="ホームベース 200">
              <a:extLst>
                <a:ext uri="{FF2B5EF4-FFF2-40B4-BE49-F238E27FC236}">
                  <a16:creationId xmlns:a16="http://schemas.microsoft.com/office/drawing/2014/main" id="{F48D9721-76DC-844F-8207-1C6A704512D2}"/>
                </a:ext>
              </a:extLst>
            </p:cNvPr>
            <p:cNvSpPr/>
            <p:nvPr/>
          </p:nvSpPr>
          <p:spPr>
            <a:xfrm>
              <a:off x="2566643" y="5823411"/>
              <a:ext cx="1961004" cy="468760"/>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ホームベース 202">
              <a:extLst>
                <a:ext uri="{FF2B5EF4-FFF2-40B4-BE49-F238E27FC236}">
                  <a16:creationId xmlns:a16="http://schemas.microsoft.com/office/drawing/2014/main" id="{B84CF9EC-2E53-0A4B-A5C8-75BA71CCEE18}"/>
                </a:ext>
              </a:extLst>
            </p:cNvPr>
            <p:cNvSpPr/>
            <p:nvPr/>
          </p:nvSpPr>
          <p:spPr>
            <a:xfrm>
              <a:off x="4634532" y="5823411"/>
              <a:ext cx="1961004" cy="468760"/>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ホームベース 204">
              <a:extLst>
                <a:ext uri="{FF2B5EF4-FFF2-40B4-BE49-F238E27FC236}">
                  <a16:creationId xmlns:a16="http://schemas.microsoft.com/office/drawing/2014/main" id="{77F5A576-8BAE-5E49-98FE-E1E072ADE0AC}"/>
                </a:ext>
              </a:extLst>
            </p:cNvPr>
            <p:cNvSpPr/>
            <p:nvPr/>
          </p:nvSpPr>
          <p:spPr>
            <a:xfrm>
              <a:off x="6665203" y="5820582"/>
              <a:ext cx="1961004" cy="468760"/>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ホームベース 206">
              <a:extLst>
                <a:ext uri="{FF2B5EF4-FFF2-40B4-BE49-F238E27FC236}">
                  <a16:creationId xmlns:a16="http://schemas.microsoft.com/office/drawing/2014/main" id="{646E7B4F-1681-574C-9C80-D303B5BE9C0C}"/>
                </a:ext>
              </a:extLst>
            </p:cNvPr>
            <p:cNvSpPr/>
            <p:nvPr/>
          </p:nvSpPr>
          <p:spPr>
            <a:xfrm>
              <a:off x="5927075" y="5280229"/>
              <a:ext cx="2699132" cy="468760"/>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ホームベース 208">
              <a:extLst>
                <a:ext uri="{FF2B5EF4-FFF2-40B4-BE49-F238E27FC236}">
                  <a16:creationId xmlns:a16="http://schemas.microsoft.com/office/drawing/2014/main" id="{7D27556E-B1F0-3843-AA71-F6DA24DAD74D}"/>
                </a:ext>
              </a:extLst>
            </p:cNvPr>
            <p:cNvSpPr/>
            <p:nvPr/>
          </p:nvSpPr>
          <p:spPr>
            <a:xfrm>
              <a:off x="3216925" y="5280229"/>
              <a:ext cx="2699132" cy="468760"/>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テキスト ボックス 210">
              <a:extLst>
                <a:ext uri="{FF2B5EF4-FFF2-40B4-BE49-F238E27FC236}">
                  <a16:creationId xmlns:a16="http://schemas.microsoft.com/office/drawing/2014/main" id="{5A254F5A-18CE-5042-AB54-864AD5138AFF}"/>
                </a:ext>
              </a:extLst>
            </p:cNvPr>
            <p:cNvSpPr txBox="1"/>
            <p:nvPr/>
          </p:nvSpPr>
          <p:spPr>
            <a:xfrm>
              <a:off x="2919096" y="5897976"/>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a:t>
              </a:r>
            </a:p>
          </p:txBody>
        </p:sp>
        <p:sp>
          <p:nvSpPr>
            <p:cNvPr id="212" name="テキスト ボックス 211">
              <a:extLst>
                <a:ext uri="{FF2B5EF4-FFF2-40B4-BE49-F238E27FC236}">
                  <a16:creationId xmlns:a16="http://schemas.microsoft.com/office/drawing/2014/main" id="{E7CE4029-BE2C-234F-9427-4EBCC90C0F7D}"/>
                </a:ext>
              </a:extLst>
            </p:cNvPr>
            <p:cNvSpPr txBox="1"/>
            <p:nvPr/>
          </p:nvSpPr>
          <p:spPr>
            <a:xfrm>
              <a:off x="3671753" y="5380101"/>
              <a:ext cx="1800493"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業務プロセスの改善</a:t>
              </a:r>
            </a:p>
          </p:txBody>
        </p:sp>
        <p:sp>
          <p:nvSpPr>
            <p:cNvPr id="213" name="テキスト ボックス 212">
              <a:extLst>
                <a:ext uri="{FF2B5EF4-FFF2-40B4-BE49-F238E27FC236}">
                  <a16:creationId xmlns:a16="http://schemas.microsoft.com/office/drawing/2014/main" id="{FCC241E0-9CFE-BA47-BEEA-2E017D4C76D2}"/>
                </a:ext>
              </a:extLst>
            </p:cNvPr>
            <p:cNvSpPr txBox="1"/>
            <p:nvPr/>
          </p:nvSpPr>
          <p:spPr>
            <a:xfrm>
              <a:off x="4992751" y="5920010"/>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a:t>
              </a:r>
            </a:p>
          </p:txBody>
        </p:sp>
        <p:sp>
          <p:nvSpPr>
            <p:cNvPr id="214" name="テキスト ボックス 213">
              <a:extLst>
                <a:ext uri="{FF2B5EF4-FFF2-40B4-BE49-F238E27FC236}">
                  <a16:creationId xmlns:a16="http://schemas.microsoft.com/office/drawing/2014/main" id="{3ECF90BA-17BC-2B43-905B-8286261FA72D}"/>
                </a:ext>
              </a:extLst>
            </p:cNvPr>
            <p:cNvSpPr txBox="1"/>
            <p:nvPr/>
          </p:nvSpPr>
          <p:spPr>
            <a:xfrm>
              <a:off x="7051961" y="5909268"/>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a:t>
              </a:r>
            </a:p>
          </p:txBody>
        </p:sp>
        <p:sp>
          <p:nvSpPr>
            <p:cNvPr id="215" name="テキスト ボックス 214">
              <a:extLst>
                <a:ext uri="{FF2B5EF4-FFF2-40B4-BE49-F238E27FC236}">
                  <a16:creationId xmlns:a16="http://schemas.microsoft.com/office/drawing/2014/main" id="{DF139596-FF5D-3F48-8361-A2A1AD35C813}"/>
                </a:ext>
              </a:extLst>
            </p:cNvPr>
            <p:cNvSpPr txBox="1"/>
            <p:nvPr/>
          </p:nvSpPr>
          <p:spPr>
            <a:xfrm>
              <a:off x="6349467" y="5360720"/>
              <a:ext cx="1800493"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業務プロセスの改善</a:t>
              </a:r>
            </a:p>
          </p:txBody>
        </p:sp>
      </p:grpSp>
      <p:grpSp>
        <p:nvGrpSpPr>
          <p:cNvPr id="8" name="グループ化 7">
            <a:extLst>
              <a:ext uri="{FF2B5EF4-FFF2-40B4-BE49-F238E27FC236}">
                <a16:creationId xmlns:a16="http://schemas.microsoft.com/office/drawing/2014/main" id="{CEA43DB4-E2A8-5A47-A857-F7D2DC076F9E}"/>
              </a:ext>
            </a:extLst>
          </p:cNvPr>
          <p:cNvGrpSpPr/>
          <p:nvPr/>
        </p:nvGrpSpPr>
        <p:grpSpPr>
          <a:xfrm>
            <a:off x="499110" y="3538827"/>
            <a:ext cx="8145780" cy="814555"/>
            <a:chOff x="499110" y="3538827"/>
            <a:chExt cx="8145780" cy="814555"/>
          </a:xfrm>
        </p:grpSpPr>
        <p:sp>
          <p:nvSpPr>
            <p:cNvPr id="3" name="正方形/長方形 2">
              <a:extLst>
                <a:ext uri="{FF2B5EF4-FFF2-40B4-BE49-F238E27FC236}">
                  <a16:creationId xmlns:a16="http://schemas.microsoft.com/office/drawing/2014/main" id="{9FEA0296-3D0B-6B4F-AB42-DE6C4C56A3D1}"/>
                </a:ext>
              </a:extLst>
            </p:cNvPr>
            <p:cNvSpPr/>
            <p:nvPr/>
          </p:nvSpPr>
          <p:spPr>
            <a:xfrm>
              <a:off x="499110" y="3538827"/>
              <a:ext cx="8145780" cy="8021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テキスト ボックス 215">
              <a:extLst>
                <a:ext uri="{FF2B5EF4-FFF2-40B4-BE49-F238E27FC236}">
                  <a16:creationId xmlns:a16="http://schemas.microsoft.com/office/drawing/2014/main" id="{D882025E-7A45-664E-996F-0EE983433444}"/>
                </a:ext>
              </a:extLst>
            </p:cNvPr>
            <p:cNvSpPr txBox="1"/>
            <p:nvPr/>
          </p:nvSpPr>
          <p:spPr>
            <a:xfrm>
              <a:off x="499110" y="3614718"/>
              <a:ext cx="8108414" cy="738664"/>
            </a:xfrm>
            <a:prstGeom prst="rect">
              <a:avLst/>
            </a:prstGeom>
            <a:noFill/>
          </p:spPr>
          <p:txBody>
            <a:bodyPr wrap="squar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デジタル前提の社会へ適応するために</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改革や改善</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を繰り返すことが</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できる</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文化や風土、仕組みを作る</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こと</a:t>
              </a:r>
            </a:p>
          </p:txBody>
        </p:sp>
      </p:grpSp>
      <p:sp>
        <p:nvSpPr>
          <p:cNvPr id="172" name="正方形/長方形 171">
            <a:extLst>
              <a:ext uri="{FF2B5EF4-FFF2-40B4-BE49-F238E27FC236}">
                <a16:creationId xmlns:a16="http://schemas.microsoft.com/office/drawing/2014/main" id="{E80FD79A-DC19-EE44-A927-06ED64741CAD}"/>
              </a:ext>
            </a:extLst>
          </p:cNvPr>
          <p:cNvSpPr/>
          <p:nvPr/>
        </p:nvSpPr>
        <p:spPr>
          <a:xfrm>
            <a:off x="517793" y="3531609"/>
            <a:ext cx="8115404" cy="861402"/>
          </a:xfrm>
          <a:prstGeom prst="rect">
            <a:avLst/>
          </a:prstGeom>
          <a:solidFill>
            <a:srgbClr val="7030A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テキスト ボックス 173">
            <a:extLst>
              <a:ext uri="{FF2B5EF4-FFF2-40B4-BE49-F238E27FC236}">
                <a16:creationId xmlns:a16="http://schemas.microsoft.com/office/drawing/2014/main" id="{8439E8D9-9C2E-8943-835E-A6055BACF433}"/>
              </a:ext>
            </a:extLst>
          </p:cNvPr>
          <p:cNvSpPr txBox="1"/>
          <p:nvPr/>
        </p:nvSpPr>
        <p:spPr>
          <a:xfrm>
            <a:off x="2427823" y="3623570"/>
            <a:ext cx="4288353" cy="769441"/>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変化に俊敏に対応できる企業へと変わること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アジャイル企業への変革</a:t>
            </a:r>
            <a:endParaRPr kumimoji="1" lang="ja-JP" altLang="en-US" sz="2800" b="1">
              <a:solidFill>
                <a:schemeClr val="bg1"/>
              </a:solidFill>
              <a:latin typeface="Meiryo" panose="020B0604030504040204" pitchFamily="34" charset="-128"/>
              <a:ea typeface="Meiryo" panose="020B0604030504040204" pitchFamily="34" charset="-128"/>
            </a:endParaRPr>
          </a:p>
        </p:txBody>
      </p:sp>
      <p:grpSp>
        <p:nvGrpSpPr>
          <p:cNvPr id="175" name="グループ化 174">
            <a:extLst>
              <a:ext uri="{FF2B5EF4-FFF2-40B4-BE49-F238E27FC236}">
                <a16:creationId xmlns:a16="http://schemas.microsoft.com/office/drawing/2014/main" id="{72ADBD78-79E8-4F4D-BB83-A6C956D5B606}"/>
              </a:ext>
            </a:extLst>
          </p:cNvPr>
          <p:cNvGrpSpPr/>
          <p:nvPr/>
        </p:nvGrpSpPr>
        <p:grpSpPr>
          <a:xfrm>
            <a:off x="132729" y="3429000"/>
            <a:ext cx="2295094" cy="441868"/>
            <a:chOff x="92714" y="5585793"/>
            <a:chExt cx="2295094" cy="441868"/>
          </a:xfrm>
        </p:grpSpPr>
        <p:sp>
          <p:nvSpPr>
            <p:cNvPr id="176" name="四角形吹き出し 175">
              <a:extLst>
                <a:ext uri="{FF2B5EF4-FFF2-40B4-BE49-F238E27FC236}">
                  <a16:creationId xmlns:a16="http://schemas.microsoft.com/office/drawing/2014/main" id="{D27BF752-45C4-4847-A746-9C1FAF883E43}"/>
                </a:ext>
              </a:extLst>
            </p:cNvPr>
            <p:cNvSpPr/>
            <p:nvPr/>
          </p:nvSpPr>
          <p:spPr>
            <a:xfrm>
              <a:off x="92714" y="5585793"/>
              <a:ext cx="2295094" cy="441868"/>
            </a:xfrm>
            <a:prstGeom prst="wedgeRectCallout">
              <a:avLst>
                <a:gd name="adj1" fmla="val 56858"/>
                <a:gd name="adj2" fmla="val 8171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テキスト ボックス 176">
              <a:extLst>
                <a:ext uri="{FF2B5EF4-FFF2-40B4-BE49-F238E27FC236}">
                  <a16:creationId xmlns:a16="http://schemas.microsoft.com/office/drawing/2014/main" id="{1D7AE631-EA8B-D84C-83C9-EF0A2774B177}"/>
                </a:ext>
              </a:extLst>
            </p:cNvPr>
            <p:cNvSpPr txBox="1"/>
            <p:nvPr/>
          </p:nvSpPr>
          <p:spPr>
            <a:xfrm>
              <a:off x="232202" y="5653298"/>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デジタルを前提に</a:t>
              </a:r>
            </a:p>
          </p:txBody>
        </p:sp>
      </p:grpSp>
    </p:spTree>
    <p:extLst>
      <p:ext uri="{BB962C8B-B14F-4D97-AF65-F5344CB8AC3E}">
        <p14:creationId xmlns:p14="http://schemas.microsoft.com/office/powerpoint/2010/main" val="368861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ppt_x</p:attrName>
                                        </p:attrNameLst>
                                      </p:cBhvr>
                                      <p:tavLst>
                                        <p:tav tm="0">
                                          <p:val>
                                            <p:strVal val="#ppt_x-#ppt_w*1.125000"/>
                                          </p:val>
                                        </p:tav>
                                        <p:tav tm="100000">
                                          <p:val>
                                            <p:strVal val="#ppt_x"/>
                                          </p:val>
                                        </p:tav>
                                      </p:tavLst>
                                    </p:anim>
                                    <p:animEffect transition="in" filter="wipe(right)">
                                      <p:cBhvr>
                                        <p:cTn id="18" dur="500"/>
                                        <p:tgtEl>
                                          <p:spTgt spid="7"/>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wipe(left)">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74"/>
                                        </p:tgtEl>
                                        <p:attrNameLst>
                                          <p:attrName>style.visibility</p:attrName>
                                        </p:attrNameLst>
                                      </p:cBhvr>
                                      <p:to>
                                        <p:strVal val="visible"/>
                                      </p:to>
                                    </p:set>
                                    <p:anim calcmode="lin" valueType="num">
                                      <p:cBhvr>
                                        <p:cTn id="34" dur="500" fill="hold"/>
                                        <p:tgtEl>
                                          <p:spTgt spid="174"/>
                                        </p:tgtEl>
                                        <p:attrNameLst>
                                          <p:attrName>ppt_w</p:attrName>
                                        </p:attrNameLst>
                                      </p:cBhvr>
                                      <p:tavLst>
                                        <p:tav tm="0">
                                          <p:val>
                                            <p:fltVal val="0"/>
                                          </p:val>
                                        </p:tav>
                                        <p:tav tm="100000">
                                          <p:val>
                                            <p:strVal val="#ppt_w"/>
                                          </p:val>
                                        </p:tav>
                                      </p:tavLst>
                                    </p:anim>
                                    <p:anim calcmode="lin" valueType="num">
                                      <p:cBhvr>
                                        <p:cTn id="35" dur="500" fill="hold"/>
                                        <p:tgtEl>
                                          <p:spTgt spid="174"/>
                                        </p:tgtEl>
                                        <p:attrNameLst>
                                          <p:attrName>ppt_h</p:attrName>
                                        </p:attrNameLst>
                                      </p:cBhvr>
                                      <p:tavLst>
                                        <p:tav tm="0">
                                          <p:val>
                                            <p:fltVal val="0"/>
                                          </p:val>
                                        </p:tav>
                                        <p:tav tm="100000">
                                          <p:val>
                                            <p:strVal val="#ppt_h"/>
                                          </p:val>
                                        </p:tav>
                                      </p:tavLst>
                                    </p:anim>
                                    <p:animEffect transition="in" filter="fade">
                                      <p:cBhvr>
                                        <p:cTn id="36" dur="500"/>
                                        <p:tgtEl>
                                          <p:spTgt spid="17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72"/>
                                        </p:tgtEl>
                                        <p:attrNameLst>
                                          <p:attrName>style.visibility</p:attrName>
                                        </p:attrNameLst>
                                      </p:cBhvr>
                                      <p:to>
                                        <p:strVal val="visible"/>
                                      </p:to>
                                    </p:set>
                                    <p:anim calcmode="lin" valueType="num">
                                      <p:cBhvr>
                                        <p:cTn id="39" dur="500" fill="hold"/>
                                        <p:tgtEl>
                                          <p:spTgt spid="172"/>
                                        </p:tgtEl>
                                        <p:attrNameLst>
                                          <p:attrName>ppt_w</p:attrName>
                                        </p:attrNameLst>
                                      </p:cBhvr>
                                      <p:tavLst>
                                        <p:tav tm="0">
                                          <p:val>
                                            <p:fltVal val="0"/>
                                          </p:val>
                                        </p:tav>
                                        <p:tav tm="100000">
                                          <p:val>
                                            <p:strVal val="#ppt_w"/>
                                          </p:val>
                                        </p:tav>
                                      </p:tavLst>
                                    </p:anim>
                                    <p:anim calcmode="lin" valueType="num">
                                      <p:cBhvr>
                                        <p:cTn id="40" dur="500" fill="hold"/>
                                        <p:tgtEl>
                                          <p:spTgt spid="172"/>
                                        </p:tgtEl>
                                        <p:attrNameLst>
                                          <p:attrName>ppt_h</p:attrName>
                                        </p:attrNameLst>
                                      </p:cBhvr>
                                      <p:tavLst>
                                        <p:tav tm="0">
                                          <p:val>
                                            <p:fltVal val="0"/>
                                          </p:val>
                                        </p:tav>
                                        <p:tav tm="100000">
                                          <p:val>
                                            <p:strVal val="#ppt_h"/>
                                          </p:val>
                                        </p:tav>
                                      </p:tavLst>
                                    </p:anim>
                                    <p:animEffect transition="in" filter="fade">
                                      <p:cBhvr>
                                        <p:cTn id="41" dur="500"/>
                                        <p:tgtEl>
                                          <p:spTgt spid="17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5"/>
                                        </p:tgtEl>
                                        <p:attrNameLst>
                                          <p:attrName>style.visibility</p:attrName>
                                        </p:attrNameLst>
                                      </p:cBhvr>
                                      <p:to>
                                        <p:strVal val="visible"/>
                                      </p:to>
                                    </p:set>
                                    <p:animEffect transition="in" filter="wipe(down)">
                                      <p:cBhvr>
                                        <p:cTn id="46"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000" dirty="0">
                <a:solidFill>
                  <a:srgbClr val="FFFFFF"/>
                </a:solidFill>
                <a:latin typeface="Meiryo" panose="020B0604030504040204" pitchFamily="34" charset="-128"/>
                <a:ea typeface="Meiryo" panose="020B0604030504040204" pitchFamily="34" charset="-128"/>
                <a:cs typeface="Arial"/>
              </a:rPr>
              <a:t>DX</a:t>
            </a:r>
            <a:r>
              <a:rPr lang="ja-JP" altLang="en-US" sz="2000">
                <a:solidFill>
                  <a:srgbClr val="FFFFFF"/>
                </a:solidFill>
                <a:latin typeface="Meiryo" panose="020B0604030504040204" pitchFamily="34" charset="-128"/>
                <a:ea typeface="Meiryo" panose="020B0604030504040204" pitchFamily="34" charset="-128"/>
                <a:cs typeface="Arial"/>
              </a:rPr>
              <a:t>を支える</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effectLst/>
                <a:latin typeface="Meiryo" panose="020B0604030504040204" pitchFamily="34" charset="-128"/>
                <a:ea typeface="Meiryo" panose="020B0604030504040204" pitchFamily="34" charset="-128"/>
                <a:cs typeface="Arial"/>
              </a:rPr>
              <a:t>テクノロジー・トライアングル</a:t>
            </a:r>
            <a:endParaRPr lang="ja-JP" altLang="en-US"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36659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AA7F62A2-0E3E-D146-9171-3DDE8057AFD7}"/>
              </a:ext>
            </a:extLst>
          </p:cNvPr>
          <p:cNvSpPr/>
          <p:nvPr/>
        </p:nvSpPr>
        <p:spPr>
          <a:xfrm>
            <a:off x="323270" y="819582"/>
            <a:ext cx="8502075" cy="576825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4F425C63-F796-FA41-9056-4619D346B104}"/>
              </a:ext>
            </a:extLst>
          </p:cNvPr>
          <p:cNvSpPr/>
          <p:nvPr/>
        </p:nvSpPr>
        <p:spPr>
          <a:xfrm>
            <a:off x="1676400" y="1717398"/>
            <a:ext cx="5796730" cy="4227082"/>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4420DF9-499D-434A-BB86-EECDE5C8AE10}"/>
              </a:ext>
            </a:extLst>
          </p:cNvPr>
          <p:cNvSpPr/>
          <p:nvPr/>
        </p:nvSpPr>
        <p:spPr>
          <a:xfrm>
            <a:off x="4754236"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501CE60-F324-EA4F-8F30-81511DD428E3}"/>
              </a:ext>
            </a:extLst>
          </p:cNvPr>
          <p:cNvSpPr/>
          <p:nvPr/>
        </p:nvSpPr>
        <p:spPr>
          <a:xfrm>
            <a:off x="2142833"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Title 1">
            <a:extLst>
              <a:ext uri="{FF2B5EF4-FFF2-40B4-BE49-F238E27FC236}">
                <a16:creationId xmlns:a16="http://schemas.microsoft.com/office/drawing/2014/main" id="{73069994-519C-4EBE-A803-68443505D2E6}"/>
              </a:ext>
            </a:extLst>
          </p:cNvPr>
          <p:cNvSpPr>
            <a:spLocks noGrp="1"/>
          </p:cNvSpPr>
          <p:nvPr>
            <p:ph type="title"/>
          </p:nvPr>
        </p:nvSpPr>
        <p:spPr>
          <a:xfrm>
            <a:off x="230400" y="266400"/>
            <a:ext cx="8686800" cy="416221"/>
          </a:xfrm>
        </p:spPr>
        <p:txBody>
          <a:bodyPr/>
          <a:lstStyle/>
          <a:p>
            <a:r>
              <a:rPr kumimoji="1" lang="en-US" dirty="0" err="1"/>
              <a:t>平安保険のデジタル活用</a:t>
            </a:r>
            <a:endParaRPr kumimoji="1" lang="en-US" dirty="0"/>
          </a:p>
        </p:txBody>
      </p:sp>
      <p:pic>
        <p:nvPicPr>
          <p:cNvPr id="1026" name="Picture 2" descr="平安好医生-在线健康咨询及健康管理">
            <a:extLst>
              <a:ext uri="{FF2B5EF4-FFF2-40B4-BE49-F238E27FC236}">
                <a16:creationId xmlns:a16="http://schemas.microsoft.com/office/drawing/2014/main" id="{A243ABE6-C877-7A49-A208-EA8465E929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4472" y="2242996"/>
            <a:ext cx="1921164" cy="44536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F32AC4DA-D67B-9543-BEE3-2C8E342485A1}"/>
              </a:ext>
            </a:extLst>
          </p:cNvPr>
          <p:cNvSpPr/>
          <p:nvPr/>
        </p:nvSpPr>
        <p:spPr>
          <a:xfrm>
            <a:off x="2304471" y="2829783"/>
            <a:ext cx="1921163" cy="2831544"/>
          </a:xfrm>
          <a:prstGeom prst="rect">
            <a:avLst/>
          </a:prstGeom>
        </p:spPr>
        <p:txBody>
          <a:bodyPr wrap="square">
            <a:spAutoFit/>
          </a:bodyPr>
          <a:lstStyle/>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快速問診</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オンライン（チャット）で医師と直接問診できる機能。病院に行くべきか、行くならばどの診療科に行けばいいのかを尋ねることができる。</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探医生</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クチコミの評価を見ながら、医師を選び受診を予約できる機能。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閃電購薬</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処方薬のオンライン販売の機能。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健康商城</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サプリや処方不要の漢方薬のオンライン販売の機能。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健康頭條</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健康に関する様々な情報を確認できる機能。</a:t>
            </a:r>
          </a:p>
        </p:txBody>
      </p:sp>
      <p:sp>
        <p:nvSpPr>
          <p:cNvPr id="8" name="円柱 7">
            <a:extLst>
              <a:ext uri="{FF2B5EF4-FFF2-40B4-BE49-F238E27FC236}">
                <a16:creationId xmlns:a16="http://schemas.microsoft.com/office/drawing/2014/main" id="{D0FF53CD-E270-B54D-BD18-258382EF5F7E}"/>
              </a:ext>
            </a:extLst>
          </p:cNvPr>
          <p:cNvSpPr/>
          <p:nvPr/>
        </p:nvSpPr>
        <p:spPr>
          <a:xfrm>
            <a:off x="4944415" y="2237151"/>
            <a:ext cx="1812037" cy="166947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F1EF9FD-809F-E64D-B44B-F4127FD12183}"/>
              </a:ext>
            </a:extLst>
          </p:cNvPr>
          <p:cNvSpPr txBox="1"/>
          <p:nvPr/>
        </p:nvSpPr>
        <p:spPr>
          <a:xfrm>
            <a:off x="5047464" y="2826042"/>
            <a:ext cx="1657980"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行動データ</a:t>
            </a:r>
            <a:r>
              <a:rPr lang="ja-JP" altLang="en-US" sz="120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アクセス履歴</a:t>
            </a:r>
            <a:r>
              <a:rPr lang="ja-JP" altLang="en-US" sz="1200">
                <a:solidFill>
                  <a:schemeClr val="bg1"/>
                </a:solidFill>
                <a:latin typeface="Meiryo" panose="020B0604030504040204" pitchFamily="34" charset="-128"/>
                <a:ea typeface="Meiryo" panose="020B0604030504040204" pitchFamily="34" charset="-128"/>
              </a:rPr>
              <a:t>などの健康や医療についてのタイムリーな個人データ</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5069F8A-EEC9-1B4F-94FF-BEB27E330F29}"/>
              </a:ext>
            </a:extLst>
          </p:cNvPr>
          <p:cNvSpPr txBox="1"/>
          <p:nvPr/>
        </p:nvSpPr>
        <p:spPr>
          <a:xfrm>
            <a:off x="4944415" y="2290613"/>
            <a:ext cx="1795038"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600E7F9-EBEA-9A47-88A7-22CBFA38C77A}"/>
              </a:ext>
            </a:extLst>
          </p:cNvPr>
          <p:cNvSpPr/>
          <p:nvPr/>
        </p:nvSpPr>
        <p:spPr>
          <a:xfrm>
            <a:off x="4944415" y="4447301"/>
            <a:ext cx="1810802" cy="110495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5606FDC0-A76F-8242-8DB9-40D1A48DEC9C}"/>
              </a:ext>
            </a:extLst>
          </p:cNvPr>
          <p:cNvSpPr txBox="1"/>
          <p:nvPr/>
        </p:nvSpPr>
        <p:spPr>
          <a:xfrm>
            <a:off x="4971053" y="4967701"/>
            <a:ext cx="1810802" cy="523220"/>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いまの状況</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適切な保険商品</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312D5E8-4F00-1048-9688-A3FE58D721BA}"/>
              </a:ext>
            </a:extLst>
          </p:cNvPr>
          <p:cNvSpPr txBox="1"/>
          <p:nvPr/>
        </p:nvSpPr>
        <p:spPr>
          <a:xfrm>
            <a:off x="4930871" y="4635284"/>
            <a:ext cx="1898079"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活動支援</a:t>
            </a:r>
            <a:endParaRPr lang="en-US" altLang="ja-JP" b="1" dirty="0">
              <a:solidFill>
                <a:schemeClr val="bg1"/>
              </a:solidFill>
              <a:latin typeface="Meiryo" panose="020B0604030504040204" pitchFamily="34" charset="-128"/>
              <a:ea typeface="Meiryo" panose="020B0604030504040204" pitchFamily="34" charset="-128"/>
            </a:endParaRPr>
          </a:p>
        </p:txBody>
      </p:sp>
      <p:pic>
        <p:nvPicPr>
          <p:cNvPr id="1030" name="Picture 6" descr="セールスマンのイラスト">
            <a:extLst>
              <a:ext uri="{FF2B5EF4-FFF2-40B4-BE49-F238E27FC236}">
                <a16:creationId xmlns:a16="http://schemas.microsoft.com/office/drawing/2014/main" id="{A64A9312-43F4-B24A-9E02-278A5C67FB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07371" y="2812052"/>
            <a:ext cx="1489838" cy="20377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8F0302D-2724-B542-99F3-6F777BC339F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18655" y="2812052"/>
            <a:ext cx="1426441" cy="2037773"/>
          </a:xfrm>
          <a:prstGeom prst="rect">
            <a:avLst/>
          </a:prstGeom>
          <a:noFill/>
          <a:extLst>
            <a:ext uri="{909E8E84-426E-40DD-AFC4-6F175D3DCCD1}">
              <a14:hiddenFill xmlns:a14="http://schemas.microsoft.com/office/drawing/2010/main">
                <a:solidFill>
                  <a:srgbClr val="FFFFFF"/>
                </a:solidFill>
              </a14:hiddenFill>
            </a:ext>
          </a:extLst>
        </p:spPr>
      </p:pic>
      <p:sp>
        <p:nvSpPr>
          <p:cNvPr id="22" name="右矢印 21">
            <a:extLst>
              <a:ext uri="{FF2B5EF4-FFF2-40B4-BE49-F238E27FC236}">
                <a16:creationId xmlns:a16="http://schemas.microsoft.com/office/drawing/2014/main" id="{FE2E92C7-D7C1-BE40-9806-70A75E0A04E5}"/>
              </a:ext>
            </a:extLst>
          </p:cNvPr>
          <p:cNvSpPr/>
          <p:nvPr/>
        </p:nvSpPr>
        <p:spPr>
          <a:xfrm>
            <a:off x="4219041" y="3321444"/>
            <a:ext cx="902811" cy="81495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F3FAE7F3-57C3-F049-BF6B-896A99ACE8BF}"/>
              </a:ext>
            </a:extLst>
          </p:cNvPr>
          <p:cNvSpPr/>
          <p:nvPr/>
        </p:nvSpPr>
        <p:spPr>
          <a:xfrm rot="5400000">
            <a:off x="5457815" y="3940954"/>
            <a:ext cx="791729" cy="513524"/>
          </a:xfrm>
          <a:prstGeom prst="rightArrow">
            <a:avLst>
              <a:gd name="adj1" fmla="val 50000"/>
              <a:gd name="adj2" fmla="val 4655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U ターン矢印 15">
            <a:extLst>
              <a:ext uri="{FF2B5EF4-FFF2-40B4-BE49-F238E27FC236}">
                <a16:creationId xmlns:a16="http://schemas.microsoft.com/office/drawing/2014/main" id="{7391D1EF-A69C-7042-91A8-F7BACC1F1B3E}"/>
              </a:ext>
            </a:extLst>
          </p:cNvPr>
          <p:cNvSpPr/>
          <p:nvPr/>
        </p:nvSpPr>
        <p:spPr>
          <a:xfrm flipH="1">
            <a:off x="746878" y="1174963"/>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U ターン矢印 26">
            <a:extLst>
              <a:ext uri="{FF2B5EF4-FFF2-40B4-BE49-F238E27FC236}">
                <a16:creationId xmlns:a16="http://schemas.microsoft.com/office/drawing/2014/main" id="{ED594FCA-F481-C84F-AD00-5AF3C270A779}"/>
              </a:ext>
            </a:extLst>
          </p:cNvPr>
          <p:cNvSpPr/>
          <p:nvPr/>
        </p:nvSpPr>
        <p:spPr>
          <a:xfrm rot="10800000" flipH="1">
            <a:off x="917146" y="4870836"/>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BA01554-4E4A-2B43-800F-5D7A7EC0740B}"/>
              </a:ext>
            </a:extLst>
          </p:cNvPr>
          <p:cNvSpPr txBox="1"/>
          <p:nvPr/>
        </p:nvSpPr>
        <p:spPr>
          <a:xfrm>
            <a:off x="1914862" y="1227076"/>
            <a:ext cx="5314276"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状況に応じたタイムリーな応対・的確な保険商品の提案</a:t>
            </a:r>
          </a:p>
        </p:txBody>
      </p:sp>
      <p:sp>
        <p:nvSpPr>
          <p:cNvPr id="32" name="テキスト ボックス 31">
            <a:extLst>
              <a:ext uri="{FF2B5EF4-FFF2-40B4-BE49-F238E27FC236}">
                <a16:creationId xmlns:a16="http://schemas.microsoft.com/office/drawing/2014/main" id="{BF7EC4F1-06D5-AD47-A597-D58B51DA899D}"/>
              </a:ext>
            </a:extLst>
          </p:cNvPr>
          <p:cNvSpPr txBox="1"/>
          <p:nvPr/>
        </p:nvSpPr>
        <p:spPr>
          <a:xfrm>
            <a:off x="3556337" y="6152988"/>
            <a:ext cx="203132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感動・信頼・ファン</a:t>
            </a:r>
          </a:p>
        </p:txBody>
      </p:sp>
      <p:sp>
        <p:nvSpPr>
          <p:cNvPr id="33" name="テキスト ボックス 32">
            <a:extLst>
              <a:ext uri="{FF2B5EF4-FFF2-40B4-BE49-F238E27FC236}">
                <a16:creationId xmlns:a16="http://schemas.microsoft.com/office/drawing/2014/main" id="{F76A1218-0E6A-214C-B06D-DA4EDEBC9E09}"/>
              </a:ext>
            </a:extLst>
          </p:cNvPr>
          <p:cNvSpPr txBox="1"/>
          <p:nvPr/>
        </p:nvSpPr>
        <p:spPr>
          <a:xfrm>
            <a:off x="2371923" y="878201"/>
            <a:ext cx="4400154" cy="307777"/>
          </a:xfrm>
          <a:prstGeom prst="rect">
            <a:avLst/>
          </a:prstGeom>
          <a:noFill/>
        </p:spPr>
        <p:txBody>
          <a:bodyPr wrap="square" rtlCol="0">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ハイタッチ（</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対</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：丁寧な顧客個別の対応）</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1D2B4A39-42BE-374C-B59F-632A9734E653}"/>
              </a:ext>
            </a:extLst>
          </p:cNvPr>
          <p:cNvSpPr txBox="1"/>
          <p:nvPr/>
        </p:nvSpPr>
        <p:spPr>
          <a:xfrm>
            <a:off x="2180386" y="1787566"/>
            <a:ext cx="4769708" cy="307777"/>
          </a:xfrm>
          <a:prstGeom prst="rect">
            <a:avLst/>
          </a:prstGeom>
          <a:noFill/>
        </p:spPr>
        <p:txBody>
          <a:bodyPr wrap="square" rtlCol="0">
            <a:spAutoFit/>
          </a:bodyPr>
          <a:lstStyle/>
          <a:p>
            <a:pPr algn="ctr"/>
            <a:r>
              <a:rPr lang="ja-JP" altLang="en-US" sz="1400" b="1">
                <a:solidFill>
                  <a:schemeClr val="accent2">
                    <a:lumMod val="75000"/>
                  </a:schemeClr>
                </a:solidFill>
                <a:latin typeface="Meiryo" panose="020B0604030504040204" pitchFamily="34" charset="-128"/>
                <a:ea typeface="Meiryo" panose="020B0604030504040204" pitchFamily="34" charset="-128"/>
              </a:rPr>
              <a:t>デジタルタッチ（</a:t>
            </a:r>
            <a:r>
              <a:rPr lang="en-US" altLang="ja-JP" sz="1400" b="1" dirty="0">
                <a:solidFill>
                  <a:schemeClr val="accent2">
                    <a:lumMod val="75000"/>
                  </a:schemeClr>
                </a:solidFill>
                <a:latin typeface="Meiryo" panose="020B0604030504040204" pitchFamily="34" charset="-128"/>
                <a:ea typeface="Meiryo" panose="020B0604030504040204" pitchFamily="34" charset="-128"/>
              </a:rPr>
              <a:t>1</a:t>
            </a:r>
            <a:r>
              <a:rPr lang="ja-JP" altLang="en-US" sz="1400" b="1">
                <a:solidFill>
                  <a:schemeClr val="accent2">
                    <a:lumMod val="75000"/>
                  </a:schemeClr>
                </a:solidFill>
                <a:latin typeface="Meiryo" panose="020B0604030504040204" pitchFamily="34" charset="-128"/>
                <a:ea typeface="Meiryo" panose="020B0604030504040204" pitchFamily="34" charset="-128"/>
              </a:rPr>
              <a:t>対多：効率よく顧客の裾野を拡大）</a:t>
            </a:r>
            <a:endParaRPr lang="en-US" altLang="ja-JP" sz="1400" b="1" dirty="0">
              <a:solidFill>
                <a:schemeClr val="accent2">
                  <a:lumMod val="75000"/>
                </a:schemeClr>
              </a:solidFill>
              <a:latin typeface="Meiryo" panose="020B0604030504040204" pitchFamily="34" charset="-128"/>
              <a:ea typeface="Meiryo" panose="020B0604030504040204" pitchFamily="34" charset="-128"/>
            </a:endParaRPr>
          </a:p>
        </p:txBody>
      </p:sp>
      <p:sp>
        <p:nvSpPr>
          <p:cNvPr id="20" name="左右矢印 19">
            <a:extLst>
              <a:ext uri="{FF2B5EF4-FFF2-40B4-BE49-F238E27FC236}">
                <a16:creationId xmlns:a16="http://schemas.microsoft.com/office/drawing/2014/main" id="{E67463C6-5A3A-5045-AD66-F8C58108A473}"/>
              </a:ext>
            </a:extLst>
          </p:cNvPr>
          <p:cNvSpPr/>
          <p:nvPr/>
        </p:nvSpPr>
        <p:spPr>
          <a:xfrm>
            <a:off x="1482408" y="3315438"/>
            <a:ext cx="838403" cy="817617"/>
          </a:xfrm>
          <a:prstGeom prst="leftRightArrow">
            <a:avLst>
              <a:gd name="adj1" fmla="val 50000"/>
              <a:gd name="adj2" fmla="val 34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3852AF2C-5356-5D49-AEC6-88D7524AD18F}"/>
              </a:ext>
            </a:extLst>
          </p:cNvPr>
          <p:cNvSpPr txBox="1"/>
          <p:nvPr/>
        </p:nvSpPr>
        <p:spPr>
          <a:xfrm>
            <a:off x="1458211" y="3634866"/>
            <a:ext cx="902811"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圧倒的な</a:t>
            </a:r>
            <a:r>
              <a:rPr lang="ja-JP" altLang="en-US" sz="800">
                <a:solidFill>
                  <a:schemeClr val="bg1"/>
                </a:solidFill>
                <a:latin typeface="Meiryo" panose="020B0604030504040204" pitchFamily="34" charset="-128"/>
                <a:ea typeface="Meiryo" panose="020B0604030504040204" pitchFamily="34" charset="-128"/>
              </a:rPr>
              <a:t>利便性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A8E86764-337A-0D4F-AE45-8AC256B12C3A}"/>
              </a:ext>
            </a:extLst>
          </p:cNvPr>
          <p:cNvSpPr txBox="1"/>
          <p:nvPr/>
        </p:nvSpPr>
        <p:spPr>
          <a:xfrm>
            <a:off x="6703468" y="4145104"/>
            <a:ext cx="1261884" cy="415498"/>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的確なタイミング</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顧客に関する情報</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31" name="曲折矢印 30">
            <a:extLst>
              <a:ext uri="{FF2B5EF4-FFF2-40B4-BE49-F238E27FC236}">
                <a16:creationId xmlns:a16="http://schemas.microsoft.com/office/drawing/2014/main" id="{24315BEC-611F-7A41-B2E5-64CAC6226EAC}"/>
              </a:ext>
            </a:extLst>
          </p:cNvPr>
          <p:cNvSpPr/>
          <p:nvPr/>
        </p:nvSpPr>
        <p:spPr>
          <a:xfrm>
            <a:off x="6417216" y="3724132"/>
            <a:ext cx="1422880" cy="835268"/>
          </a:xfrm>
          <a:prstGeom prst="bentArrow">
            <a:avLst>
              <a:gd name="adj1" fmla="val 24270"/>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2554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0536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E09F0E-7B0C-8649-BF8A-EAC668F61E3D}"/>
              </a:ext>
            </a:extLst>
          </p:cNvPr>
          <p:cNvSpPr>
            <a:spLocks noGrp="1"/>
          </p:cNvSpPr>
          <p:nvPr>
            <p:ph type="title"/>
          </p:nvPr>
        </p:nvSpPr>
        <p:spPr/>
        <p:txBody>
          <a:bodyPr/>
          <a:lstStyle/>
          <a:p>
            <a:r>
              <a:rPr kumimoji="1" lang="ja-JP" altLang="en-US"/>
              <a:t>「データの時代」とはどういうことか</a:t>
            </a:r>
          </a:p>
        </p:txBody>
      </p:sp>
      <p:sp>
        <p:nvSpPr>
          <p:cNvPr id="4" name="正方形/長方形 3">
            <a:extLst>
              <a:ext uri="{FF2B5EF4-FFF2-40B4-BE49-F238E27FC236}">
                <a16:creationId xmlns:a16="http://schemas.microsoft.com/office/drawing/2014/main" id="{F17CC065-1588-C948-B5CF-E8EB53D788BD}"/>
              </a:ext>
            </a:extLst>
          </p:cNvPr>
          <p:cNvSpPr/>
          <p:nvPr/>
        </p:nvSpPr>
        <p:spPr>
          <a:xfrm>
            <a:off x="3119776" y="5939666"/>
            <a:ext cx="141577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加速度計センサー</a:t>
            </a:r>
            <a:endParaRPr lang="ja-JP" altLang="en-US" sz="120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60BDD8F-CB85-B84B-831E-9DD5FD31E03A}"/>
              </a:ext>
            </a:extLst>
          </p:cNvPr>
          <p:cNvSpPr/>
          <p:nvPr/>
        </p:nvSpPr>
        <p:spPr>
          <a:xfrm>
            <a:off x="6890077" y="5936892"/>
            <a:ext cx="1415772"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ジャイロセンサー</a:t>
            </a:r>
            <a:endParaRPr lang="ja-JP" altLang="en-US" sz="120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DC72D566-2AA6-6E48-9FDE-AD9E7AF2F65D}"/>
              </a:ext>
            </a:extLst>
          </p:cNvPr>
          <p:cNvSpPr/>
          <p:nvPr/>
        </p:nvSpPr>
        <p:spPr>
          <a:xfrm>
            <a:off x="784088" y="4898012"/>
            <a:ext cx="1107996"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磁気センサー</a:t>
            </a:r>
            <a:endParaRPr lang="ja-JP" altLang="en-US" sz="120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79C7EA26-05D1-B94B-B509-38C3941BD5BA}"/>
              </a:ext>
            </a:extLst>
          </p:cNvPr>
          <p:cNvSpPr/>
          <p:nvPr/>
        </p:nvSpPr>
        <p:spPr>
          <a:xfrm>
            <a:off x="7134177" y="4898012"/>
            <a:ext cx="1171672" cy="276999"/>
          </a:xfrm>
          <a:prstGeom prst="rect">
            <a:avLst/>
          </a:prstGeom>
        </p:spPr>
        <p:txBody>
          <a:bodyPr wrap="squar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GPS</a:t>
            </a:r>
            <a:r>
              <a:rPr lang="ja-JP" altLang="en-US" sz="1200">
                <a:solidFill>
                  <a:srgbClr val="333333"/>
                </a:solidFill>
                <a:latin typeface="Meiryo" panose="020B0604030504040204" pitchFamily="34" charset="-128"/>
                <a:ea typeface="Meiryo" panose="020B0604030504040204" pitchFamily="34" charset="-128"/>
              </a:rPr>
              <a:t>センサー</a:t>
            </a:r>
            <a:endParaRPr lang="ja-JP" altLang="en-US" sz="1200">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32D5B636-6BA0-FE4C-96BA-F73A3E107D24}"/>
              </a:ext>
            </a:extLst>
          </p:cNvPr>
          <p:cNvSpPr/>
          <p:nvPr/>
        </p:nvSpPr>
        <p:spPr>
          <a:xfrm>
            <a:off x="780674" y="5939667"/>
            <a:ext cx="233910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生体（</a:t>
            </a:r>
            <a:r>
              <a:rPr lang="ja-JP" altLang="en-US" sz="1200">
                <a:latin typeface="Meiryo" panose="020B0604030504040204" pitchFamily="34" charset="-128"/>
                <a:ea typeface="Meiryo" panose="020B0604030504040204" pitchFamily="34" charset="-128"/>
              </a:rPr>
              <a:t>指紋／顔</a:t>
            </a:r>
            <a:r>
              <a:rPr lang="ja-JP" altLang="en-US" sz="1200">
                <a:solidFill>
                  <a:srgbClr val="333333"/>
                </a:solidFill>
                <a:latin typeface="Meiryo" panose="020B0604030504040204" pitchFamily="34" charset="-128"/>
                <a:ea typeface="Meiryo" panose="020B0604030504040204" pitchFamily="34" charset="-128"/>
              </a:rPr>
              <a:t>）認証センサー</a:t>
            </a:r>
            <a:endParaRPr lang="ja-JP" altLang="en-US" sz="1200">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C690D68-B2CE-1E40-AE0E-83E04F49BCA7}"/>
              </a:ext>
            </a:extLst>
          </p:cNvPr>
          <p:cNvSpPr/>
          <p:nvPr/>
        </p:nvSpPr>
        <p:spPr>
          <a:xfrm>
            <a:off x="7197853" y="5451045"/>
            <a:ext cx="1107996"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近接センサー</a:t>
            </a:r>
            <a:endParaRPr lang="ja-JP" altLang="en-US" sz="1200">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09966D-CD86-A543-B11E-6D2B72F2D792}"/>
              </a:ext>
            </a:extLst>
          </p:cNvPr>
          <p:cNvSpPr/>
          <p:nvPr/>
        </p:nvSpPr>
        <p:spPr>
          <a:xfrm>
            <a:off x="780674" y="5451044"/>
            <a:ext cx="1261884"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赤外線センサー</a:t>
            </a:r>
            <a:endParaRPr lang="ja-JP" altLang="en-US" sz="1200">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1BB3A054-125B-CC4B-8034-80DCA416D1D1}"/>
              </a:ext>
            </a:extLst>
          </p:cNvPr>
          <p:cNvSpPr/>
          <p:nvPr/>
        </p:nvSpPr>
        <p:spPr>
          <a:xfrm>
            <a:off x="6316202" y="4409389"/>
            <a:ext cx="1989647" cy="276999"/>
          </a:xfrm>
          <a:prstGeom prst="rect">
            <a:avLst/>
          </a:prstGeom>
        </p:spPr>
        <p:txBody>
          <a:bodyPr wrap="non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Soli</a:t>
            </a:r>
            <a:r>
              <a:rPr lang="ja-JP" altLang="en-US" sz="1200">
                <a:solidFill>
                  <a:srgbClr val="333333"/>
                </a:solidFill>
                <a:latin typeface="Meiryo" panose="020B0604030504040204" pitchFamily="34" charset="-128"/>
                <a:ea typeface="Meiryo" panose="020B0604030504040204" pitchFamily="34" charset="-128"/>
              </a:rPr>
              <a:t>（レーダー）センサー</a:t>
            </a:r>
            <a:endParaRPr lang="ja-JP" altLang="en-US" sz="1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4A22283-9C57-5047-B658-66709B002CDB}"/>
              </a:ext>
            </a:extLst>
          </p:cNvPr>
          <p:cNvSpPr/>
          <p:nvPr/>
        </p:nvSpPr>
        <p:spPr>
          <a:xfrm>
            <a:off x="784088" y="4409389"/>
            <a:ext cx="2941254" cy="276999"/>
          </a:xfrm>
          <a:prstGeom prst="rect">
            <a:avLst/>
          </a:prstGeom>
        </p:spPr>
        <p:txBody>
          <a:bodyPr wrap="none">
            <a:spAutoFit/>
          </a:bodyPr>
          <a:lstStyle/>
          <a:p>
            <a:r>
              <a:rPr lang="en" altLang="ja-JP" sz="1200" dirty="0">
                <a:solidFill>
                  <a:srgbClr val="333333"/>
                </a:solidFill>
                <a:latin typeface="Meiryo" panose="020B0604030504040204" pitchFamily="34" charset="-128"/>
                <a:ea typeface="Meiryo" panose="020B0604030504040204" pitchFamily="34" charset="-128"/>
              </a:rPr>
              <a:t>LiDAR</a:t>
            </a:r>
            <a:r>
              <a:rPr lang="ja-JP" altLang="en-US" sz="1200">
                <a:solidFill>
                  <a:srgbClr val="333333"/>
                </a:solidFill>
                <a:latin typeface="Meiryo" panose="020B0604030504040204" pitchFamily="34" charset="-128"/>
                <a:ea typeface="Meiryo" panose="020B0604030504040204" pitchFamily="34" charset="-128"/>
              </a:rPr>
              <a:t>（レーザー・レーダー）センサー</a:t>
            </a:r>
            <a:endParaRPr lang="ja-JP" altLang="en-US" sz="120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DBF91F02-BCAD-8440-8570-948C385E63D4}"/>
              </a:ext>
            </a:extLst>
          </p:cNvPr>
          <p:cNvSpPr/>
          <p:nvPr/>
        </p:nvSpPr>
        <p:spPr>
          <a:xfrm>
            <a:off x="4680635" y="5936893"/>
            <a:ext cx="2016899" cy="276999"/>
          </a:xfrm>
          <a:prstGeom prst="rect">
            <a:avLst/>
          </a:prstGeom>
        </p:spPr>
        <p:txBody>
          <a:bodyPr wrap="none">
            <a:spAutoFit/>
          </a:bodyPr>
          <a:lstStyle/>
          <a:p>
            <a:r>
              <a:rPr lang="en-US" altLang="ja-JP" sz="1200" dirty="0">
                <a:solidFill>
                  <a:srgbClr val="333333"/>
                </a:solidFill>
                <a:latin typeface="Meiryo" panose="020B0604030504040204" pitchFamily="34" charset="-128"/>
                <a:ea typeface="Meiryo" panose="020B0604030504040204" pitchFamily="34" charset="-128"/>
              </a:rPr>
              <a:t>CMOS</a:t>
            </a:r>
            <a:r>
              <a:rPr lang="ja-JP" altLang="en-US" sz="1200">
                <a:solidFill>
                  <a:srgbClr val="333333"/>
                </a:solidFill>
                <a:latin typeface="Meiryo" panose="020B0604030504040204" pitchFamily="34" charset="-128"/>
                <a:ea typeface="Meiryo" panose="020B0604030504040204" pitchFamily="34" charset="-128"/>
              </a:rPr>
              <a:t>（カメラ）センサー</a:t>
            </a:r>
            <a:endParaRPr lang="ja-JP" altLang="en-US" sz="1200">
              <a:latin typeface="Meiryo" panose="020B0604030504040204" pitchFamily="34" charset="-128"/>
              <a:ea typeface="Meiryo" panose="020B0604030504040204" pitchFamily="34" charset="-128"/>
            </a:endParaRPr>
          </a:p>
        </p:txBody>
      </p:sp>
      <p:cxnSp>
        <p:nvCxnSpPr>
          <p:cNvPr id="17" name="直線矢印コネクタ 16">
            <a:extLst>
              <a:ext uri="{FF2B5EF4-FFF2-40B4-BE49-F238E27FC236}">
                <a16:creationId xmlns:a16="http://schemas.microsoft.com/office/drawing/2014/main" id="{1AC7C858-6E84-754C-8437-4F1C2698EABB}"/>
              </a:ext>
            </a:extLst>
          </p:cNvPr>
          <p:cNvCxnSpPr/>
          <p:nvPr/>
        </p:nvCxnSpPr>
        <p:spPr>
          <a:xfrm>
            <a:off x="3660786" y="4542528"/>
            <a:ext cx="4477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217967FF-0E3A-D249-A5C1-C2BF893F6E0A}"/>
              </a:ext>
            </a:extLst>
          </p:cNvPr>
          <p:cNvCxnSpPr>
            <a:cxnSpLocks/>
          </p:cNvCxnSpPr>
          <p:nvPr/>
        </p:nvCxnSpPr>
        <p:spPr>
          <a:xfrm flipV="1">
            <a:off x="1933363" y="4898012"/>
            <a:ext cx="1951303" cy="92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C8F689C3-0A3E-5E40-B30F-A0FE21AC1392}"/>
              </a:ext>
            </a:extLst>
          </p:cNvPr>
          <p:cNvCxnSpPr>
            <a:cxnSpLocks/>
          </p:cNvCxnSpPr>
          <p:nvPr/>
        </p:nvCxnSpPr>
        <p:spPr>
          <a:xfrm flipV="1">
            <a:off x="2007006" y="5277745"/>
            <a:ext cx="1718336" cy="289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7199EAC-006F-5241-AFB2-01B014A6F31D}"/>
              </a:ext>
            </a:extLst>
          </p:cNvPr>
          <p:cNvCxnSpPr>
            <a:cxnSpLocks/>
          </p:cNvCxnSpPr>
          <p:nvPr/>
        </p:nvCxnSpPr>
        <p:spPr>
          <a:xfrm flipV="1">
            <a:off x="2375731" y="5451044"/>
            <a:ext cx="1444450" cy="448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68F8BDE-A9BA-6943-96DA-5CC37D19FEFE}"/>
              </a:ext>
            </a:extLst>
          </p:cNvPr>
          <p:cNvCxnSpPr>
            <a:cxnSpLocks/>
            <a:stCxn id="4" idx="0"/>
          </p:cNvCxnSpPr>
          <p:nvPr/>
        </p:nvCxnSpPr>
        <p:spPr>
          <a:xfrm flipV="1">
            <a:off x="3827662" y="5589543"/>
            <a:ext cx="345439" cy="3501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C34DD6F5-4BF2-C240-B928-410F84FCD47A}"/>
              </a:ext>
            </a:extLst>
          </p:cNvPr>
          <p:cNvCxnSpPr>
            <a:cxnSpLocks/>
          </p:cNvCxnSpPr>
          <p:nvPr/>
        </p:nvCxnSpPr>
        <p:spPr>
          <a:xfrm flipH="1" flipV="1">
            <a:off x="5069091" y="5451045"/>
            <a:ext cx="318952" cy="4484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62755A6E-C849-2344-B8B8-A7F80861B645}"/>
              </a:ext>
            </a:extLst>
          </p:cNvPr>
          <p:cNvCxnSpPr>
            <a:cxnSpLocks/>
          </p:cNvCxnSpPr>
          <p:nvPr/>
        </p:nvCxnSpPr>
        <p:spPr>
          <a:xfrm flipH="1" flipV="1">
            <a:off x="5243434" y="5222513"/>
            <a:ext cx="1660426" cy="732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74EC1F59-0801-EA43-A199-175399DE2891}"/>
              </a:ext>
            </a:extLst>
          </p:cNvPr>
          <p:cNvCxnSpPr>
            <a:cxnSpLocks/>
            <a:stCxn id="9" idx="1"/>
          </p:cNvCxnSpPr>
          <p:nvPr/>
        </p:nvCxnSpPr>
        <p:spPr>
          <a:xfrm flipH="1" flipV="1">
            <a:off x="5422011" y="4982066"/>
            <a:ext cx="1775842" cy="607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58EA69EC-E3AE-8F44-90A0-12B193E03E81}"/>
              </a:ext>
            </a:extLst>
          </p:cNvPr>
          <p:cNvCxnSpPr>
            <a:cxnSpLocks/>
            <a:stCxn id="7" idx="1"/>
          </p:cNvCxnSpPr>
          <p:nvPr/>
        </p:nvCxnSpPr>
        <p:spPr>
          <a:xfrm flipH="1" flipV="1">
            <a:off x="5509083" y="4782262"/>
            <a:ext cx="1625094" cy="254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9B96E2F-696C-C74D-8D62-8010242183DF}"/>
              </a:ext>
            </a:extLst>
          </p:cNvPr>
          <p:cNvCxnSpPr>
            <a:cxnSpLocks/>
          </p:cNvCxnSpPr>
          <p:nvPr/>
        </p:nvCxnSpPr>
        <p:spPr>
          <a:xfrm flipH="1">
            <a:off x="5689084" y="4542528"/>
            <a:ext cx="670240" cy="30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52" name="Picture 4" descr="立ってスマホを使う人のイラスト（男性会社員・笑顔）">
            <a:extLst>
              <a:ext uri="{FF2B5EF4-FFF2-40B4-BE49-F238E27FC236}">
                <a16:creationId xmlns:a16="http://schemas.microsoft.com/office/drawing/2014/main" id="{2BB07DF2-6E0F-BB48-825C-B0E0729A99C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69272" y="2949802"/>
            <a:ext cx="838426" cy="11977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立ってスマホを使う人のイラスト（女性会社員・笑顔）">
            <a:extLst>
              <a:ext uri="{FF2B5EF4-FFF2-40B4-BE49-F238E27FC236}">
                <a16:creationId xmlns:a16="http://schemas.microsoft.com/office/drawing/2014/main" id="{9DAF54BC-F323-7B47-805C-F73FED3926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7256" y="2960380"/>
            <a:ext cx="838426" cy="11977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クラウド・くもり（ブルー） ' | 商用・個人利用無料のイラスト素材サイト【millust(エムイラスト)】';">
            <a:extLst>
              <a:ext uri="{FF2B5EF4-FFF2-40B4-BE49-F238E27FC236}">
                <a16:creationId xmlns:a16="http://schemas.microsoft.com/office/drawing/2014/main" id="{BBF9AD58-82DB-D94A-AE0E-308E4A943E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2371" y="125706"/>
            <a:ext cx="4061340" cy="40613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フローチャート: 磁気ディスク 43">
            <a:extLst>
              <a:ext uri="{FF2B5EF4-FFF2-40B4-BE49-F238E27FC236}">
                <a16:creationId xmlns:a16="http://schemas.microsoft.com/office/drawing/2014/main" id="{4DCD5184-BCEE-D549-9351-4059DE81DEB8}"/>
              </a:ext>
            </a:extLst>
          </p:cNvPr>
          <p:cNvSpPr/>
          <p:nvPr/>
        </p:nvSpPr>
        <p:spPr>
          <a:xfrm>
            <a:off x="798967" y="2340587"/>
            <a:ext cx="2350438" cy="1696528"/>
          </a:xfrm>
          <a:prstGeom prst="flowChartMagneticDisk">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58" name="Picture 10" descr="立ってスマホを使う人のイラスト（女子学生・笑顔）">
            <a:extLst>
              <a:ext uri="{FF2B5EF4-FFF2-40B4-BE49-F238E27FC236}">
                <a16:creationId xmlns:a16="http://schemas.microsoft.com/office/drawing/2014/main" id="{1FC73B2F-B5D5-5740-A1D5-5DF7AB1335D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53603" y="2949802"/>
            <a:ext cx="838426" cy="1197751"/>
          </a:xfrm>
          <a:prstGeom prst="rect">
            <a:avLst/>
          </a:prstGeom>
          <a:noFill/>
          <a:extLst>
            <a:ext uri="{909E8E84-426E-40DD-AFC4-6F175D3DCCD1}">
              <a14:hiddenFill xmlns:a14="http://schemas.microsoft.com/office/drawing/2010/main">
                <a:solidFill>
                  <a:srgbClr val="FFFFFF"/>
                </a:solidFill>
              </a14:hiddenFill>
            </a:ext>
          </a:extLst>
        </p:spPr>
      </p:pic>
      <p:sp>
        <p:nvSpPr>
          <p:cNvPr id="50" name="正方形/長方形 49">
            <a:extLst>
              <a:ext uri="{FF2B5EF4-FFF2-40B4-BE49-F238E27FC236}">
                <a16:creationId xmlns:a16="http://schemas.microsoft.com/office/drawing/2014/main" id="{83ED6069-1655-3B40-916A-5B3F28414E97}"/>
              </a:ext>
            </a:extLst>
          </p:cNvPr>
          <p:cNvSpPr/>
          <p:nvPr/>
        </p:nvSpPr>
        <p:spPr>
          <a:xfrm>
            <a:off x="6182190" y="2298182"/>
            <a:ext cx="2031325" cy="646331"/>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ソーシャル・メディア</a:t>
            </a:r>
            <a:endParaRPr lang="en-US" altLang="ja-JP" sz="1200"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オンライン・ショッピング</a:t>
            </a:r>
            <a:endParaRPr lang="en-US" altLang="ja-JP" sz="1200"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オンライン英会話　など</a:t>
            </a:r>
            <a:endParaRPr lang="ja-JP" altLang="en-US" sz="1200">
              <a:latin typeface="Meiryo" panose="020B0604030504040204" pitchFamily="34" charset="-128"/>
              <a:ea typeface="Meiryo" panose="020B0604030504040204" pitchFamily="34" charset="-128"/>
            </a:endParaRPr>
          </a:p>
        </p:txBody>
      </p:sp>
      <p:pic>
        <p:nvPicPr>
          <p:cNvPr id="2062" name="Picture 14" descr="やじるし素材「 : 普通の矢印」 | 矢印デザイン">
            <a:extLst>
              <a:ext uri="{FF2B5EF4-FFF2-40B4-BE49-F238E27FC236}">
                <a16:creationId xmlns:a16="http://schemas.microsoft.com/office/drawing/2014/main" id="{597834BD-18F4-204F-8CED-5E8BB0A2137B}"/>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8152898" flipH="1">
            <a:off x="3189315" y="2187961"/>
            <a:ext cx="2419133" cy="2925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スマートフォン・スマホのイラスト">
            <a:extLst>
              <a:ext uri="{FF2B5EF4-FFF2-40B4-BE49-F238E27FC236}">
                <a16:creationId xmlns:a16="http://schemas.microsoft.com/office/drawing/2014/main" id="{A4FA6313-2734-EE4C-9A11-C101E654E48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81210" y="3473569"/>
            <a:ext cx="2234170" cy="24218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77BA882B-F675-4A47-9828-7EE5698C92E6}"/>
              </a:ext>
            </a:extLst>
          </p:cNvPr>
          <p:cNvSpPr txBox="1"/>
          <p:nvPr/>
        </p:nvSpPr>
        <p:spPr>
          <a:xfrm>
            <a:off x="917700" y="3478454"/>
            <a:ext cx="203132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現実世界のデジタルコピー</a:t>
            </a:r>
          </a:p>
        </p:txBody>
      </p:sp>
      <p:sp>
        <p:nvSpPr>
          <p:cNvPr id="54" name="テキスト ボックス 53">
            <a:extLst>
              <a:ext uri="{FF2B5EF4-FFF2-40B4-BE49-F238E27FC236}">
                <a16:creationId xmlns:a16="http://schemas.microsoft.com/office/drawing/2014/main" id="{DCEC2B71-56CC-5F49-A693-3C5CEF88BBBB}"/>
              </a:ext>
            </a:extLst>
          </p:cNvPr>
          <p:cNvSpPr txBox="1"/>
          <p:nvPr/>
        </p:nvSpPr>
        <p:spPr>
          <a:xfrm>
            <a:off x="938124" y="3175993"/>
            <a:ext cx="203132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デジタル・ツイン</a:t>
            </a:r>
          </a:p>
        </p:txBody>
      </p:sp>
      <p:sp>
        <p:nvSpPr>
          <p:cNvPr id="55" name="テキスト ボックス 54">
            <a:extLst>
              <a:ext uri="{FF2B5EF4-FFF2-40B4-BE49-F238E27FC236}">
                <a16:creationId xmlns:a16="http://schemas.microsoft.com/office/drawing/2014/main" id="{16B34B10-FCB2-8447-B455-DF6A5689E26D}"/>
              </a:ext>
            </a:extLst>
          </p:cNvPr>
          <p:cNvSpPr txBox="1"/>
          <p:nvPr/>
        </p:nvSpPr>
        <p:spPr>
          <a:xfrm>
            <a:off x="1266300" y="2407517"/>
            <a:ext cx="1415772" cy="46166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ビッグデータ</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膨大・多様・加速度的増大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E408B89-23EA-DF4E-9F90-EC165C6E8E12}"/>
              </a:ext>
            </a:extLst>
          </p:cNvPr>
          <p:cNvSpPr txBox="1"/>
          <p:nvPr/>
        </p:nvSpPr>
        <p:spPr>
          <a:xfrm>
            <a:off x="4749951" y="959836"/>
            <a:ext cx="3877985" cy="1200329"/>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意図する／しないに関わらず</a:t>
            </a:r>
            <a:endParaRPr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現実世界のものごとやできごとは</a:t>
            </a:r>
            <a:endParaRPr kumimoji="1"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デジタル・データに置き換えられ</a:t>
            </a:r>
            <a:endParaRPr kumimoji="1" lang="en-US" altLang="ja-JP" dirty="0">
              <a:latin typeface="Meiryo" panose="020B0604030504040204" pitchFamily="34" charset="-128"/>
              <a:ea typeface="Meiryo" panose="020B0604030504040204" pitchFamily="34" charset="-128"/>
            </a:endParaRPr>
          </a:p>
          <a:p>
            <a:pPr algn="r"/>
            <a:r>
              <a:rPr lang="ja-JP" altLang="en-US">
                <a:latin typeface="Meiryo" panose="020B0604030504040204" pitchFamily="34" charset="-128"/>
                <a:ea typeface="Meiryo" panose="020B0604030504040204" pitchFamily="34" charset="-128"/>
              </a:rPr>
              <a:t>ネットに送り出される時代になった</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0054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47" name="テキスト ボックス 46">
            <a:extLst>
              <a:ext uri="{FF2B5EF4-FFF2-40B4-BE49-F238E27FC236}">
                <a16:creationId xmlns:a16="http://schemas.microsoft.com/office/drawing/2014/main" id="{926F9682-CF0C-EF40-BB22-33EBE139E1DC}"/>
              </a:ext>
            </a:extLst>
          </p:cNvPr>
          <p:cNvSpPr txBox="1"/>
          <p:nvPr/>
        </p:nvSpPr>
        <p:spPr>
          <a:xfrm>
            <a:off x="3372280" y="2718584"/>
            <a:ext cx="2399440" cy="1754326"/>
          </a:xfrm>
          <a:prstGeom prst="rect">
            <a:avLst/>
          </a:prstGeom>
          <a:noFill/>
        </p:spPr>
        <p:txBody>
          <a:bodyPr wrap="square" rtlCol="0" anchor="ctr">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高速</a:t>
            </a:r>
            <a:endParaRPr kumimoji="1" lang="en-US" altLang="ja-JP" sz="4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2800" b="1" dirty="0">
                <a:solidFill>
                  <a:schemeClr val="bg1"/>
                </a:solidFill>
                <a:latin typeface="Meiryo" panose="020B0604030504040204" pitchFamily="34" charset="-128"/>
                <a:ea typeface="Meiryo" panose="020B0604030504040204" pitchFamily="34" charset="-128"/>
                <a:cs typeface="Meiryo" charset="-128"/>
              </a:rPr>
              <a:t>×</a:t>
            </a:r>
            <a:endParaRPr kumimoji="1" lang="en-US" altLang="ja-JP" sz="28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最適</a:t>
            </a:r>
            <a:endParaRPr kumimoji="1" lang="ja-JP" altLang="en-US" sz="4000" b="1" dirty="0">
              <a:solidFill>
                <a:schemeClr val="bg1"/>
              </a:solidFill>
              <a:latin typeface="Meiryo" panose="020B0604030504040204" pitchFamily="34" charset="-128"/>
              <a:ea typeface="Meiryo" panose="020B0604030504040204" pitchFamily="34" charset="-128"/>
              <a:cs typeface="Meiryo" charset="-128"/>
            </a:endParaRPr>
          </a:p>
        </p:txBody>
      </p:sp>
      <p:grpSp>
        <p:nvGrpSpPr>
          <p:cNvPr id="51" name="図形グループ 9">
            <a:extLst>
              <a:ext uri="{FF2B5EF4-FFF2-40B4-BE49-F238E27FC236}">
                <a16:creationId xmlns:a16="http://schemas.microsoft.com/office/drawing/2014/main" id="{F5B52F1A-0413-EC47-BC70-F112A3D31A9F}"/>
              </a:ext>
            </a:extLst>
          </p:cNvPr>
          <p:cNvGrpSpPr/>
          <p:nvPr/>
        </p:nvGrpSpPr>
        <p:grpSpPr>
          <a:xfrm>
            <a:off x="2308224" y="2008180"/>
            <a:ext cx="4572000" cy="2750959"/>
            <a:chOff x="2277038" y="2078176"/>
            <a:chExt cx="4572000" cy="2750959"/>
          </a:xfrm>
        </p:grpSpPr>
        <p:sp>
          <p:nvSpPr>
            <p:cNvPr id="52" name="円/楕円 51">
              <a:extLst>
                <a:ext uri="{FF2B5EF4-FFF2-40B4-BE49-F238E27FC236}">
                  <a16:creationId xmlns:a16="http://schemas.microsoft.com/office/drawing/2014/main" id="{7857501C-9F29-D746-8850-978E976AB199}"/>
                </a:ext>
              </a:extLst>
            </p:cNvPr>
            <p:cNvSpPr/>
            <p:nvPr/>
          </p:nvSpPr>
          <p:spPr>
            <a:xfrm>
              <a:off x="3197675" y="2078176"/>
              <a:ext cx="2748649" cy="2750959"/>
            </a:xfrm>
            <a:prstGeom prst="ellipse">
              <a:avLst/>
            </a:prstGeom>
            <a:solidFill>
              <a:srgbClr val="C00000">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6D10199-83EE-6D40-9CD9-ADBF3C826131}"/>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grpSp>
        <p:nvGrpSpPr>
          <p:cNvPr id="10" name="グループ化 9">
            <a:extLst>
              <a:ext uri="{FF2B5EF4-FFF2-40B4-BE49-F238E27FC236}">
                <a16:creationId xmlns:a16="http://schemas.microsoft.com/office/drawing/2014/main" id="{C234B90E-03F4-E54B-BB8B-2C52D0D62F92}"/>
              </a:ext>
            </a:extLst>
          </p:cNvPr>
          <p:cNvGrpSpPr/>
          <p:nvPr/>
        </p:nvGrpSpPr>
        <p:grpSpPr>
          <a:xfrm>
            <a:off x="3389771" y="1581787"/>
            <a:ext cx="1101870" cy="414003"/>
            <a:chOff x="4807903" y="1504433"/>
            <a:chExt cx="1101870" cy="414003"/>
          </a:xfrm>
        </p:grpSpPr>
        <p:sp>
          <p:nvSpPr>
            <p:cNvPr id="3" name="角丸四角形 2">
              <a:extLst>
                <a:ext uri="{FF2B5EF4-FFF2-40B4-BE49-F238E27FC236}">
                  <a16:creationId xmlns:a16="http://schemas.microsoft.com/office/drawing/2014/main" id="{8B0E3365-7C6A-D445-B9E3-2E49F6A59227}"/>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3FA6F00-82F3-D14A-9466-AFCA99800657}"/>
                </a:ext>
              </a:extLst>
            </p:cNvPr>
            <p:cNvSpPr txBox="1"/>
            <p:nvPr/>
          </p:nvSpPr>
          <p:spPr>
            <a:xfrm>
              <a:off x="4861501" y="1549104"/>
              <a:ext cx="955711"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 最適解</a:t>
              </a:r>
            </a:p>
          </p:txBody>
        </p:sp>
      </p:grpSp>
      <p:grpSp>
        <p:nvGrpSpPr>
          <p:cNvPr id="54" name="グループ化 53">
            <a:extLst>
              <a:ext uri="{FF2B5EF4-FFF2-40B4-BE49-F238E27FC236}">
                <a16:creationId xmlns:a16="http://schemas.microsoft.com/office/drawing/2014/main" id="{074EC03E-9F31-8D4F-920C-D6783AA61C17}"/>
              </a:ext>
            </a:extLst>
          </p:cNvPr>
          <p:cNvGrpSpPr/>
          <p:nvPr/>
        </p:nvGrpSpPr>
        <p:grpSpPr>
          <a:xfrm>
            <a:off x="6293546" y="3144252"/>
            <a:ext cx="1101870" cy="403810"/>
            <a:chOff x="4807903" y="1504433"/>
            <a:chExt cx="1101870" cy="403810"/>
          </a:xfrm>
        </p:grpSpPr>
        <p:sp>
          <p:nvSpPr>
            <p:cNvPr id="55" name="角丸四角形 54">
              <a:extLst>
                <a:ext uri="{FF2B5EF4-FFF2-40B4-BE49-F238E27FC236}">
                  <a16:creationId xmlns:a16="http://schemas.microsoft.com/office/drawing/2014/main" id="{63D65C75-A76B-C84B-BC12-D98767BCF7B0}"/>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9C0555F-E038-8440-9EAA-79473A9274F8}"/>
                </a:ext>
              </a:extLst>
            </p:cNvPr>
            <p:cNvSpPr txBox="1"/>
            <p:nvPr/>
          </p:nvSpPr>
          <p:spPr>
            <a:xfrm>
              <a:off x="4920122" y="1575823"/>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機器制御</a:t>
              </a:r>
            </a:p>
          </p:txBody>
        </p:sp>
      </p:grpSp>
      <p:grpSp>
        <p:nvGrpSpPr>
          <p:cNvPr id="57" name="グループ化 56">
            <a:extLst>
              <a:ext uri="{FF2B5EF4-FFF2-40B4-BE49-F238E27FC236}">
                <a16:creationId xmlns:a16="http://schemas.microsoft.com/office/drawing/2014/main" id="{FA051177-56CD-FC44-87F6-0F7B3DAF5238}"/>
              </a:ext>
            </a:extLst>
          </p:cNvPr>
          <p:cNvGrpSpPr/>
          <p:nvPr/>
        </p:nvGrpSpPr>
        <p:grpSpPr>
          <a:xfrm>
            <a:off x="6063683" y="3593240"/>
            <a:ext cx="1101870" cy="403810"/>
            <a:chOff x="4807903" y="1504433"/>
            <a:chExt cx="1101870" cy="403810"/>
          </a:xfrm>
        </p:grpSpPr>
        <p:sp>
          <p:nvSpPr>
            <p:cNvPr id="58" name="角丸四角形 57">
              <a:extLst>
                <a:ext uri="{FF2B5EF4-FFF2-40B4-BE49-F238E27FC236}">
                  <a16:creationId xmlns:a16="http://schemas.microsoft.com/office/drawing/2014/main" id="{62BD4414-7A0F-FA4B-BFEA-8CF0D2ECE863}"/>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5B504662-35B0-254B-B36D-6150AE73A956}"/>
                </a:ext>
              </a:extLst>
            </p:cNvPr>
            <p:cNvSpPr txBox="1"/>
            <p:nvPr/>
          </p:nvSpPr>
          <p:spPr>
            <a:xfrm>
              <a:off x="4922198" y="1567668"/>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指示命令</a:t>
              </a:r>
            </a:p>
          </p:txBody>
        </p:sp>
      </p:grpSp>
      <p:grpSp>
        <p:nvGrpSpPr>
          <p:cNvPr id="60" name="グループ化 59">
            <a:extLst>
              <a:ext uri="{FF2B5EF4-FFF2-40B4-BE49-F238E27FC236}">
                <a16:creationId xmlns:a16="http://schemas.microsoft.com/office/drawing/2014/main" id="{C3085568-2D50-4F45-82F8-68A0C66CB271}"/>
              </a:ext>
            </a:extLst>
          </p:cNvPr>
          <p:cNvGrpSpPr/>
          <p:nvPr/>
        </p:nvGrpSpPr>
        <p:grpSpPr>
          <a:xfrm>
            <a:off x="5876713" y="4069100"/>
            <a:ext cx="1107394" cy="403810"/>
            <a:chOff x="4807903" y="1504433"/>
            <a:chExt cx="1107394" cy="403810"/>
          </a:xfrm>
        </p:grpSpPr>
        <p:sp>
          <p:nvSpPr>
            <p:cNvPr id="79" name="角丸四角形 78">
              <a:extLst>
                <a:ext uri="{FF2B5EF4-FFF2-40B4-BE49-F238E27FC236}">
                  <a16:creationId xmlns:a16="http://schemas.microsoft.com/office/drawing/2014/main" id="{AFF3F630-B3DD-584B-A830-9CDEE3044675}"/>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53CC4C5B-93C8-EA44-A6A5-68A1E2367DDC}"/>
                </a:ext>
              </a:extLst>
            </p:cNvPr>
            <p:cNvSpPr txBox="1"/>
            <p:nvPr/>
          </p:nvSpPr>
          <p:spPr>
            <a:xfrm>
              <a:off x="4832949" y="158110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アドバイス</a:t>
              </a:r>
            </a:p>
          </p:txBody>
        </p:sp>
      </p:grpSp>
      <p:grpSp>
        <p:nvGrpSpPr>
          <p:cNvPr id="81" name="グループ化 80">
            <a:extLst>
              <a:ext uri="{FF2B5EF4-FFF2-40B4-BE49-F238E27FC236}">
                <a16:creationId xmlns:a16="http://schemas.microsoft.com/office/drawing/2014/main" id="{5DD79846-56D6-9E47-931C-4A5BB34B1CF2}"/>
              </a:ext>
            </a:extLst>
          </p:cNvPr>
          <p:cNvGrpSpPr/>
          <p:nvPr/>
        </p:nvGrpSpPr>
        <p:grpSpPr>
          <a:xfrm>
            <a:off x="3274946" y="4684628"/>
            <a:ext cx="1118269" cy="455134"/>
            <a:chOff x="4791504" y="1504433"/>
            <a:chExt cx="1118269" cy="455134"/>
          </a:xfrm>
        </p:grpSpPr>
        <p:sp>
          <p:nvSpPr>
            <p:cNvPr id="82" name="角丸四角形 81">
              <a:extLst>
                <a:ext uri="{FF2B5EF4-FFF2-40B4-BE49-F238E27FC236}">
                  <a16:creationId xmlns:a16="http://schemas.microsoft.com/office/drawing/2014/main" id="{7DF5E499-891F-5740-8556-702C728E2F6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a:extLst>
                <a:ext uri="{FF2B5EF4-FFF2-40B4-BE49-F238E27FC236}">
                  <a16:creationId xmlns:a16="http://schemas.microsoft.com/office/drawing/2014/main" id="{2A186671-0B60-6B44-957D-F595C93ECDA3}"/>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84" name="グループ化 83">
            <a:extLst>
              <a:ext uri="{FF2B5EF4-FFF2-40B4-BE49-F238E27FC236}">
                <a16:creationId xmlns:a16="http://schemas.microsoft.com/office/drawing/2014/main" id="{F321EA9F-886D-0345-97A2-4D8598D220E3}"/>
              </a:ext>
            </a:extLst>
          </p:cNvPr>
          <p:cNvGrpSpPr/>
          <p:nvPr/>
        </p:nvGrpSpPr>
        <p:grpSpPr>
          <a:xfrm>
            <a:off x="3274026" y="4692593"/>
            <a:ext cx="1118269" cy="455134"/>
            <a:chOff x="4791504" y="1504433"/>
            <a:chExt cx="1118269" cy="455134"/>
          </a:xfrm>
        </p:grpSpPr>
        <p:sp>
          <p:nvSpPr>
            <p:cNvPr id="85" name="角丸四角形 84">
              <a:extLst>
                <a:ext uri="{FF2B5EF4-FFF2-40B4-BE49-F238E27FC236}">
                  <a16:creationId xmlns:a16="http://schemas.microsoft.com/office/drawing/2014/main" id="{63937A8A-9FD2-5944-9691-86E42A3F6CF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689F1A80-1DB7-9344-866A-1852B21D6381}"/>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9719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2.22222E-6 L -0.11215 -0.21713 " pathEditMode="relative" rAng="0" ptsTypes="AA">
                                      <p:cBhvr>
                                        <p:cTn id="13" dur="2000" fill="hold"/>
                                        <p:tgtEl>
                                          <p:spTgt spid="81"/>
                                        </p:tgtEl>
                                        <p:attrNameLst>
                                          <p:attrName>ppt_x</p:attrName>
                                          <p:attrName>ppt_y</p:attrName>
                                        </p:attrNameLst>
                                      </p:cBhvr>
                                      <p:rCtr x="-5660" y="-10856"/>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77778E-6 1.85185E-6 L 0.16302 0.00162 " pathEditMode="relative" rAng="0" ptsTypes="AA">
                                      <p:cBhvr>
                                        <p:cTn id="24" dur="2000" fill="hold"/>
                                        <p:tgtEl>
                                          <p:spTgt spid="10"/>
                                        </p:tgtEl>
                                        <p:attrNameLst>
                                          <p:attrName>ppt_x</p:attrName>
                                          <p:attrName>ppt_y</p:attrName>
                                        </p:attrNameLst>
                                      </p:cBhvr>
                                      <p:rCtr x="8142" y="69"/>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par>
                                <p:cTn id="32" presetID="53" presetClass="entr" presetSubtype="16"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par>
                                <p:cTn id="37" presetID="53" presetClass="entr" presetSubtype="16"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animEffect transition="in" filter="fade">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2.96296E-6 L -0.12483 0.22963 " pathEditMode="relative" rAng="0" ptsTypes="AA">
                                      <p:cBhvr>
                                        <p:cTn id="45" dur="2000" fill="hold"/>
                                        <p:tgtEl>
                                          <p:spTgt spid="54"/>
                                        </p:tgtEl>
                                        <p:attrNameLst>
                                          <p:attrName>ppt_x</p:attrName>
                                          <p:attrName>ppt_y</p:attrName>
                                        </p:attrNameLst>
                                      </p:cBhvr>
                                      <p:rCtr x="-6250" y="11481"/>
                                    </p:animMotion>
                                  </p:childTnLst>
                                </p:cTn>
                              </p:par>
                              <p:par>
                                <p:cTn id="46" presetID="42" presetClass="path" presetSubtype="0" accel="50000" decel="50000" fill="hold" nodeType="withEffect">
                                  <p:stCondLst>
                                    <p:cond delay="0"/>
                                  </p:stCondLst>
                                  <p:childTnLst>
                                    <p:animMotion origin="layout" path="M 2.5E-6 -7.40741E-7 L -0.1257 0.22431 " pathEditMode="relative" rAng="0" ptsTypes="AA">
                                      <p:cBhvr>
                                        <p:cTn id="47" dur="2000" fill="hold"/>
                                        <p:tgtEl>
                                          <p:spTgt spid="57"/>
                                        </p:tgtEl>
                                        <p:attrNameLst>
                                          <p:attrName>ppt_x</p:attrName>
                                          <p:attrName>ppt_y</p:attrName>
                                        </p:attrNameLst>
                                      </p:cBhvr>
                                      <p:rCtr x="-6285" y="11204"/>
                                    </p:animMotion>
                                  </p:childTnLst>
                                </p:cTn>
                              </p:par>
                              <p:par>
                                <p:cTn id="48" presetID="42" presetClass="path" presetSubtype="0" accel="50000" decel="50000" fill="hold" nodeType="withEffect">
                                  <p:stCondLst>
                                    <p:cond delay="0"/>
                                  </p:stCondLst>
                                  <p:childTnLst>
                                    <p:animMotion origin="layout" path="M 5E-6 4.81481E-6 L -0.12969 0.2155 " pathEditMode="relative" rAng="0" ptsTypes="AA">
                                      <p:cBhvr>
                                        <p:cTn id="49" dur="2000" fill="hold"/>
                                        <p:tgtEl>
                                          <p:spTgt spid="60"/>
                                        </p:tgtEl>
                                        <p:attrNameLst>
                                          <p:attrName>ppt_x</p:attrName>
                                          <p:attrName>ppt_y</p:attrName>
                                        </p:attrNameLst>
                                      </p:cBhvr>
                                      <p:rCtr x="-6493" y="10764"/>
                                    </p:animMotion>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4"/>
                                        </p:tgtEl>
                                        <p:attrNameLst>
                                          <p:attrName>style.visibility</p:attrName>
                                        </p:attrNameLst>
                                      </p:cBhvr>
                                      <p:to>
                                        <p:strVal val="visible"/>
                                      </p:to>
                                    </p:set>
                                    <p:anim calcmode="lin" valueType="num">
                                      <p:cBhvr>
                                        <p:cTn id="54" dur="500" fill="hold"/>
                                        <p:tgtEl>
                                          <p:spTgt spid="84"/>
                                        </p:tgtEl>
                                        <p:attrNameLst>
                                          <p:attrName>ppt_w</p:attrName>
                                        </p:attrNameLst>
                                      </p:cBhvr>
                                      <p:tavLst>
                                        <p:tav tm="0">
                                          <p:val>
                                            <p:fltVal val="0"/>
                                          </p:val>
                                        </p:tav>
                                        <p:tav tm="100000">
                                          <p:val>
                                            <p:strVal val="#ppt_w"/>
                                          </p:val>
                                        </p:tav>
                                      </p:tavLst>
                                    </p:anim>
                                    <p:anim calcmode="lin" valueType="num">
                                      <p:cBhvr>
                                        <p:cTn id="55" dur="500" fill="hold"/>
                                        <p:tgtEl>
                                          <p:spTgt spid="84"/>
                                        </p:tgtEl>
                                        <p:attrNameLst>
                                          <p:attrName>ppt_h</p:attrName>
                                        </p:attrNameLst>
                                      </p:cBhvr>
                                      <p:tavLst>
                                        <p:tav tm="0">
                                          <p:val>
                                            <p:fltVal val="0"/>
                                          </p:val>
                                        </p:tav>
                                        <p:tav tm="100000">
                                          <p:val>
                                            <p:strVal val="#ppt_h"/>
                                          </p:val>
                                        </p:tav>
                                      </p:tavLst>
                                    </p:anim>
                                    <p:animEffect transition="in" filter="fade">
                                      <p:cBhvr>
                                        <p:cTn id="56" dur="500"/>
                                        <p:tgtEl>
                                          <p:spTgt spid="8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6 -1.11111E-6 L -0.11216 -0.21713 " pathEditMode="relative" rAng="0" ptsTypes="AA">
                                      <p:cBhvr>
                                        <p:cTn id="60" dur="2000" fill="hold"/>
                                        <p:tgtEl>
                                          <p:spTgt spid="84"/>
                                        </p:tgtEl>
                                        <p:attrNameLst>
                                          <p:attrName>ppt_x</p:attrName>
                                          <p:attrName>ppt_y</p:attrName>
                                        </p:attrNameLst>
                                      </p:cBhvr>
                                      <p:rCtr x="-5608" y="-10856"/>
                                    </p:animMotion>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を支えるテクノロジー・トライアングル</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円/楕円 87">
            <a:extLst>
              <a:ext uri="{FF2B5EF4-FFF2-40B4-BE49-F238E27FC236}">
                <a16:creationId xmlns:a16="http://schemas.microsoft.com/office/drawing/2014/main" id="{2212206C-EC7C-2544-BB2D-C8A11B46589E}"/>
              </a:ext>
            </a:extLst>
          </p:cNvPr>
          <p:cNvSpPr/>
          <p:nvPr/>
        </p:nvSpPr>
        <p:spPr>
          <a:xfrm>
            <a:off x="2822026" y="1679203"/>
            <a:ext cx="3507102" cy="3507102"/>
          </a:xfrm>
          <a:prstGeom prst="ellipse">
            <a:avLst/>
          </a:prstGeom>
          <a:solidFill>
            <a:srgbClr val="7030A0">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81" name="正方形/長方形 80">
            <a:extLst>
              <a:ext uri="{FF2B5EF4-FFF2-40B4-BE49-F238E27FC236}">
                <a16:creationId xmlns:a16="http://schemas.microsoft.com/office/drawing/2014/main" id="{895A4DC9-B688-954F-8EEB-C740148047D4}"/>
              </a:ext>
            </a:extLst>
          </p:cNvPr>
          <p:cNvSpPr/>
          <p:nvPr/>
        </p:nvSpPr>
        <p:spPr>
          <a:xfrm>
            <a:off x="6290139" y="1475283"/>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2136033-EBDE-9443-8BC5-7FD22DBD246D}"/>
              </a:ext>
            </a:extLst>
          </p:cNvPr>
          <p:cNvSpPr/>
          <p:nvPr/>
        </p:nvSpPr>
        <p:spPr>
          <a:xfrm>
            <a:off x="827259" y="1469193"/>
            <a:ext cx="2038697"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F337555C-DAEA-4643-9F90-2326AE63C641}"/>
              </a:ext>
            </a:extLst>
          </p:cNvPr>
          <p:cNvSpPr txBox="1"/>
          <p:nvPr/>
        </p:nvSpPr>
        <p:spPr>
          <a:xfrm>
            <a:off x="979406" y="2127045"/>
            <a:ext cx="1152800" cy="584775"/>
          </a:xfrm>
          <a:prstGeom prst="rect">
            <a:avLst/>
          </a:prstGeom>
          <a:noFill/>
        </p:spPr>
        <p:txBody>
          <a:bodyPr wrap="square" rtlCol="0" anchor="ctr">
            <a:spAutoFit/>
          </a:bodyPr>
          <a:lstStyle/>
          <a:p>
            <a:r>
              <a:rPr kumimoji="1" lang="ja-JP" altLang="en-US" sz="1600" b="1">
                <a:solidFill>
                  <a:schemeClr val="bg1"/>
                </a:solidFill>
                <a:latin typeface="Meiryo" panose="020B0604030504040204" pitchFamily="34" charset="-128"/>
                <a:ea typeface="Meiryo" panose="020B0604030504040204" pitchFamily="34" charset="-128"/>
                <a:cs typeface="Meiryo" charset="-128"/>
              </a:rPr>
              <a:t>予　測</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cs typeface="Meiryo" charset="-128"/>
              </a:rPr>
              <a:t>最適解</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5" name="テキスト ボックス 84">
            <a:extLst>
              <a:ext uri="{FF2B5EF4-FFF2-40B4-BE49-F238E27FC236}">
                <a16:creationId xmlns:a16="http://schemas.microsoft.com/office/drawing/2014/main" id="{4EB94EF2-A9BC-C14C-A5E8-F3B82647CB35}"/>
              </a:ext>
            </a:extLst>
          </p:cNvPr>
          <p:cNvSpPr txBox="1"/>
          <p:nvPr/>
        </p:nvSpPr>
        <p:spPr>
          <a:xfrm>
            <a:off x="7068972" y="2125138"/>
            <a:ext cx="1237959"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ビジネス</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の</a:t>
            </a:r>
            <a:r>
              <a:rPr lang="ja-JP" altLang="en-US" sz="1600" b="1">
                <a:solidFill>
                  <a:schemeClr val="bg1"/>
                </a:solidFill>
                <a:latin typeface="Meiryo" panose="020B0604030504040204" pitchFamily="34" charset="-128"/>
                <a:ea typeface="Meiryo" panose="020B0604030504040204" pitchFamily="34" charset="-128"/>
                <a:cs typeface="Meiryo" charset="-128"/>
              </a:rPr>
              <a:t>最適化</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1886710" y="1622721"/>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データ解析</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1623707"/>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データ活用</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3" name="テキスト ボックス 2">
            <a:extLst>
              <a:ext uri="{FF2B5EF4-FFF2-40B4-BE49-F238E27FC236}">
                <a16:creationId xmlns:a16="http://schemas.microsoft.com/office/drawing/2014/main" id="{F26144AF-EBFB-3743-9CC7-E9D2E1221DFC}"/>
              </a:ext>
            </a:extLst>
          </p:cNvPr>
          <p:cNvSpPr txBox="1"/>
          <p:nvPr/>
        </p:nvSpPr>
        <p:spPr>
          <a:xfrm>
            <a:off x="1942269" y="2201605"/>
            <a:ext cx="1786066" cy="400110"/>
          </a:xfrm>
          <a:prstGeom prst="rect">
            <a:avLst/>
          </a:prstGeom>
          <a:noFill/>
        </p:spPr>
        <p:txBody>
          <a:bodyPr wrap="none" rtlCol="0">
            <a:spAutoFit/>
          </a:bodyPr>
          <a:lstStyle/>
          <a:p>
            <a:pPr algn="ctr"/>
            <a:r>
              <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p>
        </p:txBody>
      </p:sp>
      <p:sp>
        <p:nvSpPr>
          <p:cNvPr id="55" name="テキスト ボックス 54">
            <a:extLst>
              <a:ext uri="{FF2B5EF4-FFF2-40B4-BE49-F238E27FC236}">
                <a16:creationId xmlns:a16="http://schemas.microsoft.com/office/drawing/2014/main" id="{1A0BE842-D658-A349-B449-F5BCE021F451}"/>
              </a:ext>
            </a:extLst>
          </p:cNvPr>
          <p:cNvSpPr txBox="1"/>
          <p:nvPr/>
        </p:nvSpPr>
        <p:spPr>
          <a:xfrm>
            <a:off x="5685804" y="2202212"/>
            <a:ext cx="121058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p>
        </p:txBody>
      </p:sp>
      <p:sp>
        <p:nvSpPr>
          <p:cNvPr id="60" name="テキスト ボックス 59">
            <a:extLst>
              <a:ext uri="{FF2B5EF4-FFF2-40B4-BE49-F238E27FC236}">
                <a16:creationId xmlns:a16="http://schemas.microsoft.com/office/drawing/2014/main" id="{C9D16A91-CB2B-8E41-BCFC-5AB7299D242F}"/>
              </a:ext>
            </a:extLst>
          </p:cNvPr>
          <p:cNvSpPr txBox="1"/>
          <p:nvPr/>
        </p:nvSpPr>
        <p:spPr>
          <a:xfrm>
            <a:off x="1891906"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機械学習・深層学習</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en-US" altLang="ja-JP" sz="1000" b="1" dirty="0">
                <a:solidFill>
                  <a:schemeClr val="bg1"/>
                </a:solidFill>
                <a:latin typeface="Meiryo" panose="020B0604030504040204" pitchFamily="34" charset="-128"/>
                <a:ea typeface="Meiryo" panose="020B0604030504040204" pitchFamily="34" charset="-128"/>
                <a:cs typeface="Meiryo" charset="-128"/>
              </a:rPr>
              <a:t>AI</a:t>
            </a:r>
            <a:r>
              <a:rPr kumimoji="1" lang="ja-JP" altLang="en-US" sz="1000" b="1">
                <a:solidFill>
                  <a:schemeClr val="bg1"/>
                </a:solidFill>
                <a:latin typeface="Meiryo" panose="020B0604030504040204" pitchFamily="34" charset="-128"/>
                <a:ea typeface="Meiryo" panose="020B0604030504040204" pitchFamily="34" charset="-128"/>
                <a:cs typeface="Meiryo" charset="-128"/>
              </a:rPr>
              <a:t>チップなど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79" name="テキスト ボックス 78">
            <a:extLst>
              <a:ext uri="{FF2B5EF4-FFF2-40B4-BE49-F238E27FC236}">
                <a16:creationId xmlns:a16="http://schemas.microsoft.com/office/drawing/2014/main" id="{30A75259-2031-E64F-A77F-9CE5FCF19BAE}"/>
              </a:ext>
            </a:extLst>
          </p:cNvPr>
          <p:cNvSpPr txBox="1"/>
          <p:nvPr/>
        </p:nvSpPr>
        <p:spPr>
          <a:xfrm>
            <a:off x="5340912"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サーバーレス・コンテナ</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000" b="1" dirty="0">
                <a:solidFill>
                  <a:schemeClr val="bg1"/>
                </a:solidFill>
                <a:latin typeface="Meiryo" panose="020B0604030504040204" pitchFamily="34" charset="-128"/>
                <a:ea typeface="Meiryo" panose="020B0604030504040204" pitchFamily="34" charset="-128"/>
                <a:cs typeface="Meiryo" charset="-128"/>
              </a:rPr>
              <a:t>SaaS</a:t>
            </a:r>
            <a:r>
              <a:rPr lang="ja-JP" altLang="en-US" sz="1000" b="1">
                <a:solidFill>
                  <a:schemeClr val="bg1"/>
                </a:solidFill>
                <a:latin typeface="Meiryo" panose="020B0604030504040204" pitchFamily="34" charset="-128"/>
                <a:ea typeface="Meiryo" panose="020B0604030504040204" pitchFamily="34" charset="-128"/>
                <a:cs typeface="Meiryo" charset="-128"/>
              </a:rPr>
              <a:t>・</a:t>
            </a:r>
            <a:r>
              <a:rPr lang="en-US" altLang="ja-JP" sz="1000" b="1" dirty="0">
                <a:solidFill>
                  <a:schemeClr val="bg1"/>
                </a:solidFill>
                <a:latin typeface="Meiryo" panose="020B0604030504040204" pitchFamily="34" charset="-128"/>
                <a:ea typeface="Meiryo" panose="020B0604030504040204" pitchFamily="34" charset="-128"/>
                <a:cs typeface="Meiryo" charset="-128"/>
              </a:rPr>
              <a:t>PaaS</a:t>
            </a:r>
            <a:r>
              <a:rPr lang="ja-JP" altLang="en-US" sz="1000" b="1">
                <a:solidFill>
                  <a:schemeClr val="bg1"/>
                </a:solidFill>
                <a:latin typeface="Meiryo" panose="020B0604030504040204" pitchFamily="34" charset="-128"/>
                <a:ea typeface="Meiryo" panose="020B0604030504040204" pitchFamily="34" charset="-128"/>
                <a:cs typeface="Meiryo" charset="-128"/>
              </a:rPr>
              <a:t>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622772" y="4568206"/>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2" name="正方形/長方形 81">
            <a:extLst>
              <a:ext uri="{FF2B5EF4-FFF2-40B4-BE49-F238E27FC236}">
                <a16:creationId xmlns:a16="http://schemas.microsoft.com/office/drawing/2014/main" id="{AF56802A-8500-A74D-A075-CD95D66D382D}"/>
              </a:ext>
            </a:extLst>
          </p:cNvPr>
          <p:cNvSpPr/>
          <p:nvPr/>
        </p:nvSpPr>
        <p:spPr>
          <a:xfrm>
            <a:off x="4568705" y="4408455"/>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テキスト ボックス 86">
            <a:extLst>
              <a:ext uri="{FF2B5EF4-FFF2-40B4-BE49-F238E27FC236}">
                <a16:creationId xmlns:a16="http://schemas.microsoft.com/office/drawing/2014/main" id="{5F785E39-5D7E-144C-A3F4-C843E74157BD}"/>
              </a:ext>
            </a:extLst>
          </p:cNvPr>
          <p:cNvSpPr txBox="1"/>
          <p:nvPr/>
        </p:nvSpPr>
        <p:spPr>
          <a:xfrm>
            <a:off x="5194495" y="5024281"/>
            <a:ext cx="1368732"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デジタル</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ツイン</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57" name="テキスト ボックス 56">
            <a:extLst>
              <a:ext uri="{FF2B5EF4-FFF2-40B4-BE49-F238E27FC236}">
                <a16:creationId xmlns:a16="http://schemas.microsoft.com/office/drawing/2014/main" id="{7E6ADCA7-5A37-C649-A6CC-D89FF667C814}"/>
              </a:ext>
            </a:extLst>
          </p:cNvPr>
          <p:cNvSpPr txBox="1"/>
          <p:nvPr/>
        </p:nvSpPr>
        <p:spPr>
          <a:xfrm>
            <a:off x="4158617" y="5111583"/>
            <a:ext cx="826765" cy="523220"/>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CD2A5F13-C88E-AF45-848E-A547522746D6}"/>
              </a:ext>
            </a:extLst>
          </p:cNvPr>
          <p:cNvSpPr txBox="1"/>
          <p:nvPr/>
        </p:nvSpPr>
        <p:spPr>
          <a:xfrm>
            <a:off x="3619477" y="5566063"/>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センサー・モバイル</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000" b="1">
                <a:solidFill>
                  <a:schemeClr val="bg1"/>
                </a:solidFill>
                <a:latin typeface="Meiryo" panose="020B0604030504040204" pitchFamily="34" charset="-128"/>
                <a:ea typeface="Meiryo" panose="020B0604030504040204" pitchFamily="34" charset="-128"/>
                <a:cs typeface="Meiryo" charset="-128"/>
              </a:rPr>
              <a:t>自律制御など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86" name="テキスト ボックス 85">
            <a:extLst>
              <a:ext uri="{FF2B5EF4-FFF2-40B4-BE49-F238E27FC236}">
                <a16:creationId xmlns:a16="http://schemas.microsoft.com/office/drawing/2014/main" id="{245B635B-81EC-F144-B165-3C8101E9573C}"/>
              </a:ext>
            </a:extLst>
          </p:cNvPr>
          <p:cNvSpPr txBox="1"/>
          <p:nvPr/>
        </p:nvSpPr>
        <p:spPr>
          <a:xfrm>
            <a:off x="4561892" y="5637213"/>
            <a:ext cx="2029225" cy="461665"/>
          </a:xfrm>
          <a:prstGeom prst="rect">
            <a:avLst/>
          </a:prstGeom>
          <a:noFill/>
        </p:spPr>
        <p:txBody>
          <a:bodyPr wrap="square" rtlCol="0" anchor="ctr">
            <a:spAutoFit/>
          </a:bodyPr>
          <a:lstStyle/>
          <a:p>
            <a:pPr algn="r"/>
            <a:r>
              <a:rPr kumimoji="1" lang="ja-JP" altLang="en-US" sz="1200" b="1">
                <a:solidFill>
                  <a:schemeClr val="bg1"/>
                </a:solidFill>
                <a:latin typeface="Meiryo" panose="020B0604030504040204" pitchFamily="34" charset="-128"/>
                <a:ea typeface="Meiryo" panose="020B0604030504040204" pitchFamily="34" charset="-128"/>
                <a:cs typeface="Meiryo" charset="-128"/>
              </a:rPr>
              <a:t>現実世界の</a:t>
            </a:r>
            <a:endParaRPr kumimoji="1" lang="en-US" altLang="ja-JP" sz="1200" b="1" dirty="0">
              <a:solidFill>
                <a:schemeClr val="bg1"/>
              </a:solidFill>
              <a:latin typeface="Meiryo" panose="020B0604030504040204" pitchFamily="34" charset="-128"/>
              <a:ea typeface="Meiryo" panose="020B0604030504040204" pitchFamily="34" charset="-128"/>
              <a:cs typeface="Meiryo" charset="-128"/>
            </a:endParaRPr>
          </a:p>
          <a:p>
            <a:pPr algn="r"/>
            <a:r>
              <a:rPr lang="ja-JP" altLang="en-US" sz="1200" b="1">
                <a:solidFill>
                  <a:schemeClr val="bg1"/>
                </a:solidFill>
                <a:latin typeface="Meiryo" panose="020B0604030504040204" pitchFamily="34" charset="-128"/>
                <a:ea typeface="Meiryo" panose="020B0604030504040204" pitchFamily="34" charset="-128"/>
                <a:cs typeface="Meiryo" charset="-128"/>
              </a:rPr>
              <a:t>デジタルコピー</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0" name="上矢印 19"/>
          <p:cNvSpPr/>
          <p:nvPr/>
        </p:nvSpPr>
        <p:spPr>
          <a:xfrm rot="16200000" flipV="1">
            <a:off x="4007097" y="176174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914680" y="3321550"/>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34DA344F-AE70-AD41-997A-B6776A67FC26}"/>
              </a:ext>
            </a:extLst>
          </p:cNvPr>
          <p:cNvSpPr txBox="1"/>
          <p:nvPr/>
        </p:nvSpPr>
        <p:spPr>
          <a:xfrm>
            <a:off x="3611668" y="3064893"/>
            <a:ext cx="1922321" cy="738664"/>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p>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世代通信システム</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7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animEffect transition="in" filter="fade">
                                      <p:cBhvr>
                                        <p:cTn id="1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5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dirty="0"/>
              <a:t>デジタル化の進化</a:t>
            </a:r>
          </a:p>
        </p:txBody>
      </p:sp>
      <p:sp>
        <p:nvSpPr>
          <p:cNvPr id="56" name="正方形/長方形 55">
            <a:extLst>
              <a:ext uri="{FF2B5EF4-FFF2-40B4-BE49-F238E27FC236}">
                <a16:creationId xmlns:a16="http://schemas.microsoft.com/office/drawing/2014/main" id="{1398BB88-0FCC-B642-80F4-C29FD7E094ED}"/>
              </a:ext>
            </a:extLst>
          </p:cNvPr>
          <p:cNvSpPr/>
          <p:nvPr/>
        </p:nvSpPr>
        <p:spPr>
          <a:xfrm>
            <a:off x="3280459" y="4609682"/>
            <a:ext cx="1463139"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9AE44A30-C36E-A74B-A557-58F9393AB099}"/>
              </a:ext>
            </a:extLst>
          </p:cNvPr>
          <p:cNvSpPr txBox="1"/>
          <p:nvPr/>
        </p:nvSpPr>
        <p:spPr>
          <a:xfrm>
            <a:off x="3341692" y="6107509"/>
            <a:ext cx="1401906" cy="400110"/>
          </a:xfrm>
          <a:prstGeom prst="rect">
            <a:avLst/>
          </a:prstGeom>
          <a:noFill/>
        </p:spPr>
        <p:txBody>
          <a:bodyPr wrap="squar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アナログ</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3341693" y="5768101"/>
            <a:ext cx="1401906" cy="400110"/>
          </a:xfrm>
          <a:prstGeom prst="rect">
            <a:avLst/>
          </a:prstGeom>
          <a:noFill/>
        </p:spPr>
        <p:txBody>
          <a:bodyPr wrap="squar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現実世界</a:t>
            </a:r>
          </a:p>
        </p:txBody>
      </p:sp>
      <p:sp>
        <p:nvSpPr>
          <p:cNvPr id="61" name="上下矢印 60">
            <a:extLst>
              <a:ext uri="{FF2B5EF4-FFF2-40B4-BE49-F238E27FC236}">
                <a16:creationId xmlns:a16="http://schemas.microsoft.com/office/drawing/2014/main" id="{8979371A-C900-ED41-8772-DDDFDB6323EA}"/>
              </a:ext>
            </a:extLst>
          </p:cNvPr>
          <p:cNvSpPr/>
          <p:nvPr/>
        </p:nvSpPr>
        <p:spPr>
          <a:xfrm>
            <a:off x="1445788" y="4596435"/>
            <a:ext cx="563616" cy="1908845"/>
          </a:xfrm>
          <a:prstGeom prst="upDown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F4BF63E8-4E4F-BE4F-82C9-C47A47E77278}"/>
              </a:ext>
            </a:extLst>
          </p:cNvPr>
          <p:cNvSpPr txBox="1"/>
          <p:nvPr/>
        </p:nvSpPr>
        <p:spPr>
          <a:xfrm>
            <a:off x="1919987" y="5291920"/>
            <a:ext cx="1421705" cy="646331"/>
          </a:xfrm>
          <a:prstGeom prst="rect">
            <a:avLst/>
          </a:prstGeom>
          <a:noFill/>
        </p:spPr>
        <p:txBody>
          <a:bodyPr wrap="squar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現実世界の課題を現実世界のアナログな手段で解決</a:t>
            </a:r>
          </a:p>
        </p:txBody>
      </p:sp>
      <p:cxnSp>
        <p:nvCxnSpPr>
          <p:cNvPr id="64" name="直線コネクタ 63">
            <a:extLst>
              <a:ext uri="{FF2B5EF4-FFF2-40B4-BE49-F238E27FC236}">
                <a16:creationId xmlns:a16="http://schemas.microsoft.com/office/drawing/2014/main" id="{189B861D-A12A-6C45-A11D-062F7AF65247}"/>
              </a:ext>
            </a:extLst>
          </p:cNvPr>
          <p:cNvCxnSpPr>
            <a:cxnSpLocks/>
          </p:cNvCxnSpPr>
          <p:nvPr/>
        </p:nvCxnSpPr>
        <p:spPr>
          <a:xfrm flipV="1">
            <a:off x="1842334" y="4609682"/>
            <a:ext cx="1384126" cy="1287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nvGrpSpPr>
          <p:cNvPr id="70" name="グループ化 69">
            <a:extLst>
              <a:ext uri="{FF2B5EF4-FFF2-40B4-BE49-F238E27FC236}">
                <a16:creationId xmlns:a16="http://schemas.microsoft.com/office/drawing/2014/main" id="{222404E6-D81B-EC43-AC30-1E2E47B878EF}"/>
              </a:ext>
            </a:extLst>
          </p:cNvPr>
          <p:cNvGrpSpPr/>
          <p:nvPr/>
        </p:nvGrpSpPr>
        <p:grpSpPr>
          <a:xfrm>
            <a:off x="264056" y="804439"/>
            <a:ext cx="8604048" cy="5726597"/>
            <a:chOff x="313152" y="804439"/>
            <a:chExt cx="8604048" cy="5726597"/>
          </a:xfrm>
        </p:grpSpPr>
        <p:sp>
          <p:nvSpPr>
            <p:cNvPr id="5" name="正方形/長方形 4">
              <a:extLst>
                <a:ext uri="{FF2B5EF4-FFF2-40B4-BE49-F238E27FC236}">
                  <a16:creationId xmlns:a16="http://schemas.microsoft.com/office/drawing/2014/main" id="{471FAAD2-2545-F346-8DA2-C40AAB65AAE8}"/>
                </a:ext>
              </a:extLst>
            </p:cNvPr>
            <p:cNvSpPr/>
            <p:nvPr/>
          </p:nvSpPr>
          <p:spPr>
            <a:xfrm>
              <a:off x="6908603" y="804439"/>
              <a:ext cx="2008597" cy="36952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A50BA26-9CC3-4E43-A11F-7608724C0C3E}"/>
                </a:ext>
              </a:extLst>
            </p:cNvPr>
            <p:cNvSpPr/>
            <p:nvPr/>
          </p:nvSpPr>
          <p:spPr>
            <a:xfrm>
              <a:off x="6983058" y="4590172"/>
              <a:ext cx="1859685"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A75070BC-F7B0-7541-B32D-008F4042C1A1}"/>
                </a:ext>
              </a:extLst>
            </p:cNvPr>
            <p:cNvSpPr/>
            <p:nvPr/>
          </p:nvSpPr>
          <p:spPr>
            <a:xfrm>
              <a:off x="6980166" y="868626"/>
              <a:ext cx="1859685" cy="192668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6980166" y="1371094"/>
              <a:ext cx="1859685" cy="400110"/>
            </a:xfrm>
            <a:prstGeom prst="rect">
              <a:avLst/>
            </a:prstGeom>
            <a:noFill/>
          </p:spPr>
          <p:txBody>
            <a:bodyPr wrap="square" rtlCol="0">
              <a:spAutoFit/>
            </a:bodyPr>
            <a:lstStyle/>
            <a:p>
              <a:pPr algn="ctr"/>
              <a:r>
                <a:rPr kumimoji="1" lang="ja-JP" altLang="en-US" sz="2000" b="1">
                  <a:solidFill>
                    <a:srgbClr val="0052FF"/>
                  </a:solidFill>
                  <a:latin typeface="Meiryo" panose="020B0604030504040204" pitchFamily="34" charset="-128"/>
                  <a:ea typeface="Meiryo" panose="020B0604030504040204" pitchFamily="34" charset="-128"/>
                </a:rPr>
                <a:t>デジタル</a:t>
              </a:r>
              <a:endParaRPr kumimoji="1" lang="ja-JP" altLang="en-US" sz="20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6980166" y="1044474"/>
              <a:ext cx="1859685" cy="400110"/>
            </a:xfrm>
            <a:prstGeom prst="rect">
              <a:avLst/>
            </a:prstGeom>
            <a:noFill/>
          </p:spPr>
          <p:txBody>
            <a:bodyPr wrap="square" rtlCol="0">
              <a:spAutoFit/>
            </a:bodyPr>
            <a:lstStyle/>
            <a:p>
              <a:pPr algn="ctr"/>
              <a:r>
                <a:rPr lang="ja-JP" altLang="en-US" sz="2000" b="1">
                  <a:solidFill>
                    <a:srgbClr val="0052FF"/>
                  </a:solidFill>
                  <a:latin typeface="Meiryo" panose="020B0604030504040204" pitchFamily="34" charset="-128"/>
                  <a:ea typeface="Meiryo" panose="020B0604030504040204" pitchFamily="34" charset="-128"/>
                </a:rPr>
                <a:t>サイバー空間</a:t>
              </a:r>
              <a:endParaRPr kumimoji="1" lang="ja-JP" altLang="en-US" sz="2000" b="1">
                <a:solidFill>
                  <a:srgbClr val="0052FF"/>
                </a:solidFill>
                <a:latin typeface="Meiryo" panose="020B0604030504040204" pitchFamily="34" charset="-128"/>
                <a:ea typeface="Meiryo" panose="020B0604030504040204" pitchFamily="34" charset="-128"/>
              </a:endParaRPr>
            </a:p>
          </p:txBody>
        </p:sp>
        <p:sp>
          <p:nvSpPr>
            <p:cNvPr id="11" name="U ターン矢印 10">
              <a:extLst>
                <a:ext uri="{FF2B5EF4-FFF2-40B4-BE49-F238E27FC236}">
                  <a16:creationId xmlns:a16="http://schemas.microsoft.com/office/drawing/2014/main" id="{6D3256B0-9960-4741-8CE6-673059C19ED1}"/>
                </a:ext>
              </a:extLst>
            </p:cNvPr>
            <p:cNvSpPr/>
            <p:nvPr/>
          </p:nvSpPr>
          <p:spPr>
            <a:xfrm>
              <a:off x="7548051" y="2427682"/>
              <a:ext cx="848264" cy="1598976"/>
            </a:xfrm>
            <a:prstGeom prst="uturnArrow">
              <a:avLst>
                <a:gd name="adj1" fmla="val 25000"/>
                <a:gd name="adj2" fmla="val 25000"/>
                <a:gd name="adj3" fmla="val 25738"/>
                <a:gd name="adj4" fmla="val 43750"/>
                <a:gd name="adj5" fmla="val 4758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U ターン矢印 56">
              <a:extLst>
                <a:ext uri="{FF2B5EF4-FFF2-40B4-BE49-F238E27FC236}">
                  <a16:creationId xmlns:a16="http://schemas.microsoft.com/office/drawing/2014/main" id="{9D3622AC-8716-BE4A-BA2B-E03D1DE696C4}"/>
                </a:ext>
              </a:extLst>
            </p:cNvPr>
            <p:cNvSpPr/>
            <p:nvPr/>
          </p:nvSpPr>
          <p:spPr>
            <a:xfrm rot="10800000">
              <a:off x="7429001" y="3227170"/>
              <a:ext cx="848264" cy="1598976"/>
            </a:xfrm>
            <a:prstGeom prst="uturnArrow">
              <a:avLst>
                <a:gd name="adj1" fmla="val 25000"/>
                <a:gd name="adj2" fmla="val 25000"/>
                <a:gd name="adj3" fmla="val 25738"/>
                <a:gd name="adj4" fmla="val 43750"/>
                <a:gd name="adj5" fmla="val 4758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下矢印 14">
              <a:extLst>
                <a:ext uri="{FF2B5EF4-FFF2-40B4-BE49-F238E27FC236}">
                  <a16:creationId xmlns:a16="http://schemas.microsoft.com/office/drawing/2014/main" id="{6AB0CD6B-D0F1-DF43-AB50-C6759AB8E1D7}"/>
                </a:ext>
              </a:extLst>
            </p:cNvPr>
            <p:cNvSpPr/>
            <p:nvPr/>
          </p:nvSpPr>
          <p:spPr>
            <a:xfrm>
              <a:off x="313152" y="823950"/>
              <a:ext cx="563616" cy="5683670"/>
            </a:xfrm>
            <a:prstGeom prst="upDownArrow">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EFC15420-7F3D-7A48-9A99-A3A84BF35F2F}"/>
                </a:ext>
              </a:extLst>
            </p:cNvPr>
            <p:cNvSpPr txBox="1"/>
            <p:nvPr/>
          </p:nvSpPr>
          <p:spPr>
            <a:xfrm>
              <a:off x="927371" y="1473801"/>
              <a:ext cx="5861103" cy="469359"/>
            </a:xfrm>
            <a:prstGeom prst="rect">
              <a:avLst/>
            </a:prstGeom>
            <a:noFill/>
          </p:spPr>
          <p:txBody>
            <a:bodyPr wrap="square" rtlCol="0">
              <a:spAutoFit/>
            </a:bodyPr>
            <a:lstStyle/>
            <a:p>
              <a:r>
                <a:rPr lang="ja-JP" altLang="en-US" sz="1400" b="1">
                  <a:solidFill>
                    <a:srgbClr val="0432FF"/>
                  </a:solidFill>
                  <a:latin typeface="Meiryo" panose="020B0604030504040204" pitchFamily="34" charset="-128"/>
                  <a:ea typeface="Meiryo" panose="020B0604030504040204" pitchFamily="34" charset="-128"/>
                </a:rPr>
                <a:t>人間と</a:t>
              </a:r>
              <a:r>
                <a:rPr lang="en-US" altLang="ja-JP" sz="1400" b="1" dirty="0">
                  <a:solidFill>
                    <a:srgbClr val="0432FF"/>
                  </a:solidFill>
                  <a:latin typeface="Meiryo" panose="020B0604030504040204" pitchFamily="34" charset="-128"/>
                  <a:ea typeface="Meiryo" panose="020B0604030504040204" pitchFamily="34" charset="-128"/>
                </a:rPr>
                <a:t>IT</a:t>
              </a:r>
              <a:r>
                <a:rPr lang="ja-JP" altLang="en-US" sz="1400" b="1">
                  <a:solidFill>
                    <a:srgbClr val="0432FF"/>
                  </a:solidFill>
                  <a:latin typeface="Meiryo" panose="020B0604030504040204" pitchFamily="34" charset="-128"/>
                  <a:ea typeface="Meiryo" panose="020B0604030504040204" pitchFamily="34" charset="-128"/>
                </a:rPr>
                <a:t>が一体となって</a:t>
              </a:r>
              <a:r>
                <a:rPr lang="ja-JP" altLang="en-US" sz="1400">
                  <a:solidFill>
                    <a:srgbClr val="0432FF"/>
                  </a:solidFill>
                  <a:latin typeface="Meiryo" panose="020B0604030504040204" pitchFamily="34" charset="-128"/>
                  <a:ea typeface="Meiryo" panose="020B0604030504040204" pitchFamily="34" charset="-128"/>
                </a:rPr>
                <a:t>課題を解決する</a:t>
              </a:r>
            </a:p>
            <a:p>
              <a:r>
                <a:rPr kumimoji="1" lang="ja-JP" altLang="en-US" sz="1050">
                  <a:solidFill>
                    <a:srgbClr val="0432FF"/>
                  </a:solidFill>
                  <a:latin typeface="Meiryo" panose="020B0604030504040204" pitchFamily="34" charset="-128"/>
                  <a:ea typeface="Meiryo" panose="020B0604030504040204" pitchFamily="34" charset="-128"/>
                </a:rPr>
                <a:t>現実世界の課題を</a:t>
              </a:r>
              <a:r>
                <a:rPr kumimoji="1" lang="en-US" altLang="ja-JP" sz="1050" dirty="0">
                  <a:solidFill>
                    <a:srgbClr val="0432FF"/>
                  </a:solidFill>
                  <a:latin typeface="Meiryo" panose="020B0604030504040204" pitchFamily="34" charset="-128"/>
                  <a:ea typeface="Meiryo" panose="020B0604030504040204" pitchFamily="34" charset="-128"/>
                </a:rPr>
                <a:t>IT</a:t>
              </a:r>
              <a:r>
                <a:rPr kumimoji="1" lang="ja-JP" altLang="en-US" sz="1050">
                  <a:solidFill>
                    <a:srgbClr val="0432FF"/>
                  </a:solidFill>
                  <a:latin typeface="Meiryo" panose="020B0604030504040204" pitchFamily="34" charset="-128"/>
                  <a:ea typeface="Meiryo" panose="020B0604030504040204" pitchFamily="34" charset="-128"/>
                </a:rPr>
                <a:t>を駆使して作られたサイバー空間で解決し、現実世界でそれを利用する</a:t>
              </a:r>
              <a:endParaRPr kumimoji="1" lang="en-US" altLang="ja-JP" sz="1050" dirty="0">
                <a:solidFill>
                  <a:srgbClr val="0432FF"/>
                </a:solidFill>
                <a:latin typeface="Meiryo" panose="020B0604030504040204" pitchFamily="34" charset="-128"/>
                <a:ea typeface="Meiryo" panose="020B0604030504040204" pitchFamily="34" charset="-128"/>
              </a:endParaRPr>
            </a:p>
          </p:txBody>
        </p:sp>
        <p:cxnSp>
          <p:nvCxnSpPr>
            <p:cNvPr id="66" name="直線コネクタ 65">
              <a:extLst>
                <a:ext uri="{FF2B5EF4-FFF2-40B4-BE49-F238E27FC236}">
                  <a16:creationId xmlns:a16="http://schemas.microsoft.com/office/drawing/2014/main" id="{35E8A671-0EAA-5D46-9B86-5654EA7592FF}"/>
                </a:ext>
              </a:extLst>
            </p:cNvPr>
            <p:cNvCxnSpPr>
              <a:cxnSpLocks/>
            </p:cNvCxnSpPr>
            <p:nvPr/>
          </p:nvCxnSpPr>
          <p:spPr>
            <a:xfrm>
              <a:off x="657616" y="804439"/>
              <a:ext cx="6200384"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CE5CFB65-9375-A143-859B-DD0EC5528E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56359" y="3133535"/>
              <a:ext cx="1133442" cy="11334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AR・拡張現実のイラスト">
              <a:extLst>
                <a:ext uri="{FF2B5EF4-FFF2-40B4-BE49-F238E27FC236}">
                  <a16:creationId xmlns:a16="http://schemas.microsoft.com/office/drawing/2014/main" id="{0C453CA5-25BE-EA42-B734-B09CEF6DD0E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94337" y="4996983"/>
              <a:ext cx="1396121" cy="1246355"/>
            </a:xfrm>
            <a:prstGeom prst="rect">
              <a:avLst/>
            </a:prstGeom>
            <a:noFill/>
            <a:extLst>
              <a:ext uri="{909E8E84-426E-40DD-AFC4-6F175D3DCCD1}">
                <a14:hiddenFill xmlns:a14="http://schemas.microsoft.com/office/drawing/2010/main">
                  <a:solidFill>
                    <a:srgbClr val="FFFFFF"/>
                  </a:solidFill>
                </a14:hiddenFill>
              </a:ext>
            </a:extLst>
          </p:spPr>
        </p:pic>
        <p:sp>
          <p:nvSpPr>
            <p:cNvPr id="73" name="テキスト ボックス 72">
              <a:extLst>
                <a:ext uri="{FF2B5EF4-FFF2-40B4-BE49-F238E27FC236}">
                  <a16:creationId xmlns:a16="http://schemas.microsoft.com/office/drawing/2014/main" id="{89955942-6D5D-954F-B9EB-08E6D620FD80}"/>
                </a:ext>
              </a:extLst>
            </p:cNvPr>
            <p:cNvSpPr txBox="1"/>
            <p:nvPr/>
          </p:nvSpPr>
          <p:spPr>
            <a:xfrm>
              <a:off x="6923289" y="1773567"/>
              <a:ext cx="1859685" cy="523220"/>
            </a:xfrm>
            <a:prstGeom prst="rect">
              <a:avLst/>
            </a:prstGeom>
            <a:noFill/>
          </p:spPr>
          <p:txBody>
            <a:bodyPr wrap="square" rtlCol="0">
              <a:spAutoFit/>
            </a:bodyPr>
            <a:lstStyle/>
            <a:p>
              <a:pPr algn="ctr"/>
              <a:r>
                <a:rPr kumimoji="1" lang="ja-JP" altLang="en-US" sz="1400">
                  <a:solidFill>
                    <a:srgbClr val="0052FF"/>
                  </a:solidFill>
                  <a:latin typeface="Meiryo" panose="020B0604030504040204" pitchFamily="34" charset="-128"/>
                  <a:ea typeface="Meiryo" panose="020B0604030504040204" pitchFamily="34" charset="-128"/>
                </a:rPr>
                <a:t>デジタル・ツイン</a:t>
              </a:r>
              <a:endParaRPr kumimoji="1" lang="en-US" altLang="ja-JP" sz="1400" dirty="0">
                <a:solidFill>
                  <a:srgbClr val="0052FF"/>
                </a:solidFill>
                <a:latin typeface="Meiryo" panose="020B0604030504040204" pitchFamily="34" charset="-128"/>
                <a:ea typeface="Meiryo" panose="020B0604030504040204" pitchFamily="34" charset="-128"/>
              </a:endParaRPr>
            </a:p>
            <a:p>
              <a:pPr algn="ctr"/>
              <a:r>
                <a:rPr kumimoji="1" lang="ja-JP" altLang="en-US" sz="1400">
                  <a:solidFill>
                    <a:srgbClr val="0052FF"/>
                  </a:solidFill>
                  <a:latin typeface="Meiryo" panose="020B0604030504040204" pitchFamily="34" charset="-128"/>
                  <a:ea typeface="Meiryo" panose="020B0604030504040204" pitchFamily="34" charset="-128"/>
                </a:rPr>
                <a:t>を使って課題解決</a:t>
              </a:r>
            </a:p>
          </p:txBody>
        </p:sp>
      </p:grpSp>
      <p:grpSp>
        <p:nvGrpSpPr>
          <p:cNvPr id="69" name="グループ化 68">
            <a:extLst>
              <a:ext uri="{FF2B5EF4-FFF2-40B4-BE49-F238E27FC236}">
                <a16:creationId xmlns:a16="http://schemas.microsoft.com/office/drawing/2014/main" id="{8ADFFE8D-4083-A24C-8B5C-2A9023210091}"/>
              </a:ext>
            </a:extLst>
          </p:cNvPr>
          <p:cNvGrpSpPr/>
          <p:nvPr/>
        </p:nvGrpSpPr>
        <p:grpSpPr>
          <a:xfrm>
            <a:off x="861594" y="2731128"/>
            <a:ext cx="5877784" cy="3806171"/>
            <a:chOff x="910690" y="2731128"/>
            <a:chExt cx="5877784" cy="3806171"/>
          </a:xfrm>
        </p:grpSpPr>
        <p:sp>
          <p:nvSpPr>
            <p:cNvPr id="54" name="正方形/長方形 53">
              <a:extLst>
                <a:ext uri="{FF2B5EF4-FFF2-40B4-BE49-F238E27FC236}">
                  <a16:creationId xmlns:a16="http://schemas.microsoft.com/office/drawing/2014/main" id="{1A0D8FAE-5D18-984E-8EB7-AD567ABADCB5}"/>
                </a:ext>
              </a:extLst>
            </p:cNvPr>
            <p:cNvSpPr/>
            <p:nvPr/>
          </p:nvSpPr>
          <p:spPr>
            <a:xfrm>
              <a:off x="4928789" y="2731128"/>
              <a:ext cx="1859685" cy="17685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34BCC86-4698-CF4C-9379-EB4CB12C1214}"/>
                </a:ext>
              </a:extLst>
            </p:cNvPr>
            <p:cNvSpPr/>
            <p:nvPr/>
          </p:nvSpPr>
          <p:spPr>
            <a:xfrm>
              <a:off x="4928789" y="4596435"/>
              <a:ext cx="1859685"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下矢印 8">
              <a:extLst>
                <a:ext uri="{FF2B5EF4-FFF2-40B4-BE49-F238E27FC236}">
                  <a16:creationId xmlns:a16="http://schemas.microsoft.com/office/drawing/2014/main" id="{1B39B9A0-61D3-5A4A-BA13-F2F0AF8ACC9C}"/>
                </a:ext>
              </a:extLst>
            </p:cNvPr>
            <p:cNvSpPr/>
            <p:nvPr/>
          </p:nvSpPr>
          <p:spPr>
            <a:xfrm>
              <a:off x="5621554" y="4180027"/>
              <a:ext cx="474152" cy="63061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99ACF9DC-6D91-2249-A13F-B0FC64A1E78F}"/>
                </a:ext>
              </a:extLst>
            </p:cNvPr>
            <p:cNvSpPr txBox="1"/>
            <p:nvPr/>
          </p:nvSpPr>
          <p:spPr>
            <a:xfrm>
              <a:off x="5002435" y="2795315"/>
              <a:ext cx="724878" cy="646331"/>
            </a:xfrm>
            <a:prstGeom prst="rect">
              <a:avLst/>
            </a:prstGeom>
            <a:noFill/>
          </p:spPr>
          <p:txBody>
            <a:bodyPr wrap="none" rtlCol="0">
              <a:spAutoFit/>
            </a:bodyPr>
            <a:lstStyle/>
            <a:p>
              <a:r>
                <a:rPr kumimoji="1" lang="en-US" altLang="ja-JP" sz="3600" b="1" dirty="0">
                  <a:solidFill>
                    <a:schemeClr val="bg1"/>
                  </a:solidFill>
                  <a:latin typeface="Meiryo" panose="020B0604030504040204" pitchFamily="34" charset="-128"/>
                  <a:ea typeface="Meiryo" panose="020B0604030504040204" pitchFamily="34" charset="-128"/>
                </a:rPr>
                <a:t>IT</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62" name="上下矢印 61">
              <a:extLst>
                <a:ext uri="{FF2B5EF4-FFF2-40B4-BE49-F238E27FC236}">
                  <a16:creationId xmlns:a16="http://schemas.microsoft.com/office/drawing/2014/main" id="{7E369338-9051-5F4A-AB19-224D3BF25467}"/>
                </a:ext>
              </a:extLst>
            </p:cNvPr>
            <p:cNvSpPr/>
            <p:nvPr/>
          </p:nvSpPr>
          <p:spPr>
            <a:xfrm>
              <a:off x="910690" y="2744375"/>
              <a:ext cx="563616" cy="3763243"/>
            </a:xfrm>
            <a:prstGeom prst="up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ABF54377-F4F4-4047-8352-C941F61AFF3C}"/>
                </a:ext>
              </a:extLst>
            </p:cNvPr>
            <p:cNvSpPr txBox="1"/>
            <p:nvPr/>
          </p:nvSpPr>
          <p:spPr>
            <a:xfrm>
              <a:off x="1439878" y="3434048"/>
              <a:ext cx="3514769" cy="630942"/>
            </a:xfrm>
            <a:prstGeom prst="rect">
              <a:avLst/>
            </a:prstGeom>
            <a:noFill/>
          </p:spPr>
          <p:txBody>
            <a:bodyPr wrap="square" rtlCol="0">
              <a:spAutoFit/>
            </a:bodyPr>
            <a:lstStyle/>
            <a:p>
              <a:r>
                <a:rPr kumimoji="1" lang="ja-JP" altLang="en-US" sz="1400" b="1">
                  <a:solidFill>
                    <a:srgbClr val="7030A0"/>
                  </a:solidFill>
                  <a:latin typeface="Meiryo" panose="020B0604030504040204" pitchFamily="34" charset="-128"/>
                  <a:ea typeface="Meiryo" panose="020B0604030504040204" pitchFamily="34" charset="-128"/>
                </a:rPr>
                <a:t>人間が</a:t>
              </a:r>
              <a:r>
                <a:rPr kumimoji="1" lang="en-US" altLang="ja-JP" sz="1400" b="1" dirty="0">
                  <a:solidFill>
                    <a:srgbClr val="7030A0"/>
                  </a:solidFill>
                  <a:latin typeface="Meiryo" panose="020B0604030504040204" pitchFamily="34" charset="-128"/>
                  <a:ea typeface="Meiryo" panose="020B0604030504040204" pitchFamily="34" charset="-128"/>
                </a:rPr>
                <a:t>IT</a:t>
              </a:r>
              <a:r>
                <a:rPr kumimoji="1" lang="ja-JP" altLang="en-US" sz="1400" b="1">
                  <a:solidFill>
                    <a:srgbClr val="7030A0"/>
                  </a:solidFill>
                  <a:latin typeface="Meiryo" panose="020B0604030504040204" pitchFamily="34" charset="-128"/>
                  <a:ea typeface="Meiryo" panose="020B0604030504040204" pitchFamily="34" charset="-128"/>
                </a:rPr>
                <a:t>の支援</a:t>
              </a:r>
              <a:r>
                <a:rPr kumimoji="1" lang="ja-JP" altLang="en-US" sz="1400">
                  <a:solidFill>
                    <a:srgbClr val="7030A0"/>
                  </a:solidFill>
                  <a:latin typeface="Meiryo" panose="020B0604030504040204" pitchFamily="34" charset="-128"/>
                  <a:ea typeface="Meiryo" panose="020B0604030504040204" pitchFamily="34" charset="-128"/>
                </a:rPr>
                <a:t>を使って課題を解決する</a:t>
              </a:r>
              <a:endParaRPr kumimoji="1" lang="en-US" altLang="ja-JP" sz="1400" dirty="0">
                <a:solidFill>
                  <a:srgbClr val="7030A0"/>
                </a:solidFill>
                <a:latin typeface="Meiryo" panose="020B0604030504040204" pitchFamily="34" charset="-128"/>
                <a:ea typeface="Meiryo" panose="020B0604030504040204" pitchFamily="34" charset="-128"/>
              </a:endParaRPr>
            </a:p>
            <a:p>
              <a:r>
                <a:rPr lang="ja-JP" altLang="en-US" sz="1050">
                  <a:solidFill>
                    <a:srgbClr val="7030A0"/>
                  </a:solidFill>
                  <a:latin typeface="Meiryo" panose="020B0604030504040204" pitchFamily="34" charset="-128"/>
                  <a:ea typeface="Meiryo" panose="020B0604030504040204" pitchFamily="34" charset="-128"/>
                </a:rPr>
                <a:t>現実世界の課題を人間が解決するときに、</a:t>
              </a:r>
              <a:r>
                <a:rPr lang="en-US" altLang="ja-JP" sz="1050" dirty="0">
                  <a:solidFill>
                    <a:srgbClr val="7030A0"/>
                  </a:solidFill>
                  <a:latin typeface="Meiryo" panose="020B0604030504040204" pitchFamily="34" charset="-128"/>
                  <a:ea typeface="Meiryo" panose="020B0604030504040204" pitchFamily="34" charset="-128"/>
                </a:rPr>
                <a:t>IT</a:t>
              </a:r>
              <a:r>
                <a:rPr lang="ja-JP" altLang="en-US" sz="1050">
                  <a:solidFill>
                    <a:srgbClr val="7030A0"/>
                  </a:solidFill>
                  <a:latin typeface="Meiryo" panose="020B0604030504040204" pitchFamily="34" charset="-128"/>
                  <a:ea typeface="Meiryo" panose="020B0604030504040204" pitchFamily="34" charset="-128"/>
                </a:rPr>
                <a:t>を使って、効率化や省力化を実現する</a:t>
              </a:r>
              <a:endParaRPr kumimoji="1" lang="ja-JP" altLang="en-US" sz="1050">
                <a:solidFill>
                  <a:srgbClr val="7030A0"/>
                </a:solidFill>
                <a:latin typeface="Meiryo" panose="020B0604030504040204" pitchFamily="34" charset="-128"/>
                <a:ea typeface="Meiryo" panose="020B0604030504040204" pitchFamily="34" charset="-128"/>
              </a:endParaRPr>
            </a:p>
          </p:txBody>
        </p:sp>
        <p:cxnSp>
          <p:nvCxnSpPr>
            <p:cNvPr id="63" name="直線コネクタ 62">
              <a:extLst>
                <a:ext uri="{FF2B5EF4-FFF2-40B4-BE49-F238E27FC236}">
                  <a16:creationId xmlns:a16="http://schemas.microsoft.com/office/drawing/2014/main" id="{81F93ECB-FD28-8045-98B6-BA38F2DC9190}"/>
                </a:ext>
              </a:extLst>
            </p:cNvPr>
            <p:cNvCxnSpPr/>
            <p:nvPr/>
          </p:nvCxnSpPr>
          <p:spPr>
            <a:xfrm>
              <a:off x="1302707" y="2731128"/>
              <a:ext cx="3563655"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1028" name="Picture 4" descr="昔の大きなコンピューターのイラスト">
              <a:extLst>
                <a:ext uri="{FF2B5EF4-FFF2-40B4-BE49-F238E27FC236}">
                  <a16:creationId xmlns:a16="http://schemas.microsoft.com/office/drawing/2014/main" id="{82712689-6B5B-0D4B-8EF2-EFCEDE358FF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11107" y="3426089"/>
              <a:ext cx="583432" cy="5834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パソコンを使う会社員のイラスト（男性・笑顔）">
              <a:extLst>
                <a:ext uri="{FF2B5EF4-FFF2-40B4-BE49-F238E27FC236}">
                  <a16:creationId xmlns:a16="http://schemas.microsoft.com/office/drawing/2014/main" id="{54BFBC2B-9720-1A48-8DA9-537922B214D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94865" y="5086796"/>
              <a:ext cx="727529" cy="1056578"/>
            </a:xfrm>
            <a:prstGeom prst="rect">
              <a:avLst/>
            </a:prstGeom>
            <a:noFill/>
            <a:extLst>
              <a:ext uri="{909E8E84-426E-40DD-AFC4-6F175D3DCCD1}">
                <a14:hiddenFill xmlns:a14="http://schemas.microsoft.com/office/drawing/2010/main">
                  <a:solidFill>
                    <a:srgbClr val="FFFFFF"/>
                  </a:solidFill>
                </a14:hiddenFill>
              </a:ext>
            </a:extLst>
          </p:spPr>
        </p:pic>
        <p:sp>
          <p:nvSpPr>
            <p:cNvPr id="74" name="テキスト ボックス 73">
              <a:extLst>
                <a:ext uri="{FF2B5EF4-FFF2-40B4-BE49-F238E27FC236}">
                  <a16:creationId xmlns:a16="http://schemas.microsoft.com/office/drawing/2014/main" id="{0251BDA9-6544-C54A-A572-42D2E9DB7130}"/>
                </a:ext>
              </a:extLst>
            </p:cNvPr>
            <p:cNvSpPr txBox="1"/>
            <p:nvPr/>
          </p:nvSpPr>
          <p:spPr>
            <a:xfrm>
              <a:off x="5538905" y="3411627"/>
              <a:ext cx="1113601" cy="523220"/>
            </a:xfrm>
            <a:prstGeom prst="rect">
              <a:avLst/>
            </a:prstGeom>
            <a:noFill/>
          </p:spPr>
          <p:txBody>
            <a:bodyPr wrap="square" rtlCol="0">
              <a:spAutoFit/>
            </a:bodyPr>
            <a:lstStyle/>
            <a:p>
              <a:pPr algn="r"/>
              <a:r>
                <a:rPr lang="ja-JP" altLang="en-US" sz="1400">
                  <a:solidFill>
                    <a:schemeClr val="bg1"/>
                  </a:solidFill>
                  <a:latin typeface="Meiryo" panose="020B0604030504040204" pitchFamily="34" charset="-128"/>
                  <a:ea typeface="Meiryo" panose="020B0604030504040204" pitchFamily="34" charset="-128"/>
                </a:rPr>
                <a:t>効率化</a:t>
              </a:r>
              <a:endParaRPr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省力化</a:t>
              </a:r>
              <a:endParaRPr kumimoji="1" lang="ja-JP" altLang="en-US" sz="1400">
                <a:solidFill>
                  <a:schemeClr val="bg1"/>
                </a:solidFill>
                <a:latin typeface="Meiryo" panose="020B0604030504040204" pitchFamily="34" charset="-128"/>
                <a:ea typeface="Meiryo" panose="020B0604030504040204" pitchFamily="34" charset="-128"/>
              </a:endParaRPr>
            </a:p>
          </p:txBody>
        </p:sp>
      </p:grpSp>
      <p:cxnSp>
        <p:nvCxnSpPr>
          <p:cNvPr id="78" name="直線コネクタ 77">
            <a:extLst>
              <a:ext uri="{FF2B5EF4-FFF2-40B4-BE49-F238E27FC236}">
                <a16:creationId xmlns:a16="http://schemas.microsoft.com/office/drawing/2014/main" id="{91F4232F-6A14-1140-951C-2821E8048AB8}"/>
              </a:ext>
            </a:extLst>
          </p:cNvPr>
          <p:cNvCxnSpPr>
            <a:cxnSpLocks/>
          </p:cNvCxnSpPr>
          <p:nvPr/>
        </p:nvCxnSpPr>
        <p:spPr>
          <a:xfrm>
            <a:off x="579689" y="6550546"/>
            <a:ext cx="2680596"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2" name="Picture 2" descr="焦って書類を書く会社員のイラスト（男性）">
            <a:extLst>
              <a:ext uri="{FF2B5EF4-FFF2-40B4-BE49-F238E27FC236}">
                <a16:creationId xmlns:a16="http://schemas.microsoft.com/office/drawing/2014/main" id="{ACA5DBD3-4E27-404F-B670-99AF5EB463F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97462" y="4802901"/>
            <a:ext cx="821753" cy="9030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17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p:tgtEl>
                                          <p:spTgt spid="69"/>
                                        </p:tgtEl>
                                        <p:attrNameLst>
                                          <p:attrName>ppt_y</p:attrName>
                                        </p:attrNameLst>
                                      </p:cBhvr>
                                      <p:tavLst>
                                        <p:tav tm="0">
                                          <p:val>
                                            <p:strVal val="#ppt_y+#ppt_h*1.125000"/>
                                          </p:val>
                                        </p:tav>
                                        <p:tav tm="100000">
                                          <p:val>
                                            <p:strVal val="#ppt_y"/>
                                          </p:val>
                                        </p:tav>
                                      </p:tavLst>
                                    </p:anim>
                                    <p:animEffect transition="in" filter="wipe(up)">
                                      <p:cBhvr>
                                        <p:cTn id="8" dur="500"/>
                                        <p:tgtEl>
                                          <p:spTgt spid="6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p:tgtEl>
                                          <p:spTgt spid="70"/>
                                        </p:tgtEl>
                                        <p:attrNameLst>
                                          <p:attrName>ppt_y</p:attrName>
                                        </p:attrNameLst>
                                      </p:cBhvr>
                                      <p:tavLst>
                                        <p:tav tm="0">
                                          <p:val>
                                            <p:strVal val="#ppt_y+#ppt_h*1.125000"/>
                                          </p:val>
                                        </p:tav>
                                        <p:tav tm="100000">
                                          <p:val>
                                            <p:strVal val="#ppt_y"/>
                                          </p:val>
                                        </p:tav>
                                      </p:tavLst>
                                    </p:anim>
                                    <p:animEffect transition="in" filter="wipe(up)">
                                      <p:cBhvr>
                                        <p:cTn id="1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D8BEDC56-AC9F-3840-A637-561A8690C0A1}"/>
              </a:ext>
            </a:extLst>
          </p:cNvPr>
          <p:cNvGrpSpPr/>
          <p:nvPr/>
        </p:nvGrpSpPr>
        <p:grpSpPr>
          <a:xfrm>
            <a:off x="4646424" y="2902134"/>
            <a:ext cx="4281443" cy="1668085"/>
            <a:chOff x="4646424" y="2830070"/>
            <a:chExt cx="4281443" cy="1668085"/>
          </a:xfrm>
        </p:grpSpPr>
        <p:sp>
          <p:nvSpPr>
            <p:cNvPr id="94" name="正方形/長方形 93">
              <a:extLst>
                <a:ext uri="{FF2B5EF4-FFF2-40B4-BE49-F238E27FC236}">
                  <a16:creationId xmlns:a16="http://schemas.microsoft.com/office/drawing/2014/main" id="{D399E16B-2A3D-C146-9BD3-C5919306D6C2}"/>
                </a:ext>
              </a:extLst>
            </p:cNvPr>
            <p:cNvSpPr/>
            <p:nvPr/>
          </p:nvSpPr>
          <p:spPr>
            <a:xfrm>
              <a:off x="4646424" y="2830070"/>
              <a:ext cx="4281443" cy="166808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7AC63977-F42C-EF44-8A69-12F20935DC41}"/>
                </a:ext>
              </a:extLst>
            </p:cNvPr>
            <p:cNvSpPr/>
            <p:nvPr/>
          </p:nvSpPr>
          <p:spPr>
            <a:xfrm>
              <a:off x="6354934" y="2899949"/>
              <a:ext cx="2003374" cy="4742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F5EAA24A-F6A0-4444-9031-AF63885C83C1}"/>
                </a:ext>
              </a:extLst>
            </p:cNvPr>
            <p:cNvSpPr txBox="1"/>
            <p:nvPr/>
          </p:nvSpPr>
          <p:spPr>
            <a:xfrm>
              <a:off x="6768406" y="2919983"/>
              <a:ext cx="1261884"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新しい組合せの</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高速な試行錯誤</a:t>
              </a:r>
            </a:p>
          </p:txBody>
        </p:sp>
        <p:sp>
          <p:nvSpPr>
            <p:cNvPr id="76" name="正方形/長方形 75">
              <a:extLst>
                <a:ext uri="{FF2B5EF4-FFF2-40B4-BE49-F238E27FC236}">
                  <a16:creationId xmlns:a16="http://schemas.microsoft.com/office/drawing/2014/main" id="{6F38FBF6-1C58-B140-8E03-56F01BD6A09D}"/>
                </a:ext>
              </a:extLst>
            </p:cNvPr>
            <p:cNvSpPr/>
            <p:nvPr/>
          </p:nvSpPr>
          <p:spPr>
            <a:xfrm>
              <a:off x="6354934" y="3431462"/>
              <a:ext cx="2003374" cy="4742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1564E564-CF36-0C47-81D9-32FED26C623E}"/>
                </a:ext>
              </a:extLst>
            </p:cNvPr>
            <p:cNvSpPr txBox="1"/>
            <p:nvPr/>
          </p:nvSpPr>
          <p:spPr>
            <a:xfrm>
              <a:off x="6725278" y="3547447"/>
              <a:ext cx="141577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変化の予測と洞察</a:t>
              </a:r>
            </a:p>
          </p:txBody>
        </p:sp>
        <p:sp>
          <p:nvSpPr>
            <p:cNvPr id="74" name="正方形/長方形 73">
              <a:extLst>
                <a:ext uri="{FF2B5EF4-FFF2-40B4-BE49-F238E27FC236}">
                  <a16:creationId xmlns:a16="http://schemas.microsoft.com/office/drawing/2014/main" id="{C58DFFE3-ECB3-F84E-9C2F-ED0045E17B7B}"/>
                </a:ext>
              </a:extLst>
            </p:cNvPr>
            <p:cNvSpPr/>
            <p:nvPr/>
          </p:nvSpPr>
          <p:spPr>
            <a:xfrm>
              <a:off x="6354934" y="3966806"/>
              <a:ext cx="2003374" cy="4742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19FAE3AD-1753-D449-8DEC-CEAAEF3F30D2}"/>
                </a:ext>
              </a:extLst>
            </p:cNvPr>
            <p:cNvSpPr txBox="1"/>
            <p:nvPr/>
          </p:nvSpPr>
          <p:spPr>
            <a:xfrm>
              <a:off x="6431878" y="4005318"/>
              <a:ext cx="187743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人間にしかできないコト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へ時間と意識をシフト</a:t>
              </a:r>
            </a:p>
          </p:txBody>
        </p:sp>
        <p:sp>
          <p:nvSpPr>
            <p:cNvPr id="96" name="テキスト ボックス 95">
              <a:extLst>
                <a:ext uri="{FF2B5EF4-FFF2-40B4-BE49-F238E27FC236}">
                  <a16:creationId xmlns:a16="http://schemas.microsoft.com/office/drawing/2014/main" id="{1B2B0071-B1B6-7C4D-93E3-F2CAAA4A9484}"/>
                </a:ext>
              </a:extLst>
            </p:cNvPr>
            <p:cNvSpPr txBox="1"/>
            <p:nvPr/>
          </p:nvSpPr>
          <p:spPr>
            <a:xfrm>
              <a:off x="8441957" y="2928281"/>
              <a:ext cx="430887" cy="1528624"/>
            </a:xfrm>
            <a:prstGeom prst="rect">
              <a:avLst/>
            </a:prstGeom>
            <a:noFill/>
          </p:spPr>
          <p:txBody>
            <a:bodyPr vert="eaVert"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人間力の活性化</a:t>
              </a:r>
            </a:p>
          </p:txBody>
        </p:sp>
      </p:grpSp>
      <p:grpSp>
        <p:nvGrpSpPr>
          <p:cNvPr id="31" name="グループ化 30">
            <a:extLst>
              <a:ext uri="{FF2B5EF4-FFF2-40B4-BE49-F238E27FC236}">
                <a16:creationId xmlns:a16="http://schemas.microsoft.com/office/drawing/2014/main" id="{E6DFE4AD-673A-0C41-9729-D8766D21F318}"/>
              </a:ext>
            </a:extLst>
          </p:cNvPr>
          <p:cNvGrpSpPr/>
          <p:nvPr/>
        </p:nvGrpSpPr>
        <p:grpSpPr>
          <a:xfrm>
            <a:off x="226787" y="2902134"/>
            <a:ext cx="4281443" cy="1668085"/>
            <a:chOff x="226787" y="2830070"/>
            <a:chExt cx="4281443" cy="1668085"/>
          </a:xfrm>
        </p:grpSpPr>
        <p:sp>
          <p:nvSpPr>
            <p:cNvPr id="93" name="正方形/長方形 92">
              <a:extLst>
                <a:ext uri="{FF2B5EF4-FFF2-40B4-BE49-F238E27FC236}">
                  <a16:creationId xmlns:a16="http://schemas.microsoft.com/office/drawing/2014/main" id="{8E17F2FB-2B3B-BA48-BC87-6BA00F6BE98A}"/>
                </a:ext>
              </a:extLst>
            </p:cNvPr>
            <p:cNvSpPr/>
            <p:nvPr/>
          </p:nvSpPr>
          <p:spPr>
            <a:xfrm>
              <a:off x="226787" y="2830070"/>
              <a:ext cx="4281443" cy="16680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3049A024-1CAB-B446-A791-016BC2895D50}"/>
                </a:ext>
              </a:extLst>
            </p:cNvPr>
            <p:cNvSpPr/>
            <p:nvPr/>
          </p:nvSpPr>
          <p:spPr>
            <a:xfrm>
              <a:off x="790073" y="2905239"/>
              <a:ext cx="1946697" cy="4564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1852BA5F-17C1-EF4E-BC26-A0A8EAC90435}"/>
                </a:ext>
              </a:extLst>
            </p:cNvPr>
            <p:cNvSpPr txBox="1"/>
            <p:nvPr/>
          </p:nvSpPr>
          <p:spPr>
            <a:xfrm>
              <a:off x="908773" y="3027899"/>
              <a:ext cx="172354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レイヤ構造化と抽象化</a:t>
              </a:r>
            </a:p>
          </p:txBody>
        </p:sp>
        <p:sp>
          <p:nvSpPr>
            <p:cNvPr id="45" name="正方形/長方形 44">
              <a:extLst>
                <a:ext uri="{FF2B5EF4-FFF2-40B4-BE49-F238E27FC236}">
                  <a16:creationId xmlns:a16="http://schemas.microsoft.com/office/drawing/2014/main" id="{05355AD6-6CEC-5E4A-8CD5-EFC0935AC7FA}"/>
                </a:ext>
              </a:extLst>
            </p:cNvPr>
            <p:cNvSpPr/>
            <p:nvPr/>
          </p:nvSpPr>
          <p:spPr>
            <a:xfrm>
              <a:off x="790073" y="3436752"/>
              <a:ext cx="1946697" cy="4564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a:extLst>
                <a:ext uri="{FF2B5EF4-FFF2-40B4-BE49-F238E27FC236}">
                  <a16:creationId xmlns:a16="http://schemas.microsoft.com/office/drawing/2014/main" id="{446A7920-BEA1-3649-9A95-36F5B796EAB8}"/>
                </a:ext>
              </a:extLst>
            </p:cNvPr>
            <p:cNvSpPr txBox="1"/>
            <p:nvPr/>
          </p:nvSpPr>
          <p:spPr>
            <a:xfrm>
              <a:off x="1363311" y="3540154"/>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データ化</a:t>
              </a:r>
            </a:p>
          </p:txBody>
        </p:sp>
        <p:sp>
          <p:nvSpPr>
            <p:cNvPr id="70" name="正方形/長方形 69">
              <a:extLst>
                <a:ext uri="{FF2B5EF4-FFF2-40B4-BE49-F238E27FC236}">
                  <a16:creationId xmlns:a16="http://schemas.microsoft.com/office/drawing/2014/main" id="{55B2F205-8D82-CE4F-BC70-3C831D601F89}"/>
                </a:ext>
              </a:extLst>
            </p:cNvPr>
            <p:cNvSpPr/>
            <p:nvPr/>
          </p:nvSpPr>
          <p:spPr>
            <a:xfrm>
              <a:off x="790073" y="3972096"/>
              <a:ext cx="1946697" cy="4564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01D9C3D6-E841-E644-BB40-408E12DA6336}"/>
                </a:ext>
              </a:extLst>
            </p:cNvPr>
            <p:cNvSpPr txBox="1"/>
            <p:nvPr/>
          </p:nvSpPr>
          <p:spPr>
            <a:xfrm>
              <a:off x="1084336" y="4069464"/>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自動化／自律化</a:t>
              </a:r>
            </a:p>
          </p:txBody>
        </p:sp>
        <p:sp>
          <p:nvSpPr>
            <p:cNvPr id="28" name="テキスト ボックス 27">
              <a:extLst>
                <a:ext uri="{FF2B5EF4-FFF2-40B4-BE49-F238E27FC236}">
                  <a16:creationId xmlns:a16="http://schemas.microsoft.com/office/drawing/2014/main" id="{B7A5D669-EEAF-184D-9E73-810767A2CFC6}"/>
                </a:ext>
              </a:extLst>
            </p:cNvPr>
            <p:cNvSpPr txBox="1"/>
            <p:nvPr/>
          </p:nvSpPr>
          <p:spPr>
            <a:xfrm>
              <a:off x="303991" y="3126625"/>
              <a:ext cx="430887" cy="1118255"/>
            </a:xfrm>
            <a:prstGeom prst="rect">
              <a:avLst/>
            </a:prstGeom>
            <a:noFill/>
          </p:spPr>
          <p:txBody>
            <a:bodyPr vert="eaVert"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デジタル化</a:t>
              </a:r>
            </a:p>
          </p:txBody>
        </p:sp>
      </p:grpSp>
      <p:sp>
        <p:nvSpPr>
          <p:cNvPr id="10" name="正方形/長方形 9">
            <a:extLst>
              <a:ext uri="{FF2B5EF4-FFF2-40B4-BE49-F238E27FC236}">
                <a16:creationId xmlns:a16="http://schemas.microsoft.com/office/drawing/2014/main" id="{B20B5BC7-46DA-5D4A-AFFF-8C6152EB1600}"/>
              </a:ext>
            </a:extLst>
          </p:cNvPr>
          <p:cNvSpPr/>
          <p:nvPr/>
        </p:nvSpPr>
        <p:spPr>
          <a:xfrm>
            <a:off x="1738172" y="895059"/>
            <a:ext cx="5675091" cy="65867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CF023C6-2577-244E-84FB-F95EABC62D9B}"/>
              </a:ext>
            </a:extLst>
          </p:cNvPr>
          <p:cNvSpPr>
            <a:spLocks noGrp="1"/>
          </p:cNvSpPr>
          <p:nvPr>
            <p:ph type="title"/>
          </p:nvPr>
        </p:nvSpPr>
        <p:spPr/>
        <p:txBody>
          <a:bodyPr/>
          <a:lstStyle/>
          <a:p>
            <a:r>
              <a:rPr kumimoji="1" lang="en-US" altLang="ja-JP" dirty="0"/>
              <a:t>DX</a:t>
            </a:r>
            <a:r>
              <a:rPr kumimoji="1" lang="ja-JP" altLang="en-US"/>
              <a:t>のメカニズム</a:t>
            </a:r>
          </a:p>
        </p:txBody>
      </p:sp>
      <p:sp>
        <p:nvSpPr>
          <p:cNvPr id="4" name="テキスト ボックス 3">
            <a:extLst>
              <a:ext uri="{FF2B5EF4-FFF2-40B4-BE49-F238E27FC236}">
                <a16:creationId xmlns:a16="http://schemas.microsoft.com/office/drawing/2014/main" id="{EFC04ABA-F2C6-904E-B490-9835B9A3949A}"/>
              </a:ext>
            </a:extLst>
          </p:cNvPr>
          <p:cNvSpPr txBox="1"/>
          <p:nvPr/>
        </p:nvSpPr>
        <p:spPr>
          <a:xfrm>
            <a:off x="1939995" y="983495"/>
            <a:ext cx="5248552" cy="584775"/>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変化が早く</a:t>
            </a:r>
            <a:r>
              <a:rPr kumimoji="1" lang="en-US" altLang="ja-JP" sz="3200" dirty="0">
                <a:solidFill>
                  <a:schemeClr val="bg1"/>
                </a:solidFill>
                <a:latin typeface="Meiryo" panose="020B0604030504040204" pitchFamily="34" charset="-128"/>
                <a:ea typeface="Meiryo" panose="020B0604030504040204" pitchFamily="34" charset="-128"/>
              </a:rPr>
              <a:t> </a:t>
            </a:r>
            <a:r>
              <a:rPr kumimoji="1" lang="ja-JP" altLang="en-US" sz="3200">
                <a:solidFill>
                  <a:schemeClr val="bg1"/>
                </a:solidFill>
                <a:latin typeface="Meiryo" panose="020B0604030504040204" pitchFamily="34" charset="-128"/>
                <a:ea typeface="Meiryo" panose="020B0604030504040204" pitchFamily="34" charset="-128"/>
              </a:rPr>
              <a:t>予測困難な社会</a:t>
            </a:r>
          </a:p>
        </p:txBody>
      </p:sp>
      <p:grpSp>
        <p:nvGrpSpPr>
          <p:cNvPr id="17" name="グループ化 16">
            <a:extLst>
              <a:ext uri="{FF2B5EF4-FFF2-40B4-BE49-F238E27FC236}">
                <a16:creationId xmlns:a16="http://schemas.microsoft.com/office/drawing/2014/main" id="{D8D196A3-D626-8943-83BA-4759590C560D}"/>
              </a:ext>
            </a:extLst>
          </p:cNvPr>
          <p:cNvGrpSpPr/>
          <p:nvPr/>
        </p:nvGrpSpPr>
        <p:grpSpPr>
          <a:xfrm>
            <a:off x="2878974" y="3509032"/>
            <a:ext cx="3408720" cy="474268"/>
            <a:chOff x="2878974" y="3193752"/>
            <a:chExt cx="3409530" cy="474268"/>
          </a:xfrm>
        </p:grpSpPr>
        <p:sp>
          <p:nvSpPr>
            <p:cNvPr id="72" name="ホームベース 71">
              <a:extLst>
                <a:ext uri="{FF2B5EF4-FFF2-40B4-BE49-F238E27FC236}">
                  <a16:creationId xmlns:a16="http://schemas.microsoft.com/office/drawing/2014/main" id="{46982F5D-5DA4-384A-B2AF-D951696D3422}"/>
                </a:ext>
              </a:extLst>
            </p:cNvPr>
            <p:cNvSpPr/>
            <p:nvPr/>
          </p:nvSpPr>
          <p:spPr>
            <a:xfrm>
              <a:off x="2878974" y="3193752"/>
              <a:ext cx="3409530" cy="47426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821F9E8F-BFC8-9249-889F-143ED1C76339}"/>
                </a:ext>
              </a:extLst>
            </p:cNvPr>
            <p:cNvSpPr txBox="1"/>
            <p:nvPr/>
          </p:nvSpPr>
          <p:spPr>
            <a:xfrm>
              <a:off x="2968726" y="3286909"/>
              <a:ext cx="3237553"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ビジネスのリアルタイムな事実の把握</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683E6DCA-8698-E046-8E52-356AA71E25C4}"/>
              </a:ext>
            </a:extLst>
          </p:cNvPr>
          <p:cNvGrpSpPr/>
          <p:nvPr/>
        </p:nvGrpSpPr>
        <p:grpSpPr>
          <a:xfrm>
            <a:off x="2874965" y="2972013"/>
            <a:ext cx="3408720" cy="474268"/>
            <a:chOff x="2874965" y="2656733"/>
            <a:chExt cx="3409530" cy="474268"/>
          </a:xfrm>
        </p:grpSpPr>
        <p:sp>
          <p:nvSpPr>
            <p:cNvPr id="3" name="ホームベース 2">
              <a:extLst>
                <a:ext uri="{FF2B5EF4-FFF2-40B4-BE49-F238E27FC236}">
                  <a16:creationId xmlns:a16="http://schemas.microsoft.com/office/drawing/2014/main" id="{7A33146A-78D3-3945-90AD-F2395100C8F9}"/>
                </a:ext>
              </a:extLst>
            </p:cNvPr>
            <p:cNvSpPr/>
            <p:nvPr/>
          </p:nvSpPr>
          <p:spPr>
            <a:xfrm>
              <a:off x="2874965" y="2656733"/>
              <a:ext cx="3409530" cy="47426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C8DD1F91-1F94-F84C-8247-0E16D34F21F6}"/>
                </a:ext>
              </a:extLst>
            </p:cNvPr>
            <p:cNvSpPr txBox="1"/>
            <p:nvPr/>
          </p:nvSpPr>
          <p:spPr>
            <a:xfrm>
              <a:off x="3136838" y="2772874"/>
              <a:ext cx="2871118"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変化に柔軟、迅速に対処</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18" name="グループ化 17">
            <a:extLst>
              <a:ext uri="{FF2B5EF4-FFF2-40B4-BE49-F238E27FC236}">
                <a16:creationId xmlns:a16="http://schemas.microsoft.com/office/drawing/2014/main" id="{32383581-F92A-F045-B99A-34CE5B0C290F}"/>
              </a:ext>
            </a:extLst>
          </p:cNvPr>
          <p:cNvGrpSpPr/>
          <p:nvPr/>
        </p:nvGrpSpPr>
        <p:grpSpPr>
          <a:xfrm>
            <a:off x="2874964" y="4026390"/>
            <a:ext cx="3408720" cy="474268"/>
            <a:chOff x="2874964" y="3711110"/>
            <a:chExt cx="3409530" cy="474268"/>
          </a:xfrm>
        </p:grpSpPr>
        <p:sp>
          <p:nvSpPr>
            <p:cNvPr id="71" name="ホームベース 70">
              <a:extLst>
                <a:ext uri="{FF2B5EF4-FFF2-40B4-BE49-F238E27FC236}">
                  <a16:creationId xmlns:a16="http://schemas.microsoft.com/office/drawing/2014/main" id="{A51428D0-9FB4-434F-A7BD-C34D76389822}"/>
                </a:ext>
              </a:extLst>
            </p:cNvPr>
            <p:cNvSpPr/>
            <p:nvPr/>
          </p:nvSpPr>
          <p:spPr>
            <a:xfrm>
              <a:off x="2874964" y="3711110"/>
              <a:ext cx="3409530" cy="47426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C0E56676-CA16-E541-8EA5-3D596F2C613E}"/>
                </a:ext>
              </a:extLst>
            </p:cNvPr>
            <p:cNvSpPr txBox="1"/>
            <p:nvPr/>
          </p:nvSpPr>
          <p:spPr>
            <a:xfrm>
              <a:off x="3200184" y="3806485"/>
              <a:ext cx="2759089" cy="307777"/>
            </a:xfrm>
            <a:prstGeom prst="rect">
              <a:avLst/>
            </a:prstGeom>
            <a:noFill/>
          </p:spPr>
          <p:txBody>
            <a:bodyPr wrap="none" rtlCol="0">
              <a:spAutoFit/>
            </a:bodyPr>
            <a:lstStyle/>
            <a:p>
              <a:pPr algn="ctr"/>
              <a:r>
                <a:rPr lang="ja-JP" altLang="ja-JP" sz="1400">
                  <a:solidFill>
                    <a:schemeClr val="bg1"/>
                  </a:solidFill>
                  <a:latin typeface="Meiryo" panose="020B0604030504040204" pitchFamily="34" charset="-128"/>
                  <a:ea typeface="Meiryo" panose="020B0604030504040204" pitchFamily="34" charset="-128"/>
                </a:rPr>
                <a:t>肉体的</a:t>
              </a:r>
              <a:r>
                <a:rPr lang="ja-JP" altLang="en-US" sz="1400">
                  <a:solidFill>
                    <a:schemeClr val="bg1"/>
                  </a:solidFill>
                  <a:latin typeface="Meiryo" panose="020B0604030504040204" pitchFamily="34" charset="-128"/>
                  <a:ea typeface="Meiryo" panose="020B0604030504040204" pitchFamily="34" charset="-128"/>
                </a:rPr>
                <a:t>・</a:t>
              </a:r>
              <a:r>
                <a:rPr lang="ja-JP" altLang="ja-JP" sz="1400">
                  <a:solidFill>
                    <a:schemeClr val="bg1"/>
                  </a:solidFill>
                  <a:latin typeface="Meiryo" panose="020B0604030504040204" pitchFamily="34" charset="-128"/>
                  <a:ea typeface="Meiryo" panose="020B0604030504040204" pitchFamily="34" charset="-128"/>
                </a:rPr>
                <a:t>知的力仕事から</a:t>
              </a:r>
              <a:r>
                <a:rPr lang="ja-JP" altLang="en-US" sz="1400">
                  <a:solidFill>
                    <a:schemeClr val="bg1"/>
                  </a:solidFill>
                  <a:latin typeface="Meiryo" panose="020B0604030504040204" pitchFamily="34" charset="-128"/>
                  <a:ea typeface="Meiryo" panose="020B0604030504040204" pitchFamily="34" charset="-128"/>
                </a:rPr>
                <a:t>の</a:t>
              </a:r>
              <a:r>
                <a:rPr lang="ja-JP" altLang="ja-JP" sz="1400">
                  <a:solidFill>
                    <a:schemeClr val="bg1"/>
                  </a:solidFill>
                  <a:latin typeface="Meiryo" panose="020B0604030504040204" pitchFamily="34" charset="-128"/>
                  <a:ea typeface="Meiryo" panose="020B0604030504040204" pitchFamily="34" charset="-128"/>
                </a:rPr>
                <a:t>解放 </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9B4DA79B-8B91-B54D-9D3F-4B47FDE8F65C}"/>
              </a:ext>
            </a:extLst>
          </p:cNvPr>
          <p:cNvGrpSpPr/>
          <p:nvPr/>
        </p:nvGrpSpPr>
        <p:grpSpPr>
          <a:xfrm>
            <a:off x="226788" y="1004214"/>
            <a:ext cx="4312459" cy="1702105"/>
            <a:chOff x="226788" y="878097"/>
            <a:chExt cx="4312459" cy="1702105"/>
          </a:xfrm>
        </p:grpSpPr>
        <p:sp>
          <p:nvSpPr>
            <p:cNvPr id="11" name="正方形/長方形 10">
              <a:extLst>
                <a:ext uri="{FF2B5EF4-FFF2-40B4-BE49-F238E27FC236}">
                  <a16:creationId xmlns:a16="http://schemas.microsoft.com/office/drawing/2014/main" id="{4CAEB2A7-AA41-4C4B-989D-4CE778C22D48}"/>
                </a:ext>
              </a:extLst>
            </p:cNvPr>
            <p:cNvSpPr/>
            <p:nvPr/>
          </p:nvSpPr>
          <p:spPr>
            <a:xfrm>
              <a:off x="226788" y="1921530"/>
              <a:ext cx="4281443" cy="6586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05926EAA-BBBE-5448-8660-5AAABB78499B}"/>
                </a:ext>
              </a:extLst>
            </p:cNvPr>
            <p:cNvSpPr txBox="1"/>
            <p:nvPr/>
          </p:nvSpPr>
          <p:spPr>
            <a:xfrm>
              <a:off x="257804" y="2093893"/>
              <a:ext cx="4281443"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圧倒的なスピードの獲得</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6" name="曲折矢印 5">
              <a:extLst>
                <a:ext uri="{FF2B5EF4-FFF2-40B4-BE49-F238E27FC236}">
                  <a16:creationId xmlns:a16="http://schemas.microsoft.com/office/drawing/2014/main" id="{EA8C296B-5C20-A643-8BDC-5755508555FE}"/>
                </a:ext>
              </a:extLst>
            </p:cNvPr>
            <p:cNvSpPr/>
            <p:nvPr/>
          </p:nvSpPr>
          <p:spPr>
            <a:xfrm>
              <a:off x="790073" y="878097"/>
              <a:ext cx="925205" cy="978230"/>
            </a:xfrm>
            <a:prstGeom prst="ben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グループ化 21">
            <a:extLst>
              <a:ext uri="{FF2B5EF4-FFF2-40B4-BE49-F238E27FC236}">
                <a16:creationId xmlns:a16="http://schemas.microsoft.com/office/drawing/2014/main" id="{29A1D67A-E88E-E64A-8EE6-8B5E94FF6367}"/>
              </a:ext>
            </a:extLst>
          </p:cNvPr>
          <p:cNvGrpSpPr/>
          <p:nvPr/>
        </p:nvGrpSpPr>
        <p:grpSpPr>
          <a:xfrm>
            <a:off x="4635770" y="1004213"/>
            <a:ext cx="4281444" cy="1725838"/>
            <a:chOff x="4635770" y="878096"/>
            <a:chExt cx="4281444" cy="1725838"/>
          </a:xfrm>
        </p:grpSpPr>
        <p:sp>
          <p:nvSpPr>
            <p:cNvPr id="42" name="正方形/長方形 41">
              <a:extLst>
                <a:ext uri="{FF2B5EF4-FFF2-40B4-BE49-F238E27FC236}">
                  <a16:creationId xmlns:a16="http://schemas.microsoft.com/office/drawing/2014/main" id="{704CB7CF-7633-9342-B6A6-5D37DF942083}"/>
                </a:ext>
              </a:extLst>
            </p:cNvPr>
            <p:cNvSpPr/>
            <p:nvPr/>
          </p:nvSpPr>
          <p:spPr>
            <a:xfrm>
              <a:off x="4635771" y="1916640"/>
              <a:ext cx="4281443" cy="6586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4F7F8618-9483-AE45-AF31-CC01FE51BDE2}"/>
                </a:ext>
              </a:extLst>
            </p:cNvPr>
            <p:cNvSpPr txBox="1"/>
            <p:nvPr/>
          </p:nvSpPr>
          <p:spPr>
            <a:xfrm>
              <a:off x="4635770" y="1957603"/>
              <a:ext cx="4281443" cy="646331"/>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イノベーションによる</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不連続な変化への対応</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80" name="曲折矢印 79">
              <a:extLst>
                <a:ext uri="{FF2B5EF4-FFF2-40B4-BE49-F238E27FC236}">
                  <a16:creationId xmlns:a16="http://schemas.microsoft.com/office/drawing/2014/main" id="{58BA3707-7082-7743-B203-58E4B67947B3}"/>
                </a:ext>
              </a:extLst>
            </p:cNvPr>
            <p:cNvSpPr/>
            <p:nvPr/>
          </p:nvSpPr>
          <p:spPr>
            <a:xfrm flipH="1">
              <a:off x="7491659" y="878096"/>
              <a:ext cx="925205" cy="977536"/>
            </a:xfrm>
            <a:prstGeom prst="bent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グループ化 22">
            <a:extLst>
              <a:ext uri="{FF2B5EF4-FFF2-40B4-BE49-F238E27FC236}">
                <a16:creationId xmlns:a16="http://schemas.microsoft.com/office/drawing/2014/main" id="{D63769F9-E8DB-4C44-BF4A-F7EEA9203593}"/>
              </a:ext>
            </a:extLst>
          </p:cNvPr>
          <p:cNvGrpSpPr/>
          <p:nvPr/>
        </p:nvGrpSpPr>
        <p:grpSpPr>
          <a:xfrm>
            <a:off x="226789" y="4642070"/>
            <a:ext cx="8696684" cy="1101071"/>
            <a:chOff x="226789" y="4326790"/>
            <a:chExt cx="8696684" cy="1101071"/>
          </a:xfrm>
        </p:grpSpPr>
        <p:sp>
          <p:nvSpPr>
            <p:cNvPr id="81" name="正方形/長方形 80">
              <a:extLst>
                <a:ext uri="{FF2B5EF4-FFF2-40B4-BE49-F238E27FC236}">
                  <a16:creationId xmlns:a16="http://schemas.microsoft.com/office/drawing/2014/main" id="{E51B27CC-22F5-FF43-AC42-D709C168F0DA}"/>
                </a:ext>
              </a:extLst>
            </p:cNvPr>
            <p:cNvSpPr/>
            <p:nvPr/>
          </p:nvSpPr>
          <p:spPr>
            <a:xfrm>
              <a:off x="226789" y="4326790"/>
              <a:ext cx="8696684" cy="1101071"/>
            </a:xfrm>
            <a:prstGeom prst="rect">
              <a:avLst/>
            </a:prstGeom>
            <a:gradFill>
              <a:gsLst>
                <a:gs pos="27000">
                  <a:srgbClr val="0070C0"/>
                </a:gs>
                <a:gs pos="51000">
                  <a:schemeClr val="accent3">
                    <a:lumMod val="60000"/>
                    <a:lumOff val="40000"/>
                  </a:schemeClr>
                </a:gs>
                <a:gs pos="44000">
                  <a:schemeClr val="tx2">
                    <a:lumMod val="60000"/>
                    <a:lumOff val="40000"/>
                  </a:schemeClr>
                </a:gs>
                <a:gs pos="68000">
                  <a:schemeClr val="accent3">
                    <a:lumMod val="75000"/>
                  </a:schemeClr>
                </a:gs>
              </a:gsLst>
              <a:lin ang="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テキスト ボックス 81">
              <a:extLst>
                <a:ext uri="{FF2B5EF4-FFF2-40B4-BE49-F238E27FC236}">
                  <a16:creationId xmlns:a16="http://schemas.microsoft.com/office/drawing/2014/main" id="{568722AA-0B02-E04A-826C-B206E5C641A4}"/>
                </a:ext>
              </a:extLst>
            </p:cNvPr>
            <p:cNvSpPr txBox="1"/>
            <p:nvPr/>
          </p:nvSpPr>
          <p:spPr>
            <a:xfrm>
              <a:off x="464822" y="4442611"/>
              <a:ext cx="3416320"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デジタルを支える</a:t>
              </a:r>
              <a:r>
                <a:rPr kumimoji="1" lang="ja-JP" altLang="en-US" b="1">
                  <a:solidFill>
                    <a:schemeClr val="bg1"/>
                  </a:solidFill>
                  <a:latin typeface="Meiryo" panose="020B0604030504040204" pitchFamily="34" charset="-128"/>
                  <a:ea typeface="Meiryo" panose="020B0604030504040204" pitchFamily="34" charset="-128"/>
                </a:rPr>
                <a:t>ソフトウェア</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4921E749-F4F7-344C-91DC-84825AAD9298}"/>
                </a:ext>
              </a:extLst>
            </p:cNvPr>
            <p:cNvSpPr txBox="1"/>
            <p:nvPr/>
          </p:nvSpPr>
          <p:spPr>
            <a:xfrm>
              <a:off x="6652534" y="4442611"/>
              <a:ext cx="2031325"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人間中心</a:t>
              </a:r>
              <a:r>
                <a:rPr kumimoji="1" lang="ja-JP" altLang="en-US">
                  <a:solidFill>
                    <a:schemeClr val="bg1"/>
                  </a:solidFill>
                  <a:latin typeface="Meiryo" panose="020B0604030504040204" pitchFamily="34" charset="-128"/>
                  <a:ea typeface="Meiryo" panose="020B0604030504040204" pitchFamily="34" charset="-128"/>
                </a:rPr>
                <a:t>の考え方</a:t>
              </a:r>
            </a:p>
          </p:txBody>
        </p:sp>
        <p:sp>
          <p:nvSpPr>
            <p:cNvPr id="7" name="正方形/長方形 6">
              <a:extLst>
                <a:ext uri="{FF2B5EF4-FFF2-40B4-BE49-F238E27FC236}">
                  <a16:creationId xmlns:a16="http://schemas.microsoft.com/office/drawing/2014/main" id="{84008D1F-2025-FF4E-9AF0-49890068F477}"/>
                </a:ext>
              </a:extLst>
            </p:cNvPr>
            <p:cNvSpPr/>
            <p:nvPr/>
          </p:nvSpPr>
          <p:spPr>
            <a:xfrm>
              <a:off x="593619" y="4773875"/>
              <a:ext cx="4121230" cy="523220"/>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迅速・柔軟な組合せの変更や</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新たな要素の組み入れ、高速な改善</a:t>
              </a:r>
            </a:p>
          </p:txBody>
        </p:sp>
        <p:sp>
          <p:nvSpPr>
            <p:cNvPr id="84" name="正方形/長方形 83">
              <a:extLst>
                <a:ext uri="{FF2B5EF4-FFF2-40B4-BE49-F238E27FC236}">
                  <a16:creationId xmlns:a16="http://schemas.microsoft.com/office/drawing/2014/main" id="{A0E3012F-6DB6-CF41-9CC5-DB75EDB40020}"/>
                </a:ext>
              </a:extLst>
            </p:cNvPr>
            <p:cNvSpPr/>
            <p:nvPr/>
          </p:nvSpPr>
          <p:spPr>
            <a:xfrm>
              <a:off x="4431311" y="4773032"/>
              <a:ext cx="4121230" cy="523220"/>
            </a:xfrm>
            <a:prstGeom prst="rect">
              <a:avLst/>
            </a:prstGeom>
          </p:spPr>
          <p:txBody>
            <a:bodyPr wrap="square">
              <a:spAutoFit/>
            </a:bodyPr>
            <a:lstStyle/>
            <a:p>
              <a:pPr algn="r"/>
              <a:r>
                <a:rPr lang="en-US" altLang="ja-JP" sz="1400" dirty="0">
                  <a:solidFill>
                    <a:schemeClr val="bg1"/>
                  </a:solidFill>
                  <a:latin typeface="Meiryo" panose="020B0604030504040204" pitchFamily="34" charset="-128"/>
                  <a:ea typeface="Meiryo" panose="020B0604030504040204" pitchFamily="34" charset="-128"/>
                </a:rPr>
                <a:t>UX</a:t>
              </a:r>
              <a:r>
                <a:rPr lang="ja-JP" altLang="en-US" sz="1400">
                  <a:solidFill>
                    <a:schemeClr val="bg1"/>
                  </a:solidFill>
                  <a:latin typeface="Meiryo" panose="020B0604030504040204" pitchFamily="34" charset="-128"/>
                  <a:ea typeface="Meiryo" panose="020B0604030504040204" pitchFamily="34" charset="-128"/>
                </a:rPr>
                <a:t>／体験や感性の価値拡大</a:t>
              </a:r>
              <a:endParaRPr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人間中心のデザイン／設計へのシフト</a:t>
              </a:r>
            </a:p>
          </p:txBody>
        </p:sp>
        <p:grpSp>
          <p:nvGrpSpPr>
            <p:cNvPr id="85" name="グループ化 84">
              <a:extLst>
                <a:ext uri="{FF2B5EF4-FFF2-40B4-BE49-F238E27FC236}">
                  <a16:creationId xmlns:a16="http://schemas.microsoft.com/office/drawing/2014/main" id="{03561335-920F-5A48-8287-70EC2CB491B0}"/>
                </a:ext>
              </a:extLst>
            </p:cNvPr>
            <p:cNvGrpSpPr/>
            <p:nvPr/>
          </p:nvGrpSpPr>
          <p:grpSpPr>
            <a:xfrm>
              <a:off x="4175768" y="4475203"/>
              <a:ext cx="807921" cy="804243"/>
              <a:chOff x="1159332" y="1510393"/>
              <a:chExt cx="3280647" cy="3265715"/>
            </a:xfrm>
            <a:solidFill>
              <a:schemeClr val="accent6"/>
            </a:solidFill>
          </p:grpSpPr>
          <p:sp>
            <p:nvSpPr>
              <p:cNvPr id="86" name="環状矢印 85">
                <a:extLst>
                  <a:ext uri="{FF2B5EF4-FFF2-40B4-BE49-F238E27FC236}">
                    <a16:creationId xmlns:a16="http://schemas.microsoft.com/office/drawing/2014/main" id="{65B2A4CD-D72F-1442-8D89-7A719AD980FF}"/>
                  </a:ext>
                </a:extLst>
              </p:cNvPr>
              <p:cNvSpPr/>
              <p:nvPr/>
            </p:nvSpPr>
            <p:spPr>
              <a:xfrm rot="21083656">
                <a:off x="1159332" y="1510394"/>
                <a:ext cx="3265714" cy="3265714"/>
              </a:xfrm>
              <a:prstGeom prst="circularArrow">
                <a:avLst>
                  <a:gd name="adj1" fmla="val 12500"/>
                  <a:gd name="adj2" fmla="val 1142319"/>
                  <a:gd name="adj3" fmla="val 20457681"/>
                  <a:gd name="adj4" fmla="val 15637209"/>
                  <a:gd name="adj5" fmla="val 125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環状矢印 86">
                <a:extLst>
                  <a:ext uri="{FF2B5EF4-FFF2-40B4-BE49-F238E27FC236}">
                    <a16:creationId xmlns:a16="http://schemas.microsoft.com/office/drawing/2014/main" id="{733D18FC-9975-634F-A0FE-F27D91E418A0}"/>
                  </a:ext>
                </a:extLst>
              </p:cNvPr>
              <p:cNvSpPr/>
              <p:nvPr/>
            </p:nvSpPr>
            <p:spPr>
              <a:xfrm rot="6818294">
                <a:off x="1174264" y="1510393"/>
                <a:ext cx="3265714" cy="3265714"/>
              </a:xfrm>
              <a:prstGeom prst="circularArrow">
                <a:avLst>
                  <a:gd name="adj1" fmla="val 12500"/>
                  <a:gd name="adj2" fmla="val 1142319"/>
                  <a:gd name="adj3" fmla="val 20457681"/>
                  <a:gd name="adj4" fmla="val 15637209"/>
                  <a:gd name="adj5" fmla="val 125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環状矢印 87">
                <a:extLst>
                  <a:ext uri="{FF2B5EF4-FFF2-40B4-BE49-F238E27FC236}">
                    <a16:creationId xmlns:a16="http://schemas.microsoft.com/office/drawing/2014/main" id="{37E3951D-2E5D-6D44-9535-155D0D93279D}"/>
                  </a:ext>
                </a:extLst>
              </p:cNvPr>
              <p:cNvSpPr/>
              <p:nvPr/>
            </p:nvSpPr>
            <p:spPr>
              <a:xfrm rot="13968152">
                <a:off x="1174265" y="1510393"/>
                <a:ext cx="3265714" cy="3265714"/>
              </a:xfrm>
              <a:prstGeom prst="circularArrow">
                <a:avLst>
                  <a:gd name="adj1" fmla="val 12500"/>
                  <a:gd name="adj2" fmla="val 1142319"/>
                  <a:gd name="adj3" fmla="val 20457681"/>
                  <a:gd name="adj4" fmla="val 15637209"/>
                  <a:gd name="adj5" fmla="val 125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4" name="グループ化 23">
            <a:extLst>
              <a:ext uri="{FF2B5EF4-FFF2-40B4-BE49-F238E27FC236}">
                <a16:creationId xmlns:a16="http://schemas.microsoft.com/office/drawing/2014/main" id="{78A516D3-CC16-BC42-ABF1-925215154A50}"/>
              </a:ext>
            </a:extLst>
          </p:cNvPr>
          <p:cNvGrpSpPr/>
          <p:nvPr/>
        </p:nvGrpSpPr>
        <p:grpSpPr>
          <a:xfrm>
            <a:off x="226787" y="5847302"/>
            <a:ext cx="8690411" cy="668096"/>
            <a:chOff x="226789" y="5856909"/>
            <a:chExt cx="8690411" cy="668096"/>
          </a:xfrm>
        </p:grpSpPr>
        <p:sp>
          <p:nvSpPr>
            <p:cNvPr id="89" name="正方形/長方形 88">
              <a:extLst>
                <a:ext uri="{FF2B5EF4-FFF2-40B4-BE49-F238E27FC236}">
                  <a16:creationId xmlns:a16="http://schemas.microsoft.com/office/drawing/2014/main" id="{4D03A763-22ED-A94D-B265-95EAD8C1BAB6}"/>
                </a:ext>
              </a:extLst>
            </p:cNvPr>
            <p:cNvSpPr/>
            <p:nvPr/>
          </p:nvSpPr>
          <p:spPr>
            <a:xfrm>
              <a:off x="226789" y="5856909"/>
              <a:ext cx="8690411" cy="66809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テキスト ボックス 89">
              <a:extLst>
                <a:ext uri="{FF2B5EF4-FFF2-40B4-BE49-F238E27FC236}">
                  <a16:creationId xmlns:a16="http://schemas.microsoft.com/office/drawing/2014/main" id="{F9F72E67-5447-E645-B51A-32F833FD2B52}"/>
                </a:ext>
              </a:extLst>
            </p:cNvPr>
            <p:cNvSpPr txBox="1"/>
            <p:nvPr/>
          </p:nvSpPr>
          <p:spPr>
            <a:xfrm>
              <a:off x="226789" y="6042836"/>
              <a:ext cx="4345211"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事業の目的や経営のあり方の再定義</a:t>
              </a:r>
            </a:p>
          </p:txBody>
        </p:sp>
        <p:sp>
          <p:nvSpPr>
            <p:cNvPr id="91" name="テキスト ボックス 90">
              <a:extLst>
                <a:ext uri="{FF2B5EF4-FFF2-40B4-BE49-F238E27FC236}">
                  <a16:creationId xmlns:a16="http://schemas.microsoft.com/office/drawing/2014/main" id="{6E7EE7CB-5807-6A4D-9273-83AF6862B7E5}"/>
                </a:ext>
              </a:extLst>
            </p:cNvPr>
            <p:cNvSpPr txBox="1"/>
            <p:nvPr/>
          </p:nvSpPr>
          <p:spPr>
            <a:xfrm>
              <a:off x="4564271" y="6042572"/>
              <a:ext cx="4345201"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企業や組織の文化や風土の</a:t>
              </a:r>
              <a:r>
                <a:rPr lang="ja-JP" altLang="en-US" b="1">
                  <a:solidFill>
                    <a:schemeClr val="bg1"/>
                  </a:solidFill>
                  <a:latin typeface="Meiryo" panose="020B0604030504040204" pitchFamily="34" charset="-128"/>
                  <a:ea typeface="Meiryo" panose="020B0604030504040204" pitchFamily="34" charset="-128"/>
                </a:rPr>
                <a:t>変革</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92" name="テキスト ボックス 91">
            <a:extLst>
              <a:ext uri="{FF2B5EF4-FFF2-40B4-BE49-F238E27FC236}">
                <a16:creationId xmlns:a16="http://schemas.microsoft.com/office/drawing/2014/main" id="{4D0E222D-FED1-944A-93FB-2D236A1A9932}"/>
              </a:ext>
            </a:extLst>
          </p:cNvPr>
          <p:cNvSpPr txBox="1"/>
          <p:nvPr/>
        </p:nvSpPr>
        <p:spPr>
          <a:xfrm>
            <a:off x="1086398" y="1648833"/>
            <a:ext cx="6955750" cy="338554"/>
          </a:xfrm>
          <a:prstGeom prst="rect">
            <a:avLst/>
          </a:prstGeom>
          <a:noFill/>
        </p:spPr>
        <p:txBody>
          <a:bodyPr wrap="none" rtlCol="0">
            <a:spAutoFit/>
          </a:bodyPr>
          <a:lstStyle/>
          <a:p>
            <a:pPr algn="ctr"/>
            <a:r>
              <a:rPr lang="ja-JP" altLang="en-US" sz="1600" b="1">
                <a:solidFill>
                  <a:srgbClr val="7030A0"/>
                </a:solidFill>
                <a:latin typeface="Meiryo" panose="020B0604030504040204" pitchFamily="34" charset="-128"/>
                <a:ea typeface="Meiryo" panose="020B0604030504040204" pitchFamily="34" charset="-128"/>
              </a:rPr>
              <a:t>デジタルを前提に変化に俊敏に対処できる企業／アジャイル企業へ変わる</a:t>
            </a:r>
            <a:endParaRPr kumimoji="1" lang="ja-JP" altLang="en-US" sz="1600" b="1">
              <a:solidFill>
                <a:srgbClr val="7030A0"/>
              </a:solidFill>
              <a:latin typeface="Meiryo" panose="020B0604030504040204" pitchFamily="34" charset="-128"/>
              <a:ea typeface="Meiryo" panose="020B0604030504040204" pitchFamily="34" charset="-128"/>
            </a:endParaRPr>
          </a:p>
        </p:txBody>
      </p:sp>
      <p:pic>
        <p:nvPicPr>
          <p:cNvPr id="1026" name="Picture 2" descr="チームでプログラミングをしているイラスト">
            <a:extLst>
              <a:ext uri="{FF2B5EF4-FFF2-40B4-BE49-F238E27FC236}">
                <a16:creationId xmlns:a16="http://schemas.microsoft.com/office/drawing/2014/main" id="{EA301308-8FB5-B04F-881D-2692E93DCDA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691" y="2309922"/>
            <a:ext cx="824338" cy="824338"/>
          </a:xfrm>
          <a:prstGeom prst="rect">
            <a:avLst/>
          </a:prstGeom>
          <a:noFill/>
          <a:extLst>
            <a:ext uri="{909E8E84-426E-40DD-AFC4-6F175D3DCCD1}">
              <a14:hiddenFill xmlns:a14="http://schemas.microsoft.com/office/drawing/2010/main">
                <a:solidFill>
                  <a:srgbClr val="FFFFFF"/>
                </a:solidFill>
              </a14:hiddenFill>
            </a:ext>
          </a:extLst>
        </p:spPr>
      </p:pic>
      <p:pic>
        <p:nvPicPr>
          <p:cNvPr id="98" name="図 97">
            <a:extLst>
              <a:ext uri="{FF2B5EF4-FFF2-40B4-BE49-F238E27FC236}">
                <a16:creationId xmlns:a16="http://schemas.microsoft.com/office/drawing/2014/main" id="{9DFB480F-410B-5343-9919-9B03C88668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0866" y="2309922"/>
            <a:ext cx="1006730" cy="744980"/>
          </a:xfrm>
          <a:prstGeom prst="rect">
            <a:avLst/>
          </a:prstGeom>
        </p:spPr>
      </p:pic>
    </p:spTree>
    <p:extLst>
      <p:ext uri="{BB962C8B-B14F-4D97-AF65-F5344CB8AC3E}">
        <p14:creationId xmlns:p14="http://schemas.microsoft.com/office/powerpoint/2010/main" val="10672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p:tgtEl>
                                          <p:spTgt spid="31"/>
                                        </p:tgtEl>
                                        <p:attrNameLst>
                                          <p:attrName>ppt_x</p:attrName>
                                        </p:attrNameLst>
                                      </p:cBhvr>
                                      <p:tavLst>
                                        <p:tav tm="0">
                                          <p:val>
                                            <p:strVal val="#ppt_x-#ppt_w*1.125000"/>
                                          </p:val>
                                        </p:tav>
                                        <p:tav tm="100000">
                                          <p:val>
                                            <p:strVal val="#ppt_x"/>
                                          </p:val>
                                        </p:tav>
                                      </p:tavLst>
                                    </p:anim>
                                    <p:animEffect transition="in" filter="wipe(right)">
                                      <p:cBhvr>
                                        <p:cTn id="13" dur="500"/>
                                        <p:tgtEl>
                                          <p:spTgt spid="3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ppt_x</p:attrName>
                                        </p:attrNameLst>
                                      </p:cBhvr>
                                      <p:tavLst>
                                        <p:tav tm="0">
                                          <p:val>
                                            <p:strVal val="#ppt_x-#ppt_w*1.125000"/>
                                          </p:val>
                                        </p:tav>
                                        <p:tav tm="100000">
                                          <p:val>
                                            <p:strVal val="#ppt_x"/>
                                          </p:val>
                                        </p:tav>
                                      </p:tavLst>
                                    </p:anim>
                                    <p:animEffect transition="in" filter="wipe(right)">
                                      <p:cBhvr>
                                        <p:cTn id="25" dur="500"/>
                                        <p:tgtEl>
                                          <p:spTgt spid="16"/>
                                        </p:tgtEl>
                                      </p:cBhvr>
                                    </p:animEffect>
                                  </p:childTnLst>
                                </p:cTn>
                              </p:par>
                            </p:childTnLst>
                          </p:cTn>
                        </p:par>
                        <p:par>
                          <p:cTn id="26" fill="hold">
                            <p:stCondLst>
                              <p:cond delay="500"/>
                            </p:stCondLst>
                            <p:childTnLst>
                              <p:par>
                                <p:cTn id="27" presetID="1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ppt_x</p:attrName>
                                        </p:attrNameLst>
                                      </p:cBhvr>
                                      <p:tavLst>
                                        <p:tav tm="0">
                                          <p:val>
                                            <p:strVal val="#ppt_x-#ppt_w*1.125000"/>
                                          </p:val>
                                        </p:tav>
                                        <p:tav tm="100000">
                                          <p:val>
                                            <p:strVal val="#ppt_x"/>
                                          </p:val>
                                        </p:tav>
                                      </p:tavLst>
                                    </p:anim>
                                    <p:animEffect transition="in" filter="wipe(right)">
                                      <p:cBhvr>
                                        <p:cTn id="30" dur="500"/>
                                        <p:tgtEl>
                                          <p:spTgt spid="17"/>
                                        </p:tgtEl>
                                      </p:cBhvr>
                                    </p:animEffect>
                                  </p:childTnLst>
                                </p:cTn>
                              </p:par>
                            </p:childTnLst>
                          </p:cTn>
                        </p:par>
                        <p:par>
                          <p:cTn id="31" fill="hold">
                            <p:stCondLst>
                              <p:cond delay="1000"/>
                            </p:stCondLst>
                            <p:childTnLst>
                              <p:par>
                                <p:cTn id="32" presetID="12" presetClass="entr" presetSubtype="8"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p:tgtEl>
                                          <p:spTgt spid="18"/>
                                        </p:tgtEl>
                                        <p:attrNameLst>
                                          <p:attrName>ppt_x</p:attrName>
                                        </p:attrNameLst>
                                      </p:cBhvr>
                                      <p:tavLst>
                                        <p:tav tm="0">
                                          <p:val>
                                            <p:strVal val="#ppt_x-#ppt_w*1.125000"/>
                                          </p:val>
                                        </p:tav>
                                        <p:tav tm="100000">
                                          <p:val>
                                            <p:strVal val="#ppt_x"/>
                                          </p:val>
                                        </p:tav>
                                      </p:tavLst>
                                    </p:anim>
                                    <p:animEffect transition="in" filter="wipe(righ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p:tgtEl>
                                          <p:spTgt spid="33"/>
                                        </p:tgtEl>
                                        <p:attrNameLst>
                                          <p:attrName>ppt_x</p:attrName>
                                        </p:attrNameLst>
                                      </p:cBhvr>
                                      <p:tavLst>
                                        <p:tav tm="0">
                                          <p:val>
                                            <p:strVal val="#ppt_x-#ppt_w*1.125000"/>
                                          </p:val>
                                        </p:tav>
                                        <p:tav tm="100000">
                                          <p:val>
                                            <p:strVal val="#ppt_x"/>
                                          </p:val>
                                        </p:tav>
                                      </p:tavLst>
                                    </p:anim>
                                    <p:animEffect transition="in" filter="wipe(right)">
                                      <p:cBhvr>
                                        <p:cTn id="41" dur="500"/>
                                        <p:tgtEl>
                                          <p:spTgt spid="33"/>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98"/>
                                        </p:tgtEl>
                                        <p:attrNameLst>
                                          <p:attrName>style.visibility</p:attrName>
                                        </p:attrNameLst>
                                      </p:cBhvr>
                                      <p:to>
                                        <p:strVal val="visible"/>
                                      </p:to>
                                    </p:set>
                                    <p:anim calcmode="lin" valueType="num">
                                      <p:cBhvr>
                                        <p:cTn id="45" dur="500" fill="hold"/>
                                        <p:tgtEl>
                                          <p:spTgt spid="98"/>
                                        </p:tgtEl>
                                        <p:attrNameLst>
                                          <p:attrName>ppt_w</p:attrName>
                                        </p:attrNameLst>
                                      </p:cBhvr>
                                      <p:tavLst>
                                        <p:tav tm="0">
                                          <p:val>
                                            <p:fltVal val="0"/>
                                          </p:val>
                                        </p:tav>
                                        <p:tav tm="100000">
                                          <p:val>
                                            <p:strVal val="#ppt_w"/>
                                          </p:val>
                                        </p:tav>
                                      </p:tavLst>
                                    </p:anim>
                                    <p:anim calcmode="lin" valueType="num">
                                      <p:cBhvr>
                                        <p:cTn id="46" dur="500" fill="hold"/>
                                        <p:tgtEl>
                                          <p:spTgt spid="98"/>
                                        </p:tgtEl>
                                        <p:attrNameLst>
                                          <p:attrName>ppt_h</p:attrName>
                                        </p:attrNameLst>
                                      </p:cBhvr>
                                      <p:tavLst>
                                        <p:tav tm="0">
                                          <p:val>
                                            <p:fltVal val="0"/>
                                          </p:val>
                                        </p:tav>
                                        <p:tav tm="100000">
                                          <p:val>
                                            <p:strVal val="#ppt_h"/>
                                          </p:val>
                                        </p:tav>
                                      </p:tavLst>
                                    </p:anim>
                                    <p:animEffect transition="in" filter="fade">
                                      <p:cBhvr>
                                        <p:cTn id="47" dur="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92"/>
                                        </p:tgtEl>
                                        <p:attrNameLst>
                                          <p:attrName>style.visibility</p:attrName>
                                        </p:attrNameLst>
                                      </p:cBhvr>
                                      <p:to>
                                        <p:strVal val="visible"/>
                                      </p:to>
                                    </p:set>
                                    <p:anim calcmode="lin" valueType="num">
                                      <p:cBhvr>
                                        <p:cTn id="70" dur="500" fill="hold"/>
                                        <p:tgtEl>
                                          <p:spTgt spid="92"/>
                                        </p:tgtEl>
                                        <p:attrNameLst>
                                          <p:attrName>ppt_w</p:attrName>
                                        </p:attrNameLst>
                                      </p:cBhvr>
                                      <p:tavLst>
                                        <p:tav tm="0">
                                          <p:val>
                                            <p:fltVal val="0"/>
                                          </p:val>
                                        </p:tav>
                                        <p:tav tm="100000">
                                          <p:val>
                                            <p:strVal val="#ppt_w"/>
                                          </p:val>
                                        </p:tav>
                                      </p:tavLst>
                                    </p:anim>
                                    <p:anim calcmode="lin" valueType="num">
                                      <p:cBhvr>
                                        <p:cTn id="71" dur="500" fill="hold"/>
                                        <p:tgtEl>
                                          <p:spTgt spid="92"/>
                                        </p:tgtEl>
                                        <p:attrNameLst>
                                          <p:attrName>ppt_h</p:attrName>
                                        </p:attrNameLst>
                                      </p:cBhvr>
                                      <p:tavLst>
                                        <p:tav tm="0">
                                          <p:val>
                                            <p:fltVal val="0"/>
                                          </p:val>
                                        </p:tav>
                                        <p:tav tm="100000">
                                          <p:val>
                                            <p:strVal val="#ppt_h"/>
                                          </p:val>
                                        </p:tav>
                                      </p:tavLst>
                                    </p:anim>
                                    <p:animEffect transition="in" filter="fade">
                                      <p:cBhvr>
                                        <p:cTn id="7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DFFA790E-E40D-7349-9FD2-FB52C24D3878}"/>
              </a:ext>
            </a:extLst>
          </p:cNvPr>
          <p:cNvSpPr/>
          <p:nvPr/>
        </p:nvSpPr>
        <p:spPr>
          <a:xfrm>
            <a:off x="314904" y="849086"/>
            <a:ext cx="8514183" cy="521014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F031141-80BC-0541-ADAF-0B2160C20425}"/>
              </a:ext>
            </a:extLst>
          </p:cNvPr>
          <p:cNvSpPr/>
          <p:nvPr/>
        </p:nvSpPr>
        <p:spPr>
          <a:xfrm>
            <a:off x="473525" y="2336419"/>
            <a:ext cx="8196943" cy="2219591"/>
          </a:xfrm>
          <a:prstGeom prst="rect">
            <a:avLst/>
          </a:prstGeom>
          <a:solidFill>
            <a:schemeClr val="accent1">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02C7D4A-72A8-5C42-8A76-EA354519FC8C}"/>
              </a:ext>
            </a:extLst>
          </p:cNvPr>
          <p:cNvSpPr>
            <a:spLocks noGrp="1"/>
          </p:cNvSpPr>
          <p:nvPr>
            <p:ph type="title"/>
          </p:nvPr>
        </p:nvSpPr>
        <p:spPr/>
        <p:txBody>
          <a:bodyPr/>
          <a:lstStyle/>
          <a:p>
            <a:r>
              <a:rPr kumimoji="1" lang="ja-JP" altLang="en-US"/>
              <a:t>人間とデジタル</a:t>
            </a:r>
          </a:p>
        </p:txBody>
      </p:sp>
      <p:sp>
        <p:nvSpPr>
          <p:cNvPr id="3" name="テキスト ボックス 2">
            <a:extLst>
              <a:ext uri="{FF2B5EF4-FFF2-40B4-BE49-F238E27FC236}">
                <a16:creationId xmlns:a16="http://schemas.microsoft.com/office/drawing/2014/main" id="{04D2DBFC-5919-9944-B3A9-0F484E9A04EF}"/>
              </a:ext>
            </a:extLst>
          </p:cNvPr>
          <p:cNvSpPr txBox="1"/>
          <p:nvPr/>
        </p:nvSpPr>
        <p:spPr>
          <a:xfrm>
            <a:off x="865954" y="1319413"/>
            <a:ext cx="2451312" cy="830997"/>
          </a:xfrm>
          <a:prstGeom prst="rect">
            <a:avLst/>
          </a:prstGeom>
          <a:noFill/>
        </p:spPr>
        <p:txBody>
          <a:bodyPr wrap="none" rtlCol="0">
            <a:spAutoFit/>
          </a:bodyPr>
          <a:lstStyle/>
          <a:p>
            <a:r>
              <a:rPr kumimoji="1" lang="ja-JP" altLang="en-US" sz="4800">
                <a:solidFill>
                  <a:schemeClr val="accent3">
                    <a:lumMod val="75000"/>
                  </a:schemeClr>
                </a:solidFill>
                <a:latin typeface="Meiryo" panose="020B0604030504040204" pitchFamily="34" charset="-128"/>
                <a:ea typeface="Meiryo" panose="020B0604030504040204" pitchFamily="34" charset="-128"/>
              </a:rPr>
              <a:t>０</a:t>
            </a:r>
            <a:r>
              <a:rPr kumimoji="1"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１</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3EDE4D26-B8EC-6749-B3C8-1C36019BB160}"/>
              </a:ext>
            </a:extLst>
          </p:cNvPr>
          <p:cNvSpPr txBox="1"/>
          <p:nvPr/>
        </p:nvSpPr>
        <p:spPr>
          <a:xfrm>
            <a:off x="865952" y="3132422"/>
            <a:ext cx="2451312" cy="830997"/>
          </a:xfrm>
          <a:prstGeom prst="rect">
            <a:avLst/>
          </a:prstGeom>
          <a:noFill/>
        </p:spPr>
        <p:txBody>
          <a:bodyPr wrap="none" rtlCol="0">
            <a:spAutoFit/>
          </a:bodyPr>
          <a:lstStyle/>
          <a:p>
            <a:r>
              <a:rPr kumimoji="1" lang="ja-JP" altLang="en-US" sz="4800">
                <a:solidFill>
                  <a:srgbClr val="1F33E8"/>
                </a:solidFill>
                <a:latin typeface="Meiryo" panose="020B0604030504040204" pitchFamily="34" charset="-128"/>
                <a:ea typeface="Meiryo" panose="020B0604030504040204" pitchFamily="34" charset="-128"/>
              </a:rPr>
              <a:t>１</a:t>
            </a:r>
            <a:r>
              <a:rPr kumimoji="1"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a:t>
            </a:r>
            <a:r>
              <a:rPr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９</a:t>
            </a:r>
            <a:endParaRPr kumimoji="1" lang="ja-JP" altLang="en-US" sz="4800">
              <a:solidFill>
                <a:srgbClr val="1F33E8"/>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91326B41-C24D-9447-86F0-36FDDFDBF829}"/>
              </a:ext>
            </a:extLst>
          </p:cNvPr>
          <p:cNvSpPr txBox="1"/>
          <p:nvPr/>
        </p:nvSpPr>
        <p:spPr>
          <a:xfrm>
            <a:off x="865952" y="4940772"/>
            <a:ext cx="2601994" cy="830997"/>
          </a:xfrm>
          <a:prstGeom prst="rect">
            <a:avLst/>
          </a:prstGeom>
          <a:noFill/>
        </p:spPr>
        <p:txBody>
          <a:bodyPr wrap="none" rtlCol="0">
            <a:spAutoFit/>
          </a:bodyPr>
          <a:lstStyle/>
          <a:p>
            <a:r>
              <a:rPr lang="ja-JP" altLang="en-US" sz="4800">
                <a:solidFill>
                  <a:schemeClr val="accent3">
                    <a:lumMod val="75000"/>
                  </a:schemeClr>
                </a:solidFill>
                <a:latin typeface="Meiryo" panose="020B0604030504040204" pitchFamily="34" charset="-128"/>
                <a:ea typeface="Meiryo" panose="020B0604030504040204" pitchFamily="34" charset="-128"/>
              </a:rPr>
              <a:t>９</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10</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736E2A01-D73A-DA4B-8FED-DE537773F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06375" y="2793451"/>
            <a:ext cx="1131249" cy="1315406"/>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3AA568C9-F843-B649-BF33-7DA46DF823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094399" y="4666519"/>
            <a:ext cx="955201" cy="1209116"/>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E3FC21BF-E560-4541-BB1B-A25C34B36B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094399" y="1006012"/>
            <a:ext cx="955201" cy="1209116"/>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26D68CE4-D421-CE44-9C91-32494153304B}"/>
              </a:ext>
            </a:extLst>
          </p:cNvPr>
          <p:cNvSpPr txBox="1"/>
          <p:nvPr/>
        </p:nvSpPr>
        <p:spPr>
          <a:xfrm>
            <a:off x="5746051" y="1092130"/>
            <a:ext cx="1787669"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創造性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発見や発明</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イノベーション</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芸術性や美意識</a:t>
            </a:r>
          </a:p>
        </p:txBody>
      </p:sp>
      <p:sp>
        <p:nvSpPr>
          <p:cNvPr id="11" name="テキスト ボックス 10">
            <a:extLst>
              <a:ext uri="{FF2B5EF4-FFF2-40B4-BE49-F238E27FC236}">
                <a16:creationId xmlns:a16="http://schemas.microsoft.com/office/drawing/2014/main" id="{13BD0FD4-0818-E348-97F1-F4A423CDB09B}"/>
              </a:ext>
            </a:extLst>
          </p:cNvPr>
          <p:cNvSpPr txBox="1"/>
          <p:nvPr/>
        </p:nvSpPr>
        <p:spPr>
          <a:xfrm>
            <a:off x="5788440" y="2886030"/>
            <a:ext cx="2146742" cy="1046440"/>
          </a:xfrm>
          <a:prstGeom prst="rect">
            <a:avLst/>
          </a:prstGeom>
          <a:noFill/>
        </p:spPr>
        <p:txBody>
          <a:bodyPr wrap="none" rtlCol="0">
            <a:spAutoFit/>
          </a:bodyPr>
          <a:lstStyle/>
          <a:p>
            <a:r>
              <a:rPr lang="ja-JP" altLang="en-US" sz="2000" b="1">
                <a:solidFill>
                  <a:srgbClr val="1F33E8"/>
                </a:solidFill>
                <a:latin typeface="Meiryo" panose="020B0604030504040204" pitchFamily="34" charset="-128"/>
                <a:ea typeface="Meiryo" panose="020B0604030504040204" pitchFamily="34" charset="-128"/>
              </a:rPr>
              <a:t>生産性</a:t>
            </a:r>
            <a:endParaRPr lang="en-US" altLang="ja-JP" sz="2000" b="1" dirty="0">
              <a:solidFill>
                <a:srgbClr val="1F33E8"/>
              </a:solidFill>
              <a:latin typeface="Meiryo" panose="020B0604030504040204" pitchFamily="34" charset="-128"/>
              <a:ea typeface="Meiryo" panose="020B0604030504040204" pitchFamily="34" charset="-128"/>
            </a:endParaRPr>
          </a:p>
          <a:p>
            <a:pPr marL="357188" indent="-357188">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効率化・スピード</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自動化・自律化</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コミュニケーション</a:t>
            </a:r>
            <a:endParaRPr lang="en-US" altLang="ja-JP" sz="1400" dirty="0">
              <a:solidFill>
                <a:srgbClr val="1F33E8"/>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EE86AA4-C2C9-8F47-94F6-8CA3F97CBE87}"/>
              </a:ext>
            </a:extLst>
          </p:cNvPr>
          <p:cNvSpPr txBox="1"/>
          <p:nvPr/>
        </p:nvSpPr>
        <p:spPr>
          <a:xfrm>
            <a:off x="5788440" y="4819747"/>
            <a:ext cx="1428596"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感受性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応用・転用</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発展・拡張</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決定・判断</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41DE0ACF-7CD8-A240-BFA0-E8977E1C223A}"/>
              </a:ext>
            </a:extLst>
          </p:cNvPr>
          <p:cNvSpPr txBox="1"/>
          <p:nvPr/>
        </p:nvSpPr>
        <p:spPr>
          <a:xfrm>
            <a:off x="4018001" y="3451154"/>
            <a:ext cx="110799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デジタル</a:t>
            </a:r>
          </a:p>
        </p:txBody>
      </p:sp>
      <p:sp>
        <p:nvSpPr>
          <p:cNvPr id="15" name="上下矢印 14">
            <a:extLst>
              <a:ext uri="{FF2B5EF4-FFF2-40B4-BE49-F238E27FC236}">
                <a16:creationId xmlns:a16="http://schemas.microsoft.com/office/drawing/2014/main" id="{29EA3FA1-FFD7-0D42-AF37-6B09B3CDFCDE}"/>
              </a:ext>
            </a:extLst>
          </p:cNvPr>
          <p:cNvSpPr/>
          <p:nvPr/>
        </p:nvSpPr>
        <p:spPr>
          <a:xfrm>
            <a:off x="7977670" y="994278"/>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下矢印 15">
            <a:extLst>
              <a:ext uri="{FF2B5EF4-FFF2-40B4-BE49-F238E27FC236}">
                <a16:creationId xmlns:a16="http://schemas.microsoft.com/office/drawing/2014/main" id="{5249120D-3C3E-6949-AA89-3F0B67FA4DCA}"/>
              </a:ext>
            </a:extLst>
          </p:cNvPr>
          <p:cNvSpPr/>
          <p:nvPr/>
        </p:nvSpPr>
        <p:spPr>
          <a:xfrm>
            <a:off x="7977670" y="4666519"/>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03257252-4CFA-7A47-ACDD-18D25E3D1279}"/>
              </a:ext>
            </a:extLst>
          </p:cNvPr>
          <p:cNvSpPr txBox="1"/>
          <p:nvPr/>
        </p:nvSpPr>
        <p:spPr>
          <a:xfrm>
            <a:off x="7985246" y="2439754"/>
            <a:ext cx="553998" cy="1938992"/>
          </a:xfrm>
          <a:prstGeom prst="rect">
            <a:avLst/>
          </a:prstGeom>
          <a:noFill/>
        </p:spPr>
        <p:txBody>
          <a:bodyPr vert="eaVert" wrap="none" rtlCol="0">
            <a:spAutoFit/>
          </a:bodyPr>
          <a:lstStyle/>
          <a:p>
            <a:pPr algn="ctr"/>
            <a:r>
              <a:rPr kumimoji="1" lang="ja-JP" altLang="en-US" sz="1200">
                <a:solidFill>
                  <a:srgbClr val="1F33E8"/>
                </a:solidFill>
                <a:latin typeface="Meiryo" panose="020B0604030504040204" pitchFamily="34" charset="-128"/>
                <a:ea typeface="Meiryo" panose="020B0604030504040204" pitchFamily="34" charset="-128"/>
              </a:rPr>
              <a:t>人間にしかできないコトへ</a:t>
            </a:r>
            <a:endParaRPr kumimoji="1" lang="en-US" altLang="ja-JP" sz="1200" dirty="0">
              <a:solidFill>
                <a:srgbClr val="1F33E8"/>
              </a:solidFill>
              <a:latin typeface="Meiryo" panose="020B0604030504040204" pitchFamily="34" charset="-128"/>
              <a:ea typeface="Meiryo" panose="020B0604030504040204" pitchFamily="34" charset="-128"/>
            </a:endParaRPr>
          </a:p>
          <a:p>
            <a:pPr algn="ctr"/>
            <a:r>
              <a:rPr kumimoji="1" lang="ja-JP" altLang="en-US" sz="1200">
                <a:solidFill>
                  <a:srgbClr val="1F33E8"/>
                </a:solidFill>
                <a:latin typeface="Meiryo" panose="020B0604030504040204" pitchFamily="34" charset="-128"/>
                <a:ea typeface="Meiryo" panose="020B0604030504040204" pitchFamily="34" charset="-128"/>
              </a:rPr>
              <a:t>時間と意識をシフトさせる</a:t>
            </a:r>
          </a:p>
        </p:txBody>
      </p:sp>
      <p:sp>
        <p:nvSpPr>
          <p:cNvPr id="18" name="テキスト ボックス 17">
            <a:extLst>
              <a:ext uri="{FF2B5EF4-FFF2-40B4-BE49-F238E27FC236}">
                <a16:creationId xmlns:a16="http://schemas.microsoft.com/office/drawing/2014/main" id="{B4330B1D-0989-FB42-A8EB-CE450101220C}"/>
              </a:ext>
            </a:extLst>
          </p:cNvPr>
          <p:cNvSpPr txBox="1"/>
          <p:nvPr/>
        </p:nvSpPr>
        <p:spPr>
          <a:xfrm>
            <a:off x="634768" y="6139372"/>
            <a:ext cx="7874463" cy="523220"/>
          </a:xfrm>
          <a:prstGeom prst="rect">
            <a:avLst/>
          </a:prstGeom>
          <a:noFill/>
        </p:spPr>
        <p:txBody>
          <a:bodyPr wrap="none" rtlCol="0">
            <a:spAutoFit/>
          </a:bodyPr>
          <a:lstStyle/>
          <a:p>
            <a:r>
              <a:rPr lang="en-US" altLang="ja-JP" sz="2800" dirty="0">
                <a:solidFill>
                  <a:srgbClr val="7030A0"/>
                </a:solidFill>
                <a:latin typeface="Meiryo" panose="020B0604030504040204" pitchFamily="34" charset="-128"/>
                <a:ea typeface="Meiryo" panose="020B0604030504040204" pitchFamily="34" charset="-128"/>
              </a:rPr>
              <a:t>DX</a:t>
            </a:r>
            <a:r>
              <a:rPr lang="ja-JP" altLang="en-US" sz="2800">
                <a:solidFill>
                  <a:srgbClr val="7030A0"/>
                </a:solidFill>
                <a:latin typeface="Meiryo" panose="020B0604030504040204" pitchFamily="34" charset="-128"/>
                <a:ea typeface="Meiryo" panose="020B0604030504040204" pitchFamily="34" charset="-128"/>
              </a:rPr>
              <a:t>とは、こういう企業の文化や風土を作ること</a:t>
            </a:r>
            <a:endParaRPr kumimoji="1" lang="ja-JP" altLang="en-US" sz="280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679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2E207CF3-D0D7-FD4B-B084-F3389D779904}"/>
              </a:ext>
            </a:extLst>
          </p:cNvPr>
          <p:cNvSpPr/>
          <p:nvPr/>
        </p:nvSpPr>
        <p:spPr>
          <a:xfrm>
            <a:off x="304153" y="5523516"/>
            <a:ext cx="4267848" cy="85067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8F4A1C27-9DAB-AF46-ADD3-37D89EF48FC9}"/>
              </a:ext>
            </a:extLst>
          </p:cNvPr>
          <p:cNvSpPr/>
          <p:nvPr/>
        </p:nvSpPr>
        <p:spPr>
          <a:xfrm>
            <a:off x="4572000" y="5531642"/>
            <a:ext cx="4267848" cy="85067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DEDD9BF3-595A-BA41-B339-80132727B971}"/>
              </a:ext>
            </a:extLst>
          </p:cNvPr>
          <p:cNvSpPr/>
          <p:nvPr/>
        </p:nvSpPr>
        <p:spPr>
          <a:xfrm>
            <a:off x="304152" y="929171"/>
            <a:ext cx="8535695" cy="438929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F6526D5-D273-A54E-A4B8-4D522FE53DC0}"/>
              </a:ext>
            </a:extLst>
          </p:cNvPr>
          <p:cNvSpPr>
            <a:spLocks noGrp="1"/>
          </p:cNvSpPr>
          <p:nvPr>
            <p:ph type="title"/>
          </p:nvPr>
        </p:nvSpPr>
        <p:spPr/>
        <p:txBody>
          <a:bodyPr/>
          <a:lstStyle/>
          <a:p>
            <a:r>
              <a:rPr lang="ja-JP" altLang="en-US"/>
              <a:t>デジタル化と</a:t>
            </a:r>
            <a:r>
              <a:rPr lang="en-US" altLang="ja-JP" dirty="0"/>
              <a:t>DX</a:t>
            </a:r>
            <a:r>
              <a:rPr lang="ja-JP" altLang="en-US"/>
              <a:t>の違い</a:t>
            </a:r>
            <a:endParaRPr kumimoji="1" lang="ja-JP" altLang="en-US"/>
          </a:p>
        </p:txBody>
      </p:sp>
      <p:sp>
        <p:nvSpPr>
          <p:cNvPr id="3" name="正方形/長方形 2">
            <a:extLst>
              <a:ext uri="{FF2B5EF4-FFF2-40B4-BE49-F238E27FC236}">
                <a16:creationId xmlns:a16="http://schemas.microsoft.com/office/drawing/2014/main" id="{998D2458-EC89-424B-A8ED-B07FF802CA7B}"/>
              </a:ext>
            </a:extLst>
          </p:cNvPr>
          <p:cNvSpPr/>
          <p:nvPr/>
        </p:nvSpPr>
        <p:spPr>
          <a:xfrm>
            <a:off x="1183265" y="2987042"/>
            <a:ext cx="3388736" cy="21093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33554A3-E452-B14E-86E4-362A62883509}"/>
              </a:ext>
            </a:extLst>
          </p:cNvPr>
          <p:cNvSpPr/>
          <p:nvPr/>
        </p:nvSpPr>
        <p:spPr>
          <a:xfrm>
            <a:off x="4572001" y="2987043"/>
            <a:ext cx="3388736" cy="210934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36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2FFDC01-0BF0-A749-B1D3-8B408CD26653}"/>
              </a:ext>
            </a:extLst>
          </p:cNvPr>
          <p:cNvSpPr txBox="1"/>
          <p:nvPr/>
        </p:nvSpPr>
        <p:spPr>
          <a:xfrm>
            <a:off x="3169921" y="3206228"/>
            <a:ext cx="2804160" cy="646331"/>
          </a:xfrm>
          <a:prstGeom prst="rect">
            <a:avLst/>
          </a:prstGeom>
          <a:noFill/>
        </p:spPr>
        <p:txBody>
          <a:bodyPr wrap="square" rtlCol="0">
            <a:spAutoFit/>
          </a:bodyPr>
          <a:lstStyle/>
          <a:p>
            <a:pPr algn="ctr"/>
            <a:r>
              <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p>
        </p:txBody>
      </p:sp>
      <p:sp>
        <p:nvSpPr>
          <p:cNvPr id="10" name="テキスト ボックス 9">
            <a:extLst>
              <a:ext uri="{FF2B5EF4-FFF2-40B4-BE49-F238E27FC236}">
                <a16:creationId xmlns:a16="http://schemas.microsoft.com/office/drawing/2014/main" id="{E745BD8F-4D27-1B49-8F93-C3C9643D1F6D}"/>
              </a:ext>
            </a:extLst>
          </p:cNvPr>
          <p:cNvSpPr txBox="1"/>
          <p:nvPr/>
        </p:nvSpPr>
        <p:spPr>
          <a:xfrm>
            <a:off x="1183265" y="3951431"/>
            <a:ext cx="3388736" cy="461665"/>
          </a:xfrm>
          <a:prstGeom prst="rect">
            <a:avLst/>
          </a:prstGeom>
          <a:noFill/>
        </p:spPr>
        <p:txBody>
          <a:bodyPr wrap="squar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デジタイゼーション</a:t>
            </a:r>
          </a:p>
        </p:txBody>
      </p:sp>
      <p:sp>
        <p:nvSpPr>
          <p:cNvPr id="11" name="テキスト ボックス 10">
            <a:extLst>
              <a:ext uri="{FF2B5EF4-FFF2-40B4-BE49-F238E27FC236}">
                <a16:creationId xmlns:a16="http://schemas.microsoft.com/office/drawing/2014/main" id="{90E117E7-9F02-204F-A187-95DA8045BCDB}"/>
              </a:ext>
            </a:extLst>
          </p:cNvPr>
          <p:cNvSpPr txBox="1"/>
          <p:nvPr/>
        </p:nvSpPr>
        <p:spPr>
          <a:xfrm>
            <a:off x="1183266" y="4525458"/>
            <a:ext cx="33887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効率化のためのデジタル技術の活用</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3951AD44-BDDD-414D-9EF7-FFE3A3838BBA}"/>
              </a:ext>
            </a:extLst>
          </p:cNvPr>
          <p:cNvSpPr txBox="1"/>
          <p:nvPr/>
        </p:nvSpPr>
        <p:spPr>
          <a:xfrm>
            <a:off x="304153" y="1113227"/>
            <a:ext cx="8535694" cy="646331"/>
          </a:xfrm>
          <a:prstGeom prst="rect">
            <a:avLst/>
          </a:prstGeom>
          <a:noFill/>
        </p:spPr>
        <p:txBody>
          <a:bodyPr wrap="square" rtlCol="0">
            <a:spAutoFit/>
          </a:bodyPr>
          <a:lstStyle/>
          <a:p>
            <a:pPr algn="ctr"/>
            <a:r>
              <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デジタル・トランスフォームーション</a:t>
            </a:r>
          </a:p>
        </p:txBody>
      </p:sp>
      <p:sp>
        <p:nvSpPr>
          <p:cNvPr id="14" name="テキスト ボックス 13">
            <a:extLst>
              <a:ext uri="{FF2B5EF4-FFF2-40B4-BE49-F238E27FC236}">
                <a16:creationId xmlns:a16="http://schemas.microsoft.com/office/drawing/2014/main" id="{1F424EF3-19B9-394A-8C89-C2418A3082EB}"/>
              </a:ext>
            </a:extLst>
          </p:cNvPr>
          <p:cNvSpPr txBox="1"/>
          <p:nvPr/>
        </p:nvSpPr>
        <p:spPr>
          <a:xfrm>
            <a:off x="1183263" y="2606399"/>
            <a:ext cx="3388737" cy="338554"/>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業務</a:t>
            </a:r>
            <a:r>
              <a:rPr kumimoji="1" lang="ja-JP" altLang="en-US" sz="1600">
                <a:solidFill>
                  <a:schemeClr val="bg1"/>
                </a:solidFill>
                <a:latin typeface="Meiryo" panose="020B0604030504040204" pitchFamily="34" charset="-128"/>
                <a:ea typeface="Meiryo" panose="020B0604030504040204" pitchFamily="34" charset="-128"/>
              </a:rPr>
              <a:t>手順の見直しや組織の再編</a:t>
            </a:r>
          </a:p>
        </p:txBody>
      </p:sp>
      <p:sp>
        <p:nvSpPr>
          <p:cNvPr id="15" name="テキスト ボックス 14">
            <a:extLst>
              <a:ext uri="{FF2B5EF4-FFF2-40B4-BE49-F238E27FC236}">
                <a16:creationId xmlns:a16="http://schemas.microsoft.com/office/drawing/2014/main" id="{F0C120AC-BE5A-1448-86EA-23FB2F8C6A16}"/>
              </a:ext>
            </a:extLst>
          </p:cNvPr>
          <p:cNvSpPr txBox="1"/>
          <p:nvPr/>
        </p:nvSpPr>
        <p:spPr>
          <a:xfrm>
            <a:off x="4571999" y="2606399"/>
            <a:ext cx="3388735"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事業目的やビジネスモデルの変革</a:t>
            </a:r>
          </a:p>
        </p:txBody>
      </p:sp>
      <p:sp>
        <p:nvSpPr>
          <p:cNvPr id="16" name="正方形/長方形 15">
            <a:extLst>
              <a:ext uri="{FF2B5EF4-FFF2-40B4-BE49-F238E27FC236}">
                <a16:creationId xmlns:a16="http://schemas.microsoft.com/office/drawing/2014/main" id="{D3505948-AC2C-BF41-A325-A492B68F2A77}"/>
              </a:ext>
            </a:extLst>
          </p:cNvPr>
          <p:cNvSpPr/>
          <p:nvPr/>
        </p:nvSpPr>
        <p:spPr>
          <a:xfrm>
            <a:off x="294100" y="1692106"/>
            <a:ext cx="8535696" cy="584775"/>
          </a:xfrm>
          <a:prstGeom prst="rect">
            <a:avLst/>
          </a:prstGeom>
        </p:spPr>
        <p:txBody>
          <a:bodyPr wrap="square">
            <a:spAutoFit/>
          </a:bodyPr>
          <a:lstStyle/>
          <a:p>
            <a:pPr algn="ctr"/>
            <a:r>
              <a:rPr lang="ja-JP" altLang="en-US" sz="3200" b="1">
                <a:solidFill>
                  <a:schemeClr val="bg1"/>
                </a:solidFill>
                <a:latin typeface="Meiryo" panose="020B0604030504040204" pitchFamily="34" charset="-128"/>
                <a:ea typeface="Meiryo" panose="020B0604030504040204" pitchFamily="34" charset="-128"/>
              </a:rPr>
              <a:t>アジャイル企業へ変わること</a:t>
            </a:r>
            <a:endParaRPr lang="ja-JP" altLang="en-US" sz="3200">
              <a:solidFill>
                <a:schemeClr val="bg1"/>
              </a:solidFill>
            </a:endParaRPr>
          </a:p>
        </p:txBody>
      </p:sp>
      <p:sp>
        <p:nvSpPr>
          <p:cNvPr id="19" name="テキスト ボックス 18">
            <a:extLst>
              <a:ext uri="{FF2B5EF4-FFF2-40B4-BE49-F238E27FC236}">
                <a16:creationId xmlns:a16="http://schemas.microsoft.com/office/drawing/2014/main" id="{970E1383-762F-E844-85D5-6ACFB11BDCBE}"/>
              </a:ext>
            </a:extLst>
          </p:cNvPr>
          <p:cNvSpPr txBox="1"/>
          <p:nvPr/>
        </p:nvSpPr>
        <p:spPr>
          <a:xfrm>
            <a:off x="304152" y="5768239"/>
            <a:ext cx="366834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デジタルが前提</a:t>
            </a:r>
          </a:p>
        </p:txBody>
      </p:sp>
      <p:sp>
        <p:nvSpPr>
          <p:cNvPr id="20" name="テキスト ボックス 19">
            <a:extLst>
              <a:ext uri="{FF2B5EF4-FFF2-40B4-BE49-F238E27FC236}">
                <a16:creationId xmlns:a16="http://schemas.microsoft.com/office/drawing/2014/main" id="{CD1016E4-6421-FF43-AEE7-C011F43DAAA4}"/>
              </a:ext>
            </a:extLst>
          </p:cNvPr>
          <p:cNvSpPr txBox="1"/>
          <p:nvPr/>
        </p:nvSpPr>
        <p:spPr>
          <a:xfrm>
            <a:off x="5171505" y="5768238"/>
            <a:ext cx="366834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変化が早く将来の予測が困難</a:t>
            </a:r>
          </a:p>
        </p:txBody>
      </p:sp>
      <p:sp>
        <p:nvSpPr>
          <p:cNvPr id="21" name="テキスト ボックス 20">
            <a:extLst>
              <a:ext uri="{FF2B5EF4-FFF2-40B4-BE49-F238E27FC236}">
                <a16:creationId xmlns:a16="http://schemas.microsoft.com/office/drawing/2014/main" id="{9D5555A4-3AF9-E143-9C74-FCEA74A4B708}"/>
              </a:ext>
            </a:extLst>
          </p:cNvPr>
          <p:cNvSpPr txBox="1"/>
          <p:nvPr/>
        </p:nvSpPr>
        <p:spPr>
          <a:xfrm>
            <a:off x="3149816" y="5608815"/>
            <a:ext cx="2824265" cy="769441"/>
          </a:xfrm>
          <a:prstGeom prst="rect">
            <a:avLst/>
          </a:prstGeom>
          <a:noFill/>
        </p:spPr>
        <p:txBody>
          <a:bodyPr wrap="square" rtlCol="0">
            <a:spAutoFit/>
          </a:bodyPr>
          <a:lstStyle/>
          <a:p>
            <a:pPr algn="ctr"/>
            <a:r>
              <a:rPr kumimoji="1" lang="en-US" altLang="ja-JP" sz="2000" b="1" dirty="0">
                <a:solidFill>
                  <a:schemeClr val="bg1"/>
                </a:solidFill>
                <a:latin typeface="Meiryo" panose="020B0604030504040204" pitchFamily="34" charset="-128"/>
                <a:ea typeface="Meiryo" panose="020B0604030504040204" pitchFamily="34" charset="-128"/>
              </a:rPr>
              <a:t>VUCA</a:t>
            </a:r>
          </a:p>
          <a:p>
            <a:pPr algn="ctr"/>
            <a:r>
              <a:rPr kumimoji="1" lang="ja-JP" altLang="en-US" sz="1600" b="1">
                <a:solidFill>
                  <a:schemeClr val="bg1"/>
                </a:solidFill>
                <a:latin typeface="Meiryo" panose="020B0604030504040204" pitchFamily="34" charset="-128"/>
                <a:ea typeface="Meiryo" panose="020B0604030504040204" pitchFamily="34" charset="-128"/>
              </a:rPr>
              <a:t>な</a:t>
            </a:r>
            <a:r>
              <a:rPr kumimoji="1" lang="ja-JP" altLang="en-US" sz="2400" b="1">
                <a:solidFill>
                  <a:schemeClr val="bg1"/>
                </a:solidFill>
                <a:latin typeface="Meiryo" panose="020B0604030504040204" pitchFamily="34" charset="-128"/>
                <a:ea typeface="Meiryo" panose="020B0604030504040204" pitchFamily="34" charset="-128"/>
              </a:rPr>
              <a:t>社会</a:t>
            </a:r>
          </a:p>
        </p:txBody>
      </p:sp>
      <p:sp>
        <p:nvSpPr>
          <p:cNvPr id="22" name="下矢印 21">
            <a:extLst>
              <a:ext uri="{FF2B5EF4-FFF2-40B4-BE49-F238E27FC236}">
                <a16:creationId xmlns:a16="http://schemas.microsoft.com/office/drawing/2014/main" id="{42BB5F1F-FDFF-FC42-83D5-F7054D86B201}"/>
              </a:ext>
            </a:extLst>
          </p:cNvPr>
          <p:cNvSpPr/>
          <p:nvPr/>
        </p:nvSpPr>
        <p:spPr>
          <a:xfrm>
            <a:off x="3760544" y="5244864"/>
            <a:ext cx="1622909" cy="33384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612B955D-7267-814C-8A50-255428475464}"/>
              </a:ext>
            </a:extLst>
          </p:cNvPr>
          <p:cNvSpPr txBox="1"/>
          <p:nvPr/>
        </p:nvSpPr>
        <p:spPr>
          <a:xfrm>
            <a:off x="4572001" y="3951431"/>
            <a:ext cx="3388735" cy="461665"/>
          </a:xfrm>
          <a:prstGeom prst="rect">
            <a:avLst/>
          </a:prstGeom>
          <a:noFill/>
        </p:spPr>
        <p:txBody>
          <a:bodyPr wrap="squar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デジタライゼーション</a:t>
            </a:r>
          </a:p>
        </p:txBody>
      </p:sp>
      <p:sp>
        <p:nvSpPr>
          <p:cNvPr id="6" name="テキスト ボックス 5">
            <a:extLst>
              <a:ext uri="{FF2B5EF4-FFF2-40B4-BE49-F238E27FC236}">
                <a16:creationId xmlns:a16="http://schemas.microsoft.com/office/drawing/2014/main" id="{5CADEB18-8FF7-084C-A029-EB31769CDC1A}"/>
              </a:ext>
            </a:extLst>
          </p:cNvPr>
          <p:cNvSpPr txBox="1"/>
          <p:nvPr/>
        </p:nvSpPr>
        <p:spPr>
          <a:xfrm>
            <a:off x="4572000" y="4525459"/>
            <a:ext cx="33887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変革を伴うデジタル技術の活用</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6C90E8E-A3D5-BE46-95EA-B4DEEFEEC1C8}"/>
              </a:ext>
            </a:extLst>
          </p:cNvPr>
          <p:cNvSpPr txBox="1"/>
          <p:nvPr/>
        </p:nvSpPr>
        <p:spPr>
          <a:xfrm>
            <a:off x="1008262" y="2209336"/>
            <a:ext cx="7127475" cy="338554"/>
          </a:xfrm>
          <a:prstGeom prst="rect">
            <a:avLst/>
          </a:prstGeom>
          <a:noFill/>
        </p:spPr>
        <p:txBody>
          <a:bodyPr wrap="square" rtlCol="0">
            <a:spAutoFit/>
          </a:bodyPr>
          <a:lstStyle/>
          <a:p>
            <a:pPr algn="ctr"/>
            <a:r>
              <a:rPr lang="ja-JP" altLang="en-US" sz="1600" b="1">
                <a:solidFill>
                  <a:schemeClr val="bg1"/>
                </a:solidFill>
                <a:latin typeface="Meiryo" panose="020B0604030504040204" pitchFamily="34" charset="-128"/>
                <a:ea typeface="Meiryo" panose="020B0604030504040204" pitchFamily="34" charset="-128"/>
              </a:rPr>
              <a:t>変化に俊敏に対処できる</a:t>
            </a:r>
            <a:r>
              <a:rPr kumimoji="1" lang="ja-JP" altLang="en-US" sz="1600" b="1">
                <a:solidFill>
                  <a:schemeClr val="bg1"/>
                </a:solidFill>
                <a:latin typeface="Meiryo" panose="020B0604030504040204" pitchFamily="34" charset="-128"/>
                <a:ea typeface="Meiryo" panose="020B0604030504040204" pitchFamily="34" charset="-128"/>
              </a:rPr>
              <a:t>企業の文化や風土への変革</a:t>
            </a:r>
          </a:p>
        </p:txBody>
      </p:sp>
    </p:spTree>
    <p:extLst>
      <p:ext uri="{BB962C8B-B14F-4D97-AF65-F5344CB8AC3E}">
        <p14:creationId xmlns:p14="http://schemas.microsoft.com/office/powerpoint/2010/main" val="1636226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DD51B0DA-846B-1147-9219-E1DBC68B8E7F}"/>
              </a:ext>
            </a:extLst>
          </p:cNvPr>
          <p:cNvSpPr/>
          <p:nvPr/>
        </p:nvSpPr>
        <p:spPr>
          <a:xfrm>
            <a:off x="4687595" y="881716"/>
            <a:ext cx="4117551" cy="562315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59D0A65-F5D5-244E-84CD-B804EC8F69EC}"/>
              </a:ext>
            </a:extLst>
          </p:cNvPr>
          <p:cNvSpPr/>
          <p:nvPr/>
        </p:nvSpPr>
        <p:spPr>
          <a:xfrm>
            <a:off x="338854" y="881717"/>
            <a:ext cx="4117551" cy="562315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CF1834-86F4-DF4F-A7C3-5CE6566D8F59}"/>
              </a:ext>
            </a:extLst>
          </p:cNvPr>
          <p:cNvSpPr>
            <a:spLocks noGrp="1"/>
          </p:cNvSpPr>
          <p:nvPr>
            <p:ph type="title"/>
          </p:nvPr>
        </p:nvSpPr>
        <p:spPr/>
        <p:txBody>
          <a:bodyPr/>
          <a:lstStyle/>
          <a:p>
            <a:r>
              <a:rPr lang="ja-JP" altLang="ja-JP"/>
              <a:t>「文化や風土を変える」とは具体的に何を変えるのか </a:t>
            </a:r>
            <a:endParaRPr kumimoji="1" lang="ja-JP" altLang="en-US"/>
          </a:p>
        </p:txBody>
      </p:sp>
      <p:sp>
        <p:nvSpPr>
          <p:cNvPr id="3" name="正方形/長方形 2">
            <a:extLst>
              <a:ext uri="{FF2B5EF4-FFF2-40B4-BE49-F238E27FC236}">
                <a16:creationId xmlns:a16="http://schemas.microsoft.com/office/drawing/2014/main" id="{F00B1A23-1A21-2F41-A3B3-97528B99CD2C}"/>
              </a:ext>
            </a:extLst>
          </p:cNvPr>
          <p:cNvSpPr/>
          <p:nvPr/>
        </p:nvSpPr>
        <p:spPr>
          <a:xfrm>
            <a:off x="619300" y="1576989"/>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現場の意見を尊重するが、判断は上司が行い、上意下達で実行させる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a:extLst>
              <a:ext uri="{FF2B5EF4-FFF2-40B4-BE49-F238E27FC236}">
                <a16:creationId xmlns:a16="http://schemas.microsoft.com/office/drawing/2014/main" id="{47C1CBC6-2384-C144-A584-34E34A0F81F0}"/>
              </a:ext>
            </a:extLst>
          </p:cNvPr>
          <p:cNvSpPr/>
          <p:nvPr/>
        </p:nvSpPr>
        <p:spPr>
          <a:xfrm>
            <a:off x="4987639" y="1576989"/>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ポリシーとビジョンを共有し、判断と行動は現場の個人・チームを信頼して任せる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FA392AB4-B742-694B-B299-059B01057A02}"/>
              </a:ext>
            </a:extLst>
          </p:cNvPr>
          <p:cNvSpPr/>
          <p:nvPr/>
        </p:nvSpPr>
        <p:spPr>
          <a:xfrm>
            <a:off x="619300" y="2075536"/>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職場</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、上下関係、手続きやルールなどの形式を尊重すれば、成果は結果としてついてくると考える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2518F1C-A83E-8E47-80CD-0255573BD278}"/>
              </a:ext>
            </a:extLst>
          </p:cNvPr>
          <p:cNvSpPr/>
          <p:nvPr/>
        </p:nvSpPr>
        <p:spPr>
          <a:xfrm>
            <a:off x="4987639" y="2075536"/>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成果を達成するために、これまでのやり方に拘らず、新しいやり方を積極的に試してみる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910AA1F7-4A96-A145-A993-BF2ECC00844E}"/>
              </a:ext>
            </a:extLst>
          </p:cNvPr>
          <p:cNvSpPr/>
          <p:nvPr/>
        </p:nvSpPr>
        <p:spPr>
          <a:xfrm>
            <a:off x="619300" y="2579687"/>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調和や一致を重視し、根回しや調整で、時間をかけてでも、全員合意を達成する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245CB485-1A74-2F4B-B7BF-8036725B4322}"/>
              </a:ext>
            </a:extLst>
          </p:cNvPr>
          <p:cNvSpPr/>
          <p:nvPr/>
        </p:nvSpPr>
        <p:spPr>
          <a:xfrm>
            <a:off x="4987639" y="2579687"/>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多様な意見を重視し、リーダーシップで短期間で判断・実行し、ふり返り、改善を高速に繰り返す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6D011639-EEBF-C449-A81A-724794E51F40}"/>
              </a:ext>
            </a:extLst>
          </p:cNvPr>
          <p:cNvSpPr/>
          <p:nvPr/>
        </p:nvSpPr>
        <p:spPr>
          <a:xfrm>
            <a:off x="619300" y="3083149"/>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アナログ前提の時代のルールや慣習に無自覚・無批判に従い、判断する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EEA1A44F-7736-DB48-A017-11BEA4015DC0}"/>
              </a:ext>
            </a:extLst>
          </p:cNvPr>
          <p:cNvSpPr/>
          <p:nvPr/>
        </p:nvSpPr>
        <p:spPr>
          <a:xfrm>
            <a:off x="4987639" y="3083149"/>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デジタル前提の時代の常識を積極的に咀嚼し、これまでのルールや慣例に拘らず最適な判断を下す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6D82C69F-DE91-4442-A3FC-C44C5AE6021C}"/>
              </a:ext>
            </a:extLst>
          </p:cNvPr>
          <p:cNvSpPr/>
          <p:nvPr/>
        </p:nvSpPr>
        <p:spPr>
          <a:xfrm>
            <a:off x="619300" y="4588795"/>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人手や紙の書類のやり取りを前提とした業務手順をそのままに、デジタルツールを適用する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7524C9DA-DB58-9343-BDEA-8028484239D3}"/>
              </a:ext>
            </a:extLst>
          </p:cNvPr>
          <p:cNvSpPr/>
          <p:nvPr/>
        </p:nvSpPr>
        <p:spPr>
          <a:xfrm>
            <a:off x="4987639" y="4588795"/>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デジタルを前提に業務手順を見直し、デジタルツールに最適化された手順を適用する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2BFE2A69-6929-D346-9AAE-04B593D9F481}"/>
              </a:ext>
            </a:extLst>
          </p:cNvPr>
          <p:cNvSpPr/>
          <p:nvPr/>
        </p:nvSpPr>
        <p:spPr>
          <a:xfrm>
            <a:off x="619300" y="4085847"/>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直接の対面やリアルな会場でのセミナーの延長で、</a:t>
            </a:r>
            <a:r>
              <a:rPr lang="en-US" altLang="ja-JP" sz="1200" dirty="0">
                <a:solidFill>
                  <a:srgbClr val="FFFFFF"/>
                </a:solidFill>
                <a:latin typeface="Meiryo" panose="020B0604030504040204" pitchFamily="34" charset="-128"/>
                <a:ea typeface="Meiryo" panose="020B0604030504040204" pitchFamily="34" charset="-128"/>
                <a:cs typeface="ＭＳ Ｐゴシック"/>
              </a:rPr>
              <a:t>Web</a:t>
            </a:r>
            <a:r>
              <a:rPr lang="ja-JP" altLang="en-US" sz="1200">
                <a:solidFill>
                  <a:srgbClr val="FFFFFF"/>
                </a:solidFill>
                <a:latin typeface="Meiryo" panose="020B0604030504040204" pitchFamily="34" charset="-128"/>
                <a:ea typeface="Meiryo" panose="020B0604030504040204" pitchFamily="34" charset="-128"/>
                <a:cs typeface="ＭＳ Ｐゴシック"/>
              </a:rPr>
              <a:t>会議を使って、お客様と商談する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FD346966-82B3-FC44-BD6D-1B3957A09C02}"/>
              </a:ext>
            </a:extLst>
          </p:cNvPr>
          <p:cNvSpPr/>
          <p:nvPr/>
        </p:nvSpPr>
        <p:spPr>
          <a:xfrm>
            <a:off x="4987639" y="4085847"/>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rgbClr val="FFFFFF"/>
                </a:solidFill>
                <a:latin typeface="Meiryo" panose="020B0604030504040204" pitchFamily="34" charset="-128"/>
                <a:ea typeface="Meiryo" panose="020B0604030504040204" pitchFamily="34" charset="-128"/>
                <a:cs typeface="ＭＳ Ｐゴシック"/>
              </a:rPr>
              <a:t>SNS</a:t>
            </a:r>
            <a:r>
              <a:rPr lang="ja-JP" altLang="en-US" sz="1200">
                <a:solidFill>
                  <a:srgbClr val="FFFFFF"/>
                </a:solidFill>
                <a:latin typeface="Meiryo" panose="020B0604030504040204" pitchFamily="34" charset="-128"/>
                <a:ea typeface="Meiryo" panose="020B0604030504040204" pitchFamily="34" charset="-128"/>
                <a:cs typeface="ＭＳ Ｐゴシック"/>
              </a:rPr>
              <a:t>や</a:t>
            </a:r>
            <a:r>
              <a:rPr lang="en-US" altLang="ja-JP" sz="1200" dirty="0">
                <a:solidFill>
                  <a:srgbClr val="FFFFFF"/>
                </a:solidFill>
                <a:latin typeface="Meiryo" panose="020B0604030504040204" pitchFamily="34" charset="-128"/>
                <a:ea typeface="Meiryo" panose="020B0604030504040204" pitchFamily="34" charset="-128"/>
                <a:cs typeface="ＭＳ Ｐゴシック"/>
              </a:rPr>
              <a:t>Web</a:t>
            </a:r>
            <a:r>
              <a:rPr lang="ja-JP" altLang="en-US" sz="1200">
                <a:solidFill>
                  <a:srgbClr val="FFFFFF"/>
                </a:solidFill>
                <a:latin typeface="Meiryo" panose="020B0604030504040204" pitchFamily="34" charset="-128"/>
                <a:ea typeface="Meiryo" panose="020B0604030504040204" pitchFamily="34" charset="-128"/>
                <a:cs typeface="ＭＳ Ｐゴシック"/>
              </a:rPr>
              <a:t>会議、リアルな対面やセミナーなどを目的に応じて使い分け、最適に組み合わせる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44FC2677-63F5-514B-81F3-069847725D16}"/>
              </a:ext>
            </a:extLst>
          </p:cNvPr>
          <p:cNvSpPr/>
          <p:nvPr/>
        </p:nvSpPr>
        <p:spPr>
          <a:xfrm>
            <a:off x="619300" y="3584498"/>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／デジタルを</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難しい</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と遠ざけ、自発的に学ぼうとせず、従来のやり方に固執する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3A4A7653-9701-244A-819D-F32EBB839AAB}"/>
              </a:ext>
            </a:extLst>
          </p:cNvPr>
          <p:cNvSpPr/>
          <p:nvPr/>
        </p:nvSpPr>
        <p:spPr>
          <a:xfrm>
            <a:off x="4987639" y="3584498"/>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lang="ja-JP" altLang="en-US" sz="1200">
                <a:solidFill>
                  <a:srgbClr val="FFFFFF"/>
                </a:solidFill>
                <a:latin typeface="Meiryo" panose="020B0604030504040204" pitchFamily="34" charset="-128"/>
                <a:ea typeface="Meiryo" panose="020B0604030504040204" pitchFamily="34" charset="-128"/>
                <a:cs typeface="ＭＳ Ｐゴシック"/>
              </a:rPr>
              <a:t>／デジタルを</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a:solidFill>
                  <a:srgbClr val="FFFFFF"/>
                </a:solidFill>
                <a:latin typeface="Meiryo" panose="020B0604030504040204" pitchFamily="34" charset="-128"/>
                <a:ea typeface="Meiryo" panose="020B0604030504040204" pitchFamily="34" charset="-128"/>
                <a:cs typeface="ＭＳ Ｐゴシック"/>
              </a:rPr>
              <a:t>面白い</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a:solidFill>
                  <a:srgbClr val="FFFFFF"/>
                </a:solidFill>
                <a:latin typeface="Meiryo" panose="020B0604030504040204" pitchFamily="34" charset="-128"/>
                <a:ea typeface="Meiryo" panose="020B0604030504040204" pitchFamily="34" charset="-128"/>
                <a:cs typeface="ＭＳ Ｐゴシック"/>
              </a:rPr>
              <a:t>と興味を持ち、うまく使えないかと知恵を絞る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FDA2414A-13CF-A740-A2D9-2C6E01B26FCF}"/>
              </a:ext>
            </a:extLst>
          </p:cNvPr>
          <p:cNvSpPr/>
          <p:nvPr/>
        </p:nvSpPr>
        <p:spPr>
          <a:xfrm>
            <a:off x="619300" y="5601703"/>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リスク回避のために、先例を重視し、稟議によって計画の妥当性を評価し、リスクを排除する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F4CDA691-2984-B84B-B2D8-F560EC0639B2}"/>
              </a:ext>
            </a:extLst>
          </p:cNvPr>
          <p:cNvSpPr/>
          <p:nvPr/>
        </p:nvSpPr>
        <p:spPr>
          <a:xfrm>
            <a:off x="4987639" y="5601703"/>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一定のリスクを許容し、いち早く小さな単位で実践して、結果から、対策を考える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AD032D9A-9D11-6942-9BBE-C8C9565776C7}"/>
              </a:ext>
            </a:extLst>
          </p:cNvPr>
          <p:cNvSpPr/>
          <p:nvPr/>
        </p:nvSpPr>
        <p:spPr>
          <a:xfrm>
            <a:off x="619300" y="5095249"/>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同質の思考方法や行動習慣を持つよう従業員を育て、以心伝心や空気で理解し合えるようにする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84A579BC-6286-4440-AEA0-88CD5F5C8912}"/>
              </a:ext>
            </a:extLst>
          </p:cNvPr>
          <p:cNvSpPr/>
          <p:nvPr/>
        </p:nvSpPr>
        <p:spPr>
          <a:xfrm>
            <a:off x="4987639" y="5095249"/>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異質の発想や批判を尊重し、対話して意思疎通し、相互に敬意をはらい、チームの価値を優先する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テキスト ボックス 20">
            <a:extLst>
              <a:ext uri="{FF2B5EF4-FFF2-40B4-BE49-F238E27FC236}">
                <a16:creationId xmlns:a16="http://schemas.microsoft.com/office/drawing/2014/main" id="{CA45AA28-1394-204F-82AC-EA614336FAFE}"/>
              </a:ext>
            </a:extLst>
          </p:cNvPr>
          <p:cNvSpPr txBox="1"/>
          <p:nvPr/>
        </p:nvSpPr>
        <p:spPr>
          <a:xfrm>
            <a:off x="619300" y="6151717"/>
            <a:ext cx="3467616" cy="215444"/>
          </a:xfrm>
          <a:prstGeom prst="rect">
            <a:avLst/>
          </a:prstGeom>
          <a:noFill/>
        </p:spPr>
        <p:txBody>
          <a:bodyPr wrap="none" rtlCol="0">
            <a:spAutoFit/>
          </a:bodyPr>
          <a:lstStyle/>
          <a:p>
            <a:pPr algn="r"/>
            <a:r>
              <a:rPr kumimoji="1" lang="ja-JP" altLang="en-US" sz="800">
                <a:solidFill>
                  <a:schemeClr val="accent3">
                    <a:lumMod val="50000"/>
                  </a:schemeClr>
                </a:solidFill>
                <a:latin typeface="Meiryo" panose="020B0604030504040204" pitchFamily="34" charset="-128"/>
                <a:ea typeface="Meiryo" panose="020B0604030504040204" pitchFamily="34" charset="-128"/>
              </a:rPr>
              <a:t>同質性・調和・調整力・リスク回避・安定・囲い込み／クローズドなど</a:t>
            </a:r>
          </a:p>
        </p:txBody>
      </p:sp>
      <p:sp>
        <p:nvSpPr>
          <p:cNvPr id="22" name="テキスト ボックス 21">
            <a:extLst>
              <a:ext uri="{FF2B5EF4-FFF2-40B4-BE49-F238E27FC236}">
                <a16:creationId xmlns:a16="http://schemas.microsoft.com/office/drawing/2014/main" id="{8BB90E71-9A00-F44D-A53E-2C0513B35959}"/>
              </a:ext>
            </a:extLst>
          </p:cNvPr>
          <p:cNvSpPr txBox="1"/>
          <p:nvPr/>
        </p:nvSpPr>
        <p:spPr>
          <a:xfrm>
            <a:off x="4886698" y="6152160"/>
            <a:ext cx="3877985" cy="215444"/>
          </a:xfrm>
          <a:prstGeom prst="rect">
            <a:avLst/>
          </a:prstGeom>
          <a:noFill/>
        </p:spPr>
        <p:txBody>
          <a:bodyPr wrap="none" rtlCol="0">
            <a:spAutoFit/>
          </a:bodyPr>
          <a:lstStyle/>
          <a:p>
            <a:r>
              <a:rPr kumimoji="1" lang="ja-JP" altLang="en-US" sz="800">
                <a:solidFill>
                  <a:schemeClr val="tx2"/>
                </a:solidFill>
                <a:latin typeface="Meiryo" panose="020B0604030504040204" pitchFamily="34" charset="-128"/>
                <a:ea typeface="Meiryo" panose="020B0604030504040204" pitchFamily="34" charset="-128"/>
              </a:rPr>
              <a:t>多様性・混沌・リーダーシップ力・リスク許容・スピード・連係／オープンなど</a:t>
            </a:r>
          </a:p>
        </p:txBody>
      </p:sp>
      <p:sp>
        <p:nvSpPr>
          <p:cNvPr id="23" name="テキスト ボックス 22">
            <a:extLst>
              <a:ext uri="{FF2B5EF4-FFF2-40B4-BE49-F238E27FC236}">
                <a16:creationId xmlns:a16="http://schemas.microsoft.com/office/drawing/2014/main" id="{B8F2BD19-3284-214E-BA35-6306C74718B3}"/>
              </a:ext>
            </a:extLst>
          </p:cNvPr>
          <p:cNvSpPr txBox="1"/>
          <p:nvPr/>
        </p:nvSpPr>
        <p:spPr>
          <a:xfrm>
            <a:off x="779238" y="1016595"/>
            <a:ext cx="3236784" cy="523220"/>
          </a:xfrm>
          <a:prstGeom prst="rect">
            <a:avLst/>
          </a:prstGeom>
          <a:noFill/>
        </p:spPr>
        <p:txBody>
          <a:bodyPr vert="horz" wrap="none" rtlCol="0">
            <a:spAutoFit/>
          </a:bodyPr>
          <a:lstStyle/>
          <a:p>
            <a:pPr algn="ctr"/>
            <a:r>
              <a:rPr kumimoji="1" lang="ja-JP" altLang="en-US" sz="1400" b="1">
                <a:solidFill>
                  <a:schemeClr val="accent3">
                    <a:lumMod val="50000"/>
                  </a:schemeClr>
                </a:solidFill>
                <a:latin typeface="Meiryo" panose="020B0604030504040204" pitchFamily="34" charset="-128"/>
                <a:ea typeface="Meiryo" panose="020B0604030504040204" pitchFamily="34" charset="-128"/>
              </a:rPr>
              <a:t>予測できる未来を前提に安定と同質性</a:t>
            </a:r>
            <a:endParaRPr kumimoji="1" lang="en-US" altLang="ja-JP" sz="1400" b="1"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b="1">
                <a:solidFill>
                  <a:schemeClr val="accent3">
                    <a:lumMod val="50000"/>
                  </a:schemeClr>
                </a:solidFill>
                <a:latin typeface="Meiryo" panose="020B0604030504040204" pitchFamily="34" charset="-128"/>
                <a:ea typeface="Meiryo" panose="020B0604030504040204" pitchFamily="34" charset="-128"/>
              </a:rPr>
              <a:t>効率を重視する</a:t>
            </a:r>
            <a:r>
              <a:rPr kumimoji="1" lang="ja-JP" altLang="en-US" sz="1400">
                <a:solidFill>
                  <a:schemeClr val="accent3">
                    <a:lumMod val="50000"/>
                  </a:schemeClr>
                </a:solidFill>
                <a:latin typeface="Meiryo" panose="020B0604030504040204" pitchFamily="34" charset="-128"/>
                <a:ea typeface="Meiryo" panose="020B0604030504040204" pitchFamily="34" charset="-128"/>
              </a:rPr>
              <a:t>文化や風土</a:t>
            </a:r>
          </a:p>
        </p:txBody>
      </p:sp>
      <p:sp>
        <p:nvSpPr>
          <p:cNvPr id="24" name="テキスト ボックス 23">
            <a:extLst>
              <a:ext uri="{FF2B5EF4-FFF2-40B4-BE49-F238E27FC236}">
                <a16:creationId xmlns:a16="http://schemas.microsoft.com/office/drawing/2014/main" id="{EF78125A-A6F0-2B48-A081-7F84C20EDCB4}"/>
              </a:ext>
            </a:extLst>
          </p:cNvPr>
          <p:cNvSpPr txBox="1"/>
          <p:nvPr/>
        </p:nvSpPr>
        <p:spPr>
          <a:xfrm>
            <a:off x="4968041" y="1016595"/>
            <a:ext cx="3595856" cy="523220"/>
          </a:xfrm>
          <a:prstGeom prst="rect">
            <a:avLst/>
          </a:prstGeom>
          <a:noFill/>
        </p:spPr>
        <p:txBody>
          <a:bodyPr vert="horz" wrap="none" rtlCol="0">
            <a:spAutoFit/>
          </a:bodyPr>
          <a:lstStyle/>
          <a:p>
            <a:pPr algn="ctr"/>
            <a:r>
              <a:rPr kumimoji="1" lang="ja-JP" altLang="en-US" sz="1400" b="1">
                <a:solidFill>
                  <a:schemeClr val="tx2"/>
                </a:solidFill>
                <a:latin typeface="Meiryo" panose="020B0604030504040204" pitchFamily="34" charset="-128"/>
                <a:ea typeface="Meiryo" panose="020B0604030504040204" pitchFamily="34" charset="-128"/>
              </a:rPr>
              <a:t>予測不能な未来を前提にスピードと多様性</a:t>
            </a:r>
            <a:endParaRPr kumimoji="1" lang="en-US" altLang="ja-JP" sz="1400" b="1" dirty="0">
              <a:solidFill>
                <a:schemeClr val="tx2"/>
              </a:solidFill>
              <a:latin typeface="Meiryo" panose="020B0604030504040204" pitchFamily="34" charset="-128"/>
              <a:ea typeface="Meiryo" panose="020B0604030504040204" pitchFamily="34" charset="-128"/>
            </a:endParaRPr>
          </a:p>
          <a:p>
            <a:pPr algn="ctr"/>
            <a:r>
              <a:rPr kumimoji="1" lang="ja-JP" altLang="en-US" sz="1400" b="1">
                <a:solidFill>
                  <a:schemeClr val="tx2"/>
                </a:solidFill>
                <a:latin typeface="Meiryo" panose="020B0604030504040204" pitchFamily="34" charset="-128"/>
                <a:ea typeface="Meiryo" panose="020B0604030504040204" pitchFamily="34" charset="-128"/>
              </a:rPr>
              <a:t>イノベーションを重視する</a:t>
            </a:r>
            <a:r>
              <a:rPr kumimoji="1" lang="ja-JP" altLang="en-US" sz="1400">
                <a:solidFill>
                  <a:schemeClr val="tx2"/>
                </a:solidFill>
                <a:latin typeface="Meiryo" panose="020B0604030504040204" pitchFamily="34" charset="-128"/>
                <a:ea typeface="Meiryo" panose="020B0604030504040204" pitchFamily="34" charset="-128"/>
              </a:rPr>
              <a:t>文化や風土</a:t>
            </a:r>
          </a:p>
        </p:txBody>
      </p:sp>
      <p:sp>
        <p:nvSpPr>
          <p:cNvPr id="27" name="右矢印 26">
            <a:extLst>
              <a:ext uri="{FF2B5EF4-FFF2-40B4-BE49-F238E27FC236}">
                <a16:creationId xmlns:a16="http://schemas.microsoft.com/office/drawing/2014/main" id="{E68D81AB-0E59-E14B-B1BA-2A66BE8098FD}"/>
              </a:ext>
            </a:extLst>
          </p:cNvPr>
          <p:cNvSpPr/>
          <p:nvPr/>
        </p:nvSpPr>
        <p:spPr>
          <a:xfrm>
            <a:off x="4307330" y="2999968"/>
            <a:ext cx="589761" cy="1169060"/>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68002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ホームベース 39">
            <a:extLst>
              <a:ext uri="{FF2B5EF4-FFF2-40B4-BE49-F238E27FC236}">
                <a16:creationId xmlns:a16="http://schemas.microsoft.com/office/drawing/2014/main" id="{9C7F7D32-6BA0-744B-A044-D4DAD8E4D525}"/>
              </a:ext>
            </a:extLst>
          </p:cNvPr>
          <p:cNvSpPr/>
          <p:nvPr/>
        </p:nvSpPr>
        <p:spPr>
          <a:xfrm>
            <a:off x="879231" y="1243125"/>
            <a:ext cx="3779374" cy="868680"/>
          </a:xfrm>
          <a:prstGeom prst="homePlate">
            <a:avLst/>
          </a:prstGeom>
          <a:solidFill>
            <a:srgbClr val="7030A0">
              <a:alpha val="667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ホームベース 40">
            <a:extLst>
              <a:ext uri="{FF2B5EF4-FFF2-40B4-BE49-F238E27FC236}">
                <a16:creationId xmlns:a16="http://schemas.microsoft.com/office/drawing/2014/main" id="{B655EA10-7E41-F74E-AD1D-5A9C7EC40839}"/>
              </a:ext>
            </a:extLst>
          </p:cNvPr>
          <p:cNvSpPr/>
          <p:nvPr/>
        </p:nvSpPr>
        <p:spPr>
          <a:xfrm rot="10800000">
            <a:off x="4485395" y="1243125"/>
            <a:ext cx="3779374" cy="868680"/>
          </a:xfrm>
          <a:prstGeom prst="homePlate">
            <a:avLst/>
          </a:prstGeom>
          <a:solidFill>
            <a:schemeClr val="accent2">
              <a:lumMod val="75000"/>
              <a:alpha val="58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a:extLst>
              <a:ext uri="{FF2B5EF4-FFF2-40B4-BE49-F238E27FC236}">
                <a16:creationId xmlns:a16="http://schemas.microsoft.com/office/drawing/2014/main" id="{67515CBA-6EAF-7140-AE1F-10CBD722526F}"/>
              </a:ext>
            </a:extLst>
          </p:cNvPr>
          <p:cNvSpPr/>
          <p:nvPr/>
        </p:nvSpPr>
        <p:spPr>
          <a:xfrm>
            <a:off x="879231" y="3360595"/>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0F6FBF3D-22C3-B941-8F6C-BADF51C40184}"/>
              </a:ext>
            </a:extLst>
          </p:cNvPr>
          <p:cNvSpPr/>
          <p:nvPr/>
        </p:nvSpPr>
        <p:spPr>
          <a:xfrm>
            <a:off x="879231" y="3815451"/>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DDCFB34C-EA02-7C4F-8C9A-62F429532056}"/>
              </a:ext>
            </a:extLst>
          </p:cNvPr>
          <p:cNvSpPr/>
          <p:nvPr/>
        </p:nvSpPr>
        <p:spPr>
          <a:xfrm>
            <a:off x="879231" y="4270305"/>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C4B0792-9972-3545-B111-440704C23D0C}"/>
              </a:ext>
            </a:extLst>
          </p:cNvPr>
          <p:cNvSpPr/>
          <p:nvPr/>
        </p:nvSpPr>
        <p:spPr>
          <a:xfrm>
            <a:off x="879231" y="5180017"/>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FFDD109-C7C3-884C-AF91-AF214F97EB0A}"/>
              </a:ext>
            </a:extLst>
          </p:cNvPr>
          <p:cNvSpPr/>
          <p:nvPr/>
        </p:nvSpPr>
        <p:spPr>
          <a:xfrm>
            <a:off x="879231" y="4725161"/>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65D3415-ABA8-C244-8BA0-B26CC5C91844}"/>
              </a:ext>
            </a:extLst>
          </p:cNvPr>
          <p:cNvSpPr/>
          <p:nvPr/>
        </p:nvSpPr>
        <p:spPr>
          <a:xfrm>
            <a:off x="3175929" y="3360595"/>
            <a:ext cx="2662163" cy="216173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　　　　　　　　　　　　　　　　　　　　　　　　　　　　　</a:t>
            </a: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0D6D3CBC-E49C-A844-A6DC-CDE0C2076C5D}"/>
              </a:ext>
            </a:extLst>
          </p:cNvPr>
          <p:cNvSpPr txBox="1"/>
          <p:nvPr/>
        </p:nvSpPr>
        <p:spPr>
          <a:xfrm>
            <a:off x="3807565" y="5586978"/>
            <a:ext cx="121058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デジタル</a:t>
            </a:r>
          </a:p>
        </p:txBody>
      </p:sp>
      <p:sp>
        <p:nvSpPr>
          <p:cNvPr id="10" name="テキスト ボックス 9">
            <a:extLst>
              <a:ext uri="{FF2B5EF4-FFF2-40B4-BE49-F238E27FC236}">
                <a16:creationId xmlns:a16="http://schemas.microsoft.com/office/drawing/2014/main" id="{6FDCA752-4E78-164A-A06F-92423F188071}"/>
              </a:ext>
            </a:extLst>
          </p:cNvPr>
          <p:cNvSpPr txBox="1"/>
          <p:nvPr/>
        </p:nvSpPr>
        <p:spPr>
          <a:xfrm>
            <a:off x="974164" y="5582210"/>
            <a:ext cx="1210588"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既存事業</a:t>
            </a:r>
          </a:p>
        </p:txBody>
      </p:sp>
      <p:sp>
        <p:nvSpPr>
          <p:cNvPr id="16" name="乗算記号 15">
            <a:extLst>
              <a:ext uri="{FF2B5EF4-FFF2-40B4-BE49-F238E27FC236}">
                <a16:creationId xmlns:a16="http://schemas.microsoft.com/office/drawing/2014/main" id="{803A9355-5893-C542-9661-19B3FABD217D}"/>
              </a:ext>
            </a:extLst>
          </p:cNvPr>
          <p:cNvSpPr/>
          <p:nvPr/>
        </p:nvSpPr>
        <p:spPr>
          <a:xfrm>
            <a:off x="2322100" y="3986607"/>
            <a:ext cx="847334" cy="850809"/>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大かっこ 18">
            <a:extLst>
              <a:ext uri="{FF2B5EF4-FFF2-40B4-BE49-F238E27FC236}">
                <a16:creationId xmlns:a16="http://schemas.microsoft.com/office/drawing/2014/main" id="{97587576-DB3B-7D4F-B349-2885791611BE}"/>
              </a:ext>
            </a:extLst>
          </p:cNvPr>
          <p:cNvSpPr/>
          <p:nvPr/>
        </p:nvSpPr>
        <p:spPr>
          <a:xfrm rot="16200000">
            <a:off x="4506743" y="-1407130"/>
            <a:ext cx="150055" cy="7354569"/>
          </a:xfrm>
          <a:prstGeom prst="leftBracket">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89652CB-63DD-EA4D-A6F7-4C131DA46EED}"/>
              </a:ext>
            </a:extLst>
          </p:cNvPr>
          <p:cNvSpPr txBox="1"/>
          <p:nvPr/>
        </p:nvSpPr>
        <p:spPr>
          <a:xfrm>
            <a:off x="991532" y="2482737"/>
            <a:ext cx="7160936" cy="584775"/>
          </a:xfrm>
          <a:prstGeom prst="rect">
            <a:avLst/>
          </a:prstGeom>
          <a:noFill/>
        </p:spPr>
        <p:txBody>
          <a:bodyPr wrap="non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デジタル・トランスフォーメーション</a:t>
            </a:r>
            <a:endParaRPr kumimoji="1" lang="en-US" altLang="ja-JP" sz="3200" b="1" dirty="0">
              <a:solidFill>
                <a:srgbClr val="0070C0"/>
              </a:solidFill>
              <a:latin typeface="Meiryo" panose="020B0604030504040204" pitchFamily="34" charset="-128"/>
              <a:ea typeface="Meiryo" panose="020B0604030504040204" pitchFamily="34" charset="-128"/>
            </a:endParaRPr>
          </a:p>
        </p:txBody>
      </p:sp>
      <p:sp>
        <p:nvSpPr>
          <p:cNvPr id="23" name="タイトル 22">
            <a:extLst>
              <a:ext uri="{FF2B5EF4-FFF2-40B4-BE49-F238E27FC236}">
                <a16:creationId xmlns:a16="http://schemas.microsoft.com/office/drawing/2014/main" id="{EAF0389F-C4AD-3048-B733-B3A68866EB3D}"/>
              </a:ext>
            </a:extLst>
          </p:cNvPr>
          <p:cNvSpPr>
            <a:spLocks noGrp="1"/>
          </p:cNvSpPr>
          <p:nvPr>
            <p:ph type="title"/>
          </p:nvPr>
        </p:nvSpPr>
        <p:spPr/>
        <p:txBody>
          <a:bodyPr/>
          <a:lstStyle/>
          <a:p>
            <a:r>
              <a:rPr lang="en-US" altLang="ja-JP" dirty="0"/>
              <a:t>DX</a:t>
            </a:r>
            <a:r>
              <a:rPr lang="ja-JP" altLang="en-US"/>
              <a:t>の公式</a:t>
            </a:r>
          </a:p>
        </p:txBody>
      </p:sp>
      <p:sp>
        <p:nvSpPr>
          <p:cNvPr id="8" name="直角三角形 7">
            <a:extLst>
              <a:ext uri="{FF2B5EF4-FFF2-40B4-BE49-F238E27FC236}">
                <a16:creationId xmlns:a16="http://schemas.microsoft.com/office/drawing/2014/main" id="{81909673-829A-0041-AB96-ED05BE8F3A70}"/>
              </a:ext>
            </a:extLst>
          </p:cNvPr>
          <p:cNvSpPr/>
          <p:nvPr/>
        </p:nvSpPr>
        <p:spPr>
          <a:xfrm>
            <a:off x="3309905" y="4395024"/>
            <a:ext cx="2387762" cy="767260"/>
          </a:xfrm>
          <a:prstGeom prst="rtTriangl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直角三角形 23">
            <a:extLst>
              <a:ext uri="{FF2B5EF4-FFF2-40B4-BE49-F238E27FC236}">
                <a16:creationId xmlns:a16="http://schemas.microsoft.com/office/drawing/2014/main" id="{8B959251-69FA-9347-8FA3-2EA030507112}"/>
              </a:ext>
            </a:extLst>
          </p:cNvPr>
          <p:cNvSpPr/>
          <p:nvPr/>
        </p:nvSpPr>
        <p:spPr>
          <a:xfrm rot="10800000">
            <a:off x="3309905" y="4352961"/>
            <a:ext cx="2387762" cy="767260"/>
          </a:xfrm>
          <a:prstGeom prst="rtTriangl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a:extLst>
              <a:ext uri="{FF2B5EF4-FFF2-40B4-BE49-F238E27FC236}">
                <a16:creationId xmlns:a16="http://schemas.microsoft.com/office/drawing/2014/main" id="{02B5244C-796A-E146-BA85-30ADC71C3378}"/>
              </a:ext>
            </a:extLst>
          </p:cNvPr>
          <p:cNvSpPr/>
          <p:nvPr/>
        </p:nvSpPr>
        <p:spPr>
          <a:xfrm>
            <a:off x="3317650" y="3440597"/>
            <a:ext cx="1095209" cy="850809"/>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a:extLst>
              <a:ext uri="{FF2B5EF4-FFF2-40B4-BE49-F238E27FC236}">
                <a16:creationId xmlns:a16="http://schemas.microsoft.com/office/drawing/2014/main" id="{77807727-57D3-AF4F-B70A-A0EA61376563}"/>
              </a:ext>
            </a:extLst>
          </p:cNvPr>
          <p:cNvSpPr/>
          <p:nvPr/>
        </p:nvSpPr>
        <p:spPr>
          <a:xfrm>
            <a:off x="4595741" y="3440597"/>
            <a:ext cx="1095209" cy="850809"/>
          </a:xfrm>
          <a:prstGeom prst="can">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464D4088-09CA-0042-B162-38859F816326}"/>
              </a:ext>
            </a:extLst>
          </p:cNvPr>
          <p:cNvSpPr txBox="1"/>
          <p:nvPr/>
        </p:nvSpPr>
        <p:spPr>
          <a:xfrm>
            <a:off x="3304863" y="4720112"/>
            <a:ext cx="1107996"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業務プロセス</a:t>
            </a:r>
            <a:endParaRPr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のデジタル化</a:t>
            </a:r>
          </a:p>
        </p:txBody>
      </p:sp>
      <p:sp>
        <p:nvSpPr>
          <p:cNvPr id="27" name="テキスト ボックス 26">
            <a:extLst>
              <a:ext uri="{FF2B5EF4-FFF2-40B4-BE49-F238E27FC236}">
                <a16:creationId xmlns:a16="http://schemas.microsoft.com/office/drawing/2014/main" id="{A83B33C9-EBB1-F344-8F0F-0E544A59CCBB}"/>
              </a:ext>
            </a:extLst>
          </p:cNvPr>
          <p:cNvSpPr txBox="1"/>
          <p:nvPr/>
        </p:nvSpPr>
        <p:spPr>
          <a:xfrm>
            <a:off x="4444261" y="4375988"/>
            <a:ext cx="1261884" cy="461665"/>
          </a:xfrm>
          <a:prstGeom prst="rect">
            <a:avLst/>
          </a:prstGeom>
          <a:noFill/>
        </p:spPr>
        <p:txBody>
          <a:bodyPr wrap="none" rtlCol="0">
            <a:spAutoFit/>
          </a:bodyPr>
          <a:lstStyle/>
          <a:p>
            <a:pPr algn="r"/>
            <a:r>
              <a:rPr lang="ja-JP" altLang="en-US" sz="1200">
                <a:solidFill>
                  <a:schemeClr val="bg1"/>
                </a:solidFill>
                <a:latin typeface="Meiryo" panose="020B0604030504040204" pitchFamily="34" charset="-128"/>
                <a:ea typeface="Meiryo" panose="020B0604030504040204" pitchFamily="34" charset="-128"/>
              </a:rPr>
              <a:t>ビジネスモデル</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のデジタル化</a:t>
            </a:r>
          </a:p>
        </p:txBody>
      </p:sp>
      <p:sp>
        <p:nvSpPr>
          <p:cNvPr id="28" name="テキスト ボックス 27">
            <a:extLst>
              <a:ext uri="{FF2B5EF4-FFF2-40B4-BE49-F238E27FC236}">
                <a16:creationId xmlns:a16="http://schemas.microsoft.com/office/drawing/2014/main" id="{18535E56-1BED-E94E-BE2F-C7B9501FA10F}"/>
              </a:ext>
            </a:extLst>
          </p:cNvPr>
          <p:cNvSpPr txBox="1"/>
          <p:nvPr/>
        </p:nvSpPr>
        <p:spPr>
          <a:xfrm>
            <a:off x="3896926" y="4375531"/>
            <a:ext cx="569387"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対社外</a:t>
            </a:r>
          </a:p>
        </p:txBody>
      </p:sp>
      <p:sp>
        <p:nvSpPr>
          <p:cNvPr id="29" name="テキスト ボックス 28">
            <a:extLst>
              <a:ext uri="{FF2B5EF4-FFF2-40B4-BE49-F238E27FC236}">
                <a16:creationId xmlns:a16="http://schemas.microsoft.com/office/drawing/2014/main" id="{F07CB479-1FDD-D840-AA41-FECE1CC4D90A}"/>
              </a:ext>
            </a:extLst>
          </p:cNvPr>
          <p:cNvSpPr txBox="1"/>
          <p:nvPr/>
        </p:nvSpPr>
        <p:spPr>
          <a:xfrm>
            <a:off x="4573958" y="4935556"/>
            <a:ext cx="569387"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対社内</a:t>
            </a:r>
          </a:p>
        </p:txBody>
      </p:sp>
      <p:sp>
        <p:nvSpPr>
          <p:cNvPr id="31" name="テキスト ボックス 30">
            <a:extLst>
              <a:ext uri="{FF2B5EF4-FFF2-40B4-BE49-F238E27FC236}">
                <a16:creationId xmlns:a16="http://schemas.microsoft.com/office/drawing/2014/main" id="{B767D93B-78C7-214C-9DE6-AEA37029BBFA}"/>
              </a:ext>
            </a:extLst>
          </p:cNvPr>
          <p:cNvSpPr txBox="1"/>
          <p:nvPr/>
        </p:nvSpPr>
        <p:spPr>
          <a:xfrm>
            <a:off x="3324993" y="3742269"/>
            <a:ext cx="1108060"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リアルタイム</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データ</a:t>
            </a:r>
          </a:p>
        </p:txBody>
      </p:sp>
      <p:sp>
        <p:nvSpPr>
          <p:cNvPr id="32" name="テキスト ボックス 31">
            <a:extLst>
              <a:ext uri="{FF2B5EF4-FFF2-40B4-BE49-F238E27FC236}">
                <a16:creationId xmlns:a16="http://schemas.microsoft.com/office/drawing/2014/main" id="{359685C2-4F18-D84C-A4C5-56E307E63F6B}"/>
              </a:ext>
            </a:extLst>
          </p:cNvPr>
          <p:cNvSpPr txBox="1"/>
          <p:nvPr/>
        </p:nvSpPr>
        <p:spPr>
          <a:xfrm>
            <a:off x="4743235" y="3736107"/>
            <a:ext cx="800219"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ストック</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データ</a:t>
            </a:r>
          </a:p>
        </p:txBody>
      </p:sp>
      <p:sp>
        <p:nvSpPr>
          <p:cNvPr id="35" name="テキスト ボックス 34">
            <a:extLst>
              <a:ext uri="{FF2B5EF4-FFF2-40B4-BE49-F238E27FC236}">
                <a16:creationId xmlns:a16="http://schemas.microsoft.com/office/drawing/2014/main" id="{FDEB5444-55C1-F148-AFB4-77580610F54A}"/>
              </a:ext>
            </a:extLst>
          </p:cNvPr>
          <p:cNvSpPr txBox="1"/>
          <p:nvPr/>
        </p:nvSpPr>
        <p:spPr>
          <a:xfrm>
            <a:off x="3719469" y="5238426"/>
            <a:ext cx="1569660"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レイヤ構造と抽象化</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3EB293D4-C958-6344-8127-D95605C0CFCF}"/>
              </a:ext>
            </a:extLst>
          </p:cNvPr>
          <p:cNvSpPr txBox="1"/>
          <p:nvPr/>
        </p:nvSpPr>
        <p:spPr>
          <a:xfrm>
            <a:off x="1101065" y="1347249"/>
            <a:ext cx="3005951"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変化に俊敏に対応できる</a:t>
            </a:r>
            <a:endParaRPr kumimoji="1" lang="en-US" altLang="ja-JP" sz="2000" dirty="0">
              <a:solidFill>
                <a:schemeClr val="bg1"/>
              </a:solidFill>
              <a:latin typeface="Meiryo" panose="020B0604030504040204" pitchFamily="34" charset="-128"/>
              <a:ea typeface="Meiryo" panose="020B0604030504040204" pitchFamily="34" charset="-128"/>
            </a:endParaRPr>
          </a:p>
          <a:p>
            <a:r>
              <a:rPr lang="ja-JP" altLang="en-US" sz="2000">
                <a:solidFill>
                  <a:schemeClr val="bg1"/>
                </a:solidFill>
                <a:latin typeface="Meiryo" panose="020B0604030504040204" pitchFamily="34" charset="-128"/>
                <a:ea typeface="Meiryo" panose="020B0604030504040204" pitchFamily="34" charset="-128"/>
              </a:rPr>
              <a:t>企業に変わること</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7BD13C02-C3CE-ED4A-A4DA-4988A7910A61}"/>
              </a:ext>
            </a:extLst>
          </p:cNvPr>
          <p:cNvSpPr txBox="1"/>
          <p:nvPr/>
        </p:nvSpPr>
        <p:spPr>
          <a:xfrm>
            <a:off x="4871546" y="1361341"/>
            <a:ext cx="3262432" cy="707886"/>
          </a:xfrm>
          <a:prstGeom prst="rect">
            <a:avLst/>
          </a:prstGeom>
          <a:noFill/>
        </p:spPr>
        <p:txBody>
          <a:bodyPr wrap="none" rtlCol="0">
            <a:spAutoFit/>
          </a:bodyPr>
          <a:lstStyle/>
          <a:p>
            <a:pPr algn="r"/>
            <a:r>
              <a:rPr kumimoji="1" lang="ja-JP" altLang="en-US" sz="2000">
                <a:solidFill>
                  <a:schemeClr val="bg1"/>
                </a:solidFill>
                <a:latin typeface="Meiryo" panose="020B0604030504040204" pitchFamily="34" charset="-128"/>
                <a:ea typeface="Meiryo" panose="020B0604030504040204" pitchFamily="34" charset="-128"/>
              </a:rPr>
              <a:t>人間をエンパワーすること</a:t>
            </a:r>
            <a:endParaRPr kumimoji="1" lang="en-US" altLang="ja-JP" sz="2000" dirty="0">
              <a:solidFill>
                <a:schemeClr val="bg1"/>
              </a:solidFill>
              <a:latin typeface="Meiryo" panose="020B0604030504040204" pitchFamily="34" charset="-128"/>
              <a:ea typeface="Meiryo" panose="020B0604030504040204" pitchFamily="34" charset="-128"/>
            </a:endParaRPr>
          </a:p>
          <a:p>
            <a:pPr algn="r"/>
            <a:r>
              <a:rPr lang="ja-JP" altLang="en-US" sz="1000">
                <a:solidFill>
                  <a:schemeClr val="bg1"/>
                </a:solidFill>
                <a:latin typeface="Meiryo" panose="020B0604030504040204" pitchFamily="34" charset="-128"/>
                <a:ea typeface="Meiryo" panose="020B0604030504040204" pitchFamily="34" charset="-128"/>
              </a:rPr>
              <a:t>デジタルにできることは徹底してデジタルに任せて</a:t>
            </a:r>
            <a:endParaRPr lang="en-US" altLang="ja-JP" sz="1000" dirty="0">
              <a:solidFill>
                <a:schemeClr val="bg1"/>
              </a:solidFill>
              <a:latin typeface="Meiryo" panose="020B0604030504040204" pitchFamily="34" charset="-128"/>
              <a:ea typeface="Meiryo" panose="020B0604030504040204" pitchFamily="34" charset="-128"/>
            </a:endParaRPr>
          </a:p>
          <a:p>
            <a:pPr algn="r"/>
            <a:r>
              <a:rPr lang="ja-JP" altLang="en-US" sz="1000">
                <a:solidFill>
                  <a:schemeClr val="bg1"/>
                </a:solidFill>
                <a:latin typeface="Meiryo" panose="020B0604030504040204" pitchFamily="34" charset="-128"/>
                <a:ea typeface="Meiryo" panose="020B0604030504040204" pitchFamily="34" charset="-128"/>
              </a:rPr>
              <a:t>人間にしかできないことに徹底して役割をシフトする</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36223E15-1B29-2B4F-B432-69132EB08A6F}"/>
              </a:ext>
            </a:extLst>
          </p:cNvPr>
          <p:cNvSpPr txBox="1"/>
          <p:nvPr/>
        </p:nvSpPr>
        <p:spPr>
          <a:xfrm>
            <a:off x="1998745" y="876050"/>
            <a:ext cx="1210589" cy="400110"/>
          </a:xfrm>
          <a:prstGeom prst="rect">
            <a:avLst/>
          </a:prstGeom>
          <a:noFill/>
        </p:spPr>
        <p:txBody>
          <a:bodyPr wrap="none" rtlCol="0">
            <a:spAutoFit/>
          </a:bodyPr>
          <a:lstStyle/>
          <a:p>
            <a:pPr algn="ctr"/>
            <a:r>
              <a:rPr kumimoji="1" lang="ja-JP" altLang="en-US" sz="2000">
                <a:solidFill>
                  <a:srgbClr val="7030A0"/>
                </a:solidFill>
                <a:latin typeface="Meiryo" panose="020B0604030504040204" pitchFamily="34" charset="-128"/>
                <a:ea typeface="Meiryo" panose="020B0604030504040204" pitchFamily="34" charset="-128"/>
              </a:rPr>
              <a:t>スピード</a:t>
            </a:r>
          </a:p>
        </p:txBody>
      </p:sp>
      <p:sp>
        <p:nvSpPr>
          <p:cNvPr id="43" name="テキスト ボックス 42">
            <a:extLst>
              <a:ext uri="{FF2B5EF4-FFF2-40B4-BE49-F238E27FC236}">
                <a16:creationId xmlns:a16="http://schemas.microsoft.com/office/drawing/2014/main" id="{9AB5D2DC-BEDD-6646-93A9-3B6FD25D12E3}"/>
              </a:ext>
            </a:extLst>
          </p:cNvPr>
          <p:cNvSpPr txBox="1"/>
          <p:nvPr/>
        </p:nvSpPr>
        <p:spPr>
          <a:xfrm>
            <a:off x="5637386" y="910340"/>
            <a:ext cx="1980030" cy="400110"/>
          </a:xfrm>
          <a:prstGeom prst="rect">
            <a:avLst/>
          </a:prstGeom>
          <a:noFill/>
        </p:spPr>
        <p:txBody>
          <a:bodyPr wrap="none" rtlCol="0">
            <a:spAutoFit/>
          </a:bodyPr>
          <a:lstStyle/>
          <a:p>
            <a:pPr algn="ctr"/>
            <a:r>
              <a:rPr kumimoji="1" lang="ja-JP" altLang="en-US" sz="2000">
                <a:solidFill>
                  <a:schemeClr val="accent2"/>
                </a:solidFill>
                <a:latin typeface="Meiryo" panose="020B0604030504040204" pitchFamily="34" charset="-128"/>
                <a:ea typeface="Meiryo" panose="020B0604030504040204" pitchFamily="34" charset="-128"/>
              </a:rPr>
              <a:t>イノベーション</a:t>
            </a:r>
          </a:p>
        </p:txBody>
      </p:sp>
      <p:sp>
        <p:nvSpPr>
          <p:cNvPr id="44" name="左大かっこ 43">
            <a:extLst>
              <a:ext uri="{FF2B5EF4-FFF2-40B4-BE49-F238E27FC236}">
                <a16:creationId xmlns:a16="http://schemas.microsoft.com/office/drawing/2014/main" id="{859F4AC5-E016-5C42-9304-5F12F4C49A8A}"/>
              </a:ext>
            </a:extLst>
          </p:cNvPr>
          <p:cNvSpPr/>
          <p:nvPr/>
        </p:nvSpPr>
        <p:spPr>
          <a:xfrm rot="5400000">
            <a:off x="4506743" y="-462367"/>
            <a:ext cx="150055" cy="7354569"/>
          </a:xfrm>
          <a:prstGeom prst="leftBracket">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 name="フローチャート: 準備 37">
            <a:extLst>
              <a:ext uri="{FF2B5EF4-FFF2-40B4-BE49-F238E27FC236}">
                <a16:creationId xmlns:a16="http://schemas.microsoft.com/office/drawing/2014/main" id="{B54A060F-F7DF-4342-9D38-8C36786B5BB1}"/>
              </a:ext>
            </a:extLst>
          </p:cNvPr>
          <p:cNvSpPr/>
          <p:nvPr/>
        </p:nvSpPr>
        <p:spPr>
          <a:xfrm>
            <a:off x="6848999" y="3360595"/>
            <a:ext cx="1415772" cy="342313"/>
          </a:xfrm>
          <a:prstGeom prst="flowChartPreparatio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端子 38">
            <a:extLst>
              <a:ext uri="{FF2B5EF4-FFF2-40B4-BE49-F238E27FC236}">
                <a16:creationId xmlns:a16="http://schemas.microsoft.com/office/drawing/2014/main" id="{7F0E29A2-2EB6-9D4D-A90F-5BDD2755B909}"/>
              </a:ext>
            </a:extLst>
          </p:cNvPr>
          <p:cNvSpPr/>
          <p:nvPr/>
        </p:nvSpPr>
        <p:spPr>
          <a:xfrm>
            <a:off x="6848999" y="3815451"/>
            <a:ext cx="1415772" cy="342313"/>
          </a:xfrm>
          <a:prstGeom prst="flowChartTerminator">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代替処理 44">
            <a:extLst>
              <a:ext uri="{FF2B5EF4-FFF2-40B4-BE49-F238E27FC236}">
                <a16:creationId xmlns:a16="http://schemas.microsoft.com/office/drawing/2014/main" id="{1F22DCFC-00A6-AD48-80F5-9AA9854C6A6A}"/>
              </a:ext>
            </a:extLst>
          </p:cNvPr>
          <p:cNvSpPr/>
          <p:nvPr/>
        </p:nvSpPr>
        <p:spPr>
          <a:xfrm>
            <a:off x="6848999" y="4270305"/>
            <a:ext cx="1415772" cy="342313"/>
          </a:xfrm>
          <a:prstGeom prst="flowChartAlternateProcess">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3FA577BF-0EAE-9340-A74E-3082154814D1}"/>
              </a:ext>
            </a:extLst>
          </p:cNvPr>
          <p:cNvSpPr/>
          <p:nvPr/>
        </p:nvSpPr>
        <p:spPr>
          <a:xfrm>
            <a:off x="6848999" y="5180017"/>
            <a:ext cx="1415772" cy="342313"/>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519E92A2-1CD2-A14C-97C1-AD255BDB4C68}"/>
              </a:ext>
            </a:extLst>
          </p:cNvPr>
          <p:cNvSpPr/>
          <p:nvPr/>
        </p:nvSpPr>
        <p:spPr>
          <a:xfrm>
            <a:off x="6848999" y="4725161"/>
            <a:ext cx="1415772" cy="342313"/>
          </a:xfrm>
          <a:prstGeom prst="flowChartDelay">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840C6339-2BAA-F24A-9744-C747EAD3E9DB}"/>
              </a:ext>
            </a:extLst>
          </p:cNvPr>
          <p:cNvSpPr txBox="1"/>
          <p:nvPr/>
        </p:nvSpPr>
        <p:spPr>
          <a:xfrm>
            <a:off x="6687452" y="5582210"/>
            <a:ext cx="1723549" cy="400110"/>
          </a:xfrm>
          <a:prstGeom prst="rect">
            <a:avLst/>
          </a:prstGeom>
          <a:noFill/>
        </p:spPr>
        <p:txBody>
          <a:bodyPr wrap="none" rtlCol="0">
            <a:spAutoFit/>
          </a:bodyPr>
          <a:lstStyle/>
          <a:p>
            <a:pPr algn="ctr"/>
            <a:r>
              <a:rPr kumimoji="1" lang="ja-JP" altLang="en-US" sz="2000">
                <a:solidFill>
                  <a:srgbClr val="7030A0"/>
                </a:solidFill>
                <a:latin typeface="Meiryo" panose="020B0604030504040204" pitchFamily="34" charset="-128"/>
                <a:ea typeface="Meiryo" panose="020B0604030504040204" pitchFamily="34" charset="-128"/>
              </a:rPr>
              <a:t>事業の再定義</a:t>
            </a:r>
          </a:p>
        </p:txBody>
      </p:sp>
      <p:sp>
        <p:nvSpPr>
          <p:cNvPr id="11" name="等号 10">
            <a:extLst>
              <a:ext uri="{FF2B5EF4-FFF2-40B4-BE49-F238E27FC236}">
                <a16:creationId xmlns:a16="http://schemas.microsoft.com/office/drawing/2014/main" id="{5453A053-40B9-634D-B832-1A3454DF1A6E}"/>
              </a:ext>
            </a:extLst>
          </p:cNvPr>
          <p:cNvSpPr/>
          <p:nvPr/>
        </p:nvSpPr>
        <p:spPr>
          <a:xfrm>
            <a:off x="5921224" y="3904046"/>
            <a:ext cx="847335" cy="1014668"/>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4E25D1ED-A043-A847-95A6-CF71DD3E2DC5}"/>
              </a:ext>
            </a:extLst>
          </p:cNvPr>
          <p:cNvSpPr txBox="1"/>
          <p:nvPr/>
        </p:nvSpPr>
        <p:spPr>
          <a:xfrm>
            <a:off x="632460" y="6131876"/>
            <a:ext cx="7879080"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デジタルを前提に既存事業を再定義し、新たな事業価値を創出する</a:t>
            </a:r>
          </a:p>
        </p:txBody>
      </p:sp>
    </p:spTree>
    <p:extLst>
      <p:ext uri="{BB962C8B-B14F-4D97-AF65-F5344CB8AC3E}">
        <p14:creationId xmlns:p14="http://schemas.microsoft.com/office/powerpoint/2010/main" val="8534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p:tgtEl>
                                          <p:spTgt spid="49"/>
                                        </p:tgtEl>
                                        <p:attrNameLst>
                                          <p:attrName>ppt_y</p:attrName>
                                        </p:attrNameLst>
                                      </p:cBhvr>
                                      <p:tavLst>
                                        <p:tav tm="0">
                                          <p:val>
                                            <p:strVal val="#ppt_y-#ppt_h*1.125000"/>
                                          </p:val>
                                        </p:tav>
                                        <p:tav tm="100000">
                                          <p:val>
                                            <p:strVal val="#ppt_y"/>
                                          </p:val>
                                        </p:tav>
                                      </p:tavLst>
                                    </p:anim>
                                    <p:animEffect transition="in" filter="wipe(down)">
                                      <p:cBhvr>
                                        <p:cTn id="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2951403-E361-C64F-8BB5-0E420075214E}"/>
              </a:ext>
            </a:extLst>
          </p:cNvPr>
          <p:cNvSpPr/>
          <p:nvPr/>
        </p:nvSpPr>
        <p:spPr>
          <a:xfrm>
            <a:off x="336303" y="995082"/>
            <a:ext cx="8471394" cy="265928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a:extLst>
              <a:ext uri="{FF2B5EF4-FFF2-40B4-BE49-F238E27FC236}">
                <a16:creationId xmlns:a16="http://schemas.microsoft.com/office/drawing/2014/main" id="{995FA0E5-E181-D946-8941-898A6A4299F8}"/>
              </a:ext>
            </a:extLst>
          </p:cNvPr>
          <p:cNvSpPr>
            <a:spLocks noGrp="1"/>
          </p:cNvSpPr>
          <p:nvPr>
            <p:ph type="title"/>
          </p:nvPr>
        </p:nvSpPr>
        <p:spPr/>
        <p:txBody>
          <a:bodyPr/>
          <a:lstStyle/>
          <a:p>
            <a:r>
              <a:rPr lang="ja-JP" altLang="en-US"/>
              <a:t>「平安好医生」からの学び</a:t>
            </a:r>
          </a:p>
        </p:txBody>
      </p:sp>
      <p:sp>
        <p:nvSpPr>
          <p:cNvPr id="6" name="正方形/長方形 5">
            <a:extLst>
              <a:ext uri="{FF2B5EF4-FFF2-40B4-BE49-F238E27FC236}">
                <a16:creationId xmlns:a16="http://schemas.microsoft.com/office/drawing/2014/main" id="{7F4993F4-744C-C942-BA1C-CE1E93C6D142}"/>
              </a:ext>
            </a:extLst>
          </p:cNvPr>
          <p:cNvSpPr/>
          <p:nvPr/>
        </p:nvSpPr>
        <p:spPr>
          <a:xfrm>
            <a:off x="1284306" y="1811097"/>
            <a:ext cx="2937182" cy="923330"/>
          </a:xfrm>
          <a:prstGeom prst="rect">
            <a:avLst/>
          </a:prstGeom>
        </p:spPr>
        <p:txBody>
          <a:bodyPr wrap="square">
            <a:spAutoFit/>
          </a:bodyPr>
          <a:lstStyle/>
          <a:p>
            <a:r>
              <a:rPr lang="ja-JP" altLang="ja-JP" b="1" kern="100">
                <a:latin typeface="Meiryo" panose="020B0604030504040204" pitchFamily="34" charset="-128"/>
                <a:ea typeface="Meiryo" panose="020B0604030504040204" pitchFamily="34" charset="-128"/>
                <a:cs typeface="Times New Roman" panose="02020603050405020304" pitchFamily="18" charset="0"/>
              </a:rPr>
              <a:t>便利・お得・楽ちん</a:t>
            </a:r>
            <a:r>
              <a:rPr lang="ja-JP" altLang="en-US" kern="100">
                <a:latin typeface="Meiryo" panose="020B0604030504040204" pitchFamily="34" charset="-128"/>
                <a:ea typeface="Meiryo" panose="020B0604030504040204" pitchFamily="34" charset="-128"/>
                <a:cs typeface="Times New Roman" panose="02020603050405020304" pitchFamily="18" charset="0"/>
              </a:rPr>
              <a:t>で、</a:t>
            </a:r>
            <a:r>
              <a:rPr lang="ja-JP" altLang="ja-JP" kern="100">
                <a:latin typeface="Meiryo" panose="020B0604030504040204" pitchFamily="34" charset="-128"/>
                <a:ea typeface="Meiryo" panose="020B0604030504040204" pitchFamily="34" charset="-128"/>
                <a:cs typeface="Times New Roman" panose="02020603050405020304" pitchFamily="18" charset="0"/>
              </a:rPr>
              <a:t>顧客とのタッチ・ポイントを効率よく大量に</a:t>
            </a:r>
            <a:r>
              <a:rPr lang="ja-JP" altLang="en-US" kern="100">
                <a:latin typeface="Meiryo" panose="020B0604030504040204" pitchFamily="34" charset="-128"/>
                <a:ea typeface="Meiryo" panose="020B0604030504040204" pitchFamily="34" charset="-128"/>
                <a:cs typeface="Times New Roman" panose="02020603050405020304" pitchFamily="18" charset="0"/>
              </a:rPr>
              <a:t>増やす。</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523EA8DE-E00A-404E-93B0-728917E7BF23}"/>
              </a:ext>
            </a:extLst>
          </p:cNvPr>
          <p:cNvSpPr/>
          <p:nvPr/>
        </p:nvSpPr>
        <p:spPr>
          <a:xfrm>
            <a:off x="275411" y="1210577"/>
            <a:ext cx="8593177" cy="369332"/>
          </a:xfrm>
          <a:prstGeom prst="rect">
            <a:avLst/>
          </a:prstGeom>
        </p:spPr>
        <p:txBody>
          <a:bodyPr wrap="square">
            <a:spAutoFit/>
          </a:bodyPr>
          <a:lstStyle/>
          <a:p>
            <a:pPr algn="ctr"/>
            <a:r>
              <a:rPr lang="ja-JP" altLang="en-US" kern="100">
                <a:latin typeface="Meiryo" panose="020B0604030504040204" pitchFamily="34" charset="-128"/>
                <a:ea typeface="Meiryo" panose="020B0604030504040204" pitchFamily="34" charset="-128"/>
                <a:cs typeface="Times New Roman" panose="02020603050405020304" pitchFamily="18" charset="0"/>
              </a:rPr>
              <a:t>デジタルと人間の</a:t>
            </a:r>
            <a:r>
              <a:rPr lang="ja-JP" altLang="ja-JP" kern="100">
                <a:latin typeface="Meiryo" panose="020B0604030504040204" pitchFamily="34" charset="-128"/>
                <a:ea typeface="Meiryo" panose="020B0604030504040204" pitchFamily="34" charset="-128"/>
                <a:cs typeface="Times New Roman" panose="02020603050405020304" pitchFamily="18" charset="0"/>
              </a:rPr>
              <a:t>最適なバランスと組合せが、事業を拡大することに大きく貢献</a:t>
            </a:r>
          </a:p>
        </p:txBody>
      </p:sp>
      <p:pic>
        <p:nvPicPr>
          <p:cNvPr id="8" name="Picture 6" descr="セールスマンのイラスト">
            <a:extLst>
              <a:ext uri="{FF2B5EF4-FFF2-40B4-BE49-F238E27FC236}">
                <a16:creationId xmlns:a16="http://schemas.microsoft.com/office/drawing/2014/main" id="{5AE52C50-96B8-FE4C-B786-7F07DFDB13B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17646" y="1704157"/>
            <a:ext cx="1106547" cy="15135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F0BE2F-E3AE-5046-8813-6FC576E61D4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66893" y="1704157"/>
            <a:ext cx="1059460" cy="1513514"/>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A3B8E696-D02B-F549-A630-4CD6863369EB}"/>
              </a:ext>
            </a:extLst>
          </p:cNvPr>
          <p:cNvSpPr/>
          <p:nvPr/>
        </p:nvSpPr>
        <p:spPr>
          <a:xfrm>
            <a:off x="4534294" y="1811097"/>
            <a:ext cx="3325400" cy="923330"/>
          </a:xfrm>
          <a:prstGeom prst="rect">
            <a:avLst/>
          </a:prstGeom>
        </p:spPr>
        <p:txBody>
          <a:bodyPr wrap="square">
            <a:spAutoFit/>
          </a:bodyPr>
          <a:lstStyle/>
          <a:p>
            <a:r>
              <a:rPr lang="ja-JP" altLang="ja-JP" kern="100">
                <a:latin typeface="Meiryo" panose="020B0604030504040204" pitchFamily="34" charset="-128"/>
                <a:ea typeface="Meiryo" panose="020B0604030504040204" pitchFamily="34" charset="-128"/>
                <a:cs typeface="Times New Roman" panose="02020603050405020304" pitchFamily="18" charset="0"/>
              </a:rPr>
              <a:t>ひとり一人の顧客に丁寧に接して</a:t>
            </a:r>
            <a:r>
              <a:rPr lang="ja-JP" altLang="ja-JP" b="1" kern="100">
                <a:latin typeface="Meiryo" panose="020B0604030504040204" pitchFamily="34" charset="-128"/>
                <a:ea typeface="Meiryo" panose="020B0604030504040204" pitchFamily="34" charset="-128"/>
                <a:cs typeface="Times New Roman" panose="02020603050405020304" pitchFamily="18" charset="0"/>
              </a:rPr>
              <a:t>感動・信頼・ファン</a:t>
            </a:r>
            <a:r>
              <a:rPr lang="ja-JP" altLang="ja-JP" kern="100">
                <a:latin typeface="Meiryo" panose="020B0604030504040204" pitchFamily="34" charset="-128"/>
                <a:ea typeface="Meiryo" panose="020B0604030504040204" pitchFamily="34" charset="-128"/>
                <a:cs typeface="Times New Roman" panose="02020603050405020304" pitchFamily="18" charset="0"/>
              </a:rPr>
              <a:t>を</a:t>
            </a:r>
            <a:r>
              <a:rPr lang="ja-JP" altLang="en-US" kern="100">
                <a:latin typeface="Meiryo" panose="020B0604030504040204" pitchFamily="34" charset="-128"/>
                <a:ea typeface="Meiryo" panose="020B0604030504040204" pitchFamily="34" charset="-128"/>
                <a:cs typeface="Times New Roman" panose="02020603050405020304" pitchFamily="18" charset="0"/>
              </a:rPr>
              <a:t>作る。</a:t>
            </a: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p:txBody>
      </p:sp>
      <p:pic>
        <p:nvPicPr>
          <p:cNvPr id="11" name="Picture 2">
            <a:extLst>
              <a:ext uri="{FF2B5EF4-FFF2-40B4-BE49-F238E27FC236}">
                <a16:creationId xmlns:a16="http://schemas.microsoft.com/office/drawing/2014/main" id="{F5D579B4-B5F8-8D41-8929-E957CFBB00B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7228" y="2910472"/>
            <a:ext cx="2449543" cy="56784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24591A74-BDC2-0D4D-B9BD-315F7872D63E}"/>
              </a:ext>
            </a:extLst>
          </p:cNvPr>
          <p:cNvGrpSpPr/>
          <p:nvPr/>
        </p:nvGrpSpPr>
        <p:grpSpPr>
          <a:xfrm>
            <a:off x="336303" y="3607017"/>
            <a:ext cx="8471394" cy="2839488"/>
            <a:chOff x="336303" y="3607017"/>
            <a:chExt cx="8471394" cy="2839488"/>
          </a:xfrm>
        </p:grpSpPr>
        <p:sp>
          <p:nvSpPr>
            <p:cNvPr id="13" name="正方形/長方形 12">
              <a:extLst>
                <a:ext uri="{FF2B5EF4-FFF2-40B4-BE49-F238E27FC236}">
                  <a16:creationId xmlns:a16="http://schemas.microsoft.com/office/drawing/2014/main" id="{BBB41215-00D4-834D-9652-0B852DC681F1}"/>
                </a:ext>
              </a:extLst>
            </p:cNvPr>
            <p:cNvSpPr/>
            <p:nvPr/>
          </p:nvSpPr>
          <p:spPr>
            <a:xfrm>
              <a:off x="336303" y="3861181"/>
              <a:ext cx="8471394" cy="25853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9C7DE0-6F90-CC4B-9C03-9AA643F4A914}"/>
                </a:ext>
              </a:extLst>
            </p:cNvPr>
            <p:cNvSpPr/>
            <p:nvPr/>
          </p:nvSpPr>
          <p:spPr>
            <a:xfrm>
              <a:off x="431985" y="4098685"/>
              <a:ext cx="8280028" cy="2123658"/>
            </a:xfrm>
            <a:prstGeom prst="rect">
              <a:avLst/>
            </a:prstGeom>
          </p:spPr>
          <p:txBody>
            <a:bodyPr wrap="square">
              <a:spAutoFit/>
            </a:bodyPr>
            <a:lstStyle/>
            <a:p>
              <a:pPr marL="342900" lvl="0" indent="-342900" algn="just">
                <a:spcAft>
                  <a:spcPts val="1200"/>
                </a:spcAft>
                <a:buFont typeface="Wingdings" pitchFamily="2" charset="2"/>
                <a:buChar char=""/>
              </a:pPr>
              <a:r>
                <a:rPr lang="ja-JP" altLang="ja-JP"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顧客との接点を劇的に増やすことに成功</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顧客の困っていること、関心ごとを的確に捉え、まずはそれを解決することに注力した。</a:t>
              </a:r>
            </a:p>
            <a:p>
              <a:pPr marL="342900" lvl="0" indent="-342900" algn="just">
                <a:spcAft>
                  <a:spcPts val="1200"/>
                </a:spcAft>
                <a:buFont typeface="Wingdings" pitchFamily="2" charset="2"/>
                <a:buChar char=""/>
              </a:pPr>
              <a:r>
                <a:rPr lang="ja-JP" altLang="ja-JP"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ファンを増やすことに成功</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年齢や性別、家族構成などの静的な属性データだけではなく、その時々の状況を動的な</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行動データ</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捉え、タイミングを逸することなく、いまの最適を顧客に提供して、</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顧客の体験価値</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を高めた。</a:t>
              </a:r>
            </a:p>
            <a:p>
              <a:pPr marL="342900" lvl="0" indent="-342900" algn="just">
                <a:spcAft>
                  <a:spcPts val="1200"/>
                </a:spcAft>
                <a:buFont typeface="Wingdings" pitchFamily="2" charset="2"/>
                <a:buChar char=""/>
              </a:pPr>
              <a:r>
                <a:rPr lang="ja-JP" altLang="ja-JP"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成約率を高めることに成功</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の日常に関わる生活</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データを活用して、顧客ごとに最適化された保険商品を選択し、論理的な裏付けに基づく説得力のある提案</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をした</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p>
          </p:txBody>
        </p:sp>
        <p:sp>
          <p:nvSpPr>
            <p:cNvPr id="14" name="上矢印 13">
              <a:extLst>
                <a:ext uri="{FF2B5EF4-FFF2-40B4-BE49-F238E27FC236}">
                  <a16:creationId xmlns:a16="http://schemas.microsoft.com/office/drawing/2014/main" id="{F287930D-6D94-5745-8756-F99B283CB625}"/>
                </a:ext>
              </a:extLst>
            </p:cNvPr>
            <p:cNvSpPr/>
            <p:nvPr/>
          </p:nvSpPr>
          <p:spPr>
            <a:xfrm>
              <a:off x="3960158" y="3607017"/>
              <a:ext cx="1223682" cy="359581"/>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133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980CC4-164B-B743-B1A9-D5BCF2C3933F}"/>
              </a:ext>
            </a:extLst>
          </p:cNvPr>
          <p:cNvSpPr>
            <a:spLocks noGrp="1"/>
          </p:cNvSpPr>
          <p:nvPr>
            <p:ph type="title"/>
          </p:nvPr>
        </p:nvSpPr>
        <p:spPr/>
        <p:txBody>
          <a:bodyPr/>
          <a:lstStyle/>
          <a:p>
            <a:r>
              <a:rPr kumimoji="1" lang="en-US" altLang="ja-JP" dirty="0"/>
              <a:t>DX</a:t>
            </a:r>
            <a:r>
              <a:rPr kumimoji="1" lang="ja-JP" altLang="en-US"/>
              <a:t>とは何か</a:t>
            </a:r>
          </a:p>
        </p:txBody>
      </p:sp>
      <p:sp>
        <p:nvSpPr>
          <p:cNvPr id="3" name="円/楕円 2">
            <a:extLst>
              <a:ext uri="{FF2B5EF4-FFF2-40B4-BE49-F238E27FC236}">
                <a16:creationId xmlns:a16="http://schemas.microsoft.com/office/drawing/2014/main" id="{5F55E676-EB37-274A-8C3D-7CB8DC09A92B}"/>
              </a:ext>
            </a:extLst>
          </p:cNvPr>
          <p:cNvSpPr/>
          <p:nvPr/>
        </p:nvSpPr>
        <p:spPr>
          <a:xfrm>
            <a:off x="2286398" y="1082079"/>
            <a:ext cx="4626105" cy="4626105"/>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7F829C88-127C-BB4C-814B-05987E835756}"/>
              </a:ext>
            </a:extLst>
          </p:cNvPr>
          <p:cNvSpPr/>
          <p:nvPr/>
        </p:nvSpPr>
        <p:spPr>
          <a:xfrm rot="16200000" flipH="1">
            <a:off x="2544223" y="3593719"/>
            <a:ext cx="4055555" cy="1941444"/>
          </a:xfrm>
          <a:prstGeom prst="roundRect">
            <a:avLst>
              <a:gd name="adj" fmla="val 50000"/>
            </a:avLst>
          </a:prstGeom>
          <a:solidFill>
            <a:srgbClr val="984807">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5A425F2D-E757-0F4D-93FC-0D377294F12A}"/>
              </a:ext>
            </a:extLst>
          </p:cNvPr>
          <p:cNvSpPr/>
          <p:nvPr/>
        </p:nvSpPr>
        <p:spPr>
          <a:xfrm rot="9212163">
            <a:off x="3514945" y="2049846"/>
            <a:ext cx="4055555" cy="1941444"/>
          </a:xfrm>
          <a:prstGeom prst="roundRect">
            <a:avLst>
              <a:gd name="adj" fmla="val 50000"/>
            </a:avLst>
          </a:prstGeom>
          <a:solidFill>
            <a:srgbClr val="77933C">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3BBFDEC5-5C7C-384B-BACE-97AA93A227E6}"/>
              </a:ext>
            </a:extLst>
          </p:cNvPr>
          <p:cNvSpPr/>
          <p:nvPr/>
        </p:nvSpPr>
        <p:spPr>
          <a:xfrm rot="12387837" flipH="1">
            <a:off x="1573500" y="2049846"/>
            <a:ext cx="4055555" cy="1941444"/>
          </a:xfrm>
          <a:prstGeom prst="roundRect">
            <a:avLst>
              <a:gd name="adj" fmla="val 50000"/>
            </a:avLst>
          </a:prstGeom>
          <a:solidFill>
            <a:srgbClr val="0070C0">
              <a:alpha val="6784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4F960037-E529-EA41-9548-CC1F51EDA050}"/>
              </a:ext>
            </a:extLst>
          </p:cNvPr>
          <p:cNvSpPr/>
          <p:nvPr/>
        </p:nvSpPr>
        <p:spPr>
          <a:xfrm>
            <a:off x="3601279" y="2536663"/>
            <a:ext cx="1941444" cy="1941444"/>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B1332190-9949-B241-BFAD-6594550557FA}"/>
              </a:ext>
            </a:extLst>
          </p:cNvPr>
          <p:cNvSpPr/>
          <p:nvPr/>
        </p:nvSpPr>
        <p:spPr>
          <a:xfrm>
            <a:off x="3429000" y="3449507"/>
            <a:ext cx="2286000" cy="830997"/>
          </a:xfrm>
          <a:prstGeom prst="rect">
            <a:avLst/>
          </a:prstGeom>
        </p:spPr>
        <p:txBody>
          <a:bodyPr wrap="square">
            <a:spAutoFit/>
          </a:bodyPr>
          <a:lstStyle/>
          <a:p>
            <a:pPr algn="ctr"/>
            <a:r>
              <a:rPr lang="ja-JP" altLang="en-US" sz="1000">
                <a:solidFill>
                  <a:schemeClr val="bg1"/>
                </a:solidFill>
                <a:latin typeface="Meiryo" panose="020B0604030504040204" pitchFamily="34" charset="-128"/>
                <a:ea typeface="Meiryo" panose="020B0604030504040204" pitchFamily="34" charset="-128"/>
              </a:rPr>
              <a:t>変化に俊敏に対処できる企業</a:t>
            </a:r>
            <a:endParaRPr lang="en-US" altLang="ja-JP" sz="10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アジャイル企業</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へ</a:t>
            </a:r>
            <a:r>
              <a:rPr lang="ja-JP" altLang="en-US" b="1">
                <a:solidFill>
                  <a:schemeClr val="bg1"/>
                </a:solidFill>
                <a:latin typeface="Meiryo" panose="020B0604030504040204" pitchFamily="34" charset="-128"/>
                <a:ea typeface="Meiryo" panose="020B0604030504040204" pitchFamily="34" charset="-128"/>
              </a:rPr>
              <a:t>変ること</a:t>
            </a:r>
          </a:p>
        </p:txBody>
      </p:sp>
      <p:sp>
        <p:nvSpPr>
          <p:cNvPr id="12" name="テキスト ボックス 11">
            <a:extLst>
              <a:ext uri="{FF2B5EF4-FFF2-40B4-BE49-F238E27FC236}">
                <a16:creationId xmlns:a16="http://schemas.microsoft.com/office/drawing/2014/main" id="{1624D0EC-4357-D546-AA49-9356C62FC7B4}"/>
              </a:ext>
            </a:extLst>
          </p:cNvPr>
          <p:cNvSpPr txBox="1"/>
          <p:nvPr/>
        </p:nvSpPr>
        <p:spPr>
          <a:xfrm>
            <a:off x="4056205" y="2816114"/>
            <a:ext cx="1035733" cy="769441"/>
          </a:xfrm>
          <a:prstGeom prst="rect">
            <a:avLst/>
          </a:prstGeom>
          <a:noFill/>
        </p:spPr>
        <p:txBody>
          <a:bodyPr wrap="none" rtlCol="0">
            <a:spAutoFit/>
          </a:bodyPr>
          <a:lstStyle/>
          <a:p>
            <a:pPr algn="ctr"/>
            <a:r>
              <a:rPr kumimoji="1" lang="en-US" altLang="ja-JP" sz="4400" b="1" dirty="0">
                <a:solidFill>
                  <a:schemeClr val="bg1"/>
                </a:solidFill>
                <a:latin typeface="Meiryo" panose="020B0604030504040204" pitchFamily="34" charset="-128"/>
                <a:ea typeface="Meiryo" panose="020B0604030504040204" pitchFamily="34" charset="-128"/>
              </a:rPr>
              <a:t>DX</a:t>
            </a:r>
            <a:endParaRPr kumimoji="1" lang="ja-JP" altLang="en-US" sz="4400"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CE1A8DE5-3AFC-F74E-B652-21CF7FAE7F00}"/>
              </a:ext>
            </a:extLst>
          </p:cNvPr>
          <p:cNvSpPr txBox="1"/>
          <p:nvPr/>
        </p:nvSpPr>
        <p:spPr>
          <a:xfrm>
            <a:off x="1896639" y="2016075"/>
            <a:ext cx="2159566"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新規事業の開発</a:t>
            </a:r>
            <a:endParaRPr kumimoji="1"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ビジネス・モデルの転換</a:t>
            </a:r>
          </a:p>
        </p:txBody>
      </p:sp>
      <p:sp>
        <p:nvSpPr>
          <p:cNvPr id="14" name="テキスト ボックス 13">
            <a:extLst>
              <a:ext uri="{FF2B5EF4-FFF2-40B4-BE49-F238E27FC236}">
                <a16:creationId xmlns:a16="http://schemas.microsoft.com/office/drawing/2014/main" id="{FFB38C2A-5728-6A47-9261-DD7914D96E9B}"/>
              </a:ext>
            </a:extLst>
          </p:cNvPr>
          <p:cNvSpPr txBox="1"/>
          <p:nvPr/>
        </p:nvSpPr>
        <p:spPr>
          <a:xfrm>
            <a:off x="5279676" y="2016075"/>
            <a:ext cx="1980029" cy="523220"/>
          </a:xfrm>
          <a:prstGeom prst="rect">
            <a:avLst/>
          </a:prstGeom>
          <a:noFill/>
        </p:spPr>
        <p:txBody>
          <a:bodyPr wrap="none" rtlCol="0">
            <a:spAutoFit/>
          </a:bodyPr>
          <a:lstStyle/>
          <a:p>
            <a:pPr algn="r"/>
            <a:r>
              <a:rPr lang="ja-JP" altLang="en-US" sz="1400" b="1">
                <a:solidFill>
                  <a:schemeClr val="bg1"/>
                </a:solidFill>
                <a:latin typeface="Meiryo" panose="020B0604030504040204" pitchFamily="34" charset="-128"/>
                <a:ea typeface="Meiryo" panose="020B0604030504040204" pitchFamily="34" charset="-128"/>
              </a:rPr>
              <a:t>業務プロセスの改善</a:t>
            </a:r>
          </a:p>
          <a:p>
            <a:pPr algn="r"/>
            <a:r>
              <a:rPr lang="ja-JP" altLang="en-US" sz="1400" b="1">
                <a:solidFill>
                  <a:schemeClr val="bg1"/>
                </a:solidFill>
                <a:latin typeface="Meiryo" panose="020B0604030504040204" pitchFamily="34" charset="-128"/>
                <a:ea typeface="Meiryo" panose="020B0604030504040204" pitchFamily="34" charset="-128"/>
              </a:rPr>
              <a:t>業務の効率化・自動化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321C8E3-EE7E-4342-8911-1308D8FD1007}"/>
              </a:ext>
            </a:extLst>
          </p:cNvPr>
          <p:cNvSpPr txBox="1"/>
          <p:nvPr/>
        </p:nvSpPr>
        <p:spPr>
          <a:xfrm>
            <a:off x="3851291" y="5518710"/>
            <a:ext cx="1441420"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雇用制度の変革</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a:solidFill>
                  <a:schemeClr val="bg1"/>
                </a:solidFill>
                <a:latin typeface="Meiryo" panose="020B0604030504040204" pitchFamily="34" charset="-128"/>
                <a:ea typeface="Meiryo" panose="020B0604030504040204" pitchFamily="34" charset="-128"/>
              </a:rPr>
              <a:t>働き方の改革</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2F0B5A41-D9CE-4C47-AAC5-49FF9D71AB21}"/>
              </a:ext>
            </a:extLst>
          </p:cNvPr>
          <p:cNvSpPr txBox="1"/>
          <p:nvPr/>
        </p:nvSpPr>
        <p:spPr>
          <a:xfrm>
            <a:off x="3915410" y="1499729"/>
            <a:ext cx="1313180" cy="492443"/>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パーパス</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企業の社会的な存在意義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93823C45-1D2C-3447-99FE-85218F7BAC14}"/>
              </a:ext>
            </a:extLst>
          </p:cNvPr>
          <p:cNvSpPr txBox="1"/>
          <p:nvPr/>
        </p:nvSpPr>
        <p:spPr>
          <a:xfrm>
            <a:off x="2616633" y="4121307"/>
            <a:ext cx="877163" cy="646331"/>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文化や</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kumimoji="1" lang="ja-JP" altLang="en-US" b="1">
                <a:solidFill>
                  <a:schemeClr val="bg1"/>
                </a:solidFill>
                <a:latin typeface="Meiryo" panose="020B0604030504040204" pitchFamily="34" charset="-128"/>
                <a:ea typeface="Meiryo" panose="020B0604030504040204" pitchFamily="34" charset="-128"/>
              </a:rPr>
              <a:t>風土</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D1E6FE6-41E1-AC49-8785-58196A5C387F}"/>
              </a:ext>
            </a:extLst>
          </p:cNvPr>
          <p:cNvSpPr txBox="1"/>
          <p:nvPr/>
        </p:nvSpPr>
        <p:spPr>
          <a:xfrm>
            <a:off x="5522092" y="4121307"/>
            <a:ext cx="1107996" cy="553998"/>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事業目的</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lang="ja-JP" altLang="en-US" sz="1200" b="1">
                <a:solidFill>
                  <a:schemeClr val="bg1"/>
                </a:solidFill>
                <a:latin typeface="Meiryo" panose="020B0604030504040204" pitchFamily="34" charset="-128"/>
                <a:ea typeface="Meiryo" panose="020B0604030504040204" pitchFamily="34" charset="-128"/>
              </a:rPr>
              <a:t>業績管理基準</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129811C-8483-F646-B450-857990623759}"/>
              </a:ext>
            </a:extLst>
          </p:cNvPr>
          <p:cNvSpPr/>
          <p:nvPr/>
        </p:nvSpPr>
        <p:spPr>
          <a:xfrm>
            <a:off x="2648435" y="761563"/>
            <a:ext cx="3902030" cy="369332"/>
          </a:xfrm>
          <a:prstGeom prst="rect">
            <a:avLst/>
          </a:prstGeom>
        </p:spPr>
        <p:txBody>
          <a:bodyPr wrap="none">
            <a:spAutoFit/>
          </a:bodyPr>
          <a:lstStyle/>
          <a:p>
            <a:pPr algn="ctr"/>
            <a:r>
              <a:rPr lang="ja-JP" altLang="en-US">
                <a:solidFill>
                  <a:srgbClr val="C00000"/>
                </a:solidFill>
                <a:latin typeface="Meiryo" panose="020B0604030504040204" pitchFamily="34" charset="-128"/>
                <a:ea typeface="Meiryo" panose="020B0604030504040204" pitchFamily="34" charset="-128"/>
              </a:rPr>
              <a:t>変化が早く</a:t>
            </a:r>
            <a:r>
              <a:rPr lang="en-US" altLang="ja-JP" dirty="0">
                <a:solidFill>
                  <a:srgbClr val="C00000"/>
                </a:solidFill>
                <a:latin typeface="Meiryo" panose="020B0604030504040204" pitchFamily="34" charset="-128"/>
                <a:ea typeface="Meiryo" panose="020B0604030504040204" pitchFamily="34" charset="-128"/>
              </a:rPr>
              <a:t> </a:t>
            </a:r>
            <a:r>
              <a:rPr lang="ja-JP" altLang="en-US">
                <a:solidFill>
                  <a:srgbClr val="C00000"/>
                </a:solidFill>
                <a:latin typeface="Meiryo" panose="020B0604030504040204" pitchFamily="34" charset="-128"/>
                <a:ea typeface="Meiryo" panose="020B0604030504040204" pitchFamily="34" charset="-128"/>
              </a:rPr>
              <a:t>予測困難な社会／</a:t>
            </a:r>
            <a:r>
              <a:rPr lang="en-US" altLang="ja-JP" dirty="0">
                <a:solidFill>
                  <a:srgbClr val="C00000"/>
                </a:solidFill>
                <a:latin typeface="Meiryo" panose="020B0604030504040204" pitchFamily="34" charset="-128"/>
                <a:ea typeface="Meiryo" panose="020B0604030504040204" pitchFamily="34" charset="-128"/>
              </a:rPr>
              <a:t>VUCA</a:t>
            </a:r>
            <a:endParaRPr lang="ja-JP" altLang="en-US">
              <a:solidFill>
                <a:srgbClr val="C0000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FC5EE3AF-6C44-3844-B314-26116D52B65B}"/>
              </a:ext>
            </a:extLst>
          </p:cNvPr>
          <p:cNvSpPr/>
          <p:nvPr/>
        </p:nvSpPr>
        <p:spPr>
          <a:xfrm>
            <a:off x="604588" y="5094754"/>
            <a:ext cx="2954655" cy="646331"/>
          </a:xfrm>
          <a:prstGeom prst="rect">
            <a:avLst/>
          </a:prstGeom>
        </p:spPr>
        <p:txBody>
          <a:bodyPr wrap="none">
            <a:spAutoFit/>
          </a:bodyPr>
          <a:lstStyle/>
          <a:p>
            <a:r>
              <a:rPr lang="ja-JP" altLang="en-US">
                <a:solidFill>
                  <a:srgbClr val="C00000"/>
                </a:solidFill>
                <a:latin typeface="Meiryo" panose="020B0604030504040204" pitchFamily="34" charset="-128"/>
                <a:ea typeface="Meiryo" panose="020B0604030504040204" pitchFamily="34" charset="-128"/>
              </a:rPr>
              <a:t>誰もが日常的に</a:t>
            </a:r>
            <a:endParaRPr lang="en-US" altLang="ja-JP" dirty="0">
              <a:solidFill>
                <a:srgbClr val="C00000"/>
              </a:solidFill>
              <a:latin typeface="Meiryo" panose="020B0604030504040204" pitchFamily="34" charset="-128"/>
              <a:ea typeface="Meiryo" panose="020B0604030504040204" pitchFamily="34" charset="-128"/>
            </a:endParaRPr>
          </a:p>
          <a:p>
            <a:r>
              <a:rPr lang="ja-JP" altLang="en-US">
                <a:solidFill>
                  <a:srgbClr val="C00000"/>
                </a:solidFill>
                <a:latin typeface="Meiryo" panose="020B0604030504040204" pitchFamily="34" charset="-128"/>
                <a:ea typeface="Meiryo" panose="020B0604030504040204" pitchFamily="34" charset="-128"/>
              </a:rPr>
              <a:t>デジタルを使いこなす社会</a:t>
            </a:r>
          </a:p>
        </p:txBody>
      </p:sp>
      <p:sp>
        <p:nvSpPr>
          <p:cNvPr id="21" name="正方形/長方形 20">
            <a:extLst>
              <a:ext uri="{FF2B5EF4-FFF2-40B4-BE49-F238E27FC236}">
                <a16:creationId xmlns:a16="http://schemas.microsoft.com/office/drawing/2014/main" id="{FCFA959B-2AC4-5F41-B579-8EA9EF139CF0}"/>
              </a:ext>
            </a:extLst>
          </p:cNvPr>
          <p:cNvSpPr/>
          <p:nvPr/>
        </p:nvSpPr>
        <p:spPr>
          <a:xfrm>
            <a:off x="5815589" y="5094753"/>
            <a:ext cx="2723823" cy="646331"/>
          </a:xfrm>
          <a:prstGeom prst="rect">
            <a:avLst/>
          </a:prstGeom>
        </p:spPr>
        <p:txBody>
          <a:bodyPr wrap="none">
            <a:spAutoFit/>
          </a:bodyPr>
          <a:lstStyle/>
          <a:p>
            <a:pPr algn="r"/>
            <a:r>
              <a:rPr lang="ja-JP" altLang="en-US">
                <a:solidFill>
                  <a:srgbClr val="C00000"/>
                </a:solidFill>
                <a:latin typeface="Meiryo" panose="020B0604030504040204" pitchFamily="34" charset="-128"/>
                <a:ea typeface="Meiryo" panose="020B0604030504040204" pitchFamily="34" charset="-128"/>
              </a:rPr>
              <a:t>デジタル技術を</a:t>
            </a:r>
            <a:endParaRPr lang="en-US" altLang="ja-JP" dirty="0">
              <a:solidFill>
                <a:srgbClr val="C00000"/>
              </a:solidFill>
              <a:latin typeface="Meiryo" panose="020B0604030504040204" pitchFamily="34" charset="-128"/>
              <a:ea typeface="Meiryo" panose="020B0604030504040204" pitchFamily="34" charset="-128"/>
            </a:endParaRPr>
          </a:p>
          <a:p>
            <a:pPr algn="r"/>
            <a:r>
              <a:rPr lang="ja-JP" altLang="en-US">
                <a:solidFill>
                  <a:srgbClr val="C00000"/>
                </a:solidFill>
                <a:latin typeface="Meiryo" panose="020B0604030504040204" pitchFamily="34" charset="-128"/>
                <a:ea typeface="Meiryo" panose="020B0604030504040204" pitchFamily="34" charset="-128"/>
              </a:rPr>
              <a:t>駆使してビジネスを変革</a:t>
            </a:r>
          </a:p>
        </p:txBody>
      </p:sp>
      <p:pic>
        <p:nvPicPr>
          <p:cNvPr id="22" name="図 21">
            <a:extLst>
              <a:ext uri="{FF2B5EF4-FFF2-40B4-BE49-F238E27FC236}">
                <a16:creationId xmlns:a16="http://schemas.microsoft.com/office/drawing/2014/main" id="{975840BA-3D1E-5442-BE72-564290343A8E}"/>
              </a:ext>
            </a:extLst>
          </p:cNvPr>
          <p:cNvPicPr>
            <a:picLocks noChangeAspect="1"/>
          </p:cNvPicPr>
          <p:nvPr/>
        </p:nvPicPr>
        <p:blipFill>
          <a:blip r:embed="rId2">
            <a:lum bright="70000" contrast="-70000"/>
          </a:blip>
          <a:stretch>
            <a:fillRect/>
          </a:stretch>
        </p:blipFill>
        <p:spPr>
          <a:xfrm>
            <a:off x="3120355" y="2591334"/>
            <a:ext cx="837961" cy="8379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3D7EE1E6-C622-2A4D-B21F-E3485FD46AE6}"/>
              </a:ext>
            </a:extLst>
          </p:cNvPr>
          <p:cNvPicPr>
            <a:picLocks noChangeAspect="1"/>
          </p:cNvPicPr>
          <p:nvPr/>
        </p:nvPicPr>
        <p:blipFill>
          <a:blip r:embed="rId2">
            <a:lum bright="70000" contrast="-70000"/>
          </a:blip>
          <a:stretch>
            <a:fillRect/>
          </a:stretch>
        </p:blipFill>
        <p:spPr>
          <a:xfrm>
            <a:off x="5143813" y="2591334"/>
            <a:ext cx="837961" cy="8379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AA71CAD-32C3-244B-B61D-7EACAD81FAA9}"/>
              </a:ext>
            </a:extLst>
          </p:cNvPr>
          <p:cNvPicPr>
            <a:picLocks noChangeAspect="1"/>
          </p:cNvPicPr>
          <p:nvPr/>
        </p:nvPicPr>
        <p:blipFill>
          <a:blip r:embed="rId2">
            <a:lum bright="70000" contrast="-70000"/>
          </a:blip>
          <a:stretch>
            <a:fillRect/>
          </a:stretch>
        </p:blipFill>
        <p:spPr>
          <a:xfrm>
            <a:off x="4153019" y="4230749"/>
            <a:ext cx="837961" cy="837961"/>
          </a:xfrm>
          <a:prstGeom prst="rect">
            <a:avLst/>
          </a:prstGeom>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B6C1572E-79BA-DB45-B96E-38136D2899B2}"/>
              </a:ext>
            </a:extLst>
          </p:cNvPr>
          <p:cNvSpPr txBox="1"/>
          <p:nvPr/>
        </p:nvSpPr>
        <p:spPr>
          <a:xfrm>
            <a:off x="270347" y="3309149"/>
            <a:ext cx="1800493" cy="523220"/>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出島、コミュニティ</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好奇心、遊びなど</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4695D1D-23FE-C047-A83E-29F76ACAF545}"/>
              </a:ext>
            </a:extLst>
          </p:cNvPr>
          <p:cNvSpPr txBox="1"/>
          <p:nvPr/>
        </p:nvSpPr>
        <p:spPr>
          <a:xfrm>
            <a:off x="7023406" y="3307455"/>
            <a:ext cx="1919115" cy="523220"/>
          </a:xfrm>
          <a:prstGeom prst="rect">
            <a:avLst/>
          </a:prstGeom>
          <a:noFill/>
        </p:spPr>
        <p:txBody>
          <a:bodyPr wrap="none" rtlCol="0">
            <a:spAutoFit/>
          </a:bodyPr>
          <a:lstStyle/>
          <a:p>
            <a:r>
              <a:rPr kumimoji="1" lang="en-US" altLang="ja-JP" sz="1400" dirty="0">
                <a:solidFill>
                  <a:schemeClr val="accent3">
                    <a:lumMod val="75000"/>
                  </a:schemeClr>
                </a:solidFill>
                <a:latin typeface="Meiryo" panose="020B0604030504040204" pitchFamily="34" charset="-128"/>
                <a:ea typeface="Meiryo" panose="020B0604030504040204" pitchFamily="34" charset="-128"/>
              </a:rPr>
              <a:t>KPI</a:t>
            </a:r>
            <a:r>
              <a:rPr lang="ja-JP" altLang="en-US" sz="1400">
                <a:solidFill>
                  <a:schemeClr val="accent3">
                    <a:lumMod val="75000"/>
                  </a:schemeClr>
                </a:solidFill>
                <a:latin typeface="Meiryo" panose="020B0604030504040204" pitchFamily="34" charset="-128"/>
                <a:ea typeface="Meiryo" panose="020B0604030504040204" pitchFamily="34" charset="-128"/>
              </a:rPr>
              <a:t>設定</a:t>
            </a:r>
            <a:r>
              <a:rPr kumimoji="1" lang="ja-JP" altLang="en-US" sz="1400">
                <a:solidFill>
                  <a:schemeClr val="accent3">
                    <a:lumMod val="75000"/>
                  </a:schemeClr>
                </a:solidFill>
                <a:latin typeface="Meiryo" panose="020B0604030504040204" pitchFamily="34" charset="-128"/>
                <a:ea typeface="Meiryo" panose="020B0604030504040204" pitchFamily="34" charset="-128"/>
              </a:rPr>
              <a:t>、メトリクス</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データ収集</a:t>
            </a:r>
            <a:r>
              <a:rPr kumimoji="1" lang="ja-JP" altLang="en-US" sz="1400">
                <a:solidFill>
                  <a:schemeClr val="accent3">
                    <a:lumMod val="75000"/>
                  </a:schemeClr>
                </a:solidFill>
                <a:latin typeface="Meiryo" panose="020B0604030504040204" pitchFamily="34" charset="-128"/>
                <a:ea typeface="Meiryo" panose="020B0604030504040204" pitchFamily="34" charset="-128"/>
              </a:rPr>
              <a:t>など</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952EC437-DA85-FA4B-9217-BCD909DAFC11}"/>
              </a:ext>
            </a:extLst>
          </p:cNvPr>
          <p:cNvSpPr txBox="1"/>
          <p:nvPr/>
        </p:nvSpPr>
        <p:spPr>
          <a:xfrm>
            <a:off x="1005943" y="1270620"/>
            <a:ext cx="2339103" cy="307777"/>
          </a:xfrm>
          <a:prstGeom prst="rect">
            <a:avLst/>
          </a:prstGeom>
          <a:noFill/>
        </p:spPr>
        <p:txBody>
          <a:bodyPr wrap="none" rtlCol="0">
            <a:spAutoFit/>
          </a:bodyPr>
          <a:lstStyle/>
          <a:p>
            <a:pPr algn="r"/>
            <a:r>
              <a:rPr lang="ja-JP" altLang="en-US" sz="1400">
                <a:solidFill>
                  <a:srgbClr val="7030A0"/>
                </a:solidFill>
                <a:latin typeface="Meiryo" panose="020B0604030504040204" pitchFamily="34" charset="-128"/>
                <a:ea typeface="Meiryo" panose="020B0604030504040204" pitchFamily="34" charset="-128"/>
              </a:rPr>
              <a:t>従業員のエンゲージメント</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737B7ABB-3602-2244-929D-BEAFA3AFF997}"/>
              </a:ext>
            </a:extLst>
          </p:cNvPr>
          <p:cNvSpPr txBox="1"/>
          <p:nvPr/>
        </p:nvSpPr>
        <p:spPr>
          <a:xfrm>
            <a:off x="5918181" y="1242735"/>
            <a:ext cx="1620957" cy="307777"/>
          </a:xfrm>
          <a:prstGeom prst="rect">
            <a:avLst/>
          </a:prstGeom>
          <a:noFill/>
        </p:spPr>
        <p:txBody>
          <a:bodyPr wrap="none" rtlCol="0">
            <a:spAutoFit/>
          </a:bodyPr>
          <a:lstStyle/>
          <a:p>
            <a:r>
              <a:rPr lang="ja-JP" altLang="en-US" sz="1400">
                <a:solidFill>
                  <a:srgbClr val="7030A0"/>
                </a:solidFill>
                <a:latin typeface="Meiryo" panose="020B0604030504040204" pitchFamily="34" charset="-128"/>
                <a:ea typeface="Meiryo" panose="020B0604030504040204" pitchFamily="34" charset="-128"/>
              </a:rPr>
              <a:t>顧客や社会の支持</a:t>
            </a:r>
            <a:endParaRPr kumimoji="1" lang="ja-JP" altLang="en-US" sz="140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8151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クラウドを理解するために</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知っておきたい基礎知識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49983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情報システムの構造</a:t>
            </a:r>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a:solidFill>
                  <a:srgbClr val="00B050"/>
                </a:solidFill>
                <a:latin typeface="Meiryo" charset="-128"/>
                <a:ea typeface="Meiryo" charset="-128"/>
                <a:cs typeface="Meiryo" charset="-128"/>
              </a:rPr>
              <a:t>ビジネス・プロセス</a:t>
            </a: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ビジネス・プロセスを効率的・効果的に機能させるためのソフトウエア</a:t>
            </a: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アプリケーションの開発や実行に共通</a:t>
            </a:r>
            <a:r>
              <a:rPr kumimoji="1" lang="ja-JP" altLang="en-US">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ソフトウエアを稼働させるためのハードウェアや設備</a:t>
            </a: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9374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81000" y="1448594"/>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p:cNvSpPr txBox="1"/>
          <p:nvPr/>
        </p:nvSpPr>
        <p:spPr>
          <a:xfrm>
            <a:off x="984250" y="1448594"/>
            <a:ext cx="1723549" cy="1015663"/>
          </a:xfrm>
          <a:prstGeom prst="rect">
            <a:avLst/>
          </a:prstGeom>
          <a:solidFill>
            <a:srgbClr val="3366FF"/>
          </a:solidFill>
          <a:ln>
            <a:solidFill>
              <a:srgbClr val="3366FF"/>
            </a:solidFill>
          </a:ln>
        </p:spPr>
        <p:txBody>
          <a:bodyPr wrap="none" rtlCol="0">
            <a:spAutoFit/>
          </a:bodyPr>
          <a:lstStyle/>
          <a:p>
            <a:r>
              <a:rPr kumimoji="1" lang="ja-JP" altLang="en-US" sz="6000" dirty="0">
                <a:solidFill>
                  <a:schemeClr val="bg1"/>
                </a:solidFill>
                <a:latin typeface="Meiryo" panose="020B0604030504040204" pitchFamily="34" charset="-128"/>
                <a:ea typeface="Meiryo" panose="020B0604030504040204" pitchFamily="34" charset="-128"/>
                <a:cs typeface="ＤＦＰ太丸ゴシック体"/>
              </a:rPr>
              <a:t>仮想</a:t>
            </a:r>
          </a:p>
        </p:txBody>
      </p:sp>
      <p:sp>
        <p:nvSpPr>
          <p:cNvPr id="8" name="正方形/長方形 7"/>
          <p:cNvSpPr/>
          <p:nvPr/>
        </p:nvSpPr>
        <p:spPr>
          <a:xfrm>
            <a:off x="1325334" y="2276556"/>
            <a:ext cx="1290994" cy="523220"/>
          </a:xfrm>
          <a:prstGeom prst="rect">
            <a:avLst/>
          </a:prstGeom>
          <a:noFill/>
          <a:ln>
            <a:noFill/>
          </a:ln>
        </p:spPr>
        <p:txBody>
          <a:bodyPr wrap="none">
            <a:spAutoFit/>
          </a:bodyPr>
          <a:lstStyle/>
          <a:p>
            <a:pPr algn="r"/>
            <a:r>
              <a:rPr lang="en-US" altLang="ja-JP" sz="2800" dirty="0">
                <a:solidFill>
                  <a:schemeClr val="bg1"/>
                </a:solidFill>
                <a:latin typeface="Meiryo" panose="020B0604030504040204" pitchFamily="34" charset="-128"/>
                <a:ea typeface="Meiryo" panose="020B0604030504040204" pitchFamily="34" charset="-128"/>
                <a:cs typeface="Arial Black"/>
              </a:rPr>
              <a:t>virtual</a:t>
            </a:r>
          </a:p>
        </p:txBody>
      </p:sp>
      <p:grpSp>
        <p:nvGrpSpPr>
          <p:cNvPr id="2" name="図形グループ 1"/>
          <p:cNvGrpSpPr/>
          <p:nvPr/>
        </p:nvGrpSpPr>
        <p:grpSpPr>
          <a:xfrm>
            <a:off x="3225800" y="1448594"/>
            <a:ext cx="5613400" cy="1440429"/>
            <a:chOff x="3225800" y="1448594"/>
            <a:chExt cx="5613400" cy="1440429"/>
          </a:xfrm>
        </p:grpSpPr>
        <p:sp>
          <p:nvSpPr>
            <p:cNvPr id="16" name="正方形/長方形 15"/>
            <p:cNvSpPr/>
            <p:nvPr/>
          </p:nvSpPr>
          <p:spPr>
            <a:xfrm>
              <a:off x="3454400" y="1448594"/>
              <a:ext cx="5384800" cy="1440429"/>
            </a:xfrm>
            <a:prstGeom prst="rect">
              <a:avLst/>
            </a:prstGeom>
            <a:solidFill>
              <a:srgbClr val="FFFF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p:cNvSpPr/>
            <p:nvPr/>
          </p:nvSpPr>
          <p:spPr>
            <a:xfrm>
              <a:off x="3556000" y="1906371"/>
              <a:ext cx="5283200" cy="892552"/>
            </a:xfrm>
            <a:prstGeom prst="rect">
              <a:avLst/>
            </a:prstGeom>
            <a:noFill/>
            <a:ln>
              <a:noFill/>
            </a:ln>
          </p:spPr>
          <p:txBody>
            <a:bodyPr wrap="square">
              <a:spAutoFit/>
            </a:bodyPr>
            <a:lstStyle/>
            <a:p>
              <a:pPr algn="ctr">
                <a:spcBef>
                  <a:spcPts val="0"/>
                </a:spcBef>
              </a:pPr>
              <a:r>
                <a:rPr lang="ja-JP" altLang="en-US" sz="2400" dirty="0">
                  <a:solidFill>
                    <a:srgbClr val="0000FF"/>
                  </a:solidFill>
                  <a:effectLst/>
                  <a:latin typeface="Meiryo" panose="020B0604030504040204" pitchFamily="34" charset="-128"/>
                  <a:ea typeface="Meiryo" panose="020B0604030504040204" pitchFamily="34" charset="-128"/>
                </a:rPr>
                <a:t>表面または名目上はそうでないが</a:t>
              </a:r>
              <a:endParaRPr lang="en-US" altLang="ja-JP" sz="2400" dirty="0">
                <a:solidFill>
                  <a:srgbClr val="0000FF"/>
                </a:solidFill>
                <a:effectLst/>
                <a:latin typeface="Meiryo" panose="020B0604030504040204" pitchFamily="34" charset="-128"/>
                <a:ea typeface="Meiryo" panose="020B0604030504040204" pitchFamily="34" charset="-128"/>
              </a:endParaRPr>
            </a:p>
            <a:p>
              <a:pPr algn="ctr">
                <a:spcBef>
                  <a:spcPts val="0"/>
                </a:spcBef>
              </a:pPr>
              <a:r>
                <a:rPr lang="ja-JP" altLang="en-US" sz="2000" dirty="0">
                  <a:solidFill>
                    <a:srgbClr val="0000FF"/>
                  </a:solidFill>
                  <a:effectLst/>
                  <a:latin typeface="Meiryo" panose="020B0604030504040204" pitchFamily="34" charset="-128"/>
                  <a:ea typeface="Meiryo" panose="020B0604030504040204" pitchFamily="34" charset="-128"/>
                </a:rPr>
                <a:t>実質的には</a:t>
              </a:r>
              <a:r>
                <a:rPr lang="ja-JP" altLang="en-US" sz="2800" b="1" dirty="0">
                  <a:solidFill>
                    <a:srgbClr val="0000FF"/>
                  </a:solidFill>
                  <a:effectLst/>
                  <a:latin typeface="Meiryo" panose="020B0604030504040204" pitchFamily="34" charset="-128"/>
                  <a:ea typeface="Meiryo" panose="020B0604030504040204" pitchFamily="34" charset="-128"/>
                </a:rPr>
                <a:t>本物と同じ</a:t>
              </a:r>
              <a:endParaRPr lang="en-US" altLang="ja-JP" sz="2800" b="1" dirty="0">
                <a:solidFill>
                  <a:srgbClr val="0000FF"/>
                </a:solidFill>
                <a:effectLst/>
                <a:latin typeface="Meiryo" panose="020B0604030504040204" pitchFamily="34" charset="-128"/>
                <a:ea typeface="Meiryo" panose="020B0604030504040204" pitchFamily="34" charset="-128"/>
              </a:endParaRPr>
            </a:p>
          </p:txBody>
        </p:sp>
        <p:sp>
          <p:nvSpPr>
            <p:cNvPr id="4" name="正方形/長方形 3"/>
            <p:cNvSpPr/>
            <p:nvPr/>
          </p:nvSpPr>
          <p:spPr>
            <a:xfrm>
              <a:off x="3454400" y="1448594"/>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p:cNvSpPr/>
            <p:nvPr/>
          </p:nvSpPr>
          <p:spPr>
            <a:xfrm>
              <a:off x="3225800" y="1885723"/>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1" name="タイトル 10"/>
          <p:cNvSpPr>
            <a:spLocks noGrp="1"/>
          </p:cNvSpPr>
          <p:nvPr>
            <p:ph type="title"/>
          </p:nvPr>
        </p:nvSpPr>
        <p:spPr>
          <a:xfrm>
            <a:off x="230400" y="266400"/>
            <a:ext cx="8686800" cy="416221"/>
          </a:xfrm>
        </p:spPr>
        <p:txBody>
          <a:bodyPr lIns="0" rIns="0"/>
          <a:lstStyle/>
          <a:p>
            <a:r>
              <a:rPr kumimoji="1" lang="ja-JP" altLang="en-US" sz="2700" dirty="0"/>
              <a:t>「仮想化」の本当の意味</a:t>
            </a:r>
          </a:p>
        </p:txBody>
      </p:sp>
      <p:grpSp>
        <p:nvGrpSpPr>
          <p:cNvPr id="5" name="図形グループ 4"/>
          <p:cNvGrpSpPr/>
          <p:nvPr/>
        </p:nvGrpSpPr>
        <p:grpSpPr>
          <a:xfrm>
            <a:off x="381000" y="2889024"/>
            <a:ext cx="8458200" cy="3040508"/>
            <a:chOff x="381000" y="2889024"/>
            <a:chExt cx="8458200" cy="3040508"/>
          </a:xfrm>
        </p:grpSpPr>
        <p:sp>
          <p:nvSpPr>
            <p:cNvPr id="20" name="正方形/長方形 19"/>
            <p:cNvSpPr/>
            <p:nvPr/>
          </p:nvSpPr>
          <p:spPr>
            <a:xfrm>
              <a:off x="3454400" y="4489103"/>
              <a:ext cx="5384800" cy="1440429"/>
            </a:xfrm>
            <a:prstGeom prst="rect">
              <a:avLst/>
            </a:prstGeom>
            <a:no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3454400" y="4489103"/>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381000" y="4489103"/>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p:cNvSpPr txBox="1"/>
            <p:nvPr/>
          </p:nvSpPr>
          <p:spPr>
            <a:xfrm>
              <a:off x="520700" y="4489103"/>
              <a:ext cx="2492990" cy="1415772"/>
            </a:xfrm>
            <a:prstGeom prst="rect">
              <a:avLst/>
            </a:prstGeom>
            <a:solidFill>
              <a:srgbClr val="3366FF"/>
            </a:solidFill>
            <a:ln>
              <a:solidFill>
                <a:srgbClr val="3366FF"/>
              </a:solidFill>
            </a:ln>
          </p:spPr>
          <p:txBody>
            <a:bodyPr wrap="none" rtlCol="0">
              <a:spAutoFit/>
            </a:bodyPr>
            <a:lstStyle/>
            <a:p>
              <a:pPr algn="ctr">
                <a:spcBef>
                  <a:spcPts val="0"/>
                </a:spcBef>
              </a:pPr>
              <a:r>
                <a:rPr kumimoji="1" lang="ja-JP" altLang="en-US" sz="6000" dirty="0">
                  <a:solidFill>
                    <a:srgbClr val="FFFFFF"/>
                  </a:solidFill>
                  <a:latin typeface="Meiryo" panose="020B0604030504040204" pitchFamily="34" charset="-128"/>
                  <a:ea typeface="Meiryo" panose="020B0604030504040204" pitchFamily="34" charset="-128"/>
                  <a:cs typeface="ＤＦＰ太丸ゴシック体"/>
                </a:rPr>
                <a:t>仮想化</a:t>
              </a:r>
              <a:endParaRPr kumimoji="1" lang="en-US" altLang="ja-JP" sz="6000" dirty="0">
                <a:solidFill>
                  <a:srgbClr val="FFFFFF"/>
                </a:solidFill>
                <a:latin typeface="Meiryo" panose="020B0604030504040204" pitchFamily="34" charset="-128"/>
                <a:ea typeface="Meiryo" panose="020B0604030504040204" pitchFamily="34" charset="-128"/>
                <a:cs typeface="ＤＦＰ太丸ゴシック体"/>
              </a:endParaRPr>
            </a:p>
            <a:p>
              <a:pPr algn="ctr">
                <a:spcBef>
                  <a:spcPts val="0"/>
                </a:spcBef>
              </a:pPr>
              <a:r>
                <a:rPr kumimoji="1" lang="en-US" altLang="ja-JP" sz="2400" dirty="0">
                  <a:solidFill>
                    <a:srgbClr val="FFFFFF"/>
                  </a:solidFill>
                  <a:latin typeface="Meiryo" panose="020B0604030504040204" pitchFamily="34" charset="-128"/>
                  <a:ea typeface="Meiryo" panose="020B0604030504040204" pitchFamily="34" charset="-128"/>
                  <a:cs typeface="Arial Black"/>
                </a:rPr>
                <a:t>Virtualization</a:t>
              </a:r>
              <a:endParaRPr kumimoji="1" lang="ja-JP" altLang="en-US" sz="2400" dirty="0">
                <a:solidFill>
                  <a:srgbClr val="FFFFFF"/>
                </a:solidFill>
                <a:latin typeface="Meiryo" panose="020B0604030504040204" pitchFamily="34" charset="-128"/>
                <a:ea typeface="Meiryo" panose="020B0604030504040204" pitchFamily="34" charset="-128"/>
                <a:cs typeface="Arial Black"/>
              </a:endParaRPr>
            </a:p>
          </p:txBody>
        </p:sp>
        <p:sp>
          <p:nvSpPr>
            <p:cNvPr id="14" name="正方形/長方形 13"/>
            <p:cNvSpPr/>
            <p:nvPr/>
          </p:nvSpPr>
          <p:spPr>
            <a:xfrm>
              <a:off x="3505200" y="4950768"/>
              <a:ext cx="5257800" cy="892552"/>
            </a:xfrm>
            <a:prstGeom prst="rect">
              <a:avLst/>
            </a:prstGeom>
            <a:noFill/>
            <a:ln>
              <a:noFill/>
            </a:ln>
          </p:spPr>
          <p:txBody>
            <a:bodyPr wrap="square">
              <a:spAutoFit/>
            </a:bodyPr>
            <a:lstStyle/>
            <a:p>
              <a:pPr algn="ctr"/>
              <a:r>
                <a:rPr lang="ja-JP" altLang="en-US" sz="2800" dirty="0">
                  <a:solidFill>
                    <a:srgbClr val="0000FF"/>
                  </a:solidFill>
                  <a:latin typeface="Meiryo" panose="020B0604030504040204" pitchFamily="34" charset="-128"/>
                  <a:ea typeface="Meiryo" panose="020B0604030504040204" pitchFamily="34" charset="-128"/>
                </a:rPr>
                <a:t>物理的実態とは異なるが、</a:t>
              </a:r>
              <a:endParaRPr lang="en-US" altLang="ja-JP" sz="2800" dirty="0">
                <a:solidFill>
                  <a:srgbClr val="0000FF"/>
                </a:solidFill>
                <a:latin typeface="Meiryo" panose="020B0604030504040204" pitchFamily="34" charset="-128"/>
                <a:ea typeface="Meiryo" panose="020B0604030504040204" pitchFamily="34" charset="-128"/>
              </a:endParaRPr>
            </a:p>
            <a:p>
              <a:pPr algn="ctr"/>
              <a:r>
                <a:rPr lang="ja-JP" altLang="en-US">
                  <a:solidFill>
                    <a:srgbClr val="0000FF"/>
                  </a:solidFill>
                  <a:latin typeface="Meiryo" panose="020B0604030504040204" pitchFamily="34" charset="-128"/>
                  <a:ea typeface="Meiryo" panose="020B0604030504040204" pitchFamily="34" charset="-128"/>
                </a:rPr>
                <a:t>実質的には</a:t>
              </a:r>
              <a:r>
                <a:rPr lang="ja-JP" altLang="en-US" sz="2400" b="1">
                  <a:solidFill>
                    <a:srgbClr val="0000FF"/>
                  </a:solidFill>
                  <a:latin typeface="Meiryo" panose="020B0604030504040204" pitchFamily="34" charset="-128"/>
                  <a:ea typeface="Meiryo" panose="020B0604030504040204" pitchFamily="34" charset="-128"/>
                </a:rPr>
                <a:t>本物と同じ</a:t>
              </a:r>
              <a:r>
                <a:rPr lang="ja-JP" altLang="en-US">
                  <a:solidFill>
                    <a:srgbClr val="0000FF"/>
                  </a:solidFill>
                  <a:latin typeface="Meiryo" panose="020B0604030504040204" pitchFamily="34" charset="-128"/>
                  <a:ea typeface="Meiryo" panose="020B0604030504040204" pitchFamily="34" charset="-128"/>
                </a:rPr>
                <a:t>機能を実現する仕組み</a:t>
              </a:r>
              <a:endParaRPr lang="en-US" altLang="ja-JP" dirty="0">
                <a:solidFill>
                  <a:srgbClr val="0000FF"/>
                </a:solidFill>
                <a:latin typeface="Meiryo" panose="020B0604030504040204" pitchFamily="34" charset="-128"/>
                <a:ea typeface="Meiryo" panose="020B0604030504040204" pitchFamily="34" charset="-128"/>
              </a:endParaRPr>
            </a:p>
          </p:txBody>
        </p:sp>
        <p:sp>
          <p:nvSpPr>
            <p:cNvPr id="23" name="右矢印 22"/>
            <p:cNvSpPr/>
            <p:nvPr/>
          </p:nvSpPr>
          <p:spPr>
            <a:xfrm>
              <a:off x="3225800" y="4902200"/>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下矢印 9"/>
            <p:cNvSpPr/>
            <p:nvPr/>
          </p:nvSpPr>
          <p:spPr>
            <a:xfrm>
              <a:off x="1250950" y="2889024"/>
              <a:ext cx="1155700" cy="170434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21" name="角丸四角形吹き出し 20"/>
          <p:cNvSpPr/>
          <p:nvPr/>
        </p:nvSpPr>
        <p:spPr>
          <a:xfrm>
            <a:off x="2707799" y="928511"/>
            <a:ext cx="1812595" cy="762264"/>
          </a:xfrm>
          <a:prstGeom prst="wedgeRoundRectCallout">
            <a:avLst>
              <a:gd name="adj1" fmla="val -52109"/>
              <a:gd name="adj2" fmla="val 101544"/>
              <a:gd name="adj3" fmla="val 16667"/>
            </a:avLst>
          </a:prstGeom>
          <a:solidFill>
            <a:srgbClr val="FF6666">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tIns="108000"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日本語での語感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虚像の</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実態のない</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3390900" y="3083971"/>
            <a:ext cx="5604932" cy="1261884"/>
          </a:xfrm>
          <a:prstGeom prst="rect">
            <a:avLst/>
          </a:prstGeom>
        </p:spPr>
        <p:txBody>
          <a:bodyPr wrap="square">
            <a:spAutoFit/>
          </a:bodyPr>
          <a:lstStyle/>
          <a:p>
            <a:r>
              <a:rPr lang="en-US" altLang="ja-JP" sz="2000" dirty="0">
                <a:solidFill>
                  <a:srgbClr val="0000FF"/>
                </a:solidFill>
                <a:effectLst/>
                <a:latin typeface="Meiryo" panose="020B0604030504040204" pitchFamily="34" charset="-128"/>
                <a:ea typeface="Meiryo" panose="020B0604030504040204" pitchFamily="34" charset="-128"/>
              </a:rPr>
              <a:t>It was a virtual promise. </a:t>
            </a:r>
          </a:p>
          <a:p>
            <a:r>
              <a:rPr lang="en-US" altLang="ja-JP" dirty="0">
                <a:solidFill>
                  <a:srgbClr val="0000FF"/>
                </a:solidFill>
                <a:effectLst/>
                <a:latin typeface="Meiryo" panose="020B0604030504040204" pitchFamily="34" charset="-128"/>
                <a:ea typeface="Meiryo" panose="020B0604030504040204" pitchFamily="34" charset="-128"/>
              </a:rPr>
              <a:t>　</a:t>
            </a:r>
            <a:r>
              <a:rPr lang="ja-JP" altLang="en-US" sz="1800" dirty="0">
                <a:solidFill>
                  <a:srgbClr val="0000FF"/>
                </a:solidFill>
                <a:effectLst/>
                <a:latin typeface="Meiryo" panose="020B0604030504040204" pitchFamily="34" charset="-128"/>
                <a:ea typeface="Meiryo" panose="020B0604030504040204" pitchFamily="34" charset="-128"/>
              </a:rPr>
              <a:t>（約束ではないが）実際には約束も同然だった。</a:t>
            </a:r>
            <a:endParaRPr lang="en-US" altLang="ja-JP" sz="1800" dirty="0">
              <a:solidFill>
                <a:srgbClr val="0000FF"/>
              </a:solidFill>
              <a:effectLst/>
              <a:latin typeface="Meiryo" panose="020B0604030504040204" pitchFamily="34" charset="-128"/>
              <a:ea typeface="Meiryo" panose="020B0604030504040204" pitchFamily="34" charset="-128"/>
            </a:endParaRPr>
          </a:p>
          <a:p>
            <a:r>
              <a:rPr lang="en-US" altLang="ja-JP" sz="2000" dirty="0">
                <a:solidFill>
                  <a:srgbClr val="0000FF"/>
                </a:solidFill>
                <a:effectLst/>
                <a:latin typeface="Meiryo" panose="020B0604030504040204" pitchFamily="34" charset="-128"/>
                <a:ea typeface="Meiryo" panose="020B0604030504040204" pitchFamily="34" charset="-128"/>
              </a:rPr>
              <a:t>He was the virtual leader of the movement. </a:t>
            </a:r>
          </a:p>
          <a:p>
            <a:r>
              <a:rPr lang="ja-JP" altLang="en-US" sz="1800" dirty="0">
                <a:solidFill>
                  <a:srgbClr val="0000FF"/>
                </a:solidFill>
                <a:effectLst/>
                <a:latin typeface="Meiryo" panose="020B0604030504040204" pitchFamily="34" charset="-128"/>
                <a:ea typeface="Meiryo" panose="020B0604030504040204" pitchFamily="34" charset="-128"/>
              </a:rPr>
              <a:t>　彼はその運動の事実上の指導者だった。</a:t>
            </a:r>
          </a:p>
        </p:txBody>
      </p:sp>
    </p:spTree>
    <p:extLst>
      <p:ext uri="{BB962C8B-B14F-4D97-AF65-F5344CB8AC3E}">
        <p14:creationId xmlns:p14="http://schemas.microsoft.com/office/powerpoint/2010/main" val="364644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正方形/長方形 184">
            <a:extLst>
              <a:ext uri="{FF2B5EF4-FFF2-40B4-BE49-F238E27FC236}">
                <a16:creationId xmlns:a16="http://schemas.microsoft.com/office/drawing/2014/main" id="{4D7C4CB9-70AC-B347-9F95-7D88B863DDE9}"/>
              </a:ext>
            </a:extLst>
          </p:cNvPr>
          <p:cNvSpPr/>
          <p:nvPr/>
        </p:nvSpPr>
        <p:spPr>
          <a:xfrm>
            <a:off x="4572000" y="1318160"/>
            <a:ext cx="4168239" cy="495239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F38E1549-5190-8C41-AF82-1AE23B6DBE6A}"/>
              </a:ext>
            </a:extLst>
          </p:cNvPr>
          <p:cNvSpPr>
            <a:spLocks noGrp="1"/>
          </p:cNvSpPr>
          <p:nvPr>
            <p:ph type="title"/>
          </p:nvPr>
        </p:nvSpPr>
        <p:spPr>
          <a:xfrm>
            <a:off x="230400" y="266400"/>
            <a:ext cx="8686800" cy="416221"/>
          </a:xfrm>
        </p:spPr>
        <p:txBody>
          <a:bodyPr lIns="0" rIns="0"/>
          <a:lstStyle/>
          <a:p>
            <a:r>
              <a:rPr kumimoji="1" lang="ja-JP" altLang="en-US" sz="2700" dirty="0"/>
              <a:t>仮想化とは何か</a:t>
            </a:r>
          </a:p>
        </p:txBody>
      </p:sp>
      <p:sp>
        <p:nvSpPr>
          <p:cNvPr id="4" name="正方形/長方形 3">
            <a:extLst>
              <a:ext uri="{FF2B5EF4-FFF2-40B4-BE49-F238E27FC236}">
                <a16:creationId xmlns:a16="http://schemas.microsoft.com/office/drawing/2014/main" id="{924E77F5-F54E-DE4C-A598-136C248BBCB2}"/>
              </a:ext>
            </a:extLst>
          </p:cNvPr>
          <p:cNvSpPr/>
          <p:nvPr/>
        </p:nvSpPr>
        <p:spPr>
          <a:xfrm>
            <a:off x="536270" y="1318160"/>
            <a:ext cx="2698175" cy="495239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フローチャート: 磁気ディスク 4">
            <a:extLst>
              <a:ext uri="{FF2B5EF4-FFF2-40B4-BE49-F238E27FC236}">
                <a16:creationId xmlns:a16="http://schemas.microsoft.com/office/drawing/2014/main" id="{CF66445E-897B-CF4A-815F-D0847AC9FF27}"/>
              </a:ext>
            </a:extLst>
          </p:cNvPr>
          <p:cNvSpPr/>
          <p:nvPr/>
        </p:nvSpPr>
        <p:spPr>
          <a:xfrm>
            <a:off x="1817582"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 name="図形グループ 158">
            <a:extLst>
              <a:ext uri="{FF2B5EF4-FFF2-40B4-BE49-F238E27FC236}">
                <a16:creationId xmlns:a16="http://schemas.microsoft.com/office/drawing/2014/main" id="{7067ED01-1F34-A146-B44F-D760EED2B9EB}"/>
              </a:ext>
            </a:extLst>
          </p:cNvPr>
          <p:cNvGrpSpPr/>
          <p:nvPr/>
        </p:nvGrpSpPr>
        <p:grpSpPr>
          <a:xfrm>
            <a:off x="710565" y="3087646"/>
            <a:ext cx="317500" cy="157483"/>
            <a:chOff x="6769100" y="1390650"/>
            <a:chExt cx="317500" cy="157483"/>
          </a:xfrm>
        </p:grpSpPr>
        <p:sp>
          <p:nvSpPr>
            <p:cNvPr id="7" name="正方形/長方形 6">
              <a:extLst>
                <a:ext uri="{FF2B5EF4-FFF2-40B4-BE49-F238E27FC236}">
                  <a16:creationId xmlns:a16="http://schemas.microsoft.com/office/drawing/2014/main" id="{325FD446-7AA7-0841-A939-191C7A0AD2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a:extLst>
                <a:ext uri="{FF2B5EF4-FFF2-40B4-BE49-F238E27FC236}">
                  <a16:creationId xmlns:a16="http://schemas.microsoft.com/office/drawing/2014/main" id="{9ACB6423-A003-F745-BC6A-248BD1B5E85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 name="直線コネクタ 8">
              <a:extLst>
                <a:ext uri="{FF2B5EF4-FFF2-40B4-BE49-F238E27FC236}">
                  <a16:creationId xmlns:a16="http://schemas.microsoft.com/office/drawing/2014/main" id="{5DBAB5D7-D3A4-D141-8F24-50768AF2F052}"/>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62">
            <a:extLst>
              <a:ext uri="{FF2B5EF4-FFF2-40B4-BE49-F238E27FC236}">
                <a16:creationId xmlns:a16="http://schemas.microsoft.com/office/drawing/2014/main" id="{A527B488-126D-8846-B2EF-429D68216571}"/>
              </a:ext>
            </a:extLst>
          </p:cNvPr>
          <p:cNvGrpSpPr/>
          <p:nvPr/>
        </p:nvGrpSpPr>
        <p:grpSpPr>
          <a:xfrm>
            <a:off x="710565" y="3281108"/>
            <a:ext cx="317500" cy="157483"/>
            <a:chOff x="6769100" y="1390650"/>
            <a:chExt cx="317500" cy="157483"/>
          </a:xfrm>
        </p:grpSpPr>
        <p:sp>
          <p:nvSpPr>
            <p:cNvPr id="11" name="正方形/長方形 10">
              <a:extLst>
                <a:ext uri="{FF2B5EF4-FFF2-40B4-BE49-F238E27FC236}">
                  <a16:creationId xmlns:a16="http://schemas.microsoft.com/office/drawing/2014/main" id="{8CC51EEE-3EC0-1D44-A984-BD04BC1BDC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円/楕円 11">
              <a:extLst>
                <a:ext uri="{FF2B5EF4-FFF2-40B4-BE49-F238E27FC236}">
                  <a16:creationId xmlns:a16="http://schemas.microsoft.com/office/drawing/2014/main" id="{8003521E-95D6-E24A-B7E3-413194AAC5E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コネクタ 12">
              <a:extLst>
                <a:ext uri="{FF2B5EF4-FFF2-40B4-BE49-F238E27FC236}">
                  <a16:creationId xmlns:a16="http://schemas.microsoft.com/office/drawing/2014/main" id="{A6C5DFBD-9809-014F-8C23-3C91D2AB4498}"/>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66">
            <a:extLst>
              <a:ext uri="{FF2B5EF4-FFF2-40B4-BE49-F238E27FC236}">
                <a16:creationId xmlns:a16="http://schemas.microsoft.com/office/drawing/2014/main" id="{C983643C-DD39-3047-B109-2F29DC39A8C1}"/>
              </a:ext>
            </a:extLst>
          </p:cNvPr>
          <p:cNvGrpSpPr/>
          <p:nvPr/>
        </p:nvGrpSpPr>
        <p:grpSpPr>
          <a:xfrm>
            <a:off x="710565" y="3462701"/>
            <a:ext cx="317500" cy="157483"/>
            <a:chOff x="6769100" y="1390650"/>
            <a:chExt cx="317500" cy="157483"/>
          </a:xfrm>
        </p:grpSpPr>
        <p:sp>
          <p:nvSpPr>
            <p:cNvPr id="15" name="正方形/長方形 14">
              <a:extLst>
                <a:ext uri="{FF2B5EF4-FFF2-40B4-BE49-F238E27FC236}">
                  <a16:creationId xmlns:a16="http://schemas.microsoft.com/office/drawing/2014/main" id="{DDDE0A51-BA94-9143-BBE7-B0FF2D5B76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円/楕円 15">
              <a:extLst>
                <a:ext uri="{FF2B5EF4-FFF2-40B4-BE49-F238E27FC236}">
                  <a16:creationId xmlns:a16="http://schemas.microsoft.com/office/drawing/2014/main" id="{1BE1393A-BA2C-104D-ACF7-A3DE89783C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 name="直線コネクタ 16">
              <a:extLst>
                <a:ext uri="{FF2B5EF4-FFF2-40B4-BE49-F238E27FC236}">
                  <a16:creationId xmlns:a16="http://schemas.microsoft.com/office/drawing/2014/main" id="{EE5F9855-156E-0744-B469-82B30B41472F}"/>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4">
            <a:extLst>
              <a:ext uri="{FF2B5EF4-FFF2-40B4-BE49-F238E27FC236}">
                <a16:creationId xmlns:a16="http://schemas.microsoft.com/office/drawing/2014/main" id="{332DEA41-10BD-BA46-8B22-22F05DEF1519}"/>
              </a:ext>
            </a:extLst>
          </p:cNvPr>
          <p:cNvGrpSpPr/>
          <p:nvPr/>
        </p:nvGrpSpPr>
        <p:grpSpPr>
          <a:xfrm>
            <a:off x="710565" y="3638389"/>
            <a:ext cx="317500" cy="157483"/>
            <a:chOff x="6769100" y="1390650"/>
            <a:chExt cx="317500" cy="157483"/>
          </a:xfrm>
        </p:grpSpPr>
        <p:sp>
          <p:nvSpPr>
            <p:cNvPr id="19" name="正方形/長方形 18">
              <a:extLst>
                <a:ext uri="{FF2B5EF4-FFF2-40B4-BE49-F238E27FC236}">
                  <a16:creationId xmlns:a16="http://schemas.microsoft.com/office/drawing/2014/main" id="{7B2996E5-2C1D-0F4C-B7E3-9FB9C2A5F7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円/楕円 19">
              <a:extLst>
                <a:ext uri="{FF2B5EF4-FFF2-40B4-BE49-F238E27FC236}">
                  <a16:creationId xmlns:a16="http://schemas.microsoft.com/office/drawing/2014/main" id="{A5C05E6E-E12B-294D-9B23-52DB43B24E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 name="直線コネクタ 20">
              <a:extLst>
                <a:ext uri="{FF2B5EF4-FFF2-40B4-BE49-F238E27FC236}">
                  <a16:creationId xmlns:a16="http://schemas.microsoft.com/office/drawing/2014/main" id="{09511E66-BB07-AD4D-8EFA-5F290D3F2683}"/>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78">
            <a:extLst>
              <a:ext uri="{FF2B5EF4-FFF2-40B4-BE49-F238E27FC236}">
                <a16:creationId xmlns:a16="http://schemas.microsoft.com/office/drawing/2014/main" id="{D775CAF4-D0F9-3443-9DFA-66F2074DEB02}"/>
              </a:ext>
            </a:extLst>
          </p:cNvPr>
          <p:cNvGrpSpPr/>
          <p:nvPr/>
        </p:nvGrpSpPr>
        <p:grpSpPr>
          <a:xfrm>
            <a:off x="1075971" y="3087646"/>
            <a:ext cx="317500" cy="157483"/>
            <a:chOff x="6769100" y="1390650"/>
            <a:chExt cx="317500" cy="157483"/>
          </a:xfrm>
        </p:grpSpPr>
        <p:sp>
          <p:nvSpPr>
            <p:cNvPr id="23" name="正方形/長方形 22">
              <a:extLst>
                <a:ext uri="{FF2B5EF4-FFF2-40B4-BE49-F238E27FC236}">
                  <a16:creationId xmlns:a16="http://schemas.microsoft.com/office/drawing/2014/main" id="{CEB8F746-A3C2-7B49-8D9B-700DCB9E584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円/楕円 23">
              <a:extLst>
                <a:ext uri="{FF2B5EF4-FFF2-40B4-BE49-F238E27FC236}">
                  <a16:creationId xmlns:a16="http://schemas.microsoft.com/office/drawing/2014/main" id="{0FC18596-542A-6F48-BEB2-E45EAE69BDC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5" name="直線コネクタ 24">
              <a:extLst>
                <a:ext uri="{FF2B5EF4-FFF2-40B4-BE49-F238E27FC236}">
                  <a16:creationId xmlns:a16="http://schemas.microsoft.com/office/drawing/2014/main" id="{857CB839-A4B2-D84F-B422-512593A38805}"/>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82">
            <a:extLst>
              <a:ext uri="{FF2B5EF4-FFF2-40B4-BE49-F238E27FC236}">
                <a16:creationId xmlns:a16="http://schemas.microsoft.com/office/drawing/2014/main" id="{F7B14BCA-F84E-BA44-A254-A39C1ED1454F}"/>
              </a:ext>
            </a:extLst>
          </p:cNvPr>
          <p:cNvGrpSpPr/>
          <p:nvPr/>
        </p:nvGrpSpPr>
        <p:grpSpPr>
          <a:xfrm>
            <a:off x="1075971" y="3281108"/>
            <a:ext cx="317500" cy="157483"/>
            <a:chOff x="6769100" y="1390650"/>
            <a:chExt cx="317500" cy="157483"/>
          </a:xfrm>
        </p:grpSpPr>
        <p:sp>
          <p:nvSpPr>
            <p:cNvPr id="27" name="正方形/長方形 26">
              <a:extLst>
                <a:ext uri="{FF2B5EF4-FFF2-40B4-BE49-F238E27FC236}">
                  <a16:creationId xmlns:a16="http://schemas.microsoft.com/office/drawing/2014/main" id="{6AD29BDB-FE93-B942-A2C2-62DAA2E6B7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69354904-8926-B348-891A-7B2FBD3CB2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 name="直線コネクタ 28">
              <a:extLst>
                <a:ext uri="{FF2B5EF4-FFF2-40B4-BE49-F238E27FC236}">
                  <a16:creationId xmlns:a16="http://schemas.microsoft.com/office/drawing/2014/main" id="{F237E145-D88B-BE44-8D71-053E0BD718E3}"/>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86">
            <a:extLst>
              <a:ext uri="{FF2B5EF4-FFF2-40B4-BE49-F238E27FC236}">
                <a16:creationId xmlns:a16="http://schemas.microsoft.com/office/drawing/2014/main" id="{DC1A6E60-9519-AD4F-A323-0155E071DB3D}"/>
              </a:ext>
            </a:extLst>
          </p:cNvPr>
          <p:cNvGrpSpPr/>
          <p:nvPr/>
        </p:nvGrpSpPr>
        <p:grpSpPr>
          <a:xfrm>
            <a:off x="1075971" y="3462701"/>
            <a:ext cx="317500" cy="157483"/>
            <a:chOff x="6769100" y="1390650"/>
            <a:chExt cx="317500" cy="157483"/>
          </a:xfrm>
        </p:grpSpPr>
        <p:sp>
          <p:nvSpPr>
            <p:cNvPr id="31" name="正方形/長方形 30">
              <a:extLst>
                <a:ext uri="{FF2B5EF4-FFF2-40B4-BE49-F238E27FC236}">
                  <a16:creationId xmlns:a16="http://schemas.microsoft.com/office/drawing/2014/main" id="{24939B37-7CE1-A44C-A179-83BB8AB0410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円/楕円 31">
              <a:extLst>
                <a:ext uri="{FF2B5EF4-FFF2-40B4-BE49-F238E27FC236}">
                  <a16:creationId xmlns:a16="http://schemas.microsoft.com/office/drawing/2014/main" id="{81B078FC-E5F4-C546-AF68-C7C0A39919D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 name="直線コネクタ 32">
              <a:extLst>
                <a:ext uri="{FF2B5EF4-FFF2-40B4-BE49-F238E27FC236}">
                  <a16:creationId xmlns:a16="http://schemas.microsoft.com/office/drawing/2014/main" id="{FA62CF18-3CBB-F944-8F8B-ED9C62186852}"/>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94">
            <a:extLst>
              <a:ext uri="{FF2B5EF4-FFF2-40B4-BE49-F238E27FC236}">
                <a16:creationId xmlns:a16="http://schemas.microsoft.com/office/drawing/2014/main" id="{8C3C687A-02CD-9F48-B669-3E8A32F5E308}"/>
              </a:ext>
            </a:extLst>
          </p:cNvPr>
          <p:cNvGrpSpPr/>
          <p:nvPr/>
        </p:nvGrpSpPr>
        <p:grpSpPr>
          <a:xfrm>
            <a:off x="1075971" y="3638389"/>
            <a:ext cx="317500" cy="157483"/>
            <a:chOff x="6769100" y="1390650"/>
            <a:chExt cx="317500" cy="157483"/>
          </a:xfrm>
        </p:grpSpPr>
        <p:sp>
          <p:nvSpPr>
            <p:cNvPr id="35" name="正方形/長方形 34">
              <a:extLst>
                <a:ext uri="{FF2B5EF4-FFF2-40B4-BE49-F238E27FC236}">
                  <a16:creationId xmlns:a16="http://schemas.microsoft.com/office/drawing/2014/main" id="{3246C1D5-AED6-0640-85CC-8A5B8B3558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円/楕円 35">
              <a:extLst>
                <a:ext uri="{FF2B5EF4-FFF2-40B4-BE49-F238E27FC236}">
                  <a16:creationId xmlns:a16="http://schemas.microsoft.com/office/drawing/2014/main" id="{741271E6-848F-0B43-AE68-E9BD057A6A8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 name="直線コネクタ 36">
              <a:extLst>
                <a:ext uri="{FF2B5EF4-FFF2-40B4-BE49-F238E27FC236}">
                  <a16:creationId xmlns:a16="http://schemas.microsoft.com/office/drawing/2014/main" id="{D5CA9432-7685-034C-ACB6-83404B613B53}"/>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98">
            <a:extLst>
              <a:ext uri="{FF2B5EF4-FFF2-40B4-BE49-F238E27FC236}">
                <a16:creationId xmlns:a16="http://schemas.microsoft.com/office/drawing/2014/main" id="{57E58869-4ADA-3441-A411-D215777B6CBC}"/>
              </a:ext>
            </a:extLst>
          </p:cNvPr>
          <p:cNvGrpSpPr/>
          <p:nvPr/>
        </p:nvGrpSpPr>
        <p:grpSpPr>
          <a:xfrm>
            <a:off x="1446225" y="3090187"/>
            <a:ext cx="317500" cy="157483"/>
            <a:chOff x="6769100" y="1390650"/>
            <a:chExt cx="317500" cy="157483"/>
          </a:xfrm>
        </p:grpSpPr>
        <p:sp>
          <p:nvSpPr>
            <p:cNvPr id="39" name="正方形/長方形 38">
              <a:extLst>
                <a:ext uri="{FF2B5EF4-FFF2-40B4-BE49-F238E27FC236}">
                  <a16:creationId xmlns:a16="http://schemas.microsoft.com/office/drawing/2014/main" id="{7BDB155A-ADE8-FD4E-B099-A33A299B4D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 name="円/楕円 39">
              <a:extLst>
                <a:ext uri="{FF2B5EF4-FFF2-40B4-BE49-F238E27FC236}">
                  <a16:creationId xmlns:a16="http://schemas.microsoft.com/office/drawing/2014/main" id="{198857C3-796E-2443-AED6-B980C7584C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コネクタ 40">
              <a:extLst>
                <a:ext uri="{FF2B5EF4-FFF2-40B4-BE49-F238E27FC236}">
                  <a16:creationId xmlns:a16="http://schemas.microsoft.com/office/drawing/2014/main" id="{CDDA0DD8-9921-B84E-93B2-B1784CA05493}"/>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202">
            <a:extLst>
              <a:ext uri="{FF2B5EF4-FFF2-40B4-BE49-F238E27FC236}">
                <a16:creationId xmlns:a16="http://schemas.microsoft.com/office/drawing/2014/main" id="{4E822E90-9E2C-B947-8CC1-2C05D070A151}"/>
              </a:ext>
            </a:extLst>
          </p:cNvPr>
          <p:cNvGrpSpPr/>
          <p:nvPr/>
        </p:nvGrpSpPr>
        <p:grpSpPr>
          <a:xfrm>
            <a:off x="1446225" y="3283649"/>
            <a:ext cx="317500" cy="157483"/>
            <a:chOff x="6769100" y="1390650"/>
            <a:chExt cx="317500" cy="157483"/>
          </a:xfrm>
        </p:grpSpPr>
        <p:sp>
          <p:nvSpPr>
            <p:cNvPr id="43" name="正方形/長方形 42">
              <a:extLst>
                <a:ext uri="{FF2B5EF4-FFF2-40B4-BE49-F238E27FC236}">
                  <a16:creationId xmlns:a16="http://schemas.microsoft.com/office/drawing/2014/main" id="{66E2CD96-3924-B84E-AD21-859D0D1E4E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円/楕円 43">
              <a:extLst>
                <a:ext uri="{FF2B5EF4-FFF2-40B4-BE49-F238E27FC236}">
                  <a16:creationId xmlns:a16="http://schemas.microsoft.com/office/drawing/2014/main" id="{17E2DB99-426C-984E-A9BF-26DC544546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5" name="直線コネクタ 44">
              <a:extLst>
                <a:ext uri="{FF2B5EF4-FFF2-40B4-BE49-F238E27FC236}">
                  <a16:creationId xmlns:a16="http://schemas.microsoft.com/office/drawing/2014/main" id="{EB896FF1-4714-B346-A7C8-CBD38DB1CF9D}"/>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206">
            <a:extLst>
              <a:ext uri="{FF2B5EF4-FFF2-40B4-BE49-F238E27FC236}">
                <a16:creationId xmlns:a16="http://schemas.microsoft.com/office/drawing/2014/main" id="{A0A969C3-A0CB-524B-884D-CDFEA698CE91}"/>
              </a:ext>
            </a:extLst>
          </p:cNvPr>
          <p:cNvGrpSpPr/>
          <p:nvPr/>
        </p:nvGrpSpPr>
        <p:grpSpPr>
          <a:xfrm>
            <a:off x="1446225" y="3465242"/>
            <a:ext cx="317500" cy="157483"/>
            <a:chOff x="6769100" y="1390650"/>
            <a:chExt cx="317500" cy="157483"/>
          </a:xfrm>
        </p:grpSpPr>
        <p:sp>
          <p:nvSpPr>
            <p:cNvPr id="47" name="正方形/長方形 46">
              <a:extLst>
                <a:ext uri="{FF2B5EF4-FFF2-40B4-BE49-F238E27FC236}">
                  <a16:creationId xmlns:a16="http://schemas.microsoft.com/office/drawing/2014/main" id="{F36150CC-6167-7840-9DAB-545C12F5DE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円/楕円 47">
              <a:extLst>
                <a:ext uri="{FF2B5EF4-FFF2-40B4-BE49-F238E27FC236}">
                  <a16:creationId xmlns:a16="http://schemas.microsoft.com/office/drawing/2014/main" id="{76E1DBDC-6EF9-364D-9702-F414E2411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9" name="直線コネクタ 48">
              <a:extLst>
                <a:ext uri="{FF2B5EF4-FFF2-40B4-BE49-F238E27FC236}">
                  <a16:creationId xmlns:a16="http://schemas.microsoft.com/office/drawing/2014/main" id="{02345948-A711-C643-AED1-A3CC8C2C7FF4}"/>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214">
            <a:extLst>
              <a:ext uri="{FF2B5EF4-FFF2-40B4-BE49-F238E27FC236}">
                <a16:creationId xmlns:a16="http://schemas.microsoft.com/office/drawing/2014/main" id="{5B31EB5D-AB54-C449-B780-0ED55395BC09}"/>
              </a:ext>
            </a:extLst>
          </p:cNvPr>
          <p:cNvGrpSpPr/>
          <p:nvPr/>
        </p:nvGrpSpPr>
        <p:grpSpPr>
          <a:xfrm>
            <a:off x="1446225" y="3640930"/>
            <a:ext cx="317500" cy="157483"/>
            <a:chOff x="6769100" y="1390650"/>
            <a:chExt cx="317500" cy="157483"/>
          </a:xfrm>
        </p:grpSpPr>
        <p:sp>
          <p:nvSpPr>
            <p:cNvPr id="51" name="正方形/長方形 50">
              <a:extLst>
                <a:ext uri="{FF2B5EF4-FFF2-40B4-BE49-F238E27FC236}">
                  <a16:creationId xmlns:a16="http://schemas.microsoft.com/office/drawing/2014/main" id="{0D6D96AD-4D13-594B-8E8C-31E884E334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2" name="円/楕円 51">
              <a:extLst>
                <a:ext uri="{FF2B5EF4-FFF2-40B4-BE49-F238E27FC236}">
                  <a16:creationId xmlns:a16="http://schemas.microsoft.com/office/drawing/2014/main" id="{5CE10084-A510-0C4A-9C5F-934BF85C77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3" name="直線コネクタ 52">
              <a:extLst>
                <a:ext uri="{FF2B5EF4-FFF2-40B4-BE49-F238E27FC236}">
                  <a16:creationId xmlns:a16="http://schemas.microsoft.com/office/drawing/2014/main" id="{C457B00D-EFC2-694F-ADD6-AD2D90BC44E4}"/>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4" name="フローチャート: 磁気ディスク 53">
            <a:extLst>
              <a:ext uri="{FF2B5EF4-FFF2-40B4-BE49-F238E27FC236}">
                <a16:creationId xmlns:a16="http://schemas.microsoft.com/office/drawing/2014/main" id="{BFF8D25B-F2A8-764D-982B-85E4876CDDD3}"/>
              </a:ext>
            </a:extLst>
          </p:cNvPr>
          <p:cNvSpPr/>
          <p:nvPr/>
        </p:nvSpPr>
        <p:spPr>
          <a:xfrm>
            <a:off x="1817582"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フローチャート: 磁気ディスク 54">
            <a:extLst>
              <a:ext uri="{FF2B5EF4-FFF2-40B4-BE49-F238E27FC236}">
                <a16:creationId xmlns:a16="http://schemas.microsoft.com/office/drawing/2014/main" id="{FFEE68CE-DD0A-284E-846A-6FF659990D1A}"/>
              </a:ext>
            </a:extLst>
          </p:cNvPr>
          <p:cNvSpPr/>
          <p:nvPr/>
        </p:nvSpPr>
        <p:spPr>
          <a:xfrm>
            <a:off x="1817582"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磁気ディスク 55">
            <a:extLst>
              <a:ext uri="{FF2B5EF4-FFF2-40B4-BE49-F238E27FC236}">
                <a16:creationId xmlns:a16="http://schemas.microsoft.com/office/drawing/2014/main" id="{591CDD11-7A77-1544-9D02-2B42E83A1A57}"/>
              </a:ext>
            </a:extLst>
          </p:cNvPr>
          <p:cNvSpPr/>
          <p:nvPr/>
        </p:nvSpPr>
        <p:spPr>
          <a:xfrm>
            <a:off x="2238441"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磁気ディスク 56">
            <a:extLst>
              <a:ext uri="{FF2B5EF4-FFF2-40B4-BE49-F238E27FC236}">
                <a16:creationId xmlns:a16="http://schemas.microsoft.com/office/drawing/2014/main" id="{1B26B604-C4BE-B846-B722-FD4348660C76}"/>
              </a:ext>
            </a:extLst>
          </p:cNvPr>
          <p:cNvSpPr/>
          <p:nvPr/>
        </p:nvSpPr>
        <p:spPr>
          <a:xfrm>
            <a:off x="2238441"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フローチャート: 磁気ディスク 57">
            <a:extLst>
              <a:ext uri="{FF2B5EF4-FFF2-40B4-BE49-F238E27FC236}">
                <a16:creationId xmlns:a16="http://schemas.microsoft.com/office/drawing/2014/main" id="{95FC7A68-D379-D84B-A67C-AAEF379A4CA7}"/>
              </a:ext>
            </a:extLst>
          </p:cNvPr>
          <p:cNvSpPr/>
          <p:nvPr/>
        </p:nvSpPr>
        <p:spPr>
          <a:xfrm>
            <a:off x="2238441"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フローチャート: 磁気ディスク 58">
            <a:extLst>
              <a:ext uri="{FF2B5EF4-FFF2-40B4-BE49-F238E27FC236}">
                <a16:creationId xmlns:a16="http://schemas.microsoft.com/office/drawing/2014/main" id="{0A13FF69-0FA0-4D4C-ADF3-1E0A81CCFE69}"/>
              </a:ext>
            </a:extLst>
          </p:cNvPr>
          <p:cNvSpPr/>
          <p:nvPr/>
        </p:nvSpPr>
        <p:spPr>
          <a:xfrm>
            <a:off x="2672254"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磁気ディスク 59">
            <a:extLst>
              <a:ext uri="{FF2B5EF4-FFF2-40B4-BE49-F238E27FC236}">
                <a16:creationId xmlns:a16="http://schemas.microsoft.com/office/drawing/2014/main" id="{F298D4C9-198F-8E43-85EE-604C8069E9B7}"/>
              </a:ext>
            </a:extLst>
          </p:cNvPr>
          <p:cNvSpPr/>
          <p:nvPr/>
        </p:nvSpPr>
        <p:spPr>
          <a:xfrm>
            <a:off x="2672254"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フローチャート: 磁気ディスク 60">
            <a:extLst>
              <a:ext uri="{FF2B5EF4-FFF2-40B4-BE49-F238E27FC236}">
                <a16:creationId xmlns:a16="http://schemas.microsoft.com/office/drawing/2014/main" id="{48F47372-7F49-F140-A901-16EE60D17A5B}"/>
              </a:ext>
            </a:extLst>
          </p:cNvPr>
          <p:cNvSpPr/>
          <p:nvPr/>
        </p:nvSpPr>
        <p:spPr>
          <a:xfrm>
            <a:off x="2672254"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磁気ディスク 61">
            <a:extLst>
              <a:ext uri="{FF2B5EF4-FFF2-40B4-BE49-F238E27FC236}">
                <a16:creationId xmlns:a16="http://schemas.microsoft.com/office/drawing/2014/main" id="{2E74CC42-5202-FA48-BBFD-ECA99E4BF3AE}"/>
              </a:ext>
            </a:extLst>
          </p:cNvPr>
          <p:cNvSpPr/>
          <p:nvPr/>
        </p:nvSpPr>
        <p:spPr>
          <a:xfrm>
            <a:off x="1817582"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3" name="図形グループ 158">
            <a:extLst>
              <a:ext uri="{FF2B5EF4-FFF2-40B4-BE49-F238E27FC236}">
                <a16:creationId xmlns:a16="http://schemas.microsoft.com/office/drawing/2014/main" id="{85A82C7D-9C45-044C-8050-2D72C8AEFCC2}"/>
              </a:ext>
            </a:extLst>
          </p:cNvPr>
          <p:cNvGrpSpPr/>
          <p:nvPr/>
        </p:nvGrpSpPr>
        <p:grpSpPr>
          <a:xfrm>
            <a:off x="710565" y="3830163"/>
            <a:ext cx="317500" cy="157483"/>
            <a:chOff x="6769100" y="1390650"/>
            <a:chExt cx="317500" cy="157483"/>
          </a:xfrm>
        </p:grpSpPr>
        <p:sp>
          <p:nvSpPr>
            <p:cNvPr id="64" name="正方形/長方形 63">
              <a:extLst>
                <a:ext uri="{FF2B5EF4-FFF2-40B4-BE49-F238E27FC236}">
                  <a16:creationId xmlns:a16="http://schemas.microsoft.com/office/drawing/2014/main" id="{4D1063C4-6A96-DB44-942F-413C49F184B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円/楕円 64">
              <a:extLst>
                <a:ext uri="{FF2B5EF4-FFF2-40B4-BE49-F238E27FC236}">
                  <a16:creationId xmlns:a16="http://schemas.microsoft.com/office/drawing/2014/main" id="{31181589-51C7-D349-8F23-16902595F89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6" name="直線コネクタ 65">
              <a:extLst>
                <a:ext uri="{FF2B5EF4-FFF2-40B4-BE49-F238E27FC236}">
                  <a16:creationId xmlns:a16="http://schemas.microsoft.com/office/drawing/2014/main" id="{F2C3E18A-D33C-6F4D-8031-0B2D995F237A}"/>
                </a:ext>
              </a:extLst>
            </p:cNvPr>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162">
            <a:extLst>
              <a:ext uri="{FF2B5EF4-FFF2-40B4-BE49-F238E27FC236}">
                <a16:creationId xmlns:a16="http://schemas.microsoft.com/office/drawing/2014/main" id="{8D56DE56-071D-EB45-8AD5-4907CC4A88A3}"/>
              </a:ext>
            </a:extLst>
          </p:cNvPr>
          <p:cNvGrpSpPr/>
          <p:nvPr/>
        </p:nvGrpSpPr>
        <p:grpSpPr>
          <a:xfrm>
            <a:off x="710565" y="4023625"/>
            <a:ext cx="317500" cy="157483"/>
            <a:chOff x="6769100" y="1390650"/>
            <a:chExt cx="317500" cy="157483"/>
          </a:xfrm>
        </p:grpSpPr>
        <p:sp>
          <p:nvSpPr>
            <p:cNvPr id="68" name="正方形/長方形 67">
              <a:extLst>
                <a:ext uri="{FF2B5EF4-FFF2-40B4-BE49-F238E27FC236}">
                  <a16:creationId xmlns:a16="http://schemas.microsoft.com/office/drawing/2014/main" id="{1767A367-7EED-B44B-8E17-B200F2FC946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円/楕円 68">
              <a:extLst>
                <a:ext uri="{FF2B5EF4-FFF2-40B4-BE49-F238E27FC236}">
                  <a16:creationId xmlns:a16="http://schemas.microsoft.com/office/drawing/2014/main" id="{7823C646-F351-7441-ACF6-A58FBFA309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0" name="直線コネクタ 69">
              <a:extLst>
                <a:ext uri="{FF2B5EF4-FFF2-40B4-BE49-F238E27FC236}">
                  <a16:creationId xmlns:a16="http://schemas.microsoft.com/office/drawing/2014/main" id="{8B4CBDBB-EC7A-7946-B4F9-1BA8D10D216F}"/>
                </a:ext>
              </a:extLst>
            </p:cNvPr>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166">
            <a:extLst>
              <a:ext uri="{FF2B5EF4-FFF2-40B4-BE49-F238E27FC236}">
                <a16:creationId xmlns:a16="http://schemas.microsoft.com/office/drawing/2014/main" id="{0F153F07-7061-D14E-860D-7DC7AFAFEB01}"/>
              </a:ext>
            </a:extLst>
          </p:cNvPr>
          <p:cNvGrpSpPr/>
          <p:nvPr/>
        </p:nvGrpSpPr>
        <p:grpSpPr>
          <a:xfrm>
            <a:off x="710565" y="4205218"/>
            <a:ext cx="317500" cy="157483"/>
            <a:chOff x="6769100" y="1390650"/>
            <a:chExt cx="317500" cy="157483"/>
          </a:xfrm>
        </p:grpSpPr>
        <p:sp>
          <p:nvSpPr>
            <p:cNvPr id="72" name="正方形/長方形 71">
              <a:extLst>
                <a:ext uri="{FF2B5EF4-FFF2-40B4-BE49-F238E27FC236}">
                  <a16:creationId xmlns:a16="http://schemas.microsoft.com/office/drawing/2014/main" id="{917256CE-0011-9A4D-B55D-5214AAAF987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円/楕円 72">
              <a:extLst>
                <a:ext uri="{FF2B5EF4-FFF2-40B4-BE49-F238E27FC236}">
                  <a16:creationId xmlns:a16="http://schemas.microsoft.com/office/drawing/2014/main" id="{BF282284-62DE-B048-B3F6-CDCFD1A3267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4" name="直線コネクタ 73">
              <a:extLst>
                <a:ext uri="{FF2B5EF4-FFF2-40B4-BE49-F238E27FC236}">
                  <a16:creationId xmlns:a16="http://schemas.microsoft.com/office/drawing/2014/main" id="{536C0047-19CA-1C4C-8E8B-00A41C4C981A}"/>
                </a:ext>
              </a:extLst>
            </p:cNvPr>
            <p:cNvCxnSpPr>
              <a:stCxn id="73" idx="6"/>
              <a:endCxn id="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174">
            <a:extLst>
              <a:ext uri="{FF2B5EF4-FFF2-40B4-BE49-F238E27FC236}">
                <a16:creationId xmlns:a16="http://schemas.microsoft.com/office/drawing/2014/main" id="{889ACF1B-7E92-3E42-827D-5EDFA384A2A1}"/>
              </a:ext>
            </a:extLst>
          </p:cNvPr>
          <p:cNvGrpSpPr/>
          <p:nvPr/>
        </p:nvGrpSpPr>
        <p:grpSpPr>
          <a:xfrm>
            <a:off x="710565" y="4380906"/>
            <a:ext cx="317500" cy="157483"/>
            <a:chOff x="6769100" y="1390650"/>
            <a:chExt cx="317500" cy="157483"/>
          </a:xfrm>
        </p:grpSpPr>
        <p:sp>
          <p:nvSpPr>
            <p:cNvPr id="76" name="正方形/長方形 75">
              <a:extLst>
                <a:ext uri="{FF2B5EF4-FFF2-40B4-BE49-F238E27FC236}">
                  <a16:creationId xmlns:a16="http://schemas.microsoft.com/office/drawing/2014/main" id="{EBD13C2C-2FB7-7643-AD0A-6624781A33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円/楕円 76">
              <a:extLst>
                <a:ext uri="{FF2B5EF4-FFF2-40B4-BE49-F238E27FC236}">
                  <a16:creationId xmlns:a16="http://schemas.microsoft.com/office/drawing/2014/main" id="{DEFA815D-E9A8-B04A-B459-DF8806B0AE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8" name="直線コネクタ 77">
              <a:extLst>
                <a:ext uri="{FF2B5EF4-FFF2-40B4-BE49-F238E27FC236}">
                  <a16:creationId xmlns:a16="http://schemas.microsoft.com/office/drawing/2014/main" id="{22BDDCA8-2EC9-E54D-ABF6-B1DB3D30D575}"/>
                </a:ext>
              </a:extLst>
            </p:cNvPr>
            <p:cNvCxnSpPr>
              <a:stCxn id="77" idx="6"/>
              <a:endCxn id="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178">
            <a:extLst>
              <a:ext uri="{FF2B5EF4-FFF2-40B4-BE49-F238E27FC236}">
                <a16:creationId xmlns:a16="http://schemas.microsoft.com/office/drawing/2014/main" id="{864A05C2-555C-3042-8555-5CA0263E213F}"/>
              </a:ext>
            </a:extLst>
          </p:cNvPr>
          <p:cNvGrpSpPr/>
          <p:nvPr/>
        </p:nvGrpSpPr>
        <p:grpSpPr>
          <a:xfrm>
            <a:off x="1075971" y="3830163"/>
            <a:ext cx="317500" cy="157483"/>
            <a:chOff x="6769100" y="1390650"/>
            <a:chExt cx="317500" cy="157483"/>
          </a:xfrm>
        </p:grpSpPr>
        <p:sp>
          <p:nvSpPr>
            <p:cNvPr id="80" name="正方形/長方形 79">
              <a:extLst>
                <a:ext uri="{FF2B5EF4-FFF2-40B4-BE49-F238E27FC236}">
                  <a16:creationId xmlns:a16="http://schemas.microsoft.com/office/drawing/2014/main" id="{8C8A551C-6D0A-0E49-A43F-C581ECC05B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円/楕円 80">
              <a:extLst>
                <a:ext uri="{FF2B5EF4-FFF2-40B4-BE49-F238E27FC236}">
                  <a16:creationId xmlns:a16="http://schemas.microsoft.com/office/drawing/2014/main" id="{19206ED7-B99B-1541-9999-939FD6E3AC7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2" name="直線コネクタ 81">
              <a:extLst>
                <a:ext uri="{FF2B5EF4-FFF2-40B4-BE49-F238E27FC236}">
                  <a16:creationId xmlns:a16="http://schemas.microsoft.com/office/drawing/2014/main" id="{0347D66F-D3F4-6A4F-B00B-FCF2939628DD}"/>
                </a:ext>
              </a:extLst>
            </p:cNvPr>
            <p:cNvCxnSpPr>
              <a:stCxn id="81" idx="6"/>
              <a:endCxn id="8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182">
            <a:extLst>
              <a:ext uri="{FF2B5EF4-FFF2-40B4-BE49-F238E27FC236}">
                <a16:creationId xmlns:a16="http://schemas.microsoft.com/office/drawing/2014/main" id="{E1232D8A-2194-FD4D-B25E-FB7A107C10AD}"/>
              </a:ext>
            </a:extLst>
          </p:cNvPr>
          <p:cNvGrpSpPr/>
          <p:nvPr/>
        </p:nvGrpSpPr>
        <p:grpSpPr>
          <a:xfrm>
            <a:off x="1075971" y="4023625"/>
            <a:ext cx="317500" cy="157483"/>
            <a:chOff x="6769100" y="1390650"/>
            <a:chExt cx="317500" cy="157483"/>
          </a:xfrm>
        </p:grpSpPr>
        <p:sp>
          <p:nvSpPr>
            <p:cNvPr id="84" name="正方形/長方形 83">
              <a:extLst>
                <a:ext uri="{FF2B5EF4-FFF2-40B4-BE49-F238E27FC236}">
                  <a16:creationId xmlns:a16="http://schemas.microsoft.com/office/drawing/2014/main" id="{7F466823-AF78-FE4F-9576-28400633877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5" name="円/楕円 84">
              <a:extLst>
                <a:ext uri="{FF2B5EF4-FFF2-40B4-BE49-F238E27FC236}">
                  <a16:creationId xmlns:a16="http://schemas.microsoft.com/office/drawing/2014/main" id="{64083CC0-2F5F-A740-9F7E-4EEA8B73B0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6" name="直線コネクタ 85">
              <a:extLst>
                <a:ext uri="{FF2B5EF4-FFF2-40B4-BE49-F238E27FC236}">
                  <a16:creationId xmlns:a16="http://schemas.microsoft.com/office/drawing/2014/main" id="{EBEDABA2-EA70-394B-82B6-8250EE9F2CFE}"/>
                </a:ext>
              </a:extLst>
            </p:cNvPr>
            <p:cNvCxnSpPr>
              <a:stCxn id="85" idx="6"/>
              <a:endCxn id="8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186">
            <a:extLst>
              <a:ext uri="{FF2B5EF4-FFF2-40B4-BE49-F238E27FC236}">
                <a16:creationId xmlns:a16="http://schemas.microsoft.com/office/drawing/2014/main" id="{13525F4A-D0C8-1D4E-8E1D-7EF1DD077157}"/>
              </a:ext>
            </a:extLst>
          </p:cNvPr>
          <p:cNvGrpSpPr/>
          <p:nvPr/>
        </p:nvGrpSpPr>
        <p:grpSpPr>
          <a:xfrm>
            <a:off x="1075971" y="4205218"/>
            <a:ext cx="317500" cy="157483"/>
            <a:chOff x="6769100" y="1390650"/>
            <a:chExt cx="317500" cy="157483"/>
          </a:xfrm>
        </p:grpSpPr>
        <p:sp>
          <p:nvSpPr>
            <p:cNvPr id="88" name="正方形/長方形 87">
              <a:extLst>
                <a:ext uri="{FF2B5EF4-FFF2-40B4-BE49-F238E27FC236}">
                  <a16:creationId xmlns:a16="http://schemas.microsoft.com/office/drawing/2014/main" id="{0D4EFA12-3CD8-4148-84BB-3ADDF2864D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円/楕円 88">
              <a:extLst>
                <a:ext uri="{FF2B5EF4-FFF2-40B4-BE49-F238E27FC236}">
                  <a16:creationId xmlns:a16="http://schemas.microsoft.com/office/drawing/2014/main" id="{1EEF9FA5-6269-5B47-AECB-31B6A23BE03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0" name="直線コネクタ 89">
              <a:extLst>
                <a:ext uri="{FF2B5EF4-FFF2-40B4-BE49-F238E27FC236}">
                  <a16:creationId xmlns:a16="http://schemas.microsoft.com/office/drawing/2014/main" id="{AEE95726-160A-2549-BAE2-90F2D3FE957D}"/>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194">
            <a:extLst>
              <a:ext uri="{FF2B5EF4-FFF2-40B4-BE49-F238E27FC236}">
                <a16:creationId xmlns:a16="http://schemas.microsoft.com/office/drawing/2014/main" id="{C237546B-B3F9-9B44-AB39-FFE5FEC5E790}"/>
              </a:ext>
            </a:extLst>
          </p:cNvPr>
          <p:cNvGrpSpPr/>
          <p:nvPr/>
        </p:nvGrpSpPr>
        <p:grpSpPr>
          <a:xfrm>
            <a:off x="1075971" y="4380906"/>
            <a:ext cx="317500" cy="157483"/>
            <a:chOff x="6769100" y="1390650"/>
            <a:chExt cx="317500" cy="157483"/>
          </a:xfrm>
        </p:grpSpPr>
        <p:sp>
          <p:nvSpPr>
            <p:cNvPr id="92" name="正方形/長方形 91">
              <a:extLst>
                <a:ext uri="{FF2B5EF4-FFF2-40B4-BE49-F238E27FC236}">
                  <a16:creationId xmlns:a16="http://schemas.microsoft.com/office/drawing/2014/main" id="{2EECF076-D61D-0B40-A401-08DDDF0D07E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3" name="円/楕円 92">
              <a:extLst>
                <a:ext uri="{FF2B5EF4-FFF2-40B4-BE49-F238E27FC236}">
                  <a16:creationId xmlns:a16="http://schemas.microsoft.com/office/drawing/2014/main" id="{2965C6CE-4930-F049-9505-7880295A872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4" name="直線コネクタ 93">
              <a:extLst>
                <a:ext uri="{FF2B5EF4-FFF2-40B4-BE49-F238E27FC236}">
                  <a16:creationId xmlns:a16="http://schemas.microsoft.com/office/drawing/2014/main" id="{E3A8588E-BAC7-8546-9F0B-224683EC05E0}"/>
                </a:ext>
              </a:extLst>
            </p:cNvPr>
            <p:cNvCxnSpPr>
              <a:stCxn id="93" idx="6"/>
              <a:endCxn id="9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198">
            <a:extLst>
              <a:ext uri="{FF2B5EF4-FFF2-40B4-BE49-F238E27FC236}">
                <a16:creationId xmlns:a16="http://schemas.microsoft.com/office/drawing/2014/main" id="{42EFF2C1-6791-C04E-977E-EB242D43DC66}"/>
              </a:ext>
            </a:extLst>
          </p:cNvPr>
          <p:cNvGrpSpPr/>
          <p:nvPr/>
        </p:nvGrpSpPr>
        <p:grpSpPr>
          <a:xfrm>
            <a:off x="1446225" y="3832704"/>
            <a:ext cx="317500" cy="157483"/>
            <a:chOff x="6769100" y="1390650"/>
            <a:chExt cx="317500" cy="157483"/>
          </a:xfrm>
        </p:grpSpPr>
        <p:sp>
          <p:nvSpPr>
            <p:cNvPr id="96" name="正方形/長方形 95">
              <a:extLst>
                <a:ext uri="{FF2B5EF4-FFF2-40B4-BE49-F238E27FC236}">
                  <a16:creationId xmlns:a16="http://schemas.microsoft.com/office/drawing/2014/main" id="{CC639731-97AA-0B4D-BCFA-1037182FB0B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円/楕円 96">
              <a:extLst>
                <a:ext uri="{FF2B5EF4-FFF2-40B4-BE49-F238E27FC236}">
                  <a16:creationId xmlns:a16="http://schemas.microsoft.com/office/drawing/2014/main" id="{B941C2C6-7BDA-4748-8409-502F9ADCA9F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8" name="直線コネクタ 97">
              <a:extLst>
                <a:ext uri="{FF2B5EF4-FFF2-40B4-BE49-F238E27FC236}">
                  <a16:creationId xmlns:a16="http://schemas.microsoft.com/office/drawing/2014/main" id="{2914BB74-A82F-5442-929C-A56429FB586F}"/>
                </a:ext>
              </a:extLst>
            </p:cNvPr>
            <p:cNvCxnSpPr>
              <a:stCxn id="97" idx="6"/>
              <a:endCxn id="9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202">
            <a:extLst>
              <a:ext uri="{FF2B5EF4-FFF2-40B4-BE49-F238E27FC236}">
                <a16:creationId xmlns:a16="http://schemas.microsoft.com/office/drawing/2014/main" id="{649168D5-59AD-EF46-81D6-3D3CE340D65E}"/>
              </a:ext>
            </a:extLst>
          </p:cNvPr>
          <p:cNvGrpSpPr/>
          <p:nvPr/>
        </p:nvGrpSpPr>
        <p:grpSpPr>
          <a:xfrm>
            <a:off x="1446225" y="4026166"/>
            <a:ext cx="317500" cy="157483"/>
            <a:chOff x="6769100" y="1390650"/>
            <a:chExt cx="317500" cy="157483"/>
          </a:xfrm>
        </p:grpSpPr>
        <p:sp>
          <p:nvSpPr>
            <p:cNvPr id="100" name="正方形/長方形 99">
              <a:extLst>
                <a:ext uri="{FF2B5EF4-FFF2-40B4-BE49-F238E27FC236}">
                  <a16:creationId xmlns:a16="http://schemas.microsoft.com/office/drawing/2014/main" id="{DD26D4AE-86B2-494D-AE3D-68203E773A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1" name="円/楕円 100">
              <a:extLst>
                <a:ext uri="{FF2B5EF4-FFF2-40B4-BE49-F238E27FC236}">
                  <a16:creationId xmlns:a16="http://schemas.microsoft.com/office/drawing/2014/main" id="{A1C4A56D-8E66-3A42-B13C-0824DF6A364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2" name="直線コネクタ 101">
              <a:extLst>
                <a:ext uri="{FF2B5EF4-FFF2-40B4-BE49-F238E27FC236}">
                  <a16:creationId xmlns:a16="http://schemas.microsoft.com/office/drawing/2014/main" id="{0FF3B46C-172A-4E40-877A-8E1F7DA07842}"/>
                </a:ext>
              </a:extLst>
            </p:cNvPr>
            <p:cNvCxnSpPr>
              <a:stCxn id="101" idx="6"/>
              <a:endCxn id="10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206">
            <a:extLst>
              <a:ext uri="{FF2B5EF4-FFF2-40B4-BE49-F238E27FC236}">
                <a16:creationId xmlns:a16="http://schemas.microsoft.com/office/drawing/2014/main" id="{FB632EA6-EB7F-A645-86C7-DB733A3F5F7B}"/>
              </a:ext>
            </a:extLst>
          </p:cNvPr>
          <p:cNvGrpSpPr/>
          <p:nvPr/>
        </p:nvGrpSpPr>
        <p:grpSpPr>
          <a:xfrm>
            <a:off x="1446225" y="4207759"/>
            <a:ext cx="317500" cy="157483"/>
            <a:chOff x="6769100" y="1390650"/>
            <a:chExt cx="317500" cy="157483"/>
          </a:xfrm>
        </p:grpSpPr>
        <p:sp>
          <p:nvSpPr>
            <p:cNvPr id="104" name="正方形/長方形 103">
              <a:extLst>
                <a:ext uri="{FF2B5EF4-FFF2-40B4-BE49-F238E27FC236}">
                  <a16:creationId xmlns:a16="http://schemas.microsoft.com/office/drawing/2014/main" id="{D635F814-34CF-4145-8A24-B69C0669E02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5" name="円/楕円 104">
              <a:extLst>
                <a:ext uri="{FF2B5EF4-FFF2-40B4-BE49-F238E27FC236}">
                  <a16:creationId xmlns:a16="http://schemas.microsoft.com/office/drawing/2014/main" id="{0B018A9C-6E84-E741-AA95-6C6C6A12F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6" name="直線コネクタ 105">
              <a:extLst>
                <a:ext uri="{FF2B5EF4-FFF2-40B4-BE49-F238E27FC236}">
                  <a16:creationId xmlns:a16="http://schemas.microsoft.com/office/drawing/2014/main" id="{D8A0C6DC-5E85-B448-A8CA-47C70ABA26BD}"/>
                </a:ext>
              </a:extLst>
            </p:cNvPr>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214">
            <a:extLst>
              <a:ext uri="{FF2B5EF4-FFF2-40B4-BE49-F238E27FC236}">
                <a16:creationId xmlns:a16="http://schemas.microsoft.com/office/drawing/2014/main" id="{B79325B5-E1E6-1942-9D46-9CFF0AD727EC}"/>
              </a:ext>
            </a:extLst>
          </p:cNvPr>
          <p:cNvGrpSpPr/>
          <p:nvPr/>
        </p:nvGrpSpPr>
        <p:grpSpPr>
          <a:xfrm>
            <a:off x="1446225" y="4383447"/>
            <a:ext cx="317500" cy="157483"/>
            <a:chOff x="6769100" y="1390650"/>
            <a:chExt cx="317500" cy="157483"/>
          </a:xfrm>
        </p:grpSpPr>
        <p:sp>
          <p:nvSpPr>
            <p:cNvPr id="108" name="正方形/長方形 107">
              <a:extLst>
                <a:ext uri="{FF2B5EF4-FFF2-40B4-BE49-F238E27FC236}">
                  <a16:creationId xmlns:a16="http://schemas.microsoft.com/office/drawing/2014/main" id="{876F2E2E-692F-7341-A004-36CCFF8C1B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9" name="円/楕円 108">
              <a:extLst>
                <a:ext uri="{FF2B5EF4-FFF2-40B4-BE49-F238E27FC236}">
                  <a16:creationId xmlns:a16="http://schemas.microsoft.com/office/drawing/2014/main" id="{54CF237D-4DAC-C349-97EF-C9C9CB33ED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0" name="直線コネクタ 109">
              <a:extLst>
                <a:ext uri="{FF2B5EF4-FFF2-40B4-BE49-F238E27FC236}">
                  <a16:creationId xmlns:a16="http://schemas.microsoft.com/office/drawing/2014/main" id="{5F365C9D-EF75-5B4B-A302-60687BA7DB31}"/>
                </a:ext>
              </a:extLst>
            </p:cNvPr>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a:extLst>
              <a:ext uri="{FF2B5EF4-FFF2-40B4-BE49-F238E27FC236}">
                <a16:creationId xmlns:a16="http://schemas.microsoft.com/office/drawing/2014/main" id="{8743FC6B-B4A7-8E4D-B1EB-20042BD12DDC}"/>
              </a:ext>
            </a:extLst>
          </p:cNvPr>
          <p:cNvSpPr/>
          <p:nvPr/>
        </p:nvSpPr>
        <p:spPr>
          <a:xfrm>
            <a:off x="1817582"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フローチャート: 磁気ディスク 111">
            <a:extLst>
              <a:ext uri="{FF2B5EF4-FFF2-40B4-BE49-F238E27FC236}">
                <a16:creationId xmlns:a16="http://schemas.microsoft.com/office/drawing/2014/main" id="{BE023356-42BB-F247-B85C-253DD788919A}"/>
              </a:ext>
            </a:extLst>
          </p:cNvPr>
          <p:cNvSpPr/>
          <p:nvPr/>
        </p:nvSpPr>
        <p:spPr>
          <a:xfrm>
            <a:off x="1817582"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フローチャート: 磁気ディスク 112">
            <a:extLst>
              <a:ext uri="{FF2B5EF4-FFF2-40B4-BE49-F238E27FC236}">
                <a16:creationId xmlns:a16="http://schemas.microsoft.com/office/drawing/2014/main" id="{7ADA644F-0884-B84D-8157-59550C7E1796}"/>
              </a:ext>
            </a:extLst>
          </p:cNvPr>
          <p:cNvSpPr/>
          <p:nvPr/>
        </p:nvSpPr>
        <p:spPr>
          <a:xfrm>
            <a:off x="2238441"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フローチャート: 磁気ディスク 113">
            <a:extLst>
              <a:ext uri="{FF2B5EF4-FFF2-40B4-BE49-F238E27FC236}">
                <a16:creationId xmlns:a16="http://schemas.microsoft.com/office/drawing/2014/main" id="{CAB73746-7582-974F-82FB-CC92544453E0}"/>
              </a:ext>
            </a:extLst>
          </p:cNvPr>
          <p:cNvSpPr/>
          <p:nvPr/>
        </p:nvSpPr>
        <p:spPr>
          <a:xfrm>
            <a:off x="2238441"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フローチャート: 磁気ディスク 114">
            <a:extLst>
              <a:ext uri="{FF2B5EF4-FFF2-40B4-BE49-F238E27FC236}">
                <a16:creationId xmlns:a16="http://schemas.microsoft.com/office/drawing/2014/main" id="{DF6B71D8-03E0-2242-B80D-0A44BD7F0049}"/>
              </a:ext>
            </a:extLst>
          </p:cNvPr>
          <p:cNvSpPr/>
          <p:nvPr/>
        </p:nvSpPr>
        <p:spPr>
          <a:xfrm>
            <a:off x="2238441"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6" name="フローチャート: 磁気ディスク 115">
            <a:extLst>
              <a:ext uri="{FF2B5EF4-FFF2-40B4-BE49-F238E27FC236}">
                <a16:creationId xmlns:a16="http://schemas.microsoft.com/office/drawing/2014/main" id="{5AF3E30C-C134-8D44-80C7-B71196819462}"/>
              </a:ext>
            </a:extLst>
          </p:cNvPr>
          <p:cNvSpPr/>
          <p:nvPr/>
        </p:nvSpPr>
        <p:spPr>
          <a:xfrm>
            <a:off x="2672254"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フローチャート: 磁気ディスク 116">
            <a:extLst>
              <a:ext uri="{FF2B5EF4-FFF2-40B4-BE49-F238E27FC236}">
                <a16:creationId xmlns:a16="http://schemas.microsoft.com/office/drawing/2014/main" id="{F0BE52BE-EF65-FD41-8D2B-10EDB8F0AA49}"/>
              </a:ext>
            </a:extLst>
          </p:cNvPr>
          <p:cNvSpPr/>
          <p:nvPr/>
        </p:nvSpPr>
        <p:spPr>
          <a:xfrm>
            <a:off x="2672254"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フローチャート: 磁気ディスク 117">
            <a:extLst>
              <a:ext uri="{FF2B5EF4-FFF2-40B4-BE49-F238E27FC236}">
                <a16:creationId xmlns:a16="http://schemas.microsoft.com/office/drawing/2014/main" id="{EDF1EEB8-1F48-3D41-B524-448A1266CB2E}"/>
              </a:ext>
            </a:extLst>
          </p:cNvPr>
          <p:cNvSpPr/>
          <p:nvPr/>
        </p:nvSpPr>
        <p:spPr>
          <a:xfrm>
            <a:off x="2672254"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フローチャート: 磁気ディスク 118">
            <a:extLst>
              <a:ext uri="{FF2B5EF4-FFF2-40B4-BE49-F238E27FC236}">
                <a16:creationId xmlns:a16="http://schemas.microsoft.com/office/drawing/2014/main" id="{345B5D40-324D-9D44-9E60-E3671C1EABC2}"/>
              </a:ext>
            </a:extLst>
          </p:cNvPr>
          <p:cNvSpPr/>
          <p:nvPr/>
        </p:nvSpPr>
        <p:spPr>
          <a:xfrm>
            <a:off x="1817582"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20" name="図形グループ 158">
            <a:extLst>
              <a:ext uri="{FF2B5EF4-FFF2-40B4-BE49-F238E27FC236}">
                <a16:creationId xmlns:a16="http://schemas.microsoft.com/office/drawing/2014/main" id="{2A09D35C-28E1-0E4E-8DD2-887A6D33E55F}"/>
              </a:ext>
            </a:extLst>
          </p:cNvPr>
          <p:cNvGrpSpPr/>
          <p:nvPr/>
        </p:nvGrpSpPr>
        <p:grpSpPr>
          <a:xfrm>
            <a:off x="710565" y="4576698"/>
            <a:ext cx="317500" cy="157483"/>
            <a:chOff x="6769100" y="1390650"/>
            <a:chExt cx="317500" cy="157483"/>
          </a:xfrm>
        </p:grpSpPr>
        <p:sp>
          <p:nvSpPr>
            <p:cNvPr id="121" name="正方形/長方形 120">
              <a:extLst>
                <a:ext uri="{FF2B5EF4-FFF2-40B4-BE49-F238E27FC236}">
                  <a16:creationId xmlns:a16="http://schemas.microsoft.com/office/drawing/2014/main" id="{E2A889FB-1DCB-AC4D-AB5B-F65AA1102E3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円/楕円 121">
              <a:extLst>
                <a:ext uri="{FF2B5EF4-FFF2-40B4-BE49-F238E27FC236}">
                  <a16:creationId xmlns:a16="http://schemas.microsoft.com/office/drawing/2014/main" id="{100CB3B3-052E-624A-B96D-C4553D74E2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3" name="直線コネクタ 122">
              <a:extLst>
                <a:ext uri="{FF2B5EF4-FFF2-40B4-BE49-F238E27FC236}">
                  <a16:creationId xmlns:a16="http://schemas.microsoft.com/office/drawing/2014/main" id="{7AC954A1-AFEF-344F-8F9C-5BAEAF70597A}"/>
                </a:ext>
              </a:extLst>
            </p:cNvPr>
            <p:cNvCxnSpPr>
              <a:stCxn id="122" idx="6"/>
              <a:endCxn id="1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4" name="図形グループ 162">
            <a:extLst>
              <a:ext uri="{FF2B5EF4-FFF2-40B4-BE49-F238E27FC236}">
                <a16:creationId xmlns:a16="http://schemas.microsoft.com/office/drawing/2014/main" id="{27387C46-1B41-6845-99C2-4D5EE1B958CF}"/>
              </a:ext>
            </a:extLst>
          </p:cNvPr>
          <p:cNvGrpSpPr/>
          <p:nvPr/>
        </p:nvGrpSpPr>
        <p:grpSpPr>
          <a:xfrm>
            <a:off x="710565" y="4770160"/>
            <a:ext cx="317500" cy="157483"/>
            <a:chOff x="6769100" y="1390650"/>
            <a:chExt cx="317500" cy="157483"/>
          </a:xfrm>
        </p:grpSpPr>
        <p:sp>
          <p:nvSpPr>
            <p:cNvPr id="125" name="正方形/長方形 124">
              <a:extLst>
                <a:ext uri="{FF2B5EF4-FFF2-40B4-BE49-F238E27FC236}">
                  <a16:creationId xmlns:a16="http://schemas.microsoft.com/office/drawing/2014/main" id="{A8444608-566D-264E-BC57-CCC444DF1B9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円/楕円 125">
              <a:extLst>
                <a:ext uri="{FF2B5EF4-FFF2-40B4-BE49-F238E27FC236}">
                  <a16:creationId xmlns:a16="http://schemas.microsoft.com/office/drawing/2014/main" id="{45D5B955-CA00-0843-BB10-A0550F9E936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7" name="直線コネクタ 126">
              <a:extLst>
                <a:ext uri="{FF2B5EF4-FFF2-40B4-BE49-F238E27FC236}">
                  <a16:creationId xmlns:a16="http://schemas.microsoft.com/office/drawing/2014/main" id="{8E25935F-0579-6243-A53A-0A7496418883}"/>
                </a:ext>
              </a:extLst>
            </p:cNvPr>
            <p:cNvCxnSpPr>
              <a:stCxn id="126" idx="6"/>
              <a:endCxn id="1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66">
            <a:extLst>
              <a:ext uri="{FF2B5EF4-FFF2-40B4-BE49-F238E27FC236}">
                <a16:creationId xmlns:a16="http://schemas.microsoft.com/office/drawing/2014/main" id="{9598E556-A7D5-004D-8D96-750AB81892D3}"/>
              </a:ext>
            </a:extLst>
          </p:cNvPr>
          <p:cNvGrpSpPr/>
          <p:nvPr/>
        </p:nvGrpSpPr>
        <p:grpSpPr>
          <a:xfrm>
            <a:off x="710565" y="4951753"/>
            <a:ext cx="317500" cy="157483"/>
            <a:chOff x="6769100" y="1390650"/>
            <a:chExt cx="317500" cy="157483"/>
          </a:xfrm>
        </p:grpSpPr>
        <p:sp>
          <p:nvSpPr>
            <p:cNvPr id="129" name="正方形/長方形 128">
              <a:extLst>
                <a:ext uri="{FF2B5EF4-FFF2-40B4-BE49-F238E27FC236}">
                  <a16:creationId xmlns:a16="http://schemas.microsoft.com/office/drawing/2014/main" id="{DBF51BB9-4B37-5C40-BF91-2C1F46EC40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円/楕円 129">
              <a:extLst>
                <a:ext uri="{FF2B5EF4-FFF2-40B4-BE49-F238E27FC236}">
                  <a16:creationId xmlns:a16="http://schemas.microsoft.com/office/drawing/2014/main" id="{A8443BA0-63D3-E741-BFD0-267CF78BA2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1" name="直線コネクタ 130">
              <a:extLst>
                <a:ext uri="{FF2B5EF4-FFF2-40B4-BE49-F238E27FC236}">
                  <a16:creationId xmlns:a16="http://schemas.microsoft.com/office/drawing/2014/main" id="{1F61BC5C-ADAA-6843-821D-B32099159DF6}"/>
                </a:ext>
              </a:extLst>
            </p:cNvPr>
            <p:cNvCxnSpPr>
              <a:stCxn id="130" idx="6"/>
              <a:endCxn id="12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図形グループ 174">
            <a:extLst>
              <a:ext uri="{FF2B5EF4-FFF2-40B4-BE49-F238E27FC236}">
                <a16:creationId xmlns:a16="http://schemas.microsoft.com/office/drawing/2014/main" id="{3F115C99-C4F3-0245-9C3D-91D462AA47C1}"/>
              </a:ext>
            </a:extLst>
          </p:cNvPr>
          <p:cNvGrpSpPr/>
          <p:nvPr/>
        </p:nvGrpSpPr>
        <p:grpSpPr>
          <a:xfrm>
            <a:off x="710565" y="5127441"/>
            <a:ext cx="317500" cy="157483"/>
            <a:chOff x="6769100" y="1390650"/>
            <a:chExt cx="317500" cy="157483"/>
          </a:xfrm>
        </p:grpSpPr>
        <p:sp>
          <p:nvSpPr>
            <p:cNvPr id="133" name="正方形/長方形 132">
              <a:extLst>
                <a:ext uri="{FF2B5EF4-FFF2-40B4-BE49-F238E27FC236}">
                  <a16:creationId xmlns:a16="http://schemas.microsoft.com/office/drawing/2014/main" id="{39FCA549-5C8F-E646-BC2E-490287BB357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円/楕円 133">
              <a:extLst>
                <a:ext uri="{FF2B5EF4-FFF2-40B4-BE49-F238E27FC236}">
                  <a16:creationId xmlns:a16="http://schemas.microsoft.com/office/drawing/2014/main" id="{414EEE16-045F-0941-8061-FC7C30E823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5" name="直線コネクタ 134">
              <a:extLst>
                <a:ext uri="{FF2B5EF4-FFF2-40B4-BE49-F238E27FC236}">
                  <a16:creationId xmlns:a16="http://schemas.microsoft.com/office/drawing/2014/main" id="{C3A57C1B-F8C9-834F-BF2C-38F5A85BDF9C}"/>
                </a:ext>
              </a:extLst>
            </p:cNvPr>
            <p:cNvCxnSpPr>
              <a:stCxn id="134" idx="6"/>
              <a:endCxn id="13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78">
            <a:extLst>
              <a:ext uri="{FF2B5EF4-FFF2-40B4-BE49-F238E27FC236}">
                <a16:creationId xmlns:a16="http://schemas.microsoft.com/office/drawing/2014/main" id="{71382982-F664-154C-891A-75A4678A9BAA}"/>
              </a:ext>
            </a:extLst>
          </p:cNvPr>
          <p:cNvGrpSpPr/>
          <p:nvPr/>
        </p:nvGrpSpPr>
        <p:grpSpPr>
          <a:xfrm>
            <a:off x="1075971" y="4576698"/>
            <a:ext cx="317500" cy="157483"/>
            <a:chOff x="6769100" y="1390650"/>
            <a:chExt cx="317500" cy="157483"/>
          </a:xfrm>
        </p:grpSpPr>
        <p:sp>
          <p:nvSpPr>
            <p:cNvPr id="137" name="正方形/長方形 136">
              <a:extLst>
                <a:ext uri="{FF2B5EF4-FFF2-40B4-BE49-F238E27FC236}">
                  <a16:creationId xmlns:a16="http://schemas.microsoft.com/office/drawing/2014/main" id="{67B475DE-4332-4B4E-93A1-ADF31D3B27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円/楕円 137">
              <a:extLst>
                <a:ext uri="{FF2B5EF4-FFF2-40B4-BE49-F238E27FC236}">
                  <a16:creationId xmlns:a16="http://schemas.microsoft.com/office/drawing/2014/main" id="{722C1833-FA3E-D34F-9F7A-F24EBC32AB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9" name="直線コネクタ 138">
              <a:extLst>
                <a:ext uri="{FF2B5EF4-FFF2-40B4-BE49-F238E27FC236}">
                  <a16:creationId xmlns:a16="http://schemas.microsoft.com/office/drawing/2014/main" id="{FB5FA2DE-6C12-E143-8F0D-B5A7073698DF}"/>
                </a:ext>
              </a:extLst>
            </p:cNvPr>
            <p:cNvCxnSpPr>
              <a:stCxn id="138" idx="6"/>
              <a:endCxn id="13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82">
            <a:extLst>
              <a:ext uri="{FF2B5EF4-FFF2-40B4-BE49-F238E27FC236}">
                <a16:creationId xmlns:a16="http://schemas.microsoft.com/office/drawing/2014/main" id="{8BC7FA32-C285-F145-8413-978842A48C29}"/>
              </a:ext>
            </a:extLst>
          </p:cNvPr>
          <p:cNvGrpSpPr/>
          <p:nvPr/>
        </p:nvGrpSpPr>
        <p:grpSpPr>
          <a:xfrm>
            <a:off x="1075971" y="4770160"/>
            <a:ext cx="317500" cy="157483"/>
            <a:chOff x="6769100" y="1390650"/>
            <a:chExt cx="317500" cy="157483"/>
          </a:xfrm>
        </p:grpSpPr>
        <p:sp>
          <p:nvSpPr>
            <p:cNvPr id="141" name="正方形/長方形 140">
              <a:extLst>
                <a:ext uri="{FF2B5EF4-FFF2-40B4-BE49-F238E27FC236}">
                  <a16:creationId xmlns:a16="http://schemas.microsoft.com/office/drawing/2014/main" id="{53343B8C-7916-4742-80E4-2F7A759F40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円/楕円 141">
              <a:extLst>
                <a:ext uri="{FF2B5EF4-FFF2-40B4-BE49-F238E27FC236}">
                  <a16:creationId xmlns:a16="http://schemas.microsoft.com/office/drawing/2014/main" id="{C6CD6B95-BCA9-4A4A-9C5F-DE555A9100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3" name="直線コネクタ 142">
              <a:extLst>
                <a:ext uri="{FF2B5EF4-FFF2-40B4-BE49-F238E27FC236}">
                  <a16:creationId xmlns:a16="http://schemas.microsoft.com/office/drawing/2014/main" id="{E40CA8D1-9D81-0948-9426-EEDD31678AF8}"/>
                </a:ext>
              </a:extLst>
            </p:cNvPr>
            <p:cNvCxnSpPr>
              <a:stCxn id="142" idx="6"/>
              <a:endCxn id="1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86">
            <a:extLst>
              <a:ext uri="{FF2B5EF4-FFF2-40B4-BE49-F238E27FC236}">
                <a16:creationId xmlns:a16="http://schemas.microsoft.com/office/drawing/2014/main" id="{007EFA1F-4961-6D42-ACB7-2F867A062158}"/>
              </a:ext>
            </a:extLst>
          </p:cNvPr>
          <p:cNvGrpSpPr/>
          <p:nvPr/>
        </p:nvGrpSpPr>
        <p:grpSpPr>
          <a:xfrm>
            <a:off x="1075971" y="4951753"/>
            <a:ext cx="317500" cy="157483"/>
            <a:chOff x="6769100" y="1390650"/>
            <a:chExt cx="317500" cy="157483"/>
          </a:xfrm>
        </p:grpSpPr>
        <p:sp>
          <p:nvSpPr>
            <p:cNvPr id="145" name="正方形/長方形 144">
              <a:extLst>
                <a:ext uri="{FF2B5EF4-FFF2-40B4-BE49-F238E27FC236}">
                  <a16:creationId xmlns:a16="http://schemas.microsoft.com/office/drawing/2014/main" id="{1432FCB7-ACCC-4B4B-9DC8-D4FC4CCBE1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円/楕円 145">
              <a:extLst>
                <a:ext uri="{FF2B5EF4-FFF2-40B4-BE49-F238E27FC236}">
                  <a16:creationId xmlns:a16="http://schemas.microsoft.com/office/drawing/2014/main" id="{ABB30A91-D56D-8E41-BE12-3593DD22575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7" name="直線コネクタ 146">
              <a:extLst>
                <a:ext uri="{FF2B5EF4-FFF2-40B4-BE49-F238E27FC236}">
                  <a16:creationId xmlns:a16="http://schemas.microsoft.com/office/drawing/2014/main" id="{2D3E59A9-F11F-A34C-95E4-E57A73BCD50C}"/>
                </a:ext>
              </a:extLst>
            </p:cNvPr>
            <p:cNvCxnSpPr>
              <a:stCxn id="146" idx="6"/>
              <a:endCxn id="1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94">
            <a:extLst>
              <a:ext uri="{FF2B5EF4-FFF2-40B4-BE49-F238E27FC236}">
                <a16:creationId xmlns:a16="http://schemas.microsoft.com/office/drawing/2014/main" id="{558F4C67-7134-B749-86E7-AA9C72FC0F14}"/>
              </a:ext>
            </a:extLst>
          </p:cNvPr>
          <p:cNvGrpSpPr/>
          <p:nvPr/>
        </p:nvGrpSpPr>
        <p:grpSpPr>
          <a:xfrm>
            <a:off x="1075971" y="5127441"/>
            <a:ext cx="317500" cy="157483"/>
            <a:chOff x="6769100" y="1390650"/>
            <a:chExt cx="317500" cy="157483"/>
          </a:xfrm>
        </p:grpSpPr>
        <p:sp>
          <p:nvSpPr>
            <p:cNvPr id="149" name="正方形/長方形 148">
              <a:extLst>
                <a:ext uri="{FF2B5EF4-FFF2-40B4-BE49-F238E27FC236}">
                  <a16:creationId xmlns:a16="http://schemas.microsoft.com/office/drawing/2014/main" id="{0FB3F574-811B-434B-B5DC-A5D75A9E1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0" name="円/楕円 149">
              <a:extLst>
                <a:ext uri="{FF2B5EF4-FFF2-40B4-BE49-F238E27FC236}">
                  <a16:creationId xmlns:a16="http://schemas.microsoft.com/office/drawing/2014/main" id="{43F80097-2F80-EE42-8273-643310AB3C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1" name="直線コネクタ 150">
              <a:extLst>
                <a:ext uri="{FF2B5EF4-FFF2-40B4-BE49-F238E27FC236}">
                  <a16:creationId xmlns:a16="http://schemas.microsoft.com/office/drawing/2014/main" id="{6E319BE4-21A1-7245-A6F6-CCAD5A258069}"/>
                </a:ext>
              </a:extLst>
            </p:cNvPr>
            <p:cNvCxnSpPr>
              <a:stCxn id="150" idx="6"/>
              <a:endCxn id="1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98">
            <a:extLst>
              <a:ext uri="{FF2B5EF4-FFF2-40B4-BE49-F238E27FC236}">
                <a16:creationId xmlns:a16="http://schemas.microsoft.com/office/drawing/2014/main" id="{CED4F99B-DDFB-3749-9917-4B00D7D787B8}"/>
              </a:ext>
            </a:extLst>
          </p:cNvPr>
          <p:cNvGrpSpPr/>
          <p:nvPr/>
        </p:nvGrpSpPr>
        <p:grpSpPr>
          <a:xfrm>
            <a:off x="1446225" y="4579239"/>
            <a:ext cx="317500" cy="157483"/>
            <a:chOff x="6769100" y="1390650"/>
            <a:chExt cx="317500" cy="157483"/>
          </a:xfrm>
        </p:grpSpPr>
        <p:sp>
          <p:nvSpPr>
            <p:cNvPr id="153" name="正方形/長方形 152">
              <a:extLst>
                <a:ext uri="{FF2B5EF4-FFF2-40B4-BE49-F238E27FC236}">
                  <a16:creationId xmlns:a16="http://schemas.microsoft.com/office/drawing/2014/main" id="{1D94FA08-9D10-DA45-B539-67DCDEDECFC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円/楕円 153">
              <a:extLst>
                <a:ext uri="{FF2B5EF4-FFF2-40B4-BE49-F238E27FC236}">
                  <a16:creationId xmlns:a16="http://schemas.microsoft.com/office/drawing/2014/main" id="{1576A4F5-2255-8543-B9CE-10AD8EF50C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5" name="直線コネクタ 154">
              <a:extLst>
                <a:ext uri="{FF2B5EF4-FFF2-40B4-BE49-F238E27FC236}">
                  <a16:creationId xmlns:a16="http://schemas.microsoft.com/office/drawing/2014/main" id="{0F5EB960-F097-7C49-87F4-D532C138519A}"/>
                </a:ext>
              </a:extLst>
            </p:cNvPr>
            <p:cNvCxnSpPr>
              <a:stCxn id="154" idx="6"/>
              <a:endCxn id="1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02">
            <a:extLst>
              <a:ext uri="{FF2B5EF4-FFF2-40B4-BE49-F238E27FC236}">
                <a16:creationId xmlns:a16="http://schemas.microsoft.com/office/drawing/2014/main" id="{BB4ADD50-A644-1140-BDA6-49FC2606477C}"/>
              </a:ext>
            </a:extLst>
          </p:cNvPr>
          <p:cNvGrpSpPr/>
          <p:nvPr/>
        </p:nvGrpSpPr>
        <p:grpSpPr>
          <a:xfrm>
            <a:off x="1446225" y="4772701"/>
            <a:ext cx="317500" cy="157483"/>
            <a:chOff x="6769100" y="1390650"/>
            <a:chExt cx="317500" cy="157483"/>
          </a:xfrm>
        </p:grpSpPr>
        <p:sp>
          <p:nvSpPr>
            <p:cNvPr id="157" name="正方形/長方形 156">
              <a:extLst>
                <a:ext uri="{FF2B5EF4-FFF2-40B4-BE49-F238E27FC236}">
                  <a16:creationId xmlns:a16="http://schemas.microsoft.com/office/drawing/2014/main" id="{E158806B-424C-0A4C-A89F-8216144D2B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円/楕円 157">
              <a:extLst>
                <a:ext uri="{FF2B5EF4-FFF2-40B4-BE49-F238E27FC236}">
                  <a16:creationId xmlns:a16="http://schemas.microsoft.com/office/drawing/2014/main" id="{9E434413-A935-5045-B6E7-3391402345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9" name="直線コネクタ 158">
              <a:extLst>
                <a:ext uri="{FF2B5EF4-FFF2-40B4-BE49-F238E27FC236}">
                  <a16:creationId xmlns:a16="http://schemas.microsoft.com/office/drawing/2014/main" id="{14C71E4A-4D96-A340-8F1F-5C693CB89658}"/>
                </a:ext>
              </a:extLst>
            </p:cNvPr>
            <p:cNvCxnSpPr>
              <a:stCxn id="158" idx="6"/>
              <a:endCxn id="1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206">
            <a:extLst>
              <a:ext uri="{FF2B5EF4-FFF2-40B4-BE49-F238E27FC236}">
                <a16:creationId xmlns:a16="http://schemas.microsoft.com/office/drawing/2014/main" id="{24A0E8BA-E05D-2247-B7AB-F7EEEF3B896D}"/>
              </a:ext>
            </a:extLst>
          </p:cNvPr>
          <p:cNvGrpSpPr/>
          <p:nvPr/>
        </p:nvGrpSpPr>
        <p:grpSpPr>
          <a:xfrm>
            <a:off x="1446225" y="4954294"/>
            <a:ext cx="317500" cy="157483"/>
            <a:chOff x="6769100" y="1390650"/>
            <a:chExt cx="317500" cy="157483"/>
          </a:xfrm>
        </p:grpSpPr>
        <p:sp>
          <p:nvSpPr>
            <p:cNvPr id="161" name="正方形/長方形 160">
              <a:extLst>
                <a:ext uri="{FF2B5EF4-FFF2-40B4-BE49-F238E27FC236}">
                  <a16:creationId xmlns:a16="http://schemas.microsoft.com/office/drawing/2014/main" id="{D6BC6009-2CBC-A84C-A46E-2E9CA365C6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2" name="円/楕円 161">
              <a:extLst>
                <a:ext uri="{FF2B5EF4-FFF2-40B4-BE49-F238E27FC236}">
                  <a16:creationId xmlns:a16="http://schemas.microsoft.com/office/drawing/2014/main" id="{35B14A73-63D0-0042-BFC7-CDA84E168A5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3" name="直線コネクタ 162">
              <a:extLst>
                <a:ext uri="{FF2B5EF4-FFF2-40B4-BE49-F238E27FC236}">
                  <a16:creationId xmlns:a16="http://schemas.microsoft.com/office/drawing/2014/main" id="{0926860C-FA9D-EB4B-B7C0-34DE3DEC22C1}"/>
                </a:ext>
              </a:extLst>
            </p:cNvPr>
            <p:cNvCxnSpPr>
              <a:stCxn id="162" idx="6"/>
              <a:endCxn id="1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214">
            <a:extLst>
              <a:ext uri="{FF2B5EF4-FFF2-40B4-BE49-F238E27FC236}">
                <a16:creationId xmlns:a16="http://schemas.microsoft.com/office/drawing/2014/main" id="{7B21E7C7-C506-2D49-A803-A95EDA94C332}"/>
              </a:ext>
            </a:extLst>
          </p:cNvPr>
          <p:cNvGrpSpPr/>
          <p:nvPr/>
        </p:nvGrpSpPr>
        <p:grpSpPr>
          <a:xfrm>
            <a:off x="1446225" y="5129982"/>
            <a:ext cx="317500" cy="157483"/>
            <a:chOff x="6769100" y="1390650"/>
            <a:chExt cx="317500" cy="157483"/>
          </a:xfrm>
        </p:grpSpPr>
        <p:sp>
          <p:nvSpPr>
            <p:cNvPr id="165" name="正方形/長方形 164">
              <a:extLst>
                <a:ext uri="{FF2B5EF4-FFF2-40B4-BE49-F238E27FC236}">
                  <a16:creationId xmlns:a16="http://schemas.microsoft.com/office/drawing/2014/main" id="{769DA629-D6D7-1A4A-B607-AE9215965B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円/楕円 165">
              <a:extLst>
                <a:ext uri="{FF2B5EF4-FFF2-40B4-BE49-F238E27FC236}">
                  <a16:creationId xmlns:a16="http://schemas.microsoft.com/office/drawing/2014/main" id="{C54E07E8-CB57-DB45-AAB4-2D9C1B08EF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7" name="直線コネクタ 166">
              <a:extLst>
                <a:ext uri="{FF2B5EF4-FFF2-40B4-BE49-F238E27FC236}">
                  <a16:creationId xmlns:a16="http://schemas.microsoft.com/office/drawing/2014/main" id="{DA550F39-20C1-1341-A9B9-6533732BA57A}"/>
                </a:ext>
              </a:extLst>
            </p:cNvPr>
            <p:cNvCxnSpPr>
              <a:stCxn id="166" idx="6"/>
              <a:endCxn id="1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8" name="フローチャート: 磁気ディスク 167">
            <a:extLst>
              <a:ext uri="{FF2B5EF4-FFF2-40B4-BE49-F238E27FC236}">
                <a16:creationId xmlns:a16="http://schemas.microsoft.com/office/drawing/2014/main" id="{91555C46-A8CD-384E-802D-E0A5964A8570}"/>
              </a:ext>
            </a:extLst>
          </p:cNvPr>
          <p:cNvSpPr/>
          <p:nvPr/>
        </p:nvSpPr>
        <p:spPr>
          <a:xfrm>
            <a:off x="1817582"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フローチャート: 磁気ディスク 168">
            <a:extLst>
              <a:ext uri="{FF2B5EF4-FFF2-40B4-BE49-F238E27FC236}">
                <a16:creationId xmlns:a16="http://schemas.microsoft.com/office/drawing/2014/main" id="{99BD86C2-F547-AD4D-94BE-858F73DDA949}"/>
              </a:ext>
            </a:extLst>
          </p:cNvPr>
          <p:cNvSpPr/>
          <p:nvPr/>
        </p:nvSpPr>
        <p:spPr>
          <a:xfrm>
            <a:off x="1817582"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フローチャート: 磁気ディスク 169">
            <a:extLst>
              <a:ext uri="{FF2B5EF4-FFF2-40B4-BE49-F238E27FC236}">
                <a16:creationId xmlns:a16="http://schemas.microsoft.com/office/drawing/2014/main" id="{B753A1B7-C4E4-D945-A69C-52510970CF16}"/>
              </a:ext>
            </a:extLst>
          </p:cNvPr>
          <p:cNvSpPr/>
          <p:nvPr/>
        </p:nvSpPr>
        <p:spPr>
          <a:xfrm>
            <a:off x="2238441"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9150FA8-F00E-284A-9FCC-9B79FCF49385}"/>
              </a:ext>
            </a:extLst>
          </p:cNvPr>
          <p:cNvSpPr/>
          <p:nvPr/>
        </p:nvSpPr>
        <p:spPr>
          <a:xfrm>
            <a:off x="2238441"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4CBA1870-D793-A748-B28B-BB445334184A}"/>
              </a:ext>
            </a:extLst>
          </p:cNvPr>
          <p:cNvSpPr/>
          <p:nvPr/>
        </p:nvSpPr>
        <p:spPr>
          <a:xfrm>
            <a:off x="2238441"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5C96C8AA-9705-2548-8A28-4E420BE5BD95}"/>
              </a:ext>
            </a:extLst>
          </p:cNvPr>
          <p:cNvSpPr/>
          <p:nvPr/>
        </p:nvSpPr>
        <p:spPr>
          <a:xfrm>
            <a:off x="2672254"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7A19C6F3-5B54-2B4F-B99A-FB37E0AF6E73}"/>
              </a:ext>
            </a:extLst>
          </p:cNvPr>
          <p:cNvSpPr/>
          <p:nvPr/>
        </p:nvSpPr>
        <p:spPr>
          <a:xfrm>
            <a:off x="2672254"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5" name="フローチャート: 磁気ディスク 174">
            <a:extLst>
              <a:ext uri="{FF2B5EF4-FFF2-40B4-BE49-F238E27FC236}">
                <a16:creationId xmlns:a16="http://schemas.microsoft.com/office/drawing/2014/main" id="{75DF148E-A0FA-1C4F-8369-1A99217ECA09}"/>
              </a:ext>
            </a:extLst>
          </p:cNvPr>
          <p:cNvSpPr/>
          <p:nvPr/>
        </p:nvSpPr>
        <p:spPr>
          <a:xfrm>
            <a:off x="2672254"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6" name="図 175">
            <a:extLst>
              <a:ext uri="{FF2B5EF4-FFF2-40B4-BE49-F238E27FC236}">
                <a16:creationId xmlns:a16="http://schemas.microsoft.com/office/drawing/2014/main" id="{B6F2862C-9511-DA40-8F1F-A9A5645F6D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7034" y="3483150"/>
            <a:ext cx="1362753" cy="1216567"/>
          </a:xfrm>
          <a:prstGeom prst="rect">
            <a:avLst/>
          </a:prstGeom>
        </p:spPr>
      </p:pic>
      <p:pic>
        <p:nvPicPr>
          <p:cNvPr id="177" name="図 176">
            <a:extLst>
              <a:ext uri="{FF2B5EF4-FFF2-40B4-BE49-F238E27FC236}">
                <a16:creationId xmlns:a16="http://schemas.microsoft.com/office/drawing/2014/main" id="{348D8D3F-9F0A-F34A-86A6-B17CD4771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294" y="1912312"/>
            <a:ext cx="1321494" cy="1060499"/>
          </a:xfrm>
          <a:prstGeom prst="rect">
            <a:avLst/>
          </a:prstGeom>
        </p:spPr>
      </p:pic>
      <p:pic>
        <p:nvPicPr>
          <p:cNvPr id="178" name="図 177">
            <a:extLst>
              <a:ext uri="{FF2B5EF4-FFF2-40B4-BE49-F238E27FC236}">
                <a16:creationId xmlns:a16="http://schemas.microsoft.com/office/drawing/2014/main" id="{AD95A90F-C04D-FF4B-AC52-E42CBC0819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8294" y="4949063"/>
            <a:ext cx="1321493" cy="1321493"/>
          </a:xfrm>
          <a:prstGeom prst="rect">
            <a:avLst/>
          </a:prstGeom>
        </p:spPr>
      </p:pic>
      <p:sp>
        <p:nvSpPr>
          <p:cNvPr id="179" name="テキスト ボックス 178">
            <a:extLst>
              <a:ext uri="{FF2B5EF4-FFF2-40B4-BE49-F238E27FC236}">
                <a16:creationId xmlns:a16="http://schemas.microsoft.com/office/drawing/2014/main" id="{B4E00FA4-2EC1-F747-A884-E98A6C2CE669}"/>
              </a:ext>
            </a:extLst>
          </p:cNvPr>
          <p:cNvSpPr txBox="1"/>
          <p:nvPr/>
        </p:nvSpPr>
        <p:spPr>
          <a:xfrm>
            <a:off x="681316" y="2704227"/>
            <a:ext cx="2339102" cy="276999"/>
          </a:xfrm>
          <a:prstGeom prst="rect">
            <a:avLst/>
          </a:prstGeom>
          <a:noFill/>
        </p:spPr>
        <p:txBody>
          <a:bodyPr wrap="none" rtlCol="0">
            <a:spAutoFit/>
          </a:bodyPr>
          <a:lstStyle/>
          <a:p>
            <a:pPr algn="ctr"/>
            <a:r>
              <a:rPr lang="ja-JP" altLang="en-US" sz="1200" dirty="0">
                <a:latin typeface="Meiryo" panose="020B0604030504040204" pitchFamily="34" charset="-128"/>
                <a:ea typeface="Meiryo" panose="020B0604030504040204" pitchFamily="34" charset="-128"/>
              </a:rPr>
              <a:t>コンピュータのハードやソフト</a:t>
            </a:r>
            <a:endParaRPr kumimoji="1" lang="en-US" altLang="ja-JP" sz="1200" dirty="0">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390C40E9-5FF0-CC45-9854-116FCED937E3}"/>
              </a:ext>
            </a:extLst>
          </p:cNvPr>
          <p:cNvSpPr/>
          <p:nvPr/>
        </p:nvSpPr>
        <p:spPr>
          <a:xfrm>
            <a:off x="536270" y="1490093"/>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物理的実態</a:t>
            </a:r>
            <a:endParaRPr lang="en-US" altLang="ja-JP" sz="2400" dirty="0">
              <a:latin typeface="Meiryo" panose="020B0604030504040204" pitchFamily="34" charset="-128"/>
              <a:ea typeface="Meiryo" panose="020B0604030504040204" pitchFamily="34" charset="-128"/>
            </a:endParaRPr>
          </a:p>
        </p:txBody>
      </p:sp>
      <p:sp>
        <p:nvSpPr>
          <p:cNvPr id="182" name="正方形/長方形 181">
            <a:extLst>
              <a:ext uri="{FF2B5EF4-FFF2-40B4-BE49-F238E27FC236}">
                <a16:creationId xmlns:a16="http://schemas.microsoft.com/office/drawing/2014/main" id="{88C18C8D-86FD-F84C-AB5D-76344F03D609}"/>
              </a:ext>
            </a:extLst>
          </p:cNvPr>
          <p:cNvSpPr/>
          <p:nvPr/>
        </p:nvSpPr>
        <p:spPr>
          <a:xfrm>
            <a:off x="4817034" y="1490094"/>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実質的機能</a:t>
            </a:r>
            <a:endParaRPr lang="en-US" altLang="ja-JP" sz="2400" dirty="0">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1EDA6C0A-A467-0741-B418-8D67D7539A5C}"/>
              </a:ext>
            </a:extLst>
          </p:cNvPr>
          <p:cNvSpPr txBox="1"/>
          <p:nvPr/>
        </p:nvSpPr>
        <p:spPr>
          <a:xfrm>
            <a:off x="6179787" y="1912312"/>
            <a:ext cx="2339102" cy="584775"/>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自分専用の</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コンピュータ･システム</a:t>
            </a:r>
          </a:p>
        </p:txBody>
      </p:sp>
      <p:sp>
        <p:nvSpPr>
          <p:cNvPr id="184" name="テキスト ボックス 183">
            <a:extLst>
              <a:ext uri="{FF2B5EF4-FFF2-40B4-BE49-F238E27FC236}">
                <a16:creationId xmlns:a16="http://schemas.microsoft.com/office/drawing/2014/main" id="{3199C8EB-5747-0B40-A469-385DA912DA30}"/>
              </a:ext>
            </a:extLst>
          </p:cNvPr>
          <p:cNvSpPr txBox="1"/>
          <p:nvPr/>
        </p:nvSpPr>
        <p:spPr>
          <a:xfrm>
            <a:off x="6179787" y="3483150"/>
            <a:ext cx="223651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周りの風景や建造物と</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重ね合わされた情報</a:t>
            </a:r>
          </a:p>
        </p:txBody>
      </p:sp>
      <p:sp>
        <p:nvSpPr>
          <p:cNvPr id="186" name="テキスト ボックス 185">
            <a:extLst>
              <a:ext uri="{FF2B5EF4-FFF2-40B4-BE49-F238E27FC236}">
                <a16:creationId xmlns:a16="http://schemas.microsoft.com/office/drawing/2014/main" id="{E786BCA3-420F-A344-BCCB-E74436C0275D}"/>
              </a:ext>
            </a:extLst>
          </p:cNvPr>
          <p:cNvSpPr txBox="1"/>
          <p:nvPr/>
        </p:nvSpPr>
        <p:spPr>
          <a:xfrm>
            <a:off x="6179787" y="4949063"/>
            <a:ext cx="2108269" cy="584775"/>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3D</a:t>
            </a:r>
            <a:r>
              <a:rPr kumimoji="1" lang="ja-JP" altLang="en-US" sz="1600">
                <a:latin typeface="Meiryo" panose="020B0604030504040204" pitchFamily="34" charset="-128"/>
                <a:ea typeface="Meiryo" panose="020B0604030504040204" pitchFamily="34" charset="-128"/>
              </a:rPr>
              <a:t>で描かれた</a:t>
            </a:r>
            <a:r>
              <a:rPr lang="ja-JP" altLang="en-US" sz="1600">
                <a:latin typeface="Meiryo" panose="020B0604030504040204" pitchFamily="34" charset="-128"/>
                <a:ea typeface="Meiryo" panose="020B0604030504040204" pitchFamily="34" charset="-128"/>
              </a:rPr>
              <a:t>地図や</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障害物や建物の情報</a:t>
            </a:r>
          </a:p>
        </p:txBody>
      </p:sp>
      <p:sp>
        <p:nvSpPr>
          <p:cNvPr id="187" name="テキスト ボックス 186">
            <a:extLst>
              <a:ext uri="{FF2B5EF4-FFF2-40B4-BE49-F238E27FC236}">
                <a16:creationId xmlns:a16="http://schemas.microsoft.com/office/drawing/2014/main" id="{88E000D6-C630-8541-8B27-4E2BCD4D3406}"/>
              </a:ext>
            </a:extLst>
          </p:cNvPr>
          <p:cNvSpPr txBox="1"/>
          <p:nvPr/>
        </p:nvSpPr>
        <p:spPr>
          <a:xfrm>
            <a:off x="6179787" y="2565672"/>
            <a:ext cx="2534668" cy="338554"/>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仮想マシン</a:t>
            </a:r>
            <a:r>
              <a:rPr lang="en-US" altLang="ja-JP" sz="1600" dirty="0">
                <a:latin typeface="Meiryo" panose="020B0604030504040204" pitchFamily="34" charset="-128"/>
                <a:ea typeface="Meiryo" panose="020B0604030504040204" pitchFamily="34" charset="-128"/>
              </a:rPr>
              <a:t>/</a:t>
            </a:r>
            <a:r>
              <a:rPr lang="ja-JP" altLang="en-US" sz="1600" dirty="0">
                <a:latin typeface="Meiryo" panose="020B0604030504040204" pitchFamily="34" charset="-128"/>
                <a:ea typeface="Meiryo" panose="020B0604030504040204" pitchFamily="34" charset="-128"/>
              </a:rPr>
              <a:t>仮想システム</a:t>
            </a:r>
            <a:endParaRPr kumimoji="1" lang="ja-JP" altLang="en-US" sz="1600" dirty="0">
              <a:latin typeface="Meiryo" panose="020B0604030504040204" pitchFamily="34" charset="-128"/>
              <a:ea typeface="Meiryo" panose="020B0604030504040204" pitchFamily="34" charset="-128"/>
            </a:endParaRPr>
          </a:p>
        </p:txBody>
      </p:sp>
      <p:sp>
        <p:nvSpPr>
          <p:cNvPr id="188" name="テキスト ボックス 187">
            <a:extLst>
              <a:ext uri="{FF2B5EF4-FFF2-40B4-BE49-F238E27FC236}">
                <a16:creationId xmlns:a16="http://schemas.microsoft.com/office/drawing/2014/main" id="{B99FB13B-6BF0-0347-8554-985D4A95391C}"/>
              </a:ext>
            </a:extLst>
          </p:cNvPr>
          <p:cNvSpPr txBox="1"/>
          <p:nvPr/>
        </p:nvSpPr>
        <p:spPr>
          <a:xfrm>
            <a:off x="6168098" y="4296859"/>
            <a:ext cx="100540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仮想現実</a:t>
            </a:r>
          </a:p>
        </p:txBody>
      </p:sp>
      <p:sp>
        <p:nvSpPr>
          <p:cNvPr id="189" name="テキスト ボックス 188">
            <a:extLst>
              <a:ext uri="{FF2B5EF4-FFF2-40B4-BE49-F238E27FC236}">
                <a16:creationId xmlns:a16="http://schemas.microsoft.com/office/drawing/2014/main" id="{299F15A9-E275-7247-AF81-C890EBA3A4F1}"/>
              </a:ext>
            </a:extLst>
          </p:cNvPr>
          <p:cNvSpPr txBox="1"/>
          <p:nvPr/>
        </p:nvSpPr>
        <p:spPr>
          <a:xfrm>
            <a:off x="6126535" y="5846589"/>
            <a:ext cx="1492716"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a:t>
            </a:r>
            <a:r>
              <a:rPr lang="en-US" altLang="ja-JP" sz="1600" dirty="0">
                <a:latin typeface="Meiryo" panose="020B0604030504040204" pitchFamily="34" charset="-128"/>
                <a:ea typeface="Meiryo" panose="020B0604030504040204" pitchFamily="34" charset="-128"/>
              </a:rPr>
              <a:t>3</a:t>
            </a:r>
            <a:r>
              <a:rPr kumimoji="1" lang="en-US" altLang="ja-JP" sz="1600" dirty="0">
                <a:latin typeface="Meiryo" panose="020B0604030504040204" pitchFamily="34" charset="-128"/>
                <a:ea typeface="Meiryo" panose="020B0604030504040204" pitchFamily="34" charset="-128"/>
              </a:rPr>
              <a:t>D</a:t>
            </a:r>
            <a:r>
              <a:rPr kumimoji="1" lang="ja-JP" altLang="en-US" sz="1600">
                <a:latin typeface="Meiryo" panose="020B0604030504040204" pitchFamily="34" charset="-128"/>
                <a:ea typeface="Meiryo" panose="020B0604030504040204" pitchFamily="34" charset="-128"/>
              </a:rPr>
              <a:t>マップ</a:t>
            </a:r>
          </a:p>
        </p:txBody>
      </p:sp>
      <p:sp>
        <p:nvSpPr>
          <p:cNvPr id="190" name="正方形/長方形 189">
            <a:extLst>
              <a:ext uri="{FF2B5EF4-FFF2-40B4-BE49-F238E27FC236}">
                <a16:creationId xmlns:a16="http://schemas.microsoft.com/office/drawing/2014/main" id="{D15611C2-0728-354C-ABBA-7DCD331C56E6}"/>
              </a:ext>
            </a:extLst>
          </p:cNvPr>
          <p:cNvSpPr/>
          <p:nvPr/>
        </p:nvSpPr>
        <p:spPr>
          <a:xfrm>
            <a:off x="3342005" y="1318159"/>
            <a:ext cx="1122434" cy="49523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2" name="右矢印 191">
            <a:extLst>
              <a:ext uri="{FF2B5EF4-FFF2-40B4-BE49-F238E27FC236}">
                <a16:creationId xmlns:a16="http://schemas.microsoft.com/office/drawing/2014/main" id="{45595230-39E7-8846-85E9-B7000C795582}"/>
              </a:ext>
            </a:extLst>
          </p:cNvPr>
          <p:cNvSpPr/>
          <p:nvPr/>
        </p:nvSpPr>
        <p:spPr>
          <a:xfrm>
            <a:off x="3154467" y="3931451"/>
            <a:ext cx="1662567"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右矢印 192">
            <a:extLst>
              <a:ext uri="{FF2B5EF4-FFF2-40B4-BE49-F238E27FC236}">
                <a16:creationId xmlns:a16="http://schemas.microsoft.com/office/drawing/2014/main" id="{A01740B0-983F-3C4F-B090-2B3B6AB94501}"/>
              </a:ext>
            </a:extLst>
          </p:cNvPr>
          <p:cNvSpPr/>
          <p:nvPr/>
        </p:nvSpPr>
        <p:spPr>
          <a:xfrm rot="19941563">
            <a:off x="3104071" y="2806053"/>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右矢印 193">
            <a:extLst>
              <a:ext uri="{FF2B5EF4-FFF2-40B4-BE49-F238E27FC236}">
                <a16:creationId xmlns:a16="http://schemas.microsoft.com/office/drawing/2014/main" id="{BA6A2157-C6C9-E642-807D-213655DC0EDE}"/>
              </a:ext>
            </a:extLst>
          </p:cNvPr>
          <p:cNvSpPr/>
          <p:nvPr/>
        </p:nvSpPr>
        <p:spPr>
          <a:xfrm rot="1658437" flipV="1">
            <a:off x="3083878" y="4989146"/>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1" name="テキスト ボックス 190">
            <a:extLst>
              <a:ext uri="{FF2B5EF4-FFF2-40B4-BE49-F238E27FC236}">
                <a16:creationId xmlns:a16="http://schemas.microsoft.com/office/drawing/2014/main" id="{CC0818D5-9C10-4D47-8CFF-C793C225E5A8}"/>
              </a:ext>
            </a:extLst>
          </p:cNvPr>
          <p:cNvSpPr txBox="1"/>
          <p:nvPr/>
        </p:nvSpPr>
        <p:spPr>
          <a:xfrm>
            <a:off x="3626223" y="1593753"/>
            <a:ext cx="553998" cy="4401205"/>
          </a:xfrm>
          <a:prstGeom prst="rect">
            <a:avLst/>
          </a:prstGeom>
          <a:noFill/>
        </p:spPr>
        <p:txBody>
          <a:bodyPr vert="eaVert"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仮想化を実現するソフトウエア</a:t>
            </a:r>
          </a:p>
        </p:txBody>
      </p:sp>
    </p:spTree>
    <p:extLst>
      <p:ext uri="{BB962C8B-B14F-4D97-AF65-F5344CB8AC3E}">
        <p14:creationId xmlns:p14="http://schemas.microsoft.com/office/powerpoint/2010/main" val="690587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762000" y="996046"/>
            <a:ext cx="7620000" cy="3890203"/>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7" name="角丸四角形 6"/>
          <p:cNvSpPr/>
          <p:nvPr/>
        </p:nvSpPr>
        <p:spPr bwMode="auto">
          <a:xfrm>
            <a:off x="762000" y="5114850"/>
            <a:ext cx="7620000" cy="1295400"/>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19050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9" name="正方形/長方形 8"/>
          <p:cNvSpPr/>
          <p:nvPr/>
        </p:nvSpPr>
        <p:spPr bwMode="auto">
          <a:xfrm>
            <a:off x="12954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0" name="正方形/長方形 9"/>
          <p:cNvSpPr/>
          <p:nvPr/>
        </p:nvSpPr>
        <p:spPr bwMode="auto">
          <a:xfrm>
            <a:off x="25146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4" name="正方形/長方形 13"/>
          <p:cNvSpPr/>
          <p:nvPr/>
        </p:nvSpPr>
        <p:spPr bwMode="auto">
          <a:xfrm>
            <a:off x="3733800" y="1685850"/>
            <a:ext cx="1676400" cy="381000"/>
          </a:xfrm>
          <a:prstGeom prst="rect">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5" name="六角形 14"/>
          <p:cNvSpPr/>
          <p:nvPr/>
        </p:nvSpPr>
        <p:spPr bwMode="auto">
          <a:xfrm>
            <a:off x="6172200" y="1685850"/>
            <a:ext cx="1676400" cy="457200"/>
          </a:xfrm>
          <a:prstGeom prst="hexagon">
            <a:avLst>
              <a:gd name="adj" fmla="val 78140"/>
              <a:gd name="vf" fmla="val 115470"/>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6" name="正方形/長方形 15"/>
          <p:cNvSpPr/>
          <p:nvPr/>
        </p:nvSpPr>
        <p:spPr bwMode="auto">
          <a:xfrm>
            <a:off x="1295400" y="5419650"/>
            <a:ext cx="1676400" cy="381000"/>
          </a:xfrm>
          <a:prstGeom prst="rect">
            <a:avLst/>
          </a:prstGeom>
          <a:solidFill>
            <a:srgbClr val="03800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7" name="正方形/長方形 16"/>
          <p:cNvSpPr/>
          <p:nvPr/>
        </p:nvSpPr>
        <p:spPr bwMode="auto">
          <a:xfrm>
            <a:off x="43434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8" name="正方形/長方形 17"/>
          <p:cNvSpPr/>
          <p:nvPr/>
        </p:nvSpPr>
        <p:spPr bwMode="auto">
          <a:xfrm>
            <a:off x="37338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9" name="正方形/長方形 18"/>
          <p:cNvSpPr/>
          <p:nvPr/>
        </p:nvSpPr>
        <p:spPr bwMode="auto">
          <a:xfrm>
            <a:off x="49530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0" name="正方形/長方形 19"/>
          <p:cNvSpPr/>
          <p:nvPr/>
        </p:nvSpPr>
        <p:spPr bwMode="auto">
          <a:xfrm>
            <a:off x="6172200" y="5419650"/>
            <a:ext cx="1676400" cy="381000"/>
          </a:xfrm>
          <a:prstGeom prst="rect">
            <a:avLst/>
          </a:prstGeom>
          <a:solidFill>
            <a:schemeClr val="accent5">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1" name="テキスト ボックス 20"/>
          <p:cNvSpPr txBox="1"/>
          <p:nvPr/>
        </p:nvSpPr>
        <p:spPr>
          <a:xfrm>
            <a:off x="3094672" y="5876850"/>
            <a:ext cx="2954656" cy="461665"/>
          </a:xfrm>
          <a:prstGeom prst="rect">
            <a:avLst/>
          </a:prstGeom>
          <a:noFill/>
          <a:effectLst/>
        </p:spPr>
        <p:txBody>
          <a:bodyPr wrap="none" rtlCol="0">
            <a:spAutoFit/>
          </a:bodyPr>
          <a:lstStyle/>
          <a:p>
            <a:pPr algn="ctr"/>
            <a:r>
              <a:rPr kumimoji="1" lang="ja-JP" altLang="en-US" sz="2400" dirty="0">
                <a:solidFill>
                  <a:srgbClr val="000090"/>
                </a:solidFill>
                <a:latin typeface="Meiryo" panose="020B0604030504040204" pitchFamily="34" charset="-128"/>
                <a:ea typeface="Meiryo" panose="020B0604030504040204" pitchFamily="34" charset="-128"/>
                <a:cs typeface="ＤＦＰ太丸ゴシック体"/>
              </a:rPr>
              <a:t>物理資源・物理機械</a:t>
            </a:r>
          </a:p>
        </p:txBody>
      </p:sp>
      <p:sp>
        <p:nvSpPr>
          <p:cNvPr id="23" name="テキスト ボックス 22"/>
          <p:cNvSpPr txBox="1"/>
          <p:nvPr/>
        </p:nvSpPr>
        <p:spPr>
          <a:xfrm>
            <a:off x="1219200" y="1194525"/>
            <a:ext cx="1826141" cy="338554"/>
          </a:xfrm>
          <a:prstGeom prst="rect">
            <a:avLst/>
          </a:prstGeom>
          <a:noFill/>
          <a:effectLst/>
        </p:spPr>
        <p:txBody>
          <a:bodyPr wrap="none" rtlCol="0">
            <a:spAutoFit/>
          </a:bodyPr>
          <a:lstStyle/>
          <a:p>
            <a:pPr algn="ctr"/>
            <a:r>
              <a:rPr kumimoji="1" lang="ja-JP" altLang="en-US" sz="1600" dirty="0">
                <a:solidFill>
                  <a:srgbClr val="008000"/>
                </a:solidFill>
                <a:effectLst/>
                <a:latin typeface="Meiryo" panose="020B0604030504040204" pitchFamily="34" charset="-128"/>
                <a:ea typeface="Meiryo" panose="020B0604030504040204" pitchFamily="34" charset="-128"/>
                <a:cs typeface="ＤＦＰ太丸ゴシック体"/>
              </a:rPr>
              <a:t>サーバーの仮想化</a:t>
            </a:r>
            <a:endParaRPr kumimoji="1" lang="en-US" altLang="ja-JP" sz="1600" dirty="0">
              <a:solidFill>
                <a:srgbClr val="008000"/>
              </a:solidFill>
              <a:effectLst/>
              <a:latin typeface="Meiryo" panose="020B0604030504040204" pitchFamily="34" charset="-128"/>
              <a:ea typeface="Meiryo" panose="020B0604030504040204" pitchFamily="34" charset="-128"/>
              <a:cs typeface="ＤＦＰ太丸ゴシック体"/>
            </a:endParaRPr>
          </a:p>
        </p:txBody>
      </p:sp>
      <p:sp>
        <p:nvSpPr>
          <p:cNvPr id="24" name="テキスト ボックス 23"/>
          <p:cNvSpPr txBox="1"/>
          <p:nvPr/>
        </p:nvSpPr>
        <p:spPr>
          <a:xfrm>
            <a:off x="3556337" y="1194525"/>
            <a:ext cx="2031325" cy="338554"/>
          </a:xfrm>
          <a:prstGeom prst="rect">
            <a:avLst/>
          </a:prstGeom>
          <a:noFill/>
          <a:effectLst/>
        </p:spPr>
        <p:txBody>
          <a:bodyPr wrap="none" rtlCol="0">
            <a:spAutoFit/>
          </a:bodyPr>
          <a:lstStyle/>
          <a:p>
            <a:pPr algn="ctr"/>
            <a:r>
              <a:rPr kumimoji="1" lang="ja-JP" altLang="en-US" sz="1600" dirty="0">
                <a:solidFill>
                  <a:srgbClr val="3366FF"/>
                </a:solidFill>
                <a:effectLst/>
                <a:latin typeface="Meiryo" panose="020B0604030504040204" pitchFamily="34" charset="-128"/>
                <a:ea typeface="Meiryo" panose="020B0604030504040204" pitchFamily="34" charset="-128"/>
                <a:cs typeface="ＤＦＰ太丸ゴシック体"/>
              </a:rPr>
              <a:t>ストレージの仮想化</a:t>
            </a:r>
            <a:endParaRPr kumimoji="1" lang="en-US" altLang="ja-JP" sz="1600" dirty="0">
              <a:solidFill>
                <a:srgbClr val="3366FF"/>
              </a:solidFill>
              <a:effectLst/>
              <a:latin typeface="Meiryo" panose="020B0604030504040204" pitchFamily="34" charset="-128"/>
              <a:ea typeface="Meiryo" panose="020B0604030504040204" pitchFamily="34" charset="-128"/>
              <a:cs typeface="ＤＦＰ太丸ゴシック体"/>
            </a:endParaRPr>
          </a:p>
        </p:txBody>
      </p:sp>
      <p:sp>
        <p:nvSpPr>
          <p:cNvPr id="25" name="テキスト ボックス 24"/>
          <p:cNvSpPr txBox="1"/>
          <p:nvPr/>
        </p:nvSpPr>
        <p:spPr>
          <a:xfrm>
            <a:off x="5917210" y="1042125"/>
            <a:ext cx="2236510" cy="584775"/>
          </a:xfrm>
          <a:prstGeom prst="rect">
            <a:avLst/>
          </a:prstGeom>
          <a:noFill/>
          <a:effectLst/>
        </p:spPr>
        <p:txBody>
          <a:bodyPr wrap="none" rtlCol="0">
            <a:spAutoFit/>
          </a:bodyPr>
          <a:lstStyle/>
          <a:p>
            <a:pPr algn="ctr"/>
            <a:r>
              <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rPr>
              <a:t>Java</a:t>
            </a: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仮想マシン</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データベースの仮想化</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p:txBody>
      </p:sp>
      <p:sp>
        <p:nvSpPr>
          <p:cNvPr id="26" name="上矢印 25"/>
          <p:cNvSpPr/>
          <p:nvPr/>
        </p:nvSpPr>
        <p:spPr bwMode="auto">
          <a:xfrm>
            <a:off x="16764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7" name="上矢印 26"/>
          <p:cNvSpPr/>
          <p:nvPr/>
        </p:nvSpPr>
        <p:spPr bwMode="auto">
          <a:xfrm>
            <a:off x="41148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8" name="上矢印 27"/>
          <p:cNvSpPr/>
          <p:nvPr/>
        </p:nvSpPr>
        <p:spPr bwMode="auto">
          <a:xfrm>
            <a:off x="65532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1" name="正方形/長方形 10"/>
          <p:cNvSpPr/>
          <p:nvPr/>
        </p:nvSpPr>
        <p:spPr bwMode="auto">
          <a:xfrm>
            <a:off x="12954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パーティショニング</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800" dirty="0">
                <a:solidFill>
                  <a:srgbClr val="FFFFFF"/>
                </a:solidFill>
                <a:latin typeface="Meiryo" panose="020B0604030504040204" pitchFamily="34" charset="-128"/>
                <a:ea typeface="Meiryo" panose="020B0604030504040204" pitchFamily="34" charset="-128"/>
                <a:cs typeface="ＤＦＰ太丸ゴシック体"/>
              </a:rPr>
              <a:t>分　割</a:t>
            </a:r>
            <a:endPar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2" name="正方形/長方形 11"/>
          <p:cNvSpPr/>
          <p:nvPr/>
        </p:nvSpPr>
        <p:spPr bwMode="auto">
          <a:xfrm>
            <a:off x="37338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アグリゲーション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600" dirty="0">
                <a:solidFill>
                  <a:srgbClr val="FFFFFF"/>
                </a:solidFill>
                <a:latin typeface="Meiryo" panose="020B0604030504040204" pitchFamily="34" charset="-128"/>
                <a:ea typeface="Meiryo" panose="020B0604030504040204" pitchFamily="34" charset="-128"/>
                <a:cs typeface="ＤＦＰ太丸ゴシック体"/>
              </a:rPr>
              <a:t>集　約</a:t>
            </a:r>
            <a:endPar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3" name="正方形/長方形 12"/>
          <p:cNvSpPr/>
          <p:nvPr/>
        </p:nvSpPr>
        <p:spPr bwMode="auto">
          <a:xfrm>
            <a:off x="61722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エミュレーション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模　倣</a:t>
            </a:r>
          </a:p>
        </p:txBody>
      </p:sp>
      <p:sp>
        <p:nvSpPr>
          <p:cNvPr id="22" name="テキスト ボックス 21"/>
          <p:cNvSpPr txBox="1"/>
          <p:nvPr/>
        </p:nvSpPr>
        <p:spPr>
          <a:xfrm>
            <a:off x="2848836" y="2828850"/>
            <a:ext cx="3446328" cy="461665"/>
          </a:xfrm>
          <a:prstGeom prst="rect">
            <a:avLst/>
          </a:prstGeom>
          <a:noFill/>
          <a:effectLst/>
        </p:spPr>
        <p:txBody>
          <a:bodyPr wrap="none" rtlCol="0">
            <a:spAutoFit/>
          </a:bodyPr>
          <a:lstStyle/>
          <a:p>
            <a:pPr algn="ctr"/>
            <a:r>
              <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rPr>
              <a:t>仮想化</a:t>
            </a:r>
            <a:r>
              <a:rPr kumimoji="1" lang="en-US" altLang="ja-JP" sz="2400" dirty="0">
                <a:solidFill>
                  <a:srgbClr val="FF6600"/>
                </a:solidFill>
                <a:effectLst/>
                <a:latin typeface="Meiryo" panose="020B0604030504040204" pitchFamily="34" charset="-128"/>
                <a:ea typeface="Meiryo" panose="020B0604030504040204" pitchFamily="34" charset="-128"/>
                <a:cs typeface="ＤＦＰ太丸ゴシック体"/>
              </a:rPr>
              <a:t> (Virtualization)</a:t>
            </a:r>
            <a:endPar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30" name="テキスト ボックス 29"/>
          <p:cNvSpPr txBox="1"/>
          <p:nvPr/>
        </p:nvSpPr>
        <p:spPr>
          <a:xfrm>
            <a:off x="1159972" y="4124250"/>
            <a:ext cx="1980029"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複数の仮想資源に分割</a:t>
            </a:r>
          </a:p>
        </p:txBody>
      </p:sp>
      <p:sp>
        <p:nvSpPr>
          <p:cNvPr id="31" name="テキスト ボックス 30"/>
          <p:cNvSpPr txBox="1"/>
          <p:nvPr/>
        </p:nvSpPr>
        <p:spPr>
          <a:xfrm>
            <a:off x="3492217" y="4124250"/>
            <a:ext cx="2159566"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ひとつの仮想資源に分割</a:t>
            </a:r>
          </a:p>
        </p:txBody>
      </p:sp>
      <p:sp>
        <p:nvSpPr>
          <p:cNvPr id="32" name="テキスト ボックス 31"/>
          <p:cNvSpPr txBox="1"/>
          <p:nvPr/>
        </p:nvSpPr>
        <p:spPr>
          <a:xfrm>
            <a:off x="5943600" y="4124250"/>
            <a:ext cx="2159567"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ある物理資源を</a:t>
            </a: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異なる資源に見せかける</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dirty="0">
                <a:effectLst/>
              </a:rPr>
              <a:t>仮想化の</a:t>
            </a:r>
            <a:r>
              <a:rPr kumimoji="1" lang="en-US" altLang="ja-JP" dirty="0">
                <a:effectLst/>
              </a:rPr>
              <a:t>3</a:t>
            </a:r>
            <a:r>
              <a:rPr kumimoji="1" lang="ja-JP" altLang="en-US" dirty="0">
                <a:effectLst/>
              </a:rPr>
              <a:t>つのタイプ</a:t>
            </a:r>
          </a:p>
        </p:txBody>
      </p:sp>
    </p:spTree>
    <p:extLst>
      <p:ext uri="{BB962C8B-B14F-4D97-AF65-F5344CB8AC3E}">
        <p14:creationId xmlns:p14="http://schemas.microsoft.com/office/powerpoint/2010/main" val="10258324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か（１）</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550D9232-9E73-554B-A672-E45EDAEEDB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6332" y="5237610"/>
            <a:ext cx="743012" cy="668710"/>
          </a:xfrm>
          <a:prstGeom prst="rect">
            <a:avLst/>
          </a:prstGeom>
        </p:spPr>
      </p:pic>
      <p:pic>
        <p:nvPicPr>
          <p:cNvPr id="10" name="図 9">
            <a:extLst>
              <a:ext uri="{FF2B5EF4-FFF2-40B4-BE49-F238E27FC236}">
                <a16:creationId xmlns:a16="http://schemas.microsoft.com/office/drawing/2014/main" id="{EB717992-EAB9-8546-9100-A5037A550A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3921" y="5164580"/>
            <a:ext cx="693936" cy="648831"/>
          </a:xfrm>
          <a:prstGeom prst="rect">
            <a:avLst/>
          </a:prstGeom>
        </p:spPr>
      </p:pic>
      <p:pic>
        <p:nvPicPr>
          <p:cNvPr id="11" name="図 10">
            <a:extLst>
              <a:ext uri="{FF2B5EF4-FFF2-40B4-BE49-F238E27FC236}">
                <a16:creationId xmlns:a16="http://schemas.microsoft.com/office/drawing/2014/main" id="{483F3437-8F59-734F-B14A-A537090577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2340" y="5237610"/>
            <a:ext cx="543199" cy="654457"/>
          </a:xfrm>
          <a:prstGeom prst="rect">
            <a:avLst/>
          </a:prstGeom>
        </p:spPr>
      </p:pic>
      <p:sp>
        <p:nvSpPr>
          <p:cNvPr id="12" name="テキスト ボックス 11">
            <a:extLst>
              <a:ext uri="{FF2B5EF4-FFF2-40B4-BE49-F238E27FC236}">
                <a16:creationId xmlns:a16="http://schemas.microsoft.com/office/drawing/2014/main" id="{747DE725-E99C-8E43-9975-495B3810AED3}"/>
              </a:ext>
            </a:extLst>
          </p:cNvPr>
          <p:cNvSpPr txBox="1"/>
          <p:nvPr/>
        </p:nvSpPr>
        <p:spPr>
          <a:xfrm>
            <a:off x="2499659" y="2367827"/>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4" name="テキスト ボックス 13">
            <a:extLst>
              <a:ext uri="{FF2B5EF4-FFF2-40B4-BE49-F238E27FC236}">
                <a16:creationId xmlns:a16="http://schemas.microsoft.com/office/drawing/2014/main" id="{1C12F31B-E1F5-0F4B-930B-E0DBAA038050}"/>
              </a:ext>
            </a:extLst>
          </p:cNvPr>
          <p:cNvSpPr txBox="1"/>
          <p:nvPr/>
        </p:nvSpPr>
        <p:spPr>
          <a:xfrm>
            <a:off x="2499659" y="4022813"/>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5" name="テキスト ボックス 14">
            <a:extLst>
              <a:ext uri="{FF2B5EF4-FFF2-40B4-BE49-F238E27FC236}">
                <a16:creationId xmlns:a16="http://schemas.microsoft.com/office/drawing/2014/main" id="{BC7B6CB8-31BD-8D42-A920-756771E27236}"/>
              </a:ext>
            </a:extLst>
          </p:cNvPr>
          <p:cNvSpPr txBox="1"/>
          <p:nvPr/>
        </p:nvSpPr>
        <p:spPr>
          <a:xfrm>
            <a:off x="3310780" y="239058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6" name="テキスト ボックス 15">
            <a:extLst>
              <a:ext uri="{FF2B5EF4-FFF2-40B4-BE49-F238E27FC236}">
                <a16:creationId xmlns:a16="http://schemas.microsoft.com/office/drawing/2014/main" id="{CB74B1C8-BC2F-F746-8014-639F8BD465C7}"/>
              </a:ext>
            </a:extLst>
          </p:cNvPr>
          <p:cNvSpPr txBox="1"/>
          <p:nvPr/>
        </p:nvSpPr>
        <p:spPr>
          <a:xfrm>
            <a:off x="3310780"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7" name="テキスト ボックス 16">
            <a:extLst>
              <a:ext uri="{FF2B5EF4-FFF2-40B4-BE49-F238E27FC236}">
                <a16:creationId xmlns:a16="http://schemas.microsoft.com/office/drawing/2014/main" id="{6DC12B82-4B7B-BC49-8711-DD192E7D58C9}"/>
              </a:ext>
            </a:extLst>
          </p:cNvPr>
          <p:cNvSpPr txBox="1"/>
          <p:nvPr/>
        </p:nvSpPr>
        <p:spPr>
          <a:xfrm>
            <a:off x="4203828" y="236782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8" name="テキスト ボックス 17">
            <a:extLst>
              <a:ext uri="{FF2B5EF4-FFF2-40B4-BE49-F238E27FC236}">
                <a16:creationId xmlns:a16="http://schemas.microsoft.com/office/drawing/2014/main" id="{A7350999-7D3F-1B4C-92D5-E12184365CE3}"/>
              </a:ext>
            </a:extLst>
          </p:cNvPr>
          <p:cNvSpPr txBox="1"/>
          <p:nvPr/>
        </p:nvSpPr>
        <p:spPr>
          <a:xfrm>
            <a:off x="4203829"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1" y="4161312"/>
              <a:ext cx="1107997"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p>
          </p:txBody>
        </p:sp>
      </p:grpSp>
      <p:pic>
        <p:nvPicPr>
          <p:cNvPr id="29" name="図 28">
            <a:extLst>
              <a:ext uri="{FF2B5EF4-FFF2-40B4-BE49-F238E27FC236}">
                <a16:creationId xmlns:a16="http://schemas.microsoft.com/office/drawing/2014/main" id="{50C2360B-79F2-0D44-A984-E999332928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6086" y="5256969"/>
            <a:ext cx="703717" cy="703717"/>
          </a:xfrm>
          <a:prstGeom prst="rect">
            <a:avLst/>
          </a:prstGeom>
        </p:spPr>
      </p:pic>
      <p:pic>
        <p:nvPicPr>
          <p:cNvPr id="30" name="図 29">
            <a:extLst>
              <a:ext uri="{FF2B5EF4-FFF2-40B4-BE49-F238E27FC236}">
                <a16:creationId xmlns:a16="http://schemas.microsoft.com/office/drawing/2014/main" id="{6E6B6281-7EE1-754A-89EB-4FBD65C45B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9390" y="5237610"/>
            <a:ext cx="703717" cy="654457"/>
          </a:xfrm>
          <a:prstGeom prst="rect">
            <a:avLst/>
          </a:prstGeom>
        </p:spPr>
      </p:pic>
      <p:pic>
        <p:nvPicPr>
          <p:cNvPr id="31" name="図 30">
            <a:extLst>
              <a:ext uri="{FF2B5EF4-FFF2-40B4-BE49-F238E27FC236}">
                <a16:creationId xmlns:a16="http://schemas.microsoft.com/office/drawing/2014/main" id="{2D10DFD7-373A-9346-986F-2469B0598B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72694" y="5251575"/>
            <a:ext cx="719945" cy="615553"/>
          </a:xfrm>
          <a:prstGeom prst="rect">
            <a:avLst/>
          </a:prstGeom>
        </p:spPr>
      </p:pic>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3156891" y="1485975"/>
            <a:ext cx="1107996"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家電製品</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grpSp>
        <p:nvGrpSpPr>
          <p:cNvPr id="37" name="グループ化 36">
            <a:extLst>
              <a:ext uri="{FF2B5EF4-FFF2-40B4-BE49-F238E27FC236}">
                <a16:creationId xmlns:a16="http://schemas.microsoft.com/office/drawing/2014/main" id="{04A27F82-89F9-F345-B9C2-FC3A784185EE}"/>
              </a:ext>
            </a:extLst>
          </p:cNvPr>
          <p:cNvGrpSpPr/>
          <p:nvPr/>
        </p:nvGrpSpPr>
        <p:grpSpPr>
          <a:xfrm>
            <a:off x="2430543" y="3091475"/>
            <a:ext cx="792088" cy="791931"/>
            <a:chOff x="2430543" y="2939469"/>
            <a:chExt cx="792088" cy="791931"/>
          </a:xfrm>
        </p:grpSpPr>
        <p:sp>
          <p:nvSpPr>
            <p:cNvPr id="36" name="加算記号 35">
              <a:extLst>
                <a:ext uri="{FF2B5EF4-FFF2-40B4-BE49-F238E27FC236}">
                  <a16:creationId xmlns:a16="http://schemas.microsoft.com/office/drawing/2014/main" id="{2234DBC4-073E-804C-B4E8-B073FA6F63B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F7EAD5C-DBEB-794E-B28B-A75E356F7BBE}"/>
                </a:ext>
              </a:extLst>
            </p:cNvPr>
            <p:cNvSpPr txBox="1"/>
            <p:nvPr/>
          </p:nvSpPr>
          <p:spPr>
            <a:xfrm>
              <a:off x="2500512" y="3233889"/>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38" name="グループ化 37">
            <a:extLst>
              <a:ext uri="{FF2B5EF4-FFF2-40B4-BE49-F238E27FC236}">
                <a16:creationId xmlns:a16="http://schemas.microsoft.com/office/drawing/2014/main" id="{241B47FE-BC95-3F44-BB23-921BBC32BBB1}"/>
              </a:ext>
            </a:extLst>
          </p:cNvPr>
          <p:cNvGrpSpPr/>
          <p:nvPr/>
        </p:nvGrpSpPr>
        <p:grpSpPr>
          <a:xfrm>
            <a:off x="3323594" y="3091475"/>
            <a:ext cx="792088" cy="791931"/>
            <a:chOff x="2430543" y="2939469"/>
            <a:chExt cx="792088" cy="791931"/>
          </a:xfrm>
        </p:grpSpPr>
        <p:sp>
          <p:nvSpPr>
            <p:cNvPr id="39" name="加算記号 38">
              <a:extLst>
                <a:ext uri="{FF2B5EF4-FFF2-40B4-BE49-F238E27FC236}">
                  <a16:creationId xmlns:a16="http://schemas.microsoft.com/office/drawing/2014/main" id="{8D97B1C1-4ACF-A64D-AD9C-4B9B659D8685}"/>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67363A29-D645-9944-B02B-6171AD50DC24}"/>
                </a:ext>
              </a:extLst>
            </p:cNvPr>
            <p:cNvSpPr txBox="1"/>
            <p:nvPr/>
          </p:nvSpPr>
          <p:spPr>
            <a:xfrm>
              <a:off x="2503421" y="323612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35083191-BBFB-CE4D-915F-2278A8F2A4CB}"/>
              </a:ext>
            </a:extLst>
          </p:cNvPr>
          <p:cNvGrpSpPr/>
          <p:nvPr/>
        </p:nvGrpSpPr>
        <p:grpSpPr>
          <a:xfrm>
            <a:off x="4206024" y="3091475"/>
            <a:ext cx="792088" cy="791931"/>
            <a:chOff x="2430543" y="2939469"/>
            <a:chExt cx="792088" cy="791931"/>
          </a:xfrm>
        </p:grpSpPr>
        <p:sp>
          <p:nvSpPr>
            <p:cNvPr id="42" name="加算記号 41">
              <a:extLst>
                <a:ext uri="{FF2B5EF4-FFF2-40B4-BE49-F238E27FC236}">
                  <a16:creationId xmlns:a16="http://schemas.microsoft.com/office/drawing/2014/main" id="{E31AC1B7-7BB4-034F-8DD8-589BF0C2972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64B8B2EF-5546-AA4A-A5A9-D975C3204FD4}"/>
                </a:ext>
              </a:extLst>
            </p:cNvPr>
            <p:cNvSpPr txBox="1"/>
            <p:nvPr/>
          </p:nvSpPr>
          <p:spPr>
            <a:xfrm>
              <a:off x="2503421" y="323165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009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p:cTn id="10" dur="500" fill="hold"/>
                                        <p:tgtEl>
                                          <p:spTgt spid="34"/>
                                        </p:tgtEl>
                                        <p:attrNameLst>
                                          <p:attrName>ppt_w</p:attrName>
                                        </p:attrNameLst>
                                      </p:cBhvr>
                                      <p:tavLst>
                                        <p:tav tm="0">
                                          <p:val>
                                            <p:fltVal val="0"/>
                                          </p:val>
                                        </p:tav>
                                        <p:tav tm="100000">
                                          <p:val>
                                            <p:strVal val="#ppt_w"/>
                                          </p:val>
                                        </p:tav>
                                      </p:tavLst>
                                    </p:anim>
                                    <p:anim calcmode="lin" valueType="num">
                                      <p:cBhvr>
                                        <p:cTn id="11" dur="500" fill="hold"/>
                                        <p:tgtEl>
                                          <p:spTgt spid="34"/>
                                        </p:tgtEl>
                                        <p:attrNameLst>
                                          <p:attrName>ppt_h</p:attrName>
                                        </p:attrNameLst>
                                      </p:cBhvr>
                                      <p:tavLst>
                                        <p:tav tm="0">
                                          <p:val>
                                            <p:fltVal val="0"/>
                                          </p:val>
                                        </p:tav>
                                        <p:tav tm="100000">
                                          <p:val>
                                            <p:strVal val="#ppt_h"/>
                                          </p:val>
                                        </p:tav>
                                      </p:tavLst>
                                    </p:anim>
                                    <p:animEffect transition="in" filter="fade">
                                      <p:cBhvr>
                                        <p:cTn id="12" dur="500"/>
                                        <p:tgtEl>
                                          <p:spTgt spid="34"/>
                                        </p:tgtEl>
                                      </p:cBhvr>
                                    </p:animEffect>
                                  </p:childTnLst>
                                </p:cTn>
                              </p:par>
                              <p:par>
                                <p:cTn id="13" presetID="53"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p:tgtEl>
                                          <p:spTgt spid="32"/>
                                        </p:tgtEl>
                                        <p:attrNameLst>
                                          <p:attrName>ppt_y</p:attrName>
                                        </p:attrNameLst>
                                      </p:cBhvr>
                                      <p:tavLst>
                                        <p:tav tm="0">
                                          <p:val>
                                            <p:strVal val="#ppt_y-#ppt_h*1.125000"/>
                                          </p:val>
                                        </p:tav>
                                        <p:tav tm="100000">
                                          <p:val>
                                            <p:strVal val="#ppt_y"/>
                                          </p:val>
                                        </p:tav>
                                      </p:tavLst>
                                    </p:anim>
                                    <p:animEffect transition="in" filter="wipe(down)">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か（２）</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コンピュータ</a:t>
              </a:r>
              <a:endParaRPr kumimoji="1" lang="ja-JP" altLang="en-US" sz="1000">
                <a:solidFill>
                  <a:schemeClr val="bg1"/>
                </a:solidFill>
                <a:latin typeface="Meiryo" panose="020B0604030504040204" pitchFamily="34" charset="-128"/>
                <a:ea typeface="Meiryo" panose="020B0604030504040204" pitchFamily="34" charset="-128"/>
              </a:endParaRPr>
            </a:p>
          </p:txBody>
        </p:sp>
      </p:grpSp>
      <p:pic>
        <p:nvPicPr>
          <p:cNvPr id="29" name="図 28">
            <a:extLst>
              <a:ext uri="{FF2B5EF4-FFF2-40B4-BE49-F238E27FC236}">
                <a16:creationId xmlns:a16="http://schemas.microsoft.com/office/drawing/2014/main" id="{50C2360B-79F2-0D44-A984-E999332928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26086" y="5256969"/>
            <a:ext cx="703717" cy="703717"/>
          </a:xfrm>
          <a:prstGeom prst="rect">
            <a:avLst/>
          </a:prstGeom>
        </p:spPr>
      </p:pic>
      <p:pic>
        <p:nvPicPr>
          <p:cNvPr id="30" name="図 29">
            <a:extLst>
              <a:ext uri="{FF2B5EF4-FFF2-40B4-BE49-F238E27FC236}">
                <a16:creationId xmlns:a16="http://schemas.microsoft.com/office/drawing/2014/main" id="{6E6B6281-7EE1-754A-89EB-4FBD65C45B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9390" y="5237610"/>
            <a:ext cx="703717" cy="654457"/>
          </a:xfrm>
          <a:prstGeom prst="rect">
            <a:avLst/>
          </a:prstGeom>
        </p:spPr>
      </p:pic>
      <p:pic>
        <p:nvPicPr>
          <p:cNvPr id="31" name="図 30">
            <a:extLst>
              <a:ext uri="{FF2B5EF4-FFF2-40B4-BE49-F238E27FC236}">
                <a16:creationId xmlns:a16="http://schemas.microsoft.com/office/drawing/2014/main" id="{2D10DFD7-373A-9346-986F-2469B0598B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72694" y="5251575"/>
            <a:ext cx="719945" cy="615553"/>
          </a:xfrm>
          <a:prstGeom prst="rect">
            <a:avLst/>
          </a:prstGeom>
        </p:spPr>
      </p:pic>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810643" y="1485975"/>
            <a:ext cx="1800494"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スマートフォン</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grpSp>
        <p:nvGrpSpPr>
          <p:cNvPr id="47" name="グループ化 46">
            <a:extLst>
              <a:ext uri="{FF2B5EF4-FFF2-40B4-BE49-F238E27FC236}">
                <a16:creationId xmlns:a16="http://schemas.microsoft.com/office/drawing/2014/main" id="{0BAF94C0-7FD2-9145-8689-9B0837A66138}"/>
              </a:ext>
            </a:extLst>
          </p:cNvPr>
          <p:cNvGrpSpPr/>
          <p:nvPr/>
        </p:nvGrpSpPr>
        <p:grpSpPr>
          <a:xfrm>
            <a:off x="2417730" y="2006318"/>
            <a:ext cx="2591905" cy="3024337"/>
            <a:chOff x="5662154" y="1996828"/>
            <a:chExt cx="2591905" cy="3024337"/>
          </a:xfrm>
        </p:grpSpPr>
        <p:sp>
          <p:nvSpPr>
            <p:cNvPr id="48" name="正方形/長方形 47">
              <a:extLst>
                <a:ext uri="{FF2B5EF4-FFF2-40B4-BE49-F238E27FC236}">
                  <a16:creationId xmlns:a16="http://schemas.microsoft.com/office/drawing/2014/main" id="{4B1EE20E-2EF9-6B4B-AE06-92D4894B2F72}"/>
                </a:ext>
              </a:extLst>
            </p:cNvPr>
            <p:cNvSpPr/>
            <p:nvPr/>
          </p:nvSpPr>
          <p:spPr>
            <a:xfrm>
              <a:off x="5662154"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9583682-9EC9-DB45-9643-A8491661AE1F}"/>
                </a:ext>
              </a:extLst>
            </p:cNvPr>
            <p:cNvSpPr/>
            <p:nvPr/>
          </p:nvSpPr>
          <p:spPr>
            <a:xfrm>
              <a:off x="6555205"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070868C2-3C85-1141-A2F2-EDA7F6B418B1}"/>
                </a:ext>
              </a:extLst>
            </p:cNvPr>
            <p:cNvSpPr/>
            <p:nvPr/>
          </p:nvSpPr>
          <p:spPr>
            <a:xfrm>
              <a:off x="7448256" y="1996829"/>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2CFF778C-EA35-EE41-B78A-91714BE95EBB}"/>
                </a:ext>
              </a:extLst>
            </p:cNvPr>
            <p:cNvSpPr txBox="1"/>
            <p:nvPr/>
          </p:nvSpPr>
          <p:spPr>
            <a:xfrm>
              <a:off x="5735033" y="2398602"/>
              <a:ext cx="646331" cy="492443"/>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話</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アプリ</a:t>
              </a:r>
            </a:p>
          </p:txBody>
        </p:sp>
        <p:sp>
          <p:nvSpPr>
            <p:cNvPr id="52" name="テキスト ボックス 51">
              <a:extLst>
                <a:ext uri="{FF2B5EF4-FFF2-40B4-BE49-F238E27FC236}">
                  <a16:creationId xmlns:a16="http://schemas.microsoft.com/office/drawing/2014/main" id="{AD6018CB-9EF1-4F4A-A124-63F3CBBF57DC}"/>
                </a:ext>
              </a:extLst>
            </p:cNvPr>
            <p:cNvSpPr txBox="1"/>
            <p:nvPr/>
          </p:nvSpPr>
          <p:spPr>
            <a:xfrm>
              <a:off x="6632149" y="2413992"/>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カメラ</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CE64BD1A-ECFA-674D-9DA7-6F1FFF6C019E}"/>
                </a:ext>
              </a:extLst>
            </p:cNvPr>
            <p:cNvSpPr txBox="1"/>
            <p:nvPr/>
          </p:nvSpPr>
          <p:spPr>
            <a:xfrm>
              <a:off x="7453840" y="2400941"/>
              <a:ext cx="80021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チャット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283AC6C2-8440-B541-82AB-5F8EBEE89429}"/>
                </a:ext>
              </a:extLst>
            </p:cNvPr>
            <p:cNvSpPr/>
            <p:nvPr/>
          </p:nvSpPr>
          <p:spPr>
            <a:xfrm>
              <a:off x="5662154" y="3563645"/>
              <a:ext cx="2578190" cy="145752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678F3A22-7323-024A-8D06-F5343BD4DDE4}"/>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スマートフォン</a:t>
              </a:r>
              <a:endParaRPr kumimoji="1" lang="ja-JP" altLang="en-US" sz="1000">
                <a:solidFill>
                  <a:schemeClr val="bg1"/>
                </a:solidFill>
                <a:latin typeface="Meiryo" panose="020B0604030504040204" pitchFamily="34" charset="-128"/>
                <a:ea typeface="Meiryo" panose="020B0604030504040204" pitchFamily="34" charset="-128"/>
              </a:endParaRPr>
            </a:p>
          </p:txBody>
        </p:sp>
      </p:grpSp>
      <p:sp>
        <p:nvSpPr>
          <p:cNvPr id="56" name="正方形/長方形 55">
            <a:extLst>
              <a:ext uri="{FF2B5EF4-FFF2-40B4-BE49-F238E27FC236}">
                <a16:creationId xmlns:a16="http://schemas.microsoft.com/office/drawing/2014/main" id="{0C03DE01-F82B-5C46-B8D4-5EE1FBC3005F}"/>
              </a:ext>
            </a:extLst>
          </p:cNvPr>
          <p:cNvSpPr/>
          <p:nvPr/>
        </p:nvSpPr>
        <p:spPr>
          <a:xfrm>
            <a:off x="2417730" y="3157662"/>
            <a:ext cx="2578189" cy="3238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dirty="0">
                <a:solidFill>
                  <a:srgbClr val="FFFFFF"/>
                </a:solidFill>
                <a:latin typeface="Meiryo" panose="020B0604030504040204" pitchFamily="34" charset="-128"/>
                <a:ea typeface="Meiryo" panose="020B0604030504040204" pitchFamily="34" charset="-128"/>
                <a:cs typeface="ＭＳ Ｐゴシック"/>
              </a:rPr>
              <a:t>Android </a:t>
            </a:r>
            <a:r>
              <a:rPr lang="ja-JP" altLang="en-US" sz="1100">
                <a:solidFill>
                  <a:srgbClr val="FFFFFF"/>
                </a:solidFill>
                <a:latin typeface="Meiryo" panose="020B0604030504040204" pitchFamily="34" charset="-128"/>
                <a:ea typeface="Meiryo" panose="020B0604030504040204" pitchFamily="34" charset="-128"/>
                <a:cs typeface="ＭＳ Ｐゴシック"/>
              </a:rPr>
              <a:t>や</a:t>
            </a:r>
            <a:r>
              <a:rPr lang="en-US" altLang="ja-JP" sz="1100" dirty="0">
                <a:solidFill>
                  <a:srgbClr val="FFFFFF"/>
                </a:solidFill>
                <a:latin typeface="Meiryo" panose="020B0604030504040204" pitchFamily="34" charset="-128"/>
                <a:ea typeface="Meiryo" panose="020B0604030504040204" pitchFamily="34" charset="-128"/>
                <a:cs typeface="ＭＳ Ｐゴシック"/>
              </a:rPr>
              <a:t> iOS </a:t>
            </a:r>
            <a:r>
              <a:rPr lang="ja-JP" altLang="en-US" sz="11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0" name="Picture 2" descr="スマートフォン・スマホのイラスト">
            <a:extLst>
              <a:ext uri="{FF2B5EF4-FFF2-40B4-BE49-F238E27FC236}">
                <a16:creationId xmlns:a16="http://schemas.microsoft.com/office/drawing/2014/main" id="{11E7AC26-1085-1F4D-9F39-6ABDE6D684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82234" y="5233790"/>
            <a:ext cx="649180" cy="703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6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ソフトウェア化とはどういうことか（３）</a:t>
            </a:r>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695228" y="1485975"/>
            <a:ext cx="2031326" cy="369332"/>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一般的なシステム</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5243091" y="1484784"/>
            <a:ext cx="341632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ソフトウェア化されたシステム</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
        <p:nvSpPr>
          <p:cNvPr id="47" name="角丸四角形 46">
            <a:extLst>
              <a:ext uri="{FF2B5EF4-FFF2-40B4-BE49-F238E27FC236}">
                <a16:creationId xmlns:a16="http://schemas.microsoft.com/office/drawing/2014/main" id="{C54FBB6A-F352-9540-954D-63EA3FCEAF38}"/>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309">
            <a:extLst>
              <a:ext uri="{FF2B5EF4-FFF2-40B4-BE49-F238E27FC236}">
                <a16:creationId xmlns:a16="http://schemas.microsoft.com/office/drawing/2014/main" id="{B6982CA9-2FA0-7C43-900F-707543CF7A30}"/>
              </a:ext>
            </a:extLst>
          </p:cNvPr>
          <p:cNvGrpSpPr/>
          <p:nvPr/>
        </p:nvGrpSpPr>
        <p:grpSpPr>
          <a:xfrm>
            <a:off x="2537213" y="3429000"/>
            <a:ext cx="232617" cy="95895"/>
            <a:chOff x="6769100" y="1390650"/>
            <a:chExt cx="317500" cy="157483"/>
          </a:xfrm>
        </p:grpSpPr>
        <p:sp>
          <p:nvSpPr>
            <p:cNvPr id="49" name="正方形/長方形 48">
              <a:extLst>
                <a:ext uri="{FF2B5EF4-FFF2-40B4-BE49-F238E27FC236}">
                  <a16:creationId xmlns:a16="http://schemas.microsoft.com/office/drawing/2014/main" id="{316377D8-B1E6-A24D-A7C3-776AD40E73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80AD2B84-DF40-F145-84FE-A9864D3DAE1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a:extLst>
                <a:ext uri="{FF2B5EF4-FFF2-40B4-BE49-F238E27FC236}">
                  <a16:creationId xmlns:a16="http://schemas.microsoft.com/office/drawing/2014/main" id="{4557B02E-75E7-704C-8A7C-1E819727BFB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330">
            <a:extLst>
              <a:ext uri="{FF2B5EF4-FFF2-40B4-BE49-F238E27FC236}">
                <a16:creationId xmlns:a16="http://schemas.microsoft.com/office/drawing/2014/main" id="{A7EF384D-32B0-A54B-B402-2F35D1F57F08}"/>
              </a:ext>
            </a:extLst>
          </p:cNvPr>
          <p:cNvGrpSpPr/>
          <p:nvPr/>
        </p:nvGrpSpPr>
        <p:grpSpPr>
          <a:xfrm>
            <a:off x="2539183" y="3581626"/>
            <a:ext cx="232617" cy="95895"/>
            <a:chOff x="6769100" y="1390650"/>
            <a:chExt cx="317500" cy="157483"/>
          </a:xfrm>
        </p:grpSpPr>
        <p:sp>
          <p:nvSpPr>
            <p:cNvPr id="53" name="正方形/長方形 52">
              <a:extLst>
                <a:ext uri="{FF2B5EF4-FFF2-40B4-BE49-F238E27FC236}">
                  <a16:creationId xmlns:a16="http://schemas.microsoft.com/office/drawing/2014/main" id="{899F81C8-935A-BE49-8A2E-343A5AFE34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417F5A44-7B8F-2448-B0F9-AFF43E5B1E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a:extLst>
                <a:ext uri="{FF2B5EF4-FFF2-40B4-BE49-F238E27FC236}">
                  <a16:creationId xmlns:a16="http://schemas.microsoft.com/office/drawing/2014/main" id="{8C137C47-7CB9-9D44-8FA6-340814828CF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339">
            <a:extLst>
              <a:ext uri="{FF2B5EF4-FFF2-40B4-BE49-F238E27FC236}">
                <a16:creationId xmlns:a16="http://schemas.microsoft.com/office/drawing/2014/main" id="{9320B933-5FAA-4D4E-9C58-D8615EB41F52}"/>
              </a:ext>
            </a:extLst>
          </p:cNvPr>
          <p:cNvGrpSpPr/>
          <p:nvPr/>
        </p:nvGrpSpPr>
        <p:grpSpPr>
          <a:xfrm>
            <a:off x="2817944" y="3438006"/>
            <a:ext cx="232617" cy="95895"/>
            <a:chOff x="6769100" y="1390650"/>
            <a:chExt cx="317500" cy="157483"/>
          </a:xfrm>
        </p:grpSpPr>
        <p:sp>
          <p:nvSpPr>
            <p:cNvPr id="57" name="正方形/長方形 56">
              <a:extLst>
                <a:ext uri="{FF2B5EF4-FFF2-40B4-BE49-F238E27FC236}">
                  <a16:creationId xmlns:a16="http://schemas.microsoft.com/office/drawing/2014/main" id="{3CBC7066-DCE6-C649-9FBE-E7DFC6373CD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0626B2F7-5A5E-1B43-8A01-9E13A10109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a:extLst>
                <a:ext uri="{FF2B5EF4-FFF2-40B4-BE49-F238E27FC236}">
                  <a16:creationId xmlns:a16="http://schemas.microsoft.com/office/drawing/2014/main" id="{4964AF5A-AFE6-6044-A8DE-0E3BDE6BE01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355">
            <a:extLst>
              <a:ext uri="{FF2B5EF4-FFF2-40B4-BE49-F238E27FC236}">
                <a16:creationId xmlns:a16="http://schemas.microsoft.com/office/drawing/2014/main" id="{A9E2FFDF-4395-7C48-AEA3-2365ED429F29}"/>
              </a:ext>
            </a:extLst>
          </p:cNvPr>
          <p:cNvGrpSpPr/>
          <p:nvPr/>
        </p:nvGrpSpPr>
        <p:grpSpPr>
          <a:xfrm>
            <a:off x="2817944" y="3584167"/>
            <a:ext cx="232617" cy="95895"/>
            <a:chOff x="6769100" y="1390650"/>
            <a:chExt cx="317500" cy="157483"/>
          </a:xfrm>
        </p:grpSpPr>
        <p:sp>
          <p:nvSpPr>
            <p:cNvPr id="61" name="正方形/長方形 60">
              <a:extLst>
                <a:ext uri="{FF2B5EF4-FFF2-40B4-BE49-F238E27FC236}">
                  <a16:creationId xmlns:a16="http://schemas.microsoft.com/office/drawing/2014/main" id="{D51BA752-34B4-6148-8A58-93273254DB5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4A740DE3-0EDA-D243-BE0F-FED434A9F72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a:extLst>
                <a:ext uri="{FF2B5EF4-FFF2-40B4-BE49-F238E27FC236}">
                  <a16:creationId xmlns:a16="http://schemas.microsoft.com/office/drawing/2014/main" id="{C1874E78-A952-AA48-B720-AD8F36A3D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4" name="フローチャート: 磁気ディスク 63">
            <a:extLst>
              <a:ext uri="{FF2B5EF4-FFF2-40B4-BE49-F238E27FC236}">
                <a16:creationId xmlns:a16="http://schemas.microsoft.com/office/drawing/2014/main" id="{9EAAB2AC-2B63-0846-B6CB-A40C58A47CDC}"/>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5" name="図形グループ 369">
            <a:extLst>
              <a:ext uri="{FF2B5EF4-FFF2-40B4-BE49-F238E27FC236}">
                <a16:creationId xmlns:a16="http://schemas.microsoft.com/office/drawing/2014/main" id="{75AEFF7A-55C2-1C46-B3E7-C8CAC555A88F}"/>
              </a:ext>
            </a:extLst>
          </p:cNvPr>
          <p:cNvGrpSpPr/>
          <p:nvPr/>
        </p:nvGrpSpPr>
        <p:grpSpPr>
          <a:xfrm>
            <a:off x="2453809" y="2935369"/>
            <a:ext cx="384888" cy="275693"/>
            <a:chOff x="758730" y="3198675"/>
            <a:chExt cx="806939" cy="688305"/>
          </a:xfrm>
        </p:grpSpPr>
        <p:sp>
          <p:nvSpPr>
            <p:cNvPr id="66" name="正方形/長方形 65">
              <a:extLst>
                <a:ext uri="{FF2B5EF4-FFF2-40B4-BE49-F238E27FC236}">
                  <a16:creationId xmlns:a16="http://schemas.microsoft.com/office/drawing/2014/main" id="{0AFC5BC6-B166-924C-9479-80F44DEAE42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角丸四角形 66">
              <a:extLst>
                <a:ext uri="{FF2B5EF4-FFF2-40B4-BE49-F238E27FC236}">
                  <a16:creationId xmlns:a16="http://schemas.microsoft.com/office/drawing/2014/main" id="{003D9973-B136-7F41-A48B-5AD71C6F114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角丸四角形 67">
              <a:extLst>
                <a:ext uri="{FF2B5EF4-FFF2-40B4-BE49-F238E27FC236}">
                  <a16:creationId xmlns:a16="http://schemas.microsoft.com/office/drawing/2014/main" id="{5F92A45C-D524-DD48-A2F8-C7BD8ABE915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台形 68">
              <a:extLst>
                <a:ext uri="{FF2B5EF4-FFF2-40B4-BE49-F238E27FC236}">
                  <a16:creationId xmlns:a16="http://schemas.microsoft.com/office/drawing/2014/main" id="{06B421BF-AFD1-524F-B15A-16E8087FE79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399">
            <a:extLst>
              <a:ext uri="{FF2B5EF4-FFF2-40B4-BE49-F238E27FC236}">
                <a16:creationId xmlns:a16="http://schemas.microsoft.com/office/drawing/2014/main" id="{E04C0351-894A-5648-8358-F47CA59EB468}"/>
              </a:ext>
            </a:extLst>
          </p:cNvPr>
          <p:cNvGrpSpPr/>
          <p:nvPr/>
        </p:nvGrpSpPr>
        <p:grpSpPr>
          <a:xfrm>
            <a:off x="2878493" y="2924944"/>
            <a:ext cx="296417" cy="283093"/>
            <a:chOff x="2667295" y="1059799"/>
            <a:chExt cx="681672" cy="722281"/>
          </a:xfrm>
        </p:grpSpPr>
        <p:sp>
          <p:nvSpPr>
            <p:cNvPr id="82" name="角丸四角形 81">
              <a:extLst>
                <a:ext uri="{FF2B5EF4-FFF2-40B4-BE49-F238E27FC236}">
                  <a16:creationId xmlns:a16="http://schemas.microsoft.com/office/drawing/2014/main" id="{B1FABD3F-13B9-BB49-92E4-BA907A8F8A60}"/>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3" name="図 82">
              <a:extLst>
                <a:ext uri="{FF2B5EF4-FFF2-40B4-BE49-F238E27FC236}">
                  <a16:creationId xmlns:a16="http://schemas.microsoft.com/office/drawing/2014/main" id="{9CDDE371-E2E0-9742-84EC-E20C1BAB1A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角丸四角形 94">
            <a:extLst>
              <a:ext uri="{FF2B5EF4-FFF2-40B4-BE49-F238E27FC236}">
                <a16:creationId xmlns:a16="http://schemas.microsoft.com/office/drawing/2014/main" id="{C115B55B-CE88-6447-A1F6-8284235BAE38}"/>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6" name="図形グループ 309">
            <a:extLst>
              <a:ext uri="{FF2B5EF4-FFF2-40B4-BE49-F238E27FC236}">
                <a16:creationId xmlns:a16="http://schemas.microsoft.com/office/drawing/2014/main" id="{6DCE23EB-75C5-9E4C-8FF8-CD640F7C67A0}"/>
              </a:ext>
            </a:extLst>
          </p:cNvPr>
          <p:cNvGrpSpPr/>
          <p:nvPr/>
        </p:nvGrpSpPr>
        <p:grpSpPr>
          <a:xfrm>
            <a:off x="3430264" y="3440050"/>
            <a:ext cx="232617" cy="95895"/>
            <a:chOff x="6769100" y="1390650"/>
            <a:chExt cx="317500" cy="157483"/>
          </a:xfrm>
        </p:grpSpPr>
        <p:sp>
          <p:nvSpPr>
            <p:cNvPr id="97" name="正方形/長方形 96">
              <a:extLst>
                <a:ext uri="{FF2B5EF4-FFF2-40B4-BE49-F238E27FC236}">
                  <a16:creationId xmlns:a16="http://schemas.microsoft.com/office/drawing/2014/main" id="{528723BC-711D-BF4B-A084-AB5CB93CAEC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0EA0D50A-E842-124F-A937-78CD684EF7D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a:extLst>
                <a:ext uri="{FF2B5EF4-FFF2-40B4-BE49-F238E27FC236}">
                  <a16:creationId xmlns:a16="http://schemas.microsoft.com/office/drawing/2014/main" id="{966921CE-B368-F649-AF4D-9E44D3DF2C7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330">
            <a:extLst>
              <a:ext uri="{FF2B5EF4-FFF2-40B4-BE49-F238E27FC236}">
                <a16:creationId xmlns:a16="http://schemas.microsoft.com/office/drawing/2014/main" id="{1FE65443-86AF-474B-AE94-D9EC7E150C71}"/>
              </a:ext>
            </a:extLst>
          </p:cNvPr>
          <p:cNvGrpSpPr/>
          <p:nvPr/>
        </p:nvGrpSpPr>
        <p:grpSpPr>
          <a:xfrm>
            <a:off x="3432234" y="3586980"/>
            <a:ext cx="232617" cy="95895"/>
            <a:chOff x="6769100" y="1390650"/>
            <a:chExt cx="317500" cy="157483"/>
          </a:xfrm>
        </p:grpSpPr>
        <p:sp>
          <p:nvSpPr>
            <p:cNvPr id="101" name="正方形/長方形 100">
              <a:extLst>
                <a:ext uri="{FF2B5EF4-FFF2-40B4-BE49-F238E27FC236}">
                  <a16:creationId xmlns:a16="http://schemas.microsoft.com/office/drawing/2014/main" id="{E24487BA-AE1D-3140-A53F-9E121E2572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FA9DBF29-0D32-1744-84D3-F422255D9A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a:extLst>
                <a:ext uri="{FF2B5EF4-FFF2-40B4-BE49-F238E27FC236}">
                  <a16:creationId xmlns:a16="http://schemas.microsoft.com/office/drawing/2014/main" id="{16A18360-4D9F-C743-9DF3-8FC6D307865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8" name="図形グループ 355">
            <a:extLst>
              <a:ext uri="{FF2B5EF4-FFF2-40B4-BE49-F238E27FC236}">
                <a16:creationId xmlns:a16="http://schemas.microsoft.com/office/drawing/2014/main" id="{224F7207-AFAA-7142-9BF8-30D1DDDAB08B}"/>
              </a:ext>
            </a:extLst>
          </p:cNvPr>
          <p:cNvGrpSpPr/>
          <p:nvPr/>
        </p:nvGrpSpPr>
        <p:grpSpPr>
          <a:xfrm>
            <a:off x="3710995" y="3589521"/>
            <a:ext cx="232617" cy="95895"/>
            <a:chOff x="6769100" y="1390650"/>
            <a:chExt cx="317500" cy="157483"/>
          </a:xfrm>
        </p:grpSpPr>
        <p:sp>
          <p:nvSpPr>
            <p:cNvPr id="109" name="正方形/長方形 108">
              <a:extLst>
                <a:ext uri="{FF2B5EF4-FFF2-40B4-BE49-F238E27FC236}">
                  <a16:creationId xmlns:a16="http://schemas.microsoft.com/office/drawing/2014/main" id="{E7DC1927-BC10-5541-A574-58E26650526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0834972-F493-3F4A-8CB3-10660351A7C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a:extLst>
                <a:ext uri="{FF2B5EF4-FFF2-40B4-BE49-F238E27FC236}">
                  <a16:creationId xmlns:a16="http://schemas.microsoft.com/office/drawing/2014/main" id="{46CC9CD9-13F0-8749-B0AC-C05CEE47C11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2" name="フローチャート: 磁気ディスク 111">
            <a:extLst>
              <a:ext uri="{FF2B5EF4-FFF2-40B4-BE49-F238E27FC236}">
                <a16:creationId xmlns:a16="http://schemas.microsoft.com/office/drawing/2014/main" id="{FA08D9F2-316D-8140-AA7F-2C76D201633C}"/>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69">
            <a:extLst>
              <a:ext uri="{FF2B5EF4-FFF2-40B4-BE49-F238E27FC236}">
                <a16:creationId xmlns:a16="http://schemas.microsoft.com/office/drawing/2014/main" id="{7783E23B-5FD3-6247-9AC1-6B621436B664}"/>
              </a:ext>
            </a:extLst>
          </p:cNvPr>
          <p:cNvGrpSpPr/>
          <p:nvPr/>
        </p:nvGrpSpPr>
        <p:grpSpPr>
          <a:xfrm>
            <a:off x="3346860" y="2940723"/>
            <a:ext cx="384888" cy="275693"/>
            <a:chOff x="758730" y="3198675"/>
            <a:chExt cx="806939" cy="688305"/>
          </a:xfrm>
        </p:grpSpPr>
        <p:sp>
          <p:nvSpPr>
            <p:cNvPr id="114" name="正方形/長方形 113">
              <a:extLst>
                <a:ext uri="{FF2B5EF4-FFF2-40B4-BE49-F238E27FC236}">
                  <a16:creationId xmlns:a16="http://schemas.microsoft.com/office/drawing/2014/main" id="{9F2AE7FA-FA91-344F-99F1-22595CD88035}"/>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角丸四角形 114">
              <a:extLst>
                <a:ext uri="{FF2B5EF4-FFF2-40B4-BE49-F238E27FC236}">
                  <a16:creationId xmlns:a16="http://schemas.microsoft.com/office/drawing/2014/main" id="{CFA602D6-CB32-6D47-9517-F243216E9B5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a:extLst>
                <a:ext uri="{FF2B5EF4-FFF2-40B4-BE49-F238E27FC236}">
                  <a16:creationId xmlns:a16="http://schemas.microsoft.com/office/drawing/2014/main" id="{B2A3F5BF-2C23-E849-913B-3847EBA67560}"/>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台形 116">
              <a:extLst>
                <a:ext uri="{FF2B5EF4-FFF2-40B4-BE49-F238E27FC236}">
                  <a16:creationId xmlns:a16="http://schemas.microsoft.com/office/drawing/2014/main" id="{3EBF573F-1626-2C4A-9763-E9317EE0720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399">
            <a:extLst>
              <a:ext uri="{FF2B5EF4-FFF2-40B4-BE49-F238E27FC236}">
                <a16:creationId xmlns:a16="http://schemas.microsoft.com/office/drawing/2014/main" id="{C00666F8-18B9-8A46-B157-7C4724EEA0E4}"/>
              </a:ext>
            </a:extLst>
          </p:cNvPr>
          <p:cNvGrpSpPr/>
          <p:nvPr/>
        </p:nvGrpSpPr>
        <p:grpSpPr>
          <a:xfrm>
            <a:off x="3771544" y="2930298"/>
            <a:ext cx="296417" cy="283093"/>
            <a:chOff x="2667295" y="1059799"/>
            <a:chExt cx="681672" cy="722281"/>
          </a:xfrm>
        </p:grpSpPr>
        <p:sp>
          <p:nvSpPr>
            <p:cNvPr id="119" name="角丸四角形 118">
              <a:extLst>
                <a:ext uri="{FF2B5EF4-FFF2-40B4-BE49-F238E27FC236}">
                  <a16:creationId xmlns:a16="http://schemas.microsoft.com/office/drawing/2014/main" id="{7DF9A204-6E05-5A4C-AB8F-96F06B48520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0" name="図 119">
              <a:extLst>
                <a:ext uri="{FF2B5EF4-FFF2-40B4-BE49-F238E27FC236}">
                  <a16:creationId xmlns:a16="http://schemas.microsoft.com/office/drawing/2014/main" id="{B1B3886B-E908-7B44-899F-CE65F61194F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1" name="フローチャート: 磁気ディスク 120">
            <a:extLst>
              <a:ext uri="{FF2B5EF4-FFF2-40B4-BE49-F238E27FC236}">
                <a16:creationId xmlns:a16="http://schemas.microsoft.com/office/drawing/2014/main" id="{43494323-7276-B249-8977-4EAF59366066}"/>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399">
            <a:extLst>
              <a:ext uri="{FF2B5EF4-FFF2-40B4-BE49-F238E27FC236}">
                <a16:creationId xmlns:a16="http://schemas.microsoft.com/office/drawing/2014/main" id="{267BB41F-145E-ED43-A250-97F201324CF0}"/>
              </a:ext>
            </a:extLst>
          </p:cNvPr>
          <p:cNvGrpSpPr/>
          <p:nvPr/>
        </p:nvGrpSpPr>
        <p:grpSpPr>
          <a:xfrm>
            <a:off x="3771544" y="3212976"/>
            <a:ext cx="296417" cy="283093"/>
            <a:chOff x="2667295" y="1059799"/>
            <a:chExt cx="681672" cy="722281"/>
          </a:xfrm>
        </p:grpSpPr>
        <p:sp>
          <p:nvSpPr>
            <p:cNvPr id="123" name="角丸四角形 122">
              <a:extLst>
                <a:ext uri="{FF2B5EF4-FFF2-40B4-BE49-F238E27FC236}">
                  <a16:creationId xmlns:a16="http://schemas.microsoft.com/office/drawing/2014/main" id="{4220993E-2544-CB42-96EB-6B8D5944879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4" name="図 123">
              <a:extLst>
                <a:ext uri="{FF2B5EF4-FFF2-40B4-BE49-F238E27FC236}">
                  <a16:creationId xmlns:a16="http://schemas.microsoft.com/office/drawing/2014/main" id="{FF48F550-2AF8-334A-911A-8F10BBEFC497}"/>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5" name="角丸四角形 124">
            <a:extLst>
              <a:ext uri="{FF2B5EF4-FFF2-40B4-BE49-F238E27FC236}">
                <a16:creationId xmlns:a16="http://schemas.microsoft.com/office/drawing/2014/main" id="{6270B575-4A47-8E4F-B9A2-6F160A6F8C35}"/>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6" name="図形グループ 309">
            <a:extLst>
              <a:ext uri="{FF2B5EF4-FFF2-40B4-BE49-F238E27FC236}">
                <a16:creationId xmlns:a16="http://schemas.microsoft.com/office/drawing/2014/main" id="{F0F95F07-15D5-FC4F-B2E3-EDC7C7F158BF}"/>
              </a:ext>
            </a:extLst>
          </p:cNvPr>
          <p:cNvGrpSpPr/>
          <p:nvPr/>
        </p:nvGrpSpPr>
        <p:grpSpPr>
          <a:xfrm>
            <a:off x="4324915" y="3443745"/>
            <a:ext cx="232617" cy="95895"/>
            <a:chOff x="6769100" y="1390650"/>
            <a:chExt cx="317500" cy="157483"/>
          </a:xfrm>
        </p:grpSpPr>
        <p:sp>
          <p:nvSpPr>
            <p:cNvPr id="127" name="正方形/長方形 126">
              <a:extLst>
                <a:ext uri="{FF2B5EF4-FFF2-40B4-BE49-F238E27FC236}">
                  <a16:creationId xmlns:a16="http://schemas.microsoft.com/office/drawing/2014/main" id="{4C48FA42-93F0-EC41-9F0E-E25A229DC2A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4FC8796E-DC62-3E44-B251-5E91AC7598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a:extLst>
                <a:ext uri="{FF2B5EF4-FFF2-40B4-BE49-F238E27FC236}">
                  <a16:creationId xmlns:a16="http://schemas.microsoft.com/office/drawing/2014/main" id="{38909C62-FA03-0842-8995-4DF8261A5652}"/>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330">
            <a:extLst>
              <a:ext uri="{FF2B5EF4-FFF2-40B4-BE49-F238E27FC236}">
                <a16:creationId xmlns:a16="http://schemas.microsoft.com/office/drawing/2014/main" id="{3BA02C5B-3796-0540-BC9F-111CE91F5DF4}"/>
              </a:ext>
            </a:extLst>
          </p:cNvPr>
          <p:cNvGrpSpPr/>
          <p:nvPr/>
        </p:nvGrpSpPr>
        <p:grpSpPr>
          <a:xfrm>
            <a:off x="4326885" y="3590675"/>
            <a:ext cx="232617" cy="95895"/>
            <a:chOff x="6769100" y="1390650"/>
            <a:chExt cx="317500" cy="157483"/>
          </a:xfrm>
        </p:grpSpPr>
        <p:sp>
          <p:nvSpPr>
            <p:cNvPr id="131" name="正方形/長方形 130">
              <a:extLst>
                <a:ext uri="{FF2B5EF4-FFF2-40B4-BE49-F238E27FC236}">
                  <a16:creationId xmlns:a16="http://schemas.microsoft.com/office/drawing/2014/main" id="{1962EC43-1395-C64D-A541-6C3691677A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3486B558-DBAC-5245-BBC0-29B337E6B2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a:extLst>
                <a:ext uri="{FF2B5EF4-FFF2-40B4-BE49-F238E27FC236}">
                  <a16:creationId xmlns:a16="http://schemas.microsoft.com/office/drawing/2014/main" id="{A85576D4-E0F5-B444-8663-59D98F8D59A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355">
            <a:extLst>
              <a:ext uri="{FF2B5EF4-FFF2-40B4-BE49-F238E27FC236}">
                <a16:creationId xmlns:a16="http://schemas.microsoft.com/office/drawing/2014/main" id="{91D55D88-34E1-6547-8F71-B8EA8567D18F}"/>
              </a:ext>
            </a:extLst>
          </p:cNvPr>
          <p:cNvGrpSpPr/>
          <p:nvPr/>
        </p:nvGrpSpPr>
        <p:grpSpPr>
          <a:xfrm>
            <a:off x="4605646" y="3593216"/>
            <a:ext cx="232617" cy="95895"/>
            <a:chOff x="6769100" y="1390650"/>
            <a:chExt cx="317500" cy="157483"/>
          </a:xfrm>
        </p:grpSpPr>
        <p:sp>
          <p:nvSpPr>
            <p:cNvPr id="135" name="正方形/長方形 134">
              <a:extLst>
                <a:ext uri="{FF2B5EF4-FFF2-40B4-BE49-F238E27FC236}">
                  <a16:creationId xmlns:a16="http://schemas.microsoft.com/office/drawing/2014/main" id="{9581D4CA-7E6F-1B4C-A86F-EE3431050A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33EAF73-8A4F-1E45-94CE-FD49A76A38F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6A3CA58C-78E1-6E45-85C1-334E1FE37BE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8" name="フローチャート: 磁気ディスク 137">
            <a:extLst>
              <a:ext uri="{FF2B5EF4-FFF2-40B4-BE49-F238E27FC236}">
                <a16:creationId xmlns:a16="http://schemas.microsoft.com/office/drawing/2014/main" id="{E4A7B254-6932-B24E-BF1B-E279E832FD74}"/>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9" name="図形グループ 369">
            <a:extLst>
              <a:ext uri="{FF2B5EF4-FFF2-40B4-BE49-F238E27FC236}">
                <a16:creationId xmlns:a16="http://schemas.microsoft.com/office/drawing/2014/main" id="{0A036B9D-650B-FE4C-9BD9-C55526D5F932}"/>
              </a:ext>
            </a:extLst>
          </p:cNvPr>
          <p:cNvGrpSpPr/>
          <p:nvPr/>
        </p:nvGrpSpPr>
        <p:grpSpPr>
          <a:xfrm>
            <a:off x="4241511" y="2944418"/>
            <a:ext cx="384888" cy="275693"/>
            <a:chOff x="758730" y="3198675"/>
            <a:chExt cx="806939" cy="688305"/>
          </a:xfrm>
        </p:grpSpPr>
        <p:sp>
          <p:nvSpPr>
            <p:cNvPr id="140" name="正方形/長方形 139">
              <a:extLst>
                <a:ext uri="{FF2B5EF4-FFF2-40B4-BE49-F238E27FC236}">
                  <a16:creationId xmlns:a16="http://schemas.microsoft.com/office/drawing/2014/main" id="{9E60D03E-4A1A-7446-9C55-BB87192AB08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AE21D590-164A-6349-9E60-EDE4B799F9B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C3A0098B-6A87-344E-9D81-93F52C7D4B7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台形 142">
              <a:extLst>
                <a:ext uri="{FF2B5EF4-FFF2-40B4-BE49-F238E27FC236}">
                  <a16:creationId xmlns:a16="http://schemas.microsoft.com/office/drawing/2014/main" id="{C461B5AD-96CD-BC40-ACD7-7C5B92ECBA8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399">
            <a:extLst>
              <a:ext uri="{FF2B5EF4-FFF2-40B4-BE49-F238E27FC236}">
                <a16:creationId xmlns:a16="http://schemas.microsoft.com/office/drawing/2014/main" id="{9283356F-B937-4245-BB02-5C14BD0D7C62}"/>
              </a:ext>
            </a:extLst>
          </p:cNvPr>
          <p:cNvGrpSpPr/>
          <p:nvPr/>
        </p:nvGrpSpPr>
        <p:grpSpPr>
          <a:xfrm>
            <a:off x="4666195" y="2933993"/>
            <a:ext cx="296417" cy="283093"/>
            <a:chOff x="2667295" y="1059799"/>
            <a:chExt cx="681672" cy="722281"/>
          </a:xfrm>
        </p:grpSpPr>
        <p:sp>
          <p:nvSpPr>
            <p:cNvPr id="145" name="角丸四角形 144">
              <a:extLst>
                <a:ext uri="{FF2B5EF4-FFF2-40B4-BE49-F238E27FC236}">
                  <a16:creationId xmlns:a16="http://schemas.microsoft.com/office/drawing/2014/main" id="{3755735E-E177-8348-9C2A-771513795ABB}"/>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6" name="図 145">
              <a:extLst>
                <a:ext uri="{FF2B5EF4-FFF2-40B4-BE49-F238E27FC236}">
                  <a16:creationId xmlns:a16="http://schemas.microsoft.com/office/drawing/2014/main" id="{FAA2D8F1-E3A5-574A-BE59-B5DE4FDBB5FF}"/>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47" name="フローチャート: 磁気ディスク 146">
            <a:extLst>
              <a:ext uri="{FF2B5EF4-FFF2-40B4-BE49-F238E27FC236}">
                <a16:creationId xmlns:a16="http://schemas.microsoft.com/office/drawing/2014/main" id="{324E6723-8983-3943-8483-0F3A4C94E81B}"/>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51" name="図形グループ 355">
            <a:extLst>
              <a:ext uri="{FF2B5EF4-FFF2-40B4-BE49-F238E27FC236}">
                <a16:creationId xmlns:a16="http://schemas.microsoft.com/office/drawing/2014/main" id="{25F936E9-E436-3A46-8CF1-64FCC2CC9F34}"/>
              </a:ext>
            </a:extLst>
          </p:cNvPr>
          <p:cNvGrpSpPr/>
          <p:nvPr/>
        </p:nvGrpSpPr>
        <p:grpSpPr>
          <a:xfrm>
            <a:off x="4605646" y="3443745"/>
            <a:ext cx="232617" cy="95895"/>
            <a:chOff x="6769100" y="1390650"/>
            <a:chExt cx="317500" cy="157483"/>
          </a:xfrm>
        </p:grpSpPr>
        <p:sp>
          <p:nvSpPr>
            <p:cNvPr id="152" name="正方形/長方形 151">
              <a:extLst>
                <a:ext uri="{FF2B5EF4-FFF2-40B4-BE49-F238E27FC236}">
                  <a16:creationId xmlns:a16="http://schemas.microsoft.com/office/drawing/2014/main" id="{D0944DF6-7BC9-1D4E-BDD5-AB8D83E7752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8628A6CC-0A38-CA40-B64F-215F3BAC262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a:extLst>
                <a:ext uri="{FF2B5EF4-FFF2-40B4-BE49-F238E27FC236}">
                  <a16:creationId xmlns:a16="http://schemas.microsoft.com/office/drawing/2014/main" id="{8CF6E379-5CE0-A245-91FF-3DC3A25CCC4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309">
            <a:extLst>
              <a:ext uri="{FF2B5EF4-FFF2-40B4-BE49-F238E27FC236}">
                <a16:creationId xmlns:a16="http://schemas.microsoft.com/office/drawing/2014/main" id="{676552AB-A94A-D84B-A647-29960995367D}"/>
              </a:ext>
            </a:extLst>
          </p:cNvPr>
          <p:cNvGrpSpPr/>
          <p:nvPr/>
        </p:nvGrpSpPr>
        <p:grpSpPr>
          <a:xfrm>
            <a:off x="4329514" y="3296857"/>
            <a:ext cx="232617" cy="95895"/>
            <a:chOff x="6769100" y="1390650"/>
            <a:chExt cx="317500" cy="157483"/>
          </a:xfrm>
        </p:grpSpPr>
        <p:sp>
          <p:nvSpPr>
            <p:cNvPr id="156" name="正方形/長方形 155">
              <a:extLst>
                <a:ext uri="{FF2B5EF4-FFF2-40B4-BE49-F238E27FC236}">
                  <a16:creationId xmlns:a16="http://schemas.microsoft.com/office/drawing/2014/main" id="{7A30F80D-A926-F54D-8B67-C8E74BC2E05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95C22EFF-9602-2D46-8071-A1FC724E3C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97D06D88-E247-0841-8620-F2312F09795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355">
            <a:extLst>
              <a:ext uri="{FF2B5EF4-FFF2-40B4-BE49-F238E27FC236}">
                <a16:creationId xmlns:a16="http://schemas.microsoft.com/office/drawing/2014/main" id="{AB74BA86-8AFB-4546-B4C2-EC62FBFEEEC2}"/>
              </a:ext>
            </a:extLst>
          </p:cNvPr>
          <p:cNvGrpSpPr/>
          <p:nvPr/>
        </p:nvGrpSpPr>
        <p:grpSpPr>
          <a:xfrm>
            <a:off x="4610245" y="3296857"/>
            <a:ext cx="232617" cy="95895"/>
            <a:chOff x="6769100" y="1390650"/>
            <a:chExt cx="317500" cy="157483"/>
          </a:xfrm>
        </p:grpSpPr>
        <p:sp>
          <p:nvSpPr>
            <p:cNvPr id="160" name="正方形/長方形 159">
              <a:extLst>
                <a:ext uri="{FF2B5EF4-FFF2-40B4-BE49-F238E27FC236}">
                  <a16:creationId xmlns:a16="http://schemas.microsoft.com/office/drawing/2014/main" id="{01FA0ED5-0EC9-D145-9EE8-27D99C0D4F7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7CBAFB58-7640-094C-8481-166C8C5B89C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a:extLst>
                <a:ext uri="{FF2B5EF4-FFF2-40B4-BE49-F238E27FC236}">
                  <a16:creationId xmlns:a16="http://schemas.microsoft.com/office/drawing/2014/main" id="{B7C46E8B-1D98-0E49-864B-EB276926E65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グループ化 12">
            <a:extLst>
              <a:ext uri="{FF2B5EF4-FFF2-40B4-BE49-F238E27FC236}">
                <a16:creationId xmlns:a16="http://schemas.microsoft.com/office/drawing/2014/main" id="{2B00D5F6-F1A7-CB4F-9909-48AAEBA4CF4F}"/>
              </a:ext>
            </a:extLst>
          </p:cNvPr>
          <p:cNvGrpSpPr/>
          <p:nvPr/>
        </p:nvGrpSpPr>
        <p:grpSpPr>
          <a:xfrm>
            <a:off x="5662154" y="1996828"/>
            <a:ext cx="2578190" cy="3024337"/>
            <a:chOff x="5662154" y="1996828"/>
            <a:chExt cx="2578190" cy="3024337"/>
          </a:xfrm>
        </p:grpSpPr>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78190" cy="3024337"/>
              <a:chOff x="5662154" y="1996828"/>
              <a:chExt cx="2578190"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3" name="角丸四角形 162">
              <a:extLst>
                <a:ext uri="{FF2B5EF4-FFF2-40B4-BE49-F238E27FC236}">
                  <a16:creationId xmlns:a16="http://schemas.microsoft.com/office/drawing/2014/main" id="{0F50E74E-A9B7-2E41-BF96-A4BE639A5A0A}"/>
                </a:ext>
              </a:extLst>
            </p:cNvPr>
            <p:cNvSpPr/>
            <p:nvPr/>
          </p:nvSpPr>
          <p:spPr>
            <a:xfrm>
              <a:off x="5701933" y="2267863"/>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309">
              <a:extLst>
                <a:ext uri="{FF2B5EF4-FFF2-40B4-BE49-F238E27FC236}">
                  <a16:creationId xmlns:a16="http://schemas.microsoft.com/office/drawing/2014/main" id="{1441F1C9-CD85-504C-BCBD-A62E2E8C3419}"/>
                </a:ext>
              </a:extLst>
            </p:cNvPr>
            <p:cNvGrpSpPr/>
            <p:nvPr/>
          </p:nvGrpSpPr>
          <p:grpSpPr>
            <a:xfrm>
              <a:off x="5778073" y="2536421"/>
              <a:ext cx="232617" cy="95895"/>
              <a:chOff x="6769100" y="1390650"/>
              <a:chExt cx="317500" cy="157483"/>
            </a:xfrm>
          </p:grpSpPr>
          <p:sp>
            <p:nvSpPr>
              <p:cNvPr id="165" name="正方形/長方形 164">
                <a:extLst>
                  <a:ext uri="{FF2B5EF4-FFF2-40B4-BE49-F238E27FC236}">
                    <a16:creationId xmlns:a16="http://schemas.microsoft.com/office/drawing/2014/main" id="{D504BDFF-CDC1-8B43-B011-4ED048F998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625AAF50-6EF7-8143-8915-78AA4B1C814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D6A0D323-5369-EE4F-8384-D647D223003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330">
              <a:extLst>
                <a:ext uri="{FF2B5EF4-FFF2-40B4-BE49-F238E27FC236}">
                  <a16:creationId xmlns:a16="http://schemas.microsoft.com/office/drawing/2014/main" id="{EEDF383F-1555-1440-AC80-2FA3F150E6DF}"/>
                </a:ext>
              </a:extLst>
            </p:cNvPr>
            <p:cNvGrpSpPr/>
            <p:nvPr/>
          </p:nvGrpSpPr>
          <p:grpSpPr>
            <a:xfrm>
              <a:off x="5780043" y="2689047"/>
              <a:ext cx="232617" cy="95895"/>
              <a:chOff x="6769100" y="1390650"/>
              <a:chExt cx="317500" cy="157483"/>
            </a:xfrm>
          </p:grpSpPr>
          <p:sp>
            <p:nvSpPr>
              <p:cNvPr id="169" name="正方形/長方形 168">
                <a:extLst>
                  <a:ext uri="{FF2B5EF4-FFF2-40B4-BE49-F238E27FC236}">
                    <a16:creationId xmlns:a16="http://schemas.microsoft.com/office/drawing/2014/main" id="{AA57FA2A-CD81-B745-9C33-859746D352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ABF6045D-498D-3346-A93A-67CC43D57F3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a:extLst>
                  <a:ext uri="{FF2B5EF4-FFF2-40B4-BE49-F238E27FC236}">
                    <a16:creationId xmlns:a16="http://schemas.microsoft.com/office/drawing/2014/main" id="{569E34DA-CC6A-1645-B96F-C7686BC2037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339">
              <a:extLst>
                <a:ext uri="{FF2B5EF4-FFF2-40B4-BE49-F238E27FC236}">
                  <a16:creationId xmlns:a16="http://schemas.microsoft.com/office/drawing/2014/main" id="{E529A949-D3AB-1540-B9B9-B63524E03B68}"/>
                </a:ext>
              </a:extLst>
            </p:cNvPr>
            <p:cNvGrpSpPr/>
            <p:nvPr/>
          </p:nvGrpSpPr>
          <p:grpSpPr>
            <a:xfrm>
              <a:off x="6058804" y="2545427"/>
              <a:ext cx="232617" cy="95895"/>
              <a:chOff x="6769100" y="1390650"/>
              <a:chExt cx="317500" cy="157483"/>
            </a:xfrm>
          </p:grpSpPr>
          <p:sp>
            <p:nvSpPr>
              <p:cNvPr id="173" name="正方形/長方形 172">
                <a:extLst>
                  <a:ext uri="{FF2B5EF4-FFF2-40B4-BE49-F238E27FC236}">
                    <a16:creationId xmlns:a16="http://schemas.microsoft.com/office/drawing/2014/main" id="{22CCC1C2-2792-2B46-B591-036478B5BAA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8D0C4562-5CC4-3549-9768-E6CFC919823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a:extLst>
                  <a:ext uri="{FF2B5EF4-FFF2-40B4-BE49-F238E27FC236}">
                    <a16:creationId xmlns:a16="http://schemas.microsoft.com/office/drawing/2014/main" id="{4CBCACD6-C5AD-4443-97C8-3363A2C9A12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355">
              <a:extLst>
                <a:ext uri="{FF2B5EF4-FFF2-40B4-BE49-F238E27FC236}">
                  <a16:creationId xmlns:a16="http://schemas.microsoft.com/office/drawing/2014/main" id="{5A9369D2-AC3A-CA47-B68B-4BB6393CBAE0}"/>
                </a:ext>
              </a:extLst>
            </p:cNvPr>
            <p:cNvGrpSpPr/>
            <p:nvPr/>
          </p:nvGrpSpPr>
          <p:grpSpPr>
            <a:xfrm>
              <a:off x="6058804" y="2691588"/>
              <a:ext cx="232617" cy="95895"/>
              <a:chOff x="6769100" y="1390650"/>
              <a:chExt cx="317500" cy="157483"/>
            </a:xfrm>
          </p:grpSpPr>
          <p:sp>
            <p:nvSpPr>
              <p:cNvPr id="177" name="正方形/長方形 176">
                <a:extLst>
                  <a:ext uri="{FF2B5EF4-FFF2-40B4-BE49-F238E27FC236}">
                    <a16:creationId xmlns:a16="http://schemas.microsoft.com/office/drawing/2014/main" id="{E80CB75C-FCE8-3242-AD33-ECDB322C18B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12505CD0-F51B-AE4C-9A4C-C54509EDE5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844F8A07-2618-894B-A54C-ED332B607AF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0" name="フローチャート: 磁気ディスク 179">
              <a:extLst>
                <a:ext uri="{FF2B5EF4-FFF2-40B4-BE49-F238E27FC236}">
                  <a16:creationId xmlns:a16="http://schemas.microsoft.com/office/drawing/2014/main" id="{09BE1FB0-1642-FE4F-A61F-19E8734A91E2}"/>
                </a:ext>
              </a:extLst>
            </p:cNvPr>
            <p:cNvSpPr/>
            <p:nvPr/>
          </p:nvSpPr>
          <p:spPr>
            <a:xfrm>
              <a:off x="5893535" y="2842750"/>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81" name="図形グループ 369">
              <a:extLst>
                <a:ext uri="{FF2B5EF4-FFF2-40B4-BE49-F238E27FC236}">
                  <a16:creationId xmlns:a16="http://schemas.microsoft.com/office/drawing/2014/main" id="{5C97C8D0-7158-3C41-9AFA-6EC423060460}"/>
                </a:ext>
              </a:extLst>
            </p:cNvPr>
            <p:cNvGrpSpPr/>
            <p:nvPr/>
          </p:nvGrpSpPr>
          <p:grpSpPr>
            <a:xfrm>
              <a:off x="5694669" y="2042790"/>
              <a:ext cx="384888" cy="275693"/>
              <a:chOff x="758730" y="3198675"/>
              <a:chExt cx="806939" cy="688305"/>
            </a:xfrm>
          </p:grpSpPr>
          <p:sp>
            <p:nvSpPr>
              <p:cNvPr id="182" name="正方形/長方形 181">
                <a:extLst>
                  <a:ext uri="{FF2B5EF4-FFF2-40B4-BE49-F238E27FC236}">
                    <a16:creationId xmlns:a16="http://schemas.microsoft.com/office/drawing/2014/main" id="{6C828055-A9E4-2041-BFA0-5D4BA7713ED0}"/>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角丸四角形 182">
                <a:extLst>
                  <a:ext uri="{FF2B5EF4-FFF2-40B4-BE49-F238E27FC236}">
                    <a16:creationId xmlns:a16="http://schemas.microsoft.com/office/drawing/2014/main" id="{6721601F-DBFE-7F4D-A9FB-012B968ECDE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角丸四角形 183">
                <a:extLst>
                  <a:ext uri="{FF2B5EF4-FFF2-40B4-BE49-F238E27FC236}">
                    <a16:creationId xmlns:a16="http://schemas.microsoft.com/office/drawing/2014/main" id="{FBFEF3D1-6F32-6B44-8E8A-AAD303DAFE4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台形 184">
                <a:extLst>
                  <a:ext uri="{FF2B5EF4-FFF2-40B4-BE49-F238E27FC236}">
                    <a16:creationId xmlns:a16="http://schemas.microsoft.com/office/drawing/2014/main" id="{510F404D-3250-3F4C-92E1-A4DCA544B9B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399">
              <a:extLst>
                <a:ext uri="{FF2B5EF4-FFF2-40B4-BE49-F238E27FC236}">
                  <a16:creationId xmlns:a16="http://schemas.microsoft.com/office/drawing/2014/main" id="{DBB8A835-1C0E-6340-AD5A-9767E5038C13}"/>
                </a:ext>
              </a:extLst>
            </p:cNvPr>
            <p:cNvGrpSpPr/>
            <p:nvPr/>
          </p:nvGrpSpPr>
          <p:grpSpPr>
            <a:xfrm>
              <a:off x="6119353" y="2032365"/>
              <a:ext cx="296417" cy="283093"/>
              <a:chOff x="2667295" y="1059799"/>
              <a:chExt cx="681672" cy="722281"/>
            </a:xfrm>
          </p:grpSpPr>
          <p:sp>
            <p:nvSpPr>
              <p:cNvPr id="187" name="角丸四角形 186">
                <a:extLst>
                  <a:ext uri="{FF2B5EF4-FFF2-40B4-BE49-F238E27FC236}">
                    <a16:creationId xmlns:a16="http://schemas.microsoft.com/office/drawing/2014/main" id="{034DD0B1-210D-C247-9103-0FD6B6103B1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88" name="図 187">
                <a:extLst>
                  <a:ext uri="{FF2B5EF4-FFF2-40B4-BE49-F238E27FC236}">
                    <a16:creationId xmlns:a16="http://schemas.microsoft.com/office/drawing/2014/main" id="{7FF322CA-5DFD-D14A-8D1E-A791EAA7673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89" name="角丸四角形 188">
              <a:extLst>
                <a:ext uri="{FF2B5EF4-FFF2-40B4-BE49-F238E27FC236}">
                  <a16:creationId xmlns:a16="http://schemas.microsoft.com/office/drawing/2014/main" id="{04DE23D7-3FB2-444B-A20B-25675F1BAE6C}"/>
                </a:ext>
              </a:extLst>
            </p:cNvPr>
            <p:cNvSpPr/>
            <p:nvPr/>
          </p:nvSpPr>
          <p:spPr>
            <a:xfrm>
              <a:off x="6594984"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図形グループ 309">
              <a:extLst>
                <a:ext uri="{FF2B5EF4-FFF2-40B4-BE49-F238E27FC236}">
                  <a16:creationId xmlns:a16="http://schemas.microsoft.com/office/drawing/2014/main" id="{69DE3B99-4699-164B-B45C-1F967DEC3E11}"/>
                </a:ext>
              </a:extLst>
            </p:cNvPr>
            <p:cNvGrpSpPr/>
            <p:nvPr/>
          </p:nvGrpSpPr>
          <p:grpSpPr>
            <a:xfrm>
              <a:off x="6671124" y="2547471"/>
              <a:ext cx="232617" cy="95895"/>
              <a:chOff x="6769100" y="1390650"/>
              <a:chExt cx="317500" cy="157483"/>
            </a:xfrm>
          </p:grpSpPr>
          <p:sp>
            <p:nvSpPr>
              <p:cNvPr id="191" name="正方形/長方形 190">
                <a:extLst>
                  <a:ext uri="{FF2B5EF4-FFF2-40B4-BE49-F238E27FC236}">
                    <a16:creationId xmlns:a16="http://schemas.microsoft.com/office/drawing/2014/main" id="{0449C1D2-7E74-0444-8F3A-A283EE159D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a:extLst>
                  <a:ext uri="{FF2B5EF4-FFF2-40B4-BE49-F238E27FC236}">
                    <a16:creationId xmlns:a16="http://schemas.microsoft.com/office/drawing/2014/main" id="{3C3ADE13-C0C3-3A42-9C68-365F9CD5D0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a:extLst>
                  <a:ext uri="{FF2B5EF4-FFF2-40B4-BE49-F238E27FC236}">
                    <a16:creationId xmlns:a16="http://schemas.microsoft.com/office/drawing/2014/main" id="{8166CD37-6242-7C4F-AFAA-128CCA87172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330">
              <a:extLst>
                <a:ext uri="{FF2B5EF4-FFF2-40B4-BE49-F238E27FC236}">
                  <a16:creationId xmlns:a16="http://schemas.microsoft.com/office/drawing/2014/main" id="{589DC922-F60A-7549-9B9F-E746F7059861}"/>
                </a:ext>
              </a:extLst>
            </p:cNvPr>
            <p:cNvGrpSpPr/>
            <p:nvPr/>
          </p:nvGrpSpPr>
          <p:grpSpPr>
            <a:xfrm>
              <a:off x="6673094" y="2694401"/>
              <a:ext cx="232617" cy="95895"/>
              <a:chOff x="6769100" y="1390650"/>
              <a:chExt cx="317500" cy="157483"/>
            </a:xfrm>
          </p:grpSpPr>
          <p:sp>
            <p:nvSpPr>
              <p:cNvPr id="195" name="正方形/長方形 194">
                <a:extLst>
                  <a:ext uri="{FF2B5EF4-FFF2-40B4-BE49-F238E27FC236}">
                    <a16:creationId xmlns:a16="http://schemas.microsoft.com/office/drawing/2014/main" id="{45372301-13A0-6149-BF44-CB44FDE4CD7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3F112490-A2EA-D946-8534-4370035AAE5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a:extLst>
                  <a:ext uri="{FF2B5EF4-FFF2-40B4-BE49-F238E27FC236}">
                    <a16:creationId xmlns:a16="http://schemas.microsoft.com/office/drawing/2014/main" id="{1AF2E257-DAA5-D944-9D89-C60982989327}"/>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355">
              <a:extLst>
                <a:ext uri="{FF2B5EF4-FFF2-40B4-BE49-F238E27FC236}">
                  <a16:creationId xmlns:a16="http://schemas.microsoft.com/office/drawing/2014/main" id="{57901C59-871C-6D4A-AB18-4771FCE40019}"/>
                </a:ext>
              </a:extLst>
            </p:cNvPr>
            <p:cNvGrpSpPr/>
            <p:nvPr/>
          </p:nvGrpSpPr>
          <p:grpSpPr>
            <a:xfrm>
              <a:off x="6951855" y="2696942"/>
              <a:ext cx="232617" cy="95895"/>
              <a:chOff x="6769100" y="1390650"/>
              <a:chExt cx="317500" cy="157483"/>
            </a:xfrm>
          </p:grpSpPr>
          <p:sp>
            <p:nvSpPr>
              <p:cNvPr id="199" name="正方形/長方形 198">
                <a:extLst>
                  <a:ext uri="{FF2B5EF4-FFF2-40B4-BE49-F238E27FC236}">
                    <a16:creationId xmlns:a16="http://schemas.microsoft.com/office/drawing/2014/main" id="{ABEE0F0D-1AA0-4D4C-9280-9E848F2A29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DC19BB9B-477F-B441-B585-5A7CA237711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a:extLst>
                  <a:ext uri="{FF2B5EF4-FFF2-40B4-BE49-F238E27FC236}">
                    <a16:creationId xmlns:a16="http://schemas.microsoft.com/office/drawing/2014/main" id="{DE9EC6DC-DDD4-0A48-8932-6CA8CAD0F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2" name="フローチャート: 磁気ディスク 201">
              <a:extLst>
                <a:ext uri="{FF2B5EF4-FFF2-40B4-BE49-F238E27FC236}">
                  <a16:creationId xmlns:a16="http://schemas.microsoft.com/office/drawing/2014/main" id="{7BE6D605-D581-FE4C-8448-44DD40FB8EEF}"/>
                </a:ext>
              </a:extLst>
            </p:cNvPr>
            <p:cNvSpPr/>
            <p:nvPr/>
          </p:nvSpPr>
          <p:spPr>
            <a:xfrm>
              <a:off x="6613230"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3" name="図形グループ 369">
              <a:extLst>
                <a:ext uri="{FF2B5EF4-FFF2-40B4-BE49-F238E27FC236}">
                  <a16:creationId xmlns:a16="http://schemas.microsoft.com/office/drawing/2014/main" id="{18A9580C-630F-4E48-83F1-A43B883AC5EB}"/>
                </a:ext>
              </a:extLst>
            </p:cNvPr>
            <p:cNvGrpSpPr/>
            <p:nvPr/>
          </p:nvGrpSpPr>
          <p:grpSpPr>
            <a:xfrm>
              <a:off x="6587720" y="2048144"/>
              <a:ext cx="384888" cy="275693"/>
              <a:chOff x="758730" y="3198675"/>
              <a:chExt cx="806939" cy="688305"/>
            </a:xfrm>
          </p:grpSpPr>
          <p:sp>
            <p:nvSpPr>
              <p:cNvPr id="204" name="正方形/長方形 203">
                <a:extLst>
                  <a:ext uri="{FF2B5EF4-FFF2-40B4-BE49-F238E27FC236}">
                    <a16:creationId xmlns:a16="http://schemas.microsoft.com/office/drawing/2014/main" id="{E8B0E698-C589-494B-850D-50CDFF2F5D2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角丸四角形 204">
                <a:extLst>
                  <a:ext uri="{FF2B5EF4-FFF2-40B4-BE49-F238E27FC236}">
                    <a16:creationId xmlns:a16="http://schemas.microsoft.com/office/drawing/2014/main" id="{8EA0CD40-B95C-444B-8E97-4ECB26B0340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角丸四角形 205">
                <a:extLst>
                  <a:ext uri="{FF2B5EF4-FFF2-40B4-BE49-F238E27FC236}">
                    <a16:creationId xmlns:a16="http://schemas.microsoft.com/office/drawing/2014/main" id="{186D2CB3-31CD-B640-80BB-C5064B1750DA}"/>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a:extLst>
                  <a:ext uri="{FF2B5EF4-FFF2-40B4-BE49-F238E27FC236}">
                    <a16:creationId xmlns:a16="http://schemas.microsoft.com/office/drawing/2014/main" id="{650383EC-E21B-4441-BBCB-6425C30C5A9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399">
              <a:extLst>
                <a:ext uri="{FF2B5EF4-FFF2-40B4-BE49-F238E27FC236}">
                  <a16:creationId xmlns:a16="http://schemas.microsoft.com/office/drawing/2014/main" id="{836B2B80-1B89-AF4D-A163-9ACB137D5E90}"/>
                </a:ext>
              </a:extLst>
            </p:cNvPr>
            <p:cNvGrpSpPr/>
            <p:nvPr/>
          </p:nvGrpSpPr>
          <p:grpSpPr>
            <a:xfrm>
              <a:off x="7012404" y="2037719"/>
              <a:ext cx="296417" cy="283093"/>
              <a:chOff x="2667295" y="1059799"/>
              <a:chExt cx="681672" cy="722281"/>
            </a:xfrm>
          </p:grpSpPr>
          <p:sp>
            <p:nvSpPr>
              <p:cNvPr id="209" name="角丸四角形 208">
                <a:extLst>
                  <a:ext uri="{FF2B5EF4-FFF2-40B4-BE49-F238E27FC236}">
                    <a16:creationId xmlns:a16="http://schemas.microsoft.com/office/drawing/2014/main" id="{0221B885-3DC0-8743-A0EC-C8B6CF2E1C7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0" name="図 209">
                <a:extLst>
                  <a:ext uri="{FF2B5EF4-FFF2-40B4-BE49-F238E27FC236}">
                    <a16:creationId xmlns:a16="http://schemas.microsoft.com/office/drawing/2014/main" id="{EA4DE21B-CE57-7840-8A0C-BB818F725DB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1" name="フローチャート: 磁気ディスク 210">
              <a:extLst>
                <a:ext uri="{FF2B5EF4-FFF2-40B4-BE49-F238E27FC236}">
                  <a16:creationId xmlns:a16="http://schemas.microsoft.com/office/drawing/2014/main" id="{99A9252E-ED59-5642-9D1F-D75B3EE4FF59}"/>
                </a:ext>
              </a:extLst>
            </p:cNvPr>
            <p:cNvSpPr/>
            <p:nvPr/>
          </p:nvSpPr>
          <p:spPr>
            <a:xfrm>
              <a:off x="6982405" y="286017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12" name="図形グループ 399">
              <a:extLst>
                <a:ext uri="{FF2B5EF4-FFF2-40B4-BE49-F238E27FC236}">
                  <a16:creationId xmlns:a16="http://schemas.microsoft.com/office/drawing/2014/main" id="{5F8BE821-14BF-E443-ABB4-1ECD3621117F}"/>
                </a:ext>
              </a:extLst>
            </p:cNvPr>
            <p:cNvGrpSpPr/>
            <p:nvPr/>
          </p:nvGrpSpPr>
          <p:grpSpPr>
            <a:xfrm>
              <a:off x="7012404" y="2320397"/>
              <a:ext cx="296417" cy="283093"/>
              <a:chOff x="2667295" y="1059799"/>
              <a:chExt cx="681672" cy="722281"/>
            </a:xfrm>
          </p:grpSpPr>
          <p:sp>
            <p:nvSpPr>
              <p:cNvPr id="213" name="角丸四角形 212">
                <a:extLst>
                  <a:ext uri="{FF2B5EF4-FFF2-40B4-BE49-F238E27FC236}">
                    <a16:creationId xmlns:a16="http://schemas.microsoft.com/office/drawing/2014/main" id="{22AF13D5-8F92-324C-B4AB-28BB7E40783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a:extLst>
                  <a:ext uri="{FF2B5EF4-FFF2-40B4-BE49-F238E27FC236}">
                    <a16:creationId xmlns:a16="http://schemas.microsoft.com/office/drawing/2014/main" id="{5B1AF11B-CC06-1E41-9DE2-05414FC0406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6" name="図形グループ 309">
              <a:extLst>
                <a:ext uri="{FF2B5EF4-FFF2-40B4-BE49-F238E27FC236}">
                  <a16:creationId xmlns:a16="http://schemas.microsoft.com/office/drawing/2014/main" id="{BF653999-398F-4C49-A161-DB776899F16B}"/>
                </a:ext>
              </a:extLst>
            </p:cNvPr>
            <p:cNvGrpSpPr/>
            <p:nvPr/>
          </p:nvGrpSpPr>
          <p:grpSpPr>
            <a:xfrm>
              <a:off x="5845280" y="4258903"/>
              <a:ext cx="232617" cy="95895"/>
              <a:chOff x="6769100" y="1390650"/>
              <a:chExt cx="317500" cy="157483"/>
            </a:xfrm>
          </p:grpSpPr>
          <p:sp>
            <p:nvSpPr>
              <p:cNvPr id="217" name="正方形/長方形 216">
                <a:extLst>
                  <a:ext uri="{FF2B5EF4-FFF2-40B4-BE49-F238E27FC236}">
                    <a16:creationId xmlns:a16="http://schemas.microsoft.com/office/drawing/2014/main" id="{7B44F247-1552-3A4C-BE3F-9E280C97FC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円/楕円 217">
                <a:extLst>
                  <a:ext uri="{FF2B5EF4-FFF2-40B4-BE49-F238E27FC236}">
                    <a16:creationId xmlns:a16="http://schemas.microsoft.com/office/drawing/2014/main" id="{86C93FCD-BD58-204B-A384-C31421A67D4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9" name="直線コネクタ 218">
                <a:extLst>
                  <a:ext uri="{FF2B5EF4-FFF2-40B4-BE49-F238E27FC236}">
                    <a16:creationId xmlns:a16="http://schemas.microsoft.com/office/drawing/2014/main" id="{6BC83C48-6569-194D-B2DB-2A3B5425E95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0" name="図形グループ 330">
              <a:extLst>
                <a:ext uri="{FF2B5EF4-FFF2-40B4-BE49-F238E27FC236}">
                  <a16:creationId xmlns:a16="http://schemas.microsoft.com/office/drawing/2014/main" id="{C3B69427-4631-F343-9220-46974B0B6D6F}"/>
                </a:ext>
              </a:extLst>
            </p:cNvPr>
            <p:cNvGrpSpPr/>
            <p:nvPr/>
          </p:nvGrpSpPr>
          <p:grpSpPr>
            <a:xfrm>
              <a:off x="5847250" y="4405833"/>
              <a:ext cx="232617" cy="95895"/>
              <a:chOff x="6769100" y="1390650"/>
              <a:chExt cx="317500" cy="157483"/>
            </a:xfrm>
          </p:grpSpPr>
          <p:sp>
            <p:nvSpPr>
              <p:cNvPr id="221" name="正方形/長方形 220">
                <a:extLst>
                  <a:ext uri="{FF2B5EF4-FFF2-40B4-BE49-F238E27FC236}">
                    <a16:creationId xmlns:a16="http://schemas.microsoft.com/office/drawing/2014/main" id="{2B314562-0C9B-5A4E-829B-FEBDB76F11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a:extLst>
                  <a:ext uri="{FF2B5EF4-FFF2-40B4-BE49-F238E27FC236}">
                    <a16:creationId xmlns:a16="http://schemas.microsoft.com/office/drawing/2014/main" id="{425F697A-04E5-5A45-91BE-F008FF8943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3" name="直線コネクタ 222">
                <a:extLst>
                  <a:ext uri="{FF2B5EF4-FFF2-40B4-BE49-F238E27FC236}">
                    <a16:creationId xmlns:a16="http://schemas.microsoft.com/office/drawing/2014/main" id="{7967D61A-3371-434B-AB40-A74DEE6E2AF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4" name="図形グループ 355">
              <a:extLst>
                <a:ext uri="{FF2B5EF4-FFF2-40B4-BE49-F238E27FC236}">
                  <a16:creationId xmlns:a16="http://schemas.microsoft.com/office/drawing/2014/main" id="{82E9C5BB-CFC4-AD40-AA25-B5FB579C6EDA}"/>
                </a:ext>
              </a:extLst>
            </p:cNvPr>
            <p:cNvGrpSpPr/>
            <p:nvPr/>
          </p:nvGrpSpPr>
          <p:grpSpPr>
            <a:xfrm>
              <a:off x="6126011" y="4408374"/>
              <a:ext cx="232617" cy="95895"/>
              <a:chOff x="6769100" y="1390650"/>
              <a:chExt cx="317500" cy="157483"/>
            </a:xfrm>
          </p:grpSpPr>
          <p:sp>
            <p:nvSpPr>
              <p:cNvPr id="225" name="正方形/長方形 224">
                <a:extLst>
                  <a:ext uri="{FF2B5EF4-FFF2-40B4-BE49-F238E27FC236}">
                    <a16:creationId xmlns:a16="http://schemas.microsoft.com/office/drawing/2014/main" id="{FB853191-F2A3-0143-9B57-BB8E1E8B7CA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310C6E10-5105-A949-8827-68B2438241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7" name="直線コネクタ 226">
                <a:extLst>
                  <a:ext uri="{FF2B5EF4-FFF2-40B4-BE49-F238E27FC236}">
                    <a16:creationId xmlns:a16="http://schemas.microsoft.com/office/drawing/2014/main" id="{E42DF900-2467-844B-ADA9-48216F12104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8" name="フローチャート: 磁気ディスク 227">
              <a:extLst>
                <a:ext uri="{FF2B5EF4-FFF2-40B4-BE49-F238E27FC236}">
                  <a16:creationId xmlns:a16="http://schemas.microsoft.com/office/drawing/2014/main" id="{A2F6AE73-6D79-EC4F-A8E3-721BA7BA72F1}"/>
                </a:ext>
              </a:extLst>
            </p:cNvPr>
            <p:cNvSpPr/>
            <p:nvPr/>
          </p:nvSpPr>
          <p:spPr>
            <a:xfrm>
              <a:off x="5868144" y="4650872"/>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a:extLst>
                <a:ext uri="{FF2B5EF4-FFF2-40B4-BE49-F238E27FC236}">
                  <a16:creationId xmlns:a16="http://schemas.microsoft.com/office/drawing/2014/main" id="{64AA8FF9-DB75-6B47-8927-A80CA21DBDD6}"/>
                </a:ext>
              </a:extLst>
            </p:cNvPr>
            <p:cNvSpPr/>
            <p:nvPr/>
          </p:nvSpPr>
          <p:spPr>
            <a:xfrm>
              <a:off x="6237319" y="4650871"/>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38" name="図形グループ 355">
              <a:extLst>
                <a:ext uri="{FF2B5EF4-FFF2-40B4-BE49-F238E27FC236}">
                  <a16:creationId xmlns:a16="http://schemas.microsoft.com/office/drawing/2014/main" id="{97A5B392-9629-534B-847B-A6897AFADC89}"/>
                </a:ext>
              </a:extLst>
            </p:cNvPr>
            <p:cNvGrpSpPr/>
            <p:nvPr/>
          </p:nvGrpSpPr>
          <p:grpSpPr>
            <a:xfrm>
              <a:off x="6126011" y="4258903"/>
              <a:ext cx="232617" cy="95895"/>
              <a:chOff x="6769100" y="1390650"/>
              <a:chExt cx="317500" cy="157483"/>
            </a:xfrm>
          </p:grpSpPr>
          <p:sp>
            <p:nvSpPr>
              <p:cNvPr id="239" name="正方形/長方形 238">
                <a:extLst>
                  <a:ext uri="{FF2B5EF4-FFF2-40B4-BE49-F238E27FC236}">
                    <a16:creationId xmlns:a16="http://schemas.microsoft.com/office/drawing/2014/main" id="{E4227012-FA8D-574D-A589-D84A4F7C400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a:extLst>
                  <a:ext uri="{FF2B5EF4-FFF2-40B4-BE49-F238E27FC236}">
                    <a16:creationId xmlns:a16="http://schemas.microsoft.com/office/drawing/2014/main" id="{509910FA-BC9E-0344-9118-F3AFB9404A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a:extLst>
                  <a:ext uri="{FF2B5EF4-FFF2-40B4-BE49-F238E27FC236}">
                    <a16:creationId xmlns:a16="http://schemas.microsoft.com/office/drawing/2014/main" id="{638CE5B6-6CB6-9844-B7F4-8F8FCBC0F96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309">
              <a:extLst>
                <a:ext uri="{FF2B5EF4-FFF2-40B4-BE49-F238E27FC236}">
                  <a16:creationId xmlns:a16="http://schemas.microsoft.com/office/drawing/2014/main" id="{6CC3B0F0-C396-9C43-B673-9C1BA99D62AA}"/>
                </a:ext>
              </a:extLst>
            </p:cNvPr>
            <p:cNvGrpSpPr/>
            <p:nvPr/>
          </p:nvGrpSpPr>
          <p:grpSpPr>
            <a:xfrm>
              <a:off x="5849879" y="4112015"/>
              <a:ext cx="232617" cy="95895"/>
              <a:chOff x="6769100" y="1390650"/>
              <a:chExt cx="317500" cy="157483"/>
            </a:xfrm>
          </p:grpSpPr>
          <p:sp>
            <p:nvSpPr>
              <p:cNvPr id="243" name="正方形/長方形 242">
                <a:extLst>
                  <a:ext uri="{FF2B5EF4-FFF2-40B4-BE49-F238E27FC236}">
                    <a16:creationId xmlns:a16="http://schemas.microsoft.com/office/drawing/2014/main" id="{6CF6EC8E-F5E4-A74C-BD03-1E6C106668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D3357800-4BD1-0146-A8AD-63BDADA7589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a:extLst>
                  <a:ext uri="{FF2B5EF4-FFF2-40B4-BE49-F238E27FC236}">
                    <a16:creationId xmlns:a16="http://schemas.microsoft.com/office/drawing/2014/main" id="{621C2CAC-FDE0-E847-9477-4CD9DBA73E5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355">
              <a:extLst>
                <a:ext uri="{FF2B5EF4-FFF2-40B4-BE49-F238E27FC236}">
                  <a16:creationId xmlns:a16="http://schemas.microsoft.com/office/drawing/2014/main" id="{DDF4D09F-61C9-8044-90B5-801FBA821F73}"/>
                </a:ext>
              </a:extLst>
            </p:cNvPr>
            <p:cNvGrpSpPr/>
            <p:nvPr/>
          </p:nvGrpSpPr>
          <p:grpSpPr>
            <a:xfrm>
              <a:off x="6130610" y="4112015"/>
              <a:ext cx="232617" cy="95895"/>
              <a:chOff x="6769100" y="1390650"/>
              <a:chExt cx="317500" cy="157483"/>
            </a:xfrm>
          </p:grpSpPr>
          <p:sp>
            <p:nvSpPr>
              <p:cNvPr id="247" name="正方形/長方形 246">
                <a:extLst>
                  <a:ext uri="{FF2B5EF4-FFF2-40B4-BE49-F238E27FC236}">
                    <a16:creationId xmlns:a16="http://schemas.microsoft.com/office/drawing/2014/main" id="{C973EA67-5AB6-8D47-9802-8753034DA5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8B68C0A4-2E45-6C49-A8E6-6B9686F04A7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B9538664-4DBD-C449-B05F-DF2EC7B52EA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309">
              <a:extLst>
                <a:ext uri="{FF2B5EF4-FFF2-40B4-BE49-F238E27FC236}">
                  <a16:creationId xmlns:a16="http://schemas.microsoft.com/office/drawing/2014/main" id="{A300E5DE-CDF8-394D-8C5C-093C911746AF}"/>
                </a:ext>
              </a:extLst>
            </p:cNvPr>
            <p:cNvGrpSpPr/>
            <p:nvPr/>
          </p:nvGrpSpPr>
          <p:grpSpPr>
            <a:xfrm>
              <a:off x="6396736" y="4262137"/>
              <a:ext cx="232617" cy="95895"/>
              <a:chOff x="6769100" y="1390650"/>
              <a:chExt cx="317500" cy="157483"/>
            </a:xfrm>
          </p:grpSpPr>
          <p:sp>
            <p:nvSpPr>
              <p:cNvPr id="251" name="正方形/長方形 250">
                <a:extLst>
                  <a:ext uri="{FF2B5EF4-FFF2-40B4-BE49-F238E27FC236}">
                    <a16:creationId xmlns:a16="http://schemas.microsoft.com/office/drawing/2014/main" id="{2BC74B41-E782-B740-9849-B9E59981372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DFDF1CEA-3257-1B4F-963C-2589721C45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a:extLst>
                  <a:ext uri="{FF2B5EF4-FFF2-40B4-BE49-F238E27FC236}">
                    <a16:creationId xmlns:a16="http://schemas.microsoft.com/office/drawing/2014/main" id="{FB331FE7-C111-F147-B25B-E8B67A77DB8D}"/>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330">
              <a:extLst>
                <a:ext uri="{FF2B5EF4-FFF2-40B4-BE49-F238E27FC236}">
                  <a16:creationId xmlns:a16="http://schemas.microsoft.com/office/drawing/2014/main" id="{F9CD88C6-50D9-2047-835C-04760CEDFDF6}"/>
                </a:ext>
              </a:extLst>
            </p:cNvPr>
            <p:cNvGrpSpPr/>
            <p:nvPr/>
          </p:nvGrpSpPr>
          <p:grpSpPr>
            <a:xfrm>
              <a:off x="6398706" y="4409067"/>
              <a:ext cx="232617" cy="95895"/>
              <a:chOff x="6769100" y="1390650"/>
              <a:chExt cx="317500" cy="157483"/>
            </a:xfrm>
          </p:grpSpPr>
          <p:sp>
            <p:nvSpPr>
              <p:cNvPr id="255" name="正方形/長方形 254">
                <a:extLst>
                  <a:ext uri="{FF2B5EF4-FFF2-40B4-BE49-F238E27FC236}">
                    <a16:creationId xmlns:a16="http://schemas.microsoft.com/office/drawing/2014/main" id="{9CB2104E-E6B9-1D48-A510-2FF623E39B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5254B69D-9F80-4047-8331-0E4AA8D6C8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a:extLst>
                  <a:ext uri="{FF2B5EF4-FFF2-40B4-BE49-F238E27FC236}">
                    <a16:creationId xmlns:a16="http://schemas.microsoft.com/office/drawing/2014/main" id="{BF1788A8-0414-FA40-AE59-1584306C6F2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355">
              <a:extLst>
                <a:ext uri="{FF2B5EF4-FFF2-40B4-BE49-F238E27FC236}">
                  <a16:creationId xmlns:a16="http://schemas.microsoft.com/office/drawing/2014/main" id="{E406AA24-924C-AD49-BBD5-7E8979A8FF5F}"/>
                </a:ext>
              </a:extLst>
            </p:cNvPr>
            <p:cNvGrpSpPr/>
            <p:nvPr/>
          </p:nvGrpSpPr>
          <p:grpSpPr>
            <a:xfrm>
              <a:off x="6677467" y="4411608"/>
              <a:ext cx="232617" cy="95895"/>
              <a:chOff x="6769100" y="1390650"/>
              <a:chExt cx="317500" cy="157483"/>
            </a:xfrm>
          </p:grpSpPr>
          <p:sp>
            <p:nvSpPr>
              <p:cNvPr id="259" name="正方形/長方形 258">
                <a:extLst>
                  <a:ext uri="{FF2B5EF4-FFF2-40B4-BE49-F238E27FC236}">
                    <a16:creationId xmlns:a16="http://schemas.microsoft.com/office/drawing/2014/main" id="{DC68DE72-AE72-7345-ABFC-67EF851DA4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E77C7A56-A239-0545-B8E5-1FCB539CEE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a:extLst>
                  <a:ext uri="{FF2B5EF4-FFF2-40B4-BE49-F238E27FC236}">
                    <a16:creationId xmlns:a16="http://schemas.microsoft.com/office/drawing/2014/main" id="{3F7E3DF1-B4E0-254C-B3CE-C8FF5C1DF2E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355">
              <a:extLst>
                <a:ext uri="{FF2B5EF4-FFF2-40B4-BE49-F238E27FC236}">
                  <a16:creationId xmlns:a16="http://schemas.microsoft.com/office/drawing/2014/main" id="{6B09EA59-256F-A34C-A1D9-266B95D2CBE3}"/>
                </a:ext>
              </a:extLst>
            </p:cNvPr>
            <p:cNvGrpSpPr/>
            <p:nvPr/>
          </p:nvGrpSpPr>
          <p:grpSpPr>
            <a:xfrm>
              <a:off x="6677467" y="4262137"/>
              <a:ext cx="232617" cy="95895"/>
              <a:chOff x="6769100" y="1390650"/>
              <a:chExt cx="317500" cy="157483"/>
            </a:xfrm>
          </p:grpSpPr>
          <p:sp>
            <p:nvSpPr>
              <p:cNvPr id="263" name="正方形/長方形 262">
                <a:extLst>
                  <a:ext uri="{FF2B5EF4-FFF2-40B4-BE49-F238E27FC236}">
                    <a16:creationId xmlns:a16="http://schemas.microsoft.com/office/drawing/2014/main" id="{C7FDE25F-CC96-A14D-9AFD-E8144FA771A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0AF574E6-1536-B744-AC2B-43D54ED16DA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a:extLst>
                  <a:ext uri="{FF2B5EF4-FFF2-40B4-BE49-F238E27FC236}">
                    <a16:creationId xmlns:a16="http://schemas.microsoft.com/office/drawing/2014/main" id="{415CBC23-5B4A-C944-9F46-2D06D4C0858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309">
              <a:extLst>
                <a:ext uri="{FF2B5EF4-FFF2-40B4-BE49-F238E27FC236}">
                  <a16:creationId xmlns:a16="http://schemas.microsoft.com/office/drawing/2014/main" id="{1E181E68-FFA9-0042-9066-593EC5FD960C}"/>
                </a:ext>
              </a:extLst>
            </p:cNvPr>
            <p:cNvGrpSpPr/>
            <p:nvPr/>
          </p:nvGrpSpPr>
          <p:grpSpPr>
            <a:xfrm>
              <a:off x="6401335" y="4115249"/>
              <a:ext cx="232617" cy="95895"/>
              <a:chOff x="6769100" y="1390650"/>
              <a:chExt cx="317500" cy="157483"/>
            </a:xfrm>
          </p:grpSpPr>
          <p:sp>
            <p:nvSpPr>
              <p:cNvPr id="267" name="正方形/長方形 266">
                <a:extLst>
                  <a:ext uri="{FF2B5EF4-FFF2-40B4-BE49-F238E27FC236}">
                    <a16:creationId xmlns:a16="http://schemas.microsoft.com/office/drawing/2014/main" id="{4EFBC9E4-0524-6245-8B2A-9A75220F85C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FBBC7309-50A6-C249-9488-A2EA69FA27A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a:extLst>
                  <a:ext uri="{FF2B5EF4-FFF2-40B4-BE49-F238E27FC236}">
                    <a16:creationId xmlns:a16="http://schemas.microsoft.com/office/drawing/2014/main" id="{0B0341BE-B57D-824F-BBF2-BAF9C0B8697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355">
              <a:extLst>
                <a:ext uri="{FF2B5EF4-FFF2-40B4-BE49-F238E27FC236}">
                  <a16:creationId xmlns:a16="http://schemas.microsoft.com/office/drawing/2014/main" id="{91F21218-15F9-3249-93AA-5337956EEB95}"/>
                </a:ext>
              </a:extLst>
            </p:cNvPr>
            <p:cNvGrpSpPr/>
            <p:nvPr/>
          </p:nvGrpSpPr>
          <p:grpSpPr>
            <a:xfrm>
              <a:off x="6682066" y="4115249"/>
              <a:ext cx="232617" cy="95895"/>
              <a:chOff x="6769100" y="1390650"/>
              <a:chExt cx="317500" cy="157483"/>
            </a:xfrm>
          </p:grpSpPr>
          <p:sp>
            <p:nvSpPr>
              <p:cNvPr id="271" name="正方形/長方形 270">
                <a:extLst>
                  <a:ext uri="{FF2B5EF4-FFF2-40B4-BE49-F238E27FC236}">
                    <a16:creationId xmlns:a16="http://schemas.microsoft.com/office/drawing/2014/main" id="{B1131601-134A-2749-9937-10B4996F9E1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a:extLst>
                  <a:ext uri="{FF2B5EF4-FFF2-40B4-BE49-F238E27FC236}">
                    <a16:creationId xmlns:a16="http://schemas.microsoft.com/office/drawing/2014/main" id="{923961C5-DCE1-5B4A-B781-955B47F684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a:extLst>
                  <a:ext uri="{FF2B5EF4-FFF2-40B4-BE49-F238E27FC236}">
                    <a16:creationId xmlns:a16="http://schemas.microsoft.com/office/drawing/2014/main" id="{4F986566-6132-6645-A4EA-1517D276011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309">
              <a:extLst>
                <a:ext uri="{FF2B5EF4-FFF2-40B4-BE49-F238E27FC236}">
                  <a16:creationId xmlns:a16="http://schemas.microsoft.com/office/drawing/2014/main" id="{FF8B5B4C-3469-8440-BEC4-1D7AA3BD4731}"/>
                </a:ext>
              </a:extLst>
            </p:cNvPr>
            <p:cNvGrpSpPr/>
            <p:nvPr/>
          </p:nvGrpSpPr>
          <p:grpSpPr>
            <a:xfrm>
              <a:off x="6958981" y="4260520"/>
              <a:ext cx="232617" cy="95895"/>
              <a:chOff x="6769100" y="1390650"/>
              <a:chExt cx="317500" cy="157483"/>
            </a:xfrm>
          </p:grpSpPr>
          <p:sp>
            <p:nvSpPr>
              <p:cNvPr id="275" name="正方形/長方形 274">
                <a:extLst>
                  <a:ext uri="{FF2B5EF4-FFF2-40B4-BE49-F238E27FC236}">
                    <a16:creationId xmlns:a16="http://schemas.microsoft.com/office/drawing/2014/main" id="{6F16AC61-968C-824E-9751-A5C2F23C68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43074281-1C12-144C-8A88-24D97539DF2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a:extLst>
                  <a:ext uri="{FF2B5EF4-FFF2-40B4-BE49-F238E27FC236}">
                    <a16:creationId xmlns:a16="http://schemas.microsoft.com/office/drawing/2014/main" id="{2256A2DE-2AFA-E94F-B2EB-F79E663DB7B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330">
              <a:extLst>
                <a:ext uri="{FF2B5EF4-FFF2-40B4-BE49-F238E27FC236}">
                  <a16:creationId xmlns:a16="http://schemas.microsoft.com/office/drawing/2014/main" id="{270B12B7-0B43-2149-AB9F-F9AB8158CBD8}"/>
                </a:ext>
              </a:extLst>
            </p:cNvPr>
            <p:cNvGrpSpPr/>
            <p:nvPr/>
          </p:nvGrpSpPr>
          <p:grpSpPr>
            <a:xfrm>
              <a:off x="6960951" y="4407450"/>
              <a:ext cx="232617" cy="95895"/>
              <a:chOff x="6769100" y="1390650"/>
              <a:chExt cx="317500" cy="157483"/>
            </a:xfrm>
          </p:grpSpPr>
          <p:sp>
            <p:nvSpPr>
              <p:cNvPr id="279" name="正方形/長方形 278">
                <a:extLst>
                  <a:ext uri="{FF2B5EF4-FFF2-40B4-BE49-F238E27FC236}">
                    <a16:creationId xmlns:a16="http://schemas.microsoft.com/office/drawing/2014/main" id="{E07C5D79-EAC6-5344-9404-A2EA957E989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E6D5A5D8-DA41-1549-9929-65E09FC2EA0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a:extLst>
                  <a:ext uri="{FF2B5EF4-FFF2-40B4-BE49-F238E27FC236}">
                    <a16:creationId xmlns:a16="http://schemas.microsoft.com/office/drawing/2014/main" id="{48B113C6-D809-F144-999A-78ACCE2013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355">
              <a:extLst>
                <a:ext uri="{FF2B5EF4-FFF2-40B4-BE49-F238E27FC236}">
                  <a16:creationId xmlns:a16="http://schemas.microsoft.com/office/drawing/2014/main" id="{91D7A441-EE4F-684B-89B7-E3739EBF8C6C}"/>
                </a:ext>
              </a:extLst>
            </p:cNvPr>
            <p:cNvGrpSpPr/>
            <p:nvPr/>
          </p:nvGrpSpPr>
          <p:grpSpPr>
            <a:xfrm>
              <a:off x="7239712" y="4409991"/>
              <a:ext cx="232617" cy="95895"/>
              <a:chOff x="6769100" y="1390650"/>
              <a:chExt cx="317500" cy="157483"/>
            </a:xfrm>
          </p:grpSpPr>
          <p:sp>
            <p:nvSpPr>
              <p:cNvPr id="283" name="正方形/長方形 282">
                <a:extLst>
                  <a:ext uri="{FF2B5EF4-FFF2-40B4-BE49-F238E27FC236}">
                    <a16:creationId xmlns:a16="http://schemas.microsoft.com/office/drawing/2014/main" id="{572E2DB5-3DE6-134C-9B96-54B1C0490FF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a:extLst>
                  <a:ext uri="{FF2B5EF4-FFF2-40B4-BE49-F238E27FC236}">
                    <a16:creationId xmlns:a16="http://schemas.microsoft.com/office/drawing/2014/main" id="{28836E70-857E-8444-9A37-3B56E5E65DE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a:extLst>
                  <a:ext uri="{FF2B5EF4-FFF2-40B4-BE49-F238E27FC236}">
                    <a16:creationId xmlns:a16="http://schemas.microsoft.com/office/drawing/2014/main" id="{67DB2C5B-308A-6A46-921C-8CFB36DA44AA}"/>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355">
              <a:extLst>
                <a:ext uri="{FF2B5EF4-FFF2-40B4-BE49-F238E27FC236}">
                  <a16:creationId xmlns:a16="http://schemas.microsoft.com/office/drawing/2014/main" id="{7422046C-89C9-584A-99EC-720767460017}"/>
                </a:ext>
              </a:extLst>
            </p:cNvPr>
            <p:cNvGrpSpPr/>
            <p:nvPr/>
          </p:nvGrpSpPr>
          <p:grpSpPr>
            <a:xfrm>
              <a:off x="7239712" y="4260520"/>
              <a:ext cx="232617" cy="95895"/>
              <a:chOff x="6769100" y="1390650"/>
              <a:chExt cx="317500" cy="157483"/>
            </a:xfrm>
          </p:grpSpPr>
          <p:sp>
            <p:nvSpPr>
              <p:cNvPr id="287" name="正方形/長方形 286">
                <a:extLst>
                  <a:ext uri="{FF2B5EF4-FFF2-40B4-BE49-F238E27FC236}">
                    <a16:creationId xmlns:a16="http://schemas.microsoft.com/office/drawing/2014/main" id="{CE16EF68-753A-8848-86C4-9B95392272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0B3C72B4-A7CC-1E4F-BBCF-609D6FA8CA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a:extLst>
                  <a:ext uri="{FF2B5EF4-FFF2-40B4-BE49-F238E27FC236}">
                    <a16:creationId xmlns:a16="http://schemas.microsoft.com/office/drawing/2014/main" id="{A17A5343-ABAB-D74F-BB21-4FA36CD442C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309">
              <a:extLst>
                <a:ext uri="{FF2B5EF4-FFF2-40B4-BE49-F238E27FC236}">
                  <a16:creationId xmlns:a16="http://schemas.microsoft.com/office/drawing/2014/main" id="{8E4FC512-92A2-1340-99BD-00AC10858332}"/>
                </a:ext>
              </a:extLst>
            </p:cNvPr>
            <p:cNvGrpSpPr/>
            <p:nvPr/>
          </p:nvGrpSpPr>
          <p:grpSpPr>
            <a:xfrm>
              <a:off x="6963580" y="4113632"/>
              <a:ext cx="232617" cy="95895"/>
              <a:chOff x="6769100" y="1390650"/>
              <a:chExt cx="317500" cy="157483"/>
            </a:xfrm>
          </p:grpSpPr>
          <p:sp>
            <p:nvSpPr>
              <p:cNvPr id="291" name="正方形/長方形 290">
                <a:extLst>
                  <a:ext uri="{FF2B5EF4-FFF2-40B4-BE49-F238E27FC236}">
                    <a16:creationId xmlns:a16="http://schemas.microsoft.com/office/drawing/2014/main" id="{6DF58D51-DBE4-104F-A42B-813D62C365D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F81E5702-686E-4245-BFF6-858DEA10B5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a:extLst>
                  <a:ext uri="{FF2B5EF4-FFF2-40B4-BE49-F238E27FC236}">
                    <a16:creationId xmlns:a16="http://schemas.microsoft.com/office/drawing/2014/main" id="{A5EE5A04-D86B-0948-A2C5-22F209E04D18}"/>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355">
              <a:extLst>
                <a:ext uri="{FF2B5EF4-FFF2-40B4-BE49-F238E27FC236}">
                  <a16:creationId xmlns:a16="http://schemas.microsoft.com/office/drawing/2014/main" id="{A76C3557-B4DD-D340-B6CF-25A467443678}"/>
                </a:ext>
              </a:extLst>
            </p:cNvPr>
            <p:cNvGrpSpPr/>
            <p:nvPr/>
          </p:nvGrpSpPr>
          <p:grpSpPr>
            <a:xfrm>
              <a:off x="7244311" y="4113632"/>
              <a:ext cx="232617" cy="95895"/>
              <a:chOff x="6769100" y="1390650"/>
              <a:chExt cx="317500" cy="157483"/>
            </a:xfrm>
          </p:grpSpPr>
          <p:sp>
            <p:nvSpPr>
              <p:cNvPr id="295" name="正方形/長方形 294">
                <a:extLst>
                  <a:ext uri="{FF2B5EF4-FFF2-40B4-BE49-F238E27FC236}">
                    <a16:creationId xmlns:a16="http://schemas.microsoft.com/office/drawing/2014/main" id="{452EBB10-6BA4-BF42-AB4A-C94B0CE7902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a:extLst>
                  <a:ext uri="{FF2B5EF4-FFF2-40B4-BE49-F238E27FC236}">
                    <a16:creationId xmlns:a16="http://schemas.microsoft.com/office/drawing/2014/main" id="{AB10DC8B-FC86-6749-87F1-6601EE6EB36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a:extLst>
                  <a:ext uri="{FF2B5EF4-FFF2-40B4-BE49-F238E27FC236}">
                    <a16:creationId xmlns:a16="http://schemas.microsoft.com/office/drawing/2014/main" id="{796B4DA5-6F3E-2442-B584-7713243F464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309">
              <a:extLst>
                <a:ext uri="{FF2B5EF4-FFF2-40B4-BE49-F238E27FC236}">
                  <a16:creationId xmlns:a16="http://schemas.microsoft.com/office/drawing/2014/main" id="{CF526D75-7FFA-AD40-9DD9-591B85E54114}"/>
                </a:ext>
              </a:extLst>
            </p:cNvPr>
            <p:cNvGrpSpPr/>
            <p:nvPr/>
          </p:nvGrpSpPr>
          <p:grpSpPr>
            <a:xfrm>
              <a:off x="7510437" y="4263754"/>
              <a:ext cx="232617" cy="95895"/>
              <a:chOff x="6769100" y="1390650"/>
              <a:chExt cx="317500" cy="157483"/>
            </a:xfrm>
          </p:grpSpPr>
          <p:sp>
            <p:nvSpPr>
              <p:cNvPr id="299" name="正方形/長方形 298">
                <a:extLst>
                  <a:ext uri="{FF2B5EF4-FFF2-40B4-BE49-F238E27FC236}">
                    <a16:creationId xmlns:a16="http://schemas.microsoft.com/office/drawing/2014/main" id="{2151FBDD-6820-AF40-AEE6-B054AF67E4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30895AC-BE3D-B842-9B4B-922BFAF3A27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a:extLst>
                  <a:ext uri="{FF2B5EF4-FFF2-40B4-BE49-F238E27FC236}">
                    <a16:creationId xmlns:a16="http://schemas.microsoft.com/office/drawing/2014/main" id="{2EADF818-0C95-E34E-B3EF-C0D1211032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30">
              <a:extLst>
                <a:ext uri="{FF2B5EF4-FFF2-40B4-BE49-F238E27FC236}">
                  <a16:creationId xmlns:a16="http://schemas.microsoft.com/office/drawing/2014/main" id="{890D7E80-C9F4-3240-AC22-77649C289746}"/>
                </a:ext>
              </a:extLst>
            </p:cNvPr>
            <p:cNvGrpSpPr/>
            <p:nvPr/>
          </p:nvGrpSpPr>
          <p:grpSpPr>
            <a:xfrm>
              <a:off x="7512407" y="4410684"/>
              <a:ext cx="232617" cy="95895"/>
              <a:chOff x="6769100" y="1390650"/>
              <a:chExt cx="317500" cy="157483"/>
            </a:xfrm>
          </p:grpSpPr>
          <p:sp>
            <p:nvSpPr>
              <p:cNvPr id="303" name="正方形/長方形 302">
                <a:extLst>
                  <a:ext uri="{FF2B5EF4-FFF2-40B4-BE49-F238E27FC236}">
                    <a16:creationId xmlns:a16="http://schemas.microsoft.com/office/drawing/2014/main" id="{59A28E61-C31C-2D4D-9070-4A59A5942B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97CABDCA-2FDA-334F-A8FB-29C4C9135A4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a:extLst>
                  <a:ext uri="{FF2B5EF4-FFF2-40B4-BE49-F238E27FC236}">
                    <a16:creationId xmlns:a16="http://schemas.microsoft.com/office/drawing/2014/main" id="{982D851F-EEE5-514F-A633-EFED60615A8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55">
              <a:extLst>
                <a:ext uri="{FF2B5EF4-FFF2-40B4-BE49-F238E27FC236}">
                  <a16:creationId xmlns:a16="http://schemas.microsoft.com/office/drawing/2014/main" id="{12F7A475-E52E-8543-85C2-0EFE511C0239}"/>
                </a:ext>
              </a:extLst>
            </p:cNvPr>
            <p:cNvGrpSpPr/>
            <p:nvPr/>
          </p:nvGrpSpPr>
          <p:grpSpPr>
            <a:xfrm>
              <a:off x="7791168" y="4413225"/>
              <a:ext cx="232617" cy="95895"/>
              <a:chOff x="6769100" y="1390650"/>
              <a:chExt cx="317500" cy="157483"/>
            </a:xfrm>
          </p:grpSpPr>
          <p:sp>
            <p:nvSpPr>
              <p:cNvPr id="307" name="正方形/長方形 306">
                <a:extLst>
                  <a:ext uri="{FF2B5EF4-FFF2-40B4-BE49-F238E27FC236}">
                    <a16:creationId xmlns:a16="http://schemas.microsoft.com/office/drawing/2014/main" id="{B2CBBA03-6E23-264C-B555-6D08C758DD6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a:extLst>
                  <a:ext uri="{FF2B5EF4-FFF2-40B4-BE49-F238E27FC236}">
                    <a16:creationId xmlns:a16="http://schemas.microsoft.com/office/drawing/2014/main" id="{51296C7A-16A3-B140-9C77-5879D59796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a:extLst>
                  <a:ext uri="{FF2B5EF4-FFF2-40B4-BE49-F238E27FC236}">
                    <a16:creationId xmlns:a16="http://schemas.microsoft.com/office/drawing/2014/main" id="{CBE4BCA3-3DA0-F446-A935-C8A1B1C161D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55">
              <a:extLst>
                <a:ext uri="{FF2B5EF4-FFF2-40B4-BE49-F238E27FC236}">
                  <a16:creationId xmlns:a16="http://schemas.microsoft.com/office/drawing/2014/main" id="{2A4C4FB6-E73E-854B-BB48-C11D33945A6D}"/>
                </a:ext>
              </a:extLst>
            </p:cNvPr>
            <p:cNvGrpSpPr/>
            <p:nvPr/>
          </p:nvGrpSpPr>
          <p:grpSpPr>
            <a:xfrm>
              <a:off x="7791168" y="4263754"/>
              <a:ext cx="232617" cy="95895"/>
              <a:chOff x="6769100" y="1390650"/>
              <a:chExt cx="317500" cy="157483"/>
            </a:xfrm>
          </p:grpSpPr>
          <p:sp>
            <p:nvSpPr>
              <p:cNvPr id="311" name="正方形/長方形 310">
                <a:extLst>
                  <a:ext uri="{FF2B5EF4-FFF2-40B4-BE49-F238E27FC236}">
                    <a16:creationId xmlns:a16="http://schemas.microsoft.com/office/drawing/2014/main" id="{2B48B191-13C1-6F41-A69F-8CA97E02CB6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a:extLst>
                  <a:ext uri="{FF2B5EF4-FFF2-40B4-BE49-F238E27FC236}">
                    <a16:creationId xmlns:a16="http://schemas.microsoft.com/office/drawing/2014/main" id="{FA3914DA-1551-CB4E-9439-BE962693EC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a:extLst>
                  <a:ext uri="{FF2B5EF4-FFF2-40B4-BE49-F238E27FC236}">
                    <a16:creationId xmlns:a16="http://schemas.microsoft.com/office/drawing/2014/main" id="{EE4F959E-AA5D-AD41-9E57-A12A207E4FB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09">
              <a:extLst>
                <a:ext uri="{FF2B5EF4-FFF2-40B4-BE49-F238E27FC236}">
                  <a16:creationId xmlns:a16="http://schemas.microsoft.com/office/drawing/2014/main" id="{1E2EE222-E120-8A4A-A2C2-0EABB03FC33A}"/>
                </a:ext>
              </a:extLst>
            </p:cNvPr>
            <p:cNvGrpSpPr/>
            <p:nvPr/>
          </p:nvGrpSpPr>
          <p:grpSpPr>
            <a:xfrm>
              <a:off x="7515036" y="4116866"/>
              <a:ext cx="232617" cy="95895"/>
              <a:chOff x="6769100" y="1390650"/>
              <a:chExt cx="317500" cy="157483"/>
            </a:xfrm>
          </p:grpSpPr>
          <p:sp>
            <p:nvSpPr>
              <p:cNvPr id="315" name="正方形/長方形 314">
                <a:extLst>
                  <a:ext uri="{FF2B5EF4-FFF2-40B4-BE49-F238E27FC236}">
                    <a16:creationId xmlns:a16="http://schemas.microsoft.com/office/drawing/2014/main" id="{8BF37CB6-94D5-374A-8E42-7EB539E2A4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3564475A-7D5E-2C4E-A8A9-14CFF63D2BB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a:extLst>
                  <a:ext uri="{FF2B5EF4-FFF2-40B4-BE49-F238E27FC236}">
                    <a16:creationId xmlns:a16="http://schemas.microsoft.com/office/drawing/2014/main" id="{F5045F66-CCBF-5F48-9690-4E0E96C2EE61}"/>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8" name="図形グループ 355">
              <a:extLst>
                <a:ext uri="{FF2B5EF4-FFF2-40B4-BE49-F238E27FC236}">
                  <a16:creationId xmlns:a16="http://schemas.microsoft.com/office/drawing/2014/main" id="{37B0A47C-6990-9042-9F3D-0D1E995F9B51}"/>
                </a:ext>
              </a:extLst>
            </p:cNvPr>
            <p:cNvGrpSpPr/>
            <p:nvPr/>
          </p:nvGrpSpPr>
          <p:grpSpPr>
            <a:xfrm>
              <a:off x="7795767" y="4116866"/>
              <a:ext cx="232617" cy="95895"/>
              <a:chOff x="6769100" y="1390650"/>
              <a:chExt cx="317500" cy="157483"/>
            </a:xfrm>
          </p:grpSpPr>
          <p:sp>
            <p:nvSpPr>
              <p:cNvPr id="319" name="正方形/長方形 318">
                <a:extLst>
                  <a:ext uri="{FF2B5EF4-FFF2-40B4-BE49-F238E27FC236}">
                    <a16:creationId xmlns:a16="http://schemas.microsoft.com/office/drawing/2014/main" id="{00937908-DBA3-C64E-8FCE-52B7D8DD16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円/楕円 319">
                <a:extLst>
                  <a:ext uri="{FF2B5EF4-FFF2-40B4-BE49-F238E27FC236}">
                    <a16:creationId xmlns:a16="http://schemas.microsoft.com/office/drawing/2014/main" id="{4745495D-576B-514B-9D84-EA36FFA60DD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1" name="直線コネクタ 320">
                <a:extLst>
                  <a:ext uri="{FF2B5EF4-FFF2-40B4-BE49-F238E27FC236}">
                    <a16:creationId xmlns:a16="http://schemas.microsoft.com/office/drawing/2014/main" id="{F967C5C0-B85C-DE4E-86E1-F60047EA650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22" name="フローチャート: 磁気ディスク 321">
              <a:extLst>
                <a:ext uri="{FF2B5EF4-FFF2-40B4-BE49-F238E27FC236}">
                  <a16:creationId xmlns:a16="http://schemas.microsoft.com/office/drawing/2014/main" id="{C8A500E4-AF8F-F248-9340-F6CB93F9EFE3}"/>
                </a:ext>
              </a:extLst>
            </p:cNvPr>
            <p:cNvSpPr/>
            <p:nvPr/>
          </p:nvSpPr>
          <p:spPr>
            <a:xfrm>
              <a:off x="6608271"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a:extLst>
                <a:ext uri="{FF2B5EF4-FFF2-40B4-BE49-F238E27FC236}">
                  <a16:creationId xmlns:a16="http://schemas.microsoft.com/office/drawing/2014/main" id="{7053C67C-D250-0641-BDCF-C31AECA6BAAD}"/>
                </a:ext>
              </a:extLst>
            </p:cNvPr>
            <p:cNvSpPr/>
            <p:nvPr/>
          </p:nvSpPr>
          <p:spPr>
            <a:xfrm>
              <a:off x="6977446"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a:extLst>
                <a:ext uri="{FF2B5EF4-FFF2-40B4-BE49-F238E27FC236}">
                  <a16:creationId xmlns:a16="http://schemas.microsoft.com/office/drawing/2014/main" id="{34B1E87E-7288-F649-83E1-129809AB5CEC}"/>
                </a:ext>
              </a:extLst>
            </p:cNvPr>
            <p:cNvSpPr/>
            <p:nvPr/>
          </p:nvSpPr>
          <p:spPr>
            <a:xfrm>
              <a:off x="7348398"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a:extLst>
                <a:ext uri="{FF2B5EF4-FFF2-40B4-BE49-F238E27FC236}">
                  <a16:creationId xmlns:a16="http://schemas.microsoft.com/office/drawing/2014/main" id="{5B6CC540-E604-0342-A2DC-63B65B52A806}"/>
                </a:ext>
              </a:extLst>
            </p:cNvPr>
            <p:cNvSpPr/>
            <p:nvPr/>
          </p:nvSpPr>
          <p:spPr>
            <a:xfrm>
              <a:off x="7717573"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26" name="図形グループ 369">
              <a:extLst>
                <a:ext uri="{FF2B5EF4-FFF2-40B4-BE49-F238E27FC236}">
                  <a16:creationId xmlns:a16="http://schemas.microsoft.com/office/drawing/2014/main" id="{C0DF95E3-6FB2-5440-BEC2-81DDECB7C0F7}"/>
                </a:ext>
              </a:extLst>
            </p:cNvPr>
            <p:cNvGrpSpPr/>
            <p:nvPr/>
          </p:nvGrpSpPr>
          <p:grpSpPr>
            <a:xfrm>
              <a:off x="5813208" y="3709075"/>
              <a:ext cx="384888" cy="275693"/>
              <a:chOff x="758730" y="3198675"/>
              <a:chExt cx="806939" cy="688305"/>
            </a:xfrm>
          </p:grpSpPr>
          <p:sp>
            <p:nvSpPr>
              <p:cNvPr id="327" name="正方形/長方形 326">
                <a:extLst>
                  <a:ext uri="{FF2B5EF4-FFF2-40B4-BE49-F238E27FC236}">
                    <a16:creationId xmlns:a16="http://schemas.microsoft.com/office/drawing/2014/main" id="{8BDEBAEF-A689-C247-8D6B-B2593087B3B4}"/>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角丸四角形 327">
                <a:extLst>
                  <a:ext uri="{FF2B5EF4-FFF2-40B4-BE49-F238E27FC236}">
                    <a16:creationId xmlns:a16="http://schemas.microsoft.com/office/drawing/2014/main" id="{72F10E56-040A-2045-9A2E-D17FDB57C12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角丸四角形 328">
                <a:extLst>
                  <a:ext uri="{FF2B5EF4-FFF2-40B4-BE49-F238E27FC236}">
                    <a16:creationId xmlns:a16="http://schemas.microsoft.com/office/drawing/2014/main" id="{D1795CA3-03DA-5F4F-8436-B72C3FCC2CC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台形 329">
                <a:extLst>
                  <a:ext uri="{FF2B5EF4-FFF2-40B4-BE49-F238E27FC236}">
                    <a16:creationId xmlns:a16="http://schemas.microsoft.com/office/drawing/2014/main" id="{9ACA90D7-DDDA-C644-876A-685CBBE68C1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399">
              <a:extLst>
                <a:ext uri="{FF2B5EF4-FFF2-40B4-BE49-F238E27FC236}">
                  <a16:creationId xmlns:a16="http://schemas.microsoft.com/office/drawing/2014/main" id="{2BB2BA36-9B92-024B-BCB9-A4BAB307A516}"/>
                </a:ext>
              </a:extLst>
            </p:cNvPr>
            <p:cNvGrpSpPr/>
            <p:nvPr/>
          </p:nvGrpSpPr>
          <p:grpSpPr>
            <a:xfrm>
              <a:off x="6202423" y="3697418"/>
              <a:ext cx="296417" cy="283093"/>
              <a:chOff x="2667295" y="1059799"/>
              <a:chExt cx="681672" cy="722281"/>
            </a:xfrm>
          </p:grpSpPr>
          <p:sp>
            <p:nvSpPr>
              <p:cNvPr id="332" name="角丸四角形 331">
                <a:extLst>
                  <a:ext uri="{FF2B5EF4-FFF2-40B4-BE49-F238E27FC236}">
                    <a16:creationId xmlns:a16="http://schemas.microsoft.com/office/drawing/2014/main" id="{8ADFEEE3-867E-4246-9631-CB815B70D88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33" name="図 332">
                <a:extLst>
                  <a:ext uri="{FF2B5EF4-FFF2-40B4-BE49-F238E27FC236}">
                    <a16:creationId xmlns:a16="http://schemas.microsoft.com/office/drawing/2014/main" id="{03B56FD3-C396-0A4C-8107-2D78BA5712F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4" name="図形グループ 369">
              <a:extLst>
                <a:ext uri="{FF2B5EF4-FFF2-40B4-BE49-F238E27FC236}">
                  <a16:creationId xmlns:a16="http://schemas.microsoft.com/office/drawing/2014/main" id="{A7E543AC-8B40-6C4A-8A92-CE8D2F85D4C8}"/>
                </a:ext>
              </a:extLst>
            </p:cNvPr>
            <p:cNvGrpSpPr/>
            <p:nvPr/>
          </p:nvGrpSpPr>
          <p:grpSpPr>
            <a:xfrm>
              <a:off x="6562632" y="3722603"/>
              <a:ext cx="384888" cy="275693"/>
              <a:chOff x="758730" y="3198675"/>
              <a:chExt cx="806939" cy="688305"/>
            </a:xfrm>
          </p:grpSpPr>
          <p:sp>
            <p:nvSpPr>
              <p:cNvPr id="335" name="正方形/長方形 334">
                <a:extLst>
                  <a:ext uri="{FF2B5EF4-FFF2-40B4-BE49-F238E27FC236}">
                    <a16:creationId xmlns:a16="http://schemas.microsoft.com/office/drawing/2014/main" id="{3567258F-4F8A-2C46-9E97-B67C93BD3C5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角丸四角形 335">
                <a:extLst>
                  <a:ext uri="{FF2B5EF4-FFF2-40B4-BE49-F238E27FC236}">
                    <a16:creationId xmlns:a16="http://schemas.microsoft.com/office/drawing/2014/main" id="{9E0BF5E1-6B12-E14A-AE03-3BB85B976D7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角丸四角形 336">
                <a:extLst>
                  <a:ext uri="{FF2B5EF4-FFF2-40B4-BE49-F238E27FC236}">
                    <a16:creationId xmlns:a16="http://schemas.microsoft.com/office/drawing/2014/main" id="{1AF20D99-352B-9B44-BC6D-1C3604F86BF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台形 337">
                <a:extLst>
                  <a:ext uri="{FF2B5EF4-FFF2-40B4-BE49-F238E27FC236}">
                    <a16:creationId xmlns:a16="http://schemas.microsoft.com/office/drawing/2014/main" id="{3F776F95-9530-F744-8F2E-CB5F12139AD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399">
              <a:extLst>
                <a:ext uri="{FF2B5EF4-FFF2-40B4-BE49-F238E27FC236}">
                  <a16:creationId xmlns:a16="http://schemas.microsoft.com/office/drawing/2014/main" id="{4407BB7D-EDD2-6042-8EAB-90A368C97077}"/>
                </a:ext>
              </a:extLst>
            </p:cNvPr>
            <p:cNvGrpSpPr/>
            <p:nvPr/>
          </p:nvGrpSpPr>
          <p:grpSpPr>
            <a:xfrm>
              <a:off x="6996349" y="3718903"/>
              <a:ext cx="296417" cy="283093"/>
              <a:chOff x="2667295" y="1059799"/>
              <a:chExt cx="681672" cy="722281"/>
            </a:xfrm>
          </p:grpSpPr>
          <p:sp>
            <p:nvSpPr>
              <p:cNvPr id="340" name="角丸四角形 339">
                <a:extLst>
                  <a:ext uri="{FF2B5EF4-FFF2-40B4-BE49-F238E27FC236}">
                    <a16:creationId xmlns:a16="http://schemas.microsoft.com/office/drawing/2014/main" id="{38608FFE-70D3-7B43-BCB2-FD8613778743}"/>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1" name="図 340">
                <a:extLst>
                  <a:ext uri="{FF2B5EF4-FFF2-40B4-BE49-F238E27FC236}">
                    <a16:creationId xmlns:a16="http://schemas.microsoft.com/office/drawing/2014/main" id="{64BE10D0-DE5A-3045-AD90-C00CA9F8244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42" name="図形グループ 369">
              <a:extLst>
                <a:ext uri="{FF2B5EF4-FFF2-40B4-BE49-F238E27FC236}">
                  <a16:creationId xmlns:a16="http://schemas.microsoft.com/office/drawing/2014/main" id="{733DFDA2-0570-E64D-9FA6-D3CC8E0A0174}"/>
                </a:ext>
              </a:extLst>
            </p:cNvPr>
            <p:cNvGrpSpPr/>
            <p:nvPr/>
          </p:nvGrpSpPr>
          <p:grpSpPr>
            <a:xfrm>
              <a:off x="7324680" y="3718124"/>
              <a:ext cx="384888" cy="275693"/>
              <a:chOff x="758730" y="3198675"/>
              <a:chExt cx="806939" cy="688305"/>
            </a:xfrm>
          </p:grpSpPr>
          <p:sp>
            <p:nvSpPr>
              <p:cNvPr id="343" name="正方形/長方形 342">
                <a:extLst>
                  <a:ext uri="{FF2B5EF4-FFF2-40B4-BE49-F238E27FC236}">
                    <a16:creationId xmlns:a16="http://schemas.microsoft.com/office/drawing/2014/main" id="{AA6B3331-27CF-5549-A727-64DE1469AE6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角丸四角形 343">
                <a:extLst>
                  <a:ext uri="{FF2B5EF4-FFF2-40B4-BE49-F238E27FC236}">
                    <a16:creationId xmlns:a16="http://schemas.microsoft.com/office/drawing/2014/main" id="{170CFD92-125F-234F-BC57-ED4944857A5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角丸四角形 344">
                <a:extLst>
                  <a:ext uri="{FF2B5EF4-FFF2-40B4-BE49-F238E27FC236}">
                    <a16:creationId xmlns:a16="http://schemas.microsoft.com/office/drawing/2014/main" id="{84D52B90-CA9C-A74B-B9E3-F152F76D144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台形 345">
                <a:extLst>
                  <a:ext uri="{FF2B5EF4-FFF2-40B4-BE49-F238E27FC236}">
                    <a16:creationId xmlns:a16="http://schemas.microsoft.com/office/drawing/2014/main" id="{B866D772-3D67-0C4B-A78B-75B490622EE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399">
              <a:extLst>
                <a:ext uri="{FF2B5EF4-FFF2-40B4-BE49-F238E27FC236}">
                  <a16:creationId xmlns:a16="http://schemas.microsoft.com/office/drawing/2014/main" id="{DB1E32FA-1207-5E47-BA1A-4ABA38BBA888}"/>
                </a:ext>
              </a:extLst>
            </p:cNvPr>
            <p:cNvGrpSpPr/>
            <p:nvPr/>
          </p:nvGrpSpPr>
          <p:grpSpPr>
            <a:xfrm>
              <a:off x="7761733" y="3713531"/>
              <a:ext cx="296417" cy="283093"/>
              <a:chOff x="2667295" y="1059799"/>
              <a:chExt cx="681672" cy="722281"/>
            </a:xfrm>
          </p:grpSpPr>
          <p:sp>
            <p:nvSpPr>
              <p:cNvPr id="348" name="角丸四角形 347">
                <a:extLst>
                  <a:ext uri="{FF2B5EF4-FFF2-40B4-BE49-F238E27FC236}">
                    <a16:creationId xmlns:a16="http://schemas.microsoft.com/office/drawing/2014/main" id="{CE3A134E-C722-2B46-B5C0-2FAEDED911D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9" name="図 348">
                <a:extLst>
                  <a:ext uri="{FF2B5EF4-FFF2-40B4-BE49-F238E27FC236}">
                    <a16:creationId xmlns:a16="http://schemas.microsoft.com/office/drawing/2014/main" id="{BA0BB566-726D-3D49-90BD-202FC46BF02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50" name="角丸四角形 349">
              <a:extLst>
                <a:ext uri="{FF2B5EF4-FFF2-40B4-BE49-F238E27FC236}">
                  <a16:creationId xmlns:a16="http://schemas.microsoft.com/office/drawing/2014/main" id="{A6AD7065-E3BD-BB48-B5D1-6BF3FF3F5EC7}"/>
                </a:ext>
              </a:extLst>
            </p:cNvPr>
            <p:cNvSpPr/>
            <p:nvPr/>
          </p:nvSpPr>
          <p:spPr>
            <a:xfrm>
              <a:off x="7495520"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1" name="図形グループ 309">
              <a:extLst>
                <a:ext uri="{FF2B5EF4-FFF2-40B4-BE49-F238E27FC236}">
                  <a16:creationId xmlns:a16="http://schemas.microsoft.com/office/drawing/2014/main" id="{1125A420-5724-EE4F-905D-00450C815542}"/>
                </a:ext>
              </a:extLst>
            </p:cNvPr>
            <p:cNvGrpSpPr/>
            <p:nvPr/>
          </p:nvGrpSpPr>
          <p:grpSpPr>
            <a:xfrm>
              <a:off x="7571660" y="2547471"/>
              <a:ext cx="232617" cy="95895"/>
              <a:chOff x="6769100" y="1390650"/>
              <a:chExt cx="317500" cy="157483"/>
            </a:xfrm>
          </p:grpSpPr>
          <p:sp>
            <p:nvSpPr>
              <p:cNvPr id="352" name="正方形/長方形 351">
                <a:extLst>
                  <a:ext uri="{FF2B5EF4-FFF2-40B4-BE49-F238E27FC236}">
                    <a16:creationId xmlns:a16="http://schemas.microsoft.com/office/drawing/2014/main" id="{FD6E3B54-B8A0-A64F-BCA6-08A64341DCE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a:extLst>
                  <a:ext uri="{FF2B5EF4-FFF2-40B4-BE49-F238E27FC236}">
                    <a16:creationId xmlns:a16="http://schemas.microsoft.com/office/drawing/2014/main" id="{6128852A-765C-BF4A-B586-E145E316D31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コネクタ 353">
                <a:extLst>
                  <a:ext uri="{FF2B5EF4-FFF2-40B4-BE49-F238E27FC236}">
                    <a16:creationId xmlns:a16="http://schemas.microsoft.com/office/drawing/2014/main" id="{5FFB2D1A-298A-F545-A614-5139114614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5" name="図形グループ 330">
              <a:extLst>
                <a:ext uri="{FF2B5EF4-FFF2-40B4-BE49-F238E27FC236}">
                  <a16:creationId xmlns:a16="http://schemas.microsoft.com/office/drawing/2014/main" id="{D4AC9A3B-A3DF-F14A-98DC-D7396F491230}"/>
                </a:ext>
              </a:extLst>
            </p:cNvPr>
            <p:cNvGrpSpPr/>
            <p:nvPr/>
          </p:nvGrpSpPr>
          <p:grpSpPr>
            <a:xfrm>
              <a:off x="7573630" y="2694401"/>
              <a:ext cx="232617" cy="95895"/>
              <a:chOff x="6769100" y="1390650"/>
              <a:chExt cx="317500" cy="157483"/>
            </a:xfrm>
          </p:grpSpPr>
          <p:sp>
            <p:nvSpPr>
              <p:cNvPr id="356" name="正方形/長方形 355">
                <a:extLst>
                  <a:ext uri="{FF2B5EF4-FFF2-40B4-BE49-F238E27FC236}">
                    <a16:creationId xmlns:a16="http://schemas.microsoft.com/office/drawing/2014/main" id="{03FF6DE0-FA90-CD45-BDCE-A933FC5F7B9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円/楕円 356">
                <a:extLst>
                  <a:ext uri="{FF2B5EF4-FFF2-40B4-BE49-F238E27FC236}">
                    <a16:creationId xmlns:a16="http://schemas.microsoft.com/office/drawing/2014/main" id="{0CBE8325-AFC3-014F-A6A1-3392BEE714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8" name="直線コネクタ 357">
                <a:extLst>
                  <a:ext uri="{FF2B5EF4-FFF2-40B4-BE49-F238E27FC236}">
                    <a16:creationId xmlns:a16="http://schemas.microsoft.com/office/drawing/2014/main" id="{94F8450E-5F10-0440-B37A-1ED4213B8AF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9" name="図形グループ 355">
              <a:extLst>
                <a:ext uri="{FF2B5EF4-FFF2-40B4-BE49-F238E27FC236}">
                  <a16:creationId xmlns:a16="http://schemas.microsoft.com/office/drawing/2014/main" id="{C7123D96-74ED-5A49-B8F6-A180C2C218D4}"/>
                </a:ext>
              </a:extLst>
            </p:cNvPr>
            <p:cNvGrpSpPr/>
            <p:nvPr/>
          </p:nvGrpSpPr>
          <p:grpSpPr>
            <a:xfrm>
              <a:off x="7852391" y="2696942"/>
              <a:ext cx="232617" cy="95895"/>
              <a:chOff x="6769100" y="1390650"/>
              <a:chExt cx="317500" cy="157483"/>
            </a:xfrm>
          </p:grpSpPr>
          <p:sp>
            <p:nvSpPr>
              <p:cNvPr id="360" name="正方形/長方形 359">
                <a:extLst>
                  <a:ext uri="{FF2B5EF4-FFF2-40B4-BE49-F238E27FC236}">
                    <a16:creationId xmlns:a16="http://schemas.microsoft.com/office/drawing/2014/main" id="{70DB0875-0255-C747-8744-516D073ABD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円/楕円 360">
                <a:extLst>
                  <a:ext uri="{FF2B5EF4-FFF2-40B4-BE49-F238E27FC236}">
                    <a16:creationId xmlns:a16="http://schemas.microsoft.com/office/drawing/2014/main" id="{3070CBF1-F4FD-DB4D-AEA2-69EC554E8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2" name="直線コネクタ 361">
                <a:extLst>
                  <a:ext uri="{FF2B5EF4-FFF2-40B4-BE49-F238E27FC236}">
                    <a16:creationId xmlns:a16="http://schemas.microsoft.com/office/drawing/2014/main" id="{B5EF7233-2DC3-5E49-967A-6AB5A515FB3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63" name="フローチャート: 磁気ディスク 362">
              <a:extLst>
                <a:ext uri="{FF2B5EF4-FFF2-40B4-BE49-F238E27FC236}">
                  <a16:creationId xmlns:a16="http://schemas.microsoft.com/office/drawing/2014/main" id="{86F768E9-FDB9-DA46-9817-75EB5EBDFF7A}"/>
                </a:ext>
              </a:extLst>
            </p:cNvPr>
            <p:cNvSpPr/>
            <p:nvPr/>
          </p:nvSpPr>
          <p:spPr>
            <a:xfrm>
              <a:off x="7513766"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64" name="図形グループ 369">
              <a:extLst>
                <a:ext uri="{FF2B5EF4-FFF2-40B4-BE49-F238E27FC236}">
                  <a16:creationId xmlns:a16="http://schemas.microsoft.com/office/drawing/2014/main" id="{FB8A01B4-7F75-7D44-AF0C-40AFDC453F48}"/>
                </a:ext>
              </a:extLst>
            </p:cNvPr>
            <p:cNvGrpSpPr/>
            <p:nvPr/>
          </p:nvGrpSpPr>
          <p:grpSpPr>
            <a:xfrm>
              <a:off x="7488256" y="2048144"/>
              <a:ext cx="384888" cy="275693"/>
              <a:chOff x="758730" y="3198675"/>
              <a:chExt cx="806939" cy="688305"/>
            </a:xfrm>
          </p:grpSpPr>
          <p:sp>
            <p:nvSpPr>
              <p:cNvPr id="365" name="正方形/長方形 364">
                <a:extLst>
                  <a:ext uri="{FF2B5EF4-FFF2-40B4-BE49-F238E27FC236}">
                    <a16:creationId xmlns:a16="http://schemas.microsoft.com/office/drawing/2014/main" id="{55E97CEB-DD86-ED4E-8592-B957A8846BA6}"/>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08F9451-C6F1-1742-95AD-D617270369A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角丸四角形 366">
                <a:extLst>
                  <a:ext uri="{FF2B5EF4-FFF2-40B4-BE49-F238E27FC236}">
                    <a16:creationId xmlns:a16="http://schemas.microsoft.com/office/drawing/2014/main" id="{D45FB8D0-0CC9-2746-83CB-B730018B919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台形 367">
                <a:extLst>
                  <a:ext uri="{FF2B5EF4-FFF2-40B4-BE49-F238E27FC236}">
                    <a16:creationId xmlns:a16="http://schemas.microsoft.com/office/drawing/2014/main" id="{9343B9D7-CFFD-904E-874F-88EDFF5123C6}"/>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9" name="図形グループ 399">
              <a:extLst>
                <a:ext uri="{FF2B5EF4-FFF2-40B4-BE49-F238E27FC236}">
                  <a16:creationId xmlns:a16="http://schemas.microsoft.com/office/drawing/2014/main" id="{1BEA42C8-7CBA-4847-BA56-4167083F7C6B}"/>
                </a:ext>
              </a:extLst>
            </p:cNvPr>
            <p:cNvGrpSpPr/>
            <p:nvPr/>
          </p:nvGrpSpPr>
          <p:grpSpPr>
            <a:xfrm>
              <a:off x="7912940" y="2037719"/>
              <a:ext cx="296417" cy="283093"/>
              <a:chOff x="2667295" y="1059799"/>
              <a:chExt cx="681672" cy="722281"/>
            </a:xfrm>
          </p:grpSpPr>
          <p:sp>
            <p:nvSpPr>
              <p:cNvPr id="370" name="角丸四角形 369">
                <a:extLst>
                  <a:ext uri="{FF2B5EF4-FFF2-40B4-BE49-F238E27FC236}">
                    <a16:creationId xmlns:a16="http://schemas.microsoft.com/office/drawing/2014/main" id="{61679C00-3345-4E45-852E-0B1EEF961B35}"/>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71" name="図 370">
                <a:extLst>
                  <a:ext uri="{FF2B5EF4-FFF2-40B4-BE49-F238E27FC236}">
                    <a16:creationId xmlns:a16="http://schemas.microsoft.com/office/drawing/2014/main" id="{38B5EC5C-504C-0844-96FE-FDF14262FA1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72" name="フローチャート: 磁気ディスク 371">
              <a:extLst>
                <a:ext uri="{FF2B5EF4-FFF2-40B4-BE49-F238E27FC236}">
                  <a16:creationId xmlns:a16="http://schemas.microsoft.com/office/drawing/2014/main" id="{B9981FAA-8F55-7847-8437-07C23B1997C5}"/>
                </a:ext>
              </a:extLst>
            </p:cNvPr>
            <p:cNvSpPr/>
            <p:nvPr/>
          </p:nvSpPr>
          <p:spPr>
            <a:xfrm>
              <a:off x="7827309" y="287123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73" name="図形グループ 355">
              <a:extLst>
                <a:ext uri="{FF2B5EF4-FFF2-40B4-BE49-F238E27FC236}">
                  <a16:creationId xmlns:a16="http://schemas.microsoft.com/office/drawing/2014/main" id="{3411E95C-87A8-DF4A-8EDD-79197E9E5263}"/>
                </a:ext>
              </a:extLst>
            </p:cNvPr>
            <p:cNvGrpSpPr/>
            <p:nvPr/>
          </p:nvGrpSpPr>
          <p:grpSpPr>
            <a:xfrm>
              <a:off x="7852391" y="2547471"/>
              <a:ext cx="232617" cy="95895"/>
              <a:chOff x="6769100" y="1390650"/>
              <a:chExt cx="317500" cy="157483"/>
            </a:xfrm>
          </p:grpSpPr>
          <p:sp>
            <p:nvSpPr>
              <p:cNvPr id="374" name="正方形/長方形 373">
                <a:extLst>
                  <a:ext uri="{FF2B5EF4-FFF2-40B4-BE49-F238E27FC236}">
                    <a16:creationId xmlns:a16="http://schemas.microsoft.com/office/drawing/2014/main" id="{E4EA42B8-3931-2C41-9F07-6B9242C796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円/楕円 374">
                <a:extLst>
                  <a:ext uri="{FF2B5EF4-FFF2-40B4-BE49-F238E27FC236}">
                    <a16:creationId xmlns:a16="http://schemas.microsoft.com/office/drawing/2014/main" id="{2878F54C-4967-A54D-AAA5-D19AE2B8603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6" name="直線コネクタ 375">
                <a:extLst>
                  <a:ext uri="{FF2B5EF4-FFF2-40B4-BE49-F238E27FC236}">
                    <a16:creationId xmlns:a16="http://schemas.microsoft.com/office/drawing/2014/main" id="{AE642E02-A4B2-C14B-B8B0-02402057999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7" name="図形グループ 309">
              <a:extLst>
                <a:ext uri="{FF2B5EF4-FFF2-40B4-BE49-F238E27FC236}">
                  <a16:creationId xmlns:a16="http://schemas.microsoft.com/office/drawing/2014/main" id="{07A58F0F-C312-A744-9669-8A2C72F18C11}"/>
                </a:ext>
              </a:extLst>
            </p:cNvPr>
            <p:cNvGrpSpPr/>
            <p:nvPr/>
          </p:nvGrpSpPr>
          <p:grpSpPr>
            <a:xfrm>
              <a:off x="7576259" y="2400583"/>
              <a:ext cx="232617" cy="95895"/>
              <a:chOff x="6769100" y="1390650"/>
              <a:chExt cx="317500" cy="157483"/>
            </a:xfrm>
          </p:grpSpPr>
          <p:sp>
            <p:nvSpPr>
              <p:cNvPr id="378" name="正方形/長方形 377">
                <a:extLst>
                  <a:ext uri="{FF2B5EF4-FFF2-40B4-BE49-F238E27FC236}">
                    <a16:creationId xmlns:a16="http://schemas.microsoft.com/office/drawing/2014/main" id="{8C894971-C8E6-4742-A3F2-0578A3AD4D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9" name="円/楕円 378">
                <a:extLst>
                  <a:ext uri="{FF2B5EF4-FFF2-40B4-BE49-F238E27FC236}">
                    <a16:creationId xmlns:a16="http://schemas.microsoft.com/office/drawing/2014/main" id="{FE8484E1-7827-0A4C-9C99-7AFF8E2F3D8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0" name="直線コネクタ 379">
                <a:extLst>
                  <a:ext uri="{FF2B5EF4-FFF2-40B4-BE49-F238E27FC236}">
                    <a16:creationId xmlns:a16="http://schemas.microsoft.com/office/drawing/2014/main" id="{FCD126DE-4134-9C49-9973-1302E437CFA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1" name="図形グループ 355">
              <a:extLst>
                <a:ext uri="{FF2B5EF4-FFF2-40B4-BE49-F238E27FC236}">
                  <a16:creationId xmlns:a16="http://schemas.microsoft.com/office/drawing/2014/main" id="{DE715408-6B51-CA4E-AD4F-E44FF4EAF274}"/>
                </a:ext>
              </a:extLst>
            </p:cNvPr>
            <p:cNvGrpSpPr/>
            <p:nvPr/>
          </p:nvGrpSpPr>
          <p:grpSpPr>
            <a:xfrm>
              <a:off x="7856990" y="2400583"/>
              <a:ext cx="232617" cy="95895"/>
              <a:chOff x="6769100" y="1390650"/>
              <a:chExt cx="317500" cy="157483"/>
            </a:xfrm>
          </p:grpSpPr>
          <p:sp>
            <p:nvSpPr>
              <p:cNvPr id="382" name="正方形/長方形 381">
                <a:extLst>
                  <a:ext uri="{FF2B5EF4-FFF2-40B4-BE49-F238E27FC236}">
                    <a16:creationId xmlns:a16="http://schemas.microsoft.com/office/drawing/2014/main" id="{629FF2CC-B112-7540-AA8E-5D41A55CF14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円/楕円 382">
                <a:extLst>
                  <a:ext uri="{FF2B5EF4-FFF2-40B4-BE49-F238E27FC236}">
                    <a16:creationId xmlns:a16="http://schemas.microsoft.com/office/drawing/2014/main" id="{08BD1EB7-3FDA-5648-B3B3-073C14DC7C9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4" name="直線コネクタ 383">
                <a:extLst>
                  <a:ext uri="{FF2B5EF4-FFF2-40B4-BE49-F238E27FC236}">
                    <a16:creationId xmlns:a16="http://schemas.microsoft.com/office/drawing/2014/main" id="{C6F8F599-A340-824B-8967-04B36781F0F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386" name="テキスト ボックス 385">
            <a:extLst>
              <a:ext uri="{FF2B5EF4-FFF2-40B4-BE49-F238E27FC236}">
                <a16:creationId xmlns:a16="http://schemas.microsoft.com/office/drawing/2014/main" id="{5A68C4D0-BF3C-AE46-AC74-8840E6B58FC1}"/>
              </a:ext>
            </a:extLst>
          </p:cNvPr>
          <p:cNvSpPr txBox="1"/>
          <p:nvPr/>
        </p:nvSpPr>
        <p:spPr>
          <a:xfrm>
            <a:off x="2920839" y="5187194"/>
            <a:ext cx="1569660" cy="646331"/>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個別・専用</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システム構成</a:t>
            </a:r>
          </a:p>
        </p:txBody>
      </p:sp>
      <p:sp>
        <p:nvSpPr>
          <p:cNvPr id="387" name="テキスト ボックス 386">
            <a:extLst>
              <a:ext uri="{FF2B5EF4-FFF2-40B4-BE49-F238E27FC236}">
                <a16:creationId xmlns:a16="http://schemas.microsoft.com/office/drawing/2014/main" id="{22F5A09A-7149-8D46-9C3A-553953A67F7B}"/>
              </a:ext>
            </a:extLst>
          </p:cNvPr>
          <p:cNvSpPr txBox="1"/>
          <p:nvPr/>
        </p:nvSpPr>
        <p:spPr>
          <a:xfrm>
            <a:off x="6161200" y="5186003"/>
            <a:ext cx="1569660" cy="646331"/>
          </a:xfrm>
          <a:prstGeom prst="rect">
            <a:avLst/>
          </a:prstGeom>
          <a:noFill/>
        </p:spPr>
        <p:txBody>
          <a:bodyPr wrap="none" rtlCol="0">
            <a:spAutoFit/>
          </a:bodyPr>
          <a:lstStyle/>
          <a:p>
            <a:pPr algn="ctr"/>
            <a:r>
              <a:rPr lang="ja-JP" altLang="en-US">
                <a:solidFill>
                  <a:schemeClr val="accent4">
                    <a:lumMod val="50000"/>
                  </a:schemeClr>
                </a:solidFill>
                <a:latin typeface="Meiryo" panose="020B0604030504040204" pitchFamily="34" charset="-128"/>
                <a:ea typeface="Meiryo" panose="020B0604030504040204" pitchFamily="34" charset="-128"/>
              </a:rPr>
              <a:t>共用・汎用</a:t>
            </a:r>
            <a:endParaRPr lang="en-US" altLang="ja-JP" dirty="0">
              <a:solidFill>
                <a:schemeClr val="accent4">
                  <a:lumMod val="50000"/>
                </a:schemeClr>
              </a:solidFill>
              <a:latin typeface="Meiryo" panose="020B0604030504040204" pitchFamily="34" charset="-128"/>
              <a:ea typeface="Meiryo" panose="020B0604030504040204" pitchFamily="34" charset="-128"/>
            </a:endParaRPr>
          </a:p>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システム構成</a:t>
            </a:r>
          </a:p>
        </p:txBody>
      </p:sp>
      <p:sp>
        <p:nvSpPr>
          <p:cNvPr id="388" name="正方形/長方形 387">
            <a:extLst>
              <a:ext uri="{FF2B5EF4-FFF2-40B4-BE49-F238E27FC236}">
                <a16:creationId xmlns:a16="http://schemas.microsoft.com/office/drawing/2014/main" id="{9AA5EECB-B4A4-5A4F-80DF-3A4259547028}"/>
              </a:ext>
            </a:extLst>
          </p:cNvPr>
          <p:cNvSpPr/>
          <p:nvPr/>
        </p:nvSpPr>
        <p:spPr>
          <a:xfrm>
            <a:off x="5662155" y="3211732"/>
            <a:ext cx="2578189" cy="26973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panose="020B0604030504040204" pitchFamily="34" charset="-128"/>
                <a:ea typeface="Meiryo" panose="020B0604030504040204" pitchFamily="34" charset="-128"/>
                <a:cs typeface="ＭＳ Ｐゴシック"/>
              </a:rPr>
              <a:t>仮想化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と</a:t>
            </a:r>
            <a:r>
              <a:rPr kumimoji="1" lang="ja-JP" altLang="en-US" sz="1000" b="1">
                <a:solidFill>
                  <a:srgbClr val="FFFFFF"/>
                </a:solidFill>
                <a:latin typeface="Meiryo" panose="020B0604030504040204" pitchFamily="34" charset="-128"/>
                <a:ea typeface="Meiryo" panose="020B0604030504040204" pitchFamily="34" charset="-128"/>
                <a:cs typeface="ＭＳ Ｐゴシック"/>
              </a:rPr>
              <a:t>ソフトウェア化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のための仕組み</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9356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87"/>
                                        </p:tgtEl>
                                        <p:attrNameLst>
                                          <p:attrName>style.visibility</p:attrName>
                                        </p:attrNameLst>
                                      </p:cBhvr>
                                      <p:to>
                                        <p:strVal val="visible"/>
                                      </p:to>
                                    </p:set>
                                    <p:anim calcmode="lin" valueType="num">
                                      <p:cBhvr>
                                        <p:cTn id="17" dur="500" fill="hold"/>
                                        <p:tgtEl>
                                          <p:spTgt spid="387"/>
                                        </p:tgtEl>
                                        <p:attrNameLst>
                                          <p:attrName>ppt_w</p:attrName>
                                        </p:attrNameLst>
                                      </p:cBhvr>
                                      <p:tavLst>
                                        <p:tav tm="0">
                                          <p:val>
                                            <p:fltVal val="0"/>
                                          </p:val>
                                        </p:tav>
                                        <p:tav tm="100000">
                                          <p:val>
                                            <p:strVal val="#ppt_w"/>
                                          </p:val>
                                        </p:tav>
                                      </p:tavLst>
                                    </p:anim>
                                    <p:anim calcmode="lin" valueType="num">
                                      <p:cBhvr>
                                        <p:cTn id="18" dur="500" fill="hold"/>
                                        <p:tgtEl>
                                          <p:spTgt spid="387"/>
                                        </p:tgtEl>
                                        <p:attrNameLst>
                                          <p:attrName>ppt_h</p:attrName>
                                        </p:attrNameLst>
                                      </p:cBhvr>
                                      <p:tavLst>
                                        <p:tav tm="0">
                                          <p:val>
                                            <p:fltVal val="0"/>
                                          </p:val>
                                        </p:tav>
                                        <p:tav tm="100000">
                                          <p:val>
                                            <p:strVal val="#ppt_h"/>
                                          </p:val>
                                        </p:tav>
                                      </p:tavLst>
                                    </p:anim>
                                    <p:animEffect transition="in" filter="fade">
                                      <p:cBhvr>
                                        <p:cTn id="19" dur="500"/>
                                        <p:tgtEl>
                                          <p:spTgt spid="38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388"/>
                                        </p:tgtEl>
                                        <p:attrNameLst>
                                          <p:attrName>style.visibility</p:attrName>
                                        </p:attrNameLst>
                                      </p:cBhvr>
                                      <p:to>
                                        <p:strVal val="visible"/>
                                      </p:to>
                                    </p:set>
                                    <p:anim calcmode="lin" valueType="num">
                                      <p:cBhvr additive="base">
                                        <p:cTn id="24" dur="500"/>
                                        <p:tgtEl>
                                          <p:spTgt spid="388"/>
                                        </p:tgtEl>
                                        <p:attrNameLst>
                                          <p:attrName>ppt_y</p:attrName>
                                        </p:attrNameLst>
                                      </p:cBhvr>
                                      <p:tavLst>
                                        <p:tav tm="0">
                                          <p:val>
                                            <p:strVal val="#ppt_y-#ppt_h*1.125000"/>
                                          </p:val>
                                        </p:tav>
                                        <p:tav tm="100000">
                                          <p:val>
                                            <p:strVal val="#ppt_y"/>
                                          </p:val>
                                        </p:tav>
                                      </p:tavLst>
                                    </p:anim>
                                    <p:animEffect transition="in" filter="wipe(down)">
                                      <p:cBhvr>
                                        <p:cTn id="25" dur="5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7" grpId="0"/>
      <p:bldP spid="38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4B69207F-984E-C747-9FAF-341B1ED7E768}"/>
              </a:ext>
            </a:extLst>
          </p:cNvPr>
          <p:cNvGrpSpPr/>
          <p:nvPr/>
        </p:nvGrpSpPr>
        <p:grpSpPr>
          <a:xfrm>
            <a:off x="230400" y="2934658"/>
            <a:ext cx="8686800" cy="972298"/>
            <a:chOff x="230400" y="2934658"/>
            <a:chExt cx="8686800" cy="972298"/>
          </a:xfrm>
        </p:grpSpPr>
        <p:sp>
          <p:nvSpPr>
            <p:cNvPr id="234" name="正方形/長方形 233">
              <a:extLst>
                <a:ext uri="{FF2B5EF4-FFF2-40B4-BE49-F238E27FC236}">
                  <a16:creationId xmlns:a16="http://schemas.microsoft.com/office/drawing/2014/main" id="{0693DE31-08FB-724B-AA4E-A1DF0B27277E}"/>
                </a:ext>
              </a:extLst>
            </p:cNvPr>
            <p:cNvSpPr/>
            <p:nvPr/>
          </p:nvSpPr>
          <p:spPr>
            <a:xfrm>
              <a:off x="230400" y="2934658"/>
              <a:ext cx="8686800" cy="97229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7" name="テキスト ボックス 496">
              <a:extLst>
                <a:ext uri="{FF2B5EF4-FFF2-40B4-BE49-F238E27FC236}">
                  <a16:creationId xmlns:a16="http://schemas.microsoft.com/office/drawing/2014/main" id="{623DCDCD-25CA-C649-847C-99C845B15225}"/>
                </a:ext>
              </a:extLst>
            </p:cNvPr>
            <p:cNvSpPr txBox="1"/>
            <p:nvPr/>
          </p:nvSpPr>
          <p:spPr>
            <a:xfrm>
              <a:off x="1884925" y="3219748"/>
              <a:ext cx="5392823"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ソフトウエア化</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のための仕組み</a:t>
              </a:r>
            </a:p>
          </p:txBody>
        </p:sp>
        <p:sp>
          <p:nvSpPr>
            <p:cNvPr id="292" name="テキスト ボックス 291">
              <a:extLst>
                <a:ext uri="{FF2B5EF4-FFF2-40B4-BE49-F238E27FC236}">
                  <a16:creationId xmlns:a16="http://schemas.microsoft.com/office/drawing/2014/main" id="{FBCB6D20-BC0A-8D4B-A637-AB7052AA3928}"/>
                </a:ext>
              </a:extLst>
            </p:cNvPr>
            <p:cNvSpPr txBox="1"/>
            <p:nvPr/>
          </p:nvSpPr>
          <p:spPr>
            <a:xfrm>
              <a:off x="2216168" y="3567232"/>
              <a:ext cx="4698722"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使いたい機能や性能の組合せや変更の自由を実現</a:t>
              </a:r>
            </a:p>
          </p:txBody>
        </p:sp>
      </p:grpSp>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a:t>ソフトウェア化とクラウド</a:t>
            </a:r>
          </a:p>
        </p:txBody>
      </p:sp>
      <p:sp>
        <p:nvSpPr>
          <p:cNvPr id="221" name="正方形/長方形 220">
            <a:extLst>
              <a:ext uri="{FF2B5EF4-FFF2-40B4-BE49-F238E27FC236}">
                <a16:creationId xmlns:a16="http://schemas.microsoft.com/office/drawing/2014/main" id="{EA42D0DE-E460-DC49-BE2C-3C91A445E156}"/>
              </a:ext>
            </a:extLst>
          </p:cNvPr>
          <p:cNvSpPr/>
          <p:nvPr/>
        </p:nvSpPr>
        <p:spPr>
          <a:xfrm>
            <a:off x="230400" y="3946692"/>
            <a:ext cx="8686800" cy="246952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6E7B7D0C-60D1-3C43-9A6A-F3BA73FD7939}"/>
              </a:ext>
            </a:extLst>
          </p:cNvPr>
          <p:cNvGrpSpPr/>
          <p:nvPr/>
        </p:nvGrpSpPr>
        <p:grpSpPr>
          <a:xfrm>
            <a:off x="230400" y="867909"/>
            <a:ext cx="8686800" cy="2038822"/>
            <a:chOff x="230400" y="867909"/>
            <a:chExt cx="8686800" cy="2038822"/>
          </a:xfrm>
        </p:grpSpPr>
        <p:sp>
          <p:nvSpPr>
            <p:cNvPr id="496" name="正方形/長方形 495">
              <a:extLst>
                <a:ext uri="{FF2B5EF4-FFF2-40B4-BE49-F238E27FC236}">
                  <a16:creationId xmlns:a16="http://schemas.microsoft.com/office/drawing/2014/main" id="{53209C1F-D1DE-DD4A-961D-CF066AA5ECD3}"/>
                </a:ext>
              </a:extLst>
            </p:cNvPr>
            <p:cNvSpPr/>
            <p:nvPr/>
          </p:nvSpPr>
          <p:spPr>
            <a:xfrm>
              <a:off x="230400" y="867909"/>
              <a:ext cx="8686800" cy="203882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6" name="図 225">
              <a:extLst>
                <a:ext uri="{FF2B5EF4-FFF2-40B4-BE49-F238E27FC236}">
                  <a16:creationId xmlns:a16="http://schemas.microsoft.com/office/drawing/2014/main" id="{77CCC5A7-D87A-444A-97BA-990D6424C4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373346"/>
              <a:ext cx="700312" cy="786868"/>
            </a:xfrm>
            <a:prstGeom prst="rect">
              <a:avLst/>
            </a:prstGeom>
          </p:spPr>
        </p:pic>
        <p:pic>
          <p:nvPicPr>
            <p:cNvPr id="227" name="図 226">
              <a:extLst>
                <a:ext uri="{FF2B5EF4-FFF2-40B4-BE49-F238E27FC236}">
                  <a16:creationId xmlns:a16="http://schemas.microsoft.com/office/drawing/2014/main" id="{86E5D67A-E5AA-5945-9B6E-197538266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355079"/>
              <a:ext cx="862790" cy="811023"/>
            </a:xfrm>
            <a:prstGeom prst="rect">
              <a:avLst/>
            </a:prstGeom>
          </p:spPr>
        </p:pic>
        <p:pic>
          <p:nvPicPr>
            <p:cNvPr id="228" name="図 227">
              <a:extLst>
                <a:ext uri="{FF2B5EF4-FFF2-40B4-BE49-F238E27FC236}">
                  <a16:creationId xmlns:a16="http://schemas.microsoft.com/office/drawing/2014/main" id="{8C43D9E5-4B50-0A47-A6C1-A7B8B92DB5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333034"/>
              <a:ext cx="901540" cy="804829"/>
            </a:xfrm>
            <a:prstGeom prst="rect">
              <a:avLst/>
            </a:prstGeom>
          </p:spPr>
        </p:pic>
        <p:pic>
          <p:nvPicPr>
            <p:cNvPr id="229" name="図 228">
              <a:extLst>
                <a:ext uri="{FF2B5EF4-FFF2-40B4-BE49-F238E27FC236}">
                  <a16:creationId xmlns:a16="http://schemas.microsoft.com/office/drawing/2014/main" id="{7CA0A872-D486-C044-A4AF-D13AED56C0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378139"/>
              <a:ext cx="759724" cy="759724"/>
            </a:xfrm>
            <a:prstGeom prst="rect">
              <a:avLst/>
            </a:prstGeom>
          </p:spPr>
        </p:pic>
        <p:pic>
          <p:nvPicPr>
            <p:cNvPr id="230" name="図 229">
              <a:extLst>
                <a:ext uri="{FF2B5EF4-FFF2-40B4-BE49-F238E27FC236}">
                  <a16:creationId xmlns:a16="http://schemas.microsoft.com/office/drawing/2014/main" id="{EF0B6B35-ACF7-BD45-9B9C-406C371EE3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391761"/>
              <a:ext cx="824199" cy="737657"/>
            </a:xfrm>
            <a:prstGeom prst="rect">
              <a:avLst/>
            </a:prstGeom>
            <a:effectLst>
              <a:outerShdw blurRad="50800" dist="38100" dir="2700000" algn="tl" rotWithShape="0">
                <a:prstClr val="black">
                  <a:alpha val="40000"/>
                </a:prstClr>
              </a:outerShdw>
            </a:effectLst>
          </p:spPr>
        </p:pic>
        <p:pic>
          <p:nvPicPr>
            <p:cNvPr id="232" name="図 231">
              <a:extLst>
                <a:ext uri="{FF2B5EF4-FFF2-40B4-BE49-F238E27FC236}">
                  <a16:creationId xmlns:a16="http://schemas.microsoft.com/office/drawing/2014/main" id="{933387E4-0511-9C4E-94CA-AA0E44D9EA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355079"/>
              <a:ext cx="806968" cy="811023"/>
            </a:xfrm>
            <a:prstGeom prst="rect">
              <a:avLst/>
            </a:prstGeom>
            <a:effectLst>
              <a:outerShdw blurRad="50800" dist="38100" dir="2700000" algn="tl" rotWithShape="0">
                <a:prstClr val="black">
                  <a:alpha val="40000"/>
                </a:prstClr>
              </a:outerShdw>
            </a:effectLst>
          </p:spPr>
        </p:pic>
        <p:pic>
          <p:nvPicPr>
            <p:cNvPr id="233" name="図 232">
              <a:extLst>
                <a:ext uri="{FF2B5EF4-FFF2-40B4-BE49-F238E27FC236}">
                  <a16:creationId xmlns:a16="http://schemas.microsoft.com/office/drawing/2014/main" id="{6CDD73EE-025E-6E4C-83B0-FB91F2CB9E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360871"/>
              <a:ext cx="759724" cy="759724"/>
            </a:xfrm>
            <a:prstGeom prst="rect">
              <a:avLst/>
            </a:prstGeom>
          </p:spPr>
        </p:pic>
        <p:sp>
          <p:nvSpPr>
            <p:cNvPr id="500" name="テキスト ボックス 499">
              <a:extLst>
                <a:ext uri="{FF2B5EF4-FFF2-40B4-BE49-F238E27FC236}">
                  <a16:creationId xmlns:a16="http://schemas.microsoft.com/office/drawing/2014/main" id="{DFB5F49C-249F-BB44-AF6F-B1BBFA74935A}"/>
                </a:ext>
              </a:extLst>
            </p:cNvPr>
            <p:cNvSpPr txBox="1"/>
            <p:nvPr/>
          </p:nvSpPr>
          <p:spPr>
            <a:xfrm>
              <a:off x="319874" y="2218617"/>
              <a:ext cx="8504251"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簡単・便利・いつでも／どこでも</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の機能や性能をサービスとして使える仕組み</a:t>
              </a:r>
            </a:p>
          </p:txBody>
        </p:sp>
        <p:sp>
          <p:nvSpPr>
            <p:cNvPr id="504" name="テキスト ボックス 503">
              <a:extLst>
                <a:ext uri="{FF2B5EF4-FFF2-40B4-BE49-F238E27FC236}">
                  <a16:creationId xmlns:a16="http://schemas.microsoft.com/office/drawing/2014/main" id="{37C5DD76-781F-B349-AB0B-80C8E1912F24}"/>
                </a:ext>
              </a:extLst>
            </p:cNvPr>
            <p:cNvSpPr txBox="1"/>
            <p:nvPr/>
          </p:nvSpPr>
          <p:spPr>
            <a:xfrm>
              <a:off x="5830570" y="980881"/>
              <a:ext cx="2954655"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実質的に使える機能や性能</a:t>
              </a:r>
            </a:p>
          </p:txBody>
        </p:sp>
      </p:grpSp>
      <p:grpSp>
        <p:nvGrpSpPr>
          <p:cNvPr id="7" name="グループ化 6">
            <a:extLst>
              <a:ext uri="{FF2B5EF4-FFF2-40B4-BE49-F238E27FC236}">
                <a16:creationId xmlns:a16="http://schemas.microsoft.com/office/drawing/2014/main" id="{D011755B-6CE0-934C-8F14-5AA86CE8BF5E}"/>
              </a:ext>
            </a:extLst>
          </p:cNvPr>
          <p:cNvGrpSpPr/>
          <p:nvPr/>
        </p:nvGrpSpPr>
        <p:grpSpPr>
          <a:xfrm>
            <a:off x="453903" y="2660043"/>
            <a:ext cx="8223250" cy="508844"/>
            <a:chOff x="453903" y="2660043"/>
            <a:chExt cx="8223250" cy="508844"/>
          </a:xfrm>
        </p:grpSpPr>
        <p:sp>
          <p:nvSpPr>
            <p:cNvPr id="501" name="角丸四角形 500">
              <a:extLst>
                <a:ext uri="{FF2B5EF4-FFF2-40B4-BE49-F238E27FC236}">
                  <a16:creationId xmlns:a16="http://schemas.microsoft.com/office/drawing/2014/main" id="{C562DB55-21BC-F043-B2F2-AB5549CCDE6A}"/>
                </a:ext>
              </a:extLst>
            </p:cNvPr>
            <p:cNvSpPr/>
            <p:nvPr/>
          </p:nvSpPr>
          <p:spPr>
            <a:xfrm>
              <a:off x="453903" y="2660043"/>
              <a:ext cx="8223250" cy="506873"/>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2800" dirty="0">
                <a:solidFill>
                  <a:srgbClr val="0000FF"/>
                </a:solidFill>
                <a:latin typeface="Meiryo" panose="020B0604030504040204" pitchFamily="34" charset="-128"/>
                <a:ea typeface="Meiryo" panose="020B0604030504040204" pitchFamily="34" charset="-128"/>
                <a:cs typeface="ＭＳ Ｐゴシック"/>
              </a:endParaRPr>
            </a:p>
          </p:txBody>
        </p:sp>
        <p:sp>
          <p:nvSpPr>
            <p:cNvPr id="502" name="正方形/長方形 501">
              <a:extLst>
                <a:ext uri="{FF2B5EF4-FFF2-40B4-BE49-F238E27FC236}">
                  <a16:creationId xmlns:a16="http://schemas.microsoft.com/office/drawing/2014/main" id="{755036F3-2CA7-3345-AE1D-211EC13E75EF}"/>
                </a:ext>
              </a:extLst>
            </p:cNvPr>
            <p:cNvSpPr/>
            <p:nvPr/>
          </p:nvSpPr>
          <p:spPr>
            <a:xfrm>
              <a:off x="3556337" y="2707222"/>
              <a:ext cx="2031326" cy="461665"/>
            </a:xfrm>
            <a:prstGeom prst="rect">
              <a:avLst/>
            </a:prstGeom>
          </p:spPr>
          <p:txBody>
            <a:bodyPr wrap="none">
              <a:spAutoFit/>
            </a:bodyPr>
            <a:lstStyle/>
            <a:p>
              <a:pPr algn="ctr"/>
              <a:r>
                <a:rPr lang="ja-JP" altLang="en-US" sz="240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rPr>
                <a:t>ネットワーク</a:t>
              </a:r>
              <a:endParaRPr lang="en-US" altLang="ja-JP" sz="2400" dirty="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endParaRPr>
            </a:p>
          </p:txBody>
        </p:sp>
      </p:grpSp>
      <p:sp>
        <p:nvSpPr>
          <p:cNvPr id="286" name="正方形/長方形 285">
            <a:extLst>
              <a:ext uri="{FF2B5EF4-FFF2-40B4-BE49-F238E27FC236}">
                <a16:creationId xmlns:a16="http://schemas.microsoft.com/office/drawing/2014/main" id="{73F9D832-8842-5243-9187-20D9418B21E4}"/>
              </a:ext>
            </a:extLst>
          </p:cNvPr>
          <p:cNvSpPr/>
          <p:nvPr/>
        </p:nvSpPr>
        <p:spPr>
          <a:xfrm>
            <a:off x="369039" y="3985870"/>
            <a:ext cx="8424597" cy="84374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DE8A552B-2CAE-0D42-A3FA-568CFFCD1608}"/>
              </a:ext>
            </a:extLst>
          </p:cNvPr>
          <p:cNvSpPr/>
          <p:nvPr/>
        </p:nvSpPr>
        <p:spPr>
          <a:xfrm>
            <a:off x="2176061" y="554786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円/楕円 180">
            <a:extLst>
              <a:ext uri="{FF2B5EF4-FFF2-40B4-BE49-F238E27FC236}">
                <a16:creationId xmlns:a16="http://schemas.microsoft.com/office/drawing/2014/main" id="{E7FD5DBC-05A8-3147-92B8-452566B94AFF}"/>
              </a:ext>
            </a:extLst>
          </p:cNvPr>
          <p:cNvSpPr/>
          <p:nvPr/>
        </p:nvSpPr>
        <p:spPr>
          <a:xfrm>
            <a:off x="2207196" y="556720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2" name="直線コネクタ 181">
            <a:extLst>
              <a:ext uri="{FF2B5EF4-FFF2-40B4-BE49-F238E27FC236}">
                <a16:creationId xmlns:a16="http://schemas.microsoft.com/office/drawing/2014/main" id="{7CE0E554-EC07-FF4F-A6A8-F968FF77D6DD}"/>
              </a:ext>
            </a:extLst>
          </p:cNvPr>
          <p:cNvCxnSpPr/>
          <p:nvPr/>
        </p:nvCxnSpPr>
        <p:spPr>
          <a:xfrm>
            <a:off x="2267672" y="559555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7" name="正方形/長方形 176">
            <a:extLst>
              <a:ext uri="{FF2B5EF4-FFF2-40B4-BE49-F238E27FC236}">
                <a16:creationId xmlns:a16="http://schemas.microsoft.com/office/drawing/2014/main" id="{294F3E75-ECB4-6E46-897A-1D74A1C3F10D}"/>
              </a:ext>
            </a:extLst>
          </p:cNvPr>
          <p:cNvSpPr/>
          <p:nvPr/>
        </p:nvSpPr>
        <p:spPr>
          <a:xfrm>
            <a:off x="2178031" y="569479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779F9D09-A964-104B-A1B5-96A11FD45334}"/>
              </a:ext>
            </a:extLst>
          </p:cNvPr>
          <p:cNvSpPr/>
          <p:nvPr/>
        </p:nvSpPr>
        <p:spPr>
          <a:xfrm>
            <a:off x="2209166" y="571413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700DE333-8E1F-D44E-8DC6-F0856C9204D1}"/>
              </a:ext>
            </a:extLst>
          </p:cNvPr>
          <p:cNvCxnSpPr/>
          <p:nvPr/>
        </p:nvCxnSpPr>
        <p:spPr>
          <a:xfrm>
            <a:off x="2269646" y="574248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4" name="正方形/長方形 173">
            <a:extLst>
              <a:ext uri="{FF2B5EF4-FFF2-40B4-BE49-F238E27FC236}">
                <a16:creationId xmlns:a16="http://schemas.microsoft.com/office/drawing/2014/main" id="{1DF33A1E-B912-AE4C-8672-DA4C7166EBEE}"/>
              </a:ext>
            </a:extLst>
          </p:cNvPr>
          <p:cNvSpPr/>
          <p:nvPr/>
        </p:nvSpPr>
        <p:spPr>
          <a:xfrm>
            <a:off x="2456792" y="569734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a:extLst>
              <a:ext uri="{FF2B5EF4-FFF2-40B4-BE49-F238E27FC236}">
                <a16:creationId xmlns:a16="http://schemas.microsoft.com/office/drawing/2014/main" id="{3D8C4EE7-9128-4245-80C6-F893BC8E522D}"/>
              </a:ext>
            </a:extLst>
          </p:cNvPr>
          <p:cNvSpPr/>
          <p:nvPr/>
        </p:nvSpPr>
        <p:spPr>
          <a:xfrm>
            <a:off x="2487927" y="571667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6" name="直線コネクタ 175">
            <a:extLst>
              <a:ext uri="{FF2B5EF4-FFF2-40B4-BE49-F238E27FC236}">
                <a16:creationId xmlns:a16="http://schemas.microsoft.com/office/drawing/2014/main" id="{8E51DF77-D5C7-2A40-9CD3-EB6FA1434A36}"/>
              </a:ext>
            </a:extLst>
          </p:cNvPr>
          <p:cNvCxnSpPr/>
          <p:nvPr/>
        </p:nvCxnSpPr>
        <p:spPr>
          <a:xfrm>
            <a:off x="2548407" y="574502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フローチャート: 磁気ディスク 24">
            <a:extLst>
              <a:ext uri="{FF2B5EF4-FFF2-40B4-BE49-F238E27FC236}">
                <a16:creationId xmlns:a16="http://schemas.microsoft.com/office/drawing/2014/main" id="{F250E024-FEEA-F94D-925F-320918646535}"/>
              </a:ext>
            </a:extLst>
          </p:cNvPr>
          <p:cNvSpPr/>
          <p:nvPr/>
        </p:nvSpPr>
        <p:spPr>
          <a:xfrm>
            <a:off x="2198925" y="5939838"/>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6" name="フローチャート: 磁気ディスク 25">
            <a:extLst>
              <a:ext uri="{FF2B5EF4-FFF2-40B4-BE49-F238E27FC236}">
                <a16:creationId xmlns:a16="http://schemas.microsoft.com/office/drawing/2014/main" id="{704752AD-0B55-DD47-9001-0A5E941619E7}"/>
              </a:ext>
            </a:extLst>
          </p:cNvPr>
          <p:cNvSpPr/>
          <p:nvPr/>
        </p:nvSpPr>
        <p:spPr>
          <a:xfrm>
            <a:off x="2568100" y="593983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1" name="正方形/長方形 170">
            <a:extLst>
              <a:ext uri="{FF2B5EF4-FFF2-40B4-BE49-F238E27FC236}">
                <a16:creationId xmlns:a16="http://schemas.microsoft.com/office/drawing/2014/main" id="{928F59B4-D64A-7E41-BB51-7F6F9863BFE8}"/>
              </a:ext>
            </a:extLst>
          </p:cNvPr>
          <p:cNvSpPr/>
          <p:nvPr/>
        </p:nvSpPr>
        <p:spPr>
          <a:xfrm>
            <a:off x="2456792" y="554786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65EDF5D5-1A7A-214B-B7C6-977083453253}"/>
              </a:ext>
            </a:extLst>
          </p:cNvPr>
          <p:cNvSpPr/>
          <p:nvPr/>
        </p:nvSpPr>
        <p:spPr>
          <a:xfrm>
            <a:off x="2487927" y="556720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a:extLst>
              <a:ext uri="{FF2B5EF4-FFF2-40B4-BE49-F238E27FC236}">
                <a16:creationId xmlns:a16="http://schemas.microsoft.com/office/drawing/2014/main" id="{59F32532-45F2-414D-8D3E-C3805F4929F2}"/>
              </a:ext>
            </a:extLst>
          </p:cNvPr>
          <p:cNvCxnSpPr/>
          <p:nvPr/>
        </p:nvCxnSpPr>
        <p:spPr>
          <a:xfrm>
            <a:off x="2548407" y="559555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8" name="正方形/長方形 167">
            <a:extLst>
              <a:ext uri="{FF2B5EF4-FFF2-40B4-BE49-F238E27FC236}">
                <a16:creationId xmlns:a16="http://schemas.microsoft.com/office/drawing/2014/main" id="{8D899AC6-D1F5-5647-955E-8319C1160F8C}"/>
              </a:ext>
            </a:extLst>
          </p:cNvPr>
          <p:cNvSpPr/>
          <p:nvPr/>
        </p:nvSpPr>
        <p:spPr>
          <a:xfrm>
            <a:off x="2180660" y="540098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a:extLst>
              <a:ext uri="{FF2B5EF4-FFF2-40B4-BE49-F238E27FC236}">
                <a16:creationId xmlns:a16="http://schemas.microsoft.com/office/drawing/2014/main" id="{0712DEC1-F1C2-1641-9062-86CE4D0D9086}"/>
              </a:ext>
            </a:extLst>
          </p:cNvPr>
          <p:cNvSpPr/>
          <p:nvPr/>
        </p:nvSpPr>
        <p:spPr>
          <a:xfrm>
            <a:off x="2211795" y="542031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a:extLst>
              <a:ext uri="{FF2B5EF4-FFF2-40B4-BE49-F238E27FC236}">
                <a16:creationId xmlns:a16="http://schemas.microsoft.com/office/drawing/2014/main" id="{8DACC99E-BD04-7A4A-ABAF-568B7107FD50}"/>
              </a:ext>
            </a:extLst>
          </p:cNvPr>
          <p:cNvCxnSpPr/>
          <p:nvPr/>
        </p:nvCxnSpPr>
        <p:spPr>
          <a:xfrm>
            <a:off x="2272271" y="544866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5" name="正方形/長方形 164">
            <a:extLst>
              <a:ext uri="{FF2B5EF4-FFF2-40B4-BE49-F238E27FC236}">
                <a16:creationId xmlns:a16="http://schemas.microsoft.com/office/drawing/2014/main" id="{32371456-C20F-7B4C-AE06-CFD9F1A23588}"/>
              </a:ext>
            </a:extLst>
          </p:cNvPr>
          <p:cNvSpPr/>
          <p:nvPr/>
        </p:nvSpPr>
        <p:spPr>
          <a:xfrm>
            <a:off x="2461391" y="540098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AB9639F5-1A50-E94B-9B87-706217D9164A}"/>
              </a:ext>
            </a:extLst>
          </p:cNvPr>
          <p:cNvSpPr/>
          <p:nvPr/>
        </p:nvSpPr>
        <p:spPr>
          <a:xfrm>
            <a:off x="2492526" y="542031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1938BA9C-2C4D-7045-8248-5D49918D6C68}"/>
              </a:ext>
            </a:extLst>
          </p:cNvPr>
          <p:cNvCxnSpPr/>
          <p:nvPr/>
        </p:nvCxnSpPr>
        <p:spPr>
          <a:xfrm>
            <a:off x="2553006" y="544866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2" name="正方形/長方形 161">
            <a:extLst>
              <a:ext uri="{FF2B5EF4-FFF2-40B4-BE49-F238E27FC236}">
                <a16:creationId xmlns:a16="http://schemas.microsoft.com/office/drawing/2014/main" id="{9A2AA9CB-59CB-A049-AF8A-7C335F20D709}"/>
              </a:ext>
            </a:extLst>
          </p:cNvPr>
          <p:cNvSpPr/>
          <p:nvPr/>
        </p:nvSpPr>
        <p:spPr>
          <a:xfrm>
            <a:off x="2727517" y="555110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a:extLst>
              <a:ext uri="{FF2B5EF4-FFF2-40B4-BE49-F238E27FC236}">
                <a16:creationId xmlns:a16="http://schemas.microsoft.com/office/drawing/2014/main" id="{0CF6736C-1A30-7342-80F9-655F8366D6FF}"/>
              </a:ext>
            </a:extLst>
          </p:cNvPr>
          <p:cNvSpPr/>
          <p:nvPr/>
        </p:nvSpPr>
        <p:spPr>
          <a:xfrm>
            <a:off x="2758652" y="557043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4" name="直線コネクタ 163">
            <a:extLst>
              <a:ext uri="{FF2B5EF4-FFF2-40B4-BE49-F238E27FC236}">
                <a16:creationId xmlns:a16="http://schemas.microsoft.com/office/drawing/2014/main" id="{CFFC610D-1582-DB4D-BC8E-78A3FCBCD4C1}"/>
              </a:ext>
            </a:extLst>
          </p:cNvPr>
          <p:cNvCxnSpPr/>
          <p:nvPr/>
        </p:nvCxnSpPr>
        <p:spPr>
          <a:xfrm>
            <a:off x="2819128" y="559879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9" name="正方形/長方形 158">
            <a:extLst>
              <a:ext uri="{FF2B5EF4-FFF2-40B4-BE49-F238E27FC236}">
                <a16:creationId xmlns:a16="http://schemas.microsoft.com/office/drawing/2014/main" id="{16BC9355-86D0-E641-8DB9-86259D0BB585}"/>
              </a:ext>
            </a:extLst>
          </p:cNvPr>
          <p:cNvSpPr/>
          <p:nvPr/>
        </p:nvSpPr>
        <p:spPr>
          <a:xfrm>
            <a:off x="2729487" y="569803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79B9C258-452E-7D44-873E-40A0DDF0BBCC}"/>
              </a:ext>
            </a:extLst>
          </p:cNvPr>
          <p:cNvSpPr/>
          <p:nvPr/>
        </p:nvSpPr>
        <p:spPr>
          <a:xfrm>
            <a:off x="2760622" y="571736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a:extLst>
              <a:ext uri="{FF2B5EF4-FFF2-40B4-BE49-F238E27FC236}">
                <a16:creationId xmlns:a16="http://schemas.microsoft.com/office/drawing/2014/main" id="{C17EE800-7016-EC48-8218-D5D4DDC17AA0}"/>
              </a:ext>
            </a:extLst>
          </p:cNvPr>
          <p:cNvCxnSpPr/>
          <p:nvPr/>
        </p:nvCxnSpPr>
        <p:spPr>
          <a:xfrm>
            <a:off x="2821102" y="574572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6" name="正方形/長方形 155">
            <a:extLst>
              <a:ext uri="{FF2B5EF4-FFF2-40B4-BE49-F238E27FC236}">
                <a16:creationId xmlns:a16="http://schemas.microsoft.com/office/drawing/2014/main" id="{08DD5499-B86E-254D-B76E-C83484A40339}"/>
              </a:ext>
            </a:extLst>
          </p:cNvPr>
          <p:cNvSpPr/>
          <p:nvPr/>
        </p:nvSpPr>
        <p:spPr>
          <a:xfrm>
            <a:off x="3008248" y="5700574"/>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7DA8D3D7-B778-944A-977E-24E3AEDAF4C7}"/>
              </a:ext>
            </a:extLst>
          </p:cNvPr>
          <p:cNvSpPr/>
          <p:nvPr/>
        </p:nvSpPr>
        <p:spPr>
          <a:xfrm>
            <a:off x="3039383" y="5719907"/>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35DCF52B-559F-024F-A16A-388B0ECB2921}"/>
              </a:ext>
            </a:extLst>
          </p:cNvPr>
          <p:cNvCxnSpPr/>
          <p:nvPr/>
        </p:nvCxnSpPr>
        <p:spPr>
          <a:xfrm>
            <a:off x="3099863" y="5748261"/>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3" name="正方形/長方形 152">
            <a:extLst>
              <a:ext uri="{FF2B5EF4-FFF2-40B4-BE49-F238E27FC236}">
                <a16:creationId xmlns:a16="http://schemas.microsoft.com/office/drawing/2014/main" id="{46068C9B-30A2-9540-8025-F737309103DF}"/>
              </a:ext>
            </a:extLst>
          </p:cNvPr>
          <p:cNvSpPr/>
          <p:nvPr/>
        </p:nvSpPr>
        <p:spPr>
          <a:xfrm>
            <a:off x="3008248" y="555110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3E9CE977-6763-FB4B-AC41-E58B4E08449F}"/>
              </a:ext>
            </a:extLst>
          </p:cNvPr>
          <p:cNvSpPr/>
          <p:nvPr/>
        </p:nvSpPr>
        <p:spPr>
          <a:xfrm>
            <a:off x="3039383" y="557043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5" name="直線コネクタ 154">
            <a:extLst>
              <a:ext uri="{FF2B5EF4-FFF2-40B4-BE49-F238E27FC236}">
                <a16:creationId xmlns:a16="http://schemas.microsoft.com/office/drawing/2014/main" id="{EE522C3E-7872-8E48-99C2-73917E5953EC}"/>
              </a:ext>
            </a:extLst>
          </p:cNvPr>
          <p:cNvCxnSpPr/>
          <p:nvPr/>
        </p:nvCxnSpPr>
        <p:spPr>
          <a:xfrm>
            <a:off x="3099863" y="559879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0" name="正方形/長方形 149">
            <a:extLst>
              <a:ext uri="{FF2B5EF4-FFF2-40B4-BE49-F238E27FC236}">
                <a16:creationId xmlns:a16="http://schemas.microsoft.com/office/drawing/2014/main" id="{D7667CCD-D3D0-BA46-9F99-F50A9157DB9D}"/>
              </a:ext>
            </a:extLst>
          </p:cNvPr>
          <p:cNvSpPr/>
          <p:nvPr/>
        </p:nvSpPr>
        <p:spPr>
          <a:xfrm>
            <a:off x="2732116" y="5404215"/>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円/楕円 150">
            <a:extLst>
              <a:ext uri="{FF2B5EF4-FFF2-40B4-BE49-F238E27FC236}">
                <a16:creationId xmlns:a16="http://schemas.microsoft.com/office/drawing/2014/main" id="{276EB08C-6789-1B40-AC90-ABC7A31A1A67}"/>
              </a:ext>
            </a:extLst>
          </p:cNvPr>
          <p:cNvSpPr/>
          <p:nvPr/>
        </p:nvSpPr>
        <p:spPr>
          <a:xfrm>
            <a:off x="2763251" y="5423548"/>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2" name="直線コネクタ 151">
            <a:extLst>
              <a:ext uri="{FF2B5EF4-FFF2-40B4-BE49-F238E27FC236}">
                <a16:creationId xmlns:a16="http://schemas.microsoft.com/office/drawing/2014/main" id="{26CC24DB-3649-694D-99A7-83A654CBEBD7}"/>
              </a:ext>
            </a:extLst>
          </p:cNvPr>
          <p:cNvCxnSpPr/>
          <p:nvPr/>
        </p:nvCxnSpPr>
        <p:spPr>
          <a:xfrm>
            <a:off x="2823727" y="5451902"/>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7" name="正方形/長方形 146">
            <a:extLst>
              <a:ext uri="{FF2B5EF4-FFF2-40B4-BE49-F238E27FC236}">
                <a16:creationId xmlns:a16="http://schemas.microsoft.com/office/drawing/2014/main" id="{29144521-7CEC-B648-8D12-A621BC64C6CC}"/>
              </a:ext>
            </a:extLst>
          </p:cNvPr>
          <p:cNvSpPr/>
          <p:nvPr/>
        </p:nvSpPr>
        <p:spPr>
          <a:xfrm>
            <a:off x="3012847" y="5404215"/>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9A9D7592-42F5-614C-8001-428450A475E9}"/>
              </a:ext>
            </a:extLst>
          </p:cNvPr>
          <p:cNvSpPr/>
          <p:nvPr/>
        </p:nvSpPr>
        <p:spPr>
          <a:xfrm>
            <a:off x="3043982" y="5423548"/>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コネクタ 148">
            <a:extLst>
              <a:ext uri="{FF2B5EF4-FFF2-40B4-BE49-F238E27FC236}">
                <a16:creationId xmlns:a16="http://schemas.microsoft.com/office/drawing/2014/main" id="{513960F1-07D4-5D4C-B34C-BB91196F8F46}"/>
              </a:ext>
            </a:extLst>
          </p:cNvPr>
          <p:cNvCxnSpPr/>
          <p:nvPr/>
        </p:nvCxnSpPr>
        <p:spPr>
          <a:xfrm>
            <a:off x="3104462" y="5451902"/>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4" name="正方形/長方形 143">
            <a:extLst>
              <a:ext uri="{FF2B5EF4-FFF2-40B4-BE49-F238E27FC236}">
                <a16:creationId xmlns:a16="http://schemas.microsoft.com/office/drawing/2014/main" id="{1136FED2-7695-6040-AF5A-FD81EB8DF149}"/>
              </a:ext>
            </a:extLst>
          </p:cNvPr>
          <p:cNvSpPr/>
          <p:nvPr/>
        </p:nvSpPr>
        <p:spPr>
          <a:xfrm>
            <a:off x="3289762" y="554948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a:extLst>
              <a:ext uri="{FF2B5EF4-FFF2-40B4-BE49-F238E27FC236}">
                <a16:creationId xmlns:a16="http://schemas.microsoft.com/office/drawing/2014/main" id="{AE5198A5-C821-2F44-B325-B1EF677FB0E9}"/>
              </a:ext>
            </a:extLst>
          </p:cNvPr>
          <p:cNvSpPr/>
          <p:nvPr/>
        </p:nvSpPr>
        <p:spPr>
          <a:xfrm>
            <a:off x="3320897" y="556881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6" name="直線コネクタ 145">
            <a:extLst>
              <a:ext uri="{FF2B5EF4-FFF2-40B4-BE49-F238E27FC236}">
                <a16:creationId xmlns:a16="http://schemas.microsoft.com/office/drawing/2014/main" id="{E9EC8546-0E64-B047-A3C7-1EDD078F3357}"/>
              </a:ext>
            </a:extLst>
          </p:cNvPr>
          <p:cNvCxnSpPr/>
          <p:nvPr/>
        </p:nvCxnSpPr>
        <p:spPr>
          <a:xfrm>
            <a:off x="3381373" y="559717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1" name="正方形/長方形 140">
            <a:extLst>
              <a:ext uri="{FF2B5EF4-FFF2-40B4-BE49-F238E27FC236}">
                <a16:creationId xmlns:a16="http://schemas.microsoft.com/office/drawing/2014/main" id="{71D982E2-DD1C-E744-A731-C039C367CEFD}"/>
              </a:ext>
            </a:extLst>
          </p:cNvPr>
          <p:cNvSpPr/>
          <p:nvPr/>
        </p:nvSpPr>
        <p:spPr>
          <a:xfrm>
            <a:off x="3291732" y="569641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E251BD26-A2E9-1D44-8922-8E59625985CE}"/>
              </a:ext>
            </a:extLst>
          </p:cNvPr>
          <p:cNvSpPr/>
          <p:nvPr/>
        </p:nvSpPr>
        <p:spPr>
          <a:xfrm>
            <a:off x="3322867" y="571574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3" name="直線コネクタ 142">
            <a:extLst>
              <a:ext uri="{FF2B5EF4-FFF2-40B4-BE49-F238E27FC236}">
                <a16:creationId xmlns:a16="http://schemas.microsoft.com/office/drawing/2014/main" id="{92012984-CF9F-0448-AC3A-5459E176BA95}"/>
              </a:ext>
            </a:extLst>
          </p:cNvPr>
          <p:cNvCxnSpPr/>
          <p:nvPr/>
        </p:nvCxnSpPr>
        <p:spPr>
          <a:xfrm>
            <a:off x="3383347" y="574410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8" name="正方形/長方形 137">
            <a:extLst>
              <a:ext uri="{FF2B5EF4-FFF2-40B4-BE49-F238E27FC236}">
                <a16:creationId xmlns:a16="http://schemas.microsoft.com/office/drawing/2014/main" id="{8B215220-F730-8942-9361-0A43A642BC68}"/>
              </a:ext>
            </a:extLst>
          </p:cNvPr>
          <p:cNvSpPr/>
          <p:nvPr/>
        </p:nvSpPr>
        <p:spPr>
          <a:xfrm>
            <a:off x="3570493" y="5698957"/>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A12B6A7E-6FB4-7E47-A010-22BB90FC5B93}"/>
              </a:ext>
            </a:extLst>
          </p:cNvPr>
          <p:cNvSpPr/>
          <p:nvPr/>
        </p:nvSpPr>
        <p:spPr>
          <a:xfrm>
            <a:off x="3601628" y="5718290"/>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0" name="直線コネクタ 139">
            <a:extLst>
              <a:ext uri="{FF2B5EF4-FFF2-40B4-BE49-F238E27FC236}">
                <a16:creationId xmlns:a16="http://schemas.microsoft.com/office/drawing/2014/main" id="{94C0DFCE-4625-3746-BD86-E23E940BD119}"/>
              </a:ext>
            </a:extLst>
          </p:cNvPr>
          <p:cNvCxnSpPr/>
          <p:nvPr/>
        </p:nvCxnSpPr>
        <p:spPr>
          <a:xfrm>
            <a:off x="3662108" y="5746644"/>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5" name="正方形/長方形 134">
            <a:extLst>
              <a:ext uri="{FF2B5EF4-FFF2-40B4-BE49-F238E27FC236}">
                <a16:creationId xmlns:a16="http://schemas.microsoft.com/office/drawing/2014/main" id="{41101C4A-C43D-D742-A88D-DEA703F0A355}"/>
              </a:ext>
            </a:extLst>
          </p:cNvPr>
          <p:cNvSpPr/>
          <p:nvPr/>
        </p:nvSpPr>
        <p:spPr>
          <a:xfrm>
            <a:off x="3570493" y="554948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960C21C-B1C5-C64C-A510-E8B2DB618405}"/>
              </a:ext>
            </a:extLst>
          </p:cNvPr>
          <p:cNvSpPr/>
          <p:nvPr/>
        </p:nvSpPr>
        <p:spPr>
          <a:xfrm>
            <a:off x="3601628" y="556881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86B6AAB8-4F25-A04D-9B60-EE7F53730F17}"/>
              </a:ext>
            </a:extLst>
          </p:cNvPr>
          <p:cNvCxnSpPr/>
          <p:nvPr/>
        </p:nvCxnSpPr>
        <p:spPr>
          <a:xfrm>
            <a:off x="3662108" y="559717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2" name="正方形/長方形 131">
            <a:extLst>
              <a:ext uri="{FF2B5EF4-FFF2-40B4-BE49-F238E27FC236}">
                <a16:creationId xmlns:a16="http://schemas.microsoft.com/office/drawing/2014/main" id="{73471B9C-1111-9749-B279-28235011E808}"/>
              </a:ext>
            </a:extLst>
          </p:cNvPr>
          <p:cNvSpPr/>
          <p:nvPr/>
        </p:nvSpPr>
        <p:spPr>
          <a:xfrm>
            <a:off x="3294361" y="540259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a:extLst>
              <a:ext uri="{FF2B5EF4-FFF2-40B4-BE49-F238E27FC236}">
                <a16:creationId xmlns:a16="http://schemas.microsoft.com/office/drawing/2014/main" id="{8C7FAD29-FB83-4C48-91E0-CCDDD3C0A879}"/>
              </a:ext>
            </a:extLst>
          </p:cNvPr>
          <p:cNvSpPr/>
          <p:nvPr/>
        </p:nvSpPr>
        <p:spPr>
          <a:xfrm>
            <a:off x="3325496" y="542193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コネクタ 133">
            <a:extLst>
              <a:ext uri="{FF2B5EF4-FFF2-40B4-BE49-F238E27FC236}">
                <a16:creationId xmlns:a16="http://schemas.microsoft.com/office/drawing/2014/main" id="{1CF3E896-F91E-F74E-A1EF-5DBE0B55C5F1}"/>
              </a:ext>
            </a:extLst>
          </p:cNvPr>
          <p:cNvCxnSpPr/>
          <p:nvPr/>
        </p:nvCxnSpPr>
        <p:spPr>
          <a:xfrm>
            <a:off x="3385972" y="545028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9" name="正方形/長方形 128">
            <a:extLst>
              <a:ext uri="{FF2B5EF4-FFF2-40B4-BE49-F238E27FC236}">
                <a16:creationId xmlns:a16="http://schemas.microsoft.com/office/drawing/2014/main" id="{46EB586E-5235-7C43-9BF8-8A00B96CA9E3}"/>
              </a:ext>
            </a:extLst>
          </p:cNvPr>
          <p:cNvSpPr/>
          <p:nvPr/>
        </p:nvSpPr>
        <p:spPr>
          <a:xfrm>
            <a:off x="3575092" y="540259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a:extLst>
              <a:ext uri="{FF2B5EF4-FFF2-40B4-BE49-F238E27FC236}">
                <a16:creationId xmlns:a16="http://schemas.microsoft.com/office/drawing/2014/main" id="{CF217516-E3F6-E94F-A4AF-2C770441B83F}"/>
              </a:ext>
            </a:extLst>
          </p:cNvPr>
          <p:cNvSpPr/>
          <p:nvPr/>
        </p:nvSpPr>
        <p:spPr>
          <a:xfrm>
            <a:off x="3606227" y="542193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 name="直線コネクタ 130">
            <a:extLst>
              <a:ext uri="{FF2B5EF4-FFF2-40B4-BE49-F238E27FC236}">
                <a16:creationId xmlns:a16="http://schemas.microsoft.com/office/drawing/2014/main" id="{24D04937-E5C4-5849-BA99-01682D745F77}"/>
              </a:ext>
            </a:extLst>
          </p:cNvPr>
          <p:cNvCxnSpPr/>
          <p:nvPr/>
        </p:nvCxnSpPr>
        <p:spPr>
          <a:xfrm>
            <a:off x="3666707" y="545028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6" name="正方形/長方形 125">
            <a:extLst>
              <a:ext uri="{FF2B5EF4-FFF2-40B4-BE49-F238E27FC236}">
                <a16:creationId xmlns:a16="http://schemas.microsoft.com/office/drawing/2014/main" id="{466DD633-3F74-144E-937A-D8BEED0F5152}"/>
              </a:ext>
            </a:extLst>
          </p:cNvPr>
          <p:cNvSpPr/>
          <p:nvPr/>
        </p:nvSpPr>
        <p:spPr>
          <a:xfrm>
            <a:off x="3841218" y="555272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F6F533AD-0FF1-D143-81F9-FB66BABA5B14}"/>
              </a:ext>
            </a:extLst>
          </p:cNvPr>
          <p:cNvSpPr/>
          <p:nvPr/>
        </p:nvSpPr>
        <p:spPr>
          <a:xfrm>
            <a:off x="3872353" y="557205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8" name="直線コネクタ 127">
            <a:extLst>
              <a:ext uri="{FF2B5EF4-FFF2-40B4-BE49-F238E27FC236}">
                <a16:creationId xmlns:a16="http://schemas.microsoft.com/office/drawing/2014/main" id="{6A51BC27-88A1-F947-BF03-136913EA60D8}"/>
              </a:ext>
            </a:extLst>
          </p:cNvPr>
          <p:cNvCxnSpPr/>
          <p:nvPr/>
        </p:nvCxnSpPr>
        <p:spPr>
          <a:xfrm>
            <a:off x="3932829" y="560040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3" name="正方形/長方形 122">
            <a:extLst>
              <a:ext uri="{FF2B5EF4-FFF2-40B4-BE49-F238E27FC236}">
                <a16:creationId xmlns:a16="http://schemas.microsoft.com/office/drawing/2014/main" id="{9E8A414C-5AEB-DC42-8AFA-A549D7B04E8B}"/>
              </a:ext>
            </a:extLst>
          </p:cNvPr>
          <p:cNvSpPr/>
          <p:nvPr/>
        </p:nvSpPr>
        <p:spPr>
          <a:xfrm>
            <a:off x="3843188" y="569965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A2B068B4-305E-AF46-9816-7DF9EE0C199F}"/>
              </a:ext>
            </a:extLst>
          </p:cNvPr>
          <p:cNvSpPr/>
          <p:nvPr/>
        </p:nvSpPr>
        <p:spPr>
          <a:xfrm>
            <a:off x="3874323" y="571898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a:extLst>
              <a:ext uri="{FF2B5EF4-FFF2-40B4-BE49-F238E27FC236}">
                <a16:creationId xmlns:a16="http://schemas.microsoft.com/office/drawing/2014/main" id="{527EF381-F18E-8344-9D3B-DDD860772841}"/>
              </a:ext>
            </a:extLst>
          </p:cNvPr>
          <p:cNvCxnSpPr/>
          <p:nvPr/>
        </p:nvCxnSpPr>
        <p:spPr>
          <a:xfrm>
            <a:off x="3934803" y="574733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0" name="正方形/長方形 119">
            <a:extLst>
              <a:ext uri="{FF2B5EF4-FFF2-40B4-BE49-F238E27FC236}">
                <a16:creationId xmlns:a16="http://schemas.microsoft.com/office/drawing/2014/main" id="{64021D6F-B4FA-5147-9499-089E175720C1}"/>
              </a:ext>
            </a:extLst>
          </p:cNvPr>
          <p:cNvSpPr/>
          <p:nvPr/>
        </p:nvSpPr>
        <p:spPr>
          <a:xfrm>
            <a:off x="4121949" y="570219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A008A320-8EEB-EE46-AE7E-4D77FC73C788}"/>
              </a:ext>
            </a:extLst>
          </p:cNvPr>
          <p:cNvSpPr/>
          <p:nvPr/>
        </p:nvSpPr>
        <p:spPr>
          <a:xfrm>
            <a:off x="4153084" y="572152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2" name="直線コネクタ 121">
            <a:extLst>
              <a:ext uri="{FF2B5EF4-FFF2-40B4-BE49-F238E27FC236}">
                <a16:creationId xmlns:a16="http://schemas.microsoft.com/office/drawing/2014/main" id="{7A322169-49B0-5643-AD60-26C3E63BC6E6}"/>
              </a:ext>
            </a:extLst>
          </p:cNvPr>
          <p:cNvCxnSpPr/>
          <p:nvPr/>
        </p:nvCxnSpPr>
        <p:spPr>
          <a:xfrm>
            <a:off x="4213564" y="574987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7" name="正方形/長方形 116">
            <a:extLst>
              <a:ext uri="{FF2B5EF4-FFF2-40B4-BE49-F238E27FC236}">
                <a16:creationId xmlns:a16="http://schemas.microsoft.com/office/drawing/2014/main" id="{7CA9A2DB-6B36-FE4C-A142-16DD560FCC7C}"/>
              </a:ext>
            </a:extLst>
          </p:cNvPr>
          <p:cNvSpPr/>
          <p:nvPr/>
        </p:nvSpPr>
        <p:spPr>
          <a:xfrm>
            <a:off x="4121949" y="555272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C4E33D8E-1309-BD46-B08F-6765D0A0D329}"/>
              </a:ext>
            </a:extLst>
          </p:cNvPr>
          <p:cNvSpPr/>
          <p:nvPr/>
        </p:nvSpPr>
        <p:spPr>
          <a:xfrm>
            <a:off x="4153084" y="557205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9" name="直線コネクタ 118">
            <a:extLst>
              <a:ext uri="{FF2B5EF4-FFF2-40B4-BE49-F238E27FC236}">
                <a16:creationId xmlns:a16="http://schemas.microsoft.com/office/drawing/2014/main" id="{F4F13B08-F2F5-4E48-891B-36381AF77F87}"/>
              </a:ext>
            </a:extLst>
          </p:cNvPr>
          <p:cNvCxnSpPr/>
          <p:nvPr/>
        </p:nvCxnSpPr>
        <p:spPr>
          <a:xfrm>
            <a:off x="4213564" y="560040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4" name="正方形/長方形 113">
            <a:extLst>
              <a:ext uri="{FF2B5EF4-FFF2-40B4-BE49-F238E27FC236}">
                <a16:creationId xmlns:a16="http://schemas.microsoft.com/office/drawing/2014/main" id="{AB74D685-69A0-294D-8532-EAD6D5168C2D}"/>
              </a:ext>
            </a:extLst>
          </p:cNvPr>
          <p:cNvSpPr/>
          <p:nvPr/>
        </p:nvSpPr>
        <p:spPr>
          <a:xfrm>
            <a:off x="3845817" y="540583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E65E5857-B2F1-5949-8CB5-9CDE10BC21CD}"/>
              </a:ext>
            </a:extLst>
          </p:cNvPr>
          <p:cNvSpPr/>
          <p:nvPr/>
        </p:nvSpPr>
        <p:spPr>
          <a:xfrm>
            <a:off x="3876952" y="542516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BD75B8B2-96BB-994E-8B47-18EA172DF738}"/>
              </a:ext>
            </a:extLst>
          </p:cNvPr>
          <p:cNvCxnSpPr/>
          <p:nvPr/>
        </p:nvCxnSpPr>
        <p:spPr>
          <a:xfrm>
            <a:off x="3937428" y="545351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1" name="正方形/長方形 110">
            <a:extLst>
              <a:ext uri="{FF2B5EF4-FFF2-40B4-BE49-F238E27FC236}">
                <a16:creationId xmlns:a16="http://schemas.microsoft.com/office/drawing/2014/main" id="{DED1FB78-62E7-5749-A1F8-47EEC34C6CF6}"/>
              </a:ext>
            </a:extLst>
          </p:cNvPr>
          <p:cNvSpPr/>
          <p:nvPr/>
        </p:nvSpPr>
        <p:spPr>
          <a:xfrm>
            <a:off x="4126548" y="540583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3D29E0F4-E42B-4C40-B02E-5BD76CC3FEFF}"/>
              </a:ext>
            </a:extLst>
          </p:cNvPr>
          <p:cNvSpPr/>
          <p:nvPr/>
        </p:nvSpPr>
        <p:spPr>
          <a:xfrm>
            <a:off x="4157683" y="542516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a:extLst>
              <a:ext uri="{FF2B5EF4-FFF2-40B4-BE49-F238E27FC236}">
                <a16:creationId xmlns:a16="http://schemas.microsoft.com/office/drawing/2014/main" id="{FD194576-14A1-AA46-816C-54045A3309A3}"/>
              </a:ext>
            </a:extLst>
          </p:cNvPr>
          <p:cNvCxnSpPr/>
          <p:nvPr/>
        </p:nvCxnSpPr>
        <p:spPr>
          <a:xfrm>
            <a:off x="4218163" y="545351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8" name="フローチャート: 磁気ディスク 47">
            <a:extLst>
              <a:ext uri="{FF2B5EF4-FFF2-40B4-BE49-F238E27FC236}">
                <a16:creationId xmlns:a16="http://schemas.microsoft.com/office/drawing/2014/main" id="{E5A11A5C-C99B-DE4F-BD71-EAD0687DBB75}"/>
              </a:ext>
            </a:extLst>
          </p:cNvPr>
          <p:cNvSpPr/>
          <p:nvPr/>
        </p:nvSpPr>
        <p:spPr>
          <a:xfrm>
            <a:off x="2939052" y="5939837"/>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9" name="フローチャート: 磁気ディスク 48">
            <a:extLst>
              <a:ext uri="{FF2B5EF4-FFF2-40B4-BE49-F238E27FC236}">
                <a16:creationId xmlns:a16="http://schemas.microsoft.com/office/drawing/2014/main" id="{29459279-248A-8D4C-9C40-5C43C1B7D4CD}"/>
              </a:ext>
            </a:extLst>
          </p:cNvPr>
          <p:cNvSpPr/>
          <p:nvPr/>
        </p:nvSpPr>
        <p:spPr>
          <a:xfrm>
            <a:off x="3308227" y="5939836"/>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0" name="フローチャート: 磁気ディスク 49">
            <a:extLst>
              <a:ext uri="{FF2B5EF4-FFF2-40B4-BE49-F238E27FC236}">
                <a16:creationId xmlns:a16="http://schemas.microsoft.com/office/drawing/2014/main" id="{1F02D08E-3A4D-F749-A049-2C9D5A49D600}"/>
              </a:ext>
            </a:extLst>
          </p:cNvPr>
          <p:cNvSpPr/>
          <p:nvPr/>
        </p:nvSpPr>
        <p:spPr>
          <a:xfrm>
            <a:off x="3679179" y="5939837"/>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1" name="フローチャート: 磁気ディスク 50">
            <a:extLst>
              <a:ext uri="{FF2B5EF4-FFF2-40B4-BE49-F238E27FC236}">
                <a16:creationId xmlns:a16="http://schemas.microsoft.com/office/drawing/2014/main" id="{219B22DC-825A-9640-93A0-424E4F502086}"/>
              </a:ext>
            </a:extLst>
          </p:cNvPr>
          <p:cNvSpPr/>
          <p:nvPr/>
        </p:nvSpPr>
        <p:spPr>
          <a:xfrm>
            <a:off x="4048354" y="5939836"/>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pic>
        <p:nvPicPr>
          <p:cNvPr id="222" name="図 221">
            <a:extLst>
              <a:ext uri="{FF2B5EF4-FFF2-40B4-BE49-F238E27FC236}">
                <a16:creationId xmlns:a16="http://schemas.microsoft.com/office/drawing/2014/main" id="{A5738625-F46B-5742-8918-DEC46322FA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7725" y="5185147"/>
            <a:ext cx="900836" cy="900836"/>
          </a:xfrm>
          <a:prstGeom prst="rect">
            <a:avLst/>
          </a:prstGeom>
        </p:spPr>
      </p:pic>
      <p:sp>
        <p:nvSpPr>
          <p:cNvPr id="223" name="テキスト ボックス 222">
            <a:extLst>
              <a:ext uri="{FF2B5EF4-FFF2-40B4-BE49-F238E27FC236}">
                <a16:creationId xmlns:a16="http://schemas.microsoft.com/office/drawing/2014/main" id="{46F5AB40-4CF1-8E46-B172-466E642BBDD0}"/>
              </a:ext>
            </a:extLst>
          </p:cNvPr>
          <p:cNvSpPr txBox="1"/>
          <p:nvPr/>
        </p:nvSpPr>
        <p:spPr>
          <a:xfrm>
            <a:off x="1322354" y="5357671"/>
            <a:ext cx="748923" cy="600164"/>
          </a:xfrm>
          <a:prstGeom prst="rect">
            <a:avLst/>
          </a:prstGeom>
          <a:noFill/>
        </p:spPr>
        <p:txBody>
          <a:bodyPr wrap="none" rtlCol="0">
            <a:spAutoFit/>
          </a:bodyPr>
          <a:lstStyle/>
          <a:p>
            <a:pPr algn="ct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専門的な</a:t>
            </a:r>
            <a:endPar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スキルや</a:t>
            </a:r>
            <a:endPar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ノウハウ</a:t>
            </a:r>
          </a:p>
        </p:txBody>
      </p:sp>
      <p:sp>
        <p:nvSpPr>
          <p:cNvPr id="236" name="正方形/長方形 235">
            <a:extLst>
              <a:ext uri="{FF2B5EF4-FFF2-40B4-BE49-F238E27FC236}">
                <a16:creationId xmlns:a16="http://schemas.microsoft.com/office/drawing/2014/main" id="{301DB12C-4C64-CD49-A001-71F328B451EA}"/>
              </a:ext>
            </a:extLst>
          </p:cNvPr>
          <p:cNvSpPr/>
          <p:nvPr/>
        </p:nvSpPr>
        <p:spPr>
          <a:xfrm>
            <a:off x="4403416" y="555952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円/楕円 236">
            <a:extLst>
              <a:ext uri="{FF2B5EF4-FFF2-40B4-BE49-F238E27FC236}">
                <a16:creationId xmlns:a16="http://schemas.microsoft.com/office/drawing/2014/main" id="{5B9BF75D-2560-6840-87AA-E754DD8B835A}"/>
              </a:ext>
            </a:extLst>
          </p:cNvPr>
          <p:cNvSpPr/>
          <p:nvPr/>
        </p:nvSpPr>
        <p:spPr>
          <a:xfrm>
            <a:off x="4434551" y="557885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8" name="直線コネクタ 237">
            <a:extLst>
              <a:ext uri="{FF2B5EF4-FFF2-40B4-BE49-F238E27FC236}">
                <a16:creationId xmlns:a16="http://schemas.microsoft.com/office/drawing/2014/main" id="{B50C6D30-FE62-A247-BA99-AB24B84C1796}"/>
              </a:ext>
            </a:extLst>
          </p:cNvPr>
          <p:cNvCxnSpPr/>
          <p:nvPr/>
        </p:nvCxnSpPr>
        <p:spPr>
          <a:xfrm>
            <a:off x="4495027" y="560721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0" name="正方形/長方形 239">
            <a:extLst>
              <a:ext uri="{FF2B5EF4-FFF2-40B4-BE49-F238E27FC236}">
                <a16:creationId xmlns:a16="http://schemas.microsoft.com/office/drawing/2014/main" id="{1C05715C-6479-C147-84F2-D60AF8230CDC}"/>
              </a:ext>
            </a:extLst>
          </p:cNvPr>
          <p:cNvSpPr/>
          <p:nvPr/>
        </p:nvSpPr>
        <p:spPr>
          <a:xfrm>
            <a:off x="4405386" y="570645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円/楕円 240">
            <a:extLst>
              <a:ext uri="{FF2B5EF4-FFF2-40B4-BE49-F238E27FC236}">
                <a16:creationId xmlns:a16="http://schemas.microsoft.com/office/drawing/2014/main" id="{EA3538EB-43FC-894A-BF5F-71B0E569A643}"/>
              </a:ext>
            </a:extLst>
          </p:cNvPr>
          <p:cNvSpPr/>
          <p:nvPr/>
        </p:nvSpPr>
        <p:spPr>
          <a:xfrm>
            <a:off x="4436521" y="572578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2" name="直線コネクタ 241">
            <a:extLst>
              <a:ext uri="{FF2B5EF4-FFF2-40B4-BE49-F238E27FC236}">
                <a16:creationId xmlns:a16="http://schemas.microsoft.com/office/drawing/2014/main" id="{8D8F26E3-21FC-FF41-A865-42EEFB915601}"/>
              </a:ext>
            </a:extLst>
          </p:cNvPr>
          <p:cNvCxnSpPr/>
          <p:nvPr/>
        </p:nvCxnSpPr>
        <p:spPr>
          <a:xfrm>
            <a:off x="4497001" y="575414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4" name="正方形/長方形 243">
            <a:extLst>
              <a:ext uri="{FF2B5EF4-FFF2-40B4-BE49-F238E27FC236}">
                <a16:creationId xmlns:a16="http://schemas.microsoft.com/office/drawing/2014/main" id="{659B7DE6-C0D8-3C4C-9687-8E6B9FE6DF48}"/>
              </a:ext>
            </a:extLst>
          </p:cNvPr>
          <p:cNvSpPr/>
          <p:nvPr/>
        </p:nvSpPr>
        <p:spPr>
          <a:xfrm>
            <a:off x="4684147" y="5708997"/>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41472889-FB34-8044-BA91-9AC6B0A662BC}"/>
              </a:ext>
            </a:extLst>
          </p:cNvPr>
          <p:cNvSpPr/>
          <p:nvPr/>
        </p:nvSpPr>
        <p:spPr>
          <a:xfrm>
            <a:off x="4715282" y="5728330"/>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6" name="直線コネクタ 245">
            <a:extLst>
              <a:ext uri="{FF2B5EF4-FFF2-40B4-BE49-F238E27FC236}">
                <a16:creationId xmlns:a16="http://schemas.microsoft.com/office/drawing/2014/main" id="{13393D1A-97BF-6B4E-9481-9FFBA0817F85}"/>
              </a:ext>
            </a:extLst>
          </p:cNvPr>
          <p:cNvCxnSpPr/>
          <p:nvPr/>
        </p:nvCxnSpPr>
        <p:spPr>
          <a:xfrm>
            <a:off x="4775762" y="5756684"/>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7" name="フローチャート: 磁気ディスク 246">
            <a:extLst>
              <a:ext uri="{FF2B5EF4-FFF2-40B4-BE49-F238E27FC236}">
                <a16:creationId xmlns:a16="http://schemas.microsoft.com/office/drawing/2014/main" id="{BDCA4904-1312-3F45-B06E-F003355EEF12}"/>
              </a:ext>
            </a:extLst>
          </p:cNvPr>
          <p:cNvSpPr/>
          <p:nvPr/>
        </p:nvSpPr>
        <p:spPr>
          <a:xfrm>
            <a:off x="4426280" y="595149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8" name="フローチャート: 磁気ディスク 247">
            <a:extLst>
              <a:ext uri="{FF2B5EF4-FFF2-40B4-BE49-F238E27FC236}">
                <a16:creationId xmlns:a16="http://schemas.microsoft.com/office/drawing/2014/main" id="{42E1F50A-8811-AB49-8957-51784D0193D3}"/>
              </a:ext>
            </a:extLst>
          </p:cNvPr>
          <p:cNvSpPr/>
          <p:nvPr/>
        </p:nvSpPr>
        <p:spPr>
          <a:xfrm>
            <a:off x="4795455" y="595149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50" name="正方形/長方形 249">
            <a:extLst>
              <a:ext uri="{FF2B5EF4-FFF2-40B4-BE49-F238E27FC236}">
                <a16:creationId xmlns:a16="http://schemas.microsoft.com/office/drawing/2014/main" id="{875550F5-5A18-9741-AC43-AF77CA332DD0}"/>
              </a:ext>
            </a:extLst>
          </p:cNvPr>
          <p:cNvSpPr/>
          <p:nvPr/>
        </p:nvSpPr>
        <p:spPr>
          <a:xfrm>
            <a:off x="4684147" y="555952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円/楕円 250">
            <a:extLst>
              <a:ext uri="{FF2B5EF4-FFF2-40B4-BE49-F238E27FC236}">
                <a16:creationId xmlns:a16="http://schemas.microsoft.com/office/drawing/2014/main" id="{4A1134A5-AD77-2240-A0C1-72E490E3D62D}"/>
              </a:ext>
            </a:extLst>
          </p:cNvPr>
          <p:cNvSpPr/>
          <p:nvPr/>
        </p:nvSpPr>
        <p:spPr>
          <a:xfrm>
            <a:off x="4715282" y="557885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2" name="直線コネクタ 251">
            <a:extLst>
              <a:ext uri="{FF2B5EF4-FFF2-40B4-BE49-F238E27FC236}">
                <a16:creationId xmlns:a16="http://schemas.microsoft.com/office/drawing/2014/main" id="{E44930C4-31D4-1B4C-90AC-CD0391E2147D}"/>
              </a:ext>
            </a:extLst>
          </p:cNvPr>
          <p:cNvCxnSpPr/>
          <p:nvPr/>
        </p:nvCxnSpPr>
        <p:spPr>
          <a:xfrm>
            <a:off x="4775762" y="560721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4" name="正方形/長方形 253">
            <a:extLst>
              <a:ext uri="{FF2B5EF4-FFF2-40B4-BE49-F238E27FC236}">
                <a16:creationId xmlns:a16="http://schemas.microsoft.com/office/drawing/2014/main" id="{302585E7-5AC4-8F45-88A9-52D800D9FF3F}"/>
              </a:ext>
            </a:extLst>
          </p:cNvPr>
          <p:cNvSpPr/>
          <p:nvPr/>
        </p:nvSpPr>
        <p:spPr>
          <a:xfrm>
            <a:off x="4408015" y="541263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円/楕円 254">
            <a:extLst>
              <a:ext uri="{FF2B5EF4-FFF2-40B4-BE49-F238E27FC236}">
                <a16:creationId xmlns:a16="http://schemas.microsoft.com/office/drawing/2014/main" id="{37B9E344-3251-F94C-B177-3FBF746617DF}"/>
              </a:ext>
            </a:extLst>
          </p:cNvPr>
          <p:cNvSpPr/>
          <p:nvPr/>
        </p:nvSpPr>
        <p:spPr>
          <a:xfrm>
            <a:off x="4439150" y="543197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6" name="直線コネクタ 255">
            <a:extLst>
              <a:ext uri="{FF2B5EF4-FFF2-40B4-BE49-F238E27FC236}">
                <a16:creationId xmlns:a16="http://schemas.microsoft.com/office/drawing/2014/main" id="{B3786566-9088-524A-9B32-BD381D0DB455}"/>
              </a:ext>
            </a:extLst>
          </p:cNvPr>
          <p:cNvCxnSpPr/>
          <p:nvPr/>
        </p:nvCxnSpPr>
        <p:spPr>
          <a:xfrm>
            <a:off x="4499626" y="546032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8" name="正方形/長方形 257">
            <a:extLst>
              <a:ext uri="{FF2B5EF4-FFF2-40B4-BE49-F238E27FC236}">
                <a16:creationId xmlns:a16="http://schemas.microsoft.com/office/drawing/2014/main" id="{E15F27F6-153B-5046-B73F-161077E3748D}"/>
              </a:ext>
            </a:extLst>
          </p:cNvPr>
          <p:cNvSpPr/>
          <p:nvPr/>
        </p:nvSpPr>
        <p:spPr>
          <a:xfrm>
            <a:off x="4688746" y="541263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円/楕円 258">
            <a:extLst>
              <a:ext uri="{FF2B5EF4-FFF2-40B4-BE49-F238E27FC236}">
                <a16:creationId xmlns:a16="http://schemas.microsoft.com/office/drawing/2014/main" id="{A226EC2C-E226-F743-981A-8F1589F33F5D}"/>
              </a:ext>
            </a:extLst>
          </p:cNvPr>
          <p:cNvSpPr/>
          <p:nvPr/>
        </p:nvSpPr>
        <p:spPr>
          <a:xfrm>
            <a:off x="4719881" y="543197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0" name="直線コネクタ 259">
            <a:extLst>
              <a:ext uri="{FF2B5EF4-FFF2-40B4-BE49-F238E27FC236}">
                <a16:creationId xmlns:a16="http://schemas.microsoft.com/office/drawing/2014/main" id="{C3AF53CE-2DB5-1548-9B9F-CD3AB7E661C1}"/>
              </a:ext>
            </a:extLst>
          </p:cNvPr>
          <p:cNvCxnSpPr/>
          <p:nvPr/>
        </p:nvCxnSpPr>
        <p:spPr>
          <a:xfrm>
            <a:off x="4780361" y="546032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2" name="正方形/長方形 261">
            <a:extLst>
              <a:ext uri="{FF2B5EF4-FFF2-40B4-BE49-F238E27FC236}">
                <a16:creationId xmlns:a16="http://schemas.microsoft.com/office/drawing/2014/main" id="{C3D10060-125F-DC46-BB5C-2E652D233053}"/>
              </a:ext>
            </a:extLst>
          </p:cNvPr>
          <p:cNvSpPr/>
          <p:nvPr/>
        </p:nvSpPr>
        <p:spPr>
          <a:xfrm>
            <a:off x="4954872" y="556276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円/楕円 262">
            <a:extLst>
              <a:ext uri="{FF2B5EF4-FFF2-40B4-BE49-F238E27FC236}">
                <a16:creationId xmlns:a16="http://schemas.microsoft.com/office/drawing/2014/main" id="{3B51FF1A-654D-9D4A-A147-9CDD59799E36}"/>
              </a:ext>
            </a:extLst>
          </p:cNvPr>
          <p:cNvSpPr/>
          <p:nvPr/>
        </p:nvSpPr>
        <p:spPr>
          <a:xfrm>
            <a:off x="4986007" y="558209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4" name="直線コネクタ 263">
            <a:extLst>
              <a:ext uri="{FF2B5EF4-FFF2-40B4-BE49-F238E27FC236}">
                <a16:creationId xmlns:a16="http://schemas.microsoft.com/office/drawing/2014/main" id="{1D0F305D-E7BB-1245-BE83-B2ED9F24DA90}"/>
              </a:ext>
            </a:extLst>
          </p:cNvPr>
          <p:cNvCxnSpPr/>
          <p:nvPr/>
        </p:nvCxnSpPr>
        <p:spPr>
          <a:xfrm>
            <a:off x="5046483" y="561044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6" name="正方形/長方形 265">
            <a:extLst>
              <a:ext uri="{FF2B5EF4-FFF2-40B4-BE49-F238E27FC236}">
                <a16:creationId xmlns:a16="http://schemas.microsoft.com/office/drawing/2014/main" id="{9C9960A0-8B26-6940-AC68-983F2F5CE351}"/>
              </a:ext>
            </a:extLst>
          </p:cNvPr>
          <p:cNvSpPr/>
          <p:nvPr/>
        </p:nvSpPr>
        <p:spPr>
          <a:xfrm>
            <a:off x="4956842" y="570969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円/楕円 266">
            <a:extLst>
              <a:ext uri="{FF2B5EF4-FFF2-40B4-BE49-F238E27FC236}">
                <a16:creationId xmlns:a16="http://schemas.microsoft.com/office/drawing/2014/main" id="{B80354B3-C64D-484E-BA08-5AA6C7462D11}"/>
              </a:ext>
            </a:extLst>
          </p:cNvPr>
          <p:cNvSpPr/>
          <p:nvPr/>
        </p:nvSpPr>
        <p:spPr>
          <a:xfrm>
            <a:off x="4987977" y="572902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8" name="直線コネクタ 267">
            <a:extLst>
              <a:ext uri="{FF2B5EF4-FFF2-40B4-BE49-F238E27FC236}">
                <a16:creationId xmlns:a16="http://schemas.microsoft.com/office/drawing/2014/main" id="{A881255C-2834-8B45-8C1A-38C4522802EA}"/>
              </a:ext>
            </a:extLst>
          </p:cNvPr>
          <p:cNvCxnSpPr/>
          <p:nvPr/>
        </p:nvCxnSpPr>
        <p:spPr>
          <a:xfrm>
            <a:off x="5048457" y="575737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0" name="正方形/長方形 269">
            <a:extLst>
              <a:ext uri="{FF2B5EF4-FFF2-40B4-BE49-F238E27FC236}">
                <a16:creationId xmlns:a16="http://schemas.microsoft.com/office/drawing/2014/main" id="{9D91877E-2170-8C47-9633-FB776D4C2803}"/>
              </a:ext>
            </a:extLst>
          </p:cNvPr>
          <p:cNvSpPr/>
          <p:nvPr/>
        </p:nvSpPr>
        <p:spPr>
          <a:xfrm>
            <a:off x="5235603" y="571223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円/楕円 270">
            <a:extLst>
              <a:ext uri="{FF2B5EF4-FFF2-40B4-BE49-F238E27FC236}">
                <a16:creationId xmlns:a16="http://schemas.microsoft.com/office/drawing/2014/main" id="{A92F6848-307F-D54B-8D30-29BB86BDF771}"/>
              </a:ext>
            </a:extLst>
          </p:cNvPr>
          <p:cNvSpPr/>
          <p:nvPr/>
        </p:nvSpPr>
        <p:spPr>
          <a:xfrm>
            <a:off x="5266738" y="573156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2" name="直線コネクタ 271">
            <a:extLst>
              <a:ext uri="{FF2B5EF4-FFF2-40B4-BE49-F238E27FC236}">
                <a16:creationId xmlns:a16="http://schemas.microsoft.com/office/drawing/2014/main" id="{B8ED3A71-B40A-AD45-9AEC-20FD34D882A1}"/>
              </a:ext>
            </a:extLst>
          </p:cNvPr>
          <p:cNvCxnSpPr/>
          <p:nvPr/>
        </p:nvCxnSpPr>
        <p:spPr>
          <a:xfrm>
            <a:off x="5327218" y="575991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4" name="正方形/長方形 273">
            <a:extLst>
              <a:ext uri="{FF2B5EF4-FFF2-40B4-BE49-F238E27FC236}">
                <a16:creationId xmlns:a16="http://schemas.microsoft.com/office/drawing/2014/main" id="{1FAAC308-9B2A-1549-81EA-E52DB9A80A6A}"/>
              </a:ext>
            </a:extLst>
          </p:cNvPr>
          <p:cNvSpPr/>
          <p:nvPr/>
        </p:nvSpPr>
        <p:spPr>
          <a:xfrm>
            <a:off x="5235603" y="556276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a:extLst>
              <a:ext uri="{FF2B5EF4-FFF2-40B4-BE49-F238E27FC236}">
                <a16:creationId xmlns:a16="http://schemas.microsoft.com/office/drawing/2014/main" id="{91725F73-CB85-6541-8CF3-2F5441BB7DA5}"/>
              </a:ext>
            </a:extLst>
          </p:cNvPr>
          <p:cNvSpPr/>
          <p:nvPr/>
        </p:nvSpPr>
        <p:spPr>
          <a:xfrm>
            <a:off x="5266738" y="558209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6" name="直線コネクタ 275">
            <a:extLst>
              <a:ext uri="{FF2B5EF4-FFF2-40B4-BE49-F238E27FC236}">
                <a16:creationId xmlns:a16="http://schemas.microsoft.com/office/drawing/2014/main" id="{4B2475DD-9166-9C4D-92DD-12CA24B6D764}"/>
              </a:ext>
            </a:extLst>
          </p:cNvPr>
          <p:cNvCxnSpPr/>
          <p:nvPr/>
        </p:nvCxnSpPr>
        <p:spPr>
          <a:xfrm>
            <a:off x="5327218" y="561044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8" name="正方形/長方形 277">
            <a:extLst>
              <a:ext uri="{FF2B5EF4-FFF2-40B4-BE49-F238E27FC236}">
                <a16:creationId xmlns:a16="http://schemas.microsoft.com/office/drawing/2014/main" id="{441F1D91-54CF-1D45-A116-943F7124F6AB}"/>
              </a:ext>
            </a:extLst>
          </p:cNvPr>
          <p:cNvSpPr/>
          <p:nvPr/>
        </p:nvSpPr>
        <p:spPr>
          <a:xfrm>
            <a:off x="4959471" y="541587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a:extLst>
              <a:ext uri="{FF2B5EF4-FFF2-40B4-BE49-F238E27FC236}">
                <a16:creationId xmlns:a16="http://schemas.microsoft.com/office/drawing/2014/main" id="{0AEA2ACD-3A27-5C47-BDFA-78ED3058F43D}"/>
              </a:ext>
            </a:extLst>
          </p:cNvPr>
          <p:cNvSpPr/>
          <p:nvPr/>
        </p:nvSpPr>
        <p:spPr>
          <a:xfrm>
            <a:off x="4990606" y="543520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0" name="直線コネクタ 279">
            <a:extLst>
              <a:ext uri="{FF2B5EF4-FFF2-40B4-BE49-F238E27FC236}">
                <a16:creationId xmlns:a16="http://schemas.microsoft.com/office/drawing/2014/main" id="{242D8549-67D4-DB45-97F8-5E515A9BAE4B}"/>
              </a:ext>
            </a:extLst>
          </p:cNvPr>
          <p:cNvCxnSpPr/>
          <p:nvPr/>
        </p:nvCxnSpPr>
        <p:spPr>
          <a:xfrm>
            <a:off x="5051082" y="546355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2" name="正方形/長方形 281">
            <a:extLst>
              <a:ext uri="{FF2B5EF4-FFF2-40B4-BE49-F238E27FC236}">
                <a16:creationId xmlns:a16="http://schemas.microsoft.com/office/drawing/2014/main" id="{E1D05331-54AC-3447-84E3-8DE12B9CF4B5}"/>
              </a:ext>
            </a:extLst>
          </p:cNvPr>
          <p:cNvSpPr/>
          <p:nvPr/>
        </p:nvSpPr>
        <p:spPr>
          <a:xfrm>
            <a:off x="5240202" y="541587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円/楕円 282">
            <a:extLst>
              <a:ext uri="{FF2B5EF4-FFF2-40B4-BE49-F238E27FC236}">
                <a16:creationId xmlns:a16="http://schemas.microsoft.com/office/drawing/2014/main" id="{DBCA615E-0DED-0345-8596-522EE79CCB5D}"/>
              </a:ext>
            </a:extLst>
          </p:cNvPr>
          <p:cNvSpPr/>
          <p:nvPr/>
        </p:nvSpPr>
        <p:spPr>
          <a:xfrm>
            <a:off x="5271337" y="543520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4" name="直線コネクタ 283">
            <a:extLst>
              <a:ext uri="{FF2B5EF4-FFF2-40B4-BE49-F238E27FC236}">
                <a16:creationId xmlns:a16="http://schemas.microsoft.com/office/drawing/2014/main" id="{061F1603-3243-344D-BD2A-069BDA8E5DD7}"/>
              </a:ext>
            </a:extLst>
          </p:cNvPr>
          <p:cNvCxnSpPr/>
          <p:nvPr/>
        </p:nvCxnSpPr>
        <p:spPr>
          <a:xfrm>
            <a:off x="5331817" y="546355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33" name="フローチャート: 磁気ディスク 332">
            <a:extLst>
              <a:ext uri="{FF2B5EF4-FFF2-40B4-BE49-F238E27FC236}">
                <a16:creationId xmlns:a16="http://schemas.microsoft.com/office/drawing/2014/main" id="{934A2118-D308-4D43-8499-B332A25D6C62}"/>
              </a:ext>
            </a:extLst>
          </p:cNvPr>
          <p:cNvSpPr/>
          <p:nvPr/>
        </p:nvSpPr>
        <p:spPr>
          <a:xfrm>
            <a:off x="5166407" y="595149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68" name="正方形/長方形 367">
            <a:extLst>
              <a:ext uri="{FF2B5EF4-FFF2-40B4-BE49-F238E27FC236}">
                <a16:creationId xmlns:a16="http://schemas.microsoft.com/office/drawing/2014/main" id="{106C9648-68B8-9947-817A-46193FFBA570}"/>
              </a:ext>
            </a:extLst>
          </p:cNvPr>
          <p:cNvSpPr/>
          <p:nvPr/>
        </p:nvSpPr>
        <p:spPr>
          <a:xfrm>
            <a:off x="2181803" y="526493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9" name="円/楕円 368">
            <a:extLst>
              <a:ext uri="{FF2B5EF4-FFF2-40B4-BE49-F238E27FC236}">
                <a16:creationId xmlns:a16="http://schemas.microsoft.com/office/drawing/2014/main" id="{88CAA393-6DB8-3047-A15F-9F3D91AD9083}"/>
              </a:ext>
            </a:extLst>
          </p:cNvPr>
          <p:cNvSpPr/>
          <p:nvPr/>
        </p:nvSpPr>
        <p:spPr>
          <a:xfrm>
            <a:off x="2212938" y="528427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0" name="直線コネクタ 369">
            <a:extLst>
              <a:ext uri="{FF2B5EF4-FFF2-40B4-BE49-F238E27FC236}">
                <a16:creationId xmlns:a16="http://schemas.microsoft.com/office/drawing/2014/main" id="{962AF8AE-B5E5-444D-ADB6-4DBBFFA4C485}"/>
              </a:ext>
            </a:extLst>
          </p:cNvPr>
          <p:cNvCxnSpPr/>
          <p:nvPr/>
        </p:nvCxnSpPr>
        <p:spPr>
          <a:xfrm>
            <a:off x="2273414" y="531262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2" name="正方形/長方形 371">
            <a:extLst>
              <a:ext uri="{FF2B5EF4-FFF2-40B4-BE49-F238E27FC236}">
                <a16:creationId xmlns:a16="http://schemas.microsoft.com/office/drawing/2014/main" id="{447B62CF-DFE5-E546-997A-E84D5E35E3C5}"/>
              </a:ext>
            </a:extLst>
          </p:cNvPr>
          <p:cNvSpPr/>
          <p:nvPr/>
        </p:nvSpPr>
        <p:spPr>
          <a:xfrm>
            <a:off x="2462534" y="526493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円/楕円 372">
            <a:extLst>
              <a:ext uri="{FF2B5EF4-FFF2-40B4-BE49-F238E27FC236}">
                <a16:creationId xmlns:a16="http://schemas.microsoft.com/office/drawing/2014/main" id="{7A6C08FB-9D6D-9942-9249-5852DAC26B8C}"/>
              </a:ext>
            </a:extLst>
          </p:cNvPr>
          <p:cNvSpPr/>
          <p:nvPr/>
        </p:nvSpPr>
        <p:spPr>
          <a:xfrm>
            <a:off x="2493669" y="528427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4" name="直線コネクタ 373">
            <a:extLst>
              <a:ext uri="{FF2B5EF4-FFF2-40B4-BE49-F238E27FC236}">
                <a16:creationId xmlns:a16="http://schemas.microsoft.com/office/drawing/2014/main" id="{555AFCCD-1E35-5C44-9B9A-2D30BF56A69D}"/>
              </a:ext>
            </a:extLst>
          </p:cNvPr>
          <p:cNvCxnSpPr/>
          <p:nvPr/>
        </p:nvCxnSpPr>
        <p:spPr>
          <a:xfrm>
            <a:off x="2554149" y="531262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4" name="正方形/長方形 383">
            <a:extLst>
              <a:ext uri="{FF2B5EF4-FFF2-40B4-BE49-F238E27FC236}">
                <a16:creationId xmlns:a16="http://schemas.microsoft.com/office/drawing/2014/main" id="{F60B969A-61FC-5E41-9B5A-F28C84F82DA6}"/>
              </a:ext>
            </a:extLst>
          </p:cNvPr>
          <p:cNvSpPr/>
          <p:nvPr/>
        </p:nvSpPr>
        <p:spPr>
          <a:xfrm>
            <a:off x="2733259" y="526817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a:extLst>
              <a:ext uri="{FF2B5EF4-FFF2-40B4-BE49-F238E27FC236}">
                <a16:creationId xmlns:a16="http://schemas.microsoft.com/office/drawing/2014/main" id="{2F6E9C4C-99B2-4540-971F-9FACC7FC5095}"/>
              </a:ext>
            </a:extLst>
          </p:cNvPr>
          <p:cNvSpPr/>
          <p:nvPr/>
        </p:nvSpPr>
        <p:spPr>
          <a:xfrm>
            <a:off x="2764394" y="528750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a:extLst>
              <a:ext uri="{FF2B5EF4-FFF2-40B4-BE49-F238E27FC236}">
                <a16:creationId xmlns:a16="http://schemas.microsoft.com/office/drawing/2014/main" id="{95DDCA8B-A3AA-2644-8F38-99CEA5816D50}"/>
              </a:ext>
            </a:extLst>
          </p:cNvPr>
          <p:cNvCxnSpPr/>
          <p:nvPr/>
        </p:nvCxnSpPr>
        <p:spPr>
          <a:xfrm>
            <a:off x="2824870" y="531586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8" name="正方形/長方形 387">
            <a:extLst>
              <a:ext uri="{FF2B5EF4-FFF2-40B4-BE49-F238E27FC236}">
                <a16:creationId xmlns:a16="http://schemas.microsoft.com/office/drawing/2014/main" id="{A3CE1006-FBAD-F54A-86D5-BFA0F941EAF6}"/>
              </a:ext>
            </a:extLst>
          </p:cNvPr>
          <p:cNvSpPr/>
          <p:nvPr/>
        </p:nvSpPr>
        <p:spPr>
          <a:xfrm>
            <a:off x="3013990" y="526817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a:extLst>
              <a:ext uri="{FF2B5EF4-FFF2-40B4-BE49-F238E27FC236}">
                <a16:creationId xmlns:a16="http://schemas.microsoft.com/office/drawing/2014/main" id="{BE9E5E37-743E-3B45-B73F-E69F9E30304B}"/>
              </a:ext>
            </a:extLst>
          </p:cNvPr>
          <p:cNvSpPr/>
          <p:nvPr/>
        </p:nvSpPr>
        <p:spPr>
          <a:xfrm>
            <a:off x="3045125" y="528750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a:extLst>
              <a:ext uri="{FF2B5EF4-FFF2-40B4-BE49-F238E27FC236}">
                <a16:creationId xmlns:a16="http://schemas.microsoft.com/office/drawing/2014/main" id="{2022863F-4713-C441-B0C3-820B1D34296E}"/>
              </a:ext>
            </a:extLst>
          </p:cNvPr>
          <p:cNvCxnSpPr/>
          <p:nvPr/>
        </p:nvCxnSpPr>
        <p:spPr>
          <a:xfrm>
            <a:off x="3105605" y="531586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0" name="正方形/長方形 399">
            <a:extLst>
              <a:ext uri="{FF2B5EF4-FFF2-40B4-BE49-F238E27FC236}">
                <a16:creationId xmlns:a16="http://schemas.microsoft.com/office/drawing/2014/main" id="{CA3EC024-BD8D-CE45-A089-7562AFD0F0C9}"/>
              </a:ext>
            </a:extLst>
          </p:cNvPr>
          <p:cNvSpPr/>
          <p:nvPr/>
        </p:nvSpPr>
        <p:spPr>
          <a:xfrm>
            <a:off x="3295504" y="526655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a:extLst>
              <a:ext uri="{FF2B5EF4-FFF2-40B4-BE49-F238E27FC236}">
                <a16:creationId xmlns:a16="http://schemas.microsoft.com/office/drawing/2014/main" id="{C2F629C6-891D-7747-9656-771432FDA587}"/>
              </a:ext>
            </a:extLst>
          </p:cNvPr>
          <p:cNvSpPr/>
          <p:nvPr/>
        </p:nvSpPr>
        <p:spPr>
          <a:xfrm>
            <a:off x="3326639" y="528588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a:extLst>
              <a:ext uri="{FF2B5EF4-FFF2-40B4-BE49-F238E27FC236}">
                <a16:creationId xmlns:a16="http://schemas.microsoft.com/office/drawing/2014/main" id="{13085D8A-5000-A346-975E-4AB89CB5166F}"/>
              </a:ext>
            </a:extLst>
          </p:cNvPr>
          <p:cNvCxnSpPr/>
          <p:nvPr/>
        </p:nvCxnSpPr>
        <p:spPr>
          <a:xfrm>
            <a:off x="3387115" y="531424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4" name="正方形/長方形 403">
            <a:extLst>
              <a:ext uri="{FF2B5EF4-FFF2-40B4-BE49-F238E27FC236}">
                <a16:creationId xmlns:a16="http://schemas.microsoft.com/office/drawing/2014/main" id="{9B7F9751-045A-A444-9C47-5B43D5F11082}"/>
              </a:ext>
            </a:extLst>
          </p:cNvPr>
          <p:cNvSpPr/>
          <p:nvPr/>
        </p:nvSpPr>
        <p:spPr>
          <a:xfrm>
            <a:off x="3576235" y="526655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a:extLst>
              <a:ext uri="{FF2B5EF4-FFF2-40B4-BE49-F238E27FC236}">
                <a16:creationId xmlns:a16="http://schemas.microsoft.com/office/drawing/2014/main" id="{EDEEC597-F683-C349-88EF-3FBE77B53EC6}"/>
              </a:ext>
            </a:extLst>
          </p:cNvPr>
          <p:cNvSpPr/>
          <p:nvPr/>
        </p:nvSpPr>
        <p:spPr>
          <a:xfrm>
            <a:off x="3607370" y="528588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a:extLst>
              <a:ext uri="{FF2B5EF4-FFF2-40B4-BE49-F238E27FC236}">
                <a16:creationId xmlns:a16="http://schemas.microsoft.com/office/drawing/2014/main" id="{81DA1626-C267-484A-A0BC-F917CA6F915E}"/>
              </a:ext>
            </a:extLst>
          </p:cNvPr>
          <p:cNvCxnSpPr/>
          <p:nvPr/>
        </p:nvCxnSpPr>
        <p:spPr>
          <a:xfrm>
            <a:off x="3667850" y="531424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6" name="正方形/長方形 415">
            <a:extLst>
              <a:ext uri="{FF2B5EF4-FFF2-40B4-BE49-F238E27FC236}">
                <a16:creationId xmlns:a16="http://schemas.microsoft.com/office/drawing/2014/main" id="{C5BFAFDC-09E9-0442-A239-E2BCA2126F0F}"/>
              </a:ext>
            </a:extLst>
          </p:cNvPr>
          <p:cNvSpPr/>
          <p:nvPr/>
        </p:nvSpPr>
        <p:spPr>
          <a:xfrm>
            <a:off x="3846960" y="526979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a:extLst>
              <a:ext uri="{FF2B5EF4-FFF2-40B4-BE49-F238E27FC236}">
                <a16:creationId xmlns:a16="http://schemas.microsoft.com/office/drawing/2014/main" id="{2B6FBFD0-D91B-0548-9138-64BA1DBE64A6}"/>
              </a:ext>
            </a:extLst>
          </p:cNvPr>
          <p:cNvSpPr/>
          <p:nvPr/>
        </p:nvSpPr>
        <p:spPr>
          <a:xfrm>
            <a:off x="3878095" y="528912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a:extLst>
              <a:ext uri="{FF2B5EF4-FFF2-40B4-BE49-F238E27FC236}">
                <a16:creationId xmlns:a16="http://schemas.microsoft.com/office/drawing/2014/main" id="{4188977B-B5D4-FA46-B474-CD2190F4EAE3}"/>
              </a:ext>
            </a:extLst>
          </p:cNvPr>
          <p:cNvCxnSpPr/>
          <p:nvPr/>
        </p:nvCxnSpPr>
        <p:spPr>
          <a:xfrm>
            <a:off x="3938571" y="531747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0" name="正方形/長方形 419">
            <a:extLst>
              <a:ext uri="{FF2B5EF4-FFF2-40B4-BE49-F238E27FC236}">
                <a16:creationId xmlns:a16="http://schemas.microsoft.com/office/drawing/2014/main" id="{4E9B00CF-AD42-A74F-84CB-5ACCA17A057B}"/>
              </a:ext>
            </a:extLst>
          </p:cNvPr>
          <p:cNvSpPr/>
          <p:nvPr/>
        </p:nvSpPr>
        <p:spPr>
          <a:xfrm>
            <a:off x="4127691" y="526979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1" name="円/楕円 420">
            <a:extLst>
              <a:ext uri="{FF2B5EF4-FFF2-40B4-BE49-F238E27FC236}">
                <a16:creationId xmlns:a16="http://schemas.microsoft.com/office/drawing/2014/main" id="{D521E24A-B7DE-9641-8388-FB1F229961D2}"/>
              </a:ext>
            </a:extLst>
          </p:cNvPr>
          <p:cNvSpPr/>
          <p:nvPr/>
        </p:nvSpPr>
        <p:spPr>
          <a:xfrm>
            <a:off x="4158826" y="528912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2" name="直線コネクタ 421">
            <a:extLst>
              <a:ext uri="{FF2B5EF4-FFF2-40B4-BE49-F238E27FC236}">
                <a16:creationId xmlns:a16="http://schemas.microsoft.com/office/drawing/2014/main" id="{A6654887-CD11-4341-91C2-F7AC21B3C3C7}"/>
              </a:ext>
            </a:extLst>
          </p:cNvPr>
          <p:cNvCxnSpPr/>
          <p:nvPr/>
        </p:nvCxnSpPr>
        <p:spPr>
          <a:xfrm>
            <a:off x="4219306" y="531747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2" name="正方形/長方形 431">
            <a:extLst>
              <a:ext uri="{FF2B5EF4-FFF2-40B4-BE49-F238E27FC236}">
                <a16:creationId xmlns:a16="http://schemas.microsoft.com/office/drawing/2014/main" id="{837EA97B-221E-8D48-9416-3191E2CEE2DB}"/>
              </a:ext>
            </a:extLst>
          </p:cNvPr>
          <p:cNvSpPr/>
          <p:nvPr/>
        </p:nvSpPr>
        <p:spPr>
          <a:xfrm>
            <a:off x="4409158" y="527659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3" name="円/楕円 432">
            <a:extLst>
              <a:ext uri="{FF2B5EF4-FFF2-40B4-BE49-F238E27FC236}">
                <a16:creationId xmlns:a16="http://schemas.microsoft.com/office/drawing/2014/main" id="{8AB18FE6-2E9A-3646-8EBC-39F0F5051DB8}"/>
              </a:ext>
            </a:extLst>
          </p:cNvPr>
          <p:cNvSpPr/>
          <p:nvPr/>
        </p:nvSpPr>
        <p:spPr>
          <a:xfrm>
            <a:off x="4440293" y="529592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4" name="直線コネクタ 433">
            <a:extLst>
              <a:ext uri="{FF2B5EF4-FFF2-40B4-BE49-F238E27FC236}">
                <a16:creationId xmlns:a16="http://schemas.microsoft.com/office/drawing/2014/main" id="{CC811202-73A5-3A40-BDFF-9E09C972335E}"/>
              </a:ext>
            </a:extLst>
          </p:cNvPr>
          <p:cNvCxnSpPr/>
          <p:nvPr/>
        </p:nvCxnSpPr>
        <p:spPr>
          <a:xfrm>
            <a:off x="4500769" y="532428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6" name="正方形/長方形 435">
            <a:extLst>
              <a:ext uri="{FF2B5EF4-FFF2-40B4-BE49-F238E27FC236}">
                <a16:creationId xmlns:a16="http://schemas.microsoft.com/office/drawing/2014/main" id="{D5700D22-01C7-5E4C-89DB-B71EBEBD24DD}"/>
              </a:ext>
            </a:extLst>
          </p:cNvPr>
          <p:cNvSpPr/>
          <p:nvPr/>
        </p:nvSpPr>
        <p:spPr>
          <a:xfrm>
            <a:off x="4689889" y="527659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7" name="円/楕円 436">
            <a:extLst>
              <a:ext uri="{FF2B5EF4-FFF2-40B4-BE49-F238E27FC236}">
                <a16:creationId xmlns:a16="http://schemas.microsoft.com/office/drawing/2014/main" id="{562EC284-A62A-6144-A4B6-AF03F3242807}"/>
              </a:ext>
            </a:extLst>
          </p:cNvPr>
          <p:cNvSpPr/>
          <p:nvPr/>
        </p:nvSpPr>
        <p:spPr>
          <a:xfrm>
            <a:off x="4721024" y="529592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8" name="直線コネクタ 437">
            <a:extLst>
              <a:ext uri="{FF2B5EF4-FFF2-40B4-BE49-F238E27FC236}">
                <a16:creationId xmlns:a16="http://schemas.microsoft.com/office/drawing/2014/main" id="{F6156EEF-7C9D-8642-A076-A07E5C249E19}"/>
              </a:ext>
            </a:extLst>
          </p:cNvPr>
          <p:cNvCxnSpPr/>
          <p:nvPr/>
        </p:nvCxnSpPr>
        <p:spPr>
          <a:xfrm>
            <a:off x="4781504" y="532428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8" name="正方形/長方形 447">
            <a:extLst>
              <a:ext uri="{FF2B5EF4-FFF2-40B4-BE49-F238E27FC236}">
                <a16:creationId xmlns:a16="http://schemas.microsoft.com/office/drawing/2014/main" id="{923B11EF-B657-9C4B-85CC-0257D5B087DD}"/>
              </a:ext>
            </a:extLst>
          </p:cNvPr>
          <p:cNvSpPr/>
          <p:nvPr/>
        </p:nvSpPr>
        <p:spPr>
          <a:xfrm>
            <a:off x="4960614" y="527983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9" name="円/楕円 448">
            <a:extLst>
              <a:ext uri="{FF2B5EF4-FFF2-40B4-BE49-F238E27FC236}">
                <a16:creationId xmlns:a16="http://schemas.microsoft.com/office/drawing/2014/main" id="{3207D4CA-D7C7-CA4C-AED4-62B63D760486}"/>
              </a:ext>
            </a:extLst>
          </p:cNvPr>
          <p:cNvSpPr/>
          <p:nvPr/>
        </p:nvSpPr>
        <p:spPr>
          <a:xfrm>
            <a:off x="4991749" y="529916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0" name="直線コネクタ 449">
            <a:extLst>
              <a:ext uri="{FF2B5EF4-FFF2-40B4-BE49-F238E27FC236}">
                <a16:creationId xmlns:a16="http://schemas.microsoft.com/office/drawing/2014/main" id="{5176CADB-066D-B24B-BECE-E7162AED75B3}"/>
              </a:ext>
            </a:extLst>
          </p:cNvPr>
          <p:cNvCxnSpPr/>
          <p:nvPr/>
        </p:nvCxnSpPr>
        <p:spPr>
          <a:xfrm>
            <a:off x="5052225" y="532751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2" name="正方形/長方形 451">
            <a:extLst>
              <a:ext uri="{FF2B5EF4-FFF2-40B4-BE49-F238E27FC236}">
                <a16:creationId xmlns:a16="http://schemas.microsoft.com/office/drawing/2014/main" id="{23EF8E02-C4B9-8247-94F2-F52FE6D787E8}"/>
              </a:ext>
            </a:extLst>
          </p:cNvPr>
          <p:cNvSpPr/>
          <p:nvPr/>
        </p:nvSpPr>
        <p:spPr>
          <a:xfrm>
            <a:off x="5241345" y="527983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3" name="円/楕円 452">
            <a:extLst>
              <a:ext uri="{FF2B5EF4-FFF2-40B4-BE49-F238E27FC236}">
                <a16:creationId xmlns:a16="http://schemas.microsoft.com/office/drawing/2014/main" id="{871400B8-BEC4-5146-8187-EE0230219E26}"/>
              </a:ext>
            </a:extLst>
          </p:cNvPr>
          <p:cNvSpPr/>
          <p:nvPr/>
        </p:nvSpPr>
        <p:spPr>
          <a:xfrm>
            <a:off x="5272480" y="529916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4" name="直線コネクタ 453">
            <a:extLst>
              <a:ext uri="{FF2B5EF4-FFF2-40B4-BE49-F238E27FC236}">
                <a16:creationId xmlns:a16="http://schemas.microsoft.com/office/drawing/2014/main" id="{E91D3093-E135-4343-A568-66F7F645409D}"/>
              </a:ext>
            </a:extLst>
          </p:cNvPr>
          <p:cNvCxnSpPr/>
          <p:nvPr/>
        </p:nvCxnSpPr>
        <p:spPr>
          <a:xfrm>
            <a:off x="5332960" y="532751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5" name="テキスト ボックス 494">
            <a:extLst>
              <a:ext uri="{FF2B5EF4-FFF2-40B4-BE49-F238E27FC236}">
                <a16:creationId xmlns:a16="http://schemas.microsoft.com/office/drawing/2014/main" id="{28BAE7AF-E866-9E4A-AFEF-ECACA1E92F09}"/>
              </a:ext>
            </a:extLst>
          </p:cNvPr>
          <p:cNvSpPr txBox="1"/>
          <p:nvPr/>
        </p:nvSpPr>
        <p:spPr>
          <a:xfrm>
            <a:off x="6149101" y="5332255"/>
            <a:ext cx="2667167" cy="646331"/>
          </a:xfrm>
          <a:prstGeom prst="rect">
            <a:avLst/>
          </a:prstGeom>
          <a:noFill/>
        </p:spPr>
        <p:txBody>
          <a:bodyPr wrap="square" rtlCol="0">
            <a:spAutoFit/>
          </a:bodyPr>
          <a:lstStyle/>
          <a:p>
            <a:pPr algn="r"/>
            <a:r>
              <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大規模・集中化・一元化</a:t>
            </a: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・標準化</a:t>
            </a:r>
            <a:endPar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自動化</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などを駆使して、魅力的な</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コストパフォーマンス</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を実現する</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03" name="テキスト ボックス 502">
            <a:extLst>
              <a:ext uri="{FF2B5EF4-FFF2-40B4-BE49-F238E27FC236}">
                <a16:creationId xmlns:a16="http://schemas.microsoft.com/office/drawing/2014/main" id="{46185451-E3A5-6542-95B4-558086DBE39B}"/>
              </a:ext>
            </a:extLst>
          </p:cNvPr>
          <p:cNvSpPr txBox="1"/>
          <p:nvPr/>
        </p:nvSpPr>
        <p:spPr>
          <a:xfrm>
            <a:off x="5599737" y="6017971"/>
            <a:ext cx="3185488"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物理的なハードウェアや設備</a:t>
            </a:r>
          </a:p>
        </p:txBody>
      </p:sp>
      <p:sp>
        <p:nvSpPr>
          <p:cNvPr id="288" name="テキスト ボックス 287">
            <a:extLst>
              <a:ext uri="{FF2B5EF4-FFF2-40B4-BE49-F238E27FC236}">
                <a16:creationId xmlns:a16="http://schemas.microsoft.com/office/drawing/2014/main" id="{A8DDD728-3AC3-1D4C-BB28-3C4DB537DF4A}"/>
              </a:ext>
            </a:extLst>
          </p:cNvPr>
          <p:cNvSpPr txBox="1"/>
          <p:nvPr/>
        </p:nvSpPr>
        <p:spPr>
          <a:xfrm>
            <a:off x="3360490" y="4894713"/>
            <a:ext cx="2441694"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インフラストラクチャー</a:t>
            </a:r>
          </a:p>
        </p:txBody>
      </p:sp>
      <p:sp>
        <p:nvSpPr>
          <p:cNvPr id="289" name="テキスト ボックス 288">
            <a:extLst>
              <a:ext uri="{FF2B5EF4-FFF2-40B4-BE49-F238E27FC236}">
                <a16:creationId xmlns:a16="http://schemas.microsoft.com/office/drawing/2014/main" id="{99FAEAB0-50F3-2341-80E6-8D3832874B50}"/>
              </a:ext>
            </a:extLst>
          </p:cNvPr>
          <p:cNvSpPr txBox="1"/>
          <p:nvPr/>
        </p:nvSpPr>
        <p:spPr>
          <a:xfrm>
            <a:off x="3664336" y="4472523"/>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プラットフォーム</a:t>
            </a:r>
          </a:p>
        </p:txBody>
      </p:sp>
      <p:sp>
        <p:nvSpPr>
          <p:cNvPr id="285" name="正方形/長方形 284">
            <a:extLst>
              <a:ext uri="{FF2B5EF4-FFF2-40B4-BE49-F238E27FC236}">
                <a16:creationId xmlns:a16="http://schemas.microsoft.com/office/drawing/2014/main" id="{D1C50CB3-CAFB-7245-8942-7DADA3D092B4}"/>
              </a:ext>
            </a:extLst>
          </p:cNvPr>
          <p:cNvSpPr/>
          <p:nvPr/>
        </p:nvSpPr>
        <p:spPr>
          <a:xfrm>
            <a:off x="417342" y="4013319"/>
            <a:ext cx="8323385" cy="39498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テキスト ボックス 289">
            <a:extLst>
              <a:ext uri="{FF2B5EF4-FFF2-40B4-BE49-F238E27FC236}">
                <a16:creationId xmlns:a16="http://schemas.microsoft.com/office/drawing/2014/main" id="{967F166A-3BDC-7D45-84D0-10EC5007FB84}"/>
              </a:ext>
            </a:extLst>
          </p:cNvPr>
          <p:cNvSpPr txBox="1"/>
          <p:nvPr/>
        </p:nvSpPr>
        <p:spPr>
          <a:xfrm>
            <a:off x="3659649" y="4059870"/>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p>
        </p:txBody>
      </p:sp>
      <p:sp>
        <p:nvSpPr>
          <p:cNvPr id="291" name="テキスト ボックス 290">
            <a:extLst>
              <a:ext uri="{FF2B5EF4-FFF2-40B4-BE49-F238E27FC236}">
                <a16:creationId xmlns:a16="http://schemas.microsoft.com/office/drawing/2014/main" id="{5FF2AF84-4F8E-5B4C-8C1E-607E780DE7C3}"/>
              </a:ext>
            </a:extLst>
          </p:cNvPr>
          <p:cNvSpPr txBox="1"/>
          <p:nvPr/>
        </p:nvSpPr>
        <p:spPr>
          <a:xfrm>
            <a:off x="1338993" y="5189583"/>
            <a:ext cx="761747"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運用管理者</a:t>
            </a:r>
          </a:p>
        </p:txBody>
      </p:sp>
      <p:sp>
        <p:nvSpPr>
          <p:cNvPr id="293" name="テキスト ボックス 292">
            <a:extLst>
              <a:ext uri="{FF2B5EF4-FFF2-40B4-BE49-F238E27FC236}">
                <a16:creationId xmlns:a16="http://schemas.microsoft.com/office/drawing/2014/main" id="{DF6957FA-FB36-144A-A668-C56A8BAEEB8E}"/>
              </a:ext>
            </a:extLst>
          </p:cNvPr>
          <p:cNvSpPr txBox="1"/>
          <p:nvPr/>
        </p:nvSpPr>
        <p:spPr>
          <a:xfrm>
            <a:off x="6940840" y="4044309"/>
            <a:ext cx="1834121" cy="400110"/>
          </a:xfrm>
          <a:prstGeom prst="rect">
            <a:avLst/>
          </a:prstGeom>
          <a:noFill/>
        </p:spPr>
        <p:txBody>
          <a:bodyPr wrap="squar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94" name="テキスト ボックス 293">
            <a:extLst>
              <a:ext uri="{FF2B5EF4-FFF2-40B4-BE49-F238E27FC236}">
                <a16:creationId xmlns:a16="http://schemas.microsoft.com/office/drawing/2014/main" id="{35430961-3193-FD48-B377-51A1D8AE8909}"/>
              </a:ext>
            </a:extLst>
          </p:cNvPr>
          <p:cNvSpPr txBox="1"/>
          <p:nvPr/>
        </p:nvSpPr>
        <p:spPr>
          <a:xfrm>
            <a:off x="6538451" y="4441357"/>
            <a:ext cx="2236510"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95" name="テキスト ボックス 294">
            <a:extLst>
              <a:ext uri="{FF2B5EF4-FFF2-40B4-BE49-F238E27FC236}">
                <a16:creationId xmlns:a16="http://schemas.microsoft.com/office/drawing/2014/main" id="{42E736F6-C621-4A4B-9164-CA790467C512}"/>
              </a:ext>
            </a:extLst>
          </p:cNvPr>
          <p:cNvSpPr txBox="1"/>
          <p:nvPr/>
        </p:nvSpPr>
        <p:spPr>
          <a:xfrm>
            <a:off x="483583" y="4446549"/>
            <a:ext cx="2108269"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オペレーティングシステム</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データベース管理システム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6" name="テキスト ボックス 295">
            <a:extLst>
              <a:ext uri="{FF2B5EF4-FFF2-40B4-BE49-F238E27FC236}">
                <a16:creationId xmlns:a16="http://schemas.microsoft.com/office/drawing/2014/main" id="{AC838852-A927-6649-B97E-7DCC175E5EB1}"/>
              </a:ext>
            </a:extLst>
          </p:cNvPr>
          <p:cNvSpPr txBox="1"/>
          <p:nvPr/>
        </p:nvSpPr>
        <p:spPr>
          <a:xfrm>
            <a:off x="475312" y="4030855"/>
            <a:ext cx="1595309"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販売管理システム</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会計管理システム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7" name="テキスト ボックス 296">
            <a:extLst>
              <a:ext uri="{FF2B5EF4-FFF2-40B4-BE49-F238E27FC236}">
                <a16:creationId xmlns:a16="http://schemas.microsoft.com/office/drawing/2014/main" id="{66463779-BA7F-0641-A18E-CE0B0BEFD511}"/>
              </a:ext>
            </a:extLst>
          </p:cNvPr>
          <p:cNvSpPr txBox="1"/>
          <p:nvPr/>
        </p:nvSpPr>
        <p:spPr>
          <a:xfrm>
            <a:off x="6951474" y="4852619"/>
            <a:ext cx="1851853"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4629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p:cTn id="7" dur="500" fill="hold"/>
                                        <p:tgtEl>
                                          <p:spTgt spid="222"/>
                                        </p:tgtEl>
                                        <p:attrNameLst>
                                          <p:attrName>ppt_w</p:attrName>
                                        </p:attrNameLst>
                                      </p:cBhvr>
                                      <p:tavLst>
                                        <p:tav tm="0">
                                          <p:val>
                                            <p:fltVal val="0"/>
                                          </p:val>
                                        </p:tav>
                                        <p:tav tm="100000">
                                          <p:val>
                                            <p:strVal val="#ppt_w"/>
                                          </p:val>
                                        </p:tav>
                                      </p:tavLst>
                                    </p:anim>
                                    <p:anim calcmode="lin" valueType="num">
                                      <p:cBhvr>
                                        <p:cTn id="8" dur="500" fill="hold"/>
                                        <p:tgtEl>
                                          <p:spTgt spid="222"/>
                                        </p:tgtEl>
                                        <p:attrNameLst>
                                          <p:attrName>ppt_h</p:attrName>
                                        </p:attrNameLst>
                                      </p:cBhvr>
                                      <p:tavLst>
                                        <p:tav tm="0">
                                          <p:val>
                                            <p:fltVal val="0"/>
                                          </p:val>
                                        </p:tav>
                                        <p:tav tm="100000">
                                          <p:val>
                                            <p:strVal val="#ppt_h"/>
                                          </p:val>
                                        </p:tav>
                                      </p:tavLst>
                                    </p:anim>
                                    <p:animEffect transition="in" filter="fade">
                                      <p:cBhvr>
                                        <p:cTn id="9" dur="500"/>
                                        <p:tgtEl>
                                          <p:spTgt spid="2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3"/>
                                        </p:tgtEl>
                                        <p:attrNameLst>
                                          <p:attrName>style.visibility</p:attrName>
                                        </p:attrNameLst>
                                      </p:cBhvr>
                                      <p:to>
                                        <p:strVal val="visible"/>
                                      </p:to>
                                    </p:set>
                                    <p:anim calcmode="lin" valueType="num">
                                      <p:cBhvr>
                                        <p:cTn id="12" dur="500" fill="hold"/>
                                        <p:tgtEl>
                                          <p:spTgt spid="223"/>
                                        </p:tgtEl>
                                        <p:attrNameLst>
                                          <p:attrName>ppt_w</p:attrName>
                                        </p:attrNameLst>
                                      </p:cBhvr>
                                      <p:tavLst>
                                        <p:tav tm="0">
                                          <p:val>
                                            <p:fltVal val="0"/>
                                          </p:val>
                                        </p:tav>
                                        <p:tav tm="100000">
                                          <p:val>
                                            <p:strVal val="#ppt_w"/>
                                          </p:val>
                                        </p:tav>
                                      </p:tavLst>
                                    </p:anim>
                                    <p:anim calcmode="lin" valueType="num">
                                      <p:cBhvr>
                                        <p:cTn id="13" dur="500" fill="hold"/>
                                        <p:tgtEl>
                                          <p:spTgt spid="223"/>
                                        </p:tgtEl>
                                        <p:attrNameLst>
                                          <p:attrName>ppt_h</p:attrName>
                                        </p:attrNameLst>
                                      </p:cBhvr>
                                      <p:tavLst>
                                        <p:tav tm="0">
                                          <p:val>
                                            <p:fltVal val="0"/>
                                          </p:val>
                                        </p:tav>
                                        <p:tav tm="100000">
                                          <p:val>
                                            <p:strVal val="#ppt_h"/>
                                          </p:val>
                                        </p:tav>
                                      </p:tavLst>
                                    </p:anim>
                                    <p:animEffect transition="in" filter="fade">
                                      <p:cBhvr>
                                        <p:cTn id="14" dur="500"/>
                                        <p:tgtEl>
                                          <p:spTgt spid="2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1"/>
                                        </p:tgtEl>
                                        <p:attrNameLst>
                                          <p:attrName>style.visibility</p:attrName>
                                        </p:attrNameLst>
                                      </p:cBhvr>
                                      <p:to>
                                        <p:strVal val="visible"/>
                                      </p:to>
                                    </p:set>
                                    <p:anim calcmode="lin" valueType="num">
                                      <p:cBhvr>
                                        <p:cTn id="17" dur="500" fill="hold"/>
                                        <p:tgtEl>
                                          <p:spTgt spid="291"/>
                                        </p:tgtEl>
                                        <p:attrNameLst>
                                          <p:attrName>ppt_w</p:attrName>
                                        </p:attrNameLst>
                                      </p:cBhvr>
                                      <p:tavLst>
                                        <p:tav tm="0">
                                          <p:val>
                                            <p:fltVal val="0"/>
                                          </p:val>
                                        </p:tav>
                                        <p:tav tm="100000">
                                          <p:val>
                                            <p:strVal val="#ppt_w"/>
                                          </p:val>
                                        </p:tav>
                                      </p:tavLst>
                                    </p:anim>
                                    <p:anim calcmode="lin" valueType="num">
                                      <p:cBhvr>
                                        <p:cTn id="18" dur="500" fill="hold"/>
                                        <p:tgtEl>
                                          <p:spTgt spid="291"/>
                                        </p:tgtEl>
                                        <p:attrNameLst>
                                          <p:attrName>ppt_h</p:attrName>
                                        </p:attrNameLst>
                                      </p:cBhvr>
                                      <p:tavLst>
                                        <p:tav tm="0">
                                          <p:val>
                                            <p:fltVal val="0"/>
                                          </p:val>
                                        </p:tav>
                                        <p:tav tm="100000">
                                          <p:val>
                                            <p:strVal val="#ppt_h"/>
                                          </p:val>
                                        </p:tav>
                                      </p:tavLst>
                                    </p:anim>
                                    <p:animEffect transition="in" filter="fade">
                                      <p:cBhvr>
                                        <p:cTn id="19" dur="500"/>
                                        <p:tgtEl>
                                          <p:spTgt spid="29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5"/>
                                        </p:tgtEl>
                                        <p:attrNameLst>
                                          <p:attrName>style.visibility</p:attrName>
                                        </p:attrNameLst>
                                      </p:cBhvr>
                                      <p:to>
                                        <p:strVal val="visible"/>
                                      </p:to>
                                    </p:set>
                                    <p:anim calcmode="lin" valueType="num">
                                      <p:cBhvr>
                                        <p:cTn id="22" dur="500" fill="hold"/>
                                        <p:tgtEl>
                                          <p:spTgt spid="495"/>
                                        </p:tgtEl>
                                        <p:attrNameLst>
                                          <p:attrName>ppt_w</p:attrName>
                                        </p:attrNameLst>
                                      </p:cBhvr>
                                      <p:tavLst>
                                        <p:tav tm="0">
                                          <p:val>
                                            <p:fltVal val="0"/>
                                          </p:val>
                                        </p:tav>
                                        <p:tav tm="100000">
                                          <p:val>
                                            <p:strVal val="#ppt_w"/>
                                          </p:val>
                                        </p:tav>
                                      </p:tavLst>
                                    </p:anim>
                                    <p:anim calcmode="lin" valueType="num">
                                      <p:cBhvr>
                                        <p:cTn id="23" dur="500" fill="hold"/>
                                        <p:tgtEl>
                                          <p:spTgt spid="495"/>
                                        </p:tgtEl>
                                        <p:attrNameLst>
                                          <p:attrName>ppt_h</p:attrName>
                                        </p:attrNameLst>
                                      </p:cBhvr>
                                      <p:tavLst>
                                        <p:tav tm="0">
                                          <p:val>
                                            <p:fltVal val="0"/>
                                          </p:val>
                                        </p:tav>
                                        <p:tav tm="100000">
                                          <p:val>
                                            <p:strVal val="#ppt_h"/>
                                          </p:val>
                                        </p:tav>
                                      </p:tavLst>
                                    </p:anim>
                                    <p:animEffect transition="in" filter="fade">
                                      <p:cBhvr>
                                        <p:cTn id="24" dur="500"/>
                                        <p:tgtEl>
                                          <p:spTgt spid="49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495" grpId="0"/>
      <p:bldP spid="2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基礎知識</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D28F7017-5CDC-2D4B-8E24-6F071AA174E5}"/>
              </a:ext>
            </a:extLst>
          </p:cNvPr>
          <p:cNvSpPr/>
          <p:nvPr/>
        </p:nvSpPr>
        <p:spPr>
          <a:xfrm>
            <a:off x="814011" y="2406006"/>
            <a:ext cx="527259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最新</a:t>
            </a:r>
            <a:r>
              <a:rPr lang="en-US" altLang="ja-JP" dirty="0">
                <a:solidFill>
                  <a:srgbClr val="0070C0"/>
                </a:solidFill>
                <a:latin typeface="Meiryo" panose="020B0604030504040204" pitchFamily="34" charset="-128"/>
                <a:ea typeface="Meiryo" panose="020B0604030504040204" pitchFamily="34" charset="-128"/>
                <a:cs typeface="Arial"/>
              </a:rPr>
              <a:t>IT</a:t>
            </a:r>
            <a:r>
              <a:rPr lang="ja-JP" altLang="en-US">
                <a:solidFill>
                  <a:srgbClr val="0070C0"/>
                </a:solidFill>
                <a:latin typeface="Meiryo" panose="020B0604030504040204" pitchFamily="34" charset="-128"/>
                <a:ea typeface="Meiryo" panose="020B0604030504040204" pitchFamily="34" charset="-128"/>
                <a:cs typeface="Arial"/>
              </a:rPr>
              <a:t>トレンドを理解するために知っておきたい</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487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クラウドの役割と</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effectLst/>
                <a:latin typeface="Meiryo" panose="020B0604030504040204" pitchFamily="34" charset="-128"/>
                <a:ea typeface="Meiryo" panose="020B0604030504040204" pitchFamily="34" charset="-128"/>
                <a:cs typeface="Arial"/>
              </a:rPr>
              <a:t>コンピューティングの新しい常識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82228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sz="2400"/>
              <a:t>クラウドを使う理由</a:t>
            </a:r>
          </a:p>
        </p:txBody>
      </p:sp>
      <p:sp>
        <p:nvSpPr>
          <p:cNvPr id="496" name="正方形/長方形 495">
            <a:extLst>
              <a:ext uri="{FF2B5EF4-FFF2-40B4-BE49-F238E27FC236}">
                <a16:creationId xmlns:a16="http://schemas.microsoft.com/office/drawing/2014/main" id="{53209C1F-D1DE-DD4A-961D-CF066AA5ECD3}"/>
              </a:ext>
            </a:extLst>
          </p:cNvPr>
          <p:cNvSpPr/>
          <p:nvPr/>
        </p:nvSpPr>
        <p:spPr>
          <a:xfrm>
            <a:off x="230400" y="867909"/>
            <a:ext cx="8686800" cy="55613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6" name="図 225">
            <a:extLst>
              <a:ext uri="{FF2B5EF4-FFF2-40B4-BE49-F238E27FC236}">
                <a16:creationId xmlns:a16="http://schemas.microsoft.com/office/drawing/2014/main" id="{77CCC5A7-D87A-444A-97BA-990D6424C4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373346"/>
            <a:ext cx="700312" cy="786868"/>
          </a:xfrm>
          <a:prstGeom prst="rect">
            <a:avLst/>
          </a:prstGeom>
        </p:spPr>
      </p:pic>
      <p:pic>
        <p:nvPicPr>
          <p:cNvPr id="227" name="図 226">
            <a:extLst>
              <a:ext uri="{FF2B5EF4-FFF2-40B4-BE49-F238E27FC236}">
                <a16:creationId xmlns:a16="http://schemas.microsoft.com/office/drawing/2014/main" id="{86E5D67A-E5AA-5945-9B6E-197538266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355079"/>
            <a:ext cx="862790" cy="811023"/>
          </a:xfrm>
          <a:prstGeom prst="rect">
            <a:avLst/>
          </a:prstGeom>
        </p:spPr>
      </p:pic>
      <p:pic>
        <p:nvPicPr>
          <p:cNvPr id="228" name="図 227">
            <a:extLst>
              <a:ext uri="{FF2B5EF4-FFF2-40B4-BE49-F238E27FC236}">
                <a16:creationId xmlns:a16="http://schemas.microsoft.com/office/drawing/2014/main" id="{8C43D9E5-4B50-0A47-A6C1-A7B8B92DB5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333034"/>
            <a:ext cx="901540" cy="804829"/>
          </a:xfrm>
          <a:prstGeom prst="rect">
            <a:avLst/>
          </a:prstGeom>
        </p:spPr>
      </p:pic>
      <p:pic>
        <p:nvPicPr>
          <p:cNvPr id="229" name="図 228">
            <a:extLst>
              <a:ext uri="{FF2B5EF4-FFF2-40B4-BE49-F238E27FC236}">
                <a16:creationId xmlns:a16="http://schemas.microsoft.com/office/drawing/2014/main" id="{7CA0A872-D486-C044-A4AF-D13AED56C0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378139"/>
            <a:ext cx="759724" cy="759724"/>
          </a:xfrm>
          <a:prstGeom prst="rect">
            <a:avLst/>
          </a:prstGeom>
        </p:spPr>
      </p:pic>
      <p:pic>
        <p:nvPicPr>
          <p:cNvPr id="230" name="図 229">
            <a:extLst>
              <a:ext uri="{FF2B5EF4-FFF2-40B4-BE49-F238E27FC236}">
                <a16:creationId xmlns:a16="http://schemas.microsoft.com/office/drawing/2014/main" id="{EF0B6B35-ACF7-BD45-9B9C-406C371EE3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391761"/>
            <a:ext cx="824199" cy="737657"/>
          </a:xfrm>
          <a:prstGeom prst="rect">
            <a:avLst/>
          </a:prstGeom>
          <a:effectLst>
            <a:outerShdw blurRad="50800" dist="38100" dir="2700000" algn="tl" rotWithShape="0">
              <a:prstClr val="black">
                <a:alpha val="40000"/>
              </a:prstClr>
            </a:outerShdw>
          </a:effectLst>
        </p:spPr>
      </p:pic>
      <p:pic>
        <p:nvPicPr>
          <p:cNvPr id="232" name="図 231">
            <a:extLst>
              <a:ext uri="{FF2B5EF4-FFF2-40B4-BE49-F238E27FC236}">
                <a16:creationId xmlns:a16="http://schemas.microsoft.com/office/drawing/2014/main" id="{933387E4-0511-9C4E-94CA-AA0E44D9EA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355079"/>
            <a:ext cx="806968" cy="811023"/>
          </a:xfrm>
          <a:prstGeom prst="rect">
            <a:avLst/>
          </a:prstGeom>
          <a:effectLst>
            <a:outerShdw blurRad="50800" dist="38100" dir="2700000" algn="tl" rotWithShape="0">
              <a:prstClr val="black">
                <a:alpha val="40000"/>
              </a:prstClr>
            </a:outerShdw>
          </a:effectLst>
        </p:spPr>
      </p:pic>
      <p:pic>
        <p:nvPicPr>
          <p:cNvPr id="233" name="図 232">
            <a:extLst>
              <a:ext uri="{FF2B5EF4-FFF2-40B4-BE49-F238E27FC236}">
                <a16:creationId xmlns:a16="http://schemas.microsoft.com/office/drawing/2014/main" id="{6CDD73EE-025E-6E4C-83B0-FB91F2CB9E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360871"/>
            <a:ext cx="759724" cy="759724"/>
          </a:xfrm>
          <a:prstGeom prst="rect">
            <a:avLst/>
          </a:prstGeom>
        </p:spPr>
      </p:pic>
      <p:sp>
        <p:nvSpPr>
          <p:cNvPr id="500" name="テキスト ボックス 499">
            <a:extLst>
              <a:ext uri="{FF2B5EF4-FFF2-40B4-BE49-F238E27FC236}">
                <a16:creationId xmlns:a16="http://schemas.microsoft.com/office/drawing/2014/main" id="{DFB5F49C-249F-BB44-AF6F-B1BBFA74935A}"/>
              </a:ext>
            </a:extLst>
          </p:cNvPr>
          <p:cNvSpPr txBox="1"/>
          <p:nvPr/>
        </p:nvSpPr>
        <p:spPr>
          <a:xfrm>
            <a:off x="319874" y="2218617"/>
            <a:ext cx="8504251"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簡単・便利・いつでも／どこでも</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の機能や性能をサービスとして使える仕組み</a:t>
            </a:r>
          </a:p>
        </p:txBody>
      </p:sp>
      <p:sp>
        <p:nvSpPr>
          <p:cNvPr id="504" name="テキスト ボックス 503">
            <a:extLst>
              <a:ext uri="{FF2B5EF4-FFF2-40B4-BE49-F238E27FC236}">
                <a16:creationId xmlns:a16="http://schemas.microsoft.com/office/drawing/2014/main" id="{37C5DD76-781F-B349-AB0B-80C8E1912F24}"/>
              </a:ext>
            </a:extLst>
          </p:cNvPr>
          <p:cNvSpPr txBox="1"/>
          <p:nvPr/>
        </p:nvSpPr>
        <p:spPr>
          <a:xfrm>
            <a:off x="5830570" y="980881"/>
            <a:ext cx="2954655"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実質的に使える機能や性能</a:t>
            </a:r>
          </a:p>
        </p:txBody>
      </p:sp>
      <p:grpSp>
        <p:nvGrpSpPr>
          <p:cNvPr id="4" name="グループ化 3">
            <a:extLst>
              <a:ext uri="{FF2B5EF4-FFF2-40B4-BE49-F238E27FC236}">
                <a16:creationId xmlns:a16="http://schemas.microsoft.com/office/drawing/2014/main" id="{C152CB3F-62FE-564F-84A5-34380CE5D31E}"/>
              </a:ext>
            </a:extLst>
          </p:cNvPr>
          <p:cNvGrpSpPr/>
          <p:nvPr/>
        </p:nvGrpSpPr>
        <p:grpSpPr>
          <a:xfrm>
            <a:off x="475556" y="2996927"/>
            <a:ext cx="4005830" cy="1210596"/>
            <a:chOff x="475556" y="2996927"/>
            <a:chExt cx="4005830" cy="1210596"/>
          </a:xfrm>
        </p:grpSpPr>
        <p:sp>
          <p:nvSpPr>
            <p:cNvPr id="3" name="正方形/長方形 2">
              <a:extLst>
                <a:ext uri="{FF2B5EF4-FFF2-40B4-BE49-F238E27FC236}">
                  <a16:creationId xmlns:a16="http://schemas.microsoft.com/office/drawing/2014/main" id="{4BD58AE6-F42B-8C4D-BCC8-F3D3822CD92F}"/>
                </a:ext>
              </a:extLst>
            </p:cNvPr>
            <p:cNvSpPr/>
            <p:nvPr/>
          </p:nvSpPr>
          <p:spPr>
            <a:xfrm>
              <a:off x="475556"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8" name="テキスト ボックス 197">
              <a:extLst>
                <a:ext uri="{FF2B5EF4-FFF2-40B4-BE49-F238E27FC236}">
                  <a16:creationId xmlns:a16="http://schemas.microsoft.com/office/drawing/2014/main" id="{2851B1ED-2155-064A-B4F6-6ADD73B42D33}"/>
                </a:ext>
              </a:extLst>
            </p:cNvPr>
            <p:cNvSpPr txBox="1"/>
            <p:nvPr/>
          </p:nvSpPr>
          <p:spPr>
            <a:xfrm>
              <a:off x="975493" y="3122096"/>
              <a:ext cx="3005951"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最新テクノロジーの活用</a:t>
              </a:r>
            </a:p>
          </p:txBody>
        </p:sp>
        <p:sp>
          <p:nvSpPr>
            <p:cNvPr id="31" name="テキスト ボックス 30">
              <a:extLst>
                <a:ext uri="{FF2B5EF4-FFF2-40B4-BE49-F238E27FC236}">
                  <a16:creationId xmlns:a16="http://schemas.microsoft.com/office/drawing/2014/main" id="{AF8F78A1-455E-3B4F-9789-3A00928CDCF3}"/>
                </a:ext>
              </a:extLst>
            </p:cNvPr>
            <p:cNvSpPr txBox="1"/>
            <p:nvPr/>
          </p:nvSpPr>
          <p:spPr>
            <a:xfrm>
              <a:off x="744660" y="3507561"/>
              <a:ext cx="3467616"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クラウドから最新テクノロジー提供</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運用環境の準備不要／</a:t>
              </a:r>
              <a:r>
                <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API</a:t>
              </a: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で利用</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5" name="グループ化 4">
            <a:extLst>
              <a:ext uri="{FF2B5EF4-FFF2-40B4-BE49-F238E27FC236}">
                <a16:creationId xmlns:a16="http://schemas.microsoft.com/office/drawing/2014/main" id="{3F88C6D2-7C4B-4E4D-BF2F-CAAF9ED7E39E}"/>
              </a:ext>
            </a:extLst>
          </p:cNvPr>
          <p:cNvGrpSpPr/>
          <p:nvPr/>
        </p:nvGrpSpPr>
        <p:grpSpPr>
          <a:xfrm>
            <a:off x="4662614" y="2996927"/>
            <a:ext cx="4005830" cy="1210596"/>
            <a:chOff x="4662614" y="2996927"/>
            <a:chExt cx="4005830" cy="1210596"/>
          </a:xfrm>
        </p:grpSpPr>
        <p:sp>
          <p:nvSpPr>
            <p:cNvPr id="27" name="正方形/長方形 26">
              <a:extLst>
                <a:ext uri="{FF2B5EF4-FFF2-40B4-BE49-F238E27FC236}">
                  <a16:creationId xmlns:a16="http://schemas.microsoft.com/office/drawing/2014/main" id="{2C9A3AF4-3156-C343-8FD8-27BE37316FAB}"/>
                </a:ext>
              </a:extLst>
            </p:cNvPr>
            <p:cNvSpPr/>
            <p:nvPr/>
          </p:nvSpPr>
          <p:spPr>
            <a:xfrm>
              <a:off x="4662614"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06F30F62-91FA-2C4A-B27F-1E4DBC8D2826}"/>
                </a:ext>
              </a:extLst>
            </p:cNvPr>
            <p:cNvSpPr txBox="1"/>
            <p:nvPr/>
          </p:nvSpPr>
          <p:spPr>
            <a:xfrm>
              <a:off x="5730520" y="3117128"/>
              <a:ext cx="172354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コストの削減</a:t>
              </a:r>
            </a:p>
          </p:txBody>
        </p:sp>
        <p:sp>
          <p:nvSpPr>
            <p:cNvPr id="32" name="テキスト ボックス 31">
              <a:extLst>
                <a:ext uri="{FF2B5EF4-FFF2-40B4-BE49-F238E27FC236}">
                  <a16:creationId xmlns:a16="http://schemas.microsoft.com/office/drawing/2014/main" id="{D28B7B4D-F309-0E4E-A8C6-892231023178}"/>
                </a:ext>
              </a:extLst>
            </p:cNvPr>
            <p:cNvSpPr txBox="1"/>
            <p:nvPr/>
          </p:nvSpPr>
          <p:spPr>
            <a:xfrm>
              <a:off x="5232051" y="3507561"/>
              <a:ext cx="2720488"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構築や運用の自動化</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サーバーレスや</a:t>
              </a:r>
              <a:r>
                <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PaaS</a:t>
              </a: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6" name="グループ化 5">
            <a:extLst>
              <a:ext uri="{FF2B5EF4-FFF2-40B4-BE49-F238E27FC236}">
                <a16:creationId xmlns:a16="http://schemas.microsoft.com/office/drawing/2014/main" id="{ACBDBA02-7205-3648-A4FE-AABA3FA0CC0C}"/>
              </a:ext>
            </a:extLst>
          </p:cNvPr>
          <p:cNvGrpSpPr/>
          <p:nvPr/>
        </p:nvGrpSpPr>
        <p:grpSpPr>
          <a:xfrm>
            <a:off x="475556" y="4463703"/>
            <a:ext cx="8229600" cy="831884"/>
            <a:chOff x="475556" y="4463703"/>
            <a:chExt cx="8229600" cy="831884"/>
          </a:xfrm>
        </p:grpSpPr>
        <p:sp>
          <p:nvSpPr>
            <p:cNvPr id="191" name="正方形/長方形 190">
              <a:extLst>
                <a:ext uri="{FF2B5EF4-FFF2-40B4-BE49-F238E27FC236}">
                  <a16:creationId xmlns:a16="http://schemas.microsoft.com/office/drawing/2014/main" id="{FAC368E1-98CA-3A41-9D55-D2DD36E96459}"/>
                </a:ext>
              </a:extLst>
            </p:cNvPr>
            <p:cNvSpPr/>
            <p:nvPr/>
          </p:nvSpPr>
          <p:spPr>
            <a:xfrm>
              <a:off x="475556" y="4463703"/>
              <a:ext cx="8192888" cy="83188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9" name="テキスト ボックス 198">
              <a:extLst>
                <a:ext uri="{FF2B5EF4-FFF2-40B4-BE49-F238E27FC236}">
                  <a16:creationId xmlns:a16="http://schemas.microsoft.com/office/drawing/2014/main" id="{EF9EC5AC-0BFD-C14B-89D1-D1A5C60DAF06}"/>
                </a:ext>
              </a:extLst>
            </p:cNvPr>
            <p:cNvSpPr txBox="1"/>
            <p:nvPr/>
          </p:nvSpPr>
          <p:spPr>
            <a:xfrm>
              <a:off x="2940781" y="4533470"/>
              <a:ext cx="3262432"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ビジネス・スピードの獲得</a:t>
              </a:r>
            </a:p>
          </p:txBody>
        </p:sp>
        <p:sp>
          <p:nvSpPr>
            <p:cNvPr id="34" name="テキスト ボックス 33">
              <a:extLst>
                <a:ext uri="{FF2B5EF4-FFF2-40B4-BE49-F238E27FC236}">
                  <a16:creationId xmlns:a16="http://schemas.microsoft.com/office/drawing/2014/main" id="{8800F504-1FBD-B242-9950-2C3F35B226B3}"/>
                </a:ext>
              </a:extLst>
            </p:cNvPr>
            <p:cNvSpPr txBox="1"/>
            <p:nvPr/>
          </p:nvSpPr>
          <p:spPr>
            <a:xfrm>
              <a:off x="475556" y="4927677"/>
              <a:ext cx="4042542"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資産から経費へ移行し柔軟性を担保</a:t>
              </a:r>
              <a:endParaRPr kumimoji="1"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E230A40-3838-2B4D-B48D-993B393B4062}"/>
                </a:ext>
              </a:extLst>
            </p:cNvPr>
            <p:cNvSpPr txBox="1"/>
            <p:nvPr/>
          </p:nvSpPr>
          <p:spPr>
            <a:xfrm>
              <a:off x="4662614" y="4929203"/>
              <a:ext cx="4042542"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少ないコードで</a:t>
              </a: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事業目的を達成</a:t>
              </a:r>
              <a:endPar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38" name="テキスト ボックス 37">
            <a:extLst>
              <a:ext uri="{FF2B5EF4-FFF2-40B4-BE49-F238E27FC236}">
                <a16:creationId xmlns:a16="http://schemas.microsoft.com/office/drawing/2014/main" id="{79D91C10-CC8C-444F-9BE5-07213FFE2357}"/>
              </a:ext>
            </a:extLst>
          </p:cNvPr>
          <p:cNvSpPr txBox="1"/>
          <p:nvPr/>
        </p:nvSpPr>
        <p:spPr>
          <a:xfrm>
            <a:off x="425672" y="5528426"/>
            <a:ext cx="8292655"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システムを作る」から「</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サービスを作る」への転換</a:t>
            </a:r>
          </a:p>
        </p:txBody>
      </p:sp>
    </p:spTree>
    <p:extLst>
      <p:ext uri="{BB962C8B-B14F-4D97-AF65-F5344CB8AC3E}">
        <p14:creationId xmlns:p14="http://schemas.microsoft.com/office/powerpoint/2010/main" val="42540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a:xfrm>
            <a:off x="230400" y="266400"/>
            <a:ext cx="8686800" cy="416221"/>
          </a:xfrm>
        </p:spPr>
        <p:txBody>
          <a:bodyPr lIns="0" rIns="0"/>
          <a:lstStyle/>
          <a:p>
            <a:r>
              <a:rPr kumimoji="1" lang="ja-JP" altLang="en-US" sz="2700" dirty="0"/>
              <a:t>銀行システムにおけるクラウド活用の動き</a:t>
            </a:r>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3150571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48F81D91-632C-D440-8FDA-9D824B26A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0853"/>
            <a:ext cx="9144000" cy="515302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95AE7831-9EFC-EB45-8244-10B02FD09C63}"/>
              </a:ext>
            </a:extLst>
          </p:cNvPr>
          <p:cNvSpPr>
            <a:spLocks noGrp="1"/>
          </p:cNvSpPr>
          <p:nvPr>
            <p:ph type="title"/>
          </p:nvPr>
        </p:nvSpPr>
        <p:spPr/>
        <p:txBody>
          <a:bodyPr/>
          <a:lstStyle/>
          <a:p>
            <a:r>
              <a:rPr kumimoji="1" lang="ja-JP" altLang="en-US"/>
              <a:t>ソニー銀行の次期勘定系システム</a:t>
            </a:r>
          </a:p>
        </p:txBody>
      </p:sp>
      <p:sp>
        <p:nvSpPr>
          <p:cNvPr id="3" name="正方形/長方形 2">
            <a:extLst>
              <a:ext uri="{FF2B5EF4-FFF2-40B4-BE49-F238E27FC236}">
                <a16:creationId xmlns:a16="http://schemas.microsoft.com/office/drawing/2014/main" id="{1B8C96BA-A20E-AC4D-AD7E-A9803227C35D}"/>
              </a:ext>
            </a:extLst>
          </p:cNvPr>
          <p:cNvSpPr/>
          <p:nvPr/>
        </p:nvSpPr>
        <p:spPr>
          <a:xfrm>
            <a:off x="7383582" y="6376156"/>
            <a:ext cx="1760418" cy="215444"/>
          </a:xfrm>
          <a:prstGeom prst="rect">
            <a:avLst/>
          </a:prstGeom>
        </p:spPr>
        <p:txBody>
          <a:bodyPr wrap="none">
            <a:spAutoFit/>
          </a:bodyPr>
          <a:lstStyle/>
          <a:p>
            <a:r>
              <a:rPr lang="ja-JP" altLang="en-US" sz="800">
                <a:hlinkClick r:id="rId3"/>
              </a:rPr>
              <a:t>https://www.sbbit.jp/article/fj/51586</a:t>
            </a:r>
            <a:endParaRPr lang="ja-JP" altLang="en-US" sz="800"/>
          </a:p>
        </p:txBody>
      </p:sp>
      <p:sp>
        <p:nvSpPr>
          <p:cNvPr id="4" name="正方形/長方形 3">
            <a:extLst>
              <a:ext uri="{FF2B5EF4-FFF2-40B4-BE49-F238E27FC236}">
                <a16:creationId xmlns:a16="http://schemas.microsoft.com/office/drawing/2014/main" id="{9CCFB316-CE71-1E4A-8BC7-26AA54EDE607}"/>
              </a:ext>
            </a:extLst>
          </p:cNvPr>
          <p:cNvSpPr/>
          <p:nvPr/>
        </p:nvSpPr>
        <p:spPr>
          <a:xfrm>
            <a:off x="230400" y="884577"/>
            <a:ext cx="8662416" cy="338554"/>
          </a:xfrm>
          <a:prstGeom prst="rect">
            <a:avLst/>
          </a:prstGeom>
        </p:spPr>
        <p:txBody>
          <a:bodyPr wrap="square">
            <a:spAutoFit/>
          </a:bodyPr>
          <a:lstStyle/>
          <a:p>
            <a:r>
              <a:rPr lang="en-US" altLang="ja-JP" sz="1600" dirty="0">
                <a:solidFill>
                  <a:srgbClr val="333333"/>
                </a:solidFill>
                <a:latin typeface="Meiryo" panose="020B0604030504040204" pitchFamily="34" charset="-128"/>
                <a:ea typeface="Meiryo" panose="020B0604030504040204" pitchFamily="34" charset="-128"/>
              </a:rPr>
              <a:t>2022</a:t>
            </a:r>
            <a:r>
              <a:rPr lang="ja-JP" altLang="en-US" sz="1600">
                <a:solidFill>
                  <a:srgbClr val="333333"/>
                </a:solidFill>
                <a:latin typeface="Meiryo" panose="020B0604030504040204" pitchFamily="34" charset="-128"/>
                <a:ea typeface="Meiryo" panose="020B0604030504040204" pitchFamily="34" charset="-128"/>
              </a:rPr>
              <a:t>年度の本番稼働を目指して、</a:t>
            </a:r>
            <a:r>
              <a:rPr lang="en" altLang="ja-JP" sz="1600" dirty="0">
                <a:solidFill>
                  <a:srgbClr val="333333"/>
                </a:solidFill>
                <a:latin typeface="Meiryo" panose="020B0604030504040204" pitchFamily="34" charset="-128"/>
                <a:ea typeface="Meiryo" panose="020B0604030504040204" pitchFamily="34" charset="-128"/>
              </a:rPr>
              <a:t>AWS</a:t>
            </a:r>
            <a:r>
              <a:rPr lang="ja-JP" altLang="en-US" sz="1600">
                <a:solidFill>
                  <a:srgbClr val="333333"/>
                </a:solidFill>
                <a:latin typeface="Meiryo" panose="020B0604030504040204" pitchFamily="34" charset="-128"/>
                <a:ea typeface="Meiryo" panose="020B0604030504040204" pitchFamily="34" charset="-128"/>
              </a:rPr>
              <a:t>を用いた次期勘定系システムの開発を推進している。</a:t>
            </a:r>
            <a:endParaRPr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49902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27716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a:extLst>
              <a:ext uri="{FF2B5EF4-FFF2-40B4-BE49-F238E27FC236}">
                <a16:creationId xmlns:a16="http://schemas.microsoft.com/office/drawing/2014/main" id="{DB37B32C-CFAD-FE43-9A7F-670D5EB12A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0152" y="5373216"/>
            <a:ext cx="1512168" cy="756084"/>
          </a:xfrm>
          <a:prstGeom prst="rect">
            <a:avLst/>
          </a:prstGeom>
        </p:spPr>
      </p:pic>
      <p:pic>
        <p:nvPicPr>
          <p:cNvPr id="10" name="図 9">
            <a:extLst>
              <a:ext uri="{FF2B5EF4-FFF2-40B4-BE49-F238E27FC236}">
                <a16:creationId xmlns:a16="http://schemas.microsoft.com/office/drawing/2014/main" id="{CA3913F9-F670-624F-9E3E-AE5CEE094E1F}"/>
              </a:ext>
            </a:extLst>
          </p:cNvPr>
          <p:cNvPicPr>
            <a:picLocks noChangeAspect="1"/>
          </p:cNvPicPr>
          <p:nvPr/>
        </p:nvPicPr>
        <p:blipFill>
          <a:blip r:embed="rId6"/>
          <a:stretch>
            <a:fillRect/>
          </a:stretch>
        </p:blipFill>
        <p:spPr>
          <a:xfrm>
            <a:off x="6081203" y="5220218"/>
            <a:ext cx="943921" cy="9219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460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a:t>
            </a:r>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6775661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正方形/長方形 130">
            <a:extLst>
              <a:ext uri="{FF2B5EF4-FFF2-40B4-BE49-F238E27FC236}">
                <a16:creationId xmlns:a16="http://schemas.microsoft.com/office/drawing/2014/main" id="{2B7BE6B0-04F4-1548-8323-BC5185F909B2}"/>
              </a:ext>
            </a:extLst>
          </p:cNvPr>
          <p:cNvSpPr/>
          <p:nvPr/>
        </p:nvSpPr>
        <p:spPr>
          <a:xfrm>
            <a:off x="271975" y="1208634"/>
            <a:ext cx="2222663" cy="480294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B1777B67-8DD0-8249-983E-9D68975DD2DE}"/>
              </a:ext>
            </a:extLst>
          </p:cNvPr>
          <p:cNvSpPr/>
          <p:nvPr/>
        </p:nvSpPr>
        <p:spPr>
          <a:xfrm>
            <a:off x="2565848" y="1208634"/>
            <a:ext cx="6310412" cy="480294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C34217C-4F57-E544-B5F1-3C67AA27BA80}"/>
              </a:ext>
            </a:extLst>
          </p:cNvPr>
          <p:cNvSpPr>
            <a:spLocks noGrp="1"/>
          </p:cNvSpPr>
          <p:nvPr>
            <p:ph type="title"/>
          </p:nvPr>
        </p:nvSpPr>
        <p:spPr/>
        <p:txBody>
          <a:bodyPr/>
          <a:lstStyle/>
          <a:p>
            <a:r>
              <a:rPr kumimoji="1" lang="ja-JP" altLang="en-US"/>
              <a:t>クラウド・サービスの「作り方」による費用の違い</a:t>
            </a:r>
          </a:p>
        </p:txBody>
      </p:sp>
      <p:sp>
        <p:nvSpPr>
          <p:cNvPr id="60" name="テキスト ボックス 59">
            <a:extLst>
              <a:ext uri="{FF2B5EF4-FFF2-40B4-BE49-F238E27FC236}">
                <a16:creationId xmlns:a16="http://schemas.microsoft.com/office/drawing/2014/main" id="{A4AFFBE6-B274-D044-9647-02BF9FBE6CEA}"/>
              </a:ext>
            </a:extLst>
          </p:cNvPr>
          <p:cNvSpPr txBox="1"/>
          <p:nvPr/>
        </p:nvSpPr>
        <p:spPr>
          <a:xfrm>
            <a:off x="432788" y="2541540"/>
            <a:ext cx="1906291"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サーバー（</a:t>
            </a:r>
            <a:r>
              <a:rPr kumimoji="1" lang="ja-JP" altLang="en-US" sz="1000" b="1">
                <a:latin typeface="Meiryo" panose="020B0604030504040204" pitchFamily="34" charset="-128"/>
                <a:ea typeface="Meiryo" panose="020B0604030504040204" pitchFamily="34" charset="-128"/>
              </a:rPr>
              <a:t>物理マシン</a:t>
            </a:r>
            <a:r>
              <a:rPr kumimoji="1" lang="ja-JP" altLang="en-US" sz="1000">
                <a:latin typeface="Meiryo" panose="020B0604030504040204" pitchFamily="34" charset="-128"/>
                <a:ea typeface="Meiryo" panose="020B0604030504040204" pitchFamily="34" charset="-128"/>
              </a:rPr>
              <a:t>）</a:t>
            </a:r>
            <a:r>
              <a:rPr kumimoji="1" lang="en-US" altLang="ja-JP" sz="1000" dirty="0">
                <a:latin typeface="Meiryo" panose="020B0604030504040204" pitchFamily="34" charset="-128"/>
                <a:ea typeface="Meiryo" panose="020B0604030504040204" pitchFamily="34" charset="-128"/>
              </a:rPr>
              <a:t>×9</a:t>
            </a:r>
            <a:r>
              <a:rPr lang="ja-JP" altLang="en-US" sz="1000">
                <a:latin typeface="Meiryo" panose="020B0604030504040204" pitchFamily="34" charset="-128"/>
                <a:ea typeface="Meiryo" panose="020B0604030504040204" pitchFamily="34" charset="-128"/>
              </a:rPr>
              <a:t>台</a:t>
            </a:r>
            <a:endParaRPr kumimoji="1" lang="ja-JP" altLang="en-US" sz="1000">
              <a:latin typeface="Meiryo" panose="020B0604030504040204" pitchFamily="34" charset="-128"/>
              <a:ea typeface="Meiryo" panose="020B0604030504040204" pitchFamily="34" charset="-128"/>
            </a:endParaRPr>
          </a:p>
        </p:txBody>
      </p:sp>
      <p:grpSp>
        <p:nvGrpSpPr>
          <p:cNvPr id="90" name="グループ化 89">
            <a:extLst>
              <a:ext uri="{FF2B5EF4-FFF2-40B4-BE49-F238E27FC236}">
                <a16:creationId xmlns:a16="http://schemas.microsoft.com/office/drawing/2014/main" id="{5E9CF49A-7AA8-734C-9AF0-214754B8235B}"/>
              </a:ext>
            </a:extLst>
          </p:cNvPr>
          <p:cNvGrpSpPr/>
          <p:nvPr/>
        </p:nvGrpSpPr>
        <p:grpSpPr>
          <a:xfrm>
            <a:off x="517571" y="2138267"/>
            <a:ext cx="1744394" cy="345922"/>
            <a:chOff x="525194" y="1308295"/>
            <a:chExt cx="1363263" cy="214624"/>
          </a:xfrm>
          <a:solidFill>
            <a:schemeClr val="tx1">
              <a:lumMod val="65000"/>
              <a:lumOff val="35000"/>
            </a:schemeClr>
          </a:solidFill>
        </p:grpSpPr>
        <p:sp>
          <p:nvSpPr>
            <p:cNvPr id="91" name="直方体 90">
              <a:extLst>
                <a:ext uri="{FF2B5EF4-FFF2-40B4-BE49-F238E27FC236}">
                  <a16:creationId xmlns:a16="http://schemas.microsoft.com/office/drawing/2014/main" id="{B62BC684-811B-EC48-90FA-40C3B3232C0D}"/>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直方体 91">
              <a:extLst>
                <a:ext uri="{FF2B5EF4-FFF2-40B4-BE49-F238E27FC236}">
                  <a16:creationId xmlns:a16="http://schemas.microsoft.com/office/drawing/2014/main" id="{56F6E1CA-91A4-634B-865A-A302FFB384FC}"/>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直方体 92">
              <a:extLst>
                <a:ext uri="{FF2B5EF4-FFF2-40B4-BE49-F238E27FC236}">
                  <a16:creationId xmlns:a16="http://schemas.microsoft.com/office/drawing/2014/main" id="{731CEFAF-68FE-7742-8923-F66730FCF50F}"/>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直方体 93">
              <a:extLst>
                <a:ext uri="{FF2B5EF4-FFF2-40B4-BE49-F238E27FC236}">
                  <a16:creationId xmlns:a16="http://schemas.microsoft.com/office/drawing/2014/main" id="{636C84D9-7BC7-E744-A60E-59B90845D246}"/>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直方体 94">
              <a:extLst>
                <a:ext uri="{FF2B5EF4-FFF2-40B4-BE49-F238E27FC236}">
                  <a16:creationId xmlns:a16="http://schemas.microsoft.com/office/drawing/2014/main" id="{EA1B58AE-C37F-8B4C-AB14-9CBC2069DC42}"/>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直方体 95">
              <a:extLst>
                <a:ext uri="{FF2B5EF4-FFF2-40B4-BE49-F238E27FC236}">
                  <a16:creationId xmlns:a16="http://schemas.microsoft.com/office/drawing/2014/main" id="{B5E2D912-1C85-454F-8D5B-FBB9E49FE331}"/>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直方体 96">
              <a:extLst>
                <a:ext uri="{FF2B5EF4-FFF2-40B4-BE49-F238E27FC236}">
                  <a16:creationId xmlns:a16="http://schemas.microsoft.com/office/drawing/2014/main" id="{5D3BE9AE-5EB3-914B-8D20-7644E429441C}"/>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直方体 97">
              <a:extLst>
                <a:ext uri="{FF2B5EF4-FFF2-40B4-BE49-F238E27FC236}">
                  <a16:creationId xmlns:a16="http://schemas.microsoft.com/office/drawing/2014/main" id="{01C2F897-7E61-284D-931D-A6E462D115C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直方体 98">
              <a:extLst>
                <a:ext uri="{FF2B5EF4-FFF2-40B4-BE49-F238E27FC236}">
                  <a16:creationId xmlns:a16="http://schemas.microsoft.com/office/drawing/2014/main" id="{99166E38-25DF-CE42-B454-8DAED295B463}"/>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3" name="テキスト ボックス 122">
            <a:extLst>
              <a:ext uri="{FF2B5EF4-FFF2-40B4-BE49-F238E27FC236}">
                <a16:creationId xmlns:a16="http://schemas.microsoft.com/office/drawing/2014/main" id="{9DC1D7AC-EA63-8245-826C-EDB18B83A773}"/>
              </a:ext>
            </a:extLst>
          </p:cNvPr>
          <p:cNvSpPr txBox="1"/>
          <p:nvPr/>
        </p:nvSpPr>
        <p:spPr>
          <a:xfrm>
            <a:off x="430599" y="3209097"/>
            <a:ext cx="2185214"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＋設置場所（場所</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電源</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空調等）</a:t>
            </a:r>
          </a:p>
        </p:txBody>
      </p:sp>
      <p:sp>
        <p:nvSpPr>
          <p:cNvPr id="124" name="テキスト ボックス 123">
            <a:extLst>
              <a:ext uri="{FF2B5EF4-FFF2-40B4-BE49-F238E27FC236}">
                <a16:creationId xmlns:a16="http://schemas.microsoft.com/office/drawing/2014/main" id="{0949AA14-FC93-E94D-817A-C2AE6C59BBDA}"/>
              </a:ext>
            </a:extLst>
          </p:cNvPr>
          <p:cNvSpPr txBox="1"/>
          <p:nvPr/>
        </p:nvSpPr>
        <p:spPr>
          <a:xfrm>
            <a:off x="432788" y="4398635"/>
            <a:ext cx="1877437"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：数千万円</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年間使用料　：　ー</a:t>
            </a:r>
            <a:endParaRPr lang="en-US" altLang="ja-JP" sz="1200" dirty="0">
              <a:latin typeface="Meiryo" panose="020B0604030504040204" pitchFamily="34" charset="-128"/>
              <a:ea typeface="Meiryo" panose="020B0604030504040204" pitchFamily="34" charset="-128"/>
            </a:endParaRPr>
          </a:p>
        </p:txBody>
      </p:sp>
      <p:sp>
        <p:nvSpPr>
          <p:cNvPr id="133" name="テキスト ボックス 132">
            <a:extLst>
              <a:ext uri="{FF2B5EF4-FFF2-40B4-BE49-F238E27FC236}">
                <a16:creationId xmlns:a16="http://schemas.microsoft.com/office/drawing/2014/main" id="{5892683B-7258-A144-99EB-5A63E04F44BB}"/>
              </a:ext>
            </a:extLst>
          </p:cNvPr>
          <p:cNvSpPr txBox="1"/>
          <p:nvPr/>
        </p:nvSpPr>
        <p:spPr>
          <a:xfrm>
            <a:off x="355843" y="1336983"/>
            <a:ext cx="2031326" cy="338554"/>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ハードウェアを所有</a:t>
            </a:r>
          </a:p>
        </p:txBody>
      </p:sp>
      <p:sp>
        <p:nvSpPr>
          <p:cNvPr id="134" name="テキスト ボックス 133">
            <a:extLst>
              <a:ext uri="{FF2B5EF4-FFF2-40B4-BE49-F238E27FC236}">
                <a16:creationId xmlns:a16="http://schemas.microsoft.com/office/drawing/2014/main" id="{AFB5BE3D-D702-BA45-A272-AD6CF6355EA8}"/>
              </a:ext>
            </a:extLst>
          </p:cNvPr>
          <p:cNvSpPr txBox="1"/>
          <p:nvPr/>
        </p:nvSpPr>
        <p:spPr>
          <a:xfrm>
            <a:off x="4397615" y="1336983"/>
            <a:ext cx="2646878"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クラウド・サービスを使用</a:t>
            </a:r>
          </a:p>
        </p:txBody>
      </p:sp>
      <p:grpSp>
        <p:nvGrpSpPr>
          <p:cNvPr id="155" name="グループ化 154">
            <a:extLst>
              <a:ext uri="{FF2B5EF4-FFF2-40B4-BE49-F238E27FC236}">
                <a16:creationId xmlns:a16="http://schemas.microsoft.com/office/drawing/2014/main" id="{5701CB73-6478-B149-82A6-7DDF69888922}"/>
              </a:ext>
            </a:extLst>
          </p:cNvPr>
          <p:cNvGrpSpPr/>
          <p:nvPr/>
        </p:nvGrpSpPr>
        <p:grpSpPr>
          <a:xfrm>
            <a:off x="2586828" y="1753367"/>
            <a:ext cx="2246128" cy="3476264"/>
            <a:chOff x="2586828" y="1668965"/>
            <a:chExt cx="2246128" cy="3476264"/>
          </a:xfrm>
        </p:grpSpPr>
        <p:grpSp>
          <p:nvGrpSpPr>
            <p:cNvPr id="40" name="グループ化 39">
              <a:extLst>
                <a:ext uri="{FF2B5EF4-FFF2-40B4-BE49-F238E27FC236}">
                  <a16:creationId xmlns:a16="http://schemas.microsoft.com/office/drawing/2014/main" id="{3C89E5F0-DC30-B948-AA5D-5624EAE97AB6}"/>
                </a:ext>
              </a:extLst>
            </p:cNvPr>
            <p:cNvGrpSpPr/>
            <p:nvPr/>
          </p:nvGrpSpPr>
          <p:grpSpPr>
            <a:xfrm>
              <a:off x="2671611" y="2053865"/>
              <a:ext cx="1744394" cy="345922"/>
              <a:chOff x="525194" y="1308295"/>
              <a:chExt cx="1363263" cy="214624"/>
            </a:xfrm>
            <a:solidFill>
              <a:schemeClr val="accent6"/>
            </a:solidFill>
          </p:grpSpPr>
          <p:sp>
            <p:nvSpPr>
              <p:cNvPr id="41" name="直方体 40">
                <a:extLst>
                  <a:ext uri="{FF2B5EF4-FFF2-40B4-BE49-F238E27FC236}">
                    <a16:creationId xmlns:a16="http://schemas.microsoft.com/office/drawing/2014/main" id="{528EAFF7-C869-454C-B7AB-0F7F986789AA}"/>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直方体 41">
                <a:extLst>
                  <a:ext uri="{FF2B5EF4-FFF2-40B4-BE49-F238E27FC236}">
                    <a16:creationId xmlns:a16="http://schemas.microsoft.com/office/drawing/2014/main" id="{C264DBE5-373C-BD42-BAFE-E02A54B5E162}"/>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直方体 42">
                <a:extLst>
                  <a:ext uri="{FF2B5EF4-FFF2-40B4-BE49-F238E27FC236}">
                    <a16:creationId xmlns:a16="http://schemas.microsoft.com/office/drawing/2014/main" id="{02483942-8B21-504F-B857-591DA1A4A9C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直方体 43">
                <a:extLst>
                  <a:ext uri="{FF2B5EF4-FFF2-40B4-BE49-F238E27FC236}">
                    <a16:creationId xmlns:a16="http://schemas.microsoft.com/office/drawing/2014/main" id="{9C77050F-C8B0-014C-98C5-0DC2C155CC9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直方体 44">
                <a:extLst>
                  <a:ext uri="{FF2B5EF4-FFF2-40B4-BE49-F238E27FC236}">
                    <a16:creationId xmlns:a16="http://schemas.microsoft.com/office/drawing/2014/main" id="{5F66AF9D-C8BA-F348-ABA8-819124D94346}"/>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直方体 45">
                <a:extLst>
                  <a:ext uri="{FF2B5EF4-FFF2-40B4-BE49-F238E27FC236}">
                    <a16:creationId xmlns:a16="http://schemas.microsoft.com/office/drawing/2014/main" id="{CF189007-DB8B-0742-BB14-02AB3863C882}"/>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直方体 46">
                <a:extLst>
                  <a:ext uri="{FF2B5EF4-FFF2-40B4-BE49-F238E27FC236}">
                    <a16:creationId xmlns:a16="http://schemas.microsoft.com/office/drawing/2014/main" id="{FE55E24C-67A9-A04D-9C70-B0530A7EC4E0}"/>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直方体 47">
                <a:extLst>
                  <a:ext uri="{FF2B5EF4-FFF2-40B4-BE49-F238E27FC236}">
                    <a16:creationId xmlns:a16="http://schemas.microsoft.com/office/drawing/2014/main" id="{2583F82A-DECF-DB49-BD3F-5FEC21A521B2}"/>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直方体 48">
                <a:extLst>
                  <a:ext uri="{FF2B5EF4-FFF2-40B4-BE49-F238E27FC236}">
                    <a16:creationId xmlns:a16="http://schemas.microsoft.com/office/drawing/2014/main" id="{8035B484-0383-1440-868E-CD960D4B65EF}"/>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0" name="テキスト ボックス 119">
              <a:extLst>
                <a:ext uri="{FF2B5EF4-FFF2-40B4-BE49-F238E27FC236}">
                  <a16:creationId xmlns:a16="http://schemas.microsoft.com/office/drawing/2014/main" id="{091CEC85-3124-974E-B680-D372C23A8892}"/>
                </a:ext>
              </a:extLst>
            </p:cNvPr>
            <p:cNvSpPr txBox="1"/>
            <p:nvPr/>
          </p:nvSpPr>
          <p:spPr>
            <a:xfrm>
              <a:off x="2586828" y="2457138"/>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×9</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5" name="テキスト ボックス 124">
              <a:extLst>
                <a:ext uri="{FF2B5EF4-FFF2-40B4-BE49-F238E27FC236}">
                  <a16:creationId xmlns:a16="http://schemas.microsoft.com/office/drawing/2014/main" id="{C52F84E2-C5CE-AC44-A93B-985F189EBD00}"/>
                </a:ext>
              </a:extLst>
            </p:cNvPr>
            <p:cNvSpPr txBox="1"/>
            <p:nvPr/>
          </p:nvSpPr>
          <p:spPr>
            <a:xfrm>
              <a:off x="2586828" y="3124695"/>
              <a:ext cx="2246128"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26" name="テキスト ボックス 125">
              <a:extLst>
                <a:ext uri="{FF2B5EF4-FFF2-40B4-BE49-F238E27FC236}">
                  <a16:creationId xmlns:a16="http://schemas.microsoft.com/office/drawing/2014/main" id="{019C5224-7C95-5045-B9F6-A486A5CD63BA}"/>
                </a:ext>
              </a:extLst>
            </p:cNvPr>
            <p:cNvSpPr txBox="1"/>
            <p:nvPr/>
          </p:nvSpPr>
          <p:spPr>
            <a:xfrm>
              <a:off x="2586828"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年間使用料　：</a:t>
              </a:r>
              <a:r>
                <a:rPr lang="en-US" altLang="ja-JP" sz="1200" b="1" dirty="0">
                  <a:latin typeface="Meiryo" panose="020B0604030504040204" pitchFamily="34" charset="-128"/>
                  <a:ea typeface="Meiryo" panose="020B0604030504040204" pitchFamily="34" charset="-128"/>
                </a:rPr>
                <a:t>254,980</a:t>
              </a:r>
              <a:r>
                <a:rPr lang="ja-JP" altLang="en-US" sz="1200" b="1">
                  <a:latin typeface="Meiryo" panose="020B0604030504040204" pitchFamily="34" charset="-128"/>
                  <a:ea typeface="Meiryo" panose="020B0604030504040204" pitchFamily="34" charset="-128"/>
                </a:rPr>
                <a:t>円</a:t>
              </a:r>
              <a:endParaRPr lang="en-US" altLang="ja-JP" sz="1200" b="1" dirty="0">
                <a:latin typeface="Meiryo" panose="020B0604030504040204" pitchFamily="34" charset="-128"/>
                <a:ea typeface="Meiryo" panose="020B0604030504040204" pitchFamily="34" charset="-128"/>
              </a:endParaRPr>
            </a:p>
          </p:txBody>
        </p:sp>
        <p:sp>
          <p:nvSpPr>
            <p:cNvPr id="135" name="テキスト ボックス 134">
              <a:extLst>
                <a:ext uri="{FF2B5EF4-FFF2-40B4-BE49-F238E27FC236}">
                  <a16:creationId xmlns:a16="http://schemas.microsoft.com/office/drawing/2014/main" id="{815355DC-B95C-7349-A7BE-6ABD752E82D9}"/>
                </a:ext>
              </a:extLst>
            </p:cNvPr>
            <p:cNvSpPr txBox="1"/>
            <p:nvPr/>
          </p:nvSpPr>
          <p:spPr>
            <a:xfrm>
              <a:off x="2611112" y="2671717"/>
              <a:ext cx="1936199" cy="369332"/>
            </a:xfrm>
            <a:prstGeom prst="rect">
              <a:avLst/>
            </a:prstGeom>
            <a:noFill/>
          </p:spPr>
          <p:txBody>
            <a:bodyPr wrap="square" rtlCol="0">
              <a:spAutoFit/>
            </a:bodyPr>
            <a:lstStyle/>
            <a:p>
              <a:r>
                <a:rPr kumimoji="1" lang="ja-JP" altLang="en-US" sz="900">
                  <a:solidFill>
                    <a:srgbClr val="0070C0"/>
                  </a:solidFill>
                  <a:latin typeface="Meiryo" panose="020B0604030504040204" pitchFamily="34" charset="-128"/>
                  <a:ea typeface="Meiryo" panose="020B0604030504040204" pitchFamily="34" charset="-128"/>
                </a:rPr>
                <a:t>ハードウェアを</a:t>
              </a:r>
              <a:r>
                <a:rPr kumimoji="1" lang="ja-JP" altLang="en-US" sz="900" b="1">
                  <a:solidFill>
                    <a:srgbClr val="0070C0"/>
                  </a:solidFill>
                  <a:latin typeface="Meiryo" panose="020B0604030504040204" pitchFamily="34" charset="-128"/>
                  <a:ea typeface="Meiryo" panose="020B0604030504040204" pitchFamily="34" charset="-128"/>
                </a:rPr>
                <a:t>所有する場合と変わらないシステム構成と運用方法</a:t>
              </a:r>
            </a:p>
          </p:txBody>
        </p:sp>
        <p:sp>
          <p:nvSpPr>
            <p:cNvPr id="138" name="テキスト ボックス 137">
              <a:extLst>
                <a:ext uri="{FF2B5EF4-FFF2-40B4-BE49-F238E27FC236}">
                  <a16:creationId xmlns:a16="http://schemas.microsoft.com/office/drawing/2014/main" id="{9A87AC57-82FB-B74A-9692-96F3AF83671F}"/>
                </a:ext>
              </a:extLst>
            </p:cNvPr>
            <p:cNvSpPr txBox="1"/>
            <p:nvPr/>
          </p:nvSpPr>
          <p:spPr>
            <a:xfrm>
              <a:off x="2721480" y="1668965"/>
              <a:ext cx="1665841"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実行環境を移行しただけ</a:t>
              </a:r>
            </a:p>
          </p:txBody>
        </p:sp>
      </p:grpSp>
      <p:grpSp>
        <p:nvGrpSpPr>
          <p:cNvPr id="152" name="グループ化 151">
            <a:extLst>
              <a:ext uri="{FF2B5EF4-FFF2-40B4-BE49-F238E27FC236}">
                <a16:creationId xmlns:a16="http://schemas.microsoft.com/office/drawing/2014/main" id="{ECE080C1-3158-B74C-BABE-C9A131374513}"/>
              </a:ext>
            </a:extLst>
          </p:cNvPr>
          <p:cNvGrpSpPr/>
          <p:nvPr/>
        </p:nvGrpSpPr>
        <p:grpSpPr>
          <a:xfrm>
            <a:off x="355843" y="3933874"/>
            <a:ext cx="6388203" cy="360746"/>
            <a:chOff x="355843" y="3849472"/>
            <a:chExt cx="6388203" cy="360746"/>
          </a:xfrm>
        </p:grpSpPr>
        <p:sp>
          <p:nvSpPr>
            <p:cNvPr id="143" name="正方形/長方形 142">
              <a:extLst>
                <a:ext uri="{FF2B5EF4-FFF2-40B4-BE49-F238E27FC236}">
                  <a16:creationId xmlns:a16="http://schemas.microsoft.com/office/drawing/2014/main" id="{6813B015-8B65-A649-A5F7-12CA2F0BC778}"/>
                </a:ext>
              </a:extLst>
            </p:cNvPr>
            <p:cNvSpPr/>
            <p:nvPr/>
          </p:nvSpPr>
          <p:spPr>
            <a:xfrm>
              <a:off x="355843" y="3849472"/>
              <a:ext cx="6388203" cy="36074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71E87178-02A8-A748-91F8-D695EA6F9801}"/>
                </a:ext>
              </a:extLst>
            </p:cNvPr>
            <p:cNvSpPr txBox="1"/>
            <p:nvPr/>
          </p:nvSpPr>
          <p:spPr>
            <a:xfrm>
              <a:off x="1677925" y="3905173"/>
              <a:ext cx="3724096"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システムの構成や運用方法などの設計・方式は同じ</a:t>
              </a:r>
            </a:p>
          </p:txBody>
        </p:sp>
      </p:grpSp>
      <p:grpSp>
        <p:nvGrpSpPr>
          <p:cNvPr id="153" name="グループ化 152">
            <a:extLst>
              <a:ext uri="{FF2B5EF4-FFF2-40B4-BE49-F238E27FC236}">
                <a16:creationId xmlns:a16="http://schemas.microsoft.com/office/drawing/2014/main" id="{C17EF901-A3A6-B74E-ACDB-0C1285140086}"/>
              </a:ext>
            </a:extLst>
          </p:cNvPr>
          <p:cNvGrpSpPr/>
          <p:nvPr/>
        </p:nvGrpSpPr>
        <p:grpSpPr>
          <a:xfrm>
            <a:off x="6764962" y="3933874"/>
            <a:ext cx="2053212" cy="360746"/>
            <a:chOff x="6764962" y="3849472"/>
            <a:chExt cx="2053212" cy="360746"/>
          </a:xfrm>
        </p:grpSpPr>
        <p:sp>
          <p:nvSpPr>
            <p:cNvPr id="145" name="正方形/長方形 144">
              <a:extLst>
                <a:ext uri="{FF2B5EF4-FFF2-40B4-BE49-F238E27FC236}">
                  <a16:creationId xmlns:a16="http://schemas.microsoft.com/office/drawing/2014/main" id="{87C37C9E-CAB1-9247-9C63-C8C624211611}"/>
                </a:ext>
              </a:extLst>
            </p:cNvPr>
            <p:cNvSpPr/>
            <p:nvPr/>
          </p:nvSpPr>
          <p:spPr>
            <a:xfrm>
              <a:off x="6764962" y="3849472"/>
              <a:ext cx="2032296" cy="3607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a:extLst>
                <a:ext uri="{FF2B5EF4-FFF2-40B4-BE49-F238E27FC236}">
                  <a16:creationId xmlns:a16="http://schemas.microsoft.com/office/drawing/2014/main" id="{523D1275-DE9C-3948-93F8-B656B6501507}"/>
                </a:ext>
              </a:extLst>
            </p:cNvPr>
            <p:cNvSpPr txBox="1"/>
            <p:nvPr/>
          </p:nvSpPr>
          <p:spPr>
            <a:xfrm>
              <a:off x="6786849" y="3891345"/>
              <a:ext cx="2031325"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まったく異なる設計・方式</a:t>
              </a:r>
            </a:p>
          </p:txBody>
        </p:sp>
      </p:grpSp>
      <p:grpSp>
        <p:nvGrpSpPr>
          <p:cNvPr id="154" name="グループ化 153">
            <a:extLst>
              <a:ext uri="{FF2B5EF4-FFF2-40B4-BE49-F238E27FC236}">
                <a16:creationId xmlns:a16="http://schemas.microsoft.com/office/drawing/2014/main" id="{BF0F5D89-977D-DE4D-ABD4-9404143344AF}"/>
              </a:ext>
            </a:extLst>
          </p:cNvPr>
          <p:cNvGrpSpPr/>
          <p:nvPr/>
        </p:nvGrpSpPr>
        <p:grpSpPr>
          <a:xfrm>
            <a:off x="358946" y="5344162"/>
            <a:ext cx="8438311" cy="404202"/>
            <a:chOff x="358946" y="5259760"/>
            <a:chExt cx="8438311" cy="404202"/>
          </a:xfrm>
        </p:grpSpPr>
        <p:sp>
          <p:nvSpPr>
            <p:cNvPr id="147" name="正方形/長方形 146">
              <a:extLst>
                <a:ext uri="{FF2B5EF4-FFF2-40B4-BE49-F238E27FC236}">
                  <a16:creationId xmlns:a16="http://schemas.microsoft.com/office/drawing/2014/main" id="{C02C1DE2-8019-A047-9865-F4BC94DE156E}"/>
                </a:ext>
              </a:extLst>
            </p:cNvPr>
            <p:cNvSpPr/>
            <p:nvPr/>
          </p:nvSpPr>
          <p:spPr>
            <a:xfrm>
              <a:off x="358946" y="5259760"/>
              <a:ext cx="8438311" cy="40420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テキスト ボックス 147">
              <a:extLst>
                <a:ext uri="{FF2B5EF4-FFF2-40B4-BE49-F238E27FC236}">
                  <a16:creationId xmlns:a16="http://schemas.microsoft.com/office/drawing/2014/main" id="{4E0C2CF6-9235-3543-BCD3-78920DE8D67A}"/>
                </a:ext>
              </a:extLst>
            </p:cNvPr>
            <p:cNvSpPr txBox="1"/>
            <p:nvPr/>
          </p:nvSpPr>
          <p:spPr>
            <a:xfrm>
              <a:off x="753642" y="5294630"/>
              <a:ext cx="7571303"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アンケート入力・集計・レポートのサービスとして、できることは同じ</a:t>
              </a:r>
            </a:p>
          </p:txBody>
        </p:sp>
      </p:grpSp>
      <p:grpSp>
        <p:nvGrpSpPr>
          <p:cNvPr id="156" name="グループ化 155">
            <a:extLst>
              <a:ext uri="{FF2B5EF4-FFF2-40B4-BE49-F238E27FC236}">
                <a16:creationId xmlns:a16="http://schemas.microsoft.com/office/drawing/2014/main" id="{C03DC462-2D44-FA46-9606-0D2B96C8B110}"/>
              </a:ext>
            </a:extLst>
          </p:cNvPr>
          <p:cNvGrpSpPr/>
          <p:nvPr/>
        </p:nvGrpSpPr>
        <p:grpSpPr>
          <a:xfrm>
            <a:off x="4555820" y="1753367"/>
            <a:ext cx="2350035" cy="3476264"/>
            <a:chOff x="4555820" y="1668965"/>
            <a:chExt cx="2350035" cy="3476264"/>
          </a:xfrm>
        </p:grpSpPr>
        <p:grpSp>
          <p:nvGrpSpPr>
            <p:cNvPr id="110" name="グループ化 109">
              <a:extLst>
                <a:ext uri="{FF2B5EF4-FFF2-40B4-BE49-F238E27FC236}">
                  <a16:creationId xmlns:a16="http://schemas.microsoft.com/office/drawing/2014/main" id="{C6DA4AD1-E890-0F45-888A-9BDB52DE0AC9}"/>
                </a:ext>
              </a:extLst>
            </p:cNvPr>
            <p:cNvGrpSpPr/>
            <p:nvPr/>
          </p:nvGrpSpPr>
          <p:grpSpPr>
            <a:xfrm>
              <a:off x="4759362" y="2053865"/>
              <a:ext cx="1744394" cy="345922"/>
              <a:chOff x="525194" y="1308295"/>
              <a:chExt cx="1363263" cy="214624"/>
            </a:xfrm>
            <a:solidFill>
              <a:schemeClr val="accent6"/>
            </a:solidFill>
          </p:grpSpPr>
          <p:sp>
            <p:nvSpPr>
              <p:cNvPr id="111" name="直方体 110">
                <a:extLst>
                  <a:ext uri="{FF2B5EF4-FFF2-40B4-BE49-F238E27FC236}">
                    <a16:creationId xmlns:a16="http://schemas.microsoft.com/office/drawing/2014/main" id="{1E5642FD-E362-B04E-9C8A-CC82229FDA02}"/>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直方体 111">
                <a:extLst>
                  <a:ext uri="{FF2B5EF4-FFF2-40B4-BE49-F238E27FC236}">
                    <a16:creationId xmlns:a16="http://schemas.microsoft.com/office/drawing/2014/main" id="{F5FC7EA0-D610-094E-B3EC-766700593274}"/>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直方体 112">
                <a:extLst>
                  <a:ext uri="{FF2B5EF4-FFF2-40B4-BE49-F238E27FC236}">
                    <a16:creationId xmlns:a16="http://schemas.microsoft.com/office/drawing/2014/main" id="{4F219595-99B5-4D4C-AECC-FD9C3EF14B7B}"/>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直方体 113">
                <a:extLst>
                  <a:ext uri="{FF2B5EF4-FFF2-40B4-BE49-F238E27FC236}">
                    <a16:creationId xmlns:a16="http://schemas.microsoft.com/office/drawing/2014/main" id="{CB936535-CD33-F248-A401-F53F33BC116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直方体 114">
                <a:extLst>
                  <a:ext uri="{FF2B5EF4-FFF2-40B4-BE49-F238E27FC236}">
                    <a16:creationId xmlns:a16="http://schemas.microsoft.com/office/drawing/2014/main" id="{A3628352-A185-BF4C-BB9D-EB68F3AD9282}"/>
                  </a:ext>
                </a:extLst>
              </p:cNvPr>
              <p:cNvSpPr/>
              <p:nvPr/>
            </p:nvSpPr>
            <p:spPr>
              <a:xfrm>
                <a:off x="1110045"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直方体 115">
                <a:extLst>
                  <a:ext uri="{FF2B5EF4-FFF2-40B4-BE49-F238E27FC236}">
                    <a16:creationId xmlns:a16="http://schemas.microsoft.com/office/drawing/2014/main" id="{DB70138E-CAED-C84C-8676-C90D9C23C04A}"/>
                  </a:ext>
                </a:extLst>
              </p:cNvPr>
              <p:cNvSpPr/>
              <p:nvPr/>
            </p:nvSpPr>
            <p:spPr>
              <a:xfrm>
                <a:off x="1255411"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直方体 116">
                <a:extLst>
                  <a:ext uri="{FF2B5EF4-FFF2-40B4-BE49-F238E27FC236}">
                    <a16:creationId xmlns:a16="http://schemas.microsoft.com/office/drawing/2014/main" id="{CB76B7DC-B6E6-CA45-AB13-0B614EA50A10}"/>
                  </a:ext>
                </a:extLst>
              </p:cNvPr>
              <p:cNvSpPr/>
              <p:nvPr/>
            </p:nvSpPr>
            <p:spPr>
              <a:xfrm>
                <a:off x="1405466"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直方体 117">
                <a:extLst>
                  <a:ext uri="{FF2B5EF4-FFF2-40B4-BE49-F238E27FC236}">
                    <a16:creationId xmlns:a16="http://schemas.microsoft.com/office/drawing/2014/main" id="{01F79F24-760C-744D-B585-48CC516E1694}"/>
                  </a:ext>
                </a:extLst>
              </p:cNvPr>
              <p:cNvSpPr/>
              <p:nvPr/>
            </p:nvSpPr>
            <p:spPr>
              <a:xfrm>
                <a:off x="1550832"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直方体 118">
                <a:extLst>
                  <a:ext uri="{FF2B5EF4-FFF2-40B4-BE49-F238E27FC236}">
                    <a16:creationId xmlns:a16="http://schemas.microsoft.com/office/drawing/2014/main" id="{84D9F9E0-0F52-2C4A-9973-1B03C50EA256}"/>
                  </a:ext>
                </a:extLst>
              </p:cNvPr>
              <p:cNvSpPr/>
              <p:nvPr/>
            </p:nvSpPr>
            <p:spPr>
              <a:xfrm>
                <a:off x="1700887"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1" name="テキスト ボックス 120">
              <a:extLst>
                <a:ext uri="{FF2B5EF4-FFF2-40B4-BE49-F238E27FC236}">
                  <a16:creationId xmlns:a16="http://schemas.microsoft.com/office/drawing/2014/main" id="{333872CE-7E80-384F-81DB-2D3D904E2E93}"/>
                </a:ext>
              </a:extLst>
            </p:cNvPr>
            <p:cNvSpPr txBox="1"/>
            <p:nvPr/>
          </p:nvSpPr>
          <p:spPr>
            <a:xfrm>
              <a:off x="4704900" y="2489962"/>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×4</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DB2AA7F6-1B13-C847-B71C-8570A5703217}"/>
                </a:ext>
              </a:extLst>
            </p:cNvPr>
            <p:cNvSpPr txBox="1"/>
            <p:nvPr/>
          </p:nvSpPr>
          <p:spPr>
            <a:xfrm>
              <a:off x="4704900"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0070C0"/>
                  </a:solidFill>
                  <a:latin typeface="Meiryo" panose="020B0604030504040204" pitchFamily="34" charset="-128"/>
                  <a:ea typeface="Meiryo" panose="020B0604030504040204" pitchFamily="34" charset="-128"/>
                </a:rPr>
                <a:t>年間使用料　：</a:t>
              </a:r>
              <a:r>
                <a:rPr lang="en-US" altLang="ja-JP" sz="1200" b="1" dirty="0">
                  <a:solidFill>
                    <a:srgbClr val="0070C0"/>
                  </a:solidFill>
                  <a:latin typeface="Meiryo" panose="020B0604030504040204" pitchFamily="34" charset="-128"/>
                  <a:ea typeface="Meiryo" panose="020B0604030504040204" pitchFamily="34" charset="-128"/>
                </a:rPr>
                <a:t>198,691</a:t>
              </a:r>
              <a:r>
                <a:rPr lang="ja-JP" altLang="en-US" sz="1200" b="1">
                  <a:solidFill>
                    <a:srgbClr val="0070C0"/>
                  </a:solidFill>
                  <a:latin typeface="Meiryo" panose="020B0604030504040204" pitchFamily="34" charset="-128"/>
                  <a:ea typeface="Meiryo" panose="020B0604030504040204" pitchFamily="34" charset="-128"/>
                </a:rPr>
                <a:t>円</a:t>
              </a:r>
              <a:endParaRPr lang="en-US" altLang="ja-JP" sz="1200" b="1" dirty="0">
                <a:solidFill>
                  <a:srgbClr val="0070C0"/>
                </a:solidFill>
                <a:latin typeface="Meiryo" panose="020B0604030504040204" pitchFamily="34" charset="-128"/>
                <a:ea typeface="Meiryo" panose="020B0604030504040204" pitchFamily="34" charset="-128"/>
              </a:endParaRPr>
            </a:p>
          </p:txBody>
        </p:sp>
        <p:sp>
          <p:nvSpPr>
            <p:cNvPr id="129" name="テキスト ボックス 128">
              <a:extLst>
                <a:ext uri="{FF2B5EF4-FFF2-40B4-BE49-F238E27FC236}">
                  <a16:creationId xmlns:a16="http://schemas.microsoft.com/office/drawing/2014/main" id="{DAED12E7-E5DC-E84F-9212-C11BACF4472A}"/>
                </a:ext>
              </a:extLst>
            </p:cNvPr>
            <p:cNvSpPr txBox="1"/>
            <p:nvPr/>
          </p:nvSpPr>
          <p:spPr>
            <a:xfrm>
              <a:off x="4703008" y="3127119"/>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△インフラ、</a:t>
              </a:r>
              <a:r>
                <a:rPr lang="en-US" altLang="ja-JP" sz="1000" dirty="0">
                  <a:solidFill>
                    <a:srgbClr val="0070C0"/>
                  </a:solidFill>
                  <a:latin typeface="Meiryo" panose="020B0604030504040204" pitchFamily="34" charset="-128"/>
                  <a:ea typeface="Meiryo" panose="020B0604030504040204" pitchFamily="34" charset="-128"/>
                </a:rPr>
                <a:t>DB</a:t>
              </a:r>
              <a:r>
                <a:rPr lang="ja-JP" altLang="en-US" sz="1000">
                  <a:solidFill>
                    <a:srgbClr val="0070C0"/>
                  </a:solidFill>
                  <a:latin typeface="Meiryo" panose="020B0604030504040204" pitchFamily="34" charset="-128"/>
                  <a:ea typeface="Meiryo" panose="020B0604030504040204" pitchFamily="34" charset="-128"/>
                </a:rPr>
                <a:t>などの環境構築</a:t>
              </a:r>
              <a:endParaRPr lang="en-US" altLang="ja-JP" sz="1000" dirty="0">
                <a:solidFill>
                  <a:srgbClr val="0070C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a:t>
              </a:r>
              <a:r>
                <a:rPr lang="en-US" altLang="ja-JP" sz="1000" dirty="0">
                  <a:solidFill>
                    <a:srgbClr val="0070C0"/>
                  </a:solidFill>
                  <a:latin typeface="Meiryo" panose="020B0604030504040204" pitchFamily="34" charset="-128"/>
                  <a:ea typeface="Meiryo" panose="020B0604030504040204" pitchFamily="34" charset="-128"/>
                </a:rPr>
                <a:t> </a:t>
              </a:r>
              <a:r>
                <a:rPr lang="ja-JP" altLang="en-US" sz="1000">
                  <a:solidFill>
                    <a:srgbClr val="0070C0"/>
                  </a:solidFill>
                  <a:latin typeface="Meiryo" panose="020B0604030504040204" pitchFamily="34" charset="-128"/>
                  <a:ea typeface="Meiryo" panose="020B0604030504040204" pitchFamily="34" charset="-128"/>
                </a:rPr>
                <a:t>運用管理業務</a:t>
              </a:r>
              <a:endParaRPr lang="en-US" altLang="ja-JP" sz="1000" dirty="0">
                <a:solidFill>
                  <a:srgbClr val="0070C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6" name="テキスト ボックス 135">
              <a:extLst>
                <a:ext uri="{FF2B5EF4-FFF2-40B4-BE49-F238E27FC236}">
                  <a16:creationId xmlns:a16="http://schemas.microsoft.com/office/drawing/2014/main" id="{7D84621D-4F71-FA46-82F5-97870DEF14B9}"/>
                </a:ext>
              </a:extLst>
            </p:cNvPr>
            <p:cNvSpPr txBox="1"/>
            <p:nvPr/>
          </p:nvSpPr>
          <p:spPr>
            <a:xfrm>
              <a:off x="4703008" y="2667890"/>
              <a:ext cx="1936199" cy="369332"/>
            </a:xfrm>
            <a:prstGeom prst="rect">
              <a:avLst/>
            </a:prstGeom>
            <a:noFill/>
          </p:spPr>
          <p:txBody>
            <a:bodyPr wrap="square" rtlCol="0">
              <a:spAutoFit/>
            </a:bodyPr>
            <a:lstStyle/>
            <a:p>
              <a:r>
                <a:rPr kumimoji="1" lang="ja-JP" altLang="en-US" sz="900" b="1">
                  <a:solidFill>
                    <a:srgbClr val="0070C0"/>
                  </a:solidFill>
                  <a:latin typeface="Meiryo" panose="020B0604030504040204" pitchFamily="34" charset="-128"/>
                  <a:ea typeface="Meiryo" panose="020B0604030504040204" pitchFamily="34" charset="-128"/>
                </a:rPr>
                <a:t>無償の</a:t>
              </a:r>
              <a:r>
                <a:rPr kumimoji="1" lang="en-US" altLang="ja-JP" sz="900" dirty="0">
                  <a:solidFill>
                    <a:srgbClr val="0070C0"/>
                  </a:solidFill>
                  <a:latin typeface="Meiryo" panose="020B0604030504040204" pitchFamily="34" charset="-128"/>
                  <a:ea typeface="Meiryo" panose="020B0604030504040204" pitchFamily="34" charset="-128"/>
                </a:rPr>
                <a:t>DNS</a:t>
              </a:r>
              <a:r>
                <a:rPr kumimoji="1" lang="ja-JP" altLang="en-US" sz="900">
                  <a:solidFill>
                    <a:srgbClr val="0070C0"/>
                  </a:solidFill>
                  <a:latin typeface="Meiryo" panose="020B0604030504040204" pitchFamily="34" charset="-128"/>
                  <a:ea typeface="Meiryo" panose="020B0604030504040204" pitchFamily="34" charset="-128"/>
                </a:rPr>
                <a:t>や監視、</a:t>
              </a:r>
              <a:r>
                <a:rPr kumimoji="1" lang="ja-JP" altLang="en-US" sz="900" b="1">
                  <a:solidFill>
                    <a:srgbClr val="0070C0"/>
                  </a:solidFill>
                  <a:latin typeface="Meiryo" panose="020B0604030504040204" pitchFamily="34" charset="-128"/>
                  <a:ea typeface="Meiryo" panose="020B0604030504040204" pitchFamily="34" charset="-128"/>
                </a:rPr>
                <a:t>低料金</a:t>
              </a:r>
              <a:r>
                <a:rPr kumimoji="1" lang="ja-JP" altLang="en-US" sz="900">
                  <a:solidFill>
                    <a:srgbClr val="0070C0"/>
                  </a:solidFill>
                  <a:latin typeface="Meiryo" panose="020B0604030504040204" pitchFamily="34" charset="-128"/>
                  <a:ea typeface="Meiryo" panose="020B0604030504040204" pitchFamily="34" charset="-128"/>
                </a:rPr>
                <a:t>のデータベースなどのサービスを利用</a:t>
              </a:r>
            </a:p>
          </p:txBody>
        </p:sp>
        <p:sp>
          <p:nvSpPr>
            <p:cNvPr id="140" name="テキスト ボックス 139">
              <a:extLst>
                <a:ext uri="{FF2B5EF4-FFF2-40B4-BE49-F238E27FC236}">
                  <a16:creationId xmlns:a16="http://schemas.microsoft.com/office/drawing/2014/main" id="{2A8EB1CA-031A-2847-BE54-A9791FD39EE1}"/>
                </a:ext>
              </a:extLst>
            </p:cNvPr>
            <p:cNvSpPr txBox="1"/>
            <p:nvPr/>
          </p:nvSpPr>
          <p:spPr>
            <a:xfrm>
              <a:off x="4555820" y="1668965"/>
              <a:ext cx="2204450"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一部をクラウドのサービスに代替</a:t>
              </a:r>
            </a:p>
          </p:txBody>
        </p:sp>
        <p:sp>
          <p:nvSpPr>
            <p:cNvPr id="149" name="乗算記号 148">
              <a:extLst>
                <a:ext uri="{FF2B5EF4-FFF2-40B4-BE49-F238E27FC236}">
                  <a16:creationId xmlns:a16="http://schemas.microsoft.com/office/drawing/2014/main" id="{3C1A10D2-BDC9-B440-AE37-52A18654B109}"/>
                </a:ext>
              </a:extLst>
            </p:cNvPr>
            <p:cNvSpPr/>
            <p:nvPr/>
          </p:nvSpPr>
          <p:spPr>
            <a:xfrm>
              <a:off x="5171805" y="1967498"/>
              <a:ext cx="1642398"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1B54D68C-45C2-EC43-A5EC-16CD61AF1E50}"/>
              </a:ext>
            </a:extLst>
          </p:cNvPr>
          <p:cNvGrpSpPr/>
          <p:nvPr/>
        </p:nvGrpSpPr>
        <p:grpSpPr>
          <a:xfrm>
            <a:off x="6219230" y="1753367"/>
            <a:ext cx="2927273" cy="3476264"/>
            <a:chOff x="6219230" y="1668965"/>
            <a:chExt cx="2927273" cy="3476264"/>
          </a:xfrm>
        </p:grpSpPr>
        <p:grpSp>
          <p:nvGrpSpPr>
            <p:cNvPr id="100" name="グループ化 99">
              <a:extLst>
                <a:ext uri="{FF2B5EF4-FFF2-40B4-BE49-F238E27FC236}">
                  <a16:creationId xmlns:a16="http://schemas.microsoft.com/office/drawing/2014/main" id="{7A32522E-EE96-CB43-9209-4594B153A844}"/>
                </a:ext>
              </a:extLst>
            </p:cNvPr>
            <p:cNvGrpSpPr/>
            <p:nvPr/>
          </p:nvGrpSpPr>
          <p:grpSpPr>
            <a:xfrm>
              <a:off x="6827853" y="2053865"/>
              <a:ext cx="1744394" cy="345922"/>
              <a:chOff x="525194" y="1308295"/>
              <a:chExt cx="1363263" cy="214624"/>
            </a:xfrm>
            <a:solidFill>
              <a:schemeClr val="bg1">
                <a:lumMod val="85000"/>
              </a:schemeClr>
            </a:solidFill>
          </p:grpSpPr>
          <p:sp>
            <p:nvSpPr>
              <p:cNvPr id="101" name="直方体 100">
                <a:extLst>
                  <a:ext uri="{FF2B5EF4-FFF2-40B4-BE49-F238E27FC236}">
                    <a16:creationId xmlns:a16="http://schemas.microsoft.com/office/drawing/2014/main" id="{E97919FB-0D30-CD4B-8C88-BD0ACA5F6F74}"/>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直方体 101">
                <a:extLst>
                  <a:ext uri="{FF2B5EF4-FFF2-40B4-BE49-F238E27FC236}">
                    <a16:creationId xmlns:a16="http://schemas.microsoft.com/office/drawing/2014/main" id="{EC77441C-918E-444F-900F-F299F7236C38}"/>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直方体 102">
                <a:extLst>
                  <a:ext uri="{FF2B5EF4-FFF2-40B4-BE49-F238E27FC236}">
                    <a16:creationId xmlns:a16="http://schemas.microsoft.com/office/drawing/2014/main" id="{39E8A2BD-EBB4-5F4F-9A5C-3C1D4D081DA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直方体 103">
                <a:extLst>
                  <a:ext uri="{FF2B5EF4-FFF2-40B4-BE49-F238E27FC236}">
                    <a16:creationId xmlns:a16="http://schemas.microsoft.com/office/drawing/2014/main" id="{FDC29DD4-296D-5945-934F-7F0C1ADA0D29}"/>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直方体 104">
                <a:extLst>
                  <a:ext uri="{FF2B5EF4-FFF2-40B4-BE49-F238E27FC236}">
                    <a16:creationId xmlns:a16="http://schemas.microsoft.com/office/drawing/2014/main" id="{566B3C21-4D6B-A841-AB2D-45FCBE86FC4E}"/>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直方体 105">
                <a:extLst>
                  <a:ext uri="{FF2B5EF4-FFF2-40B4-BE49-F238E27FC236}">
                    <a16:creationId xmlns:a16="http://schemas.microsoft.com/office/drawing/2014/main" id="{73700EAC-BBD3-2B4E-8F73-E0D95D123510}"/>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直方体 106">
                <a:extLst>
                  <a:ext uri="{FF2B5EF4-FFF2-40B4-BE49-F238E27FC236}">
                    <a16:creationId xmlns:a16="http://schemas.microsoft.com/office/drawing/2014/main" id="{2E7FDA82-68E7-2C43-9647-18CB99BA2A77}"/>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直方体 107">
                <a:extLst>
                  <a:ext uri="{FF2B5EF4-FFF2-40B4-BE49-F238E27FC236}">
                    <a16:creationId xmlns:a16="http://schemas.microsoft.com/office/drawing/2014/main" id="{A9F07EB4-02F8-724B-B48F-919916E7E22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直方体 108">
                <a:extLst>
                  <a:ext uri="{FF2B5EF4-FFF2-40B4-BE49-F238E27FC236}">
                    <a16:creationId xmlns:a16="http://schemas.microsoft.com/office/drawing/2014/main" id="{D68FB5EC-E559-3248-A0D5-BF3B651E98F5}"/>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2" name="テキスト ボックス 121">
              <a:extLst>
                <a:ext uri="{FF2B5EF4-FFF2-40B4-BE49-F238E27FC236}">
                  <a16:creationId xmlns:a16="http://schemas.microsoft.com/office/drawing/2014/main" id="{B3ACABAB-59A0-4C46-BDDB-72C4E84969FD}"/>
                </a:ext>
              </a:extLst>
            </p:cNvPr>
            <p:cNvSpPr txBox="1"/>
            <p:nvPr/>
          </p:nvSpPr>
          <p:spPr>
            <a:xfrm>
              <a:off x="6797754" y="2475894"/>
              <a:ext cx="1851789" cy="246221"/>
            </a:xfrm>
            <a:prstGeom prst="rect">
              <a:avLst/>
            </a:prstGeom>
            <a:noFill/>
          </p:spPr>
          <p:txBody>
            <a:bodyPr wrap="none" rtlCol="0">
              <a:spAutoFit/>
            </a:bodyPr>
            <a:lstStyle/>
            <a:p>
              <a:r>
                <a:rPr kumimoji="1" lang="ja-JP" altLang="en-US" sz="1000">
                  <a:solidFill>
                    <a:srgbClr val="C00000"/>
                  </a:solidFill>
                  <a:latin typeface="Meiryo" panose="020B0604030504040204" pitchFamily="34" charset="-128"/>
                  <a:ea typeface="Meiryo" panose="020B0604030504040204" pitchFamily="34" charset="-128"/>
                </a:rPr>
                <a:t>サーバーの構築・運用は不要</a:t>
              </a:r>
            </a:p>
          </p:txBody>
        </p:sp>
        <p:sp>
          <p:nvSpPr>
            <p:cNvPr id="128" name="テキスト ボックス 127">
              <a:extLst>
                <a:ext uri="{FF2B5EF4-FFF2-40B4-BE49-F238E27FC236}">
                  <a16:creationId xmlns:a16="http://schemas.microsoft.com/office/drawing/2014/main" id="{0E6FE8AF-FE25-2E4E-8350-A041B64EB784}"/>
                </a:ext>
              </a:extLst>
            </p:cNvPr>
            <p:cNvSpPr txBox="1"/>
            <p:nvPr/>
          </p:nvSpPr>
          <p:spPr>
            <a:xfrm>
              <a:off x="6797754" y="4314232"/>
              <a:ext cx="1728358"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C00000"/>
                  </a:solidFill>
                  <a:latin typeface="Meiryo" panose="020B0604030504040204" pitchFamily="34" charset="-128"/>
                  <a:ea typeface="Meiryo" panose="020B0604030504040204" pitchFamily="34" charset="-128"/>
                </a:rPr>
                <a:t>年間使用料　：</a:t>
              </a:r>
              <a:r>
                <a:rPr lang="en-US" altLang="ja-JP" sz="1200" b="1" dirty="0">
                  <a:solidFill>
                    <a:srgbClr val="C00000"/>
                  </a:solidFill>
                  <a:latin typeface="Meiryo" panose="020B0604030504040204" pitchFamily="34" charset="-128"/>
                  <a:ea typeface="Meiryo" panose="020B0604030504040204" pitchFamily="34" charset="-128"/>
                </a:rPr>
                <a:t>907</a:t>
              </a:r>
              <a:r>
                <a:rPr lang="ja-JP" altLang="en-US" sz="1200" b="1">
                  <a:solidFill>
                    <a:srgbClr val="C00000"/>
                  </a:solidFill>
                  <a:latin typeface="Meiryo" panose="020B0604030504040204" pitchFamily="34" charset="-128"/>
                  <a:ea typeface="Meiryo" panose="020B0604030504040204" pitchFamily="34" charset="-128"/>
                </a:rPr>
                <a:t>円</a:t>
              </a:r>
              <a:endParaRPr lang="en-US" altLang="ja-JP" sz="1200" b="1" dirty="0">
                <a:solidFill>
                  <a:srgbClr val="C00000"/>
                </a:solidFill>
                <a:latin typeface="Meiryo" panose="020B0604030504040204" pitchFamily="34" charset="-128"/>
                <a:ea typeface="Meiryo" panose="020B0604030504040204" pitchFamily="34" charset="-128"/>
              </a:endParaRPr>
            </a:p>
          </p:txBody>
        </p:sp>
        <p:sp>
          <p:nvSpPr>
            <p:cNvPr id="130" name="テキスト ボックス 129">
              <a:extLst>
                <a:ext uri="{FF2B5EF4-FFF2-40B4-BE49-F238E27FC236}">
                  <a16:creationId xmlns:a16="http://schemas.microsoft.com/office/drawing/2014/main" id="{A692B140-F18A-A04A-95F2-1559B38E2093}"/>
                </a:ext>
              </a:extLst>
            </p:cNvPr>
            <p:cNvSpPr txBox="1"/>
            <p:nvPr/>
          </p:nvSpPr>
          <p:spPr>
            <a:xfrm>
              <a:off x="6789634" y="3120218"/>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インフラ、</a:t>
              </a:r>
              <a:r>
                <a:rPr lang="en-US" altLang="ja-JP" sz="1000" dirty="0">
                  <a:solidFill>
                    <a:srgbClr val="FF0000"/>
                  </a:solidFill>
                  <a:latin typeface="Meiryo" panose="020B0604030504040204" pitchFamily="34" charset="-128"/>
                  <a:ea typeface="Meiryo" panose="020B0604030504040204" pitchFamily="34" charset="-128"/>
                </a:rPr>
                <a:t>DB</a:t>
              </a:r>
              <a:r>
                <a:rPr lang="ja-JP" altLang="en-US" sz="1000">
                  <a:solidFill>
                    <a:srgbClr val="FF0000"/>
                  </a:solidFill>
                  <a:latin typeface="Meiryo" panose="020B0604030504040204" pitchFamily="34" charset="-128"/>
                  <a:ea typeface="Meiryo" panose="020B0604030504040204" pitchFamily="34" charset="-128"/>
                </a:rPr>
                <a:t>などの環境構築</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運用管理業務</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7" name="テキスト ボックス 136">
              <a:extLst>
                <a:ext uri="{FF2B5EF4-FFF2-40B4-BE49-F238E27FC236}">
                  <a16:creationId xmlns:a16="http://schemas.microsoft.com/office/drawing/2014/main" id="{4E8175B6-8C4F-7548-A97A-03D03E3634D9}"/>
                </a:ext>
              </a:extLst>
            </p:cNvPr>
            <p:cNvSpPr txBox="1"/>
            <p:nvPr/>
          </p:nvSpPr>
          <p:spPr>
            <a:xfrm>
              <a:off x="6789634" y="2673806"/>
              <a:ext cx="1936199" cy="369332"/>
            </a:xfrm>
            <a:prstGeom prst="rect">
              <a:avLst/>
            </a:prstGeom>
            <a:noFill/>
          </p:spPr>
          <p:txBody>
            <a:bodyPr wrap="square" rtlCol="0">
              <a:spAutoFit/>
            </a:bodyPr>
            <a:lstStyle/>
            <a:p>
              <a:r>
                <a:rPr kumimoji="1" lang="ja-JP" altLang="en-US" sz="900" b="1" u="sng">
                  <a:solidFill>
                    <a:srgbClr val="C00000"/>
                  </a:solidFill>
                  <a:latin typeface="Meiryo" panose="020B0604030504040204" pitchFamily="34" charset="-128"/>
                  <a:ea typeface="Meiryo" panose="020B0604030504040204" pitchFamily="34" charset="-128"/>
                </a:rPr>
                <a:t>サーバーレス方式</a:t>
              </a:r>
              <a:r>
                <a:rPr kumimoji="1" lang="ja-JP" altLang="en-US" sz="900">
                  <a:solidFill>
                    <a:srgbClr val="C00000"/>
                  </a:solidFill>
                  <a:latin typeface="Meiryo" panose="020B0604030504040204" pitchFamily="34" charset="-128"/>
                  <a:ea typeface="Meiryo" panose="020B0604030504040204" pitchFamily="34" charset="-128"/>
                </a:rPr>
                <a:t>と言われるまったく異なる実行方式を採用</a:t>
              </a:r>
            </a:p>
          </p:txBody>
        </p:sp>
        <p:sp>
          <p:nvSpPr>
            <p:cNvPr id="141" name="テキスト ボックス 140">
              <a:extLst>
                <a:ext uri="{FF2B5EF4-FFF2-40B4-BE49-F238E27FC236}">
                  <a16:creationId xmlns:a16="http://schemas.microsoft.com/office/drawing/2014/main" id="{6A55B0E4-10F2-7444-89EB-EEC6710F2C8F}"/>
                </a:ext>
              </a:extLst>
            </p:cNvPr>
            <p:cNvSpPr txBox="1"/>
            <p:nvPr/>
          </p:nvSpPr>
          <p:spPr>
            <a:xfrm>
              <a:off x="6727460" y="1668965"/>
              <a:ext cx="2069797"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クラウド・ネイティブで再構築</a:t>
              </a:r>
            </a:p>
          </p:txBody>
        </p:sp>
        <p:sp>
          <p:nvSpPr>
            <p:cNvPr id="150" name="乗算記号 149">
              <a:extLst>
                <a:ext uri="{FF2B5EF4-FFF2-40B4-BE49-F238E27FC236}">
                  <a16:creationId xmlns:a16="http://schemas.microsoft.com/office/drawing/2014/main" id="{B6278817-8689-BF40-9AFF-294241584150}"/>
                </a:ext>
              </a:extLst>
            </p:cNvPr>
            <p:cNvSpPr/>
            <p:nvPr/>
          </p:nvSpPr>
          <p:spPr>
            <a:xfrm>
              <a:off x="6219230" y="1970959"/>
              <a:ext cx="2927273"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1" name="テキスト ボックス 150">
            <a:extLst>
              <a:ext uri="{FF2B5EF4-FFF2-40B4-BE49-F238E27FC236}">
                <a16:creationId xmlns:a16="http://schemas.microsoft.com/office/drawing/2014/main" id="{61E95AD8-0BA6-5D4A-8852-56294FDAAC0F}"/>
              </a:ext>
            </a:extLst>
          </p:cNvPr>
          <p:cNvSpPr txBox="1"/>
          <p:nvPr/>
        </p:nvSpPr>
        <p:spPr>
          <a:xfrm>
            <a:off x="403406" y="2760965"/>
            <a:ext cx="1936199" cy="369332"/>
          </a:xfrm>
          <a:prstGeom prst="rect">
            <a:avLst/>
          </a:prstGeom>
          <a:noFill/>
        </p:spPr>
        <p:txBody>
          <a:bodyPr wrap="square" rtlCol="0">
            <a:spAutoFit/>
          </a:bodyPr>
          <a:lstStyle/>
          <a:p>
            <a:r>
              <a:rPr kumimoji="1" lang="ja-JP" altLang="en-US" sz="900" b="1">
                <a:latin typeface="Meiryo" panose="020B0604030504040204" pitchFamily="34" charset="-128"/>
                <a:ea typeface="Meiryo" panose="020B0604030504040204" pitchFamily="34" charset="-128"/>
              </a:rPr>
              <a:t>ハードウェアを所有</a:t>
            </a:r>
            <a:r>
              <a:rPr kumimoji="1" lang="ja-JP" altLang="en-US" sz="900">
                <a:latin typeface="Meiryo" panose="020B0604030504040204" pitchFamily="34" charset="-128"/>
                <a:ea typeface="Meiryo" panose="020B0604030504040204" pitchFamily="34" charset="-128"/>
              </a:rPr>
              <a:t>し、</a:t>
            </a:r>
            <a:r>
              <a:rPr kumimoji="1" lang="ja-JP" altLang="en-US" sz="900" b="1">
                <a:latin typeface="Meiryo" panose="020B0604030504040204" pitchFamily="34" charset="-128"/>
                <a:ea typeface="Meiryo" panose="020B0604030504040204" pitchFamily="34" charset="-128"/>
              </a:rPr>
              <a:t>設置場所とその運営も自社責任</a:t>
            </a:r>
          </a:p>
        </p:txBody>
      </p:sp>
    </p:spTree>
    <p:extLst>
      <p:ext uri="{BB962C8B-B14F-4D97-AF65-F5344CB8AC3E}">
        <p14:creationId xmlns:p14="http://schemas.microsoft.com/office/powerpoint/2010/main" val="6678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ipe(left)">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p:cTn id="15" dur="500" fill="hold"/>
                                        <p:tgtEl>
                                          <p:spTgt spid="154"/>
                                        </p:tgtEl>
                                        <p:attrNameLst>
                                          <p:attrName>ppt_w</p:attrName>
                                        </p:attrNameLst>
                                      </p:cBhvr>
                                      <p:tavLst>
                                        <p:tav tm="0">
                                          <p:val>
                                            <p:fltVal val="0"/>
                                          </p:val>
                                        </p:tav>
                                        <p:tav tm="100000">
                                          <p:val>
                                            <p:strVal val="#ppt_w"/>
                                          </p:val>
                                        </p:tav>
                                      </p:tavLst>
                                    </p:anim>
                                    <p:anim calcmode="lin" valueType="num">
                                      <p:cBhvr>
                                        <p:cTn id="16" dur="500" fill="hold"/>
                                        <p:tgtEl>
                                          <p:spTgt spid="154"/>
                                        </p:tgtEl>
                                        <p:attrNameLst>
                                          <p:attrName>ppt_h</p:attrName>
                                        </p:attrNameLst>
                                      </p:cBhvr>
                                      <p:tavLst>
                                        <p:tav tm="0">
                                          <p:val>
                                            <p:fltVal val="0"/>
                                          </p:val>
                                        </p:tav>
                                        <p:tav tm="100000">
                                          <p:val>
                                            <p:strVal val="#ppt_h"/>
                                          </p:val>
                                        </p:tav>
                                      </p:tavLst>
                                    </p:anim>
                                    <p:animEffect transition="in" filter="fade">
                                      <p:cBhvr>
                                        <p:cTn id="17" dur="500"/>
                                        <p:tgtEl>
                                          <p:spTgt spid="15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2"/>
                                        </p:tgtEl>
                                        <p:attrNameLst>
                                          <p:attrName>style.visibility</p:attrName>
                                        </p:attrNameLst>
                                      </p:cBhvr>
                                      <p:to>
                                        <p:strVal val="visible"/>
                                      </p:to>
                                    </p:set>
                                    <p:animEffect transition="in" filter="wipe(left)">
                                      <p:cBhvr>
                                        <p:cTn id="20" dur="500"/>
                                        <p:tgtEl>
                                          <p:spTgt spid="1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wipe(left)">
                                      <p:cBhvr>
                                        <p:cTn id="25" dur="500"/>
                                        <p:tgtEl>
                                          <p:spTgt spid="15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2"/>
                                        </p:tgtEl>
                                        <p:attrNameLst>
                                          <p:attrName>style.visibility</p:attrName>
                                        </p:attrNameLst>
                                      </p:cBhvr>
                                      <p:to>
                                        <p:strVal val="visible"/>
                                      </p:to>
                                    </p:set>
                                    <p:anim calcmode="lin" valueType="num">
                                      <p:cBhvr>
                                        <p:cTn id="30" dur="500" fill="hold"/>
                                        <p:tgtEl>
                                          <p:spTgt spid="152"/>
                                        </p:tgtEl>
                                        <p:attrNameLst>
                                          <p:attrName>ppt_w</p:attrName>
                                        </p:attrNameLst>
                                      </p:cBhvr>
                                      <p:tavLst>
                                        <p:tav tm="0">
                                          <p:val>
                                            <p:fltVal val="0"/>
                                          </p:val>
                                        </p:tav>
                                        <p:tav tm="100000">
                                          <p:val>
                                            <p:strVal val="#ppt_w"/>
                                          </p:val>
                                        </p:tav>
                                      </p:tavLst>
                                    </p:anim>
                                    <p:anim calcmode="lin" valueType="num">
                                      <p:cBhvr>
                                        <p:cTn id="31" dur="500" fill="hold"/>
                                        <p:tgtEl>
                                          <p:spTgt spid="152"/>
                                        </p:tgtEl>
                                        <p:attrNameLst>
                                          <p:attrName>ppt_h</p:attrName>
                                        </p:attrNameLst>
                                      </p:cBhvr>
                                      <p:tavLst>
                                        <p:tav tm="0">
                                          <p:val>
                                            <p:fltVal val="0"/>
                                          </p:val>
                                        </p:tav>
                                        <p:tav tm="100000">
                                          <p:val>
                                            <p:strVal val="#ppt_h"/>
                                          </p:val>
                                        </p:tav>
                                      </p:tavLst>
                                    </p:anim>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wipe(left)">
                                      <p:cBhvr>
                                        <p:cTn id="37" dur="500"/>
                                        <p:tgtEl>
                                          <p:spTgt spid="1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500" fill="hold"/>
                                        <p:tgtEl>
                                          <p:spTgt spid="153"/>
                                        </p:tgtEl>
                                        <p:attrNameLst>
                                          <p:attrName>ppt_w</p:attrName>
                                        </p:attrNameLst>
                                      </p:cBhvr>
                                      <p:tavLst>
                                        <p:tav tm="0">
                                          <p:val>
                                            <p:fltVal val="0"/>
                                          </p:val>
                                        </p:tav>
                                        <p:tav tm="100000">
                                          <p:val>
                                            <p:strVal val="#ppt_w"/>
                                          </p:val>
                                        </p:tav>
                                      </p:tavLst>
                                    </p:anim>
                                    <p:anim calcmode="lin" valueType="num">
                                      <p:cBhvr>
                                        <p:cTn id="43" dur="500" fill="hold"/>
                                        <p:tgtEl>
                                          <p:spTgt spid="153"/>
                                        </p:tgtEl>
                                        <p:attrNameLst>
                                          <p:attrName>ppt_h</p:attrName>
                                        </p:attrNameLst>
                                      </p:cBhvr>
                                      <p:tavLst>
                                        <p:tav tm="0">
                                          <p:val>
                                            <p:fltVal val="0"/>
                                          </p:val>
                                        </p:tav>
                                        <p:tav tm="100000">
                                          <p:val>
                                            <p:strVal val="#ppt_h"/>
                                          </p:val>
                                        </p:tav>
                                      </p:tavLst>
                                    </p:anim>
                                    <p:animEffect transition="in" filter="fade">
                                      <p:cBhvr>
                                        <p:cTn id="44"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867141" cy="416221"/>
          </a:xfrm>
        </p:spPr>
        <p:txBody>
          <a:bodyPr lIns="0" rIns="0"/>
          <a:lstStyle/>
          <a:p>
            <a:r>
              <a:rPr kumimoji="1" lang="ja-JP" altLang="en-US" sz="2000" dirty="0"/>
              <a:t>構築事例：</a:t>
            </a:r>
            <a:r>
              <a:rPr kumimoji="1" lang="ja-JP" altLang="en-US" sz="2700" dirty="0"/>
              <a:t>従来型の</a:t>
            </a:r>
            <a:r>
              <a:rPr kumimoji="1" lang="en-US" altLang="ja-JP" sz="2700" dirty="0"/>
              <a:t>Web</a:t>
            </a:r>
            <a:r>
              <a:rPr kumimoji="1" lang="ja-JP" altLang="en-US" sz="2700" dirty="0"/>
              <a:t>アプリケーション・アーキテクチャ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917392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000" dirty="0"/>
              <a:t>構築事例：</a:t>
            </a:r>
            <a:r>
              <a:rPr kumimoji="1" lang="en-US" altLang="ja-JP" sz="2700" dirty="0"/>
              <a:t>AWS</a:t>
            </a:r>
            <a:r>
              <a:rPr kumimoji="1" lang="ja-JP" altLang="en-US" sz="2700" dirty="0"/>
              <a:t>サービスを活かしたアーキテクチャ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SQL</a:t>
            </a:r>
            <a:r>
              <a:rPr lang="ja-JP" altLang="en-US" sz="800" dirty="0">
                <a:solidFill>
                  <a:schemeClr val="accent6">
                    <a:lumMod val="50000"/>
                  </a:schemeClr>
                </a:solidFill>
                <a:latin typeface="Meiryo" charset="-128"/>
                <a:ea typeface="Meiryo" charset="-128"/>
                <a:cs typeface="Meiryo" charset="-128"/>
              </a:rPr>
              <a:t> </a:t>
            </a:r>
            <a:r>
              <a:rPr lang="en-US" altLang="ja-JP" sz="800" dirty="0">
                <a:solidFill>
                  <a:schemeClr val="accent6">
                    <a:lumMod val="50000"/>
                  </a:schemeClr>
                </a:solidFill>
                <a:latin typeface="Meiryo" charset="-128"/>
                <a:ea typeface="Meiryo" charset="-128"/>
                <a:cs typeface="Meiryo" charset="-128"/>
              </a:rPr>
              <a:t>Server</a:t>
            </a:r>
            <a:r>
              <a:rPr lang="ja-JP" altLang="en-US" sz="800" dirty="0">
                <a:solidFill>
                  <a:schemeClr val="accent6">
                    <a:lumMod val="50000"/>
                  </a:schemeClr>
                </a:solidFill>
                <a:latin typeface="Meiryo" charset="-128"/>
                <a:ea typeface="Meiryo" charset="-128"/>
                <a:cs typeface="Meiryo" charset="-128"/>
              </a:rPr>
              <a:t>等のライセンス料込</a:t>
            </a: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EC2</a:t>
            </a:r>
            <a:r>
              <a:rPr lang="ja-JP" altLang="en-US" sz="800" dirty="0">
                <a:solidFill>
                  <a:schemeClr val="accent6">
                    <a:lumMod val="50000"/>
                  </a:schemeClr>
                </a:solidFill>
                <a:latin typeface="Meiryo" charset="-128"/>
                <a:ea typeface="Meiryo" charset="-128"/>
                <a:cs typeface="Meiryo" charset="-128"/>
              </a:rPr>
              <a:t>の接続先を変更するだけ</a:t>
            </a:r>
          </a:p>
          <a:p>
            <a:r>
              <a:rPr lang="ja-JP" altLang="en-US" sz="1400" dirty="0">
                <a:solidFill>
                  <a:schemeClr val="accent6">
                    <a:lumMod val="50000"/>
                  </a:schemeClr>
                </a:solidFill>
                <a:latin typeface="Meiryo" charset="-128"/>
                <a:ea typeface="Meiryo" charset="-128"/>
                <a:cs typeface="Meiryo" charset="-128"/>
              </a:rPr>
              <a:t>冗長構成は</a:t>
            </a:r>
            <a:r>
              <a:rPr lang="en-US" altLang="ja-JP" sz="1400" dirty="0">
                <a:solidFill>
                  <a:schemeClr val="accent6">
                    <a:lumMod val="50000"/>
                  </a:schemeClr>
                </a:solidFill>
                <a:latin typeface="Meiryo" charset="-128"/>
                <a:ea typeface="Meiryo" charset="-128"/>
                <a:cs typeface="Meiryo" charset="-128"/>
              </a:rPr>
              <a:t>Multi-AZ</a:t>
            </a:r>
            <a:r>
              <a:rPr lang="ja-JP" altLang="en-US" sz="1400" dirty="0">
                <a:solidFill>
                  <a:schemeClr val="accent6">
                    <a:lumMod val="50000"/>
                  </a:schemeClr>
                </a:solidFill>
                <a:latin typeface="Meiryo" charset="-128"/>
                <a:ea typeface="Meiryo" charset="-128"/>
                <a:cs typeface="Meiryo" charset="-128"/>
              </a:rPr>
              <a:t>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49775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latin typeface="Meiryo" panose="020B0604030504040204" pitchFamily="34" charset="-128"/>
                <a:ea typeface="Meiryo" panose="020B0604030504040204" pitchFamily="34" charset="-128"/>
                <a:cs typeface="Arial"/>
              </a:rPr>
              <a:t>DX</a:t>
            </a:r>
            <a:r>
              <a:rPr lang="ja-JP" altLang="en-US" dirty="0">
                <a:solidFill>
                  <a:srgbClr val="FFFFFF"/>
                </a:solidFill>
                <a:latin typeface="Meiryo" panose="020B0604030504040204" pitchFamily="34" charset="-128"/>
                <a:ea typeface="Meiryo" panose="020B0604030504040204" pitchFamily="34" charset="-128"/>
                <a:cs typeface="Arial"/>
              </a:rPr>
              <a:t>を理解するために、</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dirty="0">
                <a:solidFill>
                  <a:srgbClr val="FFFFFF"/>
                </a:solidFill>
                <a:latin typeface="Meiryo" panose="020B0604030504040204" pitchFamily="34" charset="-128"/>
                <a:ea typeface="Meiryo" panose="020B0604030504040204" pitchFamily="34" charset="-128"/>
                <a:cs typeface="Arial"/>
              </a:rPr>
              <a:t>これだけは知っておきたい基礎知識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266277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1" y="266400"/>
            <a:ext cx="8913600" cy="416221"/>
          </a:xfrm>
        </p:spPr>
        <p:txBody>
          <a:bodyPr lIns="0" rIns="0"/>
          <a:lstStyle/>
          <a:p>
            <a:r>
              <a:rPr kumimoji="1" lang="ja-JP" altLang="en-US" sz="2000" dirty="0"/>
              <a:t>構築事例：</a:t>
            </a:r>
            <a:r>
              <a:rPr kumimoji="1" lang="en-US" altLang="ja-JP" sz="2700" dirty="0"/>
              <a:t>AWS</a:t>
            </a:r>
            <a:r>
              <a:rPr kumimoji="1" lang="ja-JP" altLang="en-US" sz="2700" dirty="0"/>
              <a:t>サービスを最大限活かしたアーキテクチャ</a:t>
            </a:r>
          </a:p>
        </p:txBody>
      </p:sp>
      <p:pic>
        <p:nvPicPr>
          <p:cNvPr id="9" name="Picture 9" descr="Intern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876161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287516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E5A1F-6D26-174D-9B84-B6EFFA106442}"/>
              </a:ext>
            </a:extLst>
          </p:cNvPr>
          <p:cNvSpPr>
            <a:spLocks noGrp="1"/>
          </p:cNvSpPr>
          <p:nvPr>
            <p:ph type="title"/>
          </p:nvPr>
        </p:nvSpPr>
        <p:spPr/>
        <p:txBody>
          <a:bodyPr/>
          <a:lstStyle/>
          <a:p>
            <a:r>
              <a:rPr kumimoji="1" lang="ja-JP" altLang="en-US"/>
              <a:t>サーバーレスと仮想マシン</a:t>
            </a:r>
          </a:p>
        </p:txBody>
      </p:sp>
      <p:sp>
        <p:nvSpPr>
          <p:cNvPr id="3" name="正方形/長方形 2">
            <a:extLst>
              <a:ext uri="{FF2B5EF4-FFF2-40B4-BE49-F238E27FC236}">
                <a16:creationId xmlns:a16="http://schemas.microsoft.com/office/drawing/2014/main" id="{B36DA939-26C0-0744-BE93-E24DBC5D23C2}"/>
              </a:ext>
            </a:extLst>
          </p:cNvPr>
          <p:cNvSpPr/>
          <p:nvPr/>
        </p:nvSpPr>
        <p:spPr>
          <a:xfrm>
            <a:off x="363678" y="1272209"/>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1BCF5732-54DB-7E4C-95FA-CDBCBCA8269D}"/>
              </a:ext>
            </a:extLst>
          </p:cNvPr>
          <p:cNvSpPr/>
          <p:nvPr/>
        </p:nvSpPr>
        <p:spPr>
          <a:xfrm>
            <a:off x="363678" y="3781254"/>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E5D9BB15-5347-1042-BB29-6A0BD41F1305}"/>
              </a:ext>
            </a:extLst>
          </p:cNvPr>
          <p:cNvPicPr>
            <a:picLocks noChangeAspect="1"/>
          </p:cNvPicPr>
          <p:nvPr/>
        </p:nvPicPr>
        <p:blipFill>
          <a:blip r:embed="rId2"/>
          <a:stretch>
            <a:fillRect/>
          </a:stretch>
        </p:blipFill>
        <p:spPr>
          <a:xfrm>
            <a:off x="562839" y="4355926"/>
            <a:ext cx="1381673" cy="1381673"/>
          </a:xfrm>
          <a:prstGeom prst="rect">
            <a:avLst/>
          </a:prstGeom>
        </p:spPr>
      </p:pic>
      <p:pic>
        <p:nvPicPr>
          <p:cNvPr id="6" name="図 5">
            <a:extLst>
              <a:ext uri="{FF2B5EF4-FFF2-40B4-BE49-F238E27FC236}">
                <a16:creationId xmlns:a16="http://schemas.microsoft.com/office/drawing/2014/main" id="{7081F80D-2A9A-9F46-98FD-D98B3FE6162D}"/>
              </a:ext>
            </a:extLst>
          </p:cNvPr>
          <p:cNvPicPr>
            <a:picLocks noChangeAspect="1"/>
          </p:cNvPicPr>
          <p:nvPr/>
        </p:nvPicPr>
        <p:blipFill>
          <a:blip r:embed="rId3"/>
          <a:stretch>
            <a:fillRect/>
          </a:stretch>
        </p:blipFill>
        <p:spPr>
          <a:xfrm>
            <a:off x="562839" y="1927806"/>
            <a:ext cx="1381673" cy="1381673"/>
          </a:xfrm>
          <a:prstGeom prst="rect">
            <a:avLst/>
          </a:prstGeom>
        </p:spPr>
      </p:pic>
      <p:sp>
        <p:nvSpPr>
          <p:cNvPr id="7" name="正方形/長方形 6">
            <a:extLst>
              <a:ext uri="{FF2B5EF4-FFF2-40B4-BE49-F238E27FC236}">
                <a16:creationId xmlns:a16="http://schemas.microsoft.com/office/drawing/2014/main" id="{2FC60DB7-663B-5547-81F9-953FD5A6C319}"/>
              </a:ext>
            </a:extLst>
          </p:cNvPr>
          <p:cNvSpPr/>
          <p:nvPr/>
        </p:nvSpPr>
        <p:spPr>
          <a:xfrm>
            <a:off x="562839" y="3867054"/>
            <a:ext cx="2010487"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EC2</a:t>
            </a:r>
            <a:r>
              <a:rPr lang="ja-JP" altLang="en-US">
                <a:latin typeface="Meiryo" panose="020B0604030504040204" pitchFamily="34" charset="-128"/>
                <a:ea typeface="Meiryo" panose="020B0604030504040204" pitchFamily="34" charset="-128"/>
              </a:rPr>
              <a:t>：仮想マシン</a:t>
            </a:r>
          </a:p>
        </p:txBody>
      </p:sp>
      <p:sp>
        <p:nvSpPr>
          <p:cNvPr id="8" name="正方形/長方形 7">
            <a:extLst>
              <a:ext uri="{FF2B5EF4-FFF2-40B4-BE49-F238E27FC236}">
                <a16:creationId xmlns:a16="http://schemas.microsoft.com/office/drawing/2014/main" id="{FD71C087-0842-FA49-BBD1-E1BA3DFCB5EF}"/>
              </a:ext>
            </a:extLst>
          </p:cNvPr>
          <p:cNvSpPr/>
          <p:nvPr/>
        </p:nvSpPr>
        <p:spPr>
          <a:xfrm>
            <a:off x="523082" y="1441906"/>
            <a:ext cx="2701381"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Lambda</a:t>
            </a:r>
            <a:r>
              <a:rPr lang="ja-JP" altLang="en-US">
                <a:latin typeface="Meiryo" panose="020B0604030504040204" pitchFamily="34" charset="-128"/>
                <a:ea typeface="Meiryo" panose="020B0604030504040204" pitchFamily="34" charset="-128"/>
              </a:rPr>
              <a:t>：サーバーレス</a:t>
            </a:r>
          </a:p>
        </p:txBody>
      </p:sp>
      <p:sp>
        <p:nvSpPr>
          <p:cNvPr id="9" name="正方形/長方形 8">
            <a:extLst>
              <a:ext uri="{FF2B5EF4-FFF2-40B4-BE49-F238E27FC236}">
                <a16:creationId xmlns:a16="http://schemas.microsoft.com/office/drawing/2014/main" id="{3666530E-5683-A64A-9929-F2CFD5BA1EF5}"/>
              </a:ext>
            </a:extLst>
          </p:cNvPr>
          <p:cNvSpPr/>
          <p:nvPr/>
        </p:nvSpPr>
        <p:spPr>
          <a:xfrm>
            <a:off x="1944512" y="4347955"/>
            <a:ext cx="4572000" cy="1384995"/>
          </a:xfrm>
          <a:prstGeom prst="rect">
            <a:avLst/>
          </a:prstGeom>
        </p:spPr>
        <p:txBody>
          <a:bodyPr>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汎用的なサーバー機能</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起動直後はOSインストールのみの状態</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初期設定、環境設定が必要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システムの運用、保守、監視が必要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利用出来るのは契約したサーバーの容量</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一定料金。仮想サーバー稼働時間内の代金</a:t>
            </a:r>
          </a:p>
        </p:txBody>
      </p:sp>
      <p:sp>
        <p:nvSpPr>
          <p:cNvPr id="10" name="正方形/長方形 9">
            <a:extLst>
              <a:ext uri="{FF2B5EF4-FFF2-40B4-BE49-F238E27FC236}">
                <a16:creationId xmlns:a16="http://schemas.microsoft.com/office/drawing/2014/main" id="{673A5B36-7ECF-1645-8318-6BA92B135D17}"/>
              </a:ext>
            </a:extLst>
          </p:cNvPr>
          <p:cNvSpPr/>
          <p:nvPr/>
        </p:nvSpPr>
        <p:spPr>
          <a:xfrm>
            <a:off x="1973420" y="1928062"/>
            <a:ext cx="6806901" cy="1384995"/>
          </a:xfrm>
          <a:prstGeom prst="rect">
            <a:avLst/>
          </a:prstGeom>
        </p:spPr>
        <p:txBody>
          <a:bodyPr wrap="square">
            <a:spAutoFit/>
          </a:bodyPr>
          <a:lstStyle/>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インフラ環境の構築や運用管理が不要。実行環境は、</a:t>
            </a:r>
            <a:r>
              <a:rPr lang="en" altLang="ja-JP" sz="1400" dirty="0">
                <a:solidFill>
                  <a:srgbClr val="404040"/>
                </a:solidFill>
                <a:latin typeface="Meiryo" panose="020B0604030504040204" pitchFamily="34" charset="-128"/>
                <a:ea typeface="Meiryo" panose="020B0604030504040204" pitchFamily="34" charset="-128"/>
              </a:rPr>
              <a:t>AWS</a:t>
            </a:r>
            <a:r>
              <a:rPr lang="ja-JP" altLang="en-US" sz="1400">
                <a:solidFill>
                  <a:srgbClr val="404040"/>
                </a:solidFill>
                <a:latin typeface="Meiryo" panose="020B0604030504040204" pitchFamily="34" charset="-128"/>
                <a:ea typeface="Meiryo" panose="020B0604030504040204" pitchFamily="34" charset="-128"/>
              </a:rPr>
              <a:t>が提供</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ミドルウェア等の脆弱性対応不要</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プログラム（サービス）をアップロードすれば直ちに動作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自動スケーリング対応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システムを実行時間（</a:t>
            </a:r>
            <a:r>
              <a:rPr lang="en-US" altLang="ja-JP" sz="1400" dirty="0">
                <a:solidFill>
                  <a:srgbClr val="404040"/>
                </a:solidFill>
                <a:latin typeface="Meiryo" panose="020B0604030504040204" pitchFamily="34" charset="-128"/>
                <a:ea typeface="Meiryo" panose="020B0604030504040204" pitchFamily="34" charset="-128"/>
              </a:rPr>
              <a:t>100</a:t>
            </a:r>
            <a:r>
              <a:rPr lang="ja-JP" altLang="en-US" sz="1400">
                <a:solidFill>
                  <a:srgbClr val="404040"/>
                </a:solidFill>
                <a:latin typeface="Meiryo" panose="020B0604030504040204" pitchFamily="34" charset="-128"/>
                <a:ea typeface="Meiryo" panose="020B0604030504040204" pitchFamily="34" charset="-128"/>
              </a:rPr>
              <a:t>ミリ秒単位）で課金</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利用されなければ無課金</a:t>
            </a:r>
            <a:endParaRPr lang="ja-JP" altLang="en-US" sz="1400" b="0" i="0">
              <a:solidFill>
                <a:srgbClr val="40404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52562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91148" y="1179448"/>
            <a:ext cx="8961704" cy="4981461"/>
          </a:xfrm>
          <a:prstGeom prst="rect">
            <a:avLst/>
          </a:prstGeom>
          <a:solidFill>
            <a:srgbClr val="FFD579"/>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3" name="正方形/長方形 142">
            <a:extLst>
              <a:ext uri="{FF2B5EF4-FFF2-40B4-BE49-F238E27FC236}">
                <a16:creationId xmlns:a16="http://schemas.microsoft.com/office/drawing/2014/main" id="{84EDC2B9-7794-A54E-98C5-B3B2B0A27599}"/>
              </a:ext>
            </a:extLst>
          </p:cNvPr>
          <p:cNvSpPr/>
          <p:nvPr/>
        </p:nvSpPr>
        <p:spPr>
          <a:xfrm>
            <a:off x="3946547" y="3397595"/>
            <a:ext cx="3833938" cy="2763315"/>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760345" y="1510839"/>
            <a:ext cx="1292507" cy="68476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4" name="正方形/長方形 63"/>
          <p:cNvSpPr/>
          <p:nvPr/>
        </p:nvSpPr>
        <p:spPr>
          <a:xfrm>
            <a:off x="1412502" y="5314092"/>
            <a:ext cx="1301147" cy="846818"/>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5209954" y="2134214"/>
            <a:ext cx="3833938" cy="402669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399" y="266400"/>
            <a:ext cx="8864505" cy="416221"/>
          </a:xfrm>
          <a:ln>
            <a:noFill/>
          </a:ln>
        </p:spPr>
        <p:txBody>
          <a:bodyPr/>
          <a:lstStyle/>
          <a:p>
            <a:r>
              <a:rPr kumimoji="1" lang="ja-JP" altLang="en-US" sz="2400"/>
              <a:t>クラウド・サービスの区分</a:t>
            </a:r>
            <a:endParaRPr kumimoji="1" lang="ja-JP" altLang="en-US" sz="2400" dirty="0"/>
          </a:p>
        </p:txBody>
      </p:sp>
      <p:sp>
        <p:nvSpPr>
          <p:cNvPr id="63" name="正方形/長方形 62"/>
          <p:cNvSpPr/>
          <p:nvPr/>
        </p:nvSpPr>
        <p:spPr>
          <a:xfrm>
            <a:off x="2662244" y="4658289"/>
            <a:ext cx="1357387" cy="1502621"/>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6488317" y="1811309"/>
            <a:ext cx="2555575" cy="2746542"/>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7" name="テキスト ボックス 66"/>
          <p:cNvSpPr txBox="1"/>
          <p:nvPr/>
        </p:nvSpPr>
        <p:spPr>
          <a:xfrm>
            <a:off x="384586" y="818826"/>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968497" y="811436"/>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仮想マシン</a:t>
            </a:r>
            <a:endParaRPr kumimoji="1" lang="ja-JP" altLang="en-US" sz="800" dirty="0">
              <a:solidFill>
                <a:srgbClr val="7030A0"/>
              </a:solidFill>
              <a:latin typeface="Meiryo" charset="-128"/>
              <a:ea typeface="Meiryo" charset="-128"/>
              <a:cs typeface="Meiryo" charset="-128"/>
            </a:endParaRPr>
          </a:p>
        </p:txBody>
      </p:sp>
      <p:sp>
        <p:nvSpPr>
          <p:cNvPr id="69" name="テキスト ボックス 68"/>
          <p:cNvSpPr txBox="1"/>
          <p:nvPr/>
        </p:nvSpPr>
        <p:spPr>
          <a:xfrm>
            <a:off x="4275907" y="812973"/>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548719" y="811995"/>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836841" y="804505"/>
            <a:ext cx="570542" cy="276999"/>
          </a:xfrm>
          <a:prstGeom prst="rect">
            <a:avLst/>
          </a:prstGeom>
          <a:noFill/>
        </p:spPr>
        <p:txBody>
          <a:bodyPr wrap="none" rtlCol="0">
            <a:spAutoFit/>
          </a:bodyPr>
          <a:lstStyle/>
          <a:p>
            <a:pPr algn="ctr"/>
            <a:r>
              <a:rPr lang="en-US" altLang="ja-JP" sz="1200" b="1" dirty="0" err="1">
                <a:solidFill>
                  <a:srgbClr val="7030A0"/>
                </a:solidFill>
                <a:latin typeface="Meiryo" charset="-128"/>
                <a:ea typeface="Meiryo" charset="-128"/>
                <a:cs typeface="Meiryo" charset="-128"/>
              </a:rPr>
              <a:t>F</a:t>
            </a:r>
            <a:r>
              <a:rPr kumimoji="1" lang="en-US" altLang="ja-JP" sz="1200" b="1" dirty="0" err="1">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72" name="テキスト ボックス 71"/>
          <p:cNvSpPr txBox="1"/>
          <p:nvPr/>
        </p:nvSpPr>
        <p:spPr>
          <a:xfrm>
            <a:off x="151705" y="1226598"/>
            <a:ext cx="1800493" cy="307777"/>
          </a:xfrm>
          <a:prstGeom prst="rect">
            <a:avLst/>
          </a:prstGeom>
          <a:noFill/>
        </p:spPr>
        <p:txBody>
          <a:bodyPr vert="horz" wrap="none" rtlCol="0">
            <a:spAutoFit/>
          </a:bodyPr>
          <a:lstStyle/>
          <a:p>
            <a:r>
              <a:rPr kumimoji="1" lang="ja-JP" altLang="en-US" sz="1400" dirty="0">
                <a:solidFill>
                  <a:schemeClr val="accent4">
                    <a:lumMod val="75000"/>
                  </a:schemeClr>
                </a:solidFill>
                <a:latin typeface="Meiryo" charset="-128"/>
                <a:ea typeface="Meiryo" charset="-128"/>
                <a:cs typeface="Meiryo" charset="-128"/>
              </a:rPr>
              <a:t>ユーザー企業が管理</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806917" y="536721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814432" y="471945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814433" y="348950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816367" y="284143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806917" y="159167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806918" y="4104478"/>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104643" y="815185"/>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810512" y="220665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76" name="正方形/長方形 75">
            <a:extLst>
              <a:ext uri="{FF2B5EF4-FFF2-40B4-BE49-F238E27FC236}">
                <a16:creationId xmlns:a16="http://schemas.microsoft.com/office/drawing/2014/main" id="{DFEF4EE4-A7F0-6542-A1A4-D2A90A48F1B9}"/>
              </a:ext>
            </a:extLst>
          </p:cNvPr>
          <p:cNvSpPr/>
          <p:nvPr/>
        </p:nvSpPr>
        <p:spPr>
          <a:xfrm>
            <a:off x="6534219" y="5370879"/>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77" name="正方形/長方形 76">
            <a:extLst>
              <a:ext uri="{FF2B5EF4-FFF2-40B4-BE49-F238E27FC236}">
                <a16:creationId xmlns:a16="http://schemas.microsoft.com/office/drawing/2014/main" id="{F81D9B23-6C48-4042-83BB-5459ACA127F5}"/>
              </a:ext>
            </a:extLst>
          </p:cNvPr>
          <p:cNvSpPr/>
          <p:nvPr/>
        </p:nvSpPr>
        <p:spPr>
          <a:xfrm>
            <a:off x="6541734" y="4723113"/>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97" name="正方形/長方形 96">
            <a:extLst>
              <a:ext uri="{FF2B5EF4-FFF2-40B4-BE49-F238E27FC236}">
                <a16:creationId xmlns:a16="http://schemas.microsoft.com/office/drawing/2014/main" id="{568F85F1-6B0A-674B-88F8-6C010642AB9B}"/>
              </a:ext>
            </a:extLst>
          </p:cNvPr>
          <p:cNvSpPr/>
          <p:nvPr/>
        </p:nvSpPr>
        <p:spPr>
          <a:xfrm>
            <a:off x="6541735" y="3493165"/>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98" name="正方形/長方形 97">
            <a:extLst>
              <a:ext uri="{FF2B5EF4-FFF2-40B4-BE49-F238E27FC236}">
                <a16:creationId xmlns:a16="http://schemas.microsoft.com/office/drawing/2014/main" id="{90FDC1F6-CA0A-1449-896E-9A26A5B95565}"/>
              </a:ext>
            </a:extLst>
          </p:cNvPr>
          <p:cNvSpPr/>
          <p:nvPr/>
        </p:nvSpPr>
        <p:spPr>
          <a:xfrm>
            <a:off x="6543669" y="2845098"/>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99" name="正方形/長方形 98">
            <a:extLst>
              <a:ext uri="{FF2B5EF4-FFF2-40B4-BE49-F238E27FC236}">
                <a16:creationId xmlns:a16="http://schemas.microsoft.com/office/drawing/2014/main" id="{A1595662-0996-8D45-BDA4-94CCB0C507D5}"/>
              </a:ext>
            </a:extLst>
          </p:cNvPr>
          <p:cNvSpPr/>
          <p:nvPr/>
        </p:nvSpPr>
        <p:spPr>
          <a:xfrm>
            <a:off x="6534219" y="1595338"/>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アプリケーション</a:t>
            </a:r>
            <a:endParaRPr kumimoji="1" lang="en-US" altLang="ja-JP" sz="900" dirty="0">
              <a:solidFill>
                <a:srgbClr val="FFFFFF"/>
              </a:solidFill>
              <a:latin typeface="Meiryo" charset="-128"/>
              <a:ea typeface="Meiryo" charset="-128"/>
              <a:cs typeface="Meiryo" charset="-128"/>
            </a:endParaRPr>
          </a:p>
          <a:p>
            <a:pPr algn="ctr"/>
            <a:endParaRPr lang="en-US" altLang="ja-JP" sz="900" dirty="0">
              <a:solidFill>
                <a:srgbClr val="FFFFFF"/>
              </a:solidFill>
              <a:latin typeface="Meiryo" charset="-128"/>
              <a:ea typeface="Meiryo" charset="-128"/>
              <a:cs typeface="Meiryo" charset="-128"/>
            </a:endParaRPr>
          </a:p>
        </p:txBody>
      </p:sp>
      <p:sp>
        <p:nvSpPr>
          <p:cNvPr id="100" name="正方形/長方形 99">
            <a:extLst>
              <a:ext uri="{FF2B5EF4-FFF2-40B4-BE49-F238E27FC236}">
                <a16:creationId xmlns:a16="http://schemas.microsoft.com/office/drawing/2014/main" id="{DE5EBFB0-105C-1E47-9E94-6E624E5E07BF}"/>
              </a:ext>
            </a:extLst>
          </p:cNvPr>
          <p:cNvSpPr/>
          <p:nvPr/>
        </p:nvSpPr>
        <p:spPr>
          <a:xfrm>
            <a:off x="6534220" y="4108139"/>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1" name="正方形/長方形 100">
            <a:extLst>
              <a:ext uri="{FF2B5EF4-FFF2-40B4-BE49-F238E27FC236}">
                <a16:creationId xmlns:a16="http://schemas.microsoft.com/office/drawing/2014/main" id="{ECB0990F-55BE-A748-96D8-49D4E739A07F}"/>
              </a:ext>
            </a:extLst>
          </p:cNvPr>
          <p:cNvSpPr/>
          <p:nvPr/>
        </p:nvSpPr>
        <p:spPr>
          <a:xfrm>
            <a:off x="6537814" y="2210312"/>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03" name="正方形/長方形 102">
            <a:extLst>
              <a:ext uri="{FF2B5EF4-FFF2-40B4-BE49-F238E27FC236}">
                <a16:creationId xmlns:a16="http://schemas.microsoft.com/office/drawing/2014/main" id="{FA3BD2C4-E7CE-2D4D-825B-FC3D458FD970}"/>
              </a:ext>
            </a:extLst>
          </p:cNvPr>
          <p:cNvSpPr/>
          <p:nvPr/>
        </p:nvSpPr>
        <p:spPr>
          <a:xfrm>
            <a:off x="5249967" y="536075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04" name="正方形/長方形 103">
            <a:extLst>
              <a:ext uri="{FF2B5EF4-FFF2-40B4-BE49-F238E27FC236}">
                <a16:creationId xmlns:a16="http://schemas.microsoft.com/office/drawing/2014/main" id="{E70C815A-027E-3549-A116-459B69D112F2}"/>
              </a:ext>
            </a:extLst>
          </p:cNvPr>
          <p:cNvSpPr/>
          <p:nvPr/>
        </p:nvSpPr>
        <p:spPr>
          <a:xfrm>
            <a:off x="5257482" y="471298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05" name="正方形/長方形 104">
            <a:extLst>
              <a:ext uri="{FF2B5EF4-FFF2-40B4-BE49-F238E27FC236}">
                <a16:creationId xmlns:a16="http://schemas.microsoft.com/office/drawing/2014/main" id="{21E562E7-4A72-C249-BC6B-844B43FAA617}"/>
              </a:ext>
            </a:extLst>
          </p:cNvPr>
          <p:cNvSpPr/>
          <p:nvPr/>
        </p:nvSpPr>
        <p:spPr>
          <a:xfrm>
            <a:off x="5257483" y="348303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06" name="正方形/長方形 105">
            <a:extLst>
              <a:ext uri="{FF2B5EF4-FFF2-40B4-BE49-F238E27FC236}">
                <a16:creationId xmlns:a16="http://schemas.microsoft.com/office/drawing/2014/main" id="{1F8656F6-11AD-B34D-9332-4468F576699E}"/>
              </a:ext>
            </a:extLst>
          </p:cNvPr>
          <p:cNvSpPr/>
          <p:nvPr/>
        </p:nvSpPr>
        <p:spPr>
          <a:xfrm>
            <a:off x="5259417" y="283497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07" name="正方形/長方形 106">
            <a:extLst>
              <a:ext uri="{FF2B5EF4-FFF2-40B4-BE49-F238E27FC236}">
                <a16:creationId xmlns:a16="http://schemas.microsoft.com/office/drawing/2014/main" id="{196DE6A5-C0EB-F645-8C48-6B562F7F833E}"/>
              </a:ext>
            </a:extLst>
          </p:cNvPr>
          <p:cNvSpPr/>
          <p:nvPr/>
        </p:nvSpPr>
        <p:spPr>
          <a:xfrm>
            <a:off x="5249967" y="158521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08" name="正方形/長方形 107">
            <a:extLst>
              <a:ext uri="{FF2B5EF4-FFF2-40B4-BE49-F238E27FC236}">
                <a16:creationId xmlns:a16="http://schemas.microsoft.com/office/drawing/2014/main" id="{8E2DE761-24D9-2649-B127-DC6D54984F3F}"/>
              </a:ext>
            </a:extLst>
          </p:cNvPr>
          <p:cNvSpPr/>
          <p:nvPr/>
        </p:nvSpPr>
        <p:spPr>
          <a:xfrm>
            <a:off x="5249968" y="409801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3F74D900-2FD0-F64D-A1C1-D8CF365CDABD}"/>
              </a:ext>
            </a:extLst>
          </p:cNvPr>
          <p:cNvSpPr/>
          <p:nvPr/>
        </p:nvSpPr>
        <p:spPr>
          <a:xfrm>
            <a:off x="5253562" y="220018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1" name="正方形/長方形 110">
            <a:extLst>
              <a:ext uri="{FF2B5EF4-FFF2-40B4-BE49-F238E27FC236}">
                <a16:creationId xmlns:a16="http://schemas.microsoft.com/office/drawing/2014/main" id="{48E3B41D-6759-F543-B66D-A1384A103E40}"/>
              </a:ext>
            </a:extLst>
          </p:cNvPr>
          <p:cNvSpPr/>
          <p:nvPr/>
        </p:nvSpPr>
        <p:spPr>
          <a:xfrm>
            <a:off x="3991343" y="536721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12" name="正方形/長方形 111">
            <a:extLst>
              <a:ext uri="{FF2B5EF4-FFF2-40B4-BE49-F238E27FC236}">
                <a16:creationId xmlns:a16="http://schemas.microsoft.com/office/drawing/2014/main" id="{807FB094-9CDC-3E4D-B4A3-7EDAC8AA4AA1}"/>
              </a:ext>
            </a:extLst>
          </p:cNvPr>
          <p:cNvSpPr/>
          <p:nvPr/>
        </p:nvSpPr>
        <p:spPr>
          <a:xfrm>
            <a:off x="3998858" y="471945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13" name="正方形/長方形 112">
            <a:extLst>
              <a:ext uri="{FF2B5EF4-FFF2-40B4-BE49-F238E27FC236}">
                <a16:creationId xmlns:a16="http://schemas.microsoft.com/office/drawing/2014/main" id="{B748A16F-D3C3-C647-812D-BE4D88A38B01}"/>
              </a:ext>
            </a:extLst>
          </p:cNvPr>
          <p:cNvSpPr/>
          <p:nvPr/>
        </p:nvSpPr>
        <p:spPr>
          <a:xfrm>
            <a:off x="3998859" y="348950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14" name="正方形/長方形 113">
            <a:extLst>
              <a:ext uri="{FF2B5EF4-FFF2-40B4-BE49-F238E27FC236}">
                <a16:creationId xmlns:a16="http://schemas.microsoft.com/office/drawing/2014/main" id="{98E8FF1B-726D-674F-8043-520CDBA0E513}"/>
              </a:ext>
            </a:extLst>
          </p:cNvPr>
          <p:cNvSpPr/>
          <p:nvPr/>
        </p:nvSpPr>
        <p:spPr>
          <a:xfrm>
            <a:off x="4000793" y="284143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15" name="正方形/長方形 114">
            <a:extLst>
              <a:ext uri="{FF2B5EF4-FFF2-40B4-BE49-F238E27FC236}">
                <a16:creationId xmlns:a16="http://schemas.microsoft.com/office/drawing/2014/main" id="{7DA90C4B-60D6-074C-B642-D3DD8AE43752}"/>
              </a:ext>
            </a:extLst>
          </p:cNvPr>
          <p:cNvSpPr/>
          <p:nvPr/>
        </p:nvSpPr>
        <p:spPr>
          <a:xfrm>
            <a:off x="3991343" y="159167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16" name="正方形/長方形 115">
            <a:extLst>
              <a:ext uri="{FF2B5EF4-FFF2-40B4-BE49-F238E27FC236}">
                <a16:creationId xmlns:a16="http://schemas.microsoft.com/office/drawing/2014/main" id="{63E01C22-63C0-8642-96C2-A118BC59B38A}"/>
              </a:ext>
            </a:extLst>
          </p:cNvPr>
          <p:cNvSpPr/>
          <p:nvPr/>
        </p:nvSpPr>
        <p:spPr>
          <a:xfrm>
            <a:off x="3984122" y="4112501"/>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CD3DD17-5172-E043-A927-ECB27C69702B}"/>
              </a:ext>
            </a:extLst>
          </p:cNvPr>
          <p:cNvSpPr/>
          <p:nvPr/>
        </p:nvSpPr>
        <p:spPr>
          <a:xfrm>
            <a:off x="3994938" y="220665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0650E2AE-03CF-A041-87F7-878FB4ADC7A7}"/>
              </a:ext>
            </a:extLst>
          </p:cNvPr>
          <p:cNvSpPr/>
          <p:nvPr/>
        </p:nvSpPr>
        <p:spPr>
          <a:xfrm>
            <a:off x="2713650" y="536381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0" name="正方形/長方形 119">
            <a:extLst>
              <a:ext uri="{FF2B5EF4-FFF2-40B4-BE49-F238E27FC236}">
                <a16:creationId xmlns:a16="http://schemas.microsoft.com/office/drawing/2014/main" id="{1E861677-8F6F-D94E-988D-0C60725F3D57}"/>
              </a:ext>
            </a:extLst>
          </p:cNvPr>
          <p:cNvSpPr/>
          <p:nvPr/>
        </p:nvSpPr>
        <p:spPr>
          <a:xfrm>
            <a:off x="2721165" y="471605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1" name="正方形/長方形 120">
            <a:extLst>
              <a:ext uri="{FF2B5EF4-FFF2-40B4-BE49-F238E27FC236}">
                <a16:creationId xmlns:a16="http://schemas.microsoft.com/office/drawing/2014/main" id="{7B2E4FBC-98E4-A748-A191-3068065BCB77}"/>
              </a:ext>
            </a:extLst>
          </p:cNvPr>
          <p:cNvSpPr/>
          <p:nvPr/>
        </p:nvSpPr>
        <p:spPr>
          <a:xfrm>
            <a:off x="2721166" y="348610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22" name="正方形/長方形 121">
            <a:extLst>
              <a:ext uri="{FF2B5EF4-FFF2-40B4-BE49-F238E27FC236}">
                <a16:creationId xmlns:a16="http://schemas.microsoft.com/office/drawing/2014/main" id="{8B11CD9B-4398-4642-8C27-89DF2F98CF5C}"/>
              </a:ext>
            </a:extLst>
          </p:cNvPr>
          <p:cNvSpPr/>
          <p:nvPr/>
        </p:nvSpPr>
        <p:spPr>
          <a:xfrm>
            <a:off x="2723100" y="283803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23" name="正方形/長方形 122">
            <a:extLst>
              <a:ext uri="{FF2B5EF4-FFF2-40B4-BE49-F238E27FC236}">
                <a16:creationId xmlns:a16="http://schemas.microsoft.com/office/drawing/2014/main" id="{F6FD92C2-E5AB-3346-8A27-7DEA851DF750}"/>
              </a:ext>
            </a:extLst>
          </p:cNvPr>
          <p:cNvSpPr/>
          <p:nvPr/>
        </p:nvSpPr>
        <p:spPr>
          <a:xfrm>
            <a:off x="2713650" y="1588275"/>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24" name="正方形/長方形 123">
            <a:extLst>
              <a:ext uri="{FF2B5EF4-FFF2-40B4-BE49-F238E27FC236}">
                <a16:creationId xmlns:a16="http://schemas.microsoft.com/office/drawing/2014/main" id="{2216F000-E7E9-7348-A2C4-19DA552CF927}"/>
              </a:ext>
            </a:extLst>
          </p:cNvPr>
          <p:cNvSpPr/>
          <p:nvPr/>
        </p:nvSpPr>
        <p:spPr>
          <a:xfrm>
            <a:off x="2713651" y="410107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5B2D1F5A-500D-7644-9824-ECBC29184A4A}"/>
              </a:ext>
            </a:extLst>
          </p:cNvPr>
          <p:cNvSpPr/>
          <p:nvPr/>
        </p:nvSpPr>
        <p:spPr>
          <a:xfrm>
            <a:off x="2717245" y="220324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F3323F3A-E275-E34D-B2FB-462B14010D46}"/>
              </a:ext>
            </a:extLst>
          </p:cNvPr>
          <p:cNvSpPr/>
          <p:nvPr/>
        </p:nvSpPr>
        <p:spPr>
          <a:xfrm>
            <a:off x="1435957" y="536381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8" name="正方形/長方形 127">
            <a:extLst>
              <a:ext uri="{FF2B5EF4-FFF2-40B4-BE49-F238E27FC236}">
                <a16:creationId xmlns:a16="http://schemas.microsoft.com/office/drawing/2014/main" id="{ED356F12-4CE6-4648-B613-8208F036C596}"/>
              </a:ext>
            </a:extLst>
          </p:cNvPr>
          <p:cNvSpPr/>
          <p:nvPr/>
        </p:nvSpPr>
        <p:spPr>
          <a:xfrm>
            <a:off x="1443472" y="471605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9" name="正方形/長方形 128">
            <a:extLst>
              <a:ext uri="{FF2B5EF4-FFF2-40B4-BE49-F238E27FC236}">
                <a16:creationId xmlns:a16="http://schemas.microsoft.com/office/drawing/2014/main" id="{8BCD6049-3E68-474B-BEAD-503D0CBCC472}"/>
              </a:ext>
            </a:extLst>
          </p:cNvPr>
          <p:cNvSpPr/>
          <p:nvPr/>
        </p:nvSpPr>
        <p:spPr>
          <a:xfrm>
            <a:off x="1443473" y="348610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0" name="正方形/長方形 129">
            <a:extLst>
              <a:ext uri="{FF2B5EF4-FFF2-40B4-BE49-F238E27FC236}">
                <a16:creationId xmlns:a16="http://schemas.microsoft.com/office/drawing/2014/main" id="{3673D732-EED8-3B41-996B-E73184CBB4BA}"/>
              </a:ext>
            </a:extLst>
          </p:cNvPr>
          <p:cNvSpPr/>
          <p:nvPr/>
        </p:nvSpPr>
        <p:spPr>
          <a:xfrm>
            <a:off x="1445407" y="283803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1" name="正方形/長方形 130">
            <a:extLst>
              <a:ext uri="{FF2B5EF4-FFF2-40B4-BE49-F238E27FC236}">
                <a16:creationId xmlns:a16="http://schemas.microsoft.com/office/drawing/2014/main" id="{91FF40D8-27BF-2941-B2ED-4E9B4F8A9A38}"/>
              </a:ext>
            </a:extLst>
          </p:cNvPr>
          <p:cNvSpPr/>
          <p:nvPr/>
        </p:nvSpPr>
        <p:spPr>
          <a:xfrm>
            <a:off x="1435957" y="1588275"/>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32" name="正方形/長方形 131">
            <a:extLst>
              <a:ext uri="{FF2B5EF4-FFF2-40B4-BE49-F238E27FC236}">
                <a16:creationId xmlns:a16="http://schemas.microsoft.com/office/drawing/2014/main" id="{0F37F6AF-95F0-9D4F-9E1F-629724C7D925}"/>
              </a:ext>
            </a:extLst>
          </p:cNvPr>
          <p:cNvSpPr/>
          <p:nvPr/>
        </p:nvSpPr>
        <p:spPr>
          <a:xfrm>
            <a:off x="1435958" y="410107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05BF9400-173A-F542-B3FF-0A9D62A8D6FC}"/>
              </a:ext>
            </a:extLst>
          </p:cNvPr>
          <p:cNvSpPr/>
          <p:nvPr/>
        </p:nvSpPr>
        <p:spPr>
          <a:xfrm>
            <a:off x="1439552" y="220324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17DCAF79-5F0F-6744-923B-2A694378EC13}"/>
              </a:ext>
            </a:extLst>
          </p:cNvPr>
          <p:cNvSpPr/>
          <p:nvPr/>
        </p:nvSpPr>
        <p:spPr>
          <a:xfrm>
            <a:off x="151705" y="536075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36" name="正方形/長方形 135">
            <a:extLst>
              <a:ext uri="{FF2B5EF4-FFF2-40B4-BE49-F238E27FC236}">
                <a16:creationId xmlns:a16="http://schemas.microsoft.com/office/drawing/2014/main" id="{7F2C447B-D49C-6D4D-9E0E-9C93F82812F6}"/>
              </a:ext>
            </a:extLst>
          </p:cNvPr>
          <p:cNvSpPr/>
          <p:nvPr/>
        </p:nvSpPr>
        <p:spPr>
          <a:xfrm>
            <a:off x="159220" y="471298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37" name="正方形/長方形 136">
            <a:extLst>
              <a:ext uri="{FF2B5EF4-FFF2-40B4-BE49-F238E27FC236}">
                <a16:creationId xmlns:a16="http://schemas.microsoft.com/office/drawing/2014/main" id="{6061E229-D936-724F-AF75-34159967D903}"/>
              </a:ext>
            </a:extLst>
          </p:cNvPr>
          <p:cNvSpPr/>
          <p:nvPr/>
        </p:nvSpPr>
        <p:spPr>
          <a:xfrm>
            <a:off x="159221" y="348303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8" name="正方形/長方形 137">
            <a:extLst>
              <a:ext uri="{FF2B5EF4-FFF2-40B4-BE49-F238E27FC236}">
                <a16:creationId xmlns:a16="http://schemas.microsoft.com/office/drawing/2014/main" id="{805E6EE2-0B19-134D-8D87-D432EA03B85E}"/>
              </a:ext>
            </a:extLst>
          </p:cNvPr>
          <p:cNvSpPr/>
          <p:nvPr/>
        </p:nvSpPr>
        <p:spPr>
          <a:xfrm>
            <a:off x="161155" y="283497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9" name="正方形/長方形 138">
            <a:extLst>
              <a:ext uri="{FF2B5EF4-FFF2-40B4-BE49-F238E27FC236}">
                <a16:creationId xmlns:a16="http://schemas.microsoft.com/office/drawing/2014/main" id="{499C9D1B-A189-374E-A5CB-5836F1DBBEC0}"/>
              </a:ext>
            </a:extLst>
          </p:cNvPr>
          <p:cNvSpPr/>
          <p:nvPr/>
        </p:nvSpPr>
        <p:spPr>
          <a:xfrm>
            <a:off x="151705" y="158521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40" name="正方形/長方形 139">
            <a:extLst>
              <a:ext uri="{FF2B5EF4-FFF2-40B4-BE49-F238E27FC236}">
                <a16:creationId xmlns:a16="http://schemas.microsoft.com/office/drawing/2014/main" id="{C4913CB8-7510-B844-9F54-70508686F017}"/>
              </a:ext>
            </a:extLst>
          </p:cNvPr>
          <p:cNvSpPr/>
          <p:nvPr/>
        </p:nvSpPr>
        <p:spPr>
          <a:xfrm>
            <a:off x="151706" y="409801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732A900F-837D-2341-B20D-FFD37E3DA1BB}"/>
              </a:ext>
            </a:extLst>
          </p:cNvPr>
          <p:cNvSpPr/>
          <p:nvPr/>
        </p:nvSpPr>
        <p:spPr>
          <a:xfrm>
            <a:off x="155300" y="220018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1562D946-6E46-8443-9E53-CACD329D9CA9}"/>
              </a:ext>
            </a:extLst>
          </p:cNvPr>
          <p:cNvSpPr txBox="1"/>
          <p:nvPr/>
        </p:nvSpPr>
        <p:spPr>
          <a:xfrm>
            <a:off x="1665335" y="816574"/>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ベアメタル</a:t>
            </a:r>
            <a:endParaRPr kumimoji="1" lang="ja-JP" altLang="en-US" sz="800" dirty="0">
              <a:solidFill>
                <a:srgbClr val="7030A0"/>
              </a:solidFill>
              <a:latin typeface="Meiryo" charset="-128"/>
              <a:ea typeface="Meiryo" charset="-128"/>
              <a:cs typeface="Meiryo" charset="-128"/>
            </a:endParaRPr>
          </a:p>
        </p:txBody>
      </p:sp>
      <p:sp>
        <p:nvSpPr>
          <p:cNvPr id="73" name="テキスト ボックス 72"/>
          <p:cNvSpPr txBox="1"/>
          <p:nvPr/>
        </p:nvSpPr>
        <p:spPr>
          <a:xfrm>
            <a:off x="6332595" y="5883473"/>
            <a:ext cx="2698175" cy="307777"/>
          </a:xfrm>
          <a:prstGeom prst="rect">
            <a:avLst/>
          </a:prstGeom>
          <a:noFill/>
        </p:spPr>
        <p:txBody>
          <a:bodyPr vert="horz" wrap="none" rtlCol="0">
            <a:spAutoFit/>
          </a:bodyPr>
          <a:lstStyle/>
          <a:p>
            <a:r>
              <a:rPr kumimoji="1" lang="ja-JP" altLang="en-US" sz="1400" dirty="0">
                <a:solidFill>
                  <a:schemeClr val="bg1"/>
                </a:solidFill>
                <a:latin typeface="Meiryo" charset="-128"/>
                <a:ea typeface="Meiryo" charset="-128"/>
                <a:cs typeface="Meiryo" charset="-128"/>
              </a:rPr>
              <a:t>クラウドサービス事業者が管理</a:t>
            </a:r>
          </a:p>
        </p:txBody>
      </p:sp>
      <p:sp>
        <p:nvSpPr>
          <p:cNvPr id="9" name="正方形/長方形 8">
            <a:extLst>
              <a:ext uri="{FF2B5EF4-FFF2-40B4-BE49-F238E27FC236}">
                <a16:creationId xmlns:a16="http://schemas.microsoft.com/office/drawing/2014/main" id="{733B6BBD-1DD9-4649-A4A5-9DB416BE02AB}"/>
              </a:ext>
            </a:extLst>
          </p:cNvPr>
          <p:cNvSpPr/>
          <p:nvPr/>
        </p:nvSpPr>
        <p:spPr>
          <a:xfrm>
            <a:off x="6797998" y="1856028"/>
            <a:ext cx="646331" cy="230832"/>
          </a:xfrm>
          <a:prstGeom prst="rect">
            <a:avLst/>
          </a:prstGeom>
        </p:spPr>
        <p:txBody>
          <a:bodyPr wrap="none">
            <a:spAutoFit/>
          </a:bodyPr>
          <a:lstStyle/>
          <a:p>
            <a:pPr algn="ctr"/>
            <a:r>
              <a:rPr lang="ja-JP" altLang="en-US" sz="900">
                <a:solidFill>
                  <a:srgbClr val="FFFFFF"/>
                </a:solidFill>
                <a:latin typeface="Meiryo" charset="-128"/>
                <a:ea typeface="Meiryo" charset="-128"/>
                <a:cs typeface="Meiryo" charset="-128"/>
              </a:rPr>
              <a:t>連携機能</a:t>
            </a:r>
            <a:endParaRPr lang="ja-JP" altLang="en-US" sz="900" dirty="0">
              <a:solidFill>
                <a:srgbClr val="FFFFFF"/>
              </a:solidFill>
              <a:latin typeface="Meiryo" charset="-128"/>
              <a:ea typeface="Meiryo" charset="-128"/>
              <a:cs typeface="Meiryo" charset="-128"/>
            </a:endParaRPr>
          </a:p>
        </p:txBody>
      </p:sp>
      <p:cxnSp>
        <p:nvCxnSpPr>
          <p:cNvPr id="19" name="直線コネクタ 18">
            <a:extLst>
              <a:ext uri="{FF2B5EF4-FFF2-40B4-BE49-F238E27FC236}">
                <a16:creationId xmlns:a16="http://schemas.microsoft.com/office/drawing/2014/main" id="{98BC02AB-22C2-B743-8022-D244EE1E245D}"/>
              </a:ext>
            </a:extLst>
          </p:cNvPr>
          <p:cNvCxnSpPr>
            <a:stCxn id="99" idx="1"/>
            <a:endCxn id="99" idx="3"/>
          </p:cNvCxnSpPr>
          <p:nvPr/>
        </p:nvCxnSpPr>
        <p:spPr>
          <a:xfrm>
            <a:off x="6534219" y="1829442"/>
            <a:ext cx="1180871"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93" name="テキスト ボックス 92">
            <a:extLst>
              <a:ext uri="{FF2B5EF4-FFF2-40B4-BE49-F238E27FC236}">
                <a16:creationId xmlns:a16="http://schemas.microsoft.com/office/drawing/2014/main" id="{2D7AC34B-4BA5-F74A-90CC-40BADDFE17E3}"/>
              </a:ext>
            </a:extLst>
          </p:cNvPr>
          <p:cNvSpPr txBox="1"/>
          <p:nvPr/>
        </p:nvSpPr>
        <p:spPr>
          <a:xfrm>
            <a:off x="4216572" y="6239297"/>
            <a:ext cx="5240537" cy="400110"/>
          </a:xfrm>
          <a:prstGeom prst="rect">
            <a:avLst/>
          </a:prstGeom>
          <a:noFill/>
        </p:spPr>
        <p:txBody>
          <a:bodyPr wrap="none" rtlCol="0">
            <a:spAutoFit/>
          </a:bodyPr>
          <a:lstStyle/>
          <a:p>
            <a:r>
              <a:rPr lang="en-US" altLang="ja-JP" sz="1000" b="1" dirty="0">
                <a:solidFill>
                  <a:srgbClr val="7030A0"/>
                </a:solidFill>
                <a:latin typeface="Meiryo" charset="-128"/>
                <a:ea typeface="Meiryo" charset="-128"/>
                <a:cs typeface="Meiryo" charset="-128"/>
              </a:rPr>
              <a:t>CaaS</a:t>
            </a:r>
            <a:r>
              <a:rPr lang="ja-JP" altLang="en-US" sz="1000" b="1">
                <a:solidFill>
                  <a:srgbClr val="7030A0"/>
                </a:solidFill>
                <a:latin typeface="Meiryo" charset="-128"/>
                <a:ea typeface="Meiryo" charset="-128"/>
                <a:cs typeface="Meiryo" charset="-128"/>
              </a:rPr>
              <a:t>：</a:t>
            </a:r>
            <a:r>
              <a:rPr lang="en-US" altLang="ja-JP" sz="1000" b="1" dirty="0">
                <a:solidFill>
                  <a:srgbClr val="7030A0"/>
                </a:solidFill>
                <a:latin typeface="Meiryo" charset="-128"/>
                <a:ea typeface="Meiryo" charset="-128"/>
                <a:cs typeface="Meiryo" charset="-128"/>
              </a:rPr>
              <a:t>Container as a Service</a:t>
            </a:r>
            <a:r>
              <a:rPr lang="ja-JP" altLang="en-US" sz="1000" b="1">
                <a:solidFill>
                  <a:srgbClr val="7030A0"/>
                </a:solidFill>
                <a:latin typeface="Meiryo" charset="-128"/>
                <a:ea typeface="Meiryo" charset="-128"/>
                <a:cs typeface="Meiryo" charset="-128"/>
              </a:rPr>
              <a:t>（コンテナ管理機能が用意されているサービス）　　</a:t>
            </a:r>
            <a:endParaRPr lang="en-US" altLang="ja-JP" sz="1000" b="1" dirty="0">
              <a:solidFill>
                <a:srgbClr val="7030A0"/>
              </a:solidFill>
              <a:latin typeface="Meiryo" charset="-128"/>
              <a:ea typeface="Meiryo" charset="-128"/>
              <a:cs typeface="Meiryo" charset="-128"/>
            </a:endParaRPr>
          </a:p>
          <a:p>
            <a:r>
              <a:rPr lang="en-US" altLang="ja-JP" sz="1000" b="1" dirty="0" err="1">
                <a:solidFill>
                  <a:srgbClr val="7030A0"/>
                </a:solidFill>
                <a:latin typeface="Meiryo" charset="-128"/>
                <a:ea typeface="Meiryo" charset="-128"/>
                <a:cs typeface="Meiryo" charset="-128"/>
              </a:rPr>
              <a:t>FaaS</a:t>
            </a:r>
            <a:r>
              <a:rPr lang="ja-JP" altLang="en-US" sz="1000" b="1">
                <a:solidFill>
                  <a:srgbClr val="7030A0"/>
                </a:solidFill>
                <a:latin typeface="Meiryo" charset="-128"/>
                <a:ea typeface="Meiryo" charset="-128"/>
                <a:cs typeface="Meiryo" charset="-128"/>
              </a:rPr>
              <a:t>：</a:t>
            </a:r>
            <a:r>
              <a:rPr lang="en-US" altLang="ja-JP" sz="1000" b="1" dirty="0">
                <a:solidFill>
                  <a:srgbClr val="7030A0"/>
                </a:solidFill>
                <a:latin typeface="Meiryo" charset="-128"/>
                <a:ea typeface="Meiryo" charset="-128"/>
                <a:cs typeface="Meiryo" charset="-128"/>
              </a:rPr>
              <a:t>Function as a Service</a:t>
            </a:r>
            <a:r>
              <a:rPr lang="ja-JP" altLang="en-US" sz="1000" b="1">
                <a:solidFill>
                  <a:srgbClr val="7030A0"/>
                </a:solidFill>
                <a:latin typeface="Meiryo" charset="-128"/>
                <a:ea typeface="Meiryo" charset="-128"/>
                <a:cs typeface="Meiryo" charset="-128"/>
              </a:rPr>
              <a:t>（サーバーレスが使えるサービス）</a:t>
            </a:r>
            <a:r>
              <a:rPr lang="en-US" altLang="ja-JP" sz="1000" b="1" dirty="0">
                <a:solidFill>
                  <a:srgbClr val="7030A0"/>
                </a:solidFill>
                <a:latin typeface="Meiryo" charset="-128"/>
                <a:ea typeface="Meiryo" charset="-128"/>
                <a:cs typeface="Meiryo" charset="-128"/>
              </a:rPr>
              <a:t>  </a:t>
            </a:r>
            <a:endParaRPr kumimoji="1" lang="ja-JP" altLang="en-US" sz="1000" b="1" dirty="0">
              <a:solidFill>
                <a:srgbClr val="7030A0"/>
              </a:solidFill>
              <a:latin typeface="Meiryo" charset="-128"/>
              <a:ea typeface="Meiryo" charset="-128"/>
              <a:cs typeface="Meiryo" charset="-128"/>
            </a:endParaRPr>
          </a:p>
        </p:txBody>
      </p:sp>
    </p:spTree>
    <p:extLst>
      <p:ext uri="{BB962C8B-B14F-4D97-AF65-F5344CB8AC3E}">
        <p14:creationId xmlns:p14="http://schemas.microsoft.com/office/powerpoint/2010/main" val="3320969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上矢印 11">
            <a:extLst>
              <a:ext uri="{FF2B5EF4-FFF2-40B4-BE49-F238E27FC236}">
                <a16:creationId xmlns:a16="http://schemas.microsoft.com/office/drawing/2014/main" id="{122590A4-642B-6E40-8EDA-1F3915B684DD}"/>
              </a:ext>
            </a:extLst>
          </p:cNvPr>
          <p:cNvSpPr/>
          <p:nvPr/>
        </p:nvSpPr>
        <p:spPr>
          <a:xfrm>
            <a:off x="7409119" y="1471487"/>
            <a:ext cx="836342" cy="2811766"/>
          </a:xfrm>
          <a:prstGeom prst="up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52400" y="152400"/>
            <a:ext cx="8991600" cy="533400"/>
          </a:xfrm>
        </p:spPr>
        <p:txBody>
          <a:bodyPr/>
          <a:lstStyle/>
          <a:p>
            <a:r>
              <a:rPr lang="ja-JP" altLang="en-US" sz="2800">
                <a:ea typeface="ＭＳ Ｐゴシック" charset="-128"/>
              </a:rPr>
              <a:t>クラウド利用における責任の所在と狙い</a:t>
            </a:r>
            <a:endParaRPr kumimoji="1" lang="ja-JP" altLang="en-US" sz="2800" dirty="0"/>
          </a:p>
        </p:txBody>
      </p:sp>
      <p:sp>
        <p:nvSpPr>
          <p:cNvPr id="3" name="正方形/長方形 2"/>
          <p:cNvSpPr/>
          <p:nvPr/>
        </p:nvSpPr>
        <p:spPr bwMode="auto">
          <a:xfrm>
            <a:off x="254621" y="3298158"/>
            <a:ext cx="6447271" cy="106680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プラットフォーム</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4" name="正方形/長方形 3"/>
          <p:cNvSpPr/>
          <p:nvPr/>
        </p:nvSpPr>
        <p:spPr bwMode="auto">
          <a:xfrm>
            <a:off x="254621" y="2155158"/>
            <a:ext cx="6447271" cy="1066800"/>
          </a:xfrm>
          <a:prstGeom prst="rect">
            <a:avLst/>
          </a:prstGeom>
          <a:solidFill>
            <a:srgbClr val="0432FF"/>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dirty="0">
                <a:solidFill>
                  <a:schemeClr val="bg1"/>
                </a:solidFill>
                <a:effectLst>
                  <a:outerShdw blurRad="50800" dist="38100" dir="2700000" algn="tl" rotWithShape="0">
                    <a:prstClr val="black">
                      <a:alpha val="40000"/>
                    </a:prstClr>
                  </a:outerShdw>
                </a:effectLst>
                <a:latin typeface="メイリオ"/>
                <a:ea typeface="メイリオ"/>
                <a:cs typeface="メイリオ"/>
              </a:rPr>
              <a:t>アプリケーション</a:t>
            </a:r>
            <a:endParaRPr kumimoji="0" lang="en-US" altLang="ja-JP" sz="1600" b="1"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5" name="正方形/長方形 4"/>
          <p:cNvSpPr/>
          <p:nvPr/>
        </p:nvSpPr>
        <p:spPr bwMode="auto">
          <a:xfrm>
            <a:off x="254621" y="4441158"/>
            <a:ext cx="6447271" cy="1066800"/>
          </a:xfrm>
          <a:prstGeom prst="rect">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インフラストラクチャー</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7" name="AutoShape 50"/>
          <p:cNvSpPr>
            <a:spLocks noChangeArrowheads="1"/>
          </p:cNvSpPr>
          <p:nvPr/>
        </p:nvSpPr>
        <p:spPr bwMode="auto">
          <a:xfrm>
            <a:off x="3765353" y="3374358"/>
            <a:ext cx="888066" cy="2051895"/>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p:txBody>
      </p:sp>
      <p:sp>
        <p:nvSpPr>
          <p:cNvPr id="10" name="AutoShape 51"/>
          <p:cNvSpPr>
            <a:spLocks noChangeArrowheads="1"/>
          </p:cNvSpPr>
          <p:nvPr/>
        </p:nvSpPr>
        <p:spPr bwMode="auto">
          <a:xfrm>
            <a:off x="4716877" y="4517358"/>
            <a:ext cx="879057" cy="906943"/>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3" name="AutoShape 49"/>
          <p:cNvSpPr>
            <a:spLocks noChangeArrowheads="1"/>
          </p:cNvSpPr>
          <p:nvPr/>
        </p:nvSpPr>
        <p:spPr bwMode="auto">
          <a:xfrm>
            <a:off x="2821520" y="2231358"/>
            <a:ext cx="888066" cy="3194896"/>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6" name="AutoShape 50"/>
          <p:cNvSpPr>
            <a:spLocks noChangeArrowheads="1"/>
          </p:cNvSpPr>
          <p:nvPr/>
        </p:nvSpPr>
        <p:spPr bwMode="auto">
          <a:xfrm>
            <a:off x="3784403" y="5583664"/>
            <a:ext cx="888066" cy="379717"/>
          </a:xfrm>
          <a:prstGeom prst="roundRect">
            <a:avLst>
              <a:gd name="adj" fmla="val 0"/>
            </a:avLst>
          </a:prstGeom>
          <a:solidFill>
            <a:srgbClr val="0070C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PaaS</a:t>
            </a:r>
            <a:endParaRPr lang="en-US" altLang="ja-JP" sz="1200" dirty="0">
              <a:solidFill>
                <a:srgbClr val="FFFFFF"/>
              </a:solidFill>
              <a:latin typeface="メイリオ"/>
              <a:ea typeface="メイリオ"/>
              <a:cs typeface="メイリオ"/>
            </a:endParaRPr>
          </a:p>
        </p:txBody>
      </p:sp>
      <p:sp>
        <p:nvSpPr>
          <p:cNvPr id="17" name="AutoShape 51"/>
          <p:cNvSpPr>
            <a:spLocks noChangeArrowheads="1"/>
          </p:cNvSpPr>
          <p:nvPr/>
        </p:nvSpPr>
        <p:spPr bwMode="auto">
          <a:xfrm>
            <a:off x="4735927" y="5584158"/>
            <a:ext cx="879057" cy="377271"/>
          </a:xfrm>
          <a:prstGeom prst="roundRect">
            <a:avLst>
              <a:gd name="adj" fmla="val 0"/>
            </a:avLst>
          </a:prstGeom>
          <a:solidFill>
            <a:schemeClr val="accent2"/>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IaaS</a:t>
            </a:r>
            <a:endParaRPr lang="en-US" altLang="ja-JP" sz="1200" dirty="0">
              <a:solidFill>
                <a:srgbClr val="FFFFFF"/>
              </a:solidFill>
              <a:latin typeface="メイリオ"/>
              <a:ea typeface="メイリオ"/>
              <a:cs typeface="メイリオ"/>
            </a:endParaRPr>
          </a:p>
        </p:txBody>
      </p:sp>
      <p:sp>
        <p:nvSpPr>
          <p:cNvPr id="18" name="AutoShape 49"/>
          <p:cNvSpPr>
            <a:spLocks noChangeArrowheads="1"/>
          </p:cNvSpPr>
          <p:nvPr/>
        </p:nvSpPr>
        <p:spPr bwMode="auto">
          <a:xfrm>
            <a:off x="2840570" y="5583664"/>
            <a:ext cx="888066" cy="379718"/>
          </a:xfrm>
          <a:prstGeom prst="roundRect">
            <a:avLst>
              <a:gd name="adj" fmla="val 0"/>
            </a:avLst>
          </a:prstGeom>
          <a:solidFill>
            <a:srgbClr val="0432FF"/>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SaaS</a:t>
            </a:r>
            <a:endParaRPr lang="en-US" altLang="ja-JP" sz="1200" dirty="0">
              <a:solidFill>
                <a:srgbClr val="FFFFFF"/>
              </a:solidFill>
              <a:latin typeface="メイリオ"/>
              <a:ea typeface="メイリオ"/>
              <a:cs typeface="メイリオ"/>
            </a:endParaRPr>
          </a:p>
        </p:txBody>
      </p:sp>
      <p:sp>
        <p:nvSpPr>
          <p:cNvPr id="19" name="AutoShape 49"/>
          <p:cNvSpPr>
            <a:spLocks noChangeArrowheads="1"/>
          </p:cNvSpPr>
          <p:nvPr/>
        </p:nvSpPr>
        <p:spPr bwMode="auto">
          <a:xfrm>
            <a:off x="5654632" y="2229405"/>
            <a:ext cx="888066" cy="3194896"/>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0" name="AutoShape 51"/>
          <p:cNvSpPr>
            <a:spLocks noChangeArrowheads="1"/>
          </p:cNvSpPr>
          <p:nvPr/>
        </p:nvSpPr>
        <p:spPr bwMode="auto">
          <a:xfrm>
            <a:off x="5664817" y="5584158"/>
            <a:ext cx="879057" cy="377271"/>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自社所有</a:t>
            </a:r>
            <a:endParaRPr lang="en-US" altLang="ja-JP" sz="1200" dirty="0">
              <a:solidFill>
                <a:srgbClr val="FFFFFF"/>
              </a:solidFill>
              <a:latin typeface="メイリオ"/>
              <a:ea typeface="メイリオ"/>
              <a:cs typeface="メイリオ"/>
            </a:endParaRPr>
          </a:p>
        </p:txBody>
      </p:sp>
      <p:sp>
        <p:nvSpPr>
          <p:cNvPr id="21" name="AutoShape 50"/>
          <p:cNvSpPr>
            <a:spLocks noChangeArrowheads="1"/>
          </p:cNvSpPr>
          <p:nvPr/>
        </p:nvSpPr>
        <p:spPr bwMode="auto">
          <a:xfrm>
            <a:off x="4706692" y="2231358"/>
            <a:ext cx="888066" cy="2051895"/>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2" name="AutoShape 51"/>
          <p:cNvSpPr>
            <a:spLocks noChangeArrowheads="1"/>
          </p:cNvSpPr>
          <p:nvPr/>
        </p:nvSpPr>
        <p:spPr bwMode="auto">
          <a:xfrm>
            <a:off x="3765353" y="2231358"/>
            <a:ext cx="879057" cy="906943"/>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3" name="テキスト ボックス 22">
            <a:extLst>
              <a:ext uri="{FF2B5EF4-FFF2-40B4-BE49-F238E27FC236}">
                <a16:creationId xmlns:a16="http://schemas.microsoft.com/office/drawing/2014/main" id="{7FA6E37D-FFF2-3444-882F-840CEF066660}"/>
              </a:ext>
            </a:extLst>
          </p:cNvPr>
          <p:cNvSpPr txBox="1"/>
          <p:nvPr/>
        </p:nvSpPr>
        <p:spPr>
          <a:xfrm>
            <a:off x="262440" y="2738191"/>
            <a:ext cx="1834121" cy="400110"/>
          </a:xfrm>
          <a:prstGeom prst="rect">
            <a:avLst/>
          </a:prstGeom>
          <a:noFill/>
        </p:spPr>
        <p:txBody>
          <a:bodyPr wrap="squar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4" name="テキスト ボックス 23">
            <a:extLst>
              <a:ext uri="{FF2B5EF4-FFF2-40B4-BE49-F238E27FC236}">
                <a16:creationId xmlns:a16="http://schemas.microsoft.com/office/drawing/2014/main" id="{3A8F68C7-3ECB-7946-A2A1-4BB7C803255A}"/>
              </a:ext>
            </a:extLst>
          </p:cNvPr>
          <p:cNvSpPr txBox="1"/>
          <p:nvPr/>
        </p:nvSpPr>
        <p:spPr>
          <a:xfrm>
            <a:off x="254621" y="3840993"/>
            <a:ext cx="2236510"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5" name="テキスト ボックス 24">
            <a:extLst>
              <a:ext uri="{FF2B5EF4-FFF2-40B4-BE49-F238E27FC236}">
                <a16:creationId xmlns:a16="http://schemas.microsoft.com/office/drawing/2014/main" id="{56FCBD1D-A5CE-A843-98A0-73726535EBAC}"/>
              </a:ext>
            </a:extLst>
          </p:cNvPr>
          <p:cNvSpPr txBox="1"/>
          <p:nvPr/>
        </p:nvSpPr>
        <p:spPr>
          <a:xfrm>
            <a:off x="262440" y="5000018"/>
            <a:ext cx="1851853"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A9A1CFA3-96EA-D745-9EB5-51EE9B1912CC}"/>
              </a:ext>
            </a:extLst>
          </p:cNvPr>
          <p:cNvSpPr/>
          <p:nvPr/>
        </p:nvSpPr>
        <p:spPr bwMode="auto">
          <a:xfrm>
            <a:off x="254621" y="1494818"/>
            <a:ext cx="6447271" cy="622240"/>
          </a:xfrm>
          <a:prstGeom prst="rect">
            <a:avLst/>
          </a:prstGeom>
          <a:solidFill>
            <a:schemeClr val="accent3">
              <a:lumMod val="40000"/>
              <a:lumOff val="6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rPr>
              <a:t>業務プロセス／処理</a:t>
            </a: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27" name="AutoShape 51">
            <a:extLst>
              <a:ext uri="{FF2B5EF4-FFF2-40B4-BE49-F238E27FC236}">
                <a16:creationId xmlns:a16="http://schemas.microsoft.com/office/drawing/2014/main" id="{E493DB72-44FE-7F45-ADE1-E4418ACE5228}"/>
              </a:ext>
            </a:extLst>
          </p:cNvPr>
          <p:cNvSpPr>
            <a:spLocks noChangeArrowheads="1"/>
          </p:cNvSpPr>
          <p:nvPr/>
        </p:nvSpPr>
        <p:spPr bwMode="auto">
          <a:xfrm>
            <a:off x="2840570" y="158365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8" name="AutoShape 51">
            <a:extLst>
              <a:ext uri="{FF2B5EF4-FFF2-40B4-BE49-F238E27FC236}">
                <a16:creationId xmlns:a16="http://schemas.microsoft.com/office/drawing/2014/main" id="{8C94506B-A201-6746-AE3D-F1965F19B188}"/>
              </a:ext>
            </a:extLst>
          </p:cNvPr>
          <p:cNvSpPr>
            <a:spLocks noChangeArrowheads="1"/>
          </p:cNvSpPr>
          <p:nvPr/>
        </p:nvSpPr>
        <p:spPr bwMode="auto">
          <a:xfrm>
            <a:off x="3784403" y="158365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9" name="AutoShape 51">
            <a:extLst>
              <a:ext uri="{FF2B5EF4-FFF2-40B4-BE49-F238E27FC236}">
                <a16:creationId xmlns:a16="http://schemas.microsoft.com/office/drawing/2014/main" id="{54F95354-6ABD-3343-91CF-8C772D9028EC}"/>
              </a:ext>
            </a:extLst>
          </p:cNvPr>
          <p:cNvSpPr>
            <a:spLocks noChangeArrowheads="1"/>
          </p:cNvSpPr>
          <p:nvPr/>
        </p:nvSpPr>
        <p:spPr bwMode="auto">
          <a:xfrm>
            <a:off x="4712117" y="158365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30" name="AutoShape 51">
            <a:extLst>
              <a:ext uri="{FF2B5EF4-FFF2-40B4-BE49-F238E27FC236}">
                <a16:creationId xmlns:a16="http://schemas.microsoft.com/office/drawing/2014/main" id="{DC5D7B60-B29D-0348-912F-987D70128682}"/>
              </a:ext>
            </a:extLst>
          </p:cNvPr>
          <p:cNvSpPr>
            <a:spLocks noChangeArrowheads="1"/>
          </p:cNvSpPr>
          <p:nvPr/>
        </p:nvSpPr>
        <p:spPr bwMode="auto">
          <a:xfrm>
            <a:off x="5664817" y="158365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6" name="テキスト ボックス 5">
            <a:extLst>
              <a:ext uri="{FF2B5EF4-FFF2-40B4-BE49-F238E27FC236}">
                <a16:creationId xmlns:a16="http://schemas.microsoft.com/office/drawing/2014/main" id="{93C87424-2DB0-C349-B8A1-0778B74174B3}"/>
              </a:ext>
            </a:extLst>
          </p:cNvPr>
          <p:cNvSpPr txBox="1"/>
          <p:nvPr/>
        </p:nvSpPr>
        <p:spPr>
          <a:xfrm>
            <a:off x="7032281" y="4359123"/>
            <a:ext cx="1794081" cy="1223412"/>
          </a:xfrm>
          <a:prstGeom prst="rect">
            <a:avLst/>
          </a:prstGeom>
          <a:noFill/>
        </p:spPr>
        <p:txBody>
          <a:bodyPr wrap="none" rtlCol="0">
            <a:spAutoFit/>
          </a:bodyPr>
          <a:lstStyle/>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機能や性能の改善</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セキュリティ</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運用管理</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稼働</a:t>
            </a: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監視</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トラブル対応</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バックアップ</a:t>
            </a:r>
            <a:r>
              <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 name="右中かっこ 7">
            <a:extLst>
              <a:ext uri="{FF2B5EF4-FFF2-40B4-BE49-F238E27FC236}">
                <a16:creationId xmlns:a16="http://schemas.microsoft.com/office/drawing/2014/main" id="{9E632F12-1F60-6740-AA5A-AE62304D3AB7}"/>
              </a:ext>
            </a:extLst>
          </p:cNvPr>
          <p:cNvSpPr/>
          <p:nvPr/>
        </p:nvSpPr>
        <p:spPr>
          <a:xfrm>
            <a:off x="6812376" y="1494818"/>
            <a:ext cx="162086" cy="4013140"/>
          </a:xfrm>
          <a:prstGeom prst="rightBrace">
            <a:avLst>
              <a:gd name="adj1" fmla="val 8333"/>
              <a:gd name="adj2" fmla="val 80149"/>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E70B9F6-0BA1-B140-A023-C7CE7BB25B3F}"/>
              </a:ext>
            </a:extLst>
          </p:cNvPr>
          <p:cNvSpPr txBox="1"/>
          <p:nvPr/>
        </p:nvSpPr>
        <p:spPr>
          <a:xfrm>
            <a:off x="2821520" y="6039088"/>
            <a:ext cx="785793" cy="338554"/>
          </a:xfrm>
          <a:prstGeom prst="rect">
            <a:avLst/>
          </a:prstGeom>
          <a:noFill/>
        </p:spPr>
        <p:txBody>
          <a:bodyPr wrap="none" rtlCol="0">
            <a:spAutoFit/>
          </a:bodyPr>
          <a:lstStyle/>
          <a:p>
            <a:r>
              <a:rPr lang="en-US" altLang="ja-JP" sz="800" dirty="0">
                <a:solidFill>
                  <a:srgbClr val="0432FF"/>
                </a:solidFill>
                <a:latin typeface="Meiryo" panose="020B0604030504040204" pitchFamily="34" charset="-128"/>
                <a:ea typeface="Meiryo" panose="020B0604030504040204" pitchFamily="34" charset="-128"/>
              </a:rPr>
              <a:t>Software </a:t>
            </a:r>
          </a:p>
          <a:p>
            <a:r>
              <a:rPr lang="en-US" altLang="ja-JP" sz="800" dirty="0">
                <a:solidFill>
                  <a:srgbClr val="0432FF"/>
                </a:solidFill>
                <a:latin typeface="Meiryo" panose="020B0604030504040204" pitchFamily="34" charset="-128"/>
                <a:ea typeface="Meiryo" panose="020B0604030504040204" pitchFamily="34" charset="-128"/>
              </a:rPr>
              <a:t>as a Service</a:t>
            </a:r>
            <a:endParaRPr kumimoji="1" lang="ja-JP" altLang="en-US" sz="800">
              <a:solidFill>
                <a:srgbClr val="0432FF"/>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811FA04-4577-5247-8EC2-71856D9C4107}"/>
              </a:ext>
            </a:extLst>
          </p:cNvPr>
          <p:cNvSpPr txBox="1"/>
          <p:nvPr/>
        </p:nvSpPr>
        <p:spPr>
          <a:xfrm>
            <a:off x="3780525" y="6050239"/>
            <a:ext cx="785793" cy="338554"/>
          </a:xfrm>
          <a:prstGeom prst="rect">
            <a:avLst/>
          </a:prstGeom>
          <a:noFill/>
        </p:spPr>
        <p:txBody>
          <a:bodyPr wrap="none" rtlCol="0">
            <a:spAutoFit/>
          </a:bodyPr>
          <a:lstStyle/>
          <a:p>
            <a:r>
              <a:rPr lang="en-US" altLang="ja-JP" sz="800" dirty="0">
                <a:solidFill>
                  <a:srgbClr val="0070C0"/>
                </a:solidFill>
                <a:latin typeface="Meiryo" panose="020B0604030504040204" pitchFamily="34" charset="-128"/>
                <a:ea typeface="Meiryo" panose="020B0604030504040204" pitchFamily="34" charset="-128"/>
              </a:rPr>
              <a:t>Platform </a:t>
            </a:r>
          </a:p>
          <a:p>
            <a:r>
              <a:rPr lang="en-US" altLang="ja-JP" sz="800" dirty="0">
                <a:solidFill>
                  <a:srgbClr val="0070C0"/>
                </a:solidFill>
                <a:latin typeface="Meiryo" panose="020B0604030504040204" pitchFamily="34" charset="-128"/>
                <a:ea typeface="Meiryo" panose="020B0604030504040204" pitchFamily="34" charset="-128"/>
              </a:rPr>
              <a:t>as a Service</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DEAD3E43-0CEA-284F-A9BE-C5931C3BCF76}"/>
              </a:ext>
            </a:extLst>
          </p:cNvPr>
          <p:cNvSpPr txBox="1"/>
          <p:nvPr/>
        </p:nvSpPr>
        <p:spPr>
          <a:xfrm>
            <a:off x="4706692" y="6050239"/>
            <a:ext cx="910827" cy="338554"/>
          </a:xfrm>
          <a:prstGeom prst="rect">
            <a:avLst/>
          </a:prstGeom>
          <a:noFill/>
        </p:spPr>
        <p:txBody>
          <a:bodyPr wrap="none" rtlCol="0">
            <a:spAutoFit/>
          </a:bodyPr>
          <a:lstStyle/>
          <a:p>
            <a:r>
              <a:rPr lang="en-US" altLang="ja-JP" sz="800" dirty="0">
                <a:solidFill>
                  <a:schemeClr val="accent2">
                    <a:lumMod val="75000"/>
                  </a:schemeClr>
                </a:solidFill>
                <a:latin typeface="Meiryo" panose="020B0604030504040204" pitchFamily="34" charset="-128"/>
                <a:ea typeface="Meiryo" panose="020B0604030504040204" pitchFamily="34" charset="-128"/>
              </a:rPr>
              <a:t>Infrastructure </a:t>
            </a:r>
          </a:p>
          <a:p>
            <a:r>
              <a:rPr lang="en-US" altLang="ja-JP" sz="800" dirty="0">
                <a:solidFill>
                  <a:schemeClr val="accent2">
                    <a:lumMod val="75000"/>
                  </a:schemeClr>
                </a:solidFill>
                <a:latin typeface="Meiryo" panose="020B0604030504040204" pitchFamily="34" charset="-128"/>
                <a:ea typeface="Meiryo" panose="020B0604030504040204" pitchFamily="34" charset="-128"/>
              </a:rPr>
              <a:t>as a Service</a:t>
            </a:r>
            <a:endParaRPr kumimoji="1" lang="ja-JP" altLang="en-US" sz="800">
              <a:solidFill>
                <a:schemeClr val="accent2">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D7D4908-D7D5-B143-860E-59132E189F80}"/>
              </a:ext>
            </a:extLst>
          </p:cNvPr>
          <p:cNvSpPr txBox="1"/>
          <p:nvPr/>
        </p:nvSpPr>
        <p:spPr>
          <a:xfrm>
            <a:off x="7032281" y="3377565"/>
            <a:ext cx="1725793" cy="492443"/>
          </a:xfrm>
          <a:prstGeom prst="rect">
            <a:avLst/>
          </a:prstGeom>
          <a:noFill/>
        </p:spPr>
        <p:txBody>
          <a:bodyPr wrap="none" rtlCol="0">
            <a:spAutoFit/>
          </a:bodyPr>
          <a:lstStyle/>
          <a:p>
            <a:r>
              <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SaaS&gt;PaaS&gt;IaaS</a:t>
            </a:r>
          </a:p>
          <a:p>
            <a:r>
              <a:rPr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ユーザーの負担が減少</a:t>
            </a:r>
            <a:endParaRPr lang="en-US" altLang="ja-JP" sz="12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4463F86B-44AB-E54B-B9E4-6D9C91349839}"/>
              </a:ext>
            </a:extLst>
          </p:cNvPr>
          <p:cNvSpPr txBox="1"/>
          <p:nvPr/>
        </p:nvSpPr>
        <p:spPr>
          <a:xfrm>
            <a:off x="6812376" y="1040600"/>
            <a:ext cx="2018501" cy="430887"/>
          </a:xfrm>
          <a:prstGeom prst="rect">
            <a:avLst/>
          </a:prstGeom>
          <a:noFill/>
        </p:spPr>
        <p:txBody>
          <a:bodyPr wrap="none" rtlCol="0">
            <a:spAutoFit/>
          </a:bodyPr>
          <a:lstStyle/>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事業の効率化や競争力の向上</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のために経営資源を積極配分</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B3981D8E-BA50-1B4E-AC45-70E82E3A5080}"/>
              </a:ext>
            </a:extLst>
          </p:cNvPr>
          <p:cNvSpPr/>
          <p:nvPr/>
        </p:nvSpPr>
        <p:spPr bwMode="auto">
          <a:xfrm>
            <a:off x="262440" y="1052527"/>
            <a:ext cx="6447271" cy="407035"/>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11" name="正方形/長方形 10">
            <a:extLst>
              <a:ext uri="{FF2B5EF4-FFF2-40B4-BE49-F238E27FC236}">
                <a16:creationId xmlns:a16="http://schemas.microsoft.com/office/drawing/2014/main" id="{9B805A95-8360-AD45-9739-1A458D230CE9}"/>
              </a:ext>
            </a:extLst>
          </p:cNvPr>
          <p:cNvSpPr/>
          <p:nvPr/>
        </p:nvSpPr>
        <p:spPr>
          <a:xfrm>
            <a:off x="3047493" y="1087386"/>
            <a:ext cx="877163" cy="369332"/>
          </a:xfrm>
          <a:prstGeom prst="rect">
            <a:avLst/>
          </a:prstGeom>
        </p:spPr>
        <p:txBody>
          <a:bodyPr wrap="none">
            <a:spAutoFit/>
          </a:bodyPr>
          <a:lstStyle/>
          <a:p>
            <a:pPr algn="ctr" defTabSz="914400" fontAlgn="base">
              <a:spcBef>
                <a:spcPct val="20000"/>
              </a:spcBef>
              <a:spcAft>
                <a:spcPct val="0"/>
              </a:spcAft>
            </a:pPr>
            <a:r>
              <a:rPr kumimoji="0" lang="ja-JP" altLang="en-US">
                <a:solidFill>
                  <a:schemeClr val="bg1"/>
                </a:solidFill>
                <a:effectLst>
                  <a:outerShdw blurRad="50800" dist="38100" dir="2700000" algn="tl" rotWithShape="0">
                    <a:prstClr val="black">
                      <a:alpha val="40000"/>
                    </a:prstClr>
                  </a:outerShdw>
                </a:effectLst>
                <a:latin typeface="メイリオ"/>
                <a:ea typeface="メイリオ"/>
                <a:cs typeface="メイリオ"/>
              </a:rPr>
              <a:t>事　業</a:t>
            </a: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36" name="テキスト ボックス 35">
            <a:extLst>
              <a:ext uri="{FF2B5EF4-FFF2-40B4-BE49-F238E27FC236}">
                <a16:creationId xmlns:a16="http://schemas.microsoft.com/office/drawing/2014/main" id="{77A8E3CE-33FD-D94C-9338-72FF9DB4DD1C}"/>
              </a:ext>
            </a:extLst>
          </p:cNvPr>
          <p:cNvSpPr txBox="1"/>
          <p:nvPr/>
        </p:nvSpPr>
        <p:spPr>
          <a:xfrm>
            <a:off x="7032281" y="2030773"/>
            <a:ext cx="1720218" cy="830997"/>
          </a:xfrm>
          <a:prstGeom prst="rect">
            <a:avLst/>
          </a:prstGeom>
          <a:noFill/>
        </p:spPr>
        <p:txBody>
          <a:bodyPr wrap="square" rtlCol="0">
            <a:spAutoFit/>
          </a:bodyPr>
          <a:lstStyle/>
          <a:p>
            <a:r>
              <a:rPr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システムの構築や運用管理、セキュリティなど付加価値を生みださない負担を軽減する</a:t>
            </a:r>
            <a:endParaRPr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5526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変わる情報システムのかたち</a:t>
            </a:r>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69830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クラウド利用の方法と</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知っておくべき限界</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663005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descr="cloud.png">
            <a:extLst>
              <a:ext uri="{FF2B5EF4-FFF2-40B4-BE49-F238E27FC236}">
                <a16:creationId xmlns:a16="http://schemas.microsoft.com/office/drawing/2014/main" id="{279EA3A1-DE9F-B846-990F-22399413D1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729" y="2755501"/>
            <a:ext cx="2498972" cy="2498972"/>
          </a:xfrm>
          <a:prstGeom prst="rect">
            <a:avLst/>
          </a:prstGeom>
          <a:effectLst>
            <a:outerShdw blurRad="50800" dist="38100" dir="2700000" algn="tl" rotWithShape="0">
              <a:prstClr val="black">
                <a:alpha val="40000"/>
              </a:prstClr>
            </a:outerShdw>
          </a:effectLst>
        </p:spPr>
      </p:pic>
      <p:sp>
        <p:nvSpPr>
          <p:cNvPr id="1035" name="三角形 1034">
            <a:extLst>
              <a:ext uri="{FF2B5EF4-FFF2-40B4-BE49-F238E27FC236}">
                <a16:creationId xmlns:a16="http://schemas.microsoft.com/office/drawing/2014/main" id="{6BB6B47A-E49F-DE4A-AB2A-849D6EDA1434}"/>
              </a:ext>
            </a:extLst>
          </p:cNvPr>
          <p:cNvSpPr/>
          <p:nvPr/>
        </p:nvSpPr>
        <p:spPr>
          <a:xfrm>
            <a:off x="205426" y="4150687"/>
            <a:ext cx="4366574" cy="914155"/>
          </a:xfrm>
          <a:prstGeom prst="triangle">
            <a:avLst/>
          </a:prstGeom>
          <a:gradFill flip="none" rotWithShape="1">
            <a:gsLst>
              <a:gs pos="0">
                <a:srgbClr val="1F33E8"/>
              </a:gs>
              <a:gs pos="50000">
                <a:schemeClr val="tx2">
                  <a:lumMod val="60000"/>
                  <a:lumOff val="40000"/>
                </a:schemeClr>
              </a:gs>
              <a:gs pos="100000">
                <a:srgbClr val="33ACBD">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クラウドの不得意を理解する</a:t>
            </a:r>
          </a:p>
        </p:txBody>
      </p:sp>
      <p:sp>
        <p:nvSpPr>
          <p:cNvPr id="3" name="スライド番号プレースホルダー 2">
            <a:extLst>
              <a:ext uri="{FF2B5EF4-FFF2-40B4-BE49-F238E27FC236}">
                <a16:creationId xmlns:a16="http://schemas.microsoft.com/office/drawing/2014/main" id="{5EB0E593-39AD-9341-8B36-3EED36B48B6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77</a:t>
            </a:fld>
            <a:endParaRPr kumimoji="1" lang="ja-JP" altLang="en-US"/>
          </a:p>
        </p:txBody>
      </p:sp>
      <p:pic>
        <p:nvPicPr>
          <p:cNvPr id="1026" name="Picture 2" descr="世界地図のイラスト">
            <a:extLst>
              <a:ext uri="{FF2B5EF4-FFF2-40B4-BE49-F238E27FC236}">
                <a16:creationId xmlns:a16="http://schemas.microsoft.com/office/drawing/2014/main" id="{8DF01CB0-7D40-2441-8BEE-45FD8429DA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426" y="934269"/>
            <a:ext cx="4422127" cy="2494079"/>
          </a:xfrm>
          <a:prstGeom prst="rect">
            <a:avLst/>
          </a:prstGeom>
          <a:noFill/>
          <a:extLst>
            <a:ext uri="{909E8E84-426E-40DD-AFC4-6F175D3DCCD1}">
              <a14:hiddenFill xmlns:a14="http://schemas.microsoft.com/office/drawing/2010/main">
                <a:solidFill>
                  <a:srgbClr val="FFFFFF"/>
                </a:solidFill>
              </a14:hiddenFill>
            </a:ext>
          </a:extLst>
        </p:spPr>
      </p:pic>
      <p:pic>
        <p:nvPicPr>
          <p:cNvPr id="43" name="図 42">
            <a:extLst>
              <a:ext uri="{FF2B5EF4-FFF2-40B4-BE49-F238E27FC236}">
                <a16:creationId xmlns:a16="http://schemas.microsoft.com/office/drawing/2014/main" id="{C528A44E-F92A-7343-943D-11D88737F8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9800" y="1813473"/>
            <a:ext cx="941045" cy="877524"/>
          </a:xfrm>
          <a:prstGeom prst="rect">
            <a:avLst/>
          </a:prstGeom>
          <a:effectLst>
            <a:outerShdw blurRad="50800" dist="38100" dir="2700000" algn="tl" rotWithShape="0">
              <a:prstClr val="black">
                <a:alpha val="40000"/>
              </a:prstClr>
            </a:outerShdw>
          </a:effectLst>
        </p:spPr>
      </p:pic>
      <p:sp>
        <p:nvSpPr>
          <p:cNvPr id="14" name="円/楕円 13">
            <a:extLst>
              <a:ext uri="{FF2B5EF4-FFF2-40B4-BE49-F238E27FC236}">
                <a16:creationId xmlns:a16="http://schemas.microsoft.com/office/drawing/2014/main" id="{77386350-B4CB-A648-87A5-DEB5C8B270D6}"/>
              </a:ext>
            </a:extLst>
          </p:cNvPr>
          <p:cNvSpPr/>
          <p:nvPr/>
        </p:nvSpPr>
        <p:spPr>
          <a:xfrm>
            <a:off x="1978349" y="269099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7E2FD57D-713C-4348-AED2-2F961D5094BB}"/>
              </a:ext>
            </a:extLst>
          </p:cNvPr>
          <p:cNvSpPr/>
          <p:nvPr/>
        </p:nvSpPr>
        <p:spPr>
          <a:xfrm>
            <a:off x="401851" y="1613184"/>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E463F8DE-C9BF-554E-8FA9-4324ECCB009E}"/>
              </a:ext>
            </a:extLst>
          </p:cNvPr>
          <p:cNvSpPr/>
          <p:nvPr/>
        </p:nvSpPr>
        <p:spPr>
          <a:xfrm>
            <a:off x="3338678" y="185071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A8576F3E-21EC-EA47-B855-320262372E8F}"/>
              </a:ext>
            </a:extLst>
          </p:cNvPr>
          <p:cNvSpPr/>
          <p:nvPr/>
        </p:nvSpPr>
        <p:spPr>
          <a:xfrm>
            <a:off x="2127534" y="1941939"/>
            <a:ext cx="182444" cy="1824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曲線コネクタ 22">
            <a:extLst>
              <a:ext uri="{FF2B5EF4-FFF2-40B4-BE49-F238E27FC236}">
                <a16:creationId xmlns:a16="http://schemas.microsoft.com/office/drawing/2014/main" id="{D57C7CF5-A11D-DF43-B723-7259AB592FEB}"/>
              </a:ext>
            </a:extLst>
          </p:cNvPr>
          <p:cNvCxnSpPr>
            <a:cxnSpLocks/>
            <a:stCxn id="46" idx="2"/>
            <a:endCxn id="14" idx="0"/>
          </p:cNvCxnSpPr>
          <p:nvPr/>
        </p:nvCxnSpPr>
        <p:spPr>
          <a:xfrm rot="10800000" flipV="1">
            <a:off x="2069572" y="2033161"/>
            <a:ext cx="57963" cy="657836"/>
          </a:xfrm>
          <a:prstGeom prst="curvedConnector2">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7" name="曲線コネクタ 46">
            <a:extLst>
              <a:ext uri="{FF2B5EF4-FFF2-40B4-BE49-F238E27FC236}">
                <a16:creationId xmlns:a16="http://schemas.microsoft.com/office/drawing/2014/main" id="{0A0ABF6F-5814-FE4A-AAB3-6A24BFAA0ACB}"/>
              </a:ext>
            </a:extLst>
          </p:cNvPr>
          <p:cNvCxnSpPr>
            <a:cxnSpLocks/>
            <a:stCxn id="46" idx="7"/>
            <a:endCxn id="45" idx="0"/>
          </p:cNvCxnSpPr>
          <p:nvPr/>
        </p:nvCxnSpPr>
        <p:spPr>
          <a:xfrm rot="5400000" flipH="1" flipV="1">
            <a:off x="2797610" y="1336367"/>
            <a:ext cx="117940" cy="1146640"/>
          </a:xfrm>
          <a:prstGeom prst="curvedConnector3">
            <a:avLst>
              <a:gd name="adj1" fmla="val 29382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曲線コネクタ 49">
            <a:extLst>
              <a:ext uri="{FF2B5EF4-FFF2-40B4-BE49-F238E27FC236}">
                <a16:creationId xmlns:a16="http://schemas.microsoft.com/office/drawing/2014/main" id="{4290F63B-3E5E-9840-AD94-81E40FE65238}"/>
              </a:ext>
            </a:extLst>
          </p:cNvPr>
          <p:cNvCxnSpPr>
            <a:cxnSpLocks/>
            <a:stCxn id="46" idx="1"/>
            <a:endCxn id="44" idx="0"/>
          </p:cNvCxnSpPr>
          <p:nvPr/>
        </p:nvCxnSpPr>
        <p:spPr>
          <a:xfrm rot="16200000" flipV="1">
            <a:off x="1145927" y="960331"/>
            <a:ext cx="355473" cy="1661179"/>
          </a:xfrm>
          <a:prstGeom prst="curvedConnector3">
            <a:avLst>
              <a:gd name="adj1" fmla="val 164309"/>
            </a:avLst>
          </a:prstGeom>
          <a:ln>
            <a:tailEnd type="triangle"/>
          </a:ln>
        </p:spPr>
        <p:style>
          <a:lnRef idx="2">
            <a:schemeClr val="accent2"/>
          </a:lnRef>
          <a:fillRef idx="0">
            <a:schemeClr val="accent2"/>
          </a:fillRef>
          <a:effectRef idx="1">
            <a:schemeClr val="accent2"/>
          </a:effectRef>
          <a:fontRef idx="minor">
            <a:schemeClr val="tx1"/>
          </a:fontRef>
        </p:style>
      </p:cxnSp>
      <p:sp>
        <p:nvSpPr>
          <p:cNvPr id="56" name="テキスト ボックス 55">
            <a:extLst>
              <a:ext uri="{FF2B5EF4-FFF2-40B4-BE49-F238E27FC236}">
                <a16:creationId xmlns:a16="http://schemas.microsoft.com/office/drawing/2014/main" id="{5F07DC27-BE4B-E44A-8598-6EAAE2B77736}"/>
              </a:ext>
            </a:extLst>
          </p:cNvPr>
          <p:cNvSpPr txBox="1"/>
          <p:nvPr/>
        </p:nvSpPr>
        <p:spPr>
          <a:xfrm>
            <a:off x="4608670" y="919018"/>
            <a:ext cx="4366574" cy="1938992"/>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低遅延</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短い遅延時間が求められる業務は、ネットワークの地理的距離の遠くなると不利なので、同一場所で完結させた方がいい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証券市場</a:t>
            </a:r>
            <a:r>
              <a:rPr lang="ja-JP" altLang="en-US" sz="1200">
                <a:latin typeface="Meiryo" panose="020B0604030504040204" pitchFamily="34" charset="-128"/>
                <a:ea typeface="Meiryo" panose="020B0604030504040204" pitchFamily="34" charset="-128"/>
              </a:rPr>
              <a:t>においてデータ基に</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秒で数千回の売買注文を行うような</a:t>
            </a:r>
            <a:r>
              <a:rPr kumimoji="1" lang="ja-JP" altLang="en-US" sz="1200">
                <a:latin typeface="Meiryo" panose="020B0604030504040204" pitchFamily="34" charset="-128"/>
                <a:ea typeface="Meiryo" panose="020B0604030504040204" pitchFamily="34" charset="-128"/>
              </a:rPr>
              <a:t>高頻度取引（</a:t>
            </a:r>
            <a:r>
              <a:rPr lang="en-US" altLang="ja-JP" sz="1200" dirty="0">
                <a:latin typeface="Meiryo" panose="020B0604030504040204" pitchFamily="34" charset="-128"/>
                <a:ea typeface="Meiryo" panose="020B0604030504040204" pitchFamily="34" charset="-128"/>
              </a:rPr>
              <a:t>HFT:</a:t>
            </a:r>
            <a:r>
              <a:rPr lang="en" altLang="ja-JP" sz="1200" dirty="0">
                <a:latin typeface="Meiryo" panose="020B0604030504040204" pitchFamily="34" charset="-128"/>
                <a:ea typeface="Meiryo" panose="020B0604030504040204" pitchFamily="34" charset="-128"/>
              </a:rPr>
              <a:t>High Frequency Trading</a:t>
            </a:r>
            <a:r>
              <a:rPr kumimoji="1" lang="ja-JP" altLang="en-US" sz="1200">
                <a:latin typeface="Meiryo" panose="020B0604030504040204" pitchFamily="34" charset="-128"/>
                <a:ea typeface="Meiryo" panose="020B0604030504040204" pitchFamily="34" charset="-128"/>
              </a:rPr>
              <a:t>）</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工場の製造現場で、直ちに良／不良を見分けて、不良品を排除する品質管理工程の自動化</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自動車の自動運転における事故の回避判断と回避行動の連動　など</a:t>
            </a:r>
          </a:p>
        </p:txBody>
      </p:sp>
      <p:sp>
        <p:nvSpPr>
          <p:cNvPr id="1025" name="テキスト ボックス 1024">
            <a:extLst>
              <a:ext uri="{FF2B5EF4-FFF2-40B4-BE49-F238E27FC236}">
                <a16:creationId xmlns:a16="http://schemas.microsoft.com/office/drawing/2014/main" id="{EBE12FED-0EF1-AB43-9FBF-59DBD3C199E8}"/>
              </a:ext>
            </a:extLst>
          </p:cNvPr>
          <p:cNvSpPr txBox="1"/>
          <p:nvPr/>
        </p:nvSpPr>
        <p:spPr>
          <a:xfrm>
            <a:off x="4547001" y="3301181"/>
            <a:ext cx="4345200" cy="738664"/>
          </a:xfrm>
          <a:prstGeom prst="rect">
            <a:avLst/>
          </a:prstGeom>
          <a:noFill/>
        </p:spPr>
        <p:txBody>
          <a:bodyPr wrap="squar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データが発生する、あるいは処理を行う場所が同じ場所／同じ装置の中で実行し、データを送る距離を短くし、データが発生する現場でデータを処理する</a:t>
            </a:r>
          </a:p>
        </p:txBody>
      </p:sp>
      <p:pic>
        <p:nvPicPr>
          <p:cNvPr id="1028" name="Picture 4" descr="デジタルデータの背景素材（青）">
            <a:extLst>
              <a:ext uri="{FF2B5EF4-FFF2-40B4-BE49-F238E27FC236}">
                <a16:creationId xmlns:a16="http://schemas.microsoft.com/office/drawing/2014/main" id="{191AE5DF-DEB0-AA41-9C43-EFD273AF067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5612" y="5060950"/>
            <a:ext cx="2625789" cy="147521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デジタルデータの背景素材（青）">
            <a:extLst>
              <a:ext uri="{FF2B5EF4-FFF2-40B4-BE49-F238E27FC236}">
                <a16:creationId xmlns:a16="http://schemas.microsoft.com/office/drawing/2014/main" id="{3614C6FB-355E-6A4D-BB93-0F129071631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46211" y="5060950"/>
            <a:ext cx="2625789" cy="1475215"/>
          </a:xfrm>
          <a:prstGeom prst="rect">
            <a:avLst/>
          </a:prstGeom>
          <a:noFill/>
          <a:extLst>
            <a:ext uri="{909E8E84-426E-40DD-AFC4-6F175D3DCCD1}">
              <a14:hiddenFill xmlns:a14="http://schemas.microsoft.com/office/drawing/2010/main">
                <a:solidFill>
                  <a:srgbClr val="FFFFFF"/>
                </a:solidFill>
              </a14:hiddenFill>
            </a:ext>
          </a:extLst>
        </p:spPr>
      </p:pic>
      <p:sp>
        <p:nvSpPr>
          <p:cNvPr id="1036" name="上矢印 1035">
            <a:extLst>
              <a:ext uri="{FF2B5EF4-FFF2-40B4-BE49-F238E27FC236}">
                <a16:creationId xmlns:a16="http://schemas.microsoft.com/office/drawing/2014/main" id="{1C494127-9D3D-FE4B-8885-C9E315A12FD6}"/>
              </a:ext>
            </a:extLst>
          </p:cNvPr>
          <p:cNvSpPr/>
          <p:nvPr/>
        </p:nvSpPr>
        <p:spPr>
          <a:xfrm>
            <a:off x="1905314" y="4342760"/>
            <a:ext cx="1022350" cy="62631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7379723A-F5A3-2145-9281-BAF49959A650}"/>
              </a:ext>
            </a:extLst>
          </p:cNvPr>
          <p:cNvSpPr txBox="1"/>
          <p:nvPr/>
        </p:nvSpPr>
        <p:spPr>
          <a:xfrm>
            <a:off x="4590335" y="4545165"/>
            <a:ext cx="4384909" cy="2062103"/>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大量データ転送</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現場で大量のデータが発生し、それを保管、処理しなければならない場合は、それらを全てクラウドに送り出すと、回線料金が莫大になるため、同じ場所で保管、処理させた方がいい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大量のセンサーからデータを取得し、それを利用して業務を行う</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工場の機械の動作履歴を検査や改善のために使う業務　</a:t>
            </a:r>
            <a:r>
              <a:rPr kumimoji="1" lang="ja-JP" altLang="en-US" sz="1200">
                <a:latin typeface="Meiryo" panose="020B0604030504040204" pitchFamily="34" charset="-128"/>
                <a:ea typeface="Meiryo" panose="020B0604030504040204" pitchFamily="34" charset="-128"/>
              </a:rPr>
              <a:t>など</a:t>
            </a:r>
          </a:p>
        </p:txBody>
      </p:sp>
      <p:sp>
        <p:nvSpPr>
          <p:cNvPr id="1037" name="下矢印 1036">
            <a:extLst>
              <a:ext uri="{FF2B5EF4-FFF2-40B4-BE49-F238E27FC236}">
                <a16:creationId xmlns:a16="http://schemas.microsoft.com/office/drawing/2014/main" id="{557AA125-04CC-2E4A-9997-BBB0A4AA8003}"/>
              </a:ext>
            </a:extLst>
          </p:cNvPr>
          <p:cNvSpPr/>
          <p:nvPr/>
        </p:nvSpPr>
        <p:spPr>
          <a:xfrm>
            <a:off x="6208740" y="2872356"/>
            <a:ext cx="1035050" cy="33694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下矢印 81">
            <a:extLst>
              <a:ext uri="{FF2B5EF4-FFF2-40B4-BE49-F238E27FC236}">
                <a16:creationId xmlns:a16="http://schemas.microsoft.com/office/drawing/2014/main" id="{289E555F-FF53-5448-8B92-CA587604540A}"/>
              </a:ext>
            </a:extLst>
          </p:cNvPr>
          <p:cNvSpPr/>
          <p:nvPr/>
        </p:nvSpPr>
        <p:spPr>
          <a:xfrm rot="10800000">
            <a:off x="6203636" y="4049715"/>
            <a:ext cx="1035050" cy="33694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022374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6998B-C74E-644D-AD39-A8115FF36738}"/>
              </a:ext>
            </a:extLst>
          </p:cNvPr>
          <p:cNvSpPr>
            <a:spLocks noGrp="1"/>
          </p:cNvSpPr>
          <p:nvPr>
            <p:ph type="title"/>
          </p:nvPr>
        </p:nvSpPr>
        <p:spPr/>
        <p:txBody>
          <a:bodyPr/>
          <a:lstStyle/>
          <a:p>
            <a:r>
              <a:rPr kumimoji="1" lang="ja-JP" altLang="en-US"/>
              <a:t>オンプレとパブリック・クラウドの関係の推移</a:t>
            </a:r>
          </a:p>
        </p:txBody>
      </p:sp>
      <p:sp>
        <p:nvSpPr>
          <p:cNvPr id="3" name="スライド番号プレースホルダー 2">
            <a:extLst>
              <a:ext uri="{FF2B5EF4-FFF2-40B4-BE49-F238E27FC236}">
                <a16:creationId xmlns:a16="http://schemas.microsoft.com/office/drawing/2014/main" id="{F723D999-4135-BC4B-88FD-7C29FCD93C5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78</a:t>
            </a:fld>
            <a:endParaRPr kumimoji="1" lang="ja-JP" altLang="en-US"/>
          </a:p>
        </p:txBody>
      </p:sp>
      <p:sp>
        <p:nvSpPr>
          <p:cNvPr id="4" name="正方形/長方形 3">
            <a:extLst>
              <a:ext uri="{FF2B5EF4-FFF2-40B4-BE49-F238E27FC236}">
                <a16:creationId xmlns:a16="http://schemas.microsoft.com/office/drawing/2014/main" id="{5F262C85-A60C-FC49-943D-D04CB16BBEEA}"/>
              </a:ext>
            </a:extLst>
          </p:cNvPr>
          <p:cNvSpPr/>
          <p:nvPr/>
        </p:nvSpPr>
        <p:spPr>
          <a:xfrm>
            <a:off x="659123" y="901390"/>
            <a:ext cx="7898780" cy="303313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6EC0B7E-4376-5C4B-9A98-4DA31979608E}"/>
              </a:ext>
            </a:extLst>
          </p:cNvPr>
          <p:cNvSpPr/>
          <p:nvPr/>
        </p:nvSpPr>
        <p:spPr>
          <a:xfrm>
            <a:off x="666557" y="3934522"/>
            <a:ext cx="7898780" cy="136238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03C594FF-AE7F-284F-ABF9-C3AEA1BB6E74}"/>
              </a:ext>
            </a:extLst>
          </p:cNvPr>
          <p:cNvSpPr/>
          <p:nvPr/>
        </p:nvSpPr>
        <p:spPr>
          <a:xfrm>
            <a:off x="2578449" y="981306"/>
            <a:ext cx="1919326" cy="5441795"/>
          </a:xfrm>
          <a:prstGeom prst="rect">
            <a:avLst/>
          </a:prstGeom>
          <a:noFill/>
          <a:ln w="285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391B38A5-70EF-F74D-8541-D1056795907D}"/>
              </a:ext>
            </a:extLst>
          </p:cNvPr>
          <p:cNvSpPr/>
          <p:nvPr/>
        </p:nvSpPr>
        <p:spPr>
          <a:xfrm>
            <a:off x="4572000" y="981306"/>
            <a:ext cx="1919326" cy="5441795"/>
          </a:xfrm>
          <a:prstGeom prst="rect">
            <a:avLst/>
          </a:prstGeom>
          <a:noFill/>
          <a:ln w="285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7D88ED3-F8BE-414F-A667-9CECE193110D}"/>
              </a:ext>
            </a:extLst>
          </p:cNvPr>
          <p:cNvSpPr/>
          <p:nvPr/>
        </p:nvSpPr>
        <p:spPr>
          <a:xfrm>
            <a:off x="6565551" y="981306"/>
            <a:ext cx="1919326" cy="5441795"/>
          </a:xfrm>
          <a:prstGeom prst="rect">
            <a:avLst/>
          </a:prstGeom>
          <a:noFill/>
          <a:ln w="285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B2DE9F8-AB1E-564D-862D-3D9144268E58}"/>
              </a:ext>
            </a:extLst>
          </p:cNvPr>
          <p:cNvSpPr/>
          <p:nvPr/>
        </p:nvSpPr>
        <p:spPr>
          <a:xfrm>
            <a:off x="2679468" y="1080139"/>
            <a:ext cx="1717288" cy="49251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S</a:t>
            </a:r>
            <a:r>
              <a:rPr kumimoji="1"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2" name="正方形/長方形 11">
            <a:extLst>
              <a:ext uri="{FF2B5EF4-FFF2-40B4-BE49-F238E27FC236}">
                <a16:creationId xmlns:a16="http://schemas.microsoft.com/office/drawing/2014/main" id="{1B4B70A6-0528-7E43-A2F3-4F98F7129C8D}"/>
              </a:ext>
            </a:extLst>
          </p:cNvPr>
          <p:cNvSpPr/>
          <p:nvPr/>
        </p:nvSpPr>
        <p:spPr>
          <a:xfrm>
            <a:off x="4670077" y="1080139"/>
            <a:ext cx="1717288" cy="49251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rgbClr val="FFFFFF"/>
                </a:solidFill>
                <a:latin typeface="Hiragino Kaku Gothic Std W8" panose="020B0800000000000000" pitchFamily="34" charset="-128"/>
                <a:ea typeface="Hiragino Kaku Gothic Std W8" panose="020B0800000000000000" pitchFamily="34" charset="-128"/>
              </a:rPr>
              <a:t>SaaS</a:t>
            </a:r>
            <a:endParaRPr lang="ja-JP" altLang="en-US" sz="2400" dirty="0">
              <a:solidFill>
                <a:srgbClr val="FFFFFF"/>
              </a:solidFill>
              <a:latin typeface="Hiragino Kaku Gothic Std W8" panose="020B0800000000000000" pitchFamily="34" charset="-128"/>
              <a:ea typeface="Hiragino Kaku Gothic Std W8" panose="020B0800000000000000" pitchFamily="34" charset="-128"/>
            </a:endParaRPr>
          </a:p>
        </p:txBody>
      </p:sp>
      <p:sp>
        <p:nvSpPr>
          <p:cNvPr id="14" name="正方形/長方形 13">
            <a:extLst>
              <a:ext uri="{FF2B5EF4-FFF2-40B4-BE49-F238E27FC236}">
                <a16:creationId xmlns:a16="http://schemas.microsoft.com/office/drawing/2014/main" id="{39CCFA1C-F241-734E-93EC-DB178E7BFCE1}"/>
              </a:ext>
            </a:extLst>
          </p:cNvPr>
          <p:cNvSpPr/>
          <p:nvPr/>
        </p:nvSpPr>
        <p:spPr>
          <a:xfrm>
            <a:off x="4670077" y="3293326"/>
            <a:ext cx="1717288" cy="49251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IaaS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5" name="正方形/長方形 14">
            <a:extLst>
              <a:ext uri="{FF2B5EF4-FFF2-40B4-BE49-F238E27FC236}">
                <a16:creationId xmlns:a16="http://schemas.microsoft.com/office/drawing/2014/main" id="{5B4E876D-ED64-B840-A48D-48353A7BE4B3}"/>
              </a:ext>
            </a:extLst>
          </p:cNvPr>
          <p:cNvSpPr/>
          <p:nvPr/>
        </p:nvSpPr>
        <p:spPr>
          <a:xfrm>
            <a:off x="6654994" y="1080139"/>
            <a:ext cx="1717288" cy="49251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rgbClr val="FFFFFF"/>
                </a:solidFill>
                <a:latin typeface="Hiragino Kaku Gothic Std W8" panose="020B0800000000000000" pitchFamily="34" charset="-128"/>
                <a:ea typeface="Hiragino Kaku Gothic Std W8" panose="020B0800000000000000" pitchFamily="34" charset="-128"/>
              </a:rPr>
              <a:t>SaaS</a:t>
            </a:r>
            <a:endParaRPr lang="ja-JP" altLang="en-US" sz="2400" dirty="0">
              <a:solidFill>
                <a:srgbClr val="FFFFFF"/>
              </a:solidFill>
              <a:latin typeface="Hiragino Kaku Gothic Std W8" panose="020B0800000000000000" pitchFamily="34" charset="-128"/>
              <a:ea typeface="Hiragino Kaku Gothic Std W8" panose="020B0800000000000000" pitchFamily="34" charset="-128"/>
            </a:endParaRPr>
          </a:p>
        </p:txBody>
      </p:sp>
      <p:sp>
        <p:nvSpPr>
          <p:cNvPr id="16" name="正方形/長方形 15">
            <a:extLst>
              <a:ext uri="{FF2B5EF4-FFF2-40B4-BE49-F238E27FC236}">
                <a16:creationId xmlns:a16="http://schemas.microsoft.com/office/drawing/2014/main" id="{36AA0287-EDFD-DB4B-9970-0092C3F0DB76}"/>
              </a:ext>
            </a:extLst>
          </p:cNvPr>
          <p:cNvSpPr/>
          <p:nvPr/>
        </p:nvSpPr>
        <p:spPr>
          <a:xfrm>
            <a:off x="6654994" y="2738551"/>
            <a:ext cx="1717288" cy="49251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PaaS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7" name="正方形/長方形 16">
            <a:extLst>
              <a:ext uri="{FF2B5EF4-FFF2-40B4-BE49-F238E27FC236}">
                <a16:creationId xmlns:a16="http://schemas.microsoft.com/office/drawing/2014/main" id="{69B45139-D07C-4D4E-9A91-16884028E3BF}"/>
              </a:ext>
            </a:extLst>
          </p:cNvPr>
          <p:cNvSpPr/>
          <p:nvPr/>
        </p:nvSpPr>
        <p:spPr>
          <a:xfrm>
            <a:off x="6654994" y="3293326"/>
            <a:ext cx="1717288" cy="492514"/>
          </a:xfrm>
          <a:prstGeom prst="rect">
            <a:avLst/>
          </a:prstGeom>
          <a:solidFill>
            <a:schemeClr val="tx2">
              <a:lumMod val="60000"/>
              <a:lumOff val="40000"/>
            </a:schemeClr>
          </a:solidFill>
          <a:ln w="28575">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chemeClr val="accent5">
                    <a:lumMod val="40000"/>
                    <a:lumOff val="60000"/>
                  </a:schemeClr>
                </a:solidFill>
                <a:latin typeface="Hiragino Kaku Gothic Std W8" panose="020B0800000000000000" pitchFamily="34" charset="-128"/>
                <a:ea typeface="Hiragino Kaku Gothic Std W8" panose="020B0800000000000000" pitchFamily="34" charset="-128"/>
              </a:rPr>
              <a:t>IaaS</a:t>
            </a:r>
            <a:endParaRPr lang="ja-JP" altLang="en-US" sz="2400" dirty="0">
              <a:solidFill>
                <a:schemeClr val="accent5">
                  <a:lumMod val="40000"/>
                  <a:lumOff val="60000"/>
                </a:schemeClr>
              </a:solidFill>
              <a:latin typeface="Hiragino Kaku Gothic Std W8" panose="020B0800000000000000" pitchFamily="34" charset="-128"/>
              <a:ea typeface="Hiragino Kaku Gothic Std W8" panose="020B0800000000000000" pitchFamily="34" charset="-128"/>
            </a:endParaRPr>
          </a:p>
        </p:txBody>
      </p:sp>
      <p:sp>
        <p:nvSpPr>
          <p:cNvPr id="18" name="正方形/長方形 17">
            <a:extLst>
              <a:ext uri="{FF2B5EF4-FFF2-40B4-BE49-F238E27FC236}">
                <a16:creationId xmlns:a16="http://schemas.microsoft.com/office/drawing/2014/main" id="{D1D7414E-8C55-174D-A2A9-0D29B5443C5E}"/>
              </a:ext>
            </a:extLst>
          </p:cNvPr>
          <p:cNvSpPr/>
          <p:nvPr/>
        </p:nvSpPr>
        <p:spPr>
          <a:xfrm>
            <a:off x="2679468" y="4080417"/>
            <a:ext cx="1717288" cy="58729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Hiragino Kaku Gothic Std W8" panose="020B0800000000000000" pitchFamily="34" charset="-128"/>
                <a:ea typeface="Hiragino Kaku Gothic Std W8" panose="020B0800000000000000" pitchFamily="34" charset="-128"/>
                <a:cs typeface="ＭＳ Ｐゴシック"/>
              </a:rPr>
              <a:t>個別業務システム</a:t>
            </a:r>
            <a:endParaRPr kumimoji="1" lang="ja-JP" altLang="en-US" sz="12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9" name="正方形/長方形 18">
            <a:extLst>
              <a:ext uri="{FF2B5EF4-FFF2-40B4-BE49-F238E27FC236}">
                <a16:creationId xmlns:a16="http://schemas.microsoft.com/office/drawing/2014/main" id="{060517A0-2352-C945-BB22-265A09435B77}"/>
              </a:ext>
            </a:extLst>
          </p:cNvPr>
          <p:cNvSpPr/>
          <p:nvPr/>
        </p:nvSpPr>
        <p:spPr>
          <a:xfrm>
            <a:off x="5048502" y="4080417"/>
            <a:ext cx="960438" cy="58729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a:solidFill>
                  <a:srgbClr val="FFFFFF"/>
                </a:solidFill>
                <a:latin typeface="Hiragino Kaku Gothic Std W8" panose="020B0800000000000000" pitchFamily="34" charset="-128"/>
                <a:ea typeface="Hiragino Kaku Gothic Std W8" panose="020B0800000000000000" pitchFamily="34" charset="-128"/>
              </a:rPr>
              <a:t>個別業務</a:t>
            </a:r>
            <a:endParaRPr lang="en-US" altLang="ja-JP" sz="1200" dirty="0">
              <a:solidFill>
                <a:srgbClr val="FFFFFF"/>
              </a:solidFill>
              <a:latin typeface="Hiragino Kaku Gothic Std W8" panose="020B0800000000000000" pitchFamily="34" charset="-128"/>
              <a:ea typeface="Hiragino Kaku Gothic Std W8" panose="020B0800000000000000" pitchFamily="34" charset="-128"/>
            </a:endParaRPr>
          </a:p>
          <a:p>
            <a:pPr algn="ctr"/>
            <a:r>
              <a:rPr lang="ja-JP" altLang="en-US" sz="1200">
                <a:solidFill>
                  <a:srgbClr val="FFFFFF"/>
                </a:solidFill>
                <a:latin typeface="Hiragino Kaku Gothic Std W8" panose="020B0800000000000000" pitchFamily="34" charset="-128"/>
                <a:ea typeface="Hiragino Kaku Gothic Std W8" panose="020B0800000000000000" pitchFamily="34" charset="-128"/>
              </a:rPr>
              <a:t>システム</a:t>
            </a:r>
            <a:endParaRPr lang="ja-JP" altLang="en-US" sz="1200" dirty="0">
              <a:solidFill>
                <a:srgbClr val="FFFFFF"/>
              </a:solidFill>
              <a:latin typeface="Hiragino Kaku Gothic Std W8" panose="020B0800000000000000" pitchFamily="34" charset="-128"/>
              <a:ea typeface="Hiragino Kaku Gothic Std W8" panose="020B0800000000000000" pitchFamily="34" charset="-128"/>
            </a:endParaRPr>
          </a:p>
        </p:txBody>
      </p:sp>
      <p:sp>
        <p:nvSpPr>
          <p:cNvPr id="20" name="正方形/長方形 19">
            <a:extLst>
              <a:ext uri="{FF2B5EF4-FFF2-40B4-BE49-F238E27FC236}">
                <a16:creationId xmlns:a16="http://schemas.microsoft.com/office/drawing/2014/main" id="{572BDB4F-DC37-2E49-9D10-F997F76B39C2}"/>
              </a:ext>
            </a:extLst>
          </p:cNvPr>
          <p:cNvSpPr/>
          <p:nvPr/>
        </p:nvSpPr>
        <p:spPr>
          <a:xfrm>
            <a:off x="7044995" y="4059045"/>
            <a:ext cx="960438" cy="58729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Hiragino Kaku Gothic Std W8" panose="020B0800000000000000" pitchFamily="34" charset="-128"/>
                <a:ea typeface="Hiragino Kaku Gothic Std W8" panose="020B0800000000000000" pitchFamily="34" charset="-128"/>
                <a:cs typeface="ＭＳ Ｐゴシック"/>
              </a:rPr>
              <a:t>クラウド</a:t>
            </a:r>
            <a:endParaRPr kumimoji="1" lang="en-US" altLang="ja-JP" sz="1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a:p>
            <a:pPr algn="ctr"/>
            <a:r>
              <a:rPr lang="ja-JP" altLang="en-US" sz="800">
                <a:solidFill>
                  <a:srgbClr val="FFFFFF"/>
                </a:solidFill>
                <a:latin typeface="Hiragino Kaku Gothic ProN W3" panose="020B0300000000000000" pitchFamily="34" charset="-128"/>
                <a:ea typeface="Hiragino Kaku Gothic ProN W3" panose="020B0300000000000000" pitchFamily="34" charset="-128"/>
                <a:cs typeface="ＭＳ Ｐゴシック"/>
              </a:rPr>
              <a:t>アプライアンス</a:t>
            </a:r>
            <a:endParaRPr kumimoji="1" lang="ja-JP" altLang="en-US" sz="800" dirty="0">
              <a:solidFill>
                <a:srgbClr val="FFFFFF"/>
              </a:solidFill>
              <a:latin typeface="Hiragino Kaku Gothic ProN W3" panose="020B0300000000000000" pitchFamily="34" charset="-128"/>
              <a:ea typeface="Hiragino Kaku Gothic ProN W3" panose="020B0300000000000000" pitchFamily="34" charset="-128"/>
              <a:cs typeface="ＭＳ Ｐゴシック"/>
            </a:endParaRPr>
          </a:p>
        </p:txBody>
      </p:sp>
      <p:sp>
        <p:nvSpPr>
          <p:cNvPr id="22" name="テキスト ボックス 21">
            <a:extLst>
              <a:ext uri="{FF2B5EF4-FFF2-40B4-BE49-F238E27FC236}">
                <a16:creationId xmlns:a16="http://schemas.microsoft.com/office/drawing/2014/main" id="{08C986BA-6912-AC42-B1C7-2CF4CC5F11A0}"/>
              </a:ext>
            </a:extLst>
          </p:cNvPr>
          <p:cNvSpPr txBox="1"/>
          <p:nvPr/>
        </p:nvSpPr>
        <p:spPr>
          <a:xfrm>
            <a:off x="2605312" y="5721918"/>
            <a:ext cx="1877437" cy="461665"/>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物理と仮想</a:t>
            </a:r>
            <a:r>
              <a:rPr lang="ja-JP" altLang="en-US" sz="1200">
                <a:solidFill>
                  <a:schemeClr val="accent6">
                    <a:lumMod val="75000"/>
                  </a:schemeClr>
                </a:solidFill>
                <a:latin typeface="Meiryo" panose="020B0604030504040204" pitchFamily="34" charset="-128"/>
                <a:ea typeface="Meiryo" panose="020B0604030504040204" pitchFamily="34" charset="-128"/>
              </a:rPr>
              <a:t>の混在環境</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コモディティはクラウド</a:t>
            </a:r>
          </a:p>
        </p:txBody>
      </p:sp>
      <p:sp>
        <p:nvSpPr>
          <p:cNvPr id="23" name="テキスト ボックス 22">
            <a:extLst>
              <a:ext uri="{FF2B5EF4-FFF2-40B4-BE49-F238E27FC236}">
                <a16:creationId xmlns:a16="http://schemas.microsoft.com/office/drawing/2014/main" id="{5EBB24AD-1FE6-234A-829F-79FFC6D42D57}"/>
              </a:ext>
            </a:extLst>
          </p:cNvPr>
          <p:cNvSpPr txBox="1"/>
          <p:nvPr/>
        </p:nvSpPr>
        <p:spPr>
          <a:xfrm>
            <a:off x="4883062" y="5716706"/>
            <a:ext cx="1291316" cy="461665"/>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主に仮想環境</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6">
                    <a:lumMod val="75000"/>
                  </a:schemeClr>
                </a:solidFill>
                <a:latin typeface="Meiryo" panose="020B0604030504040204" pitchFamily="34" charset="-128"/>
                <a:ea typeface="Meiryo" panose="020B0604030504040204" pitchFamily="34" charset="-128"/>
              </a:rPr>
              <a:t>一部</a:t>
            </a:r>
            <a:r>
              <a:rPr lang="en-US" altLang="ja-JP" sz="1200" dirty="0">
                <a:solidFill>
                  <a:schemeClr val="accent6">
                    <a:lumMod val="75000"/>
                  </a:schemeClr>
                </a:solidFill>
                <a:latin typeface="Meiryo" panose="020B0604030504040204" pitchFamily="34" charset="-128"/>
                <a:ea typeface="Meiryo" panose="020B0604030504040204" pitchFamily="34" charset="-128"/>
              </a:rPr>
              <a:t>IaaS</a:t>
            </a:r>
            <a:r>
              <a:rPr lang="ja-JP" altLang="en-US" sz="1200">
                <a:solidFill>
                  <a:schemeClr val="accent6">
                    <a:lumMod val="75000"/>
                  </a:schemeClr>
                </a:solidFill>
                <a:latin typeface="Meiryo" panose="020B0604030504040204" pitchFamily="34" charset="-128"/>
                <a:ea typeface="Meiryo" panose="020B0604030504040204" pitchFamily="34" charset="-128"/>
              </a:rPr>
              <a:t>に移管</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7D8D4A23-7484-D24E-96E1-2D97E9A140F4}"/>
              </a:ext>
            </a:extLst>
          </p:cNvPr>
          <p:cNvSpPr txBox="1"/>
          <p:nvPr/>
        </p:nvSpPr>
        <p:spPr>
          <a:xfrm>
            <a:off x="6630228" y="5514537"/>
            <a:ext cx="1789977" cy="830997"/>
          </a:xfrm>
          <a:prstGeom prst="rect">
            <a:avLst/>
          </a:prstGeom>
          <a:noFill/>
        </p:spPr>
        <p:txBody>
          <a:bodyPr wrap="none" rtlCol="0">
            <a:spAutoFit/>
          </a:bodyPr>
          <a:lstStyle/>
          <a:p>
            <a:pPr algn="ctr"/>
            <a:r>
              <a:rPr lang="ja-JP" altLang="en-US" sz="1200">
                <a:solidFill>
                  <a:schemeClr val="accent6">
                    <a:lumMod val="75000"/>
                  </a:schemeClr>
                </a:solidFill>
                <a:latin typeface="Meiryo" panose="020B0604030504040204" pitchFamily="34" charset="-128"/>
                <a:ea typeface="Meiryo" panose="020B0604030504040204" pitchFamily="34" charset="-128"/>
              </a:rPr>
              <a:t>基本は</a:t>
            </a:r>
            <a:r>
              <a:rPr kumimoji="1" lang="ja-JP" altLang="en-US" sz="1200">
                <a:solidFill>
                  <a:schemeClr val="accent6">
                    <a:lumMod val="75000"/>
                  </a:schemeClr>
                </a:solidFill>
                <a:latin typeface="Meiryo" panose="020B0604030504040204" pitchFamily="34" charset="-128"/>
                <a:ea typeface="Meiryo" panose="020B0604030504040204" pitchFamily="34" charset="-128"/>
              </a:rPr>
              <a:t>クラウド</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低遅延が求められる</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6">
                    <a:lumMod val="75000"/>
                  </a:schemeClr>
                </a:solidFill>
                <a:latin typeface="Meiryo" panose="020B0604030504040204" pitchFamily="34" charset="-128"/>
                <a:ea typeface="Meiryo" panose="020B0604030504040204" pitchFamily="34" charset="-128"/>
              </a:rPr>
              <a:t>システム</a:t>
            </a:r>
            <a:r>
              <a:rPr kumimoji="1" lang="ja-JP" altLang="en-US" sz="1200">
                <a:solidFill>
                  <a:schemeClr val="accent6">
                    <a:lumMod val="75000"/>
                  </a:schemeClr>
                </a:solidFill>
                <a:latin typeface="Meiryo" panose="020B0604030504040204" pitchFamily="34" charset="-128"/>
                <a:ea typeface="Meiryo" panose="020B0604030504040204" pitchFamily="34" charset="-128"/>
              </a:rPr>
              <a:t>はオンプレ</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en-US" altLang="ja-JP" sz="1200" dirty="0">
                <a:solidFill>
                  <a:schemeClr val="accent6">
                    <a:lumMod val="75000"/>
                  </a:schemeClr>
                </a:solidFill>
                <a:latin typeface="Meiryo" panose="020B0604030504040204" pitchFamily="34" charset="-128"/>
                <a:ea typeface="Meiryo" panose="020B0604030504040204" pitchFamily="34" charset="-128"/>
              </a:rPr>
              <a:t>PaaS/CaaS/</a:t>
            </a:r>
            <a:r>
              <a:rPr lang="en-US" altLang="ja-JP" sz="1200" dirty="0" err="1">
                <a:solidFill>
                  <a:schemeClr val="accent6">
                    <a:lumMod val="75000"/>
                  </a:schemeClr>
                </a:solidFill>
                <a:latin typeface="Meiryo" panose="020B0604030504040204" pitchFamily="34" charset="-128"/>
                <a:ea typeface="Meiryo" panose="020B0604030504040204" pitchFamily="34" charset="-128"/>
              </a:rPr>
              <a:t>FaaS</a:t>
            </a:r>
            <a:r>
              <a:rPr lang="en-US" altLang="ja-JP" sz="1200" dirty="0">
                <a:solidFill>
                  <a:schemeClr val="accent6">
                    <a:lumMod val="75000"/>
                  </a:schemeClr>
                </a:solidFill>
                <a:latin typeface="Meiryo" panose="020B0604030504040204" pitchFamily="34" charset="-128"/>
                <a:ea typeface="Meiryo" panose="020B0604030504040204" pitchFamily="34" charset="-128"/>
              </a:rPr>
              <a:t> </a:t>
            </a:r>
            <a:r>
              <a:rPr lang="ja-JP" altLang="en-US" sz="1200">
                <a:solidFill>
                  <a:schemeClr val="accent6">
                    <a:lumMod val="75000"/>
                  </a:schemeClr>
                </a:solidFill>
                <a:latin typeface="Meiryo" panose="020B0604030504040204" pitchFamily="34" charset="-128"/>
                <a:ea typeface="Meiryo" panose="020B0604030504040204" pitchFamily="34" charset="-128"/>
              </a:rPr>
              <a:t>主流</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D50E5AA5-977C-D04E-B7CB-3ECDE0E099F3}"/>
              </a:ext>
            </a:extLst>
          </p:cNvPr>
          <p:cNvSpPr txBox="1"/>
          <p:nvPr/>
        </p:nvSpPr>
        <p:spPr>
          <a:xfrm>
            <a:off x="6830953" y="4717709"/>
            <a:ext cx="1388522" cy="507831"/>
          </a:xfrm>
          <a:prstGeom prst="rect">
            <a:avLst/>
          </a:prstGeom>
          <a:noFill/>
        </p:spPr>
        <p:txBody>
          <a:bodyPr wrap="none" rtlCol="0">
            <a:spAutoFit/>
          </a:bodyPr>
          <a:lstStyle/>
          <a:p>
            <a:r>
              <a:rPr lang="en-US" altLang="ja-JP" sz="900" dirty="0">
                <a:solidFill>
                  <a:srgbClr val="0432FF"/>
                </a:solidFill>
                <a:latin typeface="Meiryo" panose="020B0604030504040204" pitchFamily="34" charset="-128"/>
                <a:ea typeface="Meiryo" panose="020B0604030504040204" pitchFamily="34" charset="-128"/>
              </a:rPr>
              <a:t>AWS Outposts</a:t>
            </a:r>
          </a:p>
          <a:p>
            <a:r>
              <a:rPr kumimoji="1" lang="en-US" altLang="ja-JP" sz="900" dirty="0">
                <a:solidFill>
                  <a:srgbClr val="0432FF"/>
                </a:solidFill>
                <a:latin typeface="Meiryo" panose="020B0604030504040204" pitchFamily="34" charset="-128"/>
                <a:ea typeface="Meiryo" panose="020B0604030504040204" pitchFamily="34" charset="-128"/>
              </a:rPr>
              <a:t>Azure Stack HCI</a:t>
            </a:r>
          </a:p>
          <a:p>
            <a:r>
              <a:rPr lang="en-US" altLang="ja-JP" sz="900" dirty="0">
                <a:solidFill>
                  <a:srgbClr val="0432FF"/>
                </a:solidFill>
                <a:latin typeface="Meiryo" panose="020B0604030504040204" pitchFamily="34" charset="-128"/>
                <a:ea typeface="Meiryo" panose="020B0604030504040204" pitchFamily="34" charset="-128"/>
              </a:rPr>
              <a:t>Google On-prem </a:t>
            </a:r>
            <a:r>
              <a:rPr lang="ja-JP" altLang="en-US" sz="900">
                <a:solidFill>
                  <a:srgbClr val="0432FF"/>
                </a:solidFill>
                <a:latin typeface="Meiryo" panose="020B0604030504040204" pitchFamily="34" charset="-128"/>
                <a:ea typeface="Meiryo" panose="020B0604030504040204" pitchFamily="34" charset="-128"/>
              </a:rPr>
              <a:t>など</a:t>
            </a:r>
            <a:endParaRPr kumimoji="1" lang="ja-JP" altLang="en-US" sz="900">
              <a:solidFill>
                <a:srgbClr val="0432FF"/>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DEF6B094-654E-534C-88AE-364A34997073}"/>
              </a:ext>
            </a:extLst>
          </p:cNvPr>
          <p:cNvSpPr txBox="1"/>
          <p:nvPr/>
        </p:nvSpPr>
        <p:spPr>
          <a:xfrm>
            <a:off x="4935449" y="4717708"/>
            <a:ext cx="1186543" cy="507831"/>
          </a:xfrm>
          <a:prstGeom prst="rect">
            <a:avLst/>
          </a:prstGeom>
          <a:noFill/>
        </p:spPr>
        <p:txBody>
          <a:bodyPr wrap="none" rtlCol="0">
            <a:spAutoFit/>
          </a:bodyPr>
          <a:lstStyle/>
          <a:p>
            <a:r>
              <a:rPr lang="en-US" altLang="ja-JP" sz="900" dirty="0" err="1">
                <a:solidFill>
                  <a:schemeClr val="accent3">
                    <a:lumMod val="75000"/>
                  </a:schemeClr>
                </a:solidFill>
                <a:latin typeface="Meiryo" panose="020B0604030504040204" pitchFamily="34" charset="-128"/>
                <a:ea typeface="Meiryo" panose="020B0604030504040204" pitchFamily="34" charset="-128"/>
              </a:rPr>
              <a:t>Vmware</a:t>
            </a:r>
            <a:r>
              <a:rPr lang="en-US" altLang="ja-JP" sz="900" dirty="0">
                <a:solidFill>
                  <a:schemeClr val="accent3">
                    <a:lumMod val="75000"/>
                  </a:schemeClr>
                </a:solidFill>
                <a:latin typeface="Meiryo" panose="020B0604030504040204" pitchFamily="34" charset="-128"/>
                <a:ea typeface="Meiryo" panose="020B0604030504040204" pitchFamily="34" charset="-128"/>
              </a:rPr>
              <a:t> </a:t>
            </a:r>
            <a:r>
              <a:rPr lang="en-US" altLang="ja-JP" sz="900" dirty="0" err="1">
                <a:solidFill>
                  <a:schemeClr val="accent3">
                    <a:lumMod val="75000"/>
                  </a:schemeClr>
                </a:solidFill>
                <a:latin typeface="Meiryo" panose="020B0604030504040204" pitchFamily="34" charset="-128"/>
                <a:ea typeface="Meiryo" panose="020B0604030504040204" pitchFamily="34" charset="-128"/>
              </a:rPr>
              <a:t>ESXi</a:t>
            </a:r>
            <a:endParaRPr lang="en-US" altLang="ja-JP" sz="900" dirty="0">
              <a:solidFill>
                <a:schemeClr val="accent3">
                  <a:lumMod val="75000"/>
                </a:schemeClr>
              </a:solidFill>
              <a:latin typeface="Meiryo" panose="020B0604030504040204" pitchFamily="34" charset="-128"/>
              <a:ea typeface="Meiryo" panose="020B0604030504040204" pitchFamily="34" charset="-128"/>
            </a:endParaRPr>
          </a:p>
          <a:p>
            <a:r>
              <a:rPr kumimoji="1" lang="en-US" altLang="ja-JP" sz="900" dirty="0">
                <a:solidFill>
                  <a:schemeClr val="accent3">
                    <a:lumMod val="75000"/>
                  </a:schemeClr>
                </a:solidFill>
                <a:latin typeface="Meiryo" panose="020B0604030504040204" pitchFamily="34" charset="-128"/>
                <a:ea typeface="Meiryo" panose="020B0604030504040204" pitchFamily="34" charset="-128"/>
              </a:rPr>
              <a:t>Microsoft </a:t>
            </a:r>
            <a:r>
              <a:rPr kumimoji="1" lang="en-US" altLang="ja-JP" sz="900" dirty="0" err="1">
                <a:solidFill>
                  <a:schemeClr val="accent3">
                    <a:lumMod val="75000"/>
                  </a:schemeClr>
                </a:solidFill>
                <a:latin typeface="Meiryo" panose="020B0604030504040204" pitchFamily="34" charset="-128"/>
                <a:ea typeface="Meiryo" panose="020B0604030504040204" pitchFamily="34" charset="-128"/>
              </a:rPr>
              <a:t>Hyper-v</a:t>
            </a:r>
            <a:endParaRPr kumimoji="1" lang="en-US" altLang="ja-JP" sz="900" dirty="0">
              <a:solidFill>
                <a:schemeClr val="accent3">
                  <a:lumMod val="75000"/>
                </a:schemeClr>
              </a:solidFill>
              <a:latin typeface="Meiryo" panose="020B0604030504040204" pitchFamily="34" charset="-128"/>
              <a:ea typeface="Meiryo" panose="020B0604030504040204" pitchFamily="34" charset="-128"/>
            </a:endParaRPr>
          </a:p>
          <a:p>
            <a:r>
              <a:rPr lang="en-US" altLang="ja-JP" sz="900" dirty="0">
                <a:solidFill>
                  <a:schemeClr val="accent3">
                    <a:lumMod val="75000"/>
                  </a:schemeClr>
                </a:solidFill>
                <a:latin typeface="Meiryo" panose="020B0604030504040204" pitchFamily="34" charset="-128"/>
                <a:ea typeface="Meiryo" panose="020B0604030504040204" pitchFamily="34" charset="-128"/>
              </a:rPr>
              <a:t>KVM </a:t>
            </a:r>
            <a:r>
              <a:rPr lang="ja-JP" altLang="en-US" sz="900">
                <a:solidFill>
                  <a:schemeClr val="accent3">
                    <a:lumMod val="75000"/>
                  </a:schemeClr>
                </a:solidFill>
                <a:latin typeface="Meiryo" panose="020B0604030504040204" pitchFamily="34" charset="-128"/>
                <a:ea typeface="Meiryo" panose="020B0604030504040204" pitchFamily="34" charset="-128"/>
              </a:rPr>
              <a:t>など</a:t>
            </a:r>
            <a:endParaRPr kumimoji="1" lang="ja-JP" altLang="en-US" sz="900">
              <a:solidFill>
                <a:schemeClr val="accent3">
                  <a:lumMod val="7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FA5A193A-AC1A-E140-857C-4EDDB374B5E8}"/>
              </a:ext>
            </a:extLst>
          </p:cNvPr>
          <p:cNvSpPr txBox="1"/>
          <p:nvPr/>
        </p:nvSpPr>
        <p:spPr>
          <a:xfrm>
            <a:off x="2920795" y="4702839"/>
            <a:ext cx="1186543" cy="507831"/>
          </a:xfrm>
          <a:prstGeom prst="rect">
            <a:avLst/>
          </a:prstGeom>
          <a:noFill/>
        </p:spPr>
        <p:txBody>
          <a:bodyPr wrap="none" rtlCol="0">
            <a:spAutoFit/>
          </a:bodyPr>
          <a:lstStyle/>
          <a:p>
            <a:r>
              <a:rPr lang="en-US" altLang="ja-JP" sz="900" dirty="0" err="1">
                <a:solidFill>
                  <a:schemeClr val="accent3">
                    <a:lumMod val="75000"/>
                  </a:schemeClr>
                </a:solidFill>
                <a:latin typeface="Meiryo" panose="020B0604030504040204" pitchFamily="34" charset="-128"/>
                <a:ea typeface="Meiryo" panose="020B0604030504040204" pitchFamily="34" charset="-128"/>
              </a:rPr>
              <a:t>Vmware</a:t>
            </a:r>
            <a:r>
              <a:rPr lang="en-US" altLang="ja-JP" sz="900" dirty="0">
                <a:solidFill>
                  <a:schemeClr val="accent3">
                    <a:lumMod val="75000"/>
                  </a:schemeClr>
                </a:solidFill>
                <a:latin typeface="Meiryo" panose="020B0604030504040204" pitchFamily="34" charset="-128"/>
                <a:ea typeface="Meiryo" panose="020B0604030504040204" pitchFamily="34" charset="-128"/>
              </a:rPr>
              <a:t> </a:t>
            </a:r>
            <a:r>
              <a:rPr lang="en-US" altLang="ja-JP" sz="900" dirty="0" err="1">
                <a:solidFill>
                  <a:schemeClr val="accent3">
                    <a:lumMod val="75000"/>
                  </a:schemeClr>
                </a:solidFill>
                <a:latin typeface="Meiryo" panose="020B0604030504040204" pitchFamily="34" charset="-128"/>
                <a:ea typeface="Meiryo" panose="020B0604030504040204" pitchFamily="34" charset="-128"/>
              </a:rPr>
              <a:t>ESXi</a:t>
            </a:r>
            <a:endParaRPr lang="en-US" altLang="ja-JP" sz="900" dirty="0">
              <a:solidFill>
                <a:schemeClr val="accent3">
                  <a:lumMod val="75000"/>
                </a:schemeClr>
              </a:solidFill>
              <a:latin typeface="Meiryo" panose="020B0604030504040204" pitchFamily="34" charset="-128"/>
              <a:ea typeface="Meiryo" panose="020B0604030504040204" pitchFamily="34" charset="-128"/>
            </a:endParaRPr>
          </a:p>
          <a:p>
            <a:r>
              <a:rPr kumimoji="1" lang="en-US" altLang="ja-JP" sz="900" dirty="0">
                <a:solidFill>
                  <a:schemeClr val="accent3">
                    <a:lumMod val="75000"/>
                  </a:schemeClr>
                </a:solidFill>
                <a:latin typeface="Meiryo" panose="020B0604030504040204" pitchFamily="34" charset="-128"/>
                <a:ea typeface="Meiryo" panose="020B0604030504040204" pitchFamily="34" charset="-128"/>
              </a:rPr>
              <a:t>Microsoft </a:t>
            </a:r>
            <a:r>
              <a:rPr kumimoji="1" lang="en-US" altLang="ja-JP" sz="900" dirty="0" err="1">
                <a:solidFill>
                  <a:schemeClr val="accent3">
                    <a:lumMod val="75000"/>
                  </a:schemeClr>
                </a:solidFill>
                <a:latin typeface="Meiryo" panose="020B0604030504040204" pitchFamily="34" charset="-128"/>
                <a:ea typeface="Meiryo" panose="020B0604030504040204" pitchFamily="34" charset="-128"/>
              </a:rPr>
              <a:t>Hyper-v</a:t>
            </a:r>
            <a:endParaRPr kumimoji="1" lang="en-US" altLang="ja-JP" sz="900" dirty="0">
              <a:solidFill>
                <a:schemeClr val="accent3">
                  <a:lumMod val="75000"/>
                </a:schemeClr>
              </a:solidFill>
              <a:latin typeface="Meiryo" panose="020B0604030504040204" pitchFamily="34" charset="-128"/>
              <a:ea typeface="Meiryo" panose="020B0604030504040204" pitchFamily="34" charset="-128"/>
            </a:endParaRPr>
          </a:p>
          <a:p>
            <a:r>
              <a:rPr lang="en-US" altLang="ja-JP" sz="900" dirty="0">
                <a:solidFill>
                  <a:schemeClr val="accent3">
                    <a:lumMod val="75000"/>
                  </a:schemeClr>
                </a:solidFill>
                <a:latin typeface="Meiryo" panose="020B0604030504040204" pitchFamily="34" charset="-128"/>
                <a:ea typeface="Meiryo" panose="020B0604030504040204" pitchFamily="34" charset="-128"/>
              </a:rPr>
              <a:t>KVM </a:t>
            </a:r>
            <a:r>
              <a:rPr lang="ja-JP" altLang="en-US" sz="900">
                <a:solidFill>
                  <a:schemeClr val="accent3">
                    <a:lumMod val="75000"/>
                  </a:schemeClr>
                </a:solidFill>
                <a:latin typeface="Meiryo" panose="020B0604030504040204" pitchFamily="34" charset="-128"/>
                <a:ea typeface="Meiryo" panose="020B0604030504040204" pitchFamily="34" charset="-128"/>
              </a:rPr>
              <a:t>など</a:t>
            </a:r>
            <a:endParaRPr kumimoji="1" lang="ja-JP" altLang="en-US" sz="900">
              <a:solidFill>
                <a:schemeClr val="accent3">
                  <a:lumMod val="75000"/>
                </a:schemeClr>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4ACC5F6F-F439-8D41-8359-9C722291B344}"/>
              </a:ext>
            </a:extLst>
          </p:cNvPr>
          <p:cNvSpPr/>
          <p:nvPr/>
        </p:nvSpPr>
        <p:spPr>
          <a:xfrm>
            <a:off x="6654994" y="2183780"/>
            <a:ext cx="1717288" cy="49251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CaaS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29" name="正方形/長方形 28">
            <a:extLst>
              <a:ext uri="{FF2B5EF4-FFF2-40B4-BE49-F238E27FC236}">
                <a16:creationId xmlns:a16="http://schemas.microsoft.com/office/drawing/2014/main" id="{77E0662A-C951-5F4C-9460-92C085E2B691}"/>
              </a:ext>
            </a:extLst>
          </p:cNvPr>
          <p:cNvSpPr/>
          <p:nvPr/>
        </p:nvSpPr>
        <p:spPr>
          <a:xfrm>
            <a:off x="6654994" y="1634914"/>
            <a:ext cx="1717288" cy="49251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err="1">
                <a:solidFill>
                  <a:srgbClr val="FFFFFF"/>
                </a:solidFill>
                <a:latin typeface="Hiragino Kaku Gothic Std W8" panose="020B0800000000000000" pitchFamily="34" charset="-128"/>
                <a:ea typeface="Hiragino Kaku Gothic Std W8" panose="020B0800000000000000" pitchFamily="34" charset="-128"/>
                <a:cs typeface="ＭＳ Ｐゴシック"/>
              </a:rPr>
              <a:t>FaaS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30" name="テキスト ボックス 29">
            <a:extLst>
              <a:ext uri="{FF2B5EF4-FFF2-40B4-BE49-F238E27FC236}">
                <a16:creationId xmlns:a16="http://schemas.microsoft.com/office/drawing/2014/main" id="{CABE03F3-545F-1F49-A168-80F25A40D681}"/>
              </a:ext>
            </a:extLst>
          </p:cNvPr>
          <p:cNvSpPr txBox="1"/>
          <p:nvPr/>
        </p:nvSpPr>
        <p:spPr>
          <a:xfrm>
            <a:off x="885252" y="2103971"/>
            <a:ext cx="1467068" cy="707886"/>
          </a:xfrm>
          <a:prstGeom prst="rect">
            <a:avLst/>
          </a:prstGeom>
          <a:noFill/>
        </p:spPr>
        <p:txBody>
          <a:bodyPr wrap="none" rtlCol="0">
            <a:spAutoFit/>
          </a:bodyPr>
          <a:lstStyle/>
          <a:p>
            <a:pPr algn="ctr"/>
            <a:r>
              <a:rPr kumimoji="1" lang="ja-JP" altLang="en-US" sz="2000">
                <a:solidFill>
                  <a:srgbClr val="0070C0"/>
                </a:solidFill>
                <a:latin typeface="Hiragino Kaku Gothic Std W8" panose="020B0800000000000000" pitchFamily="34" charset="-128"/>
                <a:ea typeface="Hiragino Kaku Gothic Std W8" panose="020B0800000000000000" pitchFamily="34" charset="-128"/>
              </a:rPr>
              <a:t>パブリック</a:t>
            </a:r>
            <a:endParaRPr kumimoji="1" lang="en-US" altLang="ja-JP" sz="2000" dirty="0">
              <a:solidFill>
                <a:srgbClr val="0070C0"/>
              </a:solidFill>
              <a:latin typeface="Hiragino Kaku Gothic Std W8" panose="020B0800000000000000" pitchFamily="34" charset="-128"/>
              <a:ea typeface="Hiragino Kaku Gothic Std W8" panose="020B0800000000000000" pitchFamily="34" charset="-128"/>
            </a:endParaRPr>
          </a:p>
          <a:p>
            <a:pPr algn="ctr"/>
            <a:r>
              <a:rPr lang="ja-JP" altLang="en-US" sz="2000">
                <a:solidFill>
                  <a:srgbClr val="0070C0"/>
                </a:solidFill>
                <a:latin typeface="Hiragino Kaku Gothic Std W8" panose="020B0800000000000000" pitchFamily="34" charset="-128"/>
                <a:ea typeface="Hiragino Kaku Gothic Std W8" panose="020B0800000000000000" pitchFamily="34" charset="-128"/>
              </a:rPr>
              <a:t>クラウド</a:t>
            </a:r>
            <a:endParaRPr kumimoji="1" lang="ja-JP" altLang="en-US" sz="2000">
              <a:solidFill>
                <a:srgbClr val="0070C0"/>
              </a:solidFill>
              <a:latin typeface="Hiragino Kaku Gothic Std W8" panose="020B0800000000000000" pitchFamily="34" charset="-128"/>
              <a:ea typeface="Hiragino Kaku Gothic Std W8" panose="020B0800000000000000" pitchFamily="34" charset="-128"/>
            </a:endParaRPr>
          </a:p>
        </p:txBody>
      </p:sp>
      <p:sp>
        <p:nvSpPr>
          <p:cNvPr id="31" name="テキスト ボックス 30">
            <a:extLst>
              <a:ext uri="{FF2B5EF4-FFF2-40B4-BE49-F238E27FC236}">
                <a16:creationId xmlns:a16="http://schemas.microsoft.com/office/drawing/2014/main" id="{98AA68B7-F4B8-FF4A-BC47-5F3A77198092}"/>
              </a:ext>
            </a:extLst>
          </p:cNvPr>
          <p:cNvSpPr txBox="1"/>
          <p:nvPr/>
        </p:nvSpPr>
        <p:spPr>
          <a:xfrm>
            <a:off x="784746" y="4415659"/>
            <a:ext cx="1723549" cy="400110"/>
          </a:xfrm>
          <a:prstGeom prst="rect">
            <a:avLst/>
          </a:prstGeom>
          <a:noFill/>
        </p:spPr>
        <p:txBody>
          <a:bodyPr wrap="none" rtlCol="0">
            <a:spAutoFit/>
          </a:bodyPr>
          <a:lstStyle/>
          <a:p>
            <a:pPr algn="ctr"/>
            <a:r>
              <a:rPr kumimoji="1" lang="ja-JP" altLang="en-US" sz="2000">
                <a:solidFill>
                  <a:schemeClr val="accent3">
                    <a:lumMod val="75000"/>
                  </a:schemeClr>
                </a:solidFill>
                <a:latin typeface="Hiragino Kaku Gothic Std W8" panose="020B0800000000000000" pitchFamily="34" charset="-128"/>
                <a:ea typeface="Hiragino Kaku Gothic Std W8" panose="020B0800000000000000" pitchFamily="34" charset="-128"/>
              </a:rPr>
              <a:t>オンプレミス</a:t>
            </a:r>
          </a:p>
        </p:txBody>
      </p:sp>
      <p:sp>
        <p:nvSpPr>
          <p:cNvPr id="32" name="右矢印 31">
            <a:extLst>
              <a:ext uri="{FF2B5EF4-FFF2-40B4-BE49-F238E27FC236}">
                <a16:creationId xmlns:a16="http://schemas.microsoft.com/office/drawing/2014/main" id="{70ED30BB-BCC1-0F43-84DF-5190892194FD}"/>
              </a:ext>
            </a:extLst>
          </p:cNvPr>
          <p:cNvSpPr/>
          <p:nvPr/>
        </p:nvSpPr>
        <p:spPr>
          <a:xfrm>
            <a:off x="4409065" y="2191331"/>
            <a:ext cx="273321" cy="4237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C927E206-3244-CC4A-81BF-75D84AA23454}"/>
              </a:ext>
            </a:extLst>
          </p:cNvPr>
          <p:cNvSpPr/>
          <p:nvPr/>
        </p:nvSpPr>
        <p:spPr>
          <a:xfrm>
            <a:off x="6376341" y="2225132"/>
            <a:ext cx="273321" cy="4237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240290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2496254-D3FD-0F44-BDF8-894CBE3841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60437" y="902273"/>
            <a:ext cx="1012046" cy="1357691"/>
          </a:xfrm>
          <a:prstGeom prst="rect">
            <a:avLst/>
          </a:prstGeom>
        </p:spPr>
      </p:pic>
      <p:sp>
        <p:nvSpPr>
          <p:cNvPr id="41" name="正方形/長方形 40">
            <a:extLst>
              <a:ext uri="{FF2B5EF4-FFF2-40B4-BE49-F238E27FC236}">
                <a16:creationId xmlns:a16="http://schemas.microsoft.com/office/drawing/2014/main" id="{D4FF88D3-1640-3941-8166-C3CEF82ED58D}"/>
              </a:ext>
            </a:extLst>
          </p:cNvPr>
          <p:cNvSpPr/>
          <p:nvPr/>
        </p:nvSpPr>
        <p:spPr>
          <a:xfrm>
            <a:off x="737698" y="897842"/>
            <a:ext cx="6491424" cy="368049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角丸四角形 23">
            <a:extLst>
              <a:ext uri="{FF2B5EF4-FFF2-40B4-BE49-F238E27FC236}">
                <a16:creationId xmlns:a16="http://schemas.microsoft.com/office/drawing/2014/main" id="{0CB63F14-D923-4240-BDC8-10B606019689}"/>
              </a:ext>
            </a:extLst>
          </p:cNvPr>
          <p:cNvSpPr/>
          <p:nvPr/>
        </p:nvSpPr>
        <p:spPr>
          <a:xfrm>
            <a:off x="6553346" y="4682335"/>
            <a:ext cx="1980220" cy="648072"/>
          </a:xfrm>
          <a:prstGeom prst="roundRect">
            <a:avLst>
              <a:gd name="adj" fmla="val 50000"/>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20A785D-272E-EB4E-812B-A5889F8E8D89}"/>
              </a:ext>
            </a:extLst>
          </p:cNvPr>
          <p:cNvSpPr>
            <a:spLocks noGrp="1"/>
          </p:cNvSpPr>
          <p:nvPr>
            <p:ph type="title"/>
          </p:nvPr>
        </p:nvSpPr>
        <p:spPr/>
        <p:txBody>
          <a:bodyPr/>
          <a:lstStyle/>
          <a:p>
            <a:r>
              <a:rPr kumimoji="1" lang="en-US" altLang="ja-JP" dirty="0"/>
              <a:t>AWS Outposts </a:t>
            </a:r>
            <a:r>
              <a:rPr kumimoji="1" lang="ja-JP" altLang="en-US" dirty="0"/>
              <a:t>の仕組み</a:t>
            </a:r>
          </a:p>
        </p:txBody>
      </p:sp>
      <p:sp>
        <p:nvSpPr>
          <p:cNvPr id="3" name="正方形/長方形 2">
            <a:extLst>
              <a:ext uri="{FF2B5EF4-FFF2-40B4-BE49-F238E27FC236}">
                <a16:creationId xmlns:a16="http://schemas.microsoft.com/office/drawing/2014/main" id="{D0A9EA60-731F-8C49-8DEF-AED7BDC0AF77}"/>
              </a:ext>
            </a:extLst>
          </p:cNvPr>
          <p:cNvSpPr/>
          <p:nvPr/>
        </p:nvSpPr>
        <p:spPr>
          <a:xfrm>
            <a:off x="953598" y="1404005"/>
            <a:ext cx="1980220" cy="310511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7A175FE-FF24-824C-A1D4-D7B1E0A62F7B}"/>
              </a:ext>
            </a:extLst>
          </p:cNvPr>
          <p:cNvSpPr/>
          <p:nvPr/>
        </p:nvSpPr>
        <p:spPr>
          <a:xfrm>
            <a:off x="3023828" y="1404005"/>
            <a:ext cx="1980220" cy="310511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3E0F525-CDB9-D84E-8827-0CA29BCD3574}"/>
              </a:ext>
            </a:extLst>
          </p:cNvPr>
          <p:cNvSpPr/>
          <p:nvPr/>
        </p:nvSpPr>
        <p:spPr>
          <a:xfrm>
            <a:off x="5094058" y="1404005"/>
            <a:ext cx="1980220" cy="310511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C4A5A4C8-C7BE-2141-BF88-B01CD9F6C6B3}"/>
              </a:ext>
            </a:extLst>
          </p:cNvPr>
          <p:cNvSpPr/>
          <p:nvPr/>
        </p:nvSpPr>
        <p:spPr>
          <a:xfrm>
            <a:off x="230400" y="3058073"/>
            <a:ext cx="6926770" cy="1332148"/>
          </a:xfrm>
          <a:prstGeom prst="rect">
            <a:avLst/>
          </a:prstGeom>
          <a:solidFill>
            <a:srgbClr val="F79646">
              <a:alpha val="5607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8E637B6C-F772-F941-A237-4D818B662996}"/>
              </a:ext>
            </a:extLst>
          </p:cNvPr>
          <p:cNvSpPr/>
          <p:nvPr/>
        </p:nvSpPr>
        <p:spPr>
          <a:xfrm>
            <a:off x="991756" y="3348697"/>
            <a:ext cx="1915156" cy="745852"/>
          </a:xfrm>
          <a:prstGeom prst="rect">
            <a:avLst/>
          </a:prstGeom>
          <a:solidFill>
            <a:srgbClr val="00B05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F6A2C6BC-601C-F044-AF59-3B2B3FE196EA}"/>
              </a:ext>
            </a:extLst>
          </p:cNvPr>
          <p:cNvSpPr/>
          <p:nvPr/>
        </p:nvSpPr>
        <p:spPr>
          <a:xfrm>
            <a:off x="3068930" y="3354551"/>
            <a:ext cx="1915156" cy="745852"/>
          </a:xfrm>
          <a:prstGeom prst="rect">
            <a:avLst/>
          </a:prstGeom>
          <a:solidFill>
            <a:srgbClr val="00B05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7F165A5-A858-C241-9275-F5F5AFF7B810}"/>
              </a:ext>
            </a:extLst>
          </p:cNvPr>
          <p:cNvSpPr/>
          <p:nvPr/>
        </p:nvSpPr>
        <p:spPr>
          <a:xfrm>
            <a:off x="5126330" y="3341851"/>
            <a:ext cx="1915156" cy="745852"/>
          </a:xfrm>
          <a:prstGeom prst="rect">
            <a:avLst/>
          </a:prstGeom>
          <a:solidFill>
            <a:srgbClr val="00B05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517BF7D-29FC-124F-8EE3-2BBAF07189C5}"/>
              </a:ext>
            </a:extLst>
          </p:cNvPr>
          <p:cNvSpPr txBox="1"/>
          <p:nvPr/>
        </p:nvSpPr>
        <p:spPr>
          <a:xfrm>
            <a:off x="302352" y="3536957"/>
            <a:ext cx="635110"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VPC</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48032B2-3C4E-A147-BD5A-FD7218CB6B15}"/>
              </a:ext>
            </a:extLst>
          </p:cNvPr>
          <p:cNvSpPr txBox="1"/>
          <p:nvPr/>
        </p:nvSpPr>
        <p:spPr>
          <a:xfrm>
            <a:off x="1454633" y="3536957"/>
            <a:ext cx="978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Subnet</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9596A96F-EA58-C54B-AFFC-D8D5764D0C87}"/>
              </a:ext>
            </a:extLst>
          </p:cNvPr>
          <p:cNvSpPr txBox="1"/>
          <p:nvPr/>
        </p:nvSpPr>
        <p:spPr>
          <a:xfrm>
            <a:off x="3524733" y="3549657"/>
            <a:ext cx="978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Subnet</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514A866F-6E57-DE45-BB64-784938F56D43}"/>
              </a:ext>
            </a:extLst>
          </p:cNvPr>
          <p:cNvSpPr txBox="1"/>
          <p:nvPr/>
        </p:nvSpPr>
        <p:spPr>
          <a:xfrm>
            <a:off x="5588483" y="3568707"/>
            <a:ext cx="978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Subnet</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8A3390B-A718-1442-B139-B5E15ED212C0}"/>
              </a:ext>
            </a:extLst>
          </p:cNvPr>
          <p:cNvSpPr txBox="1"/>
          <p:nvPr/>
        </p:nvSpPr>
        <p:spPr>
          <a:xfrm>
            <a:off x="1065836" y="1547500"/>
            <a:ext cx="49244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AZ</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C883E94-DFC6-9B42-BEC2-C6E0E468A0DA}"/>
              </a:ext>
            </a:extLst>
          </p:cNvPr>
          <p:cNvSpPr txBox="1"/>
          <p:nvPr/>
        </p:nvSpPr>
        <p:spPr>
          <a:xfrm>
            <a:off x="3129144" y="1547500"/>
            <a:ext cx="49244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AZ</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34FADE23-3130-684E-BE21-B37BEF27629E}"/>
              </a:ext>
            </a:extLst>
          </p:cNvPr>
          <p:cNvSpPr txBox="1"/>
          <p:nvPr/>
        </p:nvSpPr>
        <p:spPr>
          <a:xfrm>
            <a:off x="5323383" y="1556792"/>
            <a:ext cx="1521570" cy="369332"/>
          </a:xfrm>
          <a:prstGeom prst="rect">
            <a:avLst/>
          </a:prstGeom>
          <a:noFill/>
        </p:spPr>
        <p:txBody>
          <a:bodyPr wrap="none" rtlCol="0">
            <a:spAutoFit/>
          </a:bodyPr>
          <a:lstStyle/>
          <a:p>
            <a:pPr algn="ctr"/>
            <a:r>
              <a:rPr kumimoji="1" lang="en-US" altLang="ja-JP" dirty="0">
                <a:solidFill>
                  <a:schemeClr val="bg1"/>
                </a:solidFill>
              </a:rPr>
              <a:t>AWS Outposts</a:t>
            </a:r>
            <a:endParaRPr kumimoji="1" lang="ja-JP" altLang="en-US">
              <a:solidFill>
                <a:schemeClr val="bg1"/>
              </a:solidFill>
            </a:endParaRPr>
          </a:p>
        </p:txBody>
      </p:sp>
      <p:pic>
        <p:nvPicPr>
          <p:cNvPr id="20" name="図 19">
            <a:extLst>
              <a:ext uri="{FF2B5EF4-FFF2-40B4-BE49-F238E27FC236}">
                <a16:creationId xmlns:a16="http://schemas.microsoft.com/office/drawing/2014/main" id="{85AC1068-F705-F549-9CCB-C68ACF45CC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98732" y="4767088"/>
            <a:ext cx="496483" cy="496483"/>
          </a:xfrm>
          <a:prstGeom prst="rect">
            <a:avLst/>
          </a:prstGeom>
        </p:spPr>
      </p:pic>
      <p:pic>
        <p:nvPicPr>
          <p:cNvPr id="21" name="図 20">
            <a:extLst>
              <a:ext uri="{FF2B5EF4-FFF2-40B4-BE49-F238E27FC236}">
                <a16:creationId xmlns:a16="http://schemas.microsoft.com/office/drawing/2014/main" id="{53ECFA99-FABB-F84E-BA02-043D64B8BB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95215" y="4758130"/>
            <a:ext cx="496483" cy="496483"/>
          </a:xfrm>
          <a:prstGeom prst="rect">
            <a:avLst/>
          </a:prstGeom>
        </p:spPr>
      </p:pic>
      <p:pic>
        <p:nvPicPr>
          <p:cNvPr id="22" name="図 21">
            <a:extLst>
              <a:ext uri="{FF2B5EF4-FFF2-40B4-BE49-F238E27FC236}">
                <a16:creationId xmlns:a16="http://schemas.microsoft.com/office/drawing/2014/main" id="{E6752EA9-02D8-1A43-B464-13C6E99D1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794513" y="4767088"/>
            <a:ext cx="496483" cy="496483"/>
          </a:xfrm>
          <a:prstGeom prst="rect">
            <a:avLst/>
          </a:prstGeom>
        </p:spPr>
      </p:pic>
      <p:pic>
        <p:nvPicPr>
          <p:cNvPr id="25" name="図 24">
            <a:extLst>
              <a:ext uri="{FF2B5EF4-FFF2-40B4-BE49-F238E27FC236}">
                <a16:creationId xmlns:a16="http://schemas.microsoft.com/office/drawing/2014/main" id="{D166E35C-3BD4-F149-BBC2-2B315332DA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54590" y="5446448"/>
            <a:ext cx="634528" cy="591697"/>
          </a:xfrm>
          <a:prstGeom prst="rect">
            <a:avLst/>
          </a:prstGeom>
        </p:spPr>
      </p:pic>
      <p:sp>
        <p:nvSpPr>
          <p:cNvPr id="26" name="角丸四角形 25">
            <a:extLst>
              <a:ext uri="{FF2B5EF4-FFF2-40B4-BE49-F238E27FC236}">
                <a16:creationId xmlns:a16="http://schemas.microsoft.com/office/drawing/2014/main" id="{1264EC6A-BE4B-0343-BDED-96839FA8040C}"/>
              </a:ext>
            </a:extLst>
          </p:cNvPr>
          <p:cNvSpPr/>
          <p:nvPr/>
        </p:nvSpPr>
        <p:spPr>
          <a:xfrm>
            <a:off x="953598" y="4686122"/>
            <a:ext cx="5165816" cy="648072"/>
          </a:xfrm>
          <a:prstGeom prst="roundRect">
            <a:avLst>
              <a:gd name="adj" fmla="val 5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方向矢印 26">
            <a:extLst>
              <a:ext uri="{FF2B5EF4-FFF2-40B4-BE49-F238E27FC236}">
                <a16:creationId xmlns:a16="http://schemas.microsoft.com/office/drawing/2014/main" id="{CE6D53E7-6368-BC4C-8308-763A49A292FC}"/>
              </a:ext>
            </a:extLst>
          </p:cNvPr>
          <p:cNvSpPr/>
          <p:nvPr/>
        </p:nvSpPr>
        <p:spPr>
          <a:xfrm rot="16200000">
            <a:off x="6825459" y="3836344"/>
            <a:ext cx="1112206" cy="615609"/>
          </a:xfrm>
          <a:prstGeom prst="lef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下矢印 27">
            <a:extLst>
              <a:ext uri="{FF2B5EF4-FFF2-40B4-BE49-F238E27FC236}">
                <a16:creationId xmlns:a16="http://schemas.microsoft.com/office/drawing/2014/main" id="{B785CE9F-6A40-0740-BCF5-09DBCE9AAB35}"/>
              </a:ext>
            </a:extLst>
          </p:cNvPr>
          <p:cNvSpPr/>
          <p:nvPr/>
        </p:nvSpPr>
        <p:spPr>
          <a:xfrm>
            <a:off x="1799692" y="4069585"/>
            <a:ext cx="288032" cy="648072"/>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下矢印 28">
            <a:extLst>
              <a:ext uri="{FF2B5EF4-FFF2-40B4-BE49-F238E27FC236}">
                <a16:creationId xmlns:a16="http://schemas.microsoft.com/office/drawing/2014/main" id="{369AD210-C3D6-E74F-BA30-0CD992372A6C}"/>
              </a:ext>
            </a:extLst>
          </p:cNvPr>
          <p:cNvSpPr/>
          <p:nvPr/>
        </p:nvSpPr>
        <p:spPr>
          <a:xfrm>
            <a:off x="3882492" y="4069585"/>
            <a:ext cx="288032" cy="648072"/>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上下矢印 29">
            <a:extLst>
              <a:ext uri="{FF2B5EF4-FFF2-40B4-BE49-F238E27FC236}">
                <a16:creationId xmlns:a16="http://schemas.microsoft.com/office/drawing/2014/main" id="{3E758E03-FAEB-1D4D-BB5C-B3135A0B1B10}"/>
              </a:ext>
            </a:extLst>
          </p:cNvPr>
          <p:cNvSpPr/>
          <p:nvPr/>
        </p:nvSpPr>
        <p:spPr>
          <a:xfrm>
            <a:off x="5457292" y="4063235"/>
            <a:ext cx="288032" cy="648072"/>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6FDA1BED-78AB-F841-8833-CCDD33C2D108}"/>
              </a:ext>
            </a:extLst>
          </p:cNvPr>
          <p:cNvSpPr/>
          <p:nvPr/>
        </p:nvSpPr>
        <p:spPr>
          <a:xfrm>
            <a:off x="5278097" y="1957379"/>
            <a:ext cx="1682634" cy="1015663"/>
          </a:xfrm>
          <a:prstGeom prst="rect">
            <a:avLst/>
          </a:prstGeom>
        </p:spPr>
        <p:txBody>
          <a:bodyPr wrap="square">
            <a:spAutoFit/>
          </a:bodyPr>
          <a:lstStyle/>
          <a:p>
            <a:r>
              <a:rPr lang="en" altLang="ja-JP" sz="1000" dirty="0">
                <a:solidFill>
                  <a:schemeClr val="bg1"/>
                </a:solidFill>
                <a:latin typeface="メイリオ" panose="020B0604030504040204" pitchFamily="50" charset="-128"/>
                <a:ea typeface="メイリオ" panose="020B0604030504040204" pitchFamily="50" charset="-128"/>
              </a:rPr>
              <a:t>Nitro Hypervisor</a:t>
            </a:r>
            <a:endParaRPr lang="en-US" altLang="ja-JP" sz="1000" dirty="0">
              <a:solidFill>
                <a:schemeClr val="bg1"/>
              </a:solidFill>
              <a:latin typeface="メイリオ" panose="020B0604030504040204" pitchFamily="50" charset="-128"/>
              <a:ea typeface="メイリオ" panose="020B0604030504040204" pitchFamily="50" charset="-128"/>
            </a:endParaRPr>
          </a:p>
          <a:p>
            <a:r>
              <a:rPr lang="en" altLang="ja-JP" sz="1000" dirty="0">
                <a:solidFill>
                  <a:schemeClr val="bg1"/>
                </a:solidFill>
                <a:latin typeface="メイリオ" panose="020B0604030504040204" pitchFamily="50" charset="-128"/>
                <a:ea typeface="メイリオ" panose="020B0604030504040204" pitchFamily="50" charset="-128"/>
              </a:rPr>
              <a:t>Amazon EC2</a:t>
            </a:r>
            <a:r>
              <a:rPr lang="ja-JP" altLang="en"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EBS</a:t>
            </a:r>
            <a:r>
              <a:rPr lang="ja-JP" altLang="en"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ECS</a:t>
            </a:r>
            <a:r>
              <a:rPr lang="ja-JP" altLang="en-US"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EKS</a:t>
            </a:r>
            <a:r>
              <a:rPr lang="ja-JP" altLang="en"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EMR</a:t>
            </a:r>
            <a:r>
              <a:rPr lang="ja-JP" altLang="en-US"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Amazon RDS for PostgreSQL / MySQL</a:t>
            </a:r>
            <a:r>
              <a:rPr lang="ja-JP" altLang="en-US"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Amazon S3</a:t>
            </a:r>
            <a:endParaRPr lang="ja-JP" altLang="en-US" sz="1000" b="0" i="0" dirty="0">
              <a:solidFill>
                <a:schemeClr val="bg1"/>
              </a:solidFill>
              <a:effectLst/>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131D09DF-3C29-0240-BE93-CB1029ACB930}"/>
              </a:ext>
            </a:extLst>
          </p:cNvPr>
          <p:cNvSpPr txBox="1"/>
          <p:nvPr/>
        </p:nvSpPr>
        <p:spPr>
          <a:xfrm>
            <a:off x="2036474" y="4834909"/>
            <a:ext cx="3692036" cy="369332"/>
          </a:xfrm>
          <a:prstGeom prst="rect">
            <a:avLst/>
          </a:prstGeom>
          <a:noFill/>
        </p:spPr>
        <p:txBody>
          <a:bodyPr wrap="none" rtlCol="0">
            <a:spAutoFit/>
          </a:bodyPr>
          <a:lstStyle/>
          <a:p>
            <a:pPr algn="ctr"/>
            <a:r>
              <a:rPr kumimoji="1" lang="ja-JP" altLang="en-US" dirty="0">
                <a:solidFill>
                  <a:schemeClr val="accent6">
                    <a:lumMod val="50000"/>
                  </a:schemeClr>
                </a:solidFill>
                <a:latin typeface="Meiryo" panose="020B0604030504040204" pitchFamily="34" charset="-128"/>
                <a:ea typeface="Meiryo" panose="020B0604030504040204" pitchFamily="34" charset="-128"/>
              </a:rPr>
              <a:t>ネットワーク（</a:t>
            </a:r>
            <a:r>
              <a:rPr kumimoji="1" lang="en-US" altLang="ja-JP" dirty="0">
                <a:solidFill>
                  <a:schemeClr val="accent6">
                    <a:lumMod val="50000"/>
                  </a:schemeClr>
                </a:solidFill>
                <a:latin typeface="Meiryo" panose="020B0604030504040204" pitchFamily="34" charset="-128"/>
                <a:ea typeface="Meiryo" panose="020B0604030504040204" pitchFamily="34" charset="-128"/>
              </a:rPr>
              <a:t>Direct Connect</a:t>
            </a:r>
            <a:r>
              <a:rPr kumimoji="1" lang="ja-JP" altLang="en-US" dirty="0">
                <a:solidFill>
                  <a:schemeClr val="accent6">
                    <a:lumMod val="50000"/>
                  </a:schemeClr>
                </a:solidFill>
                <a:latin typeface="Meiryo" panose="020B0604030504040204" pitchFamily="34" charset="-128"/>
                <a:ea typeface="Meiryo" panose="020B0604030504040204" pitchFamily="34" charset="-128"/>
              </a:rPr>
              <a:t>）</a:t>
            </a:r>
          </a:p>
        </p:txBody>
      </p:sp>
      <p:cxnSp>
        <p:nvCxnSpPr>
          <p:cNvPr id="34" name="カギ線コネクタ 33">
            <a:extLst>
              <a:ext uri="{FF2B5EF4-FFF2-40B4-BE49-F238E27FC236}">
                <a16:creationId xmlns:a16="http://schemas.microsoft.com/office/drawing/2014/main" id="{B522B898-950B-2E40-9A30-88520C9DB77B}"/>
              </a:ext>
            </a:extLst>
          </p:cNvPr>
          <p:cNvCxnSpPr>
            <a:stCxn id="25" idx="3"/>
            <a:endCxn id="26" idx="2"/>
          </p:cNvCxnSpPr>
          <p:nvPr/>
        </p:nvCxnSpPr>
        <p:spPr>
          <a:xfrm rot="10800000">
            <a:off x="3536506" y="5334195"/>
            <a:ext cx="3618084" cy="408103"/>
          </a:xfrm>
          <a:prstGeom prst="bentConnector2">
            <a:avLst/>
          </a:prstGeom>
          <a:ln>
            <a:solidFill>
              <a:schemeClr val="accent2">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正方形/長方形 34">
            <a:extLst>
              <a:ext uri="{FF2B5EF4-FFF2-40B4-BE49-F238E27FC236}">
                <a16:creationId xmlns:a16="http://schemas.microsoft.com/office/drawing/2014/main" id="{B3E362E9-4F7B-2647-A78F-13C670BEEFB8}"/>
              </a:ext>
            </a:extLst>
          </p:cNvPr>
          <p:cNvSpPr/>
          <p:nvPr/>
        </p:nvSpPr>
        <p:spPr>
          <a:xfrm>
            <a:off x="230400" y="6166957"/>
            <a:ext cx="8808962" cy="400110"/>
          </a:xfrm>
          <a:prstGeom prst="rect">
            <a:avLst/>
          </a:prstGeom>
        </p:spPr>
        <p:txBody>
          <a:bodyPr wrap="square">
            <a:spAutoFit/>
          </a:bodyPr>
          <a:lstStyle/>
          <a:p>
            <a:r>
              <a:rPr lang="en-US" altLang="ja-JP" sz="1000" b="1" dirty="0">
                <a:solidFill>
                  <a:srgbClr val="0070C0"/>
                </a:solidFill>
                <a:latin typeface="Meiryo" panose="020B0604030504040204" pitchFamily="34" charset="-128"/>
                <a:ea typeface="Meiryo" panose="020B0604030504040204" pitchFamily="34" charset="-128"/>
              </a:rPr>
              <a:t>AZ</a:t>
            </a:r>
            <a:r>
              <a:rPr lang="ja-JP" altLang="en-US" sz="1000" dirty="0">
                <a:solidFill>
                  <a:srgbClr val="0070C0"/>
                </a:solidFill>
                <a:latin typeface="Meiryo" panose="020B0604030504040204" pitchFamily="34" charset="-128"/>
                <a:ea typeface="Meiryo" panose="020B0604030504040204" pitchFamily="34" charset="-128"/>
              </a:rPr>
              <a:t>（</a:t>
            </a:r>
            <a:r>
              <a:rPr lang="en" altLang="ja-JP" sz="1000" dirty="0">
                <a:solidFill>
                  <a:srgbClr val="0070C0"/>
                </a:solidFill>
                <a:latin typeface="Meiryo" panose="020B0604030504040204" pitchFamily="34" charset="-128"/>
                <a:ea typeface="Meiryo" panose="020B0604030504040204" pitchFamily="34" charset="-128"/>
              </a:rPr>
              <a:t>Availability Zone</a:t>
            </a:r>
            <a:r>
              <a:rPr lang="ja-JP" altLang="en" sz="1000" dirty="0">
                <a:solidFill>
                  <a:srgbClr val="0070C0"/>
                </a:solidFill>
                <a:latin typeface="Meiryo" panose="020B0604030504040204" pitchFamily="34" charset="-128"/>
                <a:ea typeface="Meiryo" panose="020B0604030504040204" pitchFamily="34" charset="-128"/>
              </a:rPr>
              <a:t>）</a:t>
            </a:r>
            <a:r>
              <a:rPr lang="ja-JP" altLang="en-US" sz="1000" dirty="0">
                <a:solidFill>
                  <a:srgbClr val="333333"/>
                </a:solidFill>
                <a:latin typeface="Meiryo" panose="020B0604030504040204" pitchFamily="34" charset="-128"/>
                <a:ea typeface="Meiryo" panose="020B0604030504040204" pitchFamily="34" charset="-128"/>
              </a:rPr>
              <a:t>：設備の構成単位。各</a:t>
            </a:r>
            <a:r>
              <a:rPr lang="en" altLang="ja-JP" sz="1000" dirty="0">
                <a:solidFill>
                  <a:srgbClr val="333333"/>
                </a:solidFill>
                <a:latin typeface="Meiryo" panose="020B0604030504040204" pitchFamily="34" charset="-128"/>
                <a:ea typeface="Meiryo" panose="020B0604030504040204" pitchFamily="34" charset="-128"/>
              </a:rPr>
              <a:t>AZ</a:t>
            </a:r>
            <a:r>
              <a:rPr lang="ja-JP" altLang="en-US" sz="1000" dirty="0">
                <a:solidFill>
                  <a:srgbClr val="333333"/>
                </a:solidFill>
                <a:latin typeface="Meiryo" panose="020B0604030504040204" pitchFamily="34" charset="-128"/>
                <a:ea typeface="Meiryo" panose="020B0604030504040204" pitchFamily="34" charset="-128"/>
              </a:rPr>
              <a:t>は一つあるいは複数のデータセンタから成り、</a:t>
            </a:r>
            <a:r>
              <a:rPr lang="en" altLang="ja-JP" sz="1000" dirty="0">
                <a:solidFill>
                  <a:srgbClr val="333333"/>
                </a:solidFill>
                <a:latin typeface="Meiryo" panose="020B0604030504040204" pitchFamily="34" charset="-128"/>
                <a:ea typeface="Meiryo" panose="020B0604030504040204" pitchFamily="34" charset="-128"/>
              </a:rPr>
              <a:t>AZ</a:t>
            </a:r>
            <a:r>
              <a:rPr lang="ja-JP" altLang="en-US" sz="1000" dirty="0">
                <a:solidFill>
                  <a:srgbClr val="333333"/>
                </a:solidFill>
                <a:latin typeface="Meiryo" panose="020B0604030504040204" pitchFamily="34" charset="-128"/>
                <a:ea typeface="Meiryo" panose="020B0604030504040204" pitchFamily="34" charset="-128"/>
              </a:rPr>
              <a:t>同士は地震や台風などで同時に被災しにくいように、ある程度距離を離して設置。</a:t>
            </a:r>
            <a:r>
              <a:rPr lang="en" altLang="ja-JP" sz="1000" dirty="0">
                <a:solidFill>
                  <a:srgbClr val="333333"/>
                </a:solidFill>
                <a:latin typeface="Meiryo" panose="020B0604030504040204" pitchFamily="34" charset="-128"/>
                <a:ea typeface="Meiryo" panose="020B0604030504040204" pitchFamily="34" charset="-128"/>
              </a:rPr>
              <a:t>AWS</a:t>
            </a:r>
            <a:r>
              <a:rPr lang="ja-JP" altLang="en-US" sz="1000" dirty="0">
                <a:solidFill>
                  <a:srgbClr val="333333"/>
                </a:solidFill>
                <a:latin typeface="Meiryo" panose="020B0604030504040204" pitchFamily="34" charset="-128"/>
                <a:ea typeface="Meiryo" panose="020B0604030504040204" pitchFamily="34" charset="-128"/>
              </a:rPr>
              <a:t>の東京リージョンは</a:t>
            </a:r>
            <a:r>
              <a:rPr lang="en-US" altLang="ja-JP" sz="1000" dirty="0">
                <a:solidFill>
                  <a:srgbClr val="333333"/>
                </a:solidFill>
                <a:latin typeface="Meiryo" panose="020B0604030504040204" pitchFamily="34" charset="-128"/>
                <a:ea typeface="Meiryo" panose="020B0604030504040204" pitchFamily="34" charset="-128"/>
              </a:rPr>
              <a:t>4</a:t>
            </a:r>
            <a:r>
              <a:rPr lang="ja-JP" altLang="en-US" sz="1000" dirty="0">
                <a:solidFill>
                  <a:srgbClr val="333333"/>
                </a:solidFill>
                <a:latin typeface="Meiryo" panose="020B0604030504040204" pitchFamily="34" charset="-128"/>
                <a:ea typeface="Meiryo" panose="020B0604030504040204" pitchFamily="34" charset="-128"/>
              </a:rPr>
              <a:t>つの</a:t>
            </a:r>
            <a:r>
              <a:rPr lang="en" altLang="ja-JP" sz="1000" dirty="0">
                <a:solidFill>
                  <a:srgbClr val="333333"/>
                </a:solidFill>
                <a:latin typeface="Meiryo" panose="020B0604030504040204" pitchFamily="34" charset="-128"/>
                <a:ea typeface="Meiryo" panose="020B0604030504040204" pitchFamily="34" charset="-128"/>
              </a:rPr>
              <a:t>AZ</a:t>
            </a:r>
            <a:r>
              <a:rPr lang="ja-JP" altLang="en-US" sz="1000" dirty="0">
                <a:solidFill>
                  <a:srgbClr val="333333"/>
                </a:solidFill>
                <a:latin typeface="Meiryo" panose="020B0604030504040204" pitchFamily="34" charset="-128"/>
                <a:ea typeface="Meiryo" panose="020B0604030504040204" pitchFamily="34" charset="-128"/>
              </a:rPr>
              <a:t>で構成する。</a:t>
            </a:r>
            <a:endParaRPr lang="ja-JP" altLang="en-US" sz="1000" dirty="0">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3D855C3-B135-A842-B2AB-5DA237970AEE}"/>
              </a:ext>
            </a:extLst>
          </p:cNvPr>
          <p:cNvSpPr txBox="1"/>
          <p:nvPr/>
        </p:nvSpPr>
        <p:spPr>
          <a:xfrm>
            <a:off x="7286033" y="2229231"/>
            <a:ext cx="1618384" cy="954107"/>
          </a:xfrm>
          <a:prstGeom prst="rect">
            <a:avLst/>
          </a:prstGeom>
          <a:noFill/>
        </p:spPr>
        <p:txBody>
          <a:bodyPr wrap="square" rtlCol="0">
            <a:spAutoFit/>
          </a:bodyPr>
          <a:lstStyle/>
          <a:p>
            <a:r>
              <a:rPr lang="en" altLang="ja-JP" sz="800" dirty="0">
                <a:latin typeface="Meiryo" panose="020B0604030504040204" pitchFamily="34" charset="-128"/>
                <a:ea typeface="Meiryo" panose="020B0604030504040204" pitchFamily="34" charset="-128"/>
              </a:rPr>
              <a:t>AWS</a:t>
            </a:r>
            <a:r>
              <a:rPr lang="ja-JP" altLang="en-US" sz="800" dirty="0">
                <a:latin typeface="Meiryo" panose="020B0604030504040204" pitchFamily="34" charset="-128"/>
                <a:ea typeface="Meiryo" panose="020B0604030504040204" pitchFamily="34" charset="-128"/>
              </a:rPr>
              <a:t>コンソールから構成パターン・カタログから注文すると</a:t>
            </a:r>
            <a:r>
              <a:rPr lang="en-US" altLang="ja-JP" sz="800" dirty="0">
                <a:latin typeface="Meiryo" panose="020B0604030504040204" pitchFamily="34" charset="-128"/>
                <a:ea typeface="Meiryo" panose="020B0604030504040204" pitchFamily="34" charset="-128"/>
              </a:rPr>
              <a:t>2</a:t>
            </a:r>
            <a:r>
              <a:rPr lang="ja-JP" altLang="en-US" sz="800" dirty="0">
                <a:latin typeface="Meiryo" panose="020B0604030504040204" pitchFamily="34" charset="-128"/>
                <a:ea typeface="Meiryo" panose="020B0604030504040204" pitchFamily="34" charset="-128"/>
              </a:rPr>
              <a:t>週間程度で</a:t>
            </a:r>
            <a:r>
              <a:rPr lang="en-US" altLang="ja-JP" sz="800" dirty="0">
                <a:latin typeface="Meiryo" panose="020B0604030504040204" pitchFamily="34" charset="-128"/>
                <a:ea typeface="Meiryo" panose="020B0604030504040204" pitchFamily="34" charset="-128"/>
              </a:rPr>
              <a:t>24</a:t>
            </a:r>
            <a:r>
              <a:rPr lang="ja-JP" altLang="en-US" sz="800" dirty="0">
                <a:latin typeface="Meiryo" panose="020B0604030504040204" pitchFamily="34" charset="-128"/>
                <a:ea typeface="Meiryo" panose="020B0604030504040204" pitchFamily="34" charset="-128"/>
              </a:rPr>
              <a:t>インチラックに収めた機器一式が届けられる。</a:t>
            </a:r>
            <a:endParaRPr lang="en-US" altLang="ja-JP" sz="800" dirty="0">
              <a:latin typeface="Meiryo" panose="020B0604030504040204" pitchFamily="34" charset="-128"/>
              <a:ea typeface="Meiryo" panose="020B0604030504040204" pitchFamily="34" charset="-128"/>
            </a:endParaRPr>
          </a:p>
          <a:p>
            <a:r>
              <a:rPr lang="en" altLang="ja-JP" sz="800" dirty="0">
                <a:latin typeface="Meiryo" panose="020B0604030504040204" pitchFamily="34" charset="-128"/>
                <a:ea typeface="Meiryo" panose="020B0604030504040204" pitchFamily="34" charset="-128"/>
              </a:rPr>
              <a:t>AWS</a:t>
            </a:r>
            <a:r>
              <a:rPr lang="ja-JP" altLang="en-US" sz="800" dirty="0">
                <a:latin typeface="Meiryo" panose="020B0604030504040204" pitchFamily="34" charset="-128"/>
                <a:ea typeface="Meiryo" panose="020B0604030504040204" pitchFamily="34" charset="-128"/>
              </a:rPr>
              <a:t>のスタッフがラックを設置し、電源とネットワークを接続すれば、使い始められる。</a:t>
            </a:r>
            <a:endParaRPr kumimoji="1" lang="ja-JP" altLang="en-US" sz="800" dirty="0">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3CE34C8A-A1B6-C846-AB80-875A893B0C17}"/>
              </a:ext>
            </a:extLst>
          </p:cNvPr>
          <p:cNvSpPr/>
          <p:nvPr/>
        </p:nvSpPr>
        <p:spPr>
          <a:xfrm>
            <a:off x="7875186" y="928900"/>
            <a:ext cx="1029231" cy="1077218"/>
          </a:xfrm>
          <a:prstGeom prst="rect">
            <a:avLst/>
          </a:prstGeom>
        </p:spPr>
        <p:txBody>
          <a:bodyPr wrap="square">
            <a:spAutoFit/>
          </a:bodyPr>
          <a:lstStyle/>
          <a:p>
            <a:r>
              <a:rPr lang="en" altLang="ja-JP" sz="800" dirty="0">
                <a:solidFill>
                  <a:srgbClr val="333333"/>
                </a:solidFill>
                <a:latin typeface="Meiryo" panose="020B0604030504040204" pitchFamily="34" charset="-128"/>
                <a:ea typeface="Meiryo" panose="020B0604030504040204" pitchFamily="34" charset="-128"/>
              </a:rPr>
              <a:t>AWS</a:t>
            </a:r>
            <a:r>
              <a:rPr lang="ja-JP" altLang="en-US" sz="800" dirty="0">
                <a:solidFill>
                  <a:srgbClr val="333333"/>
                </a:solidFill>
                <a:latin typeface="Meiryo" panose="020B0604030504040204" pitchFamily="34" charset="-128"/>
                <a:ea typeface="Meiryo" panose="020B0604030504040204" pitchFamily="34" charset="-128"/>
              </a:rPr>
              <a:t>がリモートで運用。ソフトのアップグレードやパッチ適用は基本的に無停止。仮想マシンの再起動が必要な場合は、その旨の通知</a:t>
            </a:r>
            <a:endParaRPr lang="ja-JP" altLang="en-US" sz="800" dirty="0">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7F9C1B0E-EF4B-8942-B024-F4016AB3BF48}"/>
              </a:ext>
            </a:extLst>
          </p:cNvPr>
          <p:cNvSpPr/>
          <p:nvPr/>
        </p:nvSpPr>
        <p:spPr>
          <a:xfrm>
            <a:off x="7791698" y="5672218"/>
            <a:ext cx="937230" cy="338554"/>
          </a:xfrm>
          <a:prstGeom prst="rect">
            <a:avLst/>
          </a:prstGeom>
        </p:spPr>
        <p:txBody>
          <a:bodyPr wrap="square">
            <a:spAutoFit/>
          </a:bodyPr>
          <a:lstStyle/>
          <a:p>
            <a:pPr algn="r"/>
            <a:r>
              <a:rPr lang="ja-JP" altLang="en-US" sz="800" b="1">
                <a:solidFill>
                  <a:srgbClr val="333333"/>
                </a:solidFill>
                <a:latin typeface="Meiryo" panose="020B0604030504040204" pitchFamily="34" charset="-128"/>
                <a:ea typeface="Meiryo" panose="020B0604030504040204" pitchFamily="34" charset="-128"/>
              </a:rPr>
              <a:t>マネージメント</a:t>
            </a:r>
            <a:endParaRPr lang="en-US" altLang="ja-JP" sz="800" b="1" dirty="0">
              <a:solidFill>
                <a:srgbClr val="333333"/>
              </a:solidFill>
              <a:latin typeface="Meiryo" panose="020B0604030504040204" pitchFamily="34" charset="-128"/>
              <a:ea typeface="Meiryo" panose="020B0604030504040204" pitchFamily="34" charset="-128"/>
            </a:endParaRPr>
          </a:p>
          <a:p>
            <a:pPr algn="r"/>
            <a:r>
              <a:rPr lang="ja-JP" altLang="en-US" sz="800" b="1">
                <a:solidFill>
                  <a:srgbClr val="333333"/>
                </a:solidFill>
                <a:latin typeface="Meiryo" panose="020B0604030504040204" pitchFamily="34" charset="-128"/>
                <a:ea typeface="Meiryo" panose="020B0604030504040204" pitchFamily="34" charset="-128"/>
              </a:rPr>
              <a:t>コンソール</a:t>
            </a:r>
            <a:endParaRPr lang="ja-JP" altLang="en-US" sz="800">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9BC600F6-C393-2044-8342-D4C6B78338E0}"/>
              </a:ext>
            </a:extLst>
          </p:cNvPr>
          <p:cNvSpPr/>
          <p:nvPr/>
        </p:nvSpPr>
        <p:spPr>
          <a:xfrm>
            <a:off x="7666241" y="4222736"/>
            <a:ext cx="1217073" cy="461665"/>
          </a:xfrm>
          <a:prstGeom prst="rect">
            <a:avLst/>
          </a:prstGeom>
        </p:spPr>
        <p:txBody>
          <a:bodyPr wrap="square">
            <a:spAutoFit/>
          </a:bodyPr>
          <a:lstStyle/>
          <a:p>
            <a:pPr marL="171450" indent="-171450">
              <a:buFont typeface="Wingdings" pitchFamily="2" charset="2"/>
              <a:buChar char="l"/>
            </a:pPr>
            <a:r>
              <a:rPr lang="ja-JP" altLang="en-US" sz="800" dirty="0">
                <a:solidFill>
                  <a:schemeClr val="accent6">
                    <a:lumMod val="50000"/>
                  </a:schemeClr>
                </a:solidFill>
                <a:latin typeface="Meiryo" panose="020B0604030504040204" pitchFamily="34" charset="-128"/>
                <a:ea typeface="Meiryo" panose="020B0604030504040204" pitchFamily="34" charset="-128"/>
              </a:rPr>
              <a:t>低遅延処理</a:t>
            </a:r>
            <a:endParaRPr lang="en-US" altLang="ja-JP" sz="800" dirty="0">
              <a:solidFill>
                <a:schemeClr val="accent6">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800" dirty="0">
                <a:solidFill>
                  <a:schemeClr val="accent6">
                    <a:lumMod val="50000"/>
                  </a:schemeClr>
                </a:solidFill>
                <a:latin typeface="Meiryo" panose="020B0604030504040204" pitchFamily="34" charset="-128"/>
                <a:ea typeface="Meiryo" panose="020B0604030504040204" pitchFamily="34" charset="-128"/>
              </a:rPr>
              <a:t>ローカルでの</a:t>
            </a:r>
            <a:endParaRPr lang="en-US" altLang="ja-JP" sz="800" dirty="0">
              <a:solidFill>
                <a:schemeClr val="accent6">
                  <a:lumMod val="50000"/>
                </a:schemeClr>
              </a:solidFill>
              <a:latin typeface="Meiryo" panose="020B0604030504040204" pitchFamily="34" charset="-128"/>
              <a:ea typeface="Meiryo" panose="020B0604030504040204" pitchFamily="34" charset="-128"/>
            </a:endParaRPr>
          </a:p>
          <a:p>
            <a:r>
              <a:rPr lang="ja-JP" altLang="en-US" sz="800" dirty="0">
                <a:solidFill>
                  <a:schemeClr val="accent6">
                    <a:lumMod val="50000"/>
                  </a:schemeClr>
                </a:solidFill>
                <a:latin typeface="Meiryo" panose="020B0604030504040204" pitchFamily="34" charset="-128"/>
                <a:ea typeface="Meiryo" panose="020B0604030504040204" pitchFamily="34" charset="-128"/>
              </a:rPr>
              <a:t>　　大量データ処理</a:t>
            </a:r>
          </a:p>
        </p:txBody>
      </p:sp>
      <p:sp>
        <p:nvSpPr>
          <p:cNvPr id="42" name="テキスト ボックス 41">
            <a:extLst>
              <a:ext uri="{FF2B5EF4-FFF2-40B4-BE49-F238E27FC236}">
                <a16:creationId xmlns:a16="http://schemas.microsoft.com/office/drawing/2014/main" id="{8CCE25C5-3214-614F-9E95-B1083434A3A2}"/>
              </a:ext>
            </a:extLst>
          </p:cNvPr>
          <p:cNvSpPr txBox="1"/>
          <p:nvPr/>
        </p:nvSpPr>
        <p:spPr>
          <a:xfrm>
            <a:off x="908241" y="996671"/>
            <a:ext cx="3302186" cy="369332"/>
          </a:xfrm>
          <a:prstGeom prst="rect">
            <a:avLst/>
          </a:prstGeom>
          <a:noFill/>
        </p:spPr>
        <p:txBody>
          <a:bodyPr wrap="none" rtlCol="0">
            <a:spAutoFit/>
          </a:bodyPr>
          <a:lstStyle/>
          <a:p>
            <a:r>
              <a:rPr kumimoji="1" lang="en-US" altLang="ja-JP" dirty="0">
                <a:solidFill>
                  <a:schemeClr val="accent6">
                    <a:lumMod val="50000"/>
                  </a:schemeClr>
                </a:solidFill>
                <a:latin typeface="Meiryo" panose="020B0604030504040204" pitchFamily="34" charset="-128"/>
                <a:ea typeface="Meiryo" panose="020B0604030504040204" pitchFamily="34" charset="-128"/>
              </a:rPr>
              <a:t>AWS Region</a:t>
            </a:r>
            <a:r>
              <a:rPr kumimoji="1" lang="ja-JP" altLang="en-US" sz="1200" dirty="0">
                <a:solidFill>
                  <a:schemeClr val="accent6">
                    <a:lumMod val="50000"/>
                  </a:schemeClr>
                </a:solidFill>
                <a:latin typeface="Meiryo" panose="020B0604030504040204" pitchFamily="34" charset="-128"/>
                <a:ea typeface="Meiryo" panose="020B0604030504040204" pitchFamily="34" charset="-128"/>
              </a:rPr>
              <a:t>（地域の単位</a:t>
            </a:r>
            <a:r>
              <a:rPr lang="en-US" altLang="ja-JP" sz="1200" dirty="0">
                <a:solidFill>
                  <a:schemeClr val="accent6">
                    <a:lumMod val="50000"/>
                  </a:schemeClr>
                </a:solidFill>
                <a:latin typeface="Meiryo" panose="020B0604030504040204" pitchFamily="34" charset="-128"/>
                <a:ea typeface="Meiryo" panose="020B0604030504040204" pitchFamily="34" charset="-128"/>
              </a:rPr>
              <a:t> </a:t>
            </a:r>
            <a:r>
              <a:rPr lang="ja-JP" altLang="en-US" sz="1200" dirty="0">
                <a:solidFill>
                  <a:schemeClr val="accent6">
                    <a:lumMod val="50000"/>
                  </a:schemeClr>
                </a:solidFill>
                <a:latin typeface="Meiryo" panose="020B0604030504040204" pitchFamily="34" charset="-128"/>
                <a:ea typeface="Meiryo" panose="020B0604030504040204" pitchFamily="34" charset="-128"/>
              </a:rPr>
              <a:t>例：東京</a:t>
            </a:r>
            <a:r>
              <a:rPr kumimoji="1" lang="ja-JP" altLang="en-US" sz="1200" dirty="0">
                <a:solidFill>
                  <a:schemeClr val="accent6">
                    <a:lumMod val="50000"/>
                  </a:schemeClr>
                </a:solidFill>
                <a:latin typeface="Meiryo" panose="020B0604030504040204" pitchFamily="34" charset="-128"/>
                <a:ea typeface="Meiryo" panose="020B0604030504040204" pitchFamily="34" charset="-128"/>
              </a:rPr>
              <a:t>）</a:t>
            </a:r>
          </a:p>
        </p:txBody>
      </p:sp>
      <p:sp>
        <p:nvSpPr>
          <p:cNvPr id="43" name="テキスト ボックス 42">
            <a:extLst>
              <a:ext uri="{FF2B5EF4-FFF2-40B4-BE49-F238E27FC236}">
                <a16:creationId xmlns:a16="http://schemas.microsoft.com/office/drawing/2014/main" id="{753F57BE-6E89-D549-B8D0-48B4C353A51F}"/>
              </a:ext>
            </a:extLst>
          </p:cNvPr>
          <p:cNvSpPr txBox="1"/>
          <p:nvPr/>
        </p:nvSpPr>
        <p:spPr>
          <a:xfrm>
            <a:off x="7291687" y="3289956"/>
            <a:ext cx="1585285" cy="338554"/>
          </a:xfrm>
          <a:prstGeom prst="rect">
            <a:avLst/>
          </a:prstGeom>
          <a:noFill/>
        </p:spPr>
        <p:txBody>
          <a:bodyPr wrap="square" rtlCol="0">
            <a:spAutoFit/>
          </a:bodyPr>
          <a:lstStyle/>
          <a:p>
            <a:r>
              <a:rPr kumimoji="1" lang="en-US" altLang="ja-JP" sz="800" dirty="0" err="1">
                <a:solidFill>
                  <a:schemeClr val="accent2"/>
                </a:solidFill>
                <a:latin typeface="Meiryo" panose="020B0604030504040204" pitchFamily="34" charset="-128"/>
                <a:ea typeface="Meiryo" panose="020B0604030504040204" pitchFamily="34" charset="-128"/>
              </a:rPr>
              <a:t>Vmware</a:t>
            </a:r>
            <a:r>
              <a:rPr kumimoji="1" lang="en-US" altLang="ja-JP" sz="800" dirty="0">
                <a:solidFill>
                  <a:schemeClr val="accent2"/>
                </a:solidFill>
                <a:latin typeface="Meiryo" panose="020B0604030504040204" pitchFamily="34" charset="-128"/>
                <a:ea typeface="Meiryo" panose="020B0604030504040204" pitchFamily="34" charset="-128"/>
              </a:rPr>
              <a:t> Cloud for AWS </a:t>
            </a:r>
            <a:r>
              <a:rPr kumimoji="1" lang="en-US" altLang="ja-JP" sz="800" dirty="0" err="1">
                <a:solidFill>
                  <a:schemeClr val="accent2"/>
                </a:solidFill>
                <a:latin typeface="Meiryo" panose="020B0604030504040204" pitchFamily="34" charset="-128"/>
                <a:ea typeface="Meiryo" panose="020B0604030504040204" pitchFamily="34" charset="-128"/>
              </a:rPr>
              <a:t>Outopsts</a:t>
            </a:r>
            <a:r>
              <a:rPr kumimoji="1" lang="en-US" altLang="ja-JP" sz="800" dirty="0">
                <a:solidFill>
                  <a:schemeClr val="accent2"/>
                </a:solidFill>
                <a:latin typeface="Meiryo" panose="020B0604030504040204" pitchFamily="34" charset="-128"/>
                <a:ea typeface="Meiryo" panose="020B0604030504040204" pitchFamily="34" charset="-128"/>
              </a:rPr>
              <a:t> </a:t>
            </a:r>
            <a:r>
              <a:rPr kumimoji="1" lang="ja-JP" altLang="en-US" sz="800" dirty="0">
                <a:solidFill>
                  <a:schemeClr val="accent2"/>
                </a:solidFill>
                <a:latin typeface="Meiryo" panose="020B0604030504040204" pitchFamily="34" charset="-128"/>
                <a:ea typeface="Meiryo" panose="020B0604030504040204" pitchFamily="34" charset="-128"/>
              </a:rPr>
              <a:t>もある</a:t>
            </a:r>
            <a:r>
              <a:rPr kumimoji="1" lang="en-US" altLang="ja-JP" sz="800" dirty="0">
                <a:solidFill>
                  <a:schemeClr val="accent2"/>
                </a:solidFill>
                <a:latin typeface="Meiryo" panose="020B0604030504040204" pitchFamily="34" charset="-128"/>
                <a:ea typeface="Meiryo" panose="020B0604030504040204" pitchFamily="34" charset="-128"/>
              </a:rPr>
              <a:t> </a:t>
            </a:r>
            <a:endParaRPr kumimoji="1" lang="ja-JP" altLang="en-US" sz="800" dirty="0">
              <a:solidFill>
                <a:schemeClr val="accent2"/>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43641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5FF380AD-AE5F-D643-A68E-0CD90AEAF21F}"/>
              </a:ext>
            </a:extLst>
          </p:cNvPr>
          <p:cNvGrpSpPr/>
          <p:nvPr/>
        </p:nvGrpSpPr>
        <p:grpSpPr>
          <a:xfrm>
            <a:off x="2077125" y="2052060"/>
            <a:ext cx="1125971" cy="940475"/>
            <a:chOff x="6183086" y="1006733"/>
            <a:chExt cx="1465008" cy="1192048"/>
          </a:xfrm>
        </p:grpSpPr>
        <p:pic>
          <p:nvPicPr>
            <p:cNvPr id="11" name="図 10">
              <a:extLst>
                <a:ext uri="{FF2B5EF4-FFF2-40B4-BE49-F238E27FC236}">
                  <a16:creationId xmlns:a16="http://schemas.microsoft.com/office/drawing/2014/main" id="{AABBB962-47A8-5749-83B1-85C5E75EF0F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83086" y="1107350"/>
              <a:ext cx="1465008" cy="1091431"/>
            </a:xfrm>
            <a:prstGeom prst="rect">
              <a:avLst/>
            </a:prstGeom>
          </p:spPr>
        </p:pic>
        <p:pic>
          <p:nvPicPr>
            <p:cNvPr id="10" name="図 9">
              <a:extLst>
                <a:ext uri="{FF2B5EF4-FFF2-40B4-BE49-F238E27FC236}">
                  <a16:creationId xmlns:a16="http://schemas.microsoft.com/office/drawing/2014/main" id="{04EA2C43-1671-9042-B658-312A21DA2D40}"/>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1015" y="1006733"/>
              <a:ext cx="1091431" cy="1091431"/>
            </a:xfrm>
            <a:prstGeom prst="rect">
              <a:avLst/>
            </a:prstGeom>
          </p:spPr>
        </p:pic>
        <p:pic>
          <p:nvPicPr>
            <p:cNvPr id="15" name="図 14" descr="挿絵, 時計 が含まれている画像&#10;&#10;自動的に生成された説明">
              <a:extLst>
                <a:ext uri="{FF2B5EF4-FFF2-40B4-BE49-F238E27FC236}">
                  <a16:creationId xmlns:a16="http://schemas.microsoft.com/office/drawing/2014/main" id="{B8EC66C6-FB23-4842-9490-CE318267A4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82059" y="1397805"/>
              <a:ext cx="309286" cy="309286"/>
            </a:xfrm>
            <a:prstGeom prst="rect">
              <a:avLst/>
            </a:prstGeom>
            <a:ln>
              <a:noFill/>
            </a:ln>
            <a:effectLst>
              <a:outerShdw blurRad="292100" dist="139700" dir="2700000" algn="tl" rotWithShape="0">
                <a:srgbClr val="333333">
                  <a:alpha val="65000"/>
                </a:srgbClr>
              </a:outerShdw>
            </a:effectLst>
          </p:spPr>
        </p:pic>
      </p:grpSp>
      <p:pic>
        <p:nvPicPr>
          <p:cNvPr id="1026" name="Picture 2" descr="検索ボタン の写真、ロイヤリティフリーの画像、グラフィック、ベクターおよびビデオ | Adobe Stock">
            <a:extLst>
              <a:ext uri="{FF2B5EF4-FFF2-40B4-BE49-F238E27FC236}">
                <a16:creationId xmlns:a16="http://schemas.microsoft.com/office/drawing/2014/main" id="{4428D39A-1387-AE4D-B0CB-030E062AE05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21595" y="2250422"/>
            <a:ext cx="1704313" cy="618813"/>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0C716862-7BA0-6D4F-9EDC-726C567E9E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11861" y="2345287"/>
            <a:ext cx="1418933" cy="322485"/>
          </a:xfrm>
          <a:prstGeom prst="rect">
            <a:avLst/>
          </a:prstGeom>
        </p:spPr>
      </p:pic>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grpSp>
        <p:nvGrpSpPr>
          <p:cNvPr id="37" name="グループ化 36">
            <a:extLst>
              <a:ext uri="{FF2B5EF4-FFF2-40B4-BE49-F238E27FC236}">
                <a16:creationId xmlns:a16="http://schemas.microsoft.com/office/drawing/2014/main" id="{BC64296C-8919-5E45-B5C1-7CA0E5E4B8D8}"/>
              </a:ext>
            </a:extLst>
          </p:cNvPr>
          <p:cNvGrpSpPr/>
          <p:nvPr/>
        </p:nvGrpSpPr>
        <p:grpSpPr>
          <a:xfrm>
            <a:off x="311022" y="3327919"/>
            <a:ext cx="8044510" cy="2235005"/>
            <a:chOff x="311022" y="3327919"/>
            <a:chExt cx="8044510" cy="2235005"/>
          </a:xfrm>
        </p:grpSpPr>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pic>
          <p:nvPicPr>
            <p:cNvPr id="21" name="図 20">
              <a:extLst>
                <a:ext uri="{FF2B5EF4-FFF2-40B4-BE49-F238E27FC236}">
                  <a16:creationId xmlns:a16="http://schemas.microsoft.com/office/drawing/2014/main" id="{78620761-E0F7-F74A-953A-5E12870DBDE2}"/>
                </a:ext>
              </a:extLst>
            </p:cNvPr>
            <p:cNvPicPr>
              <a:picLocks noChangeAspect="1"/>
            </p:cNvPicPr>
            <p:nvPr/>
          </p:nvPicPr>
          <p:blipFill>
            <a:blip r:embed="rId7"/>
            <a:stretch>
              <a:fillRect/>
            </a:stretch>
          </p:blipFill>
          <p:spPr>
            <a:xfrm>
              <a:off x="2077125" y="4521888"/>
              <a:ext cx="1002520" cy="1002520"/>
            </a:xfrm>
            <a:prstGeom prst="rect">
              <a:avLst/>
            </a:prstGeom>
          </p:spPr>
        </p:pic>
        <p:pic>
          <p:nvPicPr>
            <p:cNvPr id="23" name="図 22" descr="コンピュータ が含まれている画像&#10;&#10;自動的に生成された説明">
              <a:extLst>
                <a:ext uri="{FF2B5EF4-FFF2-40B4-BE49-F238E27FC236}">
                  <a16:creationId xmlns:a16="http://schemas.microsoft.com/office/drawing/2014/main" id="{8886C04B-6492-C242-A69D-8D7B7F8C5E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85972" y="4479119"/>
              <a:ext cx="1002520" cy="1083805"/>
            </a:xfrm>
            <a:prstGeom prst="rect">
              <a:avLst/>
            </a:prstGeom>
          </p:spPr>
        </p:pic>
        <p:pic>
          <p:nvPicPr>
            <p:cNvPr id="25" name="図 24" descr="コンピュータ, 食品 が含まれている画像&#10;&#10;自動的に生成された説明">
              <a:extLst>
                <a:ext uri="{FF2B5EF4-FFF2-40B4-BE49-F238E27FC236}">
                  <a16:creationId xmlns:a16="http://schemas.microsoft.com/office/drawing/2014/main" id="{81416DC8-C15B-5F46-AF8F-4535B00BABD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54468" y="4531901"/>
              <a:ext cx="1002521" cy="976205"/>
            </a:xfrm>
            <a:prstGeom prst="rect">
              <a:avLst/>
            </a:prstGeom>
          </p:spPr>
        </p:pic>
        <p:pic>
          <p:nvPicPr>
            <p:cNvPr id="27" name="図 26">
              <a:extLst>
                <a:ext uri="{FF2B5EF4-FFF2-40B4-BE49-F238E27FC236}">
                  <a16:creationId xmlns:a16="http://schemas.microsoft.com/office/drawing/2014/main" id="{BA80E6CB-627F-964D-9E16-847C4AFA60B6}"/>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65086" y="4479119"/>
              <a:ext cx="850787" cy="1083805"/>
            </a:xfrm>
            <a:prstGeom prst="rect">
              <a:avLst/>
            </a:prstGeom>
          </p:spPr>
        </p:pic>
        <p:sp>
          <p:nvSpPr>
            <p:cNvPr id="28" name="右矢印 27">
              <a:extLst>
                <a:ext uri="{FF2B5EF4-FFF2-40B4-BE49-F238E27FC236}">
                  <a16:creationId xmlns:a16="http://schemas.microsoft.com/office/drawing/2014/main" id="{26E9036E-7E9D-4442-AEA7-5E1232C61009}"/>
                </a:ext>
              </a:extLst>
            </p:cNvPr>
            <p:cNvSpPr/>
            <p:nvPr/>
          </p:nvSpPr>
          <p:spPr>
            <a:xfrm>
              <a:off x="2962718"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0" name="右矢印 29">
              <a:extLst>
                <a:ext uri="{FF2B5EF4-FFF2-40B4-BE49-F238E27FC236}">
                  <a16:creationId xmlns:a16="http://schemas.microsoft.com/office/drawing/2014/main" id="{6AC7F5E3-E643-5547-A0B5-B2044E934F40}"/>
                </a:ext>
              </a:extLst>
            </p:cNvPr>
            <p:cNvSpPr/>
            <p:nvPr/>
          </p:nvSpPr>
          <p:spPr>
            <a:xfrm>
              <a:off x="4088430"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1" name="右矢印 30">
              <a:extLst>
                <a:ext uri="{FF2B5EF4-FFF2-40B4-BE49-F238E27FC236}">
                  <a16:creationId xmlns:a16="http://schemas.microsoft.com/office/drawing/2014/main" id="{D496AE29-705A-8B40-9070-17F044F4293A}"/>
                </a:ext>
              </a:extLst>
            </p:cNvPr>
            <p:cNvSpPr/>
            <p:nvPr/>
          </p:nvSpPr>
          <p:spPr>
            <a:xfrm>
              <a:off x="5219727" y="4776969"/>
              <a:ext cx="242182" cy="48810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gr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29" name="右大かっこ 28">
            <a:extLst>
              <a:ext uri="{FF2B5EF4-FFF2-40B4-BE49-F238E27FC236}">
                <a16:creationId xmlns:a16="http://schemas.microsoft.com/office/drawing/2014/main" id="{F2E96D78-6F8F-9F43-AE39-352ED469B975}"/>
              </a:ext>
            </a:extLst>
          </p:cNvPr>
          <p:cNvSpPr/>
          <p:nvPr/>
        </p:nvSpPr>
        <p:spPr>
          <a:xfrm rot="5400000">
            <a:off x="3540515" y="4162420"/>
            <a:ext cx="170862" cy="2986899"/>
          </a:xfrm>
          <a:prstGeom prst="rightBracket">
            <a:avLst/>
          </a:prstGeom>
          <a:ln w="381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4" name="右大かっこ 33">
            <a:extLst>
              <a:ext uri="{FF2B5EF4-FFF2-40B4-BE49-F238E27FC236}">
                <a16:creationId xmlns:a16="http://schemas.microsoft.com/office/drawing/2014/main" id="{F13FA7C7-9010-A04A-95E9-36914AAE3462}"/>
              </a:ext>
            </a:extLst>
          </p:cNvPr>
          <p:cNvSpPr/>
          <p:nvPr/>
        </p:nvSpPr>
        <p:spPr>
          <a:xfrm rot="5400000">
            <a:off x="5805048" y="5299500"/>
            <a:ext cx="170862" cy="712740"/>
          </a:xfrm>
          <a:prstGeom prst="rightBracket">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5" name="テキスト ボックス 34">
            <a:extLst>
              <a:ext uri="{FF2B5EF4-FFF2-40B4-BE49-F238E27FC236}">
                <a16:creationId xmlns:a16="http://schemas.microsoft.com/office/drawing/2014/main" id="{7153E858-5A5B-9A46-A36D-95CB418B2415}"/>
              </a:ext>
            </a:extLst>
          </p:cNvPr>
          <p:cNvSpPr txBox="1"/>
          <p:nvPr/>
        </p:nvSpPr>
        <p:spPr>
          <a:xfrm>
            <a:off x="3342426" y="5841936"/>
            <a:ext cx="689612" cy="584775"/>
          </a:xfrm>
          <a:prstGeom prst="rect">
            <a:avLst/>
          </a:prstGeom>
          <a:noFill/>
        </p:spPr>
        <p:txBody>
          <a:bodyPr wrap="none" rtlCol="0">
            <a:spAutoFit/>
          </a:bodyPr>
          <a:lstStyle/>
          <a:p>
            <a:r>
              <a:rPr kumimoji="1" lang="en-US" altLang="ja-JP" sz="32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32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36" name="テキスト ボックス 35">
            <a:extLst>
              <a:ext uri="{FF2B5EF4-FFF2-40B4-BE49-F238E27FC236}">
                <a16:creationId xmlns:a16="http://schemas.microsoft.com/office/drawing/2014/main" id="{B7125C76-A7FA-C54B-A793-6F49E9C20A53}"/>
              </a:ext>
            </a:extLst>
          </p:cNvPr>
          <p:cNvSpPr txBox="1"/>
          <p:nvPr/>
        </p:nvSpPr>
        <p:spPr>
          <a:xfrm>
            <a:off x="5429455" y="5841936"/>
            <a:ext cx="922047" cy="584775"/>
          </a:xfrm>
          <a:prstGeom prst="rect">
            <a:avLst/>
          </a:prstGeom>
          <a:noFill/>
        </p:spPr>
        <p:txBody>
          <a:bodyPr wrap="none" rtlCol="0">
            <a:spAutoFit/>
          </a:bodyPr>
          <a:lstStyle/>
          <a:p>
            <a:r>
              <a:rPr kumimoji="1" lang="en-US" altLang="ja-JP" sz="32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32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Tree>
    <p:extLst>
      <p:ext uri="{BB962C8B-B14F-4D97-AF65-F5344CB8AC3E}">
        <p14:creationId xmlns:p14="http://schemas.microsoft.com/office/powerpoint/2010/main" val="129958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p:cTn id="39" dur="500" fill="hold"/>
                                        <p:tgtEl>
                                          <p:spTgt spid="36"/>
                                        </p:tgtEl>
                                        <p:attrNameLst>
                                          <p:attrName>ppt_w</p:attrName>
                                        </p:attrNameLst>
                                      </p:cBhvr>
                                      <p:tavLst>
                                        <p:tav tm="0">
                                          <p:val>
                                            <p:fltVal val="0"/>
                                          </p:val>
                                        </p:tav>
                                        <p:tav tm="100000">
                                          <p:val>
                                            <p:strVal val="#ppt_w"/>
                                          </p:val>
                                        </p:tav>
                                      </p:tavLst>
                                    </p:anim>
                                    <p:anim calcmode="lin" valueType="num">
                                      <p:cBhvr>
                                        <p:cTn id="40" dur="500" fill="hold"/>
                                        <p:tgtEl>
                                          <p:spTgt spid="36"/>
                                        </p:tgtEl>
                                        <p:attrNameLst>
                                          <p:attrName>ppt_h</p:attrName>
                                        </p:attrNameLst>
                                      </p:cBhvr>
                                      <p:tavLst>
                                        <p:tav tm="0">
                                          <p:val>
                                            <p:fltVal val="0"/>
                                          </p:val>
                                        </p:tav>
                                        <p:tav tm="100000">
                                          <p:val>
                                            <p:strVal val="#ppt_h"/>
                                          </p:val>
                                        </p:tav>
                                      </p:tavLst>
                                    </p:anim>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29" grpId="0" animBg="1"/>
      <p:bldP spid="34" grpId="0" animBg="1"/>
      <p:bldP spid="35" grpId="0"/>
      <p:bldP spid="3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a:extLst>
              <a:ext uri="{FF2B5EF4-FFF2-40B4-BE49-F238E27FC236}">
                <a16:creationId xmlns:a16="http://schemas.microsoft.com/office/drawing/2014/main" id="{07215EC1-8BBC-C74A-B164-DCF71E31B09C}"/>
              </a:ext>
            </a:extLst>
          </p:cNvPr>
          <p:cNvSpPr/>
          <p:nvPr/>
        </p:nvSpPr>
        <p:spPr>
          <a:xfrm rot="10800000" flipH="1">
            <a:off x="302148" y="933367"/>
            <a:ext cx="8539701" cy="5490344"/>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EC25F0F-7F29-4049-A37A-CE9034C089CE}"/>
              </a:ext>
            </a:extLst>
          </p:cNvPr>
          <p:cNvSpPr>
            <a:spLocks noGrp="1"/>
          </p:cNvSpPr>
          <p:nvPr>
            <p:ph type="title"/>
          </p:nvPr>
        </p:nvSpPr>
        <p:spPr/>
        <p:txBody>
          <a:bodyPr/>
          <a:lstStyle/>
          <a:p>
            <a:r>
              <a:rPr kumimoji="1" lang="ja-JP" altLang="en-US"/>
              <a:t>クラウド・ネイティブへのシフトが加速する</a:t>
            </a:r>
          </a:p>
        </p:txBody>
      </p:sp>
      <p:sp>
        <p:nvSpPr>
          <p:cNvPr id="4" name="直角三角形 3">
            <a:extLst>
              <a:ext uri="{FF2B5EF4-FFF2-40B4-BE49-F238E27FC236}">
                <a16:creationId xmlns:a16="http://schemas.microsoft.com/office/drawing/2014/main" id="{D2103C84-536F-9243-9A7B-6436053CCEA4}"/>
              </a:ext>
            </a:extLst>
          </p:cNvPr>
          <p:cNvSpPr/>
          <p:nvPr/>
        </p:nvSpPr>
        <p:spPr>
          <a:xfrm flipH="1">
            <a:off x="302149" y="981075"/>
            <a:ext cx="8539701" cy="5490344"/>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05408EF6-394C-F946-BF26-EF92A6DC75B1}"/>
              </a:ext>
            </a:extLst>
          </p:cNvPr>
          <p:cNvSpPr txBox="1"/>
          <p:nvPr/>
        </p:nvSpPr>
        <p:spPr>
          <a:xfrm>
            <a:off x="418035" y="1885144"/>
            <a:ext cx="4743093" cy="1631216"/>
          </a:xfrm>
          <a:prstGeom prst="rect">
            <a:avLst/>
          </a:prstGeom>
          <a:noFill/>
        </p:spPr>
        <p:txBody>
          <a:bodyPr wrap="none" rtlCol="0">
            <a:spAutoFit/>
          </a:bodyPr>
          <a:lstStyle/>
          <a:p>
            <a:pPr marL="447675" lvl="1" indent="-284163">
              <a:buFont typeface="Wingdings" pitchFamily="2" charset="2"/>
              <a:buChar char="Ø"/>
            </a:pPr>
            <a:r>
              <a:rPr kumimoji="1" lang="en-US" altLang="ja-JP" sz="2000" dirty="0">
                <a:solidFill>
                  <a:schemeClr val="bg1"/>
                </a:solidFill>
                <a:latin typeface="Meiryo" panose="020B0604030504040204" pitchFamily="34" charset="-128"/>
                <a:ea typeface="Meiryo" panose="020B0604030504040204" pitchFamily="34" charset="-128"/>
              </a:rPr>
              <a:t>Oracle Dedicated Region @Cloud</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AWS Outposts</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Microsoft Azure Stack Hub</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IBM Cloud </a:t>
            </a:r>
            <a:r>
              <a:rPr lang="en-US" altLang="ja-JP" sz="2000" dirty="0" err="1">
                <a:solidFill>
                  <a:schemeClr val="bg1"/>
                </a:solidFill>
                <a:latin typeface="Meiryo" panose="020B0604030504040204" pitchFamily="34" charset="-128"/>
                <a:ea typeface="Meiryo" panose="020B0604030504040204" pitchFamily="34" charset="-128"/>
              </a:rPr>
              <a:t>Paks</a:t>
            </a:r>
            <a:endParaRPr lang="en-US" altLang="ja-JP" sz="2000" dirty="0">
              <a:solidFill>
                <a:schemeClr val="bg1"/>
              </a:solidFill>
              <a:latin typeface="Meiryo" panose="020B0604030504040204" pitchFamily="34" charset="-128"/>
              <a:ea typeface="Meiryo" panose="020B0604030504040204" pitchFamily="34" charset="-128"/>
            </a:endParaRP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Google GKE on-prem</a:t>
            </a:r>
            <a:endParaRPr lang="ja-JP" altLang="en-US" sz="20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314186F9-59AC-6346-874A-BAD78560F42D}"/>
              </a:ext>
            </a:extLst>
          </p:cNvPr>
          <p:cNvSpPr txBox="1"/>
          <p:nvPr/>
        </p:nvSpPr>
        <p:spPr>
          <a:xfrm>
            <a:off x="5544639" y="4480143"/>
            <a:ext cx="3081356" cy="1015663"/>
          </a:xfrm>
          <a:prstGeom prst="rect">
            <a:avLst/>
          </a:prstGeom>
          <a:noFill/>
        </p:spPr>
        <p:txBody>
          <a:bodyPr wrap="none" rtlCol="0">
            <a:spAutoFit/>
          </a:bodyPr>
          <a:lstStyle/>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Microsoft Azure Ark</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IBM Cloud Satellite</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Google Anthos</a:t>
            </a:r>
            <a:endParaRPr lang="ja-JP" altLang="en-US" sz="20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768A0EB0-6C56-E647-AC84-49B47BAA47DF}"/>
              </a:ext>
            </a:extLst>
          </p:cNvPr>
          <p:cNvSpPr txBox="1"/>
          <p:nvPr/>
        </p:nvSpPr>
        <p:spPr>
          <a:xfrm>
            <a:off x="418035" y="1124157"/>
            <a:ext cx="5314275" cy="707886"/>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オンプレミス環境にパブリック・クラウドと</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a:solidFill>
                  <a:schemeClr val="bg1"/>
                </a:solidFill>
                <a:latin typeface="Meiryo" panose="020B0604030504040204" pitchFamily="34" charset="-128"/>
                <a:ea typeface="Meiryo" panose="020B0604030504040204" pitchFamily="34" charset="-128"/>
              </a:rPr>
              <a:t>同等の環境を構築する製品やサービス</a:t>
            </a:r>
          </a:p>
        </p:txBody>
      </p:sp>
      <p:sp>
        <p:nvSpPr>
          <p:cNvPr id="9" name="テキスト ボックス 8">
            <a:extLst>
              <a:ext uri="{FF2B5EF4-FFF2-40B4-BE49-F238E27FC236}">
                <a16:creationId xmlns:a16="http://schemas.microsoft.com/office/drawing/2014/main" id="{22D90999-BB1D-5B47-BE10-C15EA2004EF3}"/>
              </a:ext>
            </a:extLst>
          </p:cNvPr>
          <p:cNvSpPr txBox="1"/>
          <p:nvPr/>
        </p:nvSpPr>
        <p:spPr>
          <a:xfrm>
            <a:off x="3824682" y="5590753"/>
            <a:ext cx="4801314" cy="707886"/>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オンプレミスとパブリック・クラウドを</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lang="ja-JP" altLang="en-US" sz="2000" b="1">
                <a:solidFill>
                  <a:schemeClr val="bg1"/>
                </a:solidFill>
                <a:latin typeface="Meiryo" panose="020B0604030504040204" pitchFamily="34" charset="-128"/>
                <a:ea typeface="Meiryo" panose="020B0604030504040204" pitchFamily="34" charset="-128"/>
              </a:rPr>
              <a:t>一元的に運用管理する</a:t>
            </a:r>
            <a:r>
              <a:rPr kumimoji="1" lang="ja-JP" altLang="en-US" sz="2000" b="1">
                <a:solidFill>
                  <a:schemeClr val="bg1"/>
                </a:solidFill>
                <a:latin typeface="Meiryo" panose="020B0604030504040204" pitchFamily="34" charset="-128"/>
                <a:ea typeface="Meiryo" panose="020B0604030504040204" pitchFamily="34" charset="-128"/>
              </a:rPr>
              <a:t>サービス</a:t>
            </a:r>
          </a:p>
        </p:txBody>
      </p:sp>
      <p:sp>
        <p:nvSpPr>
          <p:cNvPr id="14" name="環状矢印 13">
            <a:extLst>
              <a:ext uri="{FF2B5EF4-FFF2-40B4-BE49-F238E27FC236}">
                <a16:creationId xmlns:a16="http://schemas.microsoft.com/office/drawing/2014/main" id="{72C7AA76-6209-6241-8594-C6019CDC6AC9}"/>
              </a:ext>
            </a:extLst>
          </p:cNvPr>
          <p:cNvSpPr/>
          <p:nvPr/>
        </p:nvSpPr>
        <p:spPr>
          <a:xfrm>
            <a:off x="3756283" y="2833668"/>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環状矢印 14">
            <a:extLst>
              <a:ext uri="{FF2B5EF4-FFF2-40B4-BE49-F238E27FC236}">
                <a16:creationId xmlns:a16="http://schemas.microsoft.com/office/drawing/2014/main" id="{4D7AB389-CEDF-7B4D-B7F6-2E8E80543F85}"/>
              </a:ext>
            </a:extLst>
          </p:cNvPr>
          <p:cNvSpPr/>
          <p:nvPr/>
        </p:nvSpPr>
        <p:spPr>
          <a:xfrm rot="5400000">
            <a:off x="3756282" y="2904512"/>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環状矢印 15">
            <a:extLst>
              <a:ext uri="{FF2B5EF4-FFF2-40B4-BE49-F238E27FC236}">
                <a16:creationId xmlns:a16="http://schemas.microsoft.com/office/drawing/2014/main" id="{688F5FF3-AACF-0844-AE9D-CFB5241A2421}"/>
              </a:ext>
            </a:extLst>
          </p:cNvPr>
          <p:cNvSpPr/>
          <p:nvPr/>
        </p:nvSpPr>
        <p:spPr>
          <a:xfrm rot="10800000">
            <a:off x="3708996" y="2901932"/>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環状矢印 16">
            <a:extLst>
              <a:ext uri="{FF2B5EF4-FFF2-40B4-BE49-F238E27FC236}">
                <a16:creationId xmlns:a16="http://schemas.microsoft.com/office/drawing/2014/main" id="{EBB08DB8-1BCE-C142-ABE1-9609F8BFD292}"/>
              </a:ext>
            </a:extLst>
          </p:cNvPr>
          <p:cNvSpPr/>
          <p:nvPr/>
        </p:nvSpPr>
        <p:spPr>
          <a:xfrm rot="16200000">
            <a:off x="3708997" y="2852272"/>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a:extLst>
              <a:ext uri="{FF2B5EF4-FFF2-40B4-BE49-F238E27FC236}">
                <a16:creationId xmlns:a16="http://schemas.microsoft.com/office/drawing/2014/main" id="{0A5BF6ED-695D-1C4D-8A74-0ABAF812A2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2746" y="1394763"/>
            <a:ext cx="754669" cy="754669"/>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2180D9D7-12FE-D748-842C-7862545D09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4501" y="2108572"/>
            <a:ext cx="1230957" cy="1230957"/>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9C508BFA-525D-084A-8E56-87CFAAEA3A32}"/>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662746" y="2249713"/>
            <a:ext cx="843760" cy="843760"/>
          </a:xfrm>
          <a:prstGeom prst="rect">
            <a:avLst/>
          </a:prstGeom>
          <a:effectLst>
            <a:outerShdw blurRad="50800" dist="38100" dir="2700000" algn="tl" rotWithShape="0">
              <a:prstClr val="black">
                <a:alpha val="40000"/>
              </a:prstClr>
            </a:outerShdw>
          </a:effectLst>
        </p:spPr>
      </p:pic>
      <p:sp>
        <p:nvSpPr>
          <p:cNvPr id="12" name="下矢印 11">
            <a:extLst>
              <a:ext uri="{FF2B5EF4-FFF2-40B4-BE49-F238E27FC236}">
                <a16:creationId xmlns:a16="http://schemas.microsoft.com/office/drawing/2014/main" id="{2AC24641-DBB2-B44D-A439-DE7ED4F3B5C7}"/>
              </a:ext>
            </a:extLst>
          </p:cNvPr>
          <p:cNvSpPr/>
          <p:nvPr/>
        </p:nvSpPr>
        <p:spPr>
          <a:xfrm>
            <a:off x="5862471" y="2044526"/>
            <a:ext cx="234503" cy="342261"/>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47DFB503-8640-B947-A183-7D17B92589FB}"/>
              </a:ext>
            </a:extLst>
          </p:cNvPr>
          <p:cNvSpPr/>
          <p:nvPr/>
        </p:nvSpPr>
        <p:spPr>
          <a:xfrm rot="10800000">
            <a:off x="6096973" y="2020672"/>
            <a:ext cx="234503" cy="342261"/>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a:extLst>
              <a:ext uri="{FF2B5EF4-FFF2-40B4-BE49-F238E27FC236}">
                <a16:creationId xmlns:a16="http://schemas.microsoft.com/office/drawing/2014/main" id="{8E4D854A-2C7D-3E4B-B697-E7822DDDA8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7649" y="2076862"/>
            <a:ext cx="754669" cy="754669"/>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C1E87DD5-7434-8A48-A9E5-29676A84DB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4927" y="3218108"/>
            <a:ext cx="754669" cy="754669"/>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F320EB37-8DAC-5B49-8516-7623C480D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25748" y="2698898"/>
            <a:ext cx="754669" cy="754669"/>
          </a:xfrm>
          <a:prstGeom prst="rect">
            <a:avLst/>
          </a:prstGeom>
          <a:effectLst>
            <a:outerShdw blurRad="50800" dist="38100" dir="2700000" algn="tl" rotWithShape="0">
              <a:prstClr val="black">
                <a:alpha val="40000"/>
              </a:prstClr>
            </a:outerShdw>
          </a:effectLst>
        </p:spPr>
      </p:pic>
      <p:sp>
        <p:nvSpPr>
          <p:cNvPr id="13" name="左右矢印 12">
            <a:extLst>
              <a:ext uri="{FF2B5EF4-FFF2-40B4-BE49-F238E27FC236}">
                <a16:creationId xmlns:a16="http://schemas.microsoft.com/office/drawing/2014/main" id="{2D6FE153-1D9C-A741-9C1E-8EDE232D680D}"/>
              </a:ext>
            </a:extLst>
          </p:cNvPr>
          <p:cNvSpPr/>
          <p:nvPr/>
        </p:nvSpPr>
        <p:spPr>
          <a:xfrm rot="20690184">
            <a:off x="6562931" y="2450423"/>
            <a:ext cx="523650" cy="245317"/>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右矢印 23">
            <a:extLst>
              <a:ext uri="{FF2B5EF4-FFF2-40B4-BE49-F238E27FC236}">
                <a16:creationId xmlns:a16="http://schemas.microsoft.com/office/drawing/2014/main" id="{36A3A2A1-7F1B-2744-B67F-B420428AA3F3}"/>
              </a:ext>
            </a:extLst>
          </p:cNvPr>
          <p:cNvSpPr/>
          <p:nvPr/>
        </p:nvSpPr>
        <p:spPr>
          <a:xfrm rot="1088776">
            <a:off x="6617175" y="2850164"/>
            <a:ext cx="523650" cy="245317"/>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左右矢印 24">
            <a:extLst>
              <a:ext uri="{FF2B5EF4-FFF2-40B4-BE49-F238E27FC236}">
                <a16:creationId xmlns:a16="http://schemas.microsoft.com/office/drawing/2014/main" id="{6967786E-8DCA-144F-8780-C944E04618E3}"/>
              </a:ext>
            </a:extLst>
          </p:cNvPr>
          <p:cNvSpPr/>
          <p:nvPr/>
        </p:nvSpPr>
        <p:spPr>
          <a:xfrm rot="3198842">
            <a:off x="6219973" y="3107870"/>
            <a:ext cx="523650" cy="245317"/>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99532C61-742A-3548-A97A-AFE1569BBC96}"/>
              </a:ext>
            </a:extLst>
          </p:cNvPr>
          <p:cNvSpPr txBox="1"/>
          <p:nvPr/>
        </p:nvSpPr>
        <p:spPr>
          <a:xfrm>
            <a:off x="5979722" y="1272123"/>
            <a:ext cx="1877437" cy="276999"/>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ハイブリッド・クラウド</a:t>
            </a:r>
          </a:p>
        </p:txBody>
      </p:sp>
      <p:sp>
        <p:nvSpPr>
          <p:cNvPr id="28" name="テキスト ボックス 27">
            <a:extLst>
              <a:ext uri="{FF2B5EF4-FFF2-40B4-BE49-F238E27FC236}">
                <a16:creationId xmlns:a16="http://schemas.microsoft.com/office/drawing/2014/main" id="{9C3892DC-A514-A24F-A6EC-D5FB44B25187}"/>
              </a:ext>
            </a:extLst>
          </p:cNvPr>
          <p:cNvSpPr txBox="1"/>
          <p:nvPr/>
        </p:nvSpPr>
        <p:spPr>
          <a:xfrm>
            <a:off x="7330630" y="3398543"/>
            <a:ext cx="1415772" cy="276999"/>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マルチ・クラウド</a:t>
            </a:r>
          </a:p>
        </p:txBody>
      </p:sp>
    </p:spTree>
    <p:extLst>
      <p:ext uri="{BB962C8B-B14F-4D97-AF65-F5344CB8AC3E}">
        <p14:creationId xmlns:p14="http://schemas.microsoft.com/office/powerpoint/2010/main" val="41397130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effectLst/>
                <a:latin typeface="Arial"/>
                <a:ea typeface="HGP創英角ｺﾞｼｯｸUB" pitchFamily="50" charset="-128"/>
                <a:cs typeface="Arial"/>
              </a:rPr>
              <a:t>3</a:t>
            </a:r>
            <a:r>
              <a:rPr lang="ja-JP" altLang="en-US" sz="2400" dirty="0">
                <a:solidFill>
                  <a:srgbClr val="FFFFFF"/>
                </a:solidFill>
                <a:effectLst/>
                <a:latin typeface="Arial"/>
                <a:ea typeface="HGP創英角ｺﾞｼｯｸUB" pitchFamily="50" charset="-128"/>
                <a:cs typeface="Arial"/>
              </a:rPr>
              <a:t>つの価値</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227339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クラウドにまつわる</a:t>
            </a:r>
            <a:r>
              <a:rPr kumimoji="1" lang="en-US" altLang="ja-JP" dirty="0"/>
              <a:t>3</a:t>
            </a:r>
            <a:r>
              <a:rPr kumimoji="1" lang="ja-JP" altLang="en-US" dirty="0"/>
              <a:t>つの誤解</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82</a:t>
            </a:fld>
            <a:endParaRPr kumimoji="1" lang="ja-JP" altLang="en-US"/>
          </a:p>
        </p:txBody>
      </p:sp>
      <p:sp>
        <p:nvSpPr>
          <p:cNvPr id="4" name="テキスト ボックス 3"/>
          <p:cNvSpPr txBox="1"/>
          <p:nvPr/>
        </p:nvSpPr>
        <p:spPr>
          <a:xfrm>
            <a:off x="2195736" y="331701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ガバナンスが効かない。</a:t>
            </a:r>
            <a:r>
              <a:rPr lang="ja-JP" altLang="en-US" sz="2000" dirty="0">
                <a:solidFill>
                  <a:schemeClr val="accent6">
                    <a:lumMod val="50000"/>
                  </a:schemeClr>
                </a:solidFill>
                <a:latin typeface="Meiryo" charset="-128"/>
                <a:ea typeface="Meiryo" charset="-128"/>
                <a:cs typeface="Meiryo" charset="-128"/>
              </a:rPr>
              <a:t>だからセキュリティも確保できない。だから心配なので使えない。</a:t>
            </a:r>
            <a:endParaRPr kumimoji="1" lang="ja-JP" altLang="en-US" sz="2000" dirty="0">
              <a:solidFill>
                <a:schemeClr val="accent6">
                  <a:lumMod val="50000"/>
                </a:schemeClr>
              </a:solidFill>
              <a:latin typeface="Meiryo" charset="-128"/>
              <a:ea typeface="Meiryo" charset="-128"/>
              <a:cs typeface="Meiryo" charset="-128"/>
            </a:endParaRPr>
          </a:p>
        </p:txBody>
      </p:sp>
      <p:sp>
        <p:nvSpPr>
          <p:cNvPr id="5" name="テキスト ボックス 4"/>
          <p:cNvSpPr txBox="1"/>
          <p:nvPr/>
        </p:nvSpPr>
        <p:spPr>
          <a:xfrm>
            <a:off x="2195736" y="2125472"/>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調達の手段が変わるだけ。</a:t>
            </a:r>
            <a:r>
              <a:rPr lang="ja-JP" altLang="en-US" sz="2000" dirty="0">
                <a:solidFill>
                  <a:schemeClr val="accent6">
                    <a:lumMod val="50000"/>
                  </a:schemeClr>
                </a:solidFill>
                <a:latin typeface="Meiryo" charset="-128"/>
                <a:ea typeface="Meiryo" charset="-128"/>
                <a:cs typeface="Meiryo" charset="-128"/>
              </a:rPr>
              <a:t>自分たちのやることは実質変わらない。運用がある程度は任せられる程度。</a:t>
            </a:r>
            <a:endParaRPr kumimoji="1" lang="ja-JP" altLang="en-US" sz="2000" dirty="0">
              <a:solidFill>
                <a:schemeClr val="accent6">
                  <a:lumMod val="50000"/>
                </a:schemeClr>
              </a:solidFill>
              <a:latin typeface="Meiryo" charset="-128"/>
              <a:ea typeface="Meiryo" charset="-128"/>
              <a:cs typeface="Meiryo" charset="-128"/>
            </a:endParaRPr>
          </a:p>
        </p:txBody>
      </p:sp>
      <p:sp>
        <p:nvSpPr>
          <p:cNvPr id="6" name="テキスト ボックス 5"/>
          <p:cNvSpPr txBox="1"/>
          <p:nvPr/>
        </p:nvSpPr>
        <p:spPr>
          <a:xfrm>
            <a:off x="2195736" y="450173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コスト・メリットは期待できない。</a:t>
            </a:r>
            <a:r>
              <a:rPr lang="ja-JP" altLang="en-US" sz="2000" dirty="0">
                <a:solidFill>
                  <a:schemeClr val="accent6">
                    <a:lumMod val="50000"/>
                  </a:schemeClr>
                </a:solidFill>
                <a:latin typeface="Meiryo" charset="-128"/>
                <a:ea typeface="Meiryo" charset="-128"/>
                <a:cs typeface="Meiryo" charset="-128"/>
              </a:rPr>
              <a:t>クラウドだって、コストはかかり続けるのだから結局は同じ。</a:t>
            </a:r>
            <a:endParaRPr kumimoji="1" lang="ja-JP" altLang="en-US" sz="2000" dirty="0">
              <a:solidFill>
                <a:schemeClr val="accent6">
                  <a:lumMod val="50000"/>
                </a:schemeClr>
              </a:solidFill>
              <a:latin typeface="Meiryo" charset="-128"/>
              <a:ea typeface="Meiryo" charset="-128"/>
              <a:cs typeface="Meiryo" charset="-128"/>
            </a:endParaRPr>
          </a:p>
        </p:txBody>
      </p:sp>
      <p:sp>
        <p:nvSpPr>
          <p:cNvPr id="7" name="テキスト ボックス 6"/>
          <p:cNvSpPr txBox="1"/>
          <p:nvPr/>
        </p:nvSpPr>
        <p:spPr>
          <a:xfrm>
            <a:off x="800802" y="215365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1</a:t>
            </a:r>
            <a:endParaRPr kumimoji="1" lang="ja-JP" altLang="en-US" sz="3600" dirty="0">
              <a:solidFill>
                <a:srgbClr val="C00000"/>
              </a:solidFill>
              <a:latin typeface="Meiryo" charset="-128"/>
              <a:ea typeface="Meiryo" charset="-128"/>
              <a:cs typeface="Meiryo" charset="-128"/>
            </a:endParaRPr>
          </a:p>
        </p:txBody>
      </p:sp>
      <p:sp>
        <p:nvSpPr>
          <p:cNvPr id="8" name="テキスト ボックス 7"/>
          <p:cNvSpPr txBox="1"/>
          <p:nvPr/>
        </p:nvSpPr>
        <p:spPr>
          <a:xfrm>
            <a:off x="800802" y="3347793"/>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2</a:t>
            </a:r>
            <a:endParaRPr kumimoji="1" lang="ja-JP" altLang="en-US" sz="3600" dirty="0">
              <a:solidFill>
                <a:srgbClr val="C00000"/>
              </a:solidFill>
              <a:latin typeface="Meiryo" charset="-128"/>
              <a:ea typeface="Meiryo" charset="-128"/>
              <a:cs typeface="Meiryo" charset="-128"/>
            </a:endParaRPr>
          </a:p>
        </p:txBody>
      </p:sp>
      <p:sp>
        <p:nvSpPr>
          <p:cNvPr id="9" name="テキスト ボックス 8"/>
          <p:cNvSpPr txBox="1"/>
          <p:nvPr/>
        </p:nvSpPr>
        <p:spPr>
          <a:xfrm>
            <a:off x="800802" y="453466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3</a:t>
            </a:r>
            <a:endParaRPr kumimoji="1" lang="ja-JP" altLang="en-US" sz="3600"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11255861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ホームベース 246"/>
          <p:cNvSpPr/>
          <p:nvPr/>
        </p:nvSpPr>
        <p:spPr>
          <a:xfrm>
            <a:off x="7740352" y="5733256"/>
            <a:ext cx="1104322" cy="792088"/>
          </a:xfrm>
          <a:prstGeom prst="homePlat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49" name="タイトル 248"/>
          <p:cNvSpPr>
            <a:spLocks noGrp="1"/>
          </p:cNvSpPr>
          <p:nvPr>
            <p:ph type="title"/>
          </p:nvPr>
        </p:nvSpPr>
        <p:spPr/>
        <p:txBody>
          <a:bodyPr/>
          <a:lstStyle/>
          <a:p>
            <a:r>
              <a:rPr kumimoji="1" lang="ja-JP" altLang="en-US" dirty="0">
                <a:solidFill>
                  <a:srgbClr val="C00000"/>
                </a:solidFill>
              </a:rPr>
              <a:t>誤解１</a:t>
            </a:r>
            <a:r>
              <a:rPr kumimoji="1" lang="ja-JP" altLang="en-US" dirty="0"/>
              <a:t>：調達の手段が変わるだけ？</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83</a:t>
            </a:fld>
            <a:endParaRPr kumimoji="1" lang="ja-JP" altLang="en-US"/>
          </a:p>
        </p:txBody>
      </p:sp>
      <p:sp>
        <p:nvSpPr>
          <p:cNvPr id="3" name="ホームベース 2"/>
          <p:cNvSpPr/>
          <p:nvPr/>
        </p:nvSpPr>
        <p:spPr>
          <a:xfrm>
            <a:off x="5204211" y="5717872"/>
            <a:ext cx="2936310" cy="792088"/>
          </a:xfrm>
          <a:prstGeom prst="homePlat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4" name="ホームベース 3"/>
          <p:cNvSpPr/>
          <p:nvPr/>
        </p:nvSpPr>
        <p:spPr>
          <a:xfrm>
            <a:off x="2750601" y="5731091"/>
            <a:ext cx="2936310" cy="79208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5" name="ホームベース 4"/>
          <p:cNvSpPr/>
          <p:nvPr/>
        </p:nvSpPr>
        <p:spPr>
          <a:xfrm>
            <a:off x="296990" y="5731091"/>
            <a:ext cx="2936310" cy="79208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241" name="ホームベース 240"/>
          <p:cNvSpPr/>
          <p:nvPr/>
        </p:nvSpPr>
        <p:spPr>
          <a:xfrm>
            <a:off x="296990" y="4296430"/>
            <a:ext cx="8550391" cy="459738"/>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アプリケーション</a:t>
            </a:r>
            <a:r>
              <a:rPr kumimoji="1" lang="en-US" altLang="ja-JP" sz="1200" dirty="0">
                <a:solidFill>
                  <a:srgbClr val="FFFFFF"/>
                </a:solidFill>
                <a:latin typeface="Meiryo" charset="-128"/>
                <a:ea typeface="Meiryo" charset="-128"/>
                <a:cs typeface="Meiryo" charset="-128"/>
              </a:rPr>
              <a:t>+</a:t>
            </a:r>
            <a:r>
              <a:rPr kumimoji="1" lang="ja-JP" altLang="en-US" sz="1200" dirty="0">
                <a:solidFill>
                  <a:srgbClr val="FFFFFF"/>
                </a:solidFill>
                <a:latin typeface="Meiryo" charset="-128"/>
                <a:ea typeface="Meiryo" charset="-128"/>
                <a:cs typeface="Meiryo" charset="-128"/>
              </a:rPr>
              <a:t>業務対応</a:t>
            </a:r>
          </a:p>
        </p:txBody>
      </p:sp>
      <p:sp>
        <p:nvSpPr>
          <p:cNvPr id="242" name="ホームベース 241"/>
          <p:cNvSpPr/>
          <p:nvPr/>
        </p:nvSpPr>
        <p:spPr>
          <a:xfrm>
            <a:off x="294283" y="4839305"/>
            <a:ext cx="8550391" cy="498856"/>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charset="-128"/>
                <a:ea typeface="Meiryo" charset="-128"/>
                <a:cs typeface="Meiryo" charset="-128"/>
              </a:rPr>
              <a:t>運用管理</a:t>
            </a:r>
          </a:p>
        </p:txBody>
      </p:sp>
      <p:sp>
        <p:nvSpPr>
          <p:cNvPr id="35" name="ホームベース 34"/>
          <p:cNvSpPr/>
          <p:nvPr/>
        </p:nvSpPr>
        <p:spPr>
          <a:xfrm>
            <a:off x="2475917"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3" name="ホームベース 242"/>
          <p:cNvSpPr/>
          <p:nvPr/>
        </p:nvSpPr>
        <p:spPr>
          <a:xfrm>
            <a:off x="4877986" y="4434009"/>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4" name="ホームベース 243"/>
          <p:cNvSpPr/>
          <p:nvPr/>
        </p:nvSpPr>
        <p:spPr>
          <a:xfrm>
            <a:off x="7324811"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grpSp>
        <p:nvGrpSpPr>
          <p:cNvPr id="64" name="図形グループ 63"/>
          <p:cNvGrpSpPr/>
          <p:nvPr/>
        </p:nvGrpSpPr>
        <p:grpSpPr>
          <a:xfrm>
            <a:off x="1781044" y="4567598"/>
            <a:ext cx="1438620" cy="935979"/>
            <a:chOff x="1558166" y="3846312"/>
            <a:chExt cx="1438620" cy="935979"/>
          </a:xfrm>
        </p:grpSpPr>
        <p:grpSp>
          <p:nvGrpSpPr>
            <p:cNvPr id="8" name="図形グループ 7"/>
            <p:cNvGrpSpPr/>
            <p:nvPr/>
          </p:nvGrpSpPr>
          <p:grpSpPr>
            <a:xfrm>
              <a:off x="2016229" y="3998744"/>
              <a:ext cx="150692" cy="345179"/>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2650062" y="3945476"/>
              <a:ext cx="150692" cy="345179"/>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1561783" y="3931192"/>
              <a:ext cx="150692" cy="345179"/>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1808018" y="4345703"/>
              <a:ext cx="150692" cy="345179"/>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1558166" y="4362433"/>
              <a:ext cx="150692" cy="345179"/>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2230390" y="3866332"/>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2846094" y="3942355"/>
              <a:ext cx="150692" cy="345179"/>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2244988" y="4375507"/>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2046668" y="4437112"/>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56"/>
            <p:cNvGrpSpPr/>
            <p:nvPr/>
          </p:nvGrpSpPr>
          <p:grpSpPr>
            <a:xfrm>
              <a:off x="1794615" y="3866588"/>
              <a:ext cx="150692" cy="345179"/>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2444551" y="3846312"/>
              <a:ext cx="150692" cy="345179"/>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65" name="図形グループ 64"/>
          <p:cNvGrpSpPr/>
          <p:nvPr/>
        </p:nvGrpSpPr>
        <p:grpSpPr>
          <a:xfrm>
            <a:off x="4240849" y="4494068"/>
            <a:ext cx="1438620" cy="935979"/>
            <a:chOff x="1558166" y="3846312"/>
            <a:chExt cx="1438620" cy="935979"/>
          </a:xfrm>
        </p:grpSpPr>
        <p:grpSp>
          <p:nvGrpSpPr>
            <p:cNvPr id="66" name="図形グループ 65"/>
            <p:cNvGrpSpPr/>
            <p:nvPr/>
          </p:nvGrpSpPr>
          <p:grpSpPr>
            <a:xfrm>
              <a:off x="2016229" y="3998744"/>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2650062" y="3945476"/>
              <a:ext cx="150692" cy="345179"/>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1561783" y="3931192"/>
              <a:ext cx="150692" cy="345179"/>
              <a:chOff x="1946324" y="4125162"/>
              <a:chExt cx="969964" cy="2007872"/>
            </a:xfrm>
          </p:grpSpPr>
          <p:sp>
            <p:nvSpPr>
              <p:cNvPr id="93" name="円/楕円 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ローチャート: 論理積ゲート 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9" name="図形グループ 68"/>
            <p:cNvGrpSpPr/>
            <p:nvPr/>
          </p:nvGrpSpPr>
          <p:grpSpPr>
            <a:xfrm>
              <a:off x="1808018" y="4345703"/>
              <a:ext cx="150692" cy="345179"/>
              <a:chOff x="1946324" y="4125162"/>
              <a:chExt cx="969964" cy="2007872"/>
            </a:xfrm>
          </p:grpSpPr>
          <p:sp>
            <p:nvSpPr>
              <p:cNvPr id="91" name="円/楕円 9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フローチャート: 論理積ゲート 9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1558166" y="4362433"/>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1" name="図形グループ 70"/>
            <p:cNvGrpSpPr/>
            <p:nvPr/>
          </p:nvGrpSpPr>
          <p:grpSpPr>
            <a:xfrm>
              <a:off x="2230390" y="3866332"/>
              <a:ext cx="150692"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2846094" y="3942355"/>
              <a:ext cx="150692" cy="345179"/>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3" name="図形グループ 72"/>
            <p:cNvGrpSpPr/>
            <p:nvPr/>
          </p:nvGrpSpPr>
          <p:grpSpPr>
            <a:xfrm>
              <a:off x="2244988" y="4375507"/>
              <a:ext cx="150692" cy="345179"/>
              <a:chOff x="1946324" y="4125162"/>
              <a:chExt cx="969964" cy="2007872"/>
            </a:xfrm>
          </p:grpSpPr>
          <p:sp>
            <p:nvSpPr>
              <p:cNvPr id="83" name="円/楕円 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ローチャート: 論理積ゲート 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2046668" y="4437112"/>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1794615" y="3866588"/>
              <a:ext cx="150692"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2444551" y="3846312"/>
              <a:ext cx="150692" cy="345179"/>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9" name="図形グループ 98"/>
          <p:cNvGrpSpPr/>
          <p:nvPr/>
        </p:nvGrpSpPr>
        <p:grpSpPr>
          <a:xfrm>
            <a:off x="6648456" y="4494164"/>
            <a:ext cx="1438620" cy="935979"/>
            <a:chOff x="1558166" y="3846312"/>
            <a:chExt cx="1438620" cy="935979"/>
          </a:xfrm>
        </p:grpSpPr>
        <p:grpSp>
          <p:nvGrpSpPr>
            <p:cNvPr id="100" name="図形グループ 99"/>
            <p:cNvGrpSpPr/>
            <p:nvPr/>
          </p:nvGrpSpPr>
          <p:grpSpPr>
            <a:xfrm>
              <a:off x="2016229" y="3998744"/>
              <a:ext cx="150692" cy="345179"/>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2650062" y="3945476"/>
              <a:ext cx="150692" cy="345179"/>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 name="図形グループ 101"/>
            <p:cNvGrpSpPr/>
            <p:nvPr/>
          </p:nvGrpSpPr>
          <p:grpSpPr>
            <a:xfrm>
              <a:off x="1561783" y="3931192"/>
              <a:ext cx="150692" cy="345179"/>
              <a:chOff x="1946324" y="4125162"/>
              <a:chExt cx="969964" cy="2007872"/>
            </a:xfrm>
          </p:grpSpPr>
          <p:sp>
            <p:nvSpPr>
              <p:cNvPr id="127" name="円/楕円 1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フローチャート: 論理積ゲート 1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1808018" y="4345703"/>
              <a:ext cx="150692" cy="345179"/>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1558166" y="4362433"/>
              <a:ext cx="150692" cy="345179"/>
              <a:chOff x="1946324" y="4125162"/>
              <a:chExt cx="969964" cy="2007872"/>
            </a:xfrm>
          </p:grpSpPr>
          <p:sp>
            <p:nvSpPr>
              <p:cNvPr id="123" name="円/楕円 1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フローチャート: 論理積ゲート 1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104"/>
            <p:cNvGrpSpPr/>
            <p:nvPr/>
          </p:nvGrpSpPr>
          <p:grpSpPr>
            <a:xfrm>
              <a:off x="2230390" y="3866332"/>
              <a:ext cx="150692" cy="345179"/>
              <a:chOff x="1946324" y="4125162"/>
              <a:chExt cx="969964" cy="2007872"/>
            </a:xfrm>
          </p:grpSpPr>
          <p:sp>
            <p:nvSpPr>
              <p:cNvPr id="121" name="円/楕円 1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フローチャート: 論理積ゲート 1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2846094" y="3942355"/>
              <a:ext cx="150692" cy="345179"/>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7" name="図形グループ 106"/>
            <p:cNvGrpSpPr/>
            <p:nvPr/>
          </p:nvGrpSpPr>
          <p:grpSpPr>
            <a:xfrm>
              <a:off x="2244988" y="4375507"/>
              <a:ext cx="150692" cy="345179"/>
              <a:chOff x="1946324" y="4125162"/>
              <a:chExt cx="969964" cy="2007872"/>
            </a:xfrm>
          </p:grpSpPr>
          <p:sp>
            <p:nvSpPr>
              <p:cNvPr id="117" name="円/楕円 1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フローチャート: 論理積ゲート 1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2046668" y="4437112"/>
              <a:ext cx="150692" cy="345179"/>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1794615" y="3866588"/>
              <a:ext cx="150692" cy="345179"/>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109"/>
            <p:cNvGrpSpPr/>
            <p:nvPr/>
          </p:nvGrpSpPr>
          <p:grpSpPr>
            <a:xfrm>
              <a:off x="2444551" y="3846312"/>
              <a:ext cx="150692" cy="345179"/>
              <a:chOff x="1946324" y="4125162"/>
              <a:chExt cx="969964" cy="2007872"/>
            </a:xfrm>
          </p:grpSpPr>
          <p:sp>
            <p:nvSpPr>
              <p:cNvPr id="111" name="円/楕円 1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0" name="図形グループ 249"/>
          <p:cNvGrpSpPr/>
          <p:nvPr/>
        </p:nvGrpSpPr>
        <p:grpSpPr>
          <a:xfrm>
            <a:off x="294283" y="1380035"/>
            <a:ext cx="8550391" cy="2852431"/>
            <a:chOff x="251520" y="1050924"/>
            <a:chExt cx="8550391" cy="2852431"/>
          </a:xfrm>
        </p:grpSpPr>
        <p:sp>
          <p:nvSpPr>
            <p:cNvPr id="245" name="ホームベース 244"/>
            <p:cNvSpPr/>
            <p:nvPr/>
          </p:nvSpPr>
          <p:spPr>
            <a:xfrm>
              <a:off x="251520" y="1050924"/>
              <a:ext cx="8550391" cy="1308560"/>
            </a:xfrm>
            <a:prstGeom prst="homePlate">
              <a:avLst>
                <a:gd name="adj" fmla="val 28681"/>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アプリケーション</a:t>
              </a:r>
              <a:r>
                <a:rPr kumimoji="1" lang="en-US" altLang="ja-JP" sz="2000" b="1" dirty="0">
                  <a:solidFill>
                    <a:srgbClr val="FFFFFF"/>
                  </a:solidFill>
                  <a:latin typeface="Meiryo" charset="-128"/>
                  <a:ea typeface="Meiryo" charset="-128"/>
                  <a:cs typeface="Meiryo" charset="-128"/>
                </a:rPr>
                <a:t>+</a:t>
              </a:r>
              <a:r>
                <a:rPr kumimoji="1" lang="ja-JP" altLang="en-US" sz="2000" b="1" dirty="0">
                  <a:solidFill>
                    <a:srgbClr val="FFFFFF"/>
                  </a:solidFill>
                  <a:latin typeface="Meiryo" charset="-128"/>
                  <a:ea typeface="Meiryo" charset="-128"/>
                  <a:cs typeface="Meiryo" charset="-128"/>
                </a:rPr>
                <a:t>業務対応</a:t>
              </a:r>
            </a:p>
          </p:txBody>
        </p:sp>
        <p:sp>
          <p:nvSpPr>
            <p:cNvPr id="246" name="ホームベース 245"/>
            <p:cNvSpPr/>
            <p:nvPr/>
          </p:nvSpPr>
          <p:spPr>
            <a:xfrm>
              <a:off x="251520" y="2434421"/>
              <a:ext cx="8550391" cy="13659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運用管理</a:t>
              </a:r>
            </a:p>
          </p:txBody>
        </p:sp>
        <p:sp>
          <p:nvSpPr>
            <p:cNvPr id="135" name="ホームベース 134"/>
            <p:cNvSpPr/>
            <p:nvPr/>
          </p:nvSpPr>
          <p:spPr>
            <a:xfrm>
              <a:off x="251520" y="2664203"/>
              <a:ext cx="8545360" cy="792088"/>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クラウド</a:t>
              </a:r>
            </a:p>
          </p:txBody>
        </p:sp>
        <p:grpSp>
          <p:nvGrpSpPr>
            <p:cNvPr id="139" name="図形グループ 138"/>
            <p:cNvGrpSpPr/>
            <p:nvPr/>
          </p:nvGrpSpPr>
          <p:grpSpPr>
            <a:xfrm>
              <a:off x="3959862" y="1323775"/>
              <a:ext cx="1438620" cy="935979"/>
              <a:chOff x="1558166" y="3846312"/>
              <a:chExt cx="1438620" cy="935979"/>
            </a:xfrm>
          </p:grpSpPr>
          <p:grpSp>
            <p:nvGrpSpPr>
              <p:cNvPr id="140" name="図形グループ 139"/>
              <p:cNvGrpSpPr/>
              <p:nvPr/>
            </p:nvGrpSpPr>
            <p:grpSpPr>
              <a:xfrm>
                <a:off x="2016229" y="3998744"/>
                <a:ext cx="150692" cy="345179"/>
                <a:chOff x="1946324" y="4125162"/>
                <a:chExt cx="969964" cy="2007872"/>
              </a:xfrm>
            </p:grpSpPr>
            <p:sp>
              <p:nvSpPr>
                <p:cNvPr id="171" name="円/楕円 1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フローチャート: 論理積ゲート 1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a:off x="2650062" y="3945476"/>
                <a:ext cx="150692" cy="345179"/>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1561783" y="3931192"/>
                <a:ext cx="150692" cy="345179"/>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図形グループ 142"/>
              <p:cNvGrpSpPr/>
              <p:nvPr/>
            </p:nvGrpSpPr>
            <p:grpSpPr>
              <a:xfrm>
                <a:off x="1808018" y="4345703"/>
                <a:ext cx="150692" cy="345179"/>
                <a:chOff x="1946324" y="4125162"/>
                <a:chExt cx="969964" cy="2007872"/>
              </a:xfrm>
            </p:grpSpPr>
            <p:sp>
              <p:nvSpPr>
                <p:cNvPr id="165" name="円/楕円 1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フローチャート: 論理積ゲート 1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1558166" y="4362433"/>
                <a:ext cx="150692" cy="345179"/>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2230390" y="3866332"/>
                <a:ext cx="150692" cy="345179"/>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145"/>
              <p:cNvGrpSpPr/>
              <p:nvPr/>
            </p:nvGrpSpPr>
            <p:grpSpPr>
              <a:xfrm>
                <a:off x="2846094" y="3942355"/>
                <a:ext cx="150692" cy="345179"/>
                <a:chOff x="1946324" y="4125162"/>
                <a:chExt cx="969964" cy="2007872"/>
              </a:xfrm>
            </p:grpSpPr>
            <p:sp>
              <p:nvSpPr>
                <p:cNvPr id="159" name="円/楕円 1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ローチャート: 論理積ゲート 1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2244988" y="4375507"/>
                <a:ext cx="150692" cy="345179"/>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2046668" y="4437112"/>
                <a:ext cx="150692" cy="345179"/>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148"/>
              <p:cNvGrpSpPr/>
              <p:nvPr/>
            </p:nvGrpSpPr>
            <p:grpSpPr>
              <a:xfrm>
                <a:off x="1794615" y="3866588"/>
                <a:ext cx="150692" cy="345179"/>
                <a:chOff x="1946324" y="4125162"/>
                <a:chExt cx="969964" cy="2007872"/>
              </a:xfrm>
            </p:grpSpPr>
            <p:sp>
              <p:nvSpPr>
                <p:cNvPr id="153" name="円/楕円 1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フローチャート: 論理積ゲート 1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2444551" y="3846312"/>
                <a:ext cx="150692" cy="345179"/>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248" name="上矢印 247"/>
            <p:cNvSpPr/>
            <p:nvPr/>
          </p:nvSpPr>
          <p:spPr>
            <a:xfrm>
              <a:off x="3263182" y="3467110"/>
              <a:ext cx="2559298" cy="43624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正方形/長方形 6"/>
          <p:cNvSpPr/>
          <p:nvPr/>
        </p:nvSpPr>
        <p:spPr>
          <a:xfrm>
            <a:off x="294283" y="918370"/>
            <a:ext cx="8532017" cy="461665"/>
          </a:xfrm>
          <a:prstGeom prst="rect">
            <a:avLst/>
          </a:prstGeom>
        </p:spPr>
        <p:txBody>
          <a:bodyPr wrap="square">
            <a:spAutoFit/>
          </a:bodyPr>
          <a:lstStyle/>
          <a:p>
            <a:pPr algn="ctr"/>
            <a:r>
              <a:rPr lang="ja-JP" altLang="en-US" sz="2400" b="1">
                <a:solidFill>
                  <a:srgbClr val="0432FF"/>
                </a:solidFill>
                <a:latin typeface="Meiryo" charset="-128"/>
                <a:ea typeface="Meiryo" charset="-128"/>
                <a:cs typeface="Meiryo" charset="-128"/>
              </a:rPr>
              <a:t>アプリケーションや業務対応に人的資源を集中できる</a:t>
            </a:r>
          </a:p>
        </p:txBody>
      </p:sp>
    </p:spTree>
    <p:extLst>
      <p:ext uri="{BB962C8B-B14F-4D97-AF65-F5344CB8AC3E}">
        <p14:creationId xmlns:p14="http://schemas.microsoft.com/office/powerpoint/2010/main" val="205877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wipe(down)">
                                      <p:cBhvr>
                                        <p:cTn id="7"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rgbClr val="C00000"/>
                </a:solidFill>
              </a:rPr>
              <a:t>誤解２</a:t>
            </a:r>
            <a:r>
              <a:rPr kumimoji="1" lang="ja-JP" altLang="en-US" dirty="0"/>
              <a:t>：ガバナンスが効かない？</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84</a:t>
            </a:fld>
            <a:endParaRPr kumimoji="1" lang="ja-JP" altLang="en-US" sz="1800" b="1"/>
          </a:p>
        </p:txBody>
      </p:sp>
      <p:sp>
        <p:nvSpPr>
          <p:cNvPr id="5" name="正方形/長方形 4"/>
          <p:cNvSpPr/>
          <p:nvPr/>
        </p:nvSpPr>
        <p:spPr>
          <a:xfrm>
            <a:off x="323528" y="4797152"/>
            <a:ext cx="8496944" cy="72008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インフラ</a:t>
            </a:r>
          </a:p>
        </p:txBody>
      </p:sp>
      <p:sp>
        <p:nvSpPr>
          <p:cNvPr id="6" name="正方形/長方形 5"/>
          <p:cNvSpPr/>
          <p:nvPr/>
        </p:nvSpPr>
        <p:spPr>
          <a:xfrm>
            <a:off x="323528" y="3933056"/>
            <a:ext cx="8496944"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プラットフォーム</a:t>
            </a:r>
          </a:p>
        </p:txBody>
      </p:sp>
      <p:sp>
        <p:nvSpPr>
          <p:cNvPr id="7" name="正方形/長方形 6"/>
          <p:cNvSpPr/>
          <p:nvPr/>
        </p:nvSpPr>
        <p:spPr>
          <a:xfrm>
            <a:off x="323528" y="5661248"/>
            <a:ext cx="8496944" cy="7200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a:solidFill>
                  <a:srgbClr val="FFFFFF"/>
                </a:solidFill>
                <a:latin typeface="Meiryo" charset="-128"/>
                <a:ea typeface="Meiryo" charset="-128"/>
                <a:cs typeface="Meiryo" charset="-128"/>
              </a:rPr>
              <a:t>運用管理</a:t>
            </a:r>
            <a:endParaRPr kumimoji="1" lang="ja-JP" altLang="en-US" sz="1400" b="1" dirty="0">
              <a:solidFill>
                <a:srgbClr val="FFFFFF"/>
              </a:solidFill>
              <a:latin typeface="Meiryo" charset="-128"/>
              <a:ea typeface="Meiryo" charset="-128"/>
              <a:cs typeface="Meiryo" charset="-128"/>
            </a:endParaRPr>
          </a:p>
        </p:txBody>
      </p:sp>
      <p:sp>
        <p:nvSpPr>
          <p:cNvPr id="8" name="正方形/長方形 7"/>
          <p:cNvSpPr/>
          <p:nvPr/>
        </p:nvSpPr>
        <p:spPr>
          <a:xfrm>
            <a:off x="323528" y="3068960"/>
            <a:ext cx="8496944" cy="72008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アプリケーション</a:t>
            </a:r>
          </a:p>
        </p:txBody>
      </p:sp>
      <p:sp>
        <p:nvSpPr>
          <p:cNvPr id="13" name="正方形/長方形 12"/>
          <p:cNvSpPr/>
          <p:nvPr/>
        </p:nvSpPr>
        <p:spPr>
          <a:xfrm>
            <a:off x="323528" y="2204864"/>
            <a:ext cx="8496944" cy="7200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業務対応</a:t>
            </a:r>
          </a:p>
        </p:txBody>
      </p:sp>
      <p:sp>
        <p:nvSpPr>
          <p:cNvPr id="14" name="正方形/長方形 13"/>
          <p:cNvSpPr/>
          <p:nvPr/>
        </p:nvSpPr>
        <p:spPr>
          <a:xfrm>
            <a:off x="2123728" y="2060848"/>
            <a:ext cx="1584176" cy="4464496"/>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3809480" y="4725145"/>
            <a:ext cx="1584176" cy="1080120"/>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5508104" y="3913561"/>
            <a:ext cx="1584176" cy="21797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7200292" y="3023208"/>
            <a:ext cx="1584176" cy="35021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3815916" y="5877272"/>
            <a:ext cx="1584176" cy="6480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815916" y="2060848"/>
            <a:ext cx="1584176" cy="26319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5508104" y="2060848"/>
            <a:ext cx="1584176" cy="1800200"/>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508104" y="6129300"/>
            <a:ext cx="1584176" cy="396043"/>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7198633" y="2060848"/>
            <a:ext cx="1584176" cy="916608"/>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310522" y="4072813"/>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自社対応</a:t>
            </a:r>
          </a:p>
        </p:txBody>
      </p:sp>
      <p:sp>
        <p:nvSpPr>
          <p:cNvPr id="24" name="テキスト ボックス 23"/>
          <p:cNvSpPr txBox="1"/>
          <p:nvPr/>
        </p:nvSpPr>
        <p:spPr>
          <a:xfrm>
            <a:off x="7393751" y="4542082"/>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クラウド</a:t>
            </a:r>
          </a:p>
        </p:txBody>
      </p:sp>
      <p:sp>
        <p:nvSpPr>
          <p:cNvPr id="25" name="テキスト ボックス 24"/>
          <p:cNvSpPr txBox="1"/>
          <p:nvPr/>
        </p:nvSpPr>
        <p:spPr>
          <a:xfrm>
            <a:off x="2310522" y="1660738"/>
            <a:ext cx="121058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charset="-128"/>
                <a:ea typeface="Meiryo" charset="-128"/>
                <a:cs typeface="Meiryo" charset="-128"/>
              </a:rPr>
              <a:t>自社所有</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6" name="テキスト ボックス 25"/>
          <p:cNvSpPr txBox="1"/>
          <p:nvPr/>
        </p:nvSpPr>
        <p:spPr>
          <a:xfrm>
            <a:off x="4205490" y="1660738"/>
            <a:ext cx="805029" cy="400110"/>
          </a:xfrm>
          <a:prstGeom prst="rect">
            <a:avLst/>
          </a:prstGeom>
          <a:noFill/>
        </p:spPr>
        <p:txBody>
          <a:bodyPr wrap="none" rtlCol="0">
            <a:spAutoFit/>
          </a:bodyPr>
          <a:lstStyle/>
          <a:p>
            <a:pPr algn="ctr"/>
            <a:r>
              <a:rPr kumimoji="1" lang="en-US" altLang="ja-JP" sz="2000" b="1">
                <a:solidFill>
                  <a:schemeClr val="accent6">
                    <a:lumMod val="50000"/>
                  </a:schemeClr>
                </a:solidFill>
                <a:latin typeface="Meiryo" charset="-128"/>
                <a:ea typeface="Meiryo" charset="-128"/>
                <a:cs typeface="Meiryo" charset="-128"/>
              </a:rPr>
              <a:t>IaaS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7" name="テキスト ボックス 26"/>
          <p:cNvSpPr txBox="1"/>
          <p:nvPr/>
        </p:nvSpPr>
        <p:spPr>
          <a:xfrm>
            <a:off x="5877510" y="1660738"/>
            <a:ext cx="852029"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P</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8" name="テキスト ボックス 27"/>
          <p:cNvSpPr txBox="1"/>
          <p:nvPr/>
        </p:nvSpPr>
        <p:spPr>
          <a:xfrm>
            <a:off x="7563360" y="1660738"/>
            <a:ext cx="854721"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S</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9" name="テキスト ボックス 28"/>
          <p:cNvSpPr txBox="1"/>
          <p:nvPr/>
        </p:nvSpPr>
        <p:spPr>
          <a:xfrm>
            <a:off x="867299" y="1031948"/>
            <a:ext cx="7409401" cy="461665"/>
          </a:xfrm>
          <a:prstGeom prst="rect">
            <a:avLst/>
          </a:prstGeom>
          <a:noFill/>
        </p:spPr>
        <p:txBody>
          <a:bodyPr wrap="none" rtlCol="0">
            <a:spAutoFit/>
          </a:bodyPr>
          <a:lstStyle/>
          <a:p>
            <a:pPr algn="ctr"/>
            <a:r>
              <a:rPr kumimoji="1" lang="ja-JP" altLang="en-US" sz="2400" b="1" dirty="0">
                <a:solidFill>
                  <a:srgbClr val="0432FF"/>
                </a:solidFill>
                <a:latin typeface="Meiryo" charset="-128"/>
                <a:ea typeface="Meiryo" charset="-128"/>
                <a:cs typeface="Meiryo" charset="-128"/>
              </a:rPr>
              <a:t>責任分界点が変わる：運用管理</a:t>
            </a:r>
            <a:r>
              <a:rPr kumimoji="1" lang="en-US" altLang="ja-JP" sz="2400" b="1" dirty="0">
                <a:solidFill>
                  <a:srgbClr val="0432FF"/>
                </a:solidFill>
                <a:latin typeface="Meiryo" charset="-128"/>
                <a:ea typeface="Meiryo" charset="-128"/>
                <a:cs typeface="Meiryo" charset="-128"/>
              </a:rPr>
              <a:t> </a:t>
            </a:r>
            <a:r>
              <a:rPr kumimoji="1" lang="en-US" altLang="ja-JP" sz="2400" dirty="0">
                <a:solidFill>
                  <a:srgbClr val="0432FF"/>
                </a:solidFill>
                <a:latin typeface="Meiryo" charset="-128"/>
                <a:ea typeface="Meiryo" charset="-128"/>
                <a:cs typeface="Meiryo" charset="-128"/>
              </a:rPr>
              <a:t>× </a:t>
            </a:r>
            <a:r>
              <a:rPr kumimoji="1" lang="ja-JP" altLang="en-US" sz="2400" b="1" dirty="0">
                <a:solidFill>
                  <a:srgbClr val="0432FF"/>
                </a:solidFill>
                <a:latin typeface="Meiryo" charset="-128"/>
                <a:ea typeface="Meiryo" charset="-128"/>
                <a:cs typeface="Meiryo" charset="-128"/>
              </a:rPr>
              <a:t>セキュリティ対応</a:t>
            </a:r>
          </a:p>
        </p:txBody>
      </p:sp>
    </p:spTree>
    <p:extLst>
      <p:ext uri="{BB962C8B-B14F-4D97-AF65-F5344CB8AC3E}">
        <p14:creationId xmlns:p14="http://schemas.microsoft.com/office/powerpoint/2010/main" val="20756237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C48E09AF-CD22-354A-B927-73D5A2D890A1}"/>
              </a:ext>
            </a:extLst>
          </p:cNvPr>
          <p:cNvSpPr/>
          <p:nvPr/>
        </p:nvSpPr>
        <p:spPr>
          <a:xfrm>
            <a:off x="290319" y="2877520"/>
            <a:ext cx="2539079" cy="54780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85</a:t>
            </a:fld>
            <a:endParaRPr kumimoji="1" lang="ja-JP" altLang="en-US"/>
          </a:p>
        </p:txBody>
      </p:sp>
      <p:sp>
        <p:nvSpPr>
          <p:cNvPr id="20" name="正方形/長方形 19"/>
          <p:cNvSpPr/>
          <p:nvPr/>
        </p:nvSpPr>
        <p:spPr>
          <a:xfrm>
            <a:off x="293456" y="3429000"/>
            <a:ext cx="2539079" cy="2880774"/>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32324" y="4171069"/>
            <a:ext cx="2261344" cy="401930"/>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21" name="正方形/長方形 20"/>
          <p:cNvSpPr/>
          <p:nvPr/>
        </p:nvSpPr>
        <p:spPr>
          <a:xfrm>
            <a:off x="432324" y="4624137"/>
            <a:ext cx="2279216" cy="126072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インフラ</a:t>
            </a:r>
            <a:endParaRPr kumimoji="1" lang="en-US" altLang="ja-JP" sz="2000" b="1"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ハードウェアと設備</a:t>
            </a:r>
            <a:endParaRPr kumimoji="1" lang="ja-JP" altLang="en-US" sz="1000" dirty="0">
              <a:solidFill>
                <a:srgbClr val="FFFFFF"/>
              </a:solidFill>
              <a:latin typeface="Meiryo" charset="-128"/>
              <a:ea typeface="Meiryo" charset="-128"/>
              <a:cs typeface="Meiryo" charset="-128"/>
            </a:endParaRPr>
          </a:p>
        </p:txBody>
      </p:sp>
      <p:sp>
        <p:nvSpPr>
          <p:cNvPr id="4" name="正方形/長方形 3"/>
          <p:cNvSpPr/>
          <p:nvPr/>
        </p:nvSpPr>
        <p:spPr>
          <a:xfrm>
            <a:off x="3302460" y="2877521"/>
            <a:ext cx="2539079" cy="3429480"/>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434423" y="4624137"/>
            <a:ext cx="2279216" cy="126072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a:solidFill>
                  <a:srgbClr val="FFFFFF"/>
                </a:solidFill>
                <a:latin typeface="Meiryo" charset="-128"/>
                <a:ea typeface="Meiryo" charset="-128"/>
                <a:cs typeface="Meiryo" charset="-128"/>
              </a:rPr>
              <a:t>インフラ</a:t>
            </a:r>
            <a:endParaRPr lang="en-US" altLang="ja-JP" sz="2000" b="1"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ハードウェアと設備</a:t>
            </a:r>
            <a:endParaRPr lang="ja-JP" altLang="en-US" sz="1000" dirty="0">
              <a:solidFill>
                <a:srgbClr val="FFFFFF"/>
              </a:solidFill>
              <a:latin typeface="Meiryo" charset="-128"/>
              <a:ea typeface="Meiryo" charset="-128"/>
              <a:cs typeface="Meiryo" charset="-128"/>
            </a:endParaRPr>
          </a:p>
        </p:txBody>
      </p:sp>
      <p:sp>
        <p:nvSpPr>
          <p:cNvPr id="24" name="テキスト ボックス 23">
            <a:extLst>
              <a:ext uri="{FF2B5EF4-FFF2-40B4-BE49-F238E27FC236}">
                <a16:creationId xmlns:a16="http://schemas.microsoft.com/office/drawing/2014/main" id="{B04BE993-388E-1643-BDF9-893208015FE6}"/>
              </a:ext>
            </a:extLst>
          </p:cNvPr>
          <p:cNvSpPr txBox="1"/>
          <p:nvPr/>
        </p:nvSpPr>
        <p:spPr>
          <a:xfrm>
            <a:off x="452129" y="1031948"/>
            <a:ext cx="8239756" cy="461665"/>
          </a:xfrm>
          <a:prstGeom prst="rect">
            <a:avLst/>
          </a:prstGeom>
          <a:noFill/>
        </p:spPr>
        <p:txBody>
          <a:bodyPr wrap="none" rtlCol="0">
            <a:spAutoFit/>
          </a:bodyPr>
          <a:lstStyle/>
          <a:p>
            <a:pPr algn="ctr"/>
            <a:r>
              <a:rPr kumimoji="1" lang="en-US" altLang="ja-JP" sz="2400" b="1" dirty="0">
                <a:solidFill>
                  <a:srgbClr val="0432FF"/>
                </a:solidFill>
                <a:latin typeface="Meiryo" charset="-128"/>
                <a:ea typeface="Meiryo" charset="-128"/>
                <a:cs typeface="Meiryo" charset="-128"/>
              </a:rPr>
              <a:t>IT</a:t>
            </a:r>
            <a:r>
              <a:rPr kumimoji="1" lang="ja-JP" altLang="en-US" sz="2400" b="1">
                <a:solidFill>
                  <a:srgbClr val="0432FF"/>
                </a:solidFill>
                <a:latin typeface="Meiryo" charset="-128"/>
                <a:ea typeface="Meiryo" charset="-128"/>
                <a:cs typeface="Meiryo" charset="-128"/>
              </a:rPr>
              <a:t>資産を経費化（オフバランス）</a:t>
            </a:r>
            <a:r>
              <a:rPr lang="ja-JP" altLang="en-US" sz="2400" b="1">
                <a:solidFill>
                  <a:srgbClr val="0432FF"/>
                </a:solidFill>
                <a:latin typeface="Meiryo" charset="-128"/>
                <a:ea typeface="Meiryo" charset="-128"/>
                <a:cs typeface="Meiryo" charset="-128"/>
              </a:rPr>
              <a:t>／オンデマンドに</a:t>
            </a:r>
            <a:r>
              <a:rPr kumimoji="1" lang="ja-JP" altLang="en-US" sz="2400" b="1">
                <a:solidFill>
                  <a:srgbClr val="0432FF"/>
                </a:solidFill>
                <a:latin typeface="Meiryo" charset="-128"/>
                <a:ea typeface="Meiryo" charset="-128"/>
                <a:cs typeface="Meiryo" charset="-128"/>
              </a:rPr>
              <a:t>できる</a:t>
            </a:r>
            <a:endParaRPr kumimoji="1" lang="ja-JP" altLang="en-US" sz="2400" b="1" dirty="0">
              <a:solidFill>
                <a:srgbClr val="0432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CA9C6376-51D7-0144-8E08-987B859EE413}"/>
              </a:ext>
            </a:extLst>
          </p:cNvPr>
          <p:cNvSpPr/>
          <p:nvPr/>
        </p:nvSpPr>
        <p:spPr>
          <a:xfrm>
            <a:off x="432323" y="3724515"/>
            <a:ext cx="2261344" cy="401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C6630DE6-6186-1541-9FD9-15C12AE8FB8D}"/>
              </a:ext>
            </a:extLst>
          </p:cNvPr>
          <p:cNvSpPr/>
          <p:nvPr/>
        </p:nvSpPr>
        <p:spPr>
          <a:xfrm>
            <a:off x="432323" y="3219894"/>
            <a:ext cx="2261344" cy="4019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D78B853F-FF0C-204E-8577-1DC5C14D55B8}"/>
              </a:ext>
            </a:extLst>
          </p:cNvPr>
          <p:cNvSpPr txBox="1"/>
          <p:nvPr/>
        </p:nvSpPr>
        <p:spPr>
          <a:xfrm>
            <a:off x="1309560" y="4203667"/>
            <a:ext cx="506870"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OS</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5D79A352-5B6C-664D-9718-6A17DBE9DA7A}"/>
              </a:ext>
            </a:extLst>
          </p:cNvPr>
          <p:cNvSpPr txBox="1"/>
          <p:nvPr/>
        </p:nvSpPr>
        <p:spPr>
          <a:xfrm>
            <a:off x="774028" y="3777498"/>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ミドルウェア</a:t>
            </a:r>
          </a:p>
        </p:txBody>
      </p:sp>
      <p:sp>
        <p:nvSpPr>
          <p:cNvPr id="30" name="テキスト ボックス 29">
            <a:extLst>
              <a:ext uri="{FF2B5EF4-FFF2-40B4-BE49-F238E27FC236}">
                <a16:creationId xmlns:a16="http://schemas.microsoft.com/office/drawing/2014/main" id="{86ED160B-2CB6-264E-B808-5B73CE3E37CE}"/>
              </a:ext>
            </a:extLst>
          </p:cNvPr>
          <p:cNvSpPr txBox="1"/>
          <p:nvPr/>
        </p:nvSpPr>
        <p:spPr>
          <a:xfrm>
            <a:off x="572159" y="3256166"/>
            <a:ext cx="2031326"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アプリケーション</a:t>
            </a:r>
          </a:p>
        </p:txBody>
      </p:sp>
      <p:sp>
        <p:nvSpPr>
          <p:cNvPr id="31" name="正方形/長方形 30">
            <a:extLst>
              <a:ext uri="{FF2B5EF4-FFF2-40B4-BE49-F238E27FC236}">
                <a16:creationId xmlns:a16="http://schemas.microsoft.com/office/drawing/2014/main" id="{A3111870-7F00-D243-85AB-1FA120FFED8F}"/>
              </a:ext>
            </a:extLst>
          </p:cNvPr>
          <p:cNvSpPr/>
          <p:nvPr/>
        </p:nvSpPr>
        <p:spPr>
          <a:xfrm>
            <a:off x="3434424" y="4173209"/>
            <a:ext cx="2261344" cy="401930"/>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5331894B-32AA-8F49-B9D8-6BFAEBEF8ED7}"/>
              </a:ext>
            </a:extLst>
          </p:cNvPr>
          <p:cNvSpPr/>
          <p:nvPr/>
        </p:nvSpPr>
        <p:spPr>
          <a:xfrm>
            <a:off x="3434423" y="3726655"/>
            <a:ext cx="2261344" cy="401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B09A07CF-76E4-CA47-877B-554FD43A8721}"/>
              </a:ext>
            </a:extLst>
          </p:cNvPr>
          <p:cNvSpPr/>
          <p:nvPr/>
        </p:nvSpPr>
        <p:spPr>
          <a:xfrm>
            <a:off x="3434423" y="3222034"/>
            <a:ext cx="2261344" cy="4019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34" name="テキスト ボックス 33">
            <a:extLst>
              <a:ext uri="{FF2B5EF4-FFF2-40B4-BE49-F238E27FC236}">
                <a16:creationId xmlns:a16="http://schemas.microsoft.com/office/drawing/2014/main" id="{FB8EFA18-D5D3-5545-9A61-162B97F4F2F0}"/>
              </a:ext>
            </a:extLst>
          </p:cNvPr>
          <p:cNvSpPr txBox="1"/>
          <p:nvPr/>
        </p:nvSpPr>
        <p:spPr>
          <a:xfrm>
            <a:off x="4311660" y="4205807"/>
            <a:ext cx="506870"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OS</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C52B56B5-2668-A840-BD0D-7E90145E30C8}"/>
              </a:ext>
            </a:extLst>
          </p:cNvPr>
          <p:cNvSpPr txBox="1"/>
          <p:nvPr/>
        </p:nvSpPr>
        <p:spPr>
          <a:xfrm>
            <a:off x="3776128" y="3779638"/>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ミドルウェア</a:t>
            </a:r>
          </a:p>
        </p:txBody>
      </p:sp>
      <p:sp>
        <p:nvSpPr>
          <p:cNvPr id="36" name="テキスト ボックス 35">
            <a:extLst>
              <a:ext uri="{FF2B5EF4-FFF2-40B4-BE49-F238E27FC236}">
                <a16:creationId xmlns:a16="http://schemas.microsoft.com/office/drawing/2014/main" id="{F0E4C1F8-C2F7-D54E-B751-1FCB3B9E95D2}"/>
              </a:ext>
            </a:extLst>
          </p:cNvPr>
          <p:cNvSpPr txBox="1"/>
          <p:nvPr/>
        </p:nvSpPr>
        <p:spPr>
          <a:xfrm>
            <a:off x="3574259" y="3258306"/>
            <a:ext cx="2031326"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アプリケーション</a:t>
            </a:r>
          </a:p>
        </p:txBody>
      </p:sp>
      <p:sp>
        <p:nvSpPr>
          <p:cNvPr id="44" name="テキスト ボックス 43">
            <a:extLst>
              <a:ext uri="{FF2B5EF4-FFF2-40B4-BE49-F238E27FC236}">
                <a16:creationId xmlns:a16="http://schemas.microsoft.com/office/drawing/2014/main" id="{BC72A303-17C0-104B-BF49-42D1AD654A37}"/>
              </a:ext>
            </a:extLst>
          </p:cNvPr>
          <p:cNvSpPr txBox="1"/>
          <p:nvPr/>
        </p:nvSpPr>
        <p:spPr>
          <a:xfrm>
            <a:off x="1309560" y="2921563"/>
            <a:ext cx="543739" cy="307777"/>
          </a:xfrm>
          <a:prstGeom prst="rect">
            <a:avLst/>
          </a:prstGeom>
          <a:noFill/>
        </p:spPr>
        <p:txBody>
          <a:bodyPr wrap="none" rtlCol="0">
            <a:spAutoFit/>
          </a:bodyPr>
          <a:lstStyle/>
          <a:p>
            <a:pPr algn="ctr"/>
            <a:r>
              <a:rPr kumimoji="1" lang="ja-JP" altLang="en-US" sz="1400">
                <a:solidFill>
                  <a:srgbClr val="1F33E8"/>
                </a:solidFill>
                <a:latin typeface="Meiryo" panose="020B0604030504040204" pitchFamily="34" charset="-128"/>
                <a:ea typeface="Meiryo" panose="020B0604030504040204" pitchFamily="34" charset="-128"/>
              </a:rPr>
              <a:t>資産</a:t>
            </a:r>
          </a:p>
        </p:txBody>
      </p:sp>
      <p:sp>
        <p:nvSpPr>
          <p:cNvPr id="45" name="テキスト ボックス 44">
            <a:extLst>
              <a:ext uri="{FF2B5EF4-FFF2-40B4-BE49-F238E27FC236}">
                <a16:creationId xmlns:a16="http://schemas.microsoft.com/office/drawing/2014/main" id="{BA9AC9A7-B0CA-A54B-ABCC-4989B92AEDF4}"/>
              </a:ext>
            </a:extLst>
          </p:cNvPr>
          <p:cNvSpPr txBox="1"/>
          <p:nvPr/>
        </p:nvSpPr>
        <p:spPr>
          <a:xfrm>
            <a:off x="4311660" y="2921563"/>
            <a:ext cx="543739" cy="307777"/>
          </a:xfrm>
          <a:prstGeom prst="rect">
            <a:avLst/>
          </a:prstGeom>
          <a:noFill/>
        </p:spPr>
        <p:txBody>
          <a:bodyPr wrap="none" rtlCol="0">
            <a:spAutoFit/>
          </a:bodyPr>
          <a:lstStyle/>
          <a:p>
            <a:pPr algn="ctr"/>
            <a:r>
              <a:rPr kumimoji="1" lang="ja-JP" altLang="en-US" sz="1400">
                <a:solidFill>
                  <a:srgbClr val="1F33E8"/>
                </a:solidFill>
                <a:latin typeface="Meiryo" panose="020B0604030504040204" pitchFamily="34" charset="-128"/>
                <a:ea typeface="Meiryo" panose="020B0604030504040204" pitchFamily="34" charset="-128"/>
              </a:rPr>
              <a:t>資産</a:t>
            </a:r>
          </a:p>
        </p:txBody>
      </p:sp>
      <p:sp>
        <p:nvSpPr>
          <p:cNvPr id="46" name="テキスト ボックス 45">
            <a:extLst>
              <a:ext uri="{FF2B5EF4-FFF2-40B4-BE49-F238E27FC236}">
                <a16:creationId xmlns:a16="http://schemas.microsoft.com/office/drawing/2014/main" id="{4AA57D83-79FC-EC4B-81EE-50F99B271681}"/>
              </a:ext>
            </a:extLst>
          </p:cNvPr>
          <p:cNvSpPr txBox="1"/>
          <p:nvPr/>
        </p:nvSpPr>
        <p:spPr>
          <a:xfrm>
            <a:off x="1292696" y="599922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経費</a:t>
            </a:r>
          </a:p>
        </p:txBody>
      </p:sp>
      <p:sp>
        <p:nvSpPr>
          <p:cNvPr id="47" name="正方形/長方形 46">
            <a:extLst>
              <a:ext uri="{FF2B5EF4-FFF2-40B4-BE49-F238E27FC236}">
                <a16:creationId xmlns:a16="http://schemas.microsoft.com/office/drawing/2014/main" id="{9CC66E51-A021-944A-B6ED-FF84CC47BA6D}"/>
              </a:ext>
            </a:extLst>
          </p:cNvPr>
          <p:cNvSpPr/>
          <p:nvPr/>
        </p:nvSpPr>
        <p:spPr>
          <a:xfrm>
            <a:off x="6311464" y="2877520"/>
            <a:ext cx="2539079" cy="3432254"/>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9910326B-B2B2-9C46-BD05-5E44EF4B4BF2}"/>
              </a:ext>
            </a:extLst>
          </p:cNvPr>
          <p:cNvSpPr/>
          <p:nvPr/>
        </p:nvSpPr>
        <p:spPr>
          <a:xfrm>
            <a:off x="6443427" y="4624136"/>
            <a:ext cx="2279216" cy="1260728"/>
          </a:xfrm>
          <a:prstGeom prst="rect">
            <a:avLst/>
          </a:prstGeom>
          <a:solidFill>
            <a:schemeClr val="tx1">
              <a:lumMod val="50000"/>
              <a:lumOff val="50000"/>
            </a:schemeClr>
          </a:solidFill>
          <a:ln w="28575">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a:solidFill>
                  <a:srgbClr val="FFFFFF"/>
                </a:solidFill>
                <a:latin typeface="Meiryo" charset="-128"/>
                <a:ea typeface="Meiryo" charset="-128"/>
                <a:cs typeface="Meiryo" charset="-128"/>
              </a:rPr>
              <a:t>インフラ</a:t>
            </a:r>
            <a:endParaRPr lang="en-US" altLang="ja-JP" sz="2000" b="1"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ハードウェアと設備</a:t>
            </a:r>
            <a:endParaRPr lang="ja-JP" altLang="en-US" sz="1000" dirty="0">
              <a:solidFill>
                <a:srgbClr val="FFFFFF"/>
              </a:solidFill>
              <a:latin typeface="Meiryo" charset="-128"/>
              <a:ea typeface="Meiryo" charset="-128"/>
              <a:cs typeface="Meiryo" charset="-128"/>
            </a:endParaRPr>
          </a:p>
        </p:txBody>
      </p:sp>
      <p:sp>
        <p:nvSpPr>
          <p:cNvPr id="49" name="正方形/長方形 48">
            <a:extLst>
              <a:ext uri="{FF2B5EF4-FFF2-40B4-BE49-F238E27FC236}">
                <a16:creationId xmlns:a16="http://schemas.microsoft.com/office/drawing/2014/main" id="{7FCC61C4-E5EB-854F-8D3B-9AAB35CEDFE6}"/>
              </a:ext>
            </a:extLst>
          </p:cNvPr>
          <p:cNvSpPr/>
          <p:nvPr/>
        </p:nvSpPr>
        <p:spPr>
          <a:xfrm>
            <a:off x="6443428" y="4173208"/>
            <a:ext cx="2261344" cy="401930"/>
          </a:xfrm>
          <a:prstGeom prst="rect">
            <a:avLst/>
          </a:prstGeom>
          <a:solidFill>
            <a:srgbClr val="1F33E8"/>
          </a:solidFill>
          <a:ln w="28575">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50" name="正方形/長方形 49">
            <a:extLst>
              <a:ext uri="{FF2B5EF4-FFF2-40B4-BE49-F238E27FC236}">
                <a16:creationId xmlns:a16="http://schemas.microsoft.com/office/drawing/2014/main" id="{70604064-128F-3646-A60B-EB4864BA8E9B}"/>
              </a:ext>
            </a:extLst>
          </p:cNvPr>
          <p:cNvSpPr/>
          <p:nvPr/>
        </p:nvSpPr>
        <p:spPr>
          <a:xfrm>
            <a:off x="6443427" y="3726654"/>
            <a:ext cx="2261344" cy="401930"/>
          </a:xfrm>
          <a:prstGeom prst="rect">
            <a:avLst/>
          </a:prstGeom>
          <a:solidFill>
            <a:srgbClr val="0070C0"/>
          </a:solidFill>
          <a:ln w="28575">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FFE8530B-DA3F-8040-8B20-AA698B6B38CB}"/>
              </a:ext>
            </a:extLst>
          </p:cNvPr>
          <p:cNvSpPr/>
          <p:nvPr/>
        </p:nvSpPr>
        <p:spPr>
          <a:xfrm>
            <a:off x="6443427" y="3222033"/>
            <a:ext cx="2261344" cy="4019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C8358E9B-7886-014B-A617-5A8B34254961}"/>
              </a:ext>
            </a:extLst>
          </p:cNvPr>
          <p:cNvSpPr txBox="1"/>
          <p:nvPr/>
        </p:nvSpPr>
        <p:spPr>
          <a:xfrm>
            <a:off x="7320664" y="4205806"/>
            <a:ext cx="506870"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OS</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DCA6132E-4B4E-464B-8E58-5E1DFA499F9B}"/>
              </a:ext>
            </a:extLst>
          </p:cNvPr>
          <p:cNvSpPr txBox="1"/>
          <p:nvPr/>
        </p:nvSpPr>
        <p:spPr>
          <a:xfrm>
            <a:off x="6785132" y="3779637"/>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ミドルウェア</a:t>
            </a:r>
          </a:p>
        </p:txBody>
      </p:sp>
      <p:sp>
        <p:nvSpPr>
          <p:cNvPr id="54" name="テキスト ボックス 53">
            <a:extLst>
              <a:ext uri="{FF2B5EF4-FFF2-40B4-BE49-F238E27FC236}">
                <a16:creationId xmlns:a16="http://schemas.microsoft.com/office/drawing/2014/main" id="{674B74EE-FE3C-C341-8572-A6D27AD0449D}"/>
              </a:ext>
            </a:extLst>
          </p:cNvPr>
          <p:cNvSpPr txBox="1"/>
          <p:nvPr/>
        </p:nvSpPr>
        <p:spPr>
          <a:xfrm>
            <a:off x="6583263" y="3258305"/>
            <a:ext cx="2031326"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アプリケーション</a:t>
            </a:r>
          </a:p>
        </p:txBody>
      </p:sp>
      <p:sp>
        <p:nvSpPr>
          <p:cNvPr id="56" name="テキスト ボックス 55">
            <a:extLst>
              <a:ext uri="{FF2B5EF4-FFF2-40B4-BE49-F238E27FC236}">
                <a16:creationId xmlns:a16="http://schemas.microsoft.com/office/drawing/2014/main" id="{1A4D779C-6E3B-E149-8030-B9F245CCBA9C}"/>
              </a:ext>
            </a:extLst>
          </p:cNvPr>
          <p:cNvSpPr txBox="1"/>
          <p:nvPr/>
        </p:nvSpPr>
        <p:spPr>
          <a:xfrm>
            <a:off x="7309133" y="600312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経費</a:t>
            </a:r>
          </a:p>
        </p:txBody>
      </p:sp>
      <p:sp>
        <p:nvSpPr>
          <p:cNvPr id="57" name="正方形/長方形 56">
            <a:extLst>
              <a:ext uri="{FF2B5EF4-FFF2-40B4-BE49-F238E27FC236}">
                <a16:creationId xmlns:a16="http://schemas.microsoft.com/office/drawing/2014/main" id="{EAB3775E-8CAF-194B-B0A7-3676BCA6A265}"/>
              </a:ext>
            </a:extLst>
          </p:cNvPr>
          <p:cNvSpPr/>
          <p:nvPr/>
        </p:nvSpPr>
        <p:spPr>
          <a:xfrm>
            <a:off x="6400799" y="3689551"/>
            <a:ext cx="2358407" cy="2241946"/>
          </a:xfrm>
          <a:prstGeom prst="rect">
            <a:avLst/>
          </a:prstGeom>
          <a:solidFill>
            <a:srgbClr val="FFFFFF">
              <a:alpha val="38824"/>
            </a:srgbClr>
          </a:solidFill>
          <a:ln w="1905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A4C8FCAE-9136-A941-960E-6ADB99C49959}"/>
              </a:ext>
            </a:extLst>
          </p:cNvPr>
          <p:cNvSpPr txBox="1"/>
          <p:nvPr/>
        </p:nvSpPr>
        <p:spPr>
          <a:xfrm>
            <a:off x="6269388" y="2025307"/>
            <a:ext cx="2621230" cy="461665"/>
          </a:xfrm>
          <a:prstGeom prst="rect">
            <a:avLst/>
          </a:prstGeom>
          <a:noFill/>
        </p:spPr>
        <p:txBody>
          <a:bodyPr wrap="none" rtlCol="0">
            <a:spAutoFit/>
          </a:bodyPr>
          <a:lstStyle/>
          <a:p>
            <a:pPr algn="ctr"/>
            <a:r>
              <a:rPr lang="ja-JP" altLang="en-US" sz="1400">
                <a:solidFill>
                  <a:srgbClr val="1F33E8"/>
                </a:solidFill>
                <a:latin typeface="Meiryo" panose="020B0604030504040204" pitchFamily="34" charset="-128"/>
                <a:ea typeface="Meiryo" panose="020B0604030504040204" pitchFamily="34" charset="-128"/>
              </a:rPr>
              <a:t>クラウド／</a:t>
            </a:r>
            <a:r>
              <a:rPr kumimoji="1" lang="ja-JP" altLang="en-US" sz="1400">
                <a:solidFill>
                  <a:srgbClr val="1F33E8"/>
                </a:solidFill>
                <a:latin typeface="Meiryo" panose="020B0604030504040204" pitchFamily="34" charset="-128"/>
                <a:ea typeface="Meiryo" panose="020B0604030504040204" pitchFamily="34" charset="-128"/>
              </a:rPr>
              <a:t>サーバーレス</a:t>
            </a:r>
            <a:endParaRPr kumimoji="1" lang="en-US" altLang="ja-JP" sz="1400" dirty="0">
              <a:solidFill>
                <a:srgbClr val="1F33E8"/>
              </a:solidFill>
              <a:latin typeface="Meiryo" panose="020B0604030504040204" pitchFamily="34" charset="-128"/>
              <a:ea typeface="Meiryo" panose="020B0604030504040204" pitchFamily="34" charset="-128"/>
            </a:endParaRPr>
          </a:p>
          <a:p>
            <a:pPr algn="ctr"/>
            <a:r>
              <a:rPr kumimoji="1" lang="ja-JP" altLang="en-US" sz="1000">
                <a:solidFill>
                  <a:srgbClr val="1F33E8"/>
                </a:solidFill>
                <a:latin typeface="Meiryo" panose="020B0604030504040204" pitchFamily="34" charset="-128"/>
                <a:ea typeface="Meiryo" panose="020B0604030504040204" pitchFamily="34" charset="-128"/>
              </a:rPr>
              <a:t>構築や運用管理をクラウド事業者に任せる</a:t>
            </a:r>
          </a:p>
        </p:txBody>
      </p:sp>
      <p:sp>
        <p:nvSpPr>
          <p:cNvPr id="59" name="テキスト ボックス 58">
            <a:extLst>
              <a:ext uri="{FF2B5EF4-FFF2-40B4-BE49-F238E27FC236}">
                <a16:creationId xmlns:a16="http://schemas.microsoft.com/office/drawing/2014/main" id="{3738B887-2EA7-2E44-BB26-83E1FC6DCA7F}"/>
              </a:ext>
            </a:extLst>
          </p:cNvPr>
          <p:cNvSpPr txBox="1"/>
          <p:nvPr/>
        </p:nvSpPr>
        <p:spPr>
          <a:xfrm>
            <a:off x="3646112" y="2026001"/>
            <a:ext cx="1851789" cy="461665"/>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自社所有</a:t>
            </a:r>
            <a:endParaRPr lang="en-US" altLang="ja-JP" sz="1400" dirty="0">
              <a:latin typeface="Meiryo" panose="020B0604030504040204" pitchFamily="34" charset="-128"/>
              <a:ea typeface="Meiryo" panose="020B0604030504040204" pitchFamily="34" charset="-128"/>
            </a:endParaRPr>
          </a:p>
          <a:p>
            <a:pPr algn="ctr"/>
            <a:r>
              <a:rPr lang="ja-JP" altLang="en-US" sz="1000">
                <a:latin typeface="Meiryo" panose="020B0604030504040204" pitchFamily="34" charset="-128"/>
                <a:ea typeface="Meiryo" panose="020B0604030504040204" pitchFamily="34" charset="-128"/>
              </a:rPr>
              <a:t>自前で</a:t>
            </a:r>
            <a:r>
              <a:rPr kumimoji="1" lang="ja-JP" altLang="en-US" sz="1000">
                <a:latin typeface="Meiryo" panose="020B0604030504040204" pitchFamily="34" charset="-128"/>
                <a:ea typeface="Meiryo" panose="020B0604030504040204" pitchFamily="34" charset="-128"/>
              </a:rPr>
              <a:t>構築や運用管理を担う</a:t>
            </a:r>
          </a:p>
        </p:txBody>
      </p:sp>
      <p:sp>
        <p:nvSpPr>
          <p:cNvPr id="60" name="テキスト ボックス 59">
            <a:extLst>
              <a:ext uri="{FF2B5EF4-FFF2-40B4-BE49-F238E27FC236}">
                <a16:creationId xmlns:a16="http://schemas.microsoft.com/office/drawing/2014/main" id="{A25887C9-39BA-4D41-969B-25354EBB432F}"/>
              </a:ext>
            </a:extLst>
          </p:cNvPr>
          <p:cNvSpPr txBox="1"/>
          <p:nvPr/>
        </p:nvSpPr>
        <p:spPr>
          <a:xfrm>
            <a:off x="341335" y="2025786"/>
            <a:ext cx="2492990" cy="461665"/>
          </a:xfrm>
          <a:prstGeom prst="rect">
            <a:avLst/>
          </a:prstGeom>
          <a:noFill/>
        </p:spPr>
        <p:txBody>
          <a:bodyPr wrap="none" rtlCol="0">
            <a:spAutoFit/>
          </a:bodyPr>
          <a:lstStyle/>
          <a:p>
            <a:pPr algn="ctr"/>
            <a:r>
              <a:rPr lang="ja-JP" altLang="en-US" sz="1400">
                <a:solidFill>
                  <a:srgbClr val="1F33E8"/>
                </a:solidFill>
                <a:latin typeface="Meiryo" panose="020B0604030504040204" pitchFamily="34" charset="-128"/>
                <a:ea typeface="Meiryo" panose="020B0604030504040204" pitchFamily="34" charset="-128"/>
              </a:rPr>
              <a:t>クラウド／仮想サーバー</a:t>
            </a:r>
            <a:endParaRPr lang="en-US" altLang="ja-JP" sz="1400" dirty="0">
              <a:solidFill>
                <a:srgbClr val="1F33E8"/>
              </a:solidFill>
              <a:latin typeface="Meiryo" panose="020B0604030504040204" pitchFamily="34" charset="-128"/>
              <a:ea typeface="Meiryo" panose="020B0604030504040204" pitchFamily="34" charset="-128"/>
            </a:endParaRPr>
          </a:p>
          <a:p>
            <a:pPr algn="ctr"/>
            <a:r>
              <a:rPr kumimoji="1" lang="ja-JP" altLang="en-US" sz="1000">
                <a:solidFill>
                  <a:srgbClr val="1F33E8"/>
                </a:solidFill>
                <a:latin typeface="Meiryo" panose="020B0604030504040204" pitchFamily="34" charset="-128"/>
                <a:ea typeface="Meiryo" panose="020B0604030504040204" pitchFamily="34" charset="-128"/>
              </a:rPr>
              <a:t>構築や運用管理クラウド事業者に任せる</a:t>
            </a:r>
          </a:p>
        </p:txBody>
      </p:sp>
      <p:sp>
        <p:nvSpPr>
          <p:cNvPr id="61" name="右大かっこ 60">
            <a:extLst>
              <a:ext uri="{FF2B5EF4-FFF2-40B4-BE49-F238E27FC236}">
                <a16:creationId xmlns:a16="http://schemas.microsoft.com/office/drawing/2014/main" id="{032EC8F7-B2C8-9444-9DAA-7875BC9F7656}"/>
              </a:ext>
            </a:extLst>
          </p:cNvPr>
          <p:cNvSpPr/>
          <p:nvPr/>
        </p:nvSpPr>
        <p:spPr>
          <a:xfrm rot="10800000">
            <a:off x="346530" y="4624136"/>
            <a:ext cx="45719" cy="1296707"/>
          </a:xfrm>
          <a:prstGeom prst="rightBracket">
            <a:avLst/>
          </a:prstGeom>
          <a:ln w="158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右大かっこ 61">
            <a:extLst>
              <a:ext uri="{FF2B5EF4-FFF2-40B4-BE49-F238E27FC236}">
                <a16:creationId xmlns:a16="http://schemas.microsoft.com/office/drawing/2014/main" id="{33630ACB-CBEA-8140-B35C-2735538D78CA}"/>
              </a:ext>
            </a:extLst>
          </p:cNvPr>
          <p:cNvSpPr/>
          <p:nvPr/>
        </p:nvSpPr>
        <p:spPr>
          <a:xfrm>
            <a:off x="2730179" y="3741076"/>
            <a:ext cx="45719" cy="2190420"/>
          </a:xfrm>
          <a:prstGeom prst="rightBracket">
            <a:avLst/>
          </a:prstGeom>
          <a:ln w="15875">
            <a:solidFill>
              <a:srgbClr val="1F33E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DD622317-2F95-F649-B2BC-36B21C9AD4CA}"/>
              </a:ext>
            </a:extLst>
          </p:cNvPr>
          <p:cNvSpPr txBox="1"/>
          <p:nvPr/>
        </p:nvSpPr>
        <p:spPr>
          <a:xfrm>
            <a:off x="2263676" y="5944751"/>
            <a:ext cx="609975" cy="307777"/>
          </a:xfrm>
          <a:prstGeom prst="rect">
            <a:avLst/>
          </a:prstGeom>
          <a:noFill/>
        </p:spPr>
        <p:txBody>
          <a:bodyPr wrap="none" rtlCol="0">
            <a:spAutoFit/>
          </a:bodyPr>
          <a:lstStyle/>
          <a:p>
            <a:r>
              <a:rPr kumimoji="1" lang="en-US" altLang="ja-JP" sz="1400" dirty="0">
                <a:solidFill>
                  <a:srgbClr val="1F33E8"/>
                </a:solidFill>
                <a:latin typeface="Meiryo" panose="020B0604030504040204" pitchFamily="34" charset="-128"/>
                <a:ea typeface="Meiryo" panose="020B0604030504040204" pitchFamily="34" charset="-128"/>
              </a:rPr>
              <a:t>PaaS</a:t>
            </a:r>
            <a:endParaRPr kumimoji="1" lang="ja-JP" altLang="en-US" sz="1400">
              <a:solidFill>
                <a:srgbClr val="1F33E8"/>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82AB689E-26B2-504D-A90A-843504823535}"/>
              </a:ext>
            </a:extLst>
          </p:cNvPr>
          <p:cNvSpPr txBox="1"/>
          <p:nvPr/>
        </p:nvSpPr>
        <p:spPr>
          <a:xfrm>
            <a:off x="246844" y="5947915"/>
            <a:ext cx="575927" cy="307777"/>
          </a:xfrm>
          <a:prstGeom prst="rect">
            <a:avLst/>
          </a:prstGeom>
          <a:noFill/>
        </p:spPr>
        <p:txBody>
          <a:bodyPr wrap="none" rtlCol="0">
            <a:spAutoFit/>
          </a:bodyPr>
          <a:lstStyle/>
          <a:p>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I</a:t>
            </a:r>
            <a:r>
              <a:rPr kumimoji="1" lang="en-US" altLang="ja-JP" sz="1400" dirty="0">
                <a:solidFill>
                  <a:schemeClr val="tx1">
                    <a:lumMod val="75000"/>
                    <a:lumOff val="25000"/>
                  </a:schemeClr>
                </a:solidFill>
                <a:latin typeface="Meiryo" panose="020B0604030504040204" pitchFamily="34" charset="-128"/>
                <a:ea typeface="Meiryo" panose="020B0604030504040204" pitchFamily="34" charset="-128"/>
              </a:rPr>
              <a:t>aaS</a:t>
            </a:r>
            <a:endParaRPr kumimoji="1" lang="ja-JP" altLang="en-US" sz="14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66" name="正方形/長方形 65">
            <a:extLst>
              <a:ext uri="{FF2B5EF4-FFF2-40B4-BE49-F238E27FC236}">
                <a16:creationId xmlns:a16="http://schemas.microsoft.com/office/drawing/2014/main" id="{49B4AF48-1340-0F44-BE54-BA2BF6801E70}"/>
              </a:ext>
            </a:extLst>
          </p:cNvPr>
          <p:cNvSpPr/>
          <p:nvPr/>
        </p:nvSpPr>
        <p:spPr>
          <a:xfrm>
            <a:off x="120004" y="2545604"/>
            <a:ext cx="2877711" cy="246221"/>
          </a:xfrm>
          <a:prstGeom prst="rect">
            <a:avLst/>
          </a:prstGeom>
        </p:spPr>
        <p:txBody>
          <a:bodyPr wrap="none">
            <a:spAutoFit/>
          </a:bodyPr>
          <a:lstStyle/>
          <a:p>
            <a:pPr algn="ctr"/>
            <a:r>
              <a:rPr lang="ja-JP" altLang="en-US" sz="1000">
                <a:solidFill>
                  <a:srgbClr val="1F33E8"/>
                </a:solidFill>
                <a:latin typeface="Meiryo" panose="020B0604030504040204" pitchFamily="34" charset="-128"/>
                <a:ea typeface="Meiryo" panose="020B0604030504040204" pitchFamily="34" charset="-128"/>
              </a:rPr>
              <a:t>仮想サーバーの</a:t>
            </a:r>
            <a:r>
              <a:rPr lang="ja-JP" altLang="en-US" sz="1000" b="1">
                <a:solidFill>
                  <a:srgbClr val="1F33E8"/>
                </a:solidFill>
                <a:latin typeface="Meiryo" panose="020B0604030504040204" pitchFamily="34" charset="-128"/>
                <a:ea typeface="Meiryo" panose="020B0604030504040204" pitchFamily="34" charset="-128"/>
              </a:rPr>
              <a:t>立ち上げ／稼働時間単位</a:t>
            </a:r>
            <a:r>
              <a:rPr lang="ja-JP" altLang="en-US" sz="1000">
                <a:solidFill>
                  <a:srgbClr val="1F33E8"/>
                </a:solidFill>
                <a:latin typeface="Meiryo" panose="020B0604030504040204" pitchFamily="34" charset="-128"/>
                <a:ea typeface="Meiryo" panose="020B0604030504040204" pitchFamily="34" charset="-128"/>
              </a:rPr>
              <a:t>で課金</a:t>
            </a:r>
            <a:endParaRPr lang="ja-JP" altLang="en-US" sz="1000"/>
          </a:p>
        </p:txBody>
      </p:sp>
      <p:sp>
        <p:nvSpPr>
          <p:cNvPr id="67" name="正方形/長方形 66">
            <a:extLst>
              <a:ext uri="{FF2B5EF4-FFF2-40B4-BE49-F238E27FC236}">
                <a16:creationId xmlns:a16="http://schemas.microsoft.com/office/drawing/2014/main" id="{6DB9E95E-DB09-AC45-97C4-47FE20A1E656}"/>
              </a:ext>
            </a:extLst>
          </p:cNvPr>
          <p:cNvSpPr/>
          <p:nvPr/>
        </p:nvSpPr>
        <p:spPr>
          <a:xfrm>
            <a:off x="6338650" y="2539955"/>
            <a:ext cx="2492990" cy="246221"/>
          </a:xfrm>
          <a:prstGeom prst="rect">
            <a:avLst/>
          </a:prstGeom>
        </p:spPr>
        <p:txBody>
          <a:bodyPr wrap="none">
            <a:spAutoFit/>
          </a:bodyPr>
          <a:lstStyle/>
          <a:p>
            <a:pPr algn="ctr"/>
            <a:r>
              <a:rPr lang="ja-JP" altLang="en-US" sz="1000">
                <a:solidFill>
                  <a:srgbClr val="1F33E8"/>
                </a:solidFill>
                <a:latin typeface="Meiryo" panose="020B0604030504040204" pitchFamily="34" charset="-128"/>
                <a:ea typeface="Meiryo" panose="020B0604030504040204" pitchFamily="34" charset="-128"/>
              </a:rPr>
              <a:t>アプリケーションの</a:t>
            </a:r>
            <a:r>
              <a:rPr lang="ja-JP" altLang="en-US" sz="1000" b="1">
                <a:solidFill>
                  <a:srgbClr val="1F33E8"/>
                </a:solidFill>
                <a:latin typeface="Meiryo" panose="020B0604030504040204" pitchFamily="34" charset="-128"/>
                <a:ea typeface="Meiryo" panose="020B0604030504040204" pitchFamily="34" charset="-128"/>
              </a:rPr>
              <a:t>実行時間単位</a:t>
            </a:r>
            <a:r>
              <a:rPr lang="ja-JP" altLang="en-US" sz="1000">
                <a:solidFill>
                  <a:srgbClr val="1F33E8"/>
                </a:solidFill>
                <a:latin typeface="Meiryo" panose="020B0604030504040204" pitchFamily="34" charset="-128"/>
                <a:ea typeface="Meiryo" panose="020B0604030504040204" pitchFamily="34" charset="-128"/>
              </a:rPr>
              <a:t>で課金</a:t>
            </a:r>
            <a:endParaRPr lang="ja-JP" altLang="en-US" sz="1000"/>
          </a:p>
        </p:txBody>
      </p:sp>
      <p:sp>
        <p:nvSpPr>
          <p:cNvPr id="68" name="正方形/長方形 67">
            <a:extLst>
              <a:ext uri="{FF2B5EF4-FFF2-40B4-BE49-F238E27FC236}">
                <a16:creationId xmlns:a16="http://schemas.microsoft.com/office/drawing/2014/main" id="{2E850EDF-0855-C34F-AF0B-8E883D6B37DC}"/>
              </a:ext>
            </a:extLst>
          </p:cNvPr>
          <p:cNvSpPr/>
          <p:nvPr/>
        </p:nvSpPr>
        <p:spPr>
          <a:xfrm>
            <a:off x="3285437" y="2539954"/>
            <a:ext cx="2573140" cy="246221"/>
          </a:xfrm>
          <a:prstGeom prst="rect">
            <a:avLst/>
          </a:prstGeom>
        </p:spPr>
        <p:txBody>
          <a:bodyPr wrap="none">
            <a:spAutoFit/>
          </a:bodyPr>
          <a:lstStyle/>
          <a:p>
            <a:pPr algn="ctr"/>
            <a:r>
              <a:rPr lang="ja-JP" altLang="en-US" sz="1000">
                <a:solidFill>
                  <a:schemeClr val="tx1">
                    <a:lumMod val="75000"/>
                    <a:lumOff val="25000"/>
                  </a:schemeClr>
                </a:solidFill>
                <a:latin typeface="Meiryo" panose="020B0604030504040204" pitchFamily="34" charset="-128"/>
                <a:ea typeface="Meiryo" panose="020B0604030504040204" pitchFamily="34" charset="-128"/>
              </a:rPr>
              <a:t>資産として一定期間（一般に</a:t>
            </a:r>
            <a:r>
              <a:rPr lang="en-US" altLang="ja-JP" sz="1000" dirty="0">
                <a:solidFill>
                  <a:schemeClr val="tx1">
                    <a:lumMod val="75000"/>
                    <a:lumOff val="25000"/>
                  </a:schemeClr>
                </a:solidFill>
                <a:latin typeface="Meiryo" panose="020B0604030504040204" pitchFamily="34" charset="-128"/>
                <a:ea typeface="Meiryo" panose="020B0604030504040204" pitchFamily="34" charset="-128"/>
              </a:rPr>
              <a:t>5</a:t>
            </a:r>
            <a:r>
              <a:rPr lang="ja-JP" altLang="en-US" sz="1000">
                <a:solidFill>
                  <a:schemeClr val="tx1">
                    <a:lumMod val="75000"/>
                    <a:lumOff val="25000"/>
                  </a:schemeClr>
                </a:solidFill>
                <a:latin typeface="Meiryo" panose="020B0604030504040204" pitchFamily="34" charset="-128"/>
                <a:ea typeface="Meiryo" panose="020B0604030504040204" pitchFamily="34" charset="-128"/>
              </a:rPr>
              <a:t>年）で償却</a:t>
            </a:r>
            <a:endParaRPr lang="ja-JP" altLang="en-US" sz="1000">
              <a:solidFill>
                <a:schemeClr val="tx1">
                  <a:lumMod val="75000"/>
                  <a:lumOff val="25000"/>
                </a:schemeClr>
              </a:solidFill>
            </a:endParaRPr>
          </a:p>
        </p:txBody>
      </p:sp>
      <p:sp>
        <p:nvSpPr>
          <p:cNvPr id="69" name="正方形/長方形 68">
            <a:extLst>
              <a:ext uri="{FF2B5EF4-FFF2-40B4-BE49-F238E27FC236}">
                <a16:creationId xmlns:a16="http://schemas.microsoft.com/office/drawing/2014/main" id="{49F25A26-024B-2C4F-80CB-64EC98493D66}"/>
              </a:ext>
            </a:extLst>
          </p:cNvPr>
          <p:cNvSpPr/>
          <p:nvPr/>
        </p:nvSpPr>
        <p:spPr>
          <a:xfrm>
            <a:off x="594326" y="1502022"/>
            <a:ext cx="7955345" cy="400110"/>
          </a:xfrm>
          <a:prstGeom prst="rect">
            <a:avLst/>
          </a:prstGeom>
        </p:spPr>
        <p:txBody>
          <a:bodyPr wrap="square">
            <a:spAutoFit/>
          </a:bodyPr>
          <a:lstStyle/>
          <a:p>
            <a:pPr algn="ctr"/>
            <a:r>
              <a:rPr lang="ja-JP" altLang="en-US" sz="2000">
                <a:solidFill>
                  <a:schemeClr val="accent6">
                    <a:lumMod val="75000"/>
                  </a:schemeClr>
                </a:solidFill>
                <a:latin typeface="Meiryo" charset="-128"/>
                <a:ea typeface="Meiryo" charset="-128"/>
                <a:cs typeface="Meiryo" charset="-128"/>
              </a:rPr>
              <a:t>ビジネス環境の変化に柔軟対応でき、リスクヘッジ効果が高い</a:t>
            </a:r>
            <a:endParaRPr lang="ja-JP" altLang="en-US" sz="2000" dirty="0">
              <a:solidFill>
                <a:schemeClr val="accent6">
                  <a:lumMod val="75000"/>
                </a:schemeClr>
              </a:solidFill>
              <a:latin typeface="Meiryo" charset="-128"/>
              <a:ea typeface="Meiryo" charset="-128"/>
              <a:cs typeface="Meiryo" charset="-128"/>
            </a:endParaRPr>
          </a:p>
        </p:txBody>
      </p:sp>
      <p:sp>
        <p:nvSpPr>
          <p:cNvPr id="70" name="左矢印 69">
            <a:extLst>
              <a:ext uri="{FF2B5EF4-FFF2-40B4-BE49-F238E27FC236}">
                <a16:creationId xmlns:a16="http://schemas.microsoft.com/office/drawing/2014/main" id="{BE2D0A6E-E734-9D44-9E50-F8147FAC9FEA}"/>
              </a:ext>
            </a:extLst>
          </p:cNvPr>
          <p:cNvSpPr/>
          <p:nvPr/>
        </p:nvSpPr>
        <p:spPr>
          <a:xfrm>
            <a:off x="2926896" y="4126445"/>
            <a:ext cx="243952" cy="1066188"/>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左矢印 70">
            <a:extLst>
              <a:ext uri="{FF2B5EF4-FFF2-40B4-BE49-F238E27FC236}">
                <a16:creationId xmlns:a16="http://schemas.microsoft.com/office/drawing/2014/main" id="{F79D7087-24D9-F340-B1F9-4F9E9000D38A}"/>
              </a:ext>
            </a:extLst>
          </p:cNvPr>
          <p:cNvSpPr/>
          <p:nvPr/>
        </p:nvSpPr>
        <p:spPr>
          <a:xfrm rot="10800000">
            <a:off x="5939292" y="4146830"/>
            <a:ext cx="243952" cy="1066188"/>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586661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A424B5-13B9-1F4E-B47A-42532263D225}"/>
              </a:ext>
            </a:extLst>
          </p:cNvPr>
          <p:cNvSpPr>
            <a:spLocks noGrp="1"/>
          </p:cNvSpPr>
          <p:nvPr>
            <p:ph type="title"/>
          </p:nvPr>
        </p:nvSpPr>
        <p:spPr/>
        <p:txBody>
          <a:bodyPr/>
          <a:lstStyle/>
          <a:p>
            <a:r>
              <a:rPr kumimoji="1" lang="ja-JP" altLang="en-US"/>
              <a:t>クラウド利用の</a:t>
            </a:r>
            <a:r>
              <a:rPr kumimoji="1" lang="en-US" altLang="ja-JP" dirty="0"/>
              <a:t>3</a:t>
            </a:r>
            <a:r>
              <a:rPr kumimoji="1" lang="ja-JP" altLang="en-US"/>
              <a:t>原則</a:t>
            </a:r>
          </a:p>
        </p:txBody>
      </p:sp>
      <p:sp>
        <p:nvSpPr>
          <p:cNvPr id="3" name="テキスト ボックス 2">
            <a:extLst>
              <a:ext uri="{FF2B5EF4-FFF2-40B4-BE49-F238E27FC236}">
                <a16:creationId xmlns:a16="http://schemas.microsoft.com/office/drawing/2014/main" id="{B571CB94-D60E-BF42-869E-497B7606D369}"/>
              </a:ext>
            </a:extLst>
          </p:cNvPr>
          <p:cNvSpPr txBox="1"/>
          <p:nvPr/>
        </p:nvSpPr>
        <p:spPr>
          <a:xfrm>
            <a:off x="717550" y="1108075"/>
            <a:ext cx="6647974" cy="369332"/>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原則１：クラウド・ファースト</a:t>
            </a:r>
            <a:r>
              <a:rPr kumimoji="1" lang="ja-JP" altLang="en-US">
                <a:latin typeface="Meiryo" panose="020B0604030504040204" pitchFamily="34" charset="-128"/>
                <a:ea typeface="Meiryo" panose="020B0604030504040204" pitchFamily="34" charset="-128"/>
              </a:rPr>
              <a:t>で考える（オンプレは例外）</a:t>
            </a:r>
            <a:r>
              <a:rPr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BB41BE95-F1F0-9B47-ADDF-8509164C7C0F}"/>
              </a:ext>
            </a:extLst>
          </p:cNvPr>
          <p:cNvSpPr txBox="1"/>
          <p:nvPr/>
        </p:nvSpPr>
        <p:spPr>
          <a:xfrm>
            <a:off x="717550" y="1477407"/>
            <a:ext cx="7712075" cy="954107"/>
          </a:xfrm>
          <a:prstGeom prst="rect">
            <a:avLst/>
          </a:prstGeom>
          <a:noFill/>
        </p:spPr>
        <p:txBody>
          <a:bodyPr wrap="square" rtlCol="0">
            <a:spAutoFit/>
          </a:bodyPr>
          <a:lstStyle/>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まずはクラウドを第１候補（クラウド・バイ・デフォルト）で考える。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自社で所有する場合をそのままに設計や運用をおこなうのではなく、クラウドにふさわしいお作法に則って、「使える」使い方を考えること。</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同じ操作や同じ使い勝手を優先せず、それ以上の成果が得られることを優先する。</a:t>
            </a:r>
            <a:endParaRPr kumimoji="1" lang="en-US" altLang="ja-JP" sz="1400"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9581EAD-185E-C643-A2AF-8A5D709BD7B1}"/>
              </a:ext>
            </a:extLst>
          </p:cNvPr>
          <p:cNvSpPr txBox="1"/>
          <p:nvPr/>
        </p:nvSpPr>
        <p:spPr>
          <a:xfrm>
            <a:off x="717550" y="2622018"/>
            <a:ext cx="7802136" cy="369332"/>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原則２：クラウド・ネイティブ</a:t>
            </a:r>
            <a:r>
              <a:rPr kumimoji="1" lang="ja-JP" altLang="en-US">
                <a:latin typeface="Meiryo" panose="020B0604030504040204" pitchFamily="34" charset="-128"/>
                <a:ea typeface="Meiryo" panose="020B0604030504040204" pitchFamily="34" charset="-128"/>
              </a:rPr>
              <a:t>で考える（アプリにリソースをシフト）</a:t>
            </a:r>
            <a:r>
              <a:rPr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88A3204-BB84-1A4F-9B55-6B5B31138A71}"/>
              </a:ext>
            </a:extLst>
          </p:cNvPr>
          <p:cNvSpPr txBox="1"/>
          <p:nvPr/>
        </p:nvSpPr>
        <p:spPr>
          <a:xfrm>
            <a:off x="717550" y="2991350"/>
            <a:ext cx="7712075" cy="1384995"/>
          </a:xfrm>
          <a:prstGeom prst="rect">
            <a:avLst/>
          </a:prstGeom>
          <a:noFill/>
        </p:spPr>
        <p:txBody>
          <a:bodyPr wrap="square" rtlCol="0">
            <a:spAutoFit/>
          </a:bodyPr>
          <a:lstStyle/>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システムを開発・構築することではなく、業務上の成果をあげられるかを考え、開発しないクラウド利用（</a:t>
            </a:r>
            <a:r>
              <a:rPr lang="en-US" altLang="ja-JP" sz="1400" dirty="0">
                <a:latin typeface="Meiryo" panose="020B0604030504040204" pitchFamily="34" charset="-128"/>
                <a:ea typeface="Meiryo" panose="020B0604030504040204" pitchFamily="34" charset="-128"/>
              </a:rPr>
              <a:t>SaaS</a:t>
            </a:r>
            <a:r>
              <a:rPr lang="ja-JP" altLang="en-US" sz="1400">
                <a:latin typeface="Meiryo" panose="020B0604030504040204" pitchFamily="34" charset="-128"/>
                <a:ea typeface="Meiryo" panose="020B0604030504040204" pitchFamily="34" charset="-128"/>
              </a:rPr>
              <a:t>）を優先的に利用する</a:t>
            </a:r>
            <a:r>
              <a:rPr kumimoji="1" lang="ja-JP" altLang="en-US" sz="1400">
                <a:latin typeface="Meiryo" panose="020B0604030504040204" pitchFamily="34" charset="-128"/>
                <a:ea typeface="Meiryo" panose="020B0604030504040204" pitchFamily="34" charset="-128"/>
              </a:rPr>
              <a:t>。</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開発しなければならない場合は、高速に開発でき、俊敏に改善できるサービスやツール（サーバーレスやローコード開発ツールなど）を積極的に利用する。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このような常識を持たない</a:t>
            </a:r>
            <a:r>
              <a:rPr kumimoji="1" lang="en-US" altLang="ja-JP" sz="1400" dirty="0">
                <a:latin typeface="Meiryo" panose="020B0604030504040204" pitchFamily="34" charset="-128"/>
                <a:ea typeface="Meiryo" panose="020B0604030504040204" pitchFamily="34" charset="-128"/>
              </a:rPr>
              <a:t>IT</a:t>
            </a:r>
            <a:r>
              <a:rPr kumimoji="1" lang="ja-JP" altLang="en-US" sz="1400">
                <a:latin typeface="Meiryo" panose="020B0604030504040204" pitchFamily="34" charset="-128"/>
                <a:ea typeface="Meiryo" panose="020B0604030504040204" pitchFamily="34" charset="-128"/>
              </a:rPr>
              <a:t>ベンダーとは組まない。新しい常識（</a:t>
            </a:r>
            <a:r>
              <a:rPr lang="ja-JP" altLang="en-US" sz="1400">
                <a:latin typeface="Meiryo" panose="020B0604030504040204" pitchFamily="34" charset="-128"/>
                <a:ea typeface="Meiryo" panose="020B0604030504040204" pitchFamily="34" charset="-128"/>
              </a:rPr>
              <a:t>クラウド・ネイティブ</a:t>
            </a:r>
            <a:r>
              <a:rPr kumimoji="1" lang="ja-JP" altLang="en-US" sz="1400">
                <a:latin typeface="Meiryo" panose="020B0604030504040204" pitchFamily="34" charset="-128"/>
                <a:ea typeface="Meiryo" panose="020B0604030504040204" pitchFamily="34" charset="-128"/>
              </a:rPr>
              <a:t>）を持つ</a:t>
            </a:r>
            <a:r>
              <a:rPr kumimoji="1" lang="en-US" altLang="ja-JP" sz="1400" dirty="0">
                <a:latin typeface="Meiryo" panose="020B0604030504040204" pitchFamily="34" charset="-128"/>
                <a:ea typeface="Meiryo" panose="020B0604030504040204" pitchFamily="34" charset="-128"/>
              </a:rPr>
              <a:t>IT</a:t>
            </a:r>
            <a:r>
              <a:rPr kumimoji="1" lang="ja-JP" altLang="en-US" sz="1400">
                <a:latin typeface="Meiryo" panose="020B0604030504040204" pitchFamily="34" charset="-128"/>
                <a:ea typeface="Meiryo" panose="020B0604030504040204" pitchFamily="34" charset="-128"/>
              </a:rPr>
              <a:t>ベンダーに協力を求める。</a:t>
            </a:r>
            <a:endParaRPr kumimoji="1" lang="en-US" altLang="ja-JP" sz="1400"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04D4672-D487-0848-9C8D-14EE2463CC27}"/>
              </a:ext>
            </a:extLst>
          </p:cNvPr>
          <p:cNvSpPr txBox="1"/>
          <p:nvPr/>
        </p:nvSpPr>
        <p:spPr>
          <a:xfrm>
            <a:off x="717550" y="4566849"/>
            <a:ext cx="6878806" cy="369332"/>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原則３：クラウド・マイセルフ</a:t>
            </a:r>
            <a:r>
              <a:rPr kumimoji="1" lang="ja-JP" altLang="en-US">
                <a:latin typeface="Meiryo" panose="020B0604030504040204" pitchFamily="34" charset="-128"/>
                <a:ea typeface="Meiryo" panose="020B0604030504040204" pitchFamily="34" charset="-128"/>
              </a:rPr>
              <a:t>で考える（内製化の範囲拡大）</a:t>
            </a:r>
            <a:r>
              <a:rPr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F786E2BC-68C0-624F-826D-447357929915}"/>
              </a:ext>
            </a:extLst>
          </p:cNvPr>
          <p:cNvSpPr txBox="1"/>
          <p:nvPr/>
        </p:nvSpPr>
        <p:spPr>
          <a:xfrm>
            <a:off x="717550" y="4936181"/>
            <a:ext cx="7712075" cy="1169551"/>
          </a:xfrm>
          <a:prstGeom prst="rect">
            <a:avLst/>
          </a:prstGeom>
          <a:noFill/>
        </p:spPr>
        <p:txBody>
          <a:bodyPr wrap="square" rtlCol="0">
            <a:spAutoFit/>
          </a:bodyPr>
          <a:lstStyle/>
          <a:p>
            <a:pPr marL="285750" indent="-285750">
              <a:buFont typeface="Wingdings" pitchFamily="2" charset="2"/>
              <a:buChar char="ü"/>
            </a:pP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は競争力の源泉と心得え、自分たちでできるスキルと体制を確保する。</a:t>
            </a:r>
            <a:r>
              <a:rPr kumimoji="1" lang="ja-JP" altLang="en-US" sz="1400">
                <a:latin typeface="Meiryo" panose="020B0604030504040204" pitchFamily="34" charset="-128"/>
                <a:ea typeface="Meiryo" panose="020B0604030504040204" pitchFamily="34" charset="-128"/>
              </a:rPr>
              <a:t>例え外部に委託するにも、自分たちが使えるスキルがなければ、適切なパートナーの選択はできず、見積や結果を評価できない。</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を競争力の源泉にする前提は、高速な現場からのフィードバックと高速な改善を繰り返すこと。それができる体制と人材確保を目指す。</a:t>
            </a:r>
            <a:endParaRPr lang="en-US" altLang="ja-JP"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73954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サイバー・セキュリティ</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正方形/長方形 3">
            <a:extLst>
              <a:ext uri="{FF2B5EF4-FFF2-40B4-BE49-F238E27FC236}">
                <a16:creationId xmlns:a16="http://schemas.microsoft.com/office/drawing/2014/main" id="{6B6BA1F6-F20B-254A-A019-199948CC135A}"/>
              </a:ext>
            </a:extLst>
          </p:cNvPr>
          <p:cNvSpPr/>
          <p:nvPr/>
        </p:nvSpPr>
        <p:spPr>
          <a:xfrm>
            <a:off x="735125" y="2406006"/>
            <a:ext cx="410881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デジタル時代の危機に対処するための</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7741168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5812730-7AC9-D640-8330-CCD3B9A426F2}"/>
              </a:ext>
            </a:extLst>
          </p:cNvPr>
          <p:cNvSpPr/>
          <p:nvPr/>
        </p:nvSpPr>
        <p:spPr>
          <a:xfrm>
            <a:off x="244231" y="945660"/>
            <a:ext cx="8655538" cy="54316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a:extLst>
              <a:ext uri="{FF2B5EF4-FFF2-40B4-BE49-F238E27FC236}">
                <a16:creationId xmlns:a16="http://schemas.microsoft.com/office/drawing/2014/main" id="{DBB7FEBB-99F4-CB45-91E3-BE6294432D01}"/>
              </a:ext>
            </a:extLst>
          </p:cNvPr>
          <p:cNvSpPr/>
          <p:nvPr/>
        </p:nvSpPr>
        <p:spPr>
          <a:xfrm>
            <a:off x="375138" y="1911279"/>
            <a:ext cx="5924060" cy="2671510"/>
          </a:xfrm>
          <a:prstGeom prst="roundRect">
            <a:avLst>
              <a:gd name="adj" fmla="val 8952"/>
            </a:avLst>
          </a:prstGeom>
          <a:solidFill>
            <a:schemeClr val="accent3">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角丸四角形 2">
            <a:extLst>
              <a:ext uri="{FF2B5EF4-FFF2-40B4-BE49-F238E27FC236}">
                <a16:creationId xmlns:a16="http://schemas.microsoft.com/office/drawing/2014/main" id="{08658BA6-3393-DB42-A186-8ADEDD82C220}"/>
              </a:ext>
            </a:extLst>
          </p:cNvPr>
          <p:cNvSpPr/>
          <p:nvPr/>
        </p:nvSpPr>
        <p:spPr>
          <a:xfrm>
            <a:off x="375138" y="4722569"/>
            <a:ext cx="8409353" cy="1553185"/>
          </a:xfrm>
          <a:prstGeom prst="roundRect">
            <a:avLst/>
          </a:prstGeom>
          <a:solidFill>
            <a:schemeClr val="accent6">
              <a:lumMod val="5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08DF8D59-B19A-7A43-8BDA-B344CD8FBB94}"/>
              </a:ext>
            </a:extLst>
          </p:cNvPr>
          <p:cNvSpPr/>
          <p:nvPr/>
        </p:nvSpPr>
        <p:spPr>
          <a:xfrm>
            <a:off x="1529860" y="4837548"/>
            <a:ext cx="6099908" cy="40011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物理セキュリティ</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Physical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631CBF16-1408-514E-9C25-441A74F9CED0}"/>
              </a:ext>
            </a:extLst>
          </p:cNvPr>
          <p:cNvSpPr/>
          <p:nvPr/>
        </p:nvSpPr>
        <p:spPr>
          <a:xfrm>
            <a:off x="1514232" y="5191384"/>
            <a:ext cx="6099908"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cs typeface="Times New Roman" panose="02020603050405020304" pitchFamily="18" charset="0"/>
              </a:rPr>
              <a:t>施設や設備、機材などの物理的対象を安全に保つこと</a:t>
            </a:r>
            <a:r>
              <a:rPr lang="ja-JP" altLang="ja-JP" sz="1200">
                <a:solidFill>
                  <a:schemeClr val="bg1"/>
                </a:solidFill>
                <a:latin typeface="Meiryo" panose="020B0604030504040204" pitchFamily="34" charset="-128"/>
                <a:ea typeface="Meiryo" panose="020B0604030504040204" pitchFamily="34" charset="-128"/>
              </a:rPr>
              <a:t>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CFF5CD22-AF5C-D841-9A49-709502E57FCB}"/>
              </a:ext>
            </a:extLst>
          </p:cNvPr>
          <p:cNvSpPr/>
          <p:nvPr/>
        </p:nvSpPr>
        <p:spPr>
          <a:xfrm>
            <a:off x="3148376" y="5476363"/>
            <a:ext cx="2862875" cy="646331"/>
          </a:xfrm>
          <a:prstGeom prst="rect">
            <a:avLst/>
          </a:prstGeom>
        </p:spPr>
        <p:txBody>
          <a:bodyPr wrap="square">
            <a:spAutoFit/>
          </a:bodyPr>
          <a:lstStyle/>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cs typeface="Times New Roman" panose="02020603050405020304" pitchFamily="18" charset="0"/>
              </a:rPr>
              <a:t>機密エリアへの不正侵入</a:t>
            </a:r>
            <a:endParaRPr lang="en-US" altLang="ja-JP" sz="12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サーバー等の</a:t>
            </a: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機器の破壊</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回線の乗っ取りによる盗聴　など</a:t>
            </a:r>
          </a:p>
        </p:txBody>
      </p:sp>
      <p:sp>
        <p:nvSpPr>
          <p:cNvPr id="7" name="角丸四角形 6">
            <a:extLst>
              <a:ext uri="{FF2B5EF4-FFF2-40B4-BE49-F238E27FC236}">
                <a16:creationId xmlns:a16="http://schemas.microsoft.com/office/drawing/2014/main" id="{437B2BD8-3D65-2646-833E-7D77A136C782}"/>
              </a:ext>
            </a:extLst>
          </p:cNvPr>
          <p:cNvSpPr/>
          <p:nvPr/>
        </p:nvSpPr>
        <p:spPr>
          <a:xfrm>
            <a:off x="2860431" y="1905087"/>
            <a:ext cx="5924060" cy="2671510"/>
          </a:xfrm>
          <a:prstGeom prst="roundRect">
            <a:avLst>
              <a:gd name="adj" fmla="val 8952"/>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5C63966-DB19-C545-983C-26416F256E5D}"/>
              </a:ext>
            </a:extLst>
          </p:cNvPr>
          <p:cNvSpPr/>
          <p:nvPr/>
        </p:nvSpPr>
        <p:spPr>
          <a:xfrm>
            <a:off x="1529860" y="1075964"/>
            <a:ext cx="6099908" cy="400110"/>
          </a:xfrm>
          <a:prstGeom prst="rect">
            <a:avLst/>
          </a:prstGeom>
        </p:spPr>
        <p:txBody>
          <a:bodyPr wrap="square">
            <a:spAutoFit/>
          </a:bodyPr>
          <a:lstStyle/>
          <a:p>
            <a:pPr algn="ctr"/>
            <a:r>
              <a:rPr lang="ja-JP" altLang="en-US" sz="2000" b="1">
                <a:solidFill>
                  <a:srgbClr val="C00000"/>
                </a:solidFill>
                <a:latin typeface="Meiryo" panose="020B0604030504040204" pitchFamily="34" charset="-128"/>
                <a:ea typeface="Meiryo" panose="020B0604030504040204" pitchFamily="34" charset="-128"/>
                <a:cs typeface="Times New Roman" panose="02020603050405020304" pitchFamily="18" charset="0"/>
              </a:rPr>
              <a:t>セキュリティ（</a:t>
            </a:r>
            <a:r>
              <a:rPr lang="en-US" altLang="ja-JP" sz="2000" b="1" dirty="0">
                <a:solidFill>
                  <a:srgbClr val="C00000"/>
                </a:solidFill>
                <a:latin typeface="Meiryo" panose="020B0604030504040204" pitchFamily="34" charset="-128"/>
                <a:ea typeface="Meiryo" panose="020B0604030504040204" pitchFamily="34" charset="-128"/>
                <a:cs typeface="Times New Roman" panose="02020603050405020304" pitchFamily="18" charset="0"/>
              </a:rPr>
              <a:t>Security</a:t>
            </a:r>
            <a:r>
              <a:rPr lang="ja-JP" altLang="en-US" sz="2000" b="1">
                <a:solidFill>
                  <a:srgbClr val="C00000"/>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2000" b="1">
              <a:solidFill>
                <a:srgbClr val="C00000"/>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AC7D65ED-A6C3-3546-AE2D-CE45B31034C7}"/>
              </a:ext>
            </a:extLst>
          </p:cNvPr>
          <p:cNvSpPr/>
          <p:nvPr/>
        </p:nvSpPr>
        <p:spPr>
          <a:xfrm>
            <a:off x="375138" y="2065293"/>
            <a:ext cx="4196862" cy="646331"/>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情報セキュリティ</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Information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63EBB95C-8E6C-F246-8A3C-9C34EC90F153}"/>
              </a:ext>
            </a:extLst>
          </p:cNvPr>
          <p:cNvSpPr/>
          <p:nvPr/>
        </p:nvSpPr>
        <p:spPr>
          <a:xfrm>
            <a:off x="375138" y="2627626"/>
            <a:ext cx="4196862"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データとそこから派生する情報を安全に保つことと</a:t>
            </a:r>
            <a:r>
              <a:rPr lang="ja-JP" altLang="ja-JP" sz="1200">
                <a:solidFill>
                  <a:schemeClr val="bg1"/>
                </a:solidFill>
                <a:latin typeface="Meiryo" panose="020B0604030504040204" pitchFamily="34" charset="-128"/>
                <a:ea typeface="Meiryo" panose="020B0604030504040204" pitchFamily="34" charset="-128"/>
              </a:rPr>
              <a:t>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B8E5C2C2-62CA-2145-978A-F8A68D23D17B}"/>
              </a:ext>
            </a:extLst>
          </p:cNvPr>
          <p:cNvSpPr/>
          <p:nvPr/>
        </p:nvSpPr>
        <p:spPr>
          <a:xfrm>
            <a:off x="4572000" y="2065293"/>
            <a:ext cx="4196862" cy="646331"/>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サイバー・セキュリティ</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Cyber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3E1ABE5-B862-484E-830F-A3BDE6B96968}"/>
              </a:ext>
            </a:extLst>
          </p:cNvPr>
          <p:cNvSpPr/>
          <p:nvPr/>
        </p:nvSpPr>
        <p:spPr>
          <a:xfrm>
            <a:off x="4572000" y="2627626"/>
            <a:ext cx="4196862"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rPr>
              <a:t>情報セキュリティの脅威となる原因や手法に対処すること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2347FEE-BAF0-B74C-B804-69E40C558E3A}"/>
              </a:ext>
            </a:extLst>
          </p:cNvPr>
          <p:cNvSpPr txBox="1"/>
          <p:nvPr/>
        </p:nvSpPr>
        <p:spPr>
          <a:xfrm>
            <a:off x="2885362" y="3051209"/>
            <a:ext cx="3397084" cy="1384995"/>
          </a:xfrm>
          <a:prstGeom prst="rect">
            <a:avLst/>
          </a:prstGeom>
          <a:noFill/>
        </p:spPr>
        <p:txBody>
          <a:bodyPr wrap="none" rtlCol="0">
            <a:spAutoFit/>
          </a:bodyPr>
          <a:lstStyle/>
          <a:p>
            <a:pPr marL="285750" indent="-285750">
              <a:buFont typeface="Wingdings" pitchFamily="2" charset="2"/>
              <a:buChar char="ü"/>
            </a:pPr>
            <a:r>
              <a:rPr kumimoji="1" lang="en-US" altLang="ja-JP" sz="1200" dirty="0">
                <a:solidFill>
                  <a:schemeClr val="bg1"/>
                </a:solidFill>
                <a:latin typeface="Meiryo" panose="020B0604030504040204" pitchFamily="34" charset="-128"/>
                <a:ea typeface="Meiryo" panose="020B0604030504040204" pitchFamily="34" charset="-128"/>
              </a:rPr>
              <a:t>web</a:t>
            </a:r>
            <a:r>
              <a:rPr kumimoji="1" lang="ja-JP" altLang="en-US" sz="1200">
                <a:solidFill>
                  <a:schemeClr val="bg1"/>
                </a:solidFill>
                <a:latin typeface="Meiryo" panose="020B0604030504040204" pitchFamily="34" charset="-128"/>
                <a:ea typeface="Meiryo" panose="020B0604030504040204" pitchFamily="34" charset="-128"/>
              </a:rPr>
              <a:t>サイトへの不正アクセス</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web</a:t>
            </a:r>
            <a:r>
              <a:rPr lang="ja-JP" altLang="en-US" sz="1200">
                <a:solidFill>
                  <a:schemeClr val="bg1"/>
                </a:solidFill>
                <a:latin typeface="Meiryo" panose="020B0604030504040204" pitchFamily="34" charset="-128"/>
                <a:ea typeface="Meiryo" panose="020B0604030504040204" pitchFamily="34" charset="-128"/>
              </a:rPr>
              <a:t>サイトの改竄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社員による機密情報の不正送信</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委託社員による機密情報の不正持ち出し</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マルウェアによる機密情報の不正送信</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ランサムウェアによる業務データの暗号化</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6" name="テキスト ボックス 15">
            <a:extLst>
              <a:ext uri="{FF2B5EF4-FFF2-40B4-BE49-F238E27FC236}">
                <a16:creationId xmlns:a16="http://schemas.microsoft.com/office/drawing/2014/main" id="{2ABD6B7F-FA30-7A4F-B3BC-A9B6FEBBA890}"/>
              </a:ext>
            </a:extLst>
          </p:cNvPr>
          <p:cNvSpPr txBox="1"/>
          <p:nvPr/>
        </p:nvSpPr>
        <p:spPr>
          <a:xfrm>
            <a:off x="6304967" y="3361307"/>
            <a:ext cx="2473754" cy="830997"/>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サイバー攻撃の予告／脅し</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システムの乗っ取り／踏み台</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制御系プログラムの改竄</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C07ED9D4-B14A-714B-BA44-5E2BF3C1A081}"/>
              </a:ext>
            </a:extLst>
          </p:cNvPr>
          <p:cNvSpPr txBox="1"/>
          <p:nvPr/>
        </p:nvSpPr>
        <p:spPr>
          <a:xfrm>
            <a:off x="411608" y="3338340"/>
            <a:ext cx="2473754" cy="830997"/>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転職時の機密書類の持ち出し</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機密書類の置き忘れ／紛失</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盗聴器等による会議の盗聴</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8" name="左右矢印 17">
            <a:extLst>
              <a:ext uri="{FF2B5EF4-FFF2-40B4-BE49-F238E27FC236}">
                <a16:creationId xmlns:a16="http://schemas.microsoft.com/office/drawing/2014/main" id="{5CFA9712-AF94-5948-A843-044E5CE455A2}"/>
              </a:ext>
            </a:extLst>
          </p:cNvPr>
          <p:cNvSpPr/>
          <p:nvPr/>
        </p:nvSpPr>
        <p:spPr>
          <a:xfrm>
            <a:off x="2885362" y="1471372"/>
            <a:ext cx="5883499" cy="400920"/>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右矢印 18">
            <a:extLst>
              <a:ext uri="{FF2B5EF4-FFF2-40B4-BE49-F238E27FC236}">
                <a16:creationId xmlns:a16="http://schemas.microsoft.com/office/drawing/2014/main" id="{CDBFD035-4E8A-0741-ACCF-D9CE856E4DBC}"/>
              </a:ext>
            </a:extLst>
          </p:cNvPr>
          <p:cNvSpPr/>
          <p:nvPr/>
        </p:nvSpPr>
        <p:spPr>
          <a:xfrm>
            <a:off x="375138" y="1471372"/>
            <a:ext cx="2510224" cy="400920"/>
          </a:xfrm>
          <a:prstGeom prst="lef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EBAF5A91-BF3D-3842-B4FF-0A714B3976E0}"/>
              </a:ext>
            </a:extLst>
          </p:cNvPr>
          <p:cNvSpPr/>
          <p:nvPr/>
        </p:nvSpPr>
        <p:spPr>
          <a:xfrm>
            <a:off x="4416434" y="1558198"/>
            <a:ext cx="2821355" cy="276999"/>
          </a:xfrm>
          <a:prstGeom prst="rect">
            <a:avLst/>
          </a:prstGeom>
        </p:spPr>
        <p:txBody>
          <a:bodyPr wrap="square">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関連</a:t>
            </a:r>
          </a:p>
        </p:txBody>
      </p:sp>
      <p:sp>
        <p:nvSpPr>
          <p:cNvPr id="21" name="正方形/長方形 20">
            <a:extLst>
              <a:ext uri="{FF2B5EF4-FFF2-40B4-BE49-F238E27FC236}">
                <a16:creationId xmlns:a16="http://schemas.microsoft.com/office/drawing/2014/main" id="{55EED1E7-77AB-8F4A-9C04-C1E6FB76EB8A}"/>
              </a:ext>
            </a:extLst>
          </p:cNvPr>
          <p:cNvSpPr/>
          <p:nvPr/>
        </p:nvSpPr>
        <p:spPr>
          <a:xfrm>
            <a:off x="375138" y="1549730"/>
            <a:ext cx="2510224"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非</a:t>
            </a: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関連</a:t>
            </a:r>
          </a:p>
        </p:txBody>
      </p:sp>
      <p:sp>
        <p:nvSpPr>
          <p:cNvPr id="22" name="タイトル 21">
            <a:extLst>
              <a:ext uri="{FF2B5EF4-FFF2-40B4-BE49-F238E27FC236}">
                <a16:creationId xmlns:a16="http://schemas.microsoft.com/office/drawing/2014/main" id="{9C87A635-4A4D-D444-B307-1BAE463AF642}"/>
              </a:ext>
            </a:extLst>
          </p:cNvPr>
          <p:cNvSpPr>
            <a:spLocks noGrp="1"/>
          </p:cNvSpPr>
          <p:nvPr>
            <p:ph type="title"/>
          </p:nvPr>
        </p:nvSpPr>
        <p:spPr/>
        <p:txBody>
          <a:bodyPr/>
          <a:lstStyle/>
          <a:p>
            <a:r>
              <a:rPr lang="ja-JP" altLang="en-US"/>
              <a:t>セキュリティの区分と脅威</a:t>
            </a:r>
          </a:p>
        </p:txBody>
      </p:sp>
    </p:spTree>
    <p:extLst>
      <p:ext uri="{BB962C8B-B14F-4D97-AF65-F5344CB8AC3E}">
        <p14:creationId xmlns:p14="http://schemas.microsoft.com/office/powerpoint/2010/main" val="27937113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7D708A-AC6C-8C42-B64F-4EC668AC63E7}"/>
              </a:ext>
            </a:extLst>
          </p:cNvPr>
          <p:cNvSpPr>
            <a:spLocks noGrp="1"/>
          </p:cNvSpPr>
          <p:nvPr>
            <p:ph type="title"/>
          </p:nvPr>
        </p:nvSpPr>
        <p:spPr/>
        <p:txBody>
          <a:bodyPr/>
          <a:lstStyle/>
          <a:p>
            <a:r>
              <a:rPr lang="ja-JP" altLang="ja-JP"/>
              <a:t>情報セキュリティの</a:t>
            </a:r>
            <a:r>
              <a:rPr lang="en-US" altLang="ja-JP" dirty="0"/>
              <a:t>3</a:t>
            </a:r>
            <a:r>
              <a:rPr lang="ja-JP" altLang="ja-JP"/>
              <a:t>要素と</a:t>
            </a:r>
            <a:r>
              <a:rPr lang="en-US" altLang="ja-JP" dirty="0"/>
              <a:t>7</a:t>
            </a:r>
            <a:r>
              <a:rPr lang="ja-JP" altLang="ja-JP"/>
              <a:t>要素 </a:t>
            </a:r>
            <a:endParaRPr kumimoji="1" lang="ja-JP" altLang="en-US"/>
          </a:p>
        </p:txBody>
      </p:sp>
      <p:sp>
        <p:nvSpPr>
          <p:cNvPr id="3" name="正方形/長方形 2">
            <a:extLst>
              <a:ext uri="{FF2B5EF4-FFF2-40B4-BE49-F238E27FC236}">
                <a16:creationId xmlns:a16="http://schemas.microsoft.com/office/drawing/2014/main" id="{87CE692B-D3A2-D544-822C-BC5823B42B35}"/>
              </a:ext>
            </a:extLst>
          </p:cNvPr>
          <p:cNvSpPr/>
          <p:nvPr/>
        </p:nvSpPr>
        <p:spPr>
          <a:xfrm>
            <a:off x="1459457" y="1677395"/>
            <a:ext cx="6225085" cy="40192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三角形 4">
            <a:extLst>
              <a:ext uri="{FF2B5EF4-FFF2-40B4-BE49-F238E27FC236}">
                <a16:creationId xmlns:a16="http://schemas.microsoft.com/office/drawing/2014/main" id="{4227E9B2-9EE4-C446-8B71-DA7F2D3A738A}"/>
              </a:ext>
            </a:extLst>
          </p:cNvPr>
          <p:cNvSpPr/>
          <p:nvPr/>
        </p:nvSpPr>
        <p:spPr>
          <a:xfrm>
            <a:off x="3364804" y="2608381"/>
            <a:ext cx="2414392" cy="2081372"/>
          </a:xfrm>
          <a:prstGeom prs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30EED1D7-30F0-8A46-B14C-18E7A3B998B4}"/>
              </a:ext>
            </a:extLst>
          </p:cNvPr>
          <p:cNvSpPr/>
          <p:nvPr/>
        </p:nvSpPr>
        <p:spPr>
          <a:xfrm>
            <a:off x="3811990" y="1848371"/>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C6DC7805-0D9C-F849-A4B2-FEA3CE5E1196}"/>
              </a:ext>
            </a:extLst>
          </p:cNvPr>
          <p:cNvSpPr/>
          <p:nvPr/>
        </p:nvSpPr>
        <p:spPr>
          <a:xfrm>
            <a:off x="2601604" y="3929743"/>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F7D78B2A-1B94-5544-83AD-3A8D645F891A}"/>
              </a:ext>
            </a:extLst>
          </p:cNvPr>
          <p:cNvSpPr/>
          <p:nvPr/>
        </p:nvSpPr>
        <p:spPr>
          <a:xfrm>
            <a:off x="5022376" y="3929743"/>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0D7507D0-06B4-F644-903B-9FB47802C92E}"/>
              </a:ext>
            </a:extLst>
          </p:cNvPr>
          <p:cNvSpPr/>
          <p:nvPr/>
        </p:nvSpPr>
        <p:spPr>
          <a:xfrm>
            <a:off x="699447" y="4936651"/>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5C92A8D3-A86D-CB41-B2C5-D7B62669DE20}"/>
              </a:ext>
            </a:extLst>
          </p:cNvPr>
          <p:cNvSpPr/>
          <p:nvPr/>
        </p:nvSpPr>
        <p:spPr>
          <a:xfrm>
            <a:off x="699447" y="917385"/>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DE01B8E9-7EEB-3140-A944-02FBFE67D7B7}"/>
              </a:ext>
            </a:extLst>
          </p:cNvPr>
          <p:cNvSpPr/>
          <p:nvPr/>
        </p:nvSpPr>
        <p:spPr>
          <a:xfrm>
            <a:off x="6924532" y="4936651"/>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B9B07172-F6E7-FB4B-BCDF-4D6E3F457151}"/>
              </a:ext>
            </a:extLst>
          </p:cNvPr>
          <p:cNvSpPr/>
          <p:nvPr/>
        </p:nvSpPr>
        <p:spPr>
          <a:xfrm>
            <a:off x="6924532" y="917385"/>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42DCFFBD-7EF0-5E42-AC4A-9587F5AC923D}"/>
              </a:ext>
            </a:extLst>
          </p:cNvPr>
          <p:cNvSpPr/>
          <p:nvPr/>
        </p:nvSpPr>
        <p:spPr>
          <a:xfrm>
            <a:off x="2807616" y="4383970"/>
            <a:ext cx="1107996"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完全性</a:t>
            </a:r>
            <a:endParaRPr lang="en-US" altLang="ja-JP"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Integrity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9BF5DB55-A863-3B45-A78A-5FBB4964DDD1}"/>
              </a:ext>
            </a:extLst>
          </p:cNvPr>
          <p:cNvSpPr/>
          <p:nvPr/>
        </p:nvSpPr>
        <p:spPr>
          <a:xfrm>
            <a:off x="3857573" y="2289932"/>
            <a:ext cx="1428853"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機密性</a:t>
            </a:r>
            <a:endParaRPr lang="en-US" altLang="ja-JP"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Confidentiality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CFB7FD94-C78F-604C-8A9D-BE14AE827410}"/>
              </a:ext>
            </a:extLst>
          </p:cNvPr>
          <p:cNvSpPr/>
          <p:nvPr/>
        </p:nvSpPr>
        <p:spPr>
          <a:xfrm>
            <a:off x="5238108" y="4383970"/>
            <a:ext cx="1109214" cy="677108"/>
          </a:xfrm>
          <a:prstGeom prst="rect">
            <a:avLst/>
          </a:prstGeom>
        </p:spPr>
        <p:txBody>
          <a:bodyPr wrap="none">
            <a:spAutoFit/>
          </a:bodyPr>
          <a:lstStyle/>
          <a:p>
            <a:pPr algn="just"/>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可用性</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Availability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75EAA447-9303-B44B-ABE5-0FAA6AD182DB}"/>
              </a:ext>
            </a:extLst>
          </p:cNvPr>
          <p:cNvSpPr/>
          <p:nvPr/>
        </p:nvSpPr>
        <p:spPr>
          <a:xfrm>
            <a:off x="816396" y="1331682"/>
            <a:ext cx="1286121" cy="677108"/>
          </a:xfrm>
          <a:prstGeom prst="rect">
            <a:avLst/>
          </a:prstGeom>
        </p:spPr>
        <p:txBody>
          <a:bodyPr wrap="none">
            <a:spAutoFit/>
          </a:bodyPr>
          <a:lstStyle/>
          <a:p>
            <a:pPr algn="ctr"/>
            <a:r>
              <a:rPr lang="ja-JP" altLang="ja-JP" sz="2400" b="1">
                <a:solidFill>
                  <a:schemeClr val="bg1"/>
                </a:solidFill>
                <a:latin typeface="Meiryo" panose="020B0604030504040204" pitchFamily="34" charset="-128"/>
                <a:ea typeface="Meiryo" panose="020B0604030504040204" pitchFamily="34" charset="-128"/>
                <a:cs typeface="Times New Roman" panose="02020603050405020304" pitchFamily="18" charset="0"/>
              </a:rPr>
              <a:t>真正性</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Authenticity</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0E58232A-4A6C-F94F-AF53-FBA2A84F44AF}"/>
              </a:ext>
            </a:extLst>
          </p:cNvPr>
          <p:cNvSpPr/>
          <p:nvPr/>
        </p:nvSpPr>
        <p:spPr>
          <a:xfrm>
            <a:off x="905459" y="5406210"/>
            <a:ext cx="1107996"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信頼性</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Reliability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BFBEA29E-3506-B348-8C89-3EFA8DA42D08}"/>
              </a:ext>
            </a:extLst>
          </p:cNvPr>
          <p:cNvSpPr/>
          <p:nvPr/>
        </p:nvSpPr>
        <p:spPr>
          <a:xfrm>
            <a:off x="6951007" y="1379785"/>
            <a:ext cx="1467068" cy="615553"/>
          </a:xfrm>
          <a:prstGeom prst="rect">
            <a:avLst/>
          </a:prstGeom>
        </p:spPr>
        <p:txBody>
          <a:bodyPr wrap="none">
            <a:spAutoFit/>
          </a:bodyPr>
          <a:lstStyle/>
          <a:p>
            <a:pPr algn="ctr"/>
            <a:r>
              <a:rPr lang="ja-JP" altLang="ja-JP" sz="20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責任追跡性</a:t>
            </a:r>
            <a:endParaRPr lang="en-US" altLang="ja-JP" sz="20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Accountability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EA5B1BE4-3A93-8C4B-99ED-090C74A6C772}"/>
              </a:ext>
            </a:extLst>
          </p:cNvPr>
          <p:cNvSpPr/>
          <p:nvPr/>
        </p:nvSpPr>
        <p:spPr>
          <a:xfrm>
            <a:off x="6976655" y="5407907"/>
            <a:ext cx="1415772" cy="646331"/>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否認防止</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non-repudiation</a:t>
            </a:r>
            <a:endPar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EAEDF686-A3C8-5341-A706-9498147530CE}"/>
              </a:ext>
            </a:extLst>
          </p:cNvPr>
          <p:cNvSpPr txBox="1"/>
          <p:nvPr/>
        </p:nvSpPr>
        <p:spPr>
          <a:xfrm>
            <a:off x="4004675" y="3546264"/>
            <a:ext cx="1107996" cy="1015663"/>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３要素</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en-US" altLang="ja-JP" sz="3600" b="1" dirty="0">
                <a:solidFill>
                  <a:schemeClr val="bg1"/>
                </a:solidFill>
                <a:latin typeface="Meiryo" panose="020B0604030504040204" pitchFamily="34" charset="-128"/>
                <a:ea typeface="Meiryo" panose="020B0604030504040204" pitchFamily="34" charset="-128"/>
              </a:rPr>
              <a:t>CIA</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41E46EC-9DA3-414E-BB06-5C4A3333C829}"/>
              </a:ext>
            </a:extLst>
          </p:cNvPr>
          <p:cNvSpPr txBox="1"/>
          <p:nvPr/>
        </p:nvSpPr>
        <p:spPr>
          <a:xfrm>
            <a:off x="2398966" y="2140456"/>
            <a:ext cx="1107996" cy="646331"/>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７要素</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4</a:t>
            </a:r>
            <a:r>
              <a:rPr lang="ja-JP" altLang="en-US" sz="1200">
                <a:solidFill>
                  <a:schemeClr val="bg1"/>
                </a:solidFill>
                <a:latin typeface="Meiryo" panose="020B0604030504040204" pitchFamily="34" charset="-128"/>
                <a:ea typeface="Meiryo" panose="020B0604030504040204" pitchFamily="34" charset="-128"/>
              </a:rPr>
              <a:t>要素）</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EE73AB58-4424-0142-9259-7CBF476E9D3B}"/>
              </a:ext>
            </a:extLst>
          </p:cNvPr>
          <p:cNvSpPr/>
          <p:nvPr/>
        </p:nvSpPr>
        <p:spPr>
          <a:xfrm>
            <a:off x="6616830" y="3108297"/>
            <a:ext cx="1800493" cy="923330"/>
          </a:xfrm>
          <a:prstGeom prst="rect">
            <a:avLst/>
          </a:prstGeom>
          <a:solidFill>
            <a:srgbClr val="FFFFFF">
              <a:alpha val="63137"/>
            </a:srgbClr>
          </a:solidFill>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安全に情報を</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取り扱うために</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意識すべき要素</a:t>
            </a:r>
          </a:p>
        </p:txBody>
      </p:sp>
      <p:cxnSp>
        <p:nvCxnSpPr>
          <p:cNvPr id="24" name="直線コネクタ 23">
            <a:extLst>
              <a:ext uri="{FF2B5EF4-FFF2-40B4-BE49-F238E27FC236}">
                <a16:creationId xmlns:a16="http://schemas.microsoft.com/office/drawing/2014/main" id="{F474A508-34CC-3343-B932-77CAB640DE5C}"/>
              </a:ext>
            </a:extLst>
          </p:cNvPr>
          <p:cNvCxnSpPr>
            <a:cxnSpLocks/>
          </p:cNvCxnSpPr>
          <p:nvPr/>
        </p:nvCxnSpPr>
        <p:spPr>
          <a:xfrm flipH="1">
            <a:off x="5112671" y="3388056"/>
            <a:ext cx="1567640" cy="363814"/>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6" name="正方形/長方形 25">
            <a:extLst>
              <a:ext uri="{FF2B5EF4-FFF2-40B4-BE49-F238E27FC236}">
                <a16:creationId xmlns:a16="http://schemas.microsoft.com/office/drawing/2014/main" id="{16FDF6C7-2707-184B-ACB0-DCC095652030}"/>
              </a:ext>
            </a:extLst>
          </p:cNvPr>
          <p:cNvSpPr/>
          <p:nvPr/>
        </p:nvSpPr>
        <p:spPr>
          <a:xfrm>
            <a:off x="699447" y="3246797"/>
            <a:ext cx="2031325" cy="646331"/>
          </a:xfrm>
          <a:prstGeom prst="rect">
            <a:avLst/>
          </a:prstGeom>
          <a:solidFill>
            <a:srgbClr val="FFFFFF">
              <a:alpha val="63137"/>
            </a:srgbClr>
          </a:solidFill>
        </p:spPr>
        <p:txBody>
          <a:bodyPr wrap="none">
            <a:spAutoFit/>
          </a:bodyPr>
          <a:lstStyle/>
          <a:p>
            <a:r>
              <a:rPr lang="ja-JP" altLang="en-US">
                <a:solidFill>
                  <a:srgbClr val="7030A0"/>
                </a:solidFill>
                <a:latin typeface="Meiryo" panose="020B0604030504040204" pitchFamily="34" charset="-128"/>
                <a:ea typeface="Meiryo" panose="020B0604030504040204" pitchFamily="34" charset="-128"/>
              </a:rPr>
              <a:t>対策の有効性を</a:t>
            </a:r>
            <a:endParaRPr lang="en-US" altLang="ja-JP" dirty="0">
              <a:solidFill>
                <a:srgbClr val="7030A0"/>
              </a:solidFill>
              <a:latin typeface="Meiryo" panose="020B0604030504040204" pitchFamily="34" charset="-128"/>
              <a:ea typeface="Meiryo" panose="020B0604030504040204" pitchFamily="34" charset="-128"/>
            </a:endParaRPr>
          </a:p>
          <a:p>
            <a:r>
              <a:rPr lang="ja-JP" altLang="en-US">
                <a:solidFill>
                  <a:srgbClr val="7030A0"/>
                </a:solidFill>
                <a:latin typeface="Meiryo" panose="020B0604030504040204" pitchFamily="34" charset="-128"/>
                <a:ea typeface="Meiryo" panose="020B0604030504040204" pitchFamily="34" charset="-128"/>
              </a:rPr>
              <a:t>高めるための要素</a:t>
            </a:r>
          </a:p>
        </p:txBody>
      </p:sp>
      <p:cxnSp>
        <p:nvCxnSpPr>
          <p:cNvPr id="27" name="直線コネクタ 26">
            <a:extLst>
              <a:ext uri="{FF2B5EF4-FFF2-40B4-BE49-F238E27FC236}">
                <a16:creationId xmlns:a16="http://schemas.microsoft.com/office/drawing/2014/main" id="{6EA35262-94B0-1B4B-9EC8-DE4235E4C858}"/>
              </a:ext>
            </a:extLst>
          </p:cNvPr>
          <p:cNvCxnSpPr>
            <a:cxnSpLocks/>
            <a:stCxn id="21" idx="1"/>
          </p:cNvCxnSpPr>
          <p:nvPr/>
        </p:nvCxnSpPr>
        <p:spPr>
          <a:xfrm flipH="1">
            <a:off x="1772282" y="2463622"/>
            <a:ext cx="626684" cy="783175"/>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20247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9" name="正方形/長方形 8">
            <a:extLst>
              <a:ext uri="{FF2B5EF4-FFF2-40B4-BE49-F238E27FC236}">
                <a16:creationId xmlns:a16="http://schemas.microsoft.com/office/drawing/2014/main" id="{6A715F7F-0AEE-5944-B2FE-F3BCD291F344}"/>
              </a:ext>
            </a:extLst>
          </p:cNvPr>
          <p:cNvSpPr/>
          <p:nvPr/>
        </p:nvSpPr>
        <p:spPr>
          <a:xfrm>
            <a:off x="228423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78B1B829-5EF2-BF4D-85D5-1012329A1E52}"/>
              </a:ext>
            </a:extLst>
          </p:cNvPr>
          <p:cNvSpPr/>
          <p:nvPr/>
        </p:nvSpPr>
        <p:spPr>
          <a:xfrm>
            <a:off x="302643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709D4549-DDBD-AB4C-B7C1-552645CB2112}"/>
              </a:ext>
            </a:extLst>
          </p:cNvPr>
          <p:cNvSpPr txBox="1"/>
          <p:nvPr/>
        </p:nvSpPr>
        <p:spPr>
          <a:xfrm>
            <a:off x="235603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38" name="テキスト ボックス 37">
            <a:extLst>
              <a:ext uri="{FF2B5EF4-FFF2-40B4-BE49-F238E27FC236}">
                <a16:creationId xmlns:a16="http://schemas.microsoft.com/office/drawing/2014/main" id="{9A1885D0-017C-EF4F-86C6-C874A3AFD1AF}"/>
              </a:ext>
            </a:extLst>
          </p:cNvPr>
          <p:cNvSpPr txBox="1"/>
          <p:nvPr/>
        </p:nvSpPr>
        <p:spPr>
          <a:xfrm>
            <a:off x="309822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39" name="正方形/長方形 38">
            <a:extLst>
              <a:ext uri="{FF2B5EF4-FFF2-40B4-BE49-F238E27FC236}">
                <a16:creationId xmlns:a16="http://schemas.microsoft.com/office/drawing/2014/main" id="{D2438DED-4C90-4A43-AA37-F5CB63B63660}"/>
              </a:ext>
            </a:extLst>
          </p:cNvPr>
          <p:cNvSpPr/>
          <p:nvPr/>
        </p:nvSpPr>
        <p:spPr>
          <a:xfrm>
            <a:off x="427259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806641B5-B9FF-FA4F-AE07-E687C03CC683}"/>
              </a:ext>
            </a:extLst>
          </p:cNvPr>
          <p:cNvSpPr/>
          <p:nvPr/>
        </p:nvSpPr>
        <p:spPr>
          <a:xfrm>
            <a:off x="501479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0B88825-B402-CB4B-A1FF-EEBA77AA5F58}"/>
              </a:ext>
            </a:extLst>
          </p:cNvPr>
          <p:cNvSpPr txBox="1"/>
          <p:nvPr/>
        </p:nvSpPr>
        <p:spPr>
          <a:xfrm>
            <a:off x="434439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42" name="テキスト ボックス 41">
            <a:extLst>
              <a:ext uri="{FF2B5EF4-FFF2-40B4-BE49-F238E27FC236}">
                <a16:creationId xmlns:a16="http://schemas.microsoft.com/office/drawing/2014/main" id="{3D9D319E-58B1-504C-9ADA-F362E8E833F1}"/>
              </a:ext>
            </a:extLst>
          </p:cNvPr>
          <p:cNvSpPr txBox="1"/>
          <p:nvPr/>
        </p:nvSpPr>
        <p:spPr>
          <a:xfrm>
            <a:off x="508658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13" name="テキスト ボックス 12">
            <a:extLst>
              <a:ext uri="{FF2B5EF4-FFF2-40B4-BE49-F238E27FC236}">
                <a16:creationId xmlns:a16="http://schemas.microsoft.com/office/drawing/2014/main" id="{809FA62A-5F32-1449-B17E-F0F126DC6B0D}"/>
              </a:ext>
            </a:extLst>
          </p:cNvPr>
          <p:cNvSpPr txBox="1"/>
          <p:nvPr/>
        </p:nvSpPr>
        <p:spPr>
          <a:xfrm>
            <a:off x="2391303" y="2140603"/>
            <a:ext cx="1250663" cy="307777"/>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endParaRPr kumimoji="1" lang="ja-JP" altLang="en-US" sz="1400">
              <a:solidFill>
                <a:srgbClr val="C0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EA2E8814-62E5-7F42-9141-98101BDF8258}"/>
              </a:ext>
            </a:extLst>
          </p:cNvPr>
          <p:cNvSpPr txBox="1"/>
          <p:nvPr/>
        </p:nvSpPr>
        <p:spPr>
          <a:xfrm>
            <a:off x="4495629" y="2136087"/>
            <a:ext cx="926857" cy="307777"/>
          </a:xfrm>
          <a:prstGeom prst="rect">
            <a:avLst/>
          </a:prstGeom>
          <a:noFill/>
        </p:spPr>
        <p:txBody>
          <a:bodyPr wrap="none" rtlCol="0">
            <a:spAutoFit/>
          </a:bodyPr>
          <a:lstStyle/>
          <a:p>
            <a:r>
              <a:rPr kumimoji="1" lang="ja-JP" altLang="en-US" sz="140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endParaRPr kumimoji="1" lang="ja-JP" altLang="en-US" sz="1400">
              <a:solidFill>
                <a:srgbClr val="1F33E8"/>
              </a:solidFill>
              <a:latin typeface="Meiryo" panose="020B0604030504040204" pitchFamily="34" charset="-128"/>
              <a:ea typeface="Meiryo" panose="020B0604030504040204" pitchFamily="34" charset="-128"/>
            </a:endParaRPr>
          </a:p>
        </p:txBody>
      </p:sp>
      <p:pic>
        <p:nvPicPr>
          <p:cNvPr id="14" name="Picture 2" descr="宅配便送料無料】 ハインツ トマトケチャップ（逆さボトル） 460ｇ×3本 【HEINZ 調味料 ketchup】  :22151:食べもんぢから.Yahoo!店 - 通販 - Yahoo!ショッピング">
            <a:extLst>
              <a:ext uri="{FF2B5EF4-FFF2-40B4-BE49-F238E27FC236}">
                <a16:creationId xmlns:a16="http://schemas.microsoft.com/office/drawing/2014/main" id="{B9A827D6-D2FA-B74D-9A8A-F2036D10319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10596" y="4314823"/>
            <a:ext cx="1074331" cy="1074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jp： アニーズナチュラルズ オーガニック ケチャップ 680g [海外直送][並行輸入品]: ドラッグストア">
            <a:extLst>
              <a:ext uri="{FF2B5EF4-FFF2-40B4-BE49-F238E27FC236}">
                <a16:creationId xmlns:a16="http://schemas.microsoft.com/office/drawing/2014/main" id="{9680B6C2-364D-FA49-B61A-A4FD4572CF73}"/>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54512" y="4314824"/>
            <a:ext cx="1074331" cy="1074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jp： アニーズナチュラルズ オーガニック ケチャップ 680g [海外直送][並行輸入品]: ドラッグストア">
            <a:extLst>
              <a:ext uri="{FF2B5EF4-FFF2-40B4-BE49-F238E27FC236}">
                <a16:creationId xmlns:a16="http://schemas.microsoft.com/office/drawing/2014/main" id="{1FAA7B7E-149F-7943-A4E5-F6CFC1528D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1130" y="4314823"/>
            <a:ext cx="1074331" cy="1074331"/>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375E42B4-CD03-1D4A-93E7-1157D8D635F1}"/>
              </a:ext>
            </a:extLst>
          </p:cNvPr>
          <p:cNvSpPr txBox="1"/>
          <p:nvPr/>
        </p:nvSpPr>
        <p:spPr>
          <a:xfrm>
            <a:off x="1926484" y="5459129"/>
            <a:ext cx="1501080" cy="1077218"/>
          </a:xfrm>
          <a:prstGeom prst="rect">
            <a:avLst/>
          </a:prstGeom>
          <a:noFill/>
        </p:spPr>
        <p:txBody>
          <a:bodyPr wrap="square" rtlCol="0">
            <a:spAutoFit/>
          </a:bodyPr>
          <a:lstStyle/>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p>
          <a:p>
            <a:r>
              <a:rPr lang="ja-JP" altLang="en-US" sz="900" dirty="0">
                <a:solidFill>
                  <a:srgbClr val="C00000"/>
                </a:solidFill>
                <a:latin typeface="Meiryo" panose="020B0604030504040204" pitchFamily="34" charset="-128"/>
                <a:ea typeface="Meiryo" panose="020B0604030504040204" pitchFamily="34" charset="-128"/>
              </a:rPr>
              <a:t>ケチャップだとは</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すぐに分からない。</a:t>
            </a:r>
            <a:endParaRPr kumimoji="1" lang="en-US" altLang="ja-JP" sz="900" dirty="0">
              <a:solidFill>
                <a:srgbClr val="C00000"/>
              </a:solidFill>
              <a:latin typeface="Meiryo" panose="020B0604030504040204" pitchFamily="34" charset="-128"/>
              <a:ea typeface="Meiryo" panose="020B0604030504040204" pitchFamily="34" charset="-128"/>
            </a:endParaRPr>
          </a:p>
          <a:p>
            <a:pPr algn="ctr"/>
            <a:r>
              <a:rPr lang="en-US" altLang="ja-JP" sz="1400" dirty="0">
                <a:solidFill>
                  <a:srgbClr val="C00000"/>
                </a:solidFill>
                <a:latin typeface="Meiryo" panose="020B0604030504040204" pitchFamily="34" charset="-128"/>
                <a:ea typeface="Meiryo" panose="020B0604030504040204" pitchFamily="34" charset="-128"/>
              </a:rPr>
              <a:t>×</a:t>
            </a:r>
            <a:r>
              <a:rPr lang="ja-JP" altLang="en-US" sz="1400" dirty="0">
                <a:solidFill>
                  <a:srgbClr val="C00000"/>
                </a:solidFill>
                <a:latin typeface="Meiryo" panose="020B0604030504040204" pitchFamily="34" charset="-128"/>
                <a:ea typeface="Meiryo" panose="020B0604030504040204" pitchFamily="34" charset="-128"/>
              </a:rPr>
              <a:t>良くない</a:t>
            </a:r>
            <a:r>
              <a:rPr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口を汚しやすく、少なくなると使いにくい</a:t>
            </a:r>
            <a:r>
              <a:rPr lang="ja-JP" altLang="en-US" sz="800" dirty="0">
                <a:solidFill>
                  <a:srgbClr val="C00000"/>
                </a:solidFill>
                <a:latin typeface="Meiryo" panose="020B0604030504040204" pitchFamily="34" charset="-128"/>
                <a:ea typeface="Meiryo" panose="020B0604030504040204" pitchFamily="34" charset="-128"/>
              </a:rPr>
              <a:t>。</a:t>
            </a:r>
            <a:endParaRPr lang="en-US" altLang="ja-JP" sz="800" dirty="0">
              <a:solidFill>
                <a:srgbClr val="C00000"/>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C9D4B029-0474-4B4C-84E2-C1C039B7328B}"/>
              </a:ext>
            </a:extLst>
          </p:cNvPr>
          <p:cNvSpPr txBox="1"/>
          <p:nvPr/>
        </p:nvSpPr>
        <p:spPr>
          <a:xfrm>
            <a:off x="3458851" y="5461760"/>
            <a:ext cx="1501080"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なると使いにくい。</a:t>
            </a:r>
            <a:endParaRPr lang="en-US" altLang="ja-JP" sz="900" dirty="0">
              <a:solidFill>
                <a:srgbClr val="C0000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65E892C-015C-B445-A455-43EF0AE4C481}"/>
              </a:ext>
            </a:extLst>
          </p:cNvPr>
          <p:cNvSpPr txBox="1"/>
          <p:nvPr/>
        </p:nvSpPr>
        <p:spPr>
          <a:xfrm>
            <a:off x="4900063" y="5459129"/>
            <a:ext cx="1378332"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UX</a:t>
            </a:r>
          </a:p>
          <a:p>
            <a:r>
              <a:rPr lang="ja-JP" altLang="en-US" sz="900" dirty="0">
                <a:solidFill>
                  <a:srgbClr val="1F33E8"/>
                </a:solidFill>
                <a:latin typeface="Meiryo" panose="020B0604030504040204" pitchFamily="34" charset="-128"/>
                <a:ea typeface="Meiryo" panose="020B0604030504040204" pitchFamily="34" charset="-128"/>
              </a:rPr>
              <a:t>口を汚さず、最後まで</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使い切ることができる。</a:t>
            </a:r>
            <a:endParaRPr lang="en-US" altLang="ja-JP" sz="900" dirty="0">
              <a:solidFill>
                <a:srgbClr val="1F33E8"/>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076850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29B8D06A-8E72-E24F-9A07-24B952214D21}"/>
              </a:ext>
            </a:extLst>
          </p:cNvPr>
          <p:cNvSpPr/>
          <p:nvPr/>
        </p:nvSpPr>
        <p:spPr>
          <a:xfrm>
            <a:off x="1269242" y="1643988"/>
            <a:ext cx="4599295" cy="4258102"/>
          </a:xfrm>
          <a:prstGeom prst="roundRect">
            <a:avLst/>
          </a:prstGeom>
          <a:solidFill>
            <a:schemeClr val="accent3">
              <a:lumMod val="75000"/>
              <a:alpha val="6117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C5A29412-ED21-404F-9E44-9C24AFEE4C35}"/>
              </a:ext>
            </a:extLst>
          </p:cNvPr>
          <p:cNvSpPr/>
          <p:nvPr/>
        </p:nvSpPr>
        <p:spPr>
          <a:xfrm>
            <a:off x="3275463" y="1586750"/>
            <a:ext cx="4599295" cy="4258102"/>
          </a:xfrm>
          <a:prstGeom prst="roundRect">
            <a:avLst/>
          </a:prstGeom>
          <a:solidFill>
            <a:srgbClr val="0070C0">
              <a:alpha val="6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準備 10">
            <a:extLst>
              <a:ext uri="{FF2B5EF4-FFF2-40B4-BE49-F238E27FC236}">
                <a16:creationId xmlns:a16="http://schemas.microsoft.com/office/drawing/2014/main" id="{8C231257-4874-1F41-8967-EC236CFF6ACE}"/>
              </a:ext>
            </a:extLst>
          </p:cNvPr>
          <p:cNvSpPr/>
          <p:nvPr/>
        </p:nvSpPr>
        <p:spPr>
          <a:xfrm>
            <a:off x="1419367" y="3861842"/>
            <a:ext cx="6305266" cy="1850578"/>
          </a:xfrm>
          <a:prstGeom prst="flowChartPreparation">
            <a:avLst/>
          </a:prstGeom>
          <a:solidFill>
            <a:schemeClr val="accent6">
              <a:lumMod val="75000"/>
              <a:alpha val="3423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379EA53-D225-514D-BC7C-EE836289499D}"/>
              </a:ext>
            </a:extLst>
          </p:cNvPr>
          <p:cNvSpPr>
            <a:spLocks noGrp="1"/>
          </p:cNvSpPr>
          <p:nvPr>
            <p:ph type="title"/>
          </p:nvPr>
        </p:nvSpPr>
        <p:spPr/>
        <p:txBody>
          <a:bodyPr/>
          <a:lstStyle/>
          <a:p>
            <a:r>
              <a:rPr lang="ja-JP" altLang="ja-JP"/>
              <a:t>セキュリティとセーフティ </a:t>
            </a:r>
            <a:endParaRPr kumimoji="1" lang="ja-JP" altLang="en-US"/>
          </a:p>
        </p:txBody>
      </p:sp>
      <p:sp>
        <p:nvSpPr>
          <p:cNvPr id="5" name="正方形/長方形 4">
            <a:extLst>
              <a:ext uri="{FF2B5EF4-FFF2-40B4-BE49-F238E27FC236}">
                <a16:creationId xmlns:a16="http://schemas.microsoft.com/office/drawing/2014/main" id="{33BADBF7-D67C-0241-879A-5C39A940CBDA}"/>
              </a:ext>
            </a:extLst>
          </p:cNvPr>
          <p:cNvSpPr/>
          <p:nvPr/>
        </p:nvSpPr>
        <p:spPr>
          <a:xfrm>
            <a:off x="4394580" y="1926380"/>
            <a:ext cx="3302758" cy="1846659"/>
          </a:xfrm>
          <a:prstGeom prst="rect">
            <a:avLst/>
          </a:prstGeom>
        </p:spPr>
        <p:txBody>
          <a:bodyPr wrap="square">
            <a:spAutoFit/>
          </a:bodyPr>
          <a:lstStyle/>
          <a:p>
            <a:pPr algn="r"/>
            <a:r>
              <a:rPr lang="ja-JP" altLang="ja-JP" sz="3200" b="1">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a:t>
            </a:r>
            <a:endParaRPr lang="en-US" altLang="ja-JP" sz="32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en-US" altLang="ja-JP" sz="28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security</a:t>
            </a:r>
          </a:p>
          <a:p>
            <a:pPr algn="r"/>
            <a:endPar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攻撃から守ることによって</a:t>
            </a:r>
            <a:endPar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得られる安全</a:t>
            </a:r>
            <a:endPar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DE76CBE8-B218-9044-8D05-8B5308AD81A6}"/>
              </a:ext>
            </a:extLst>
          </p:cNvPr>
          <p:cNvSpPr/>
          <p:nvPr/>
        </p:nvSpPr>
        <p:spPr>
          <a:xfrm>
            <a:off x="1446662" y="1926380"/>
            <a:ext cx="3125338" cy="1877437"/>
          </a:xfrm>
          <a:prstGeom prst="rect">
            <a:avLst/>
          </a:prstGeom>
        </p:spPr>
        <p:txBody>
          <a:bodyPr wrap="square">
            <a:spAutoFit/>
          </a:bodyPr>
          <a:lstStyle/>
          <a:p>
            <a:r>
              <a:rPr lang="ja-JP" altLang="ja-JP" sz="3200" b="1">
                <a:solidFill>
                  <a:schemeClr val="bg1"/>
                </a:solidFill>
                <a:latin typeface="Meiryo" panose="020B0604030504040204" pitchFamily="34" charset="-128"/>
                <a:ea typeface="Meiryo" panose="020B0604030504040204" pitchFamily="34" charset="-128"/>
                <a:cs typeface="Times New Roman" panose="02020603050405020304" pitchFamily="18" charset="0"/>
              </a:rPr>
              <a:t>セーフティ</a:t>
            </a:r>
            <a:endParaRPr lang="en-US" altLang="ja-JP" sz="32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en-US" altLang="ja-JP" sz="28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safety</a:t>
            </a:r>
          </a:p>
          <a:p>
            <a:endPar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受け入れ不可能なリスクが</a:t>
            </a:r>
            <a:endPar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存在しない状態</a:t>
            </a:r>
            <a:r>
              <a:rPr lang="ja-JP" altLang="ja-JP">
                <a:solidFill>
                  <a:schemeClr val="bg1"/>
                </a:solidFill>
                <a:latin typeface="Meiryo" panose="020B0604030504040204" pitchFamily="34" charset="-128"/>
                <a:ea typeface="Meiryo" panose="020B0604030504040204" pitchFamily="34" charset="-128"/>
              </a:rPr>
              <a:t> </a:t>
            </a:r>
            <a:endParaRPr lang="ja-JP" altLang="en-US">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AF13D6DA-9576-624A-9B6A-3B8CAF360725}"/>
              </a:ext>
            </a:extLst>
          </p:cNvPr>
          <p:cNvSpPr/>
          <p:nvPr/>
        </p:nvSpPr>
        <p:spPr>
          <a:xfrm>
            <a:off x="1419367" y="5046782"/>
            <a:ext cx="6305266" cy="584775"/>
          </a:xfrm>
          <a:prstGeom prst="rect">
            <a:avLst/>
          </a:prstGeom>
        </p:spPr>
        <p:txBody>
          <a:bodyPr wrap="square">
            <a:spAutoFit/>
          </a:bodyPr>
          <a:lstStyle/>
          <a:p>
            <a:pPr algn="ct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自動車の制御を乗っ取られてしまえば</a:t>
            </a:r>
            <a:endParaRPr lang="en-US" altLang="ja-JP" sz="16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人命を危険にさらす</a:t>
            </a:r>
            <a:endParaRPr lang="en-US" altLang="ja-JP" sz="16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BB5B2158-1D61-D246-A731-EC0FBD59A84A}"/>
              </a:ext>
            </a:extLst>
          </p:cNvPr>
          <p:cNvSpPr/>
          <p:nvPr/>
        </p:nvSpPr>
        <p:spPr>
          <a:xfrm>
            <a:off x="4715301" y="4071610"/>
            <a:ext cx="2306472" cy="923330"/>
          </a:xfrm>
          <a:prstGeom prst="rect">
            <a:avLst/>
          </a:prstGeom>
        </p:spPr>
        <p:txBody>
          <a:bodyPr wrap="square">
            <a:spAutoFit/>
          </a:bodyPr>
          <a:lstStyle/>
          <a:p>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不正侵入</a:t>
            </a:r>
            <a:r>
              <a:rPr lang="ja-JP" altLang="en-US"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そのもの</a:t>
            </a:r>
            <a:endParaRPr lang="en-US" altLang="ja-JP"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en-US"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への対処</a:t>
            </a: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は</a:t>
            </a:r>
            <a:endParaRPr lang="en-US" altLang="ja-JP"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a:t>
            </a: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対策</a:t>
            </a:r>
            <a:endParaRPr lang="ja-JP" altLang="en-US">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636FBEC9-E901-284F-A4C0-94D2C6E2FF7B}"/>
              </a:ext>
            </a:extLst>
          </p:cNvPr>
          <p:cNvSpPr/>
          <p:nvPr/>
        </p:nvSpPr>
        <p:spPr>
          <a:xfrm>
            <a:off x="2122228" y="4071610"/>
            <a:ext cx="2306472" cy="923330"/>
          </a:xfrm>
          <a:prstGeom prst="rect">
            <a:avLst/>
          </a:prstGeom>
        </p:spPr>
        <p:txBody>
          <a:bodyPr wrap="square">
            <a:spAutoFit/>
          </a:bodyPr>
          <a:lstStyle/>
          <a:p>
            <a:pPr algn="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不正侵入</a:t>
            </a:r>
            <a:r>
              <a:rPr lang="ja-JP" altLang="en-US"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できない</a:t>
            </a:r>
            <a:endParaRPr lang="en-US" altLang="ja-JP"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設計や構造</a:t>
            </a:r>
            <a:r>
              <a:rPr lang="ja-JP" altLang="en-US"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は</a:t>
            </a:r>
            <a:endParaRPr lang="en-US" altLang="ja-JP"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ja-JP" altLang="ja-JP"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セーフティー</a:t>
            </a: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対策</a:t>
            </a:r>
            <a:endParaRPr lang="ja-JP" altLang="en-US">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589488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リスク・マネージメントの考え方</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91</a:t>
            </a:fld>
            <a:endParaRPr kumimoji="1" lang="ja-JP" altLang="en-US"/>
          </a:p>
        </p:txBody>
      </p:sp>
      <p:sp>
        <p:nvSpPr>
          <p:cNvPr id="4" name="角丸四角形 3"/>
          <p:cNvSpPr/>
          <p:nvPr/>
        </p:nvSpPr>
        <p:spPr>
          <a:xfrm>
            <a:off x="4255673" y="2515223"/>
            <a:ext cx="1857903" cy="1857803"/>
          </a:xfrm>
          <a:prstGeom prst="roundRect">
            <a:avLst>
              <a:gd name="adj" fmla="val 0"/>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latin typeface="Meiryo" charset="-128"/>
              <a:ea typeface="Meiryo" charset="-128"/>
              <a:cs typeface="Meiryo" charset="-128"/>
            </a:endParaRPr>
          </a:p>
        </p:txBody>
      </p:sp>
      <p:sp>
        <p:nvSpPr>
          <p:cNvPr id="5" name="角丸四角形 4"/>
          <p:cNvSpPr/>
          <p:nvPr/>
        </p:nvSpPr>
        <p:spPr>
          <a:xfrm>
            <a:off x="1045500" y="1562800"/>
            <a:ext cx="2905632"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事故の発生</a:t>
            </a:r>
          </a:p>
        </p:txBody>
      </p:sp>
      <p:sp>
        <p:nvSpPr>
          <p:cNvPr id="6" name="角丸四角形 5"/>
          <p:cNvSpPr/>
          <p:nvPr/>
        </p:nvSpPr>
        <p:spPr>
          <a:xfrm>
            <a:off x="4455574" y="1562800"/>
            <a:ext cx="1476746"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事故の影響</a:t>
            </a:r>
          </a:p>
        </p:txBody>
      </p:sp>
      <p:sp>
        <p:nvSpPr>
          <p:cNvPr id="7" name="角丸四角形 6"/>
          <p:cNvSpPr/>
          <p:nvPr/>
        </p:nvSpPr>
        <p:spPr>
          <a:xfrm>
            <a:off x="6642726" y="1562800"/>
            <a:ext cx="1437953"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受容</a:t>
            </a:r>
            <a:endParaRPr kumimoji="1" lang="ja-JP" altLang="en-US" dirty="0">
              <a:solidFill>
                <a:schemeClr val="bg1"/>
              </a:solidFill>
              <a:latin typeface="Meiryo" charset="-128"/>
              <a:ea typeface="Meiryo" charset="-128"/>
              <a:cs typeface="Meiryo" charset="-128"/>
            </a:endParaRPr>
          </a:p>
        </p:txBody>
      </p:sp>
      <p:cxnSp>
        <p:nvCxnSpPr>
          <p:cNvPr id="8" name="直線矢印コネクタ 7"/>
          <p:cNvCxnSpPr>
            <a:stCxn id="5" idx="3"/>
            <a:endCxn id="6" idx="1"/>
          </p:cNvCxnSpPr>
          <p:nvPr/>
        </p:nvCxnSpPr>
        <p:spPr>
          <a:xfrm>
            <a:off x="3951132" y="1939064"/>
            <a:ext cx="504442"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cxnSp>
        <p:nvCxnSpPr>
          <p:cNvPr id="9" name="直線矢印コネクタ 8"/>
          <p:cNvCxnSpPr>
            <a:stCxn id="6" idx="3"/>
          </p:cNvCxnSpPr>
          <p:nvPr/>
        </p:nvCxnSpPr>
        <p:spPr>
          <a:xfrm>
            <a:off x="5932320" y="1939064"/>
            <a:ext cx="710406"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sp>
        <p:nvSpPr>
          <p:cNvPr id="10" name="角丸四角形 9"/>
          <p:cNvSpPr/>
          <p:nvPr/>
        </p:nvSpPr>
        <p:spPr>
          <a:xfrm>
            <a:off x="1045500" y="2612262"/>
            <a:ext cx="1234681" cy="752528"/>
          </a:xfrm>
          <a:prstGeom prst="roundRect">
            <a:avLst>
              <a:gd name="adj" fmla="val 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脅威</a:t>
            </a:r>
          </a:p>
        </p:txBody>
      </p:sp>
      <p:sp>
        <p:nvSpPr>
          <p:cNvPr id="11" name="角丸四角形 10"/>
          <p:cNvSpPr/>
          <p:nvPr/>
        </p:nvSpPr>
        <p:spPr>
          <a:xfrm>
            <a:off x="2719533" y="2612262"/>
            <a:ext cx="1231599" cy="752528"/>
          </a:xfrm>
          <a:prstGeom prst="roundRect">
            <a:avLst>
              <a:gd name="adj" fmla="val 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a:solidFill>
                  <a:schemeClr val="bg1"/>
                </a:solidFill>
                <a:latin typeface="Meiryo" charset="-128"/>
                <a:ea typeface="Meiryo" charset="-128"/>
                <a:cs typeface="Meiryo" charset="-128"/>
              </a:rPr>
              <a:t>脆弱</a:t>
            </a:r>
            <a:r>
              <a:rPr kumimoji="1" lang="ja-JP" altLang="en-US">
                <a:solidFill>
                  <a:schemeClr val="bg1"/>
                </a:solidFill>
                <a:latin typeface="Meiryo" charset="-128"/>
                <a:ea typeface="Meiryo" charset="-128"/>
                <a:cs typeface="Meiryo" charset="-128"/>
              </a:rPr>
              <a:t>性</a:t>
            </a:r>
            <a:endParaRPr kumimoji="1" lang="ja-JP" altLang="en-US" dirty="0">
              <a:solidFill>
                <a:schemeClr val="bg1"/>
              </a:solidFill>
              <a:latin typeface="Meiryo" charset="-128"/>
              <a:ea typeface="Meiryo" charset="-128"/>
              <a:cs typeface="Meiryo" charset="-128"/>
            </a:endParaRPr>
          </a:p>
        </p:txBody>
      </p:sp>
      <p:sp>
        <p:nvSpPr>
          <p:cNvPr id="12" name="角丸四角形 11"/>
          <p:cNvSpPr/>
          <p:nvPr/>
        </p:nvSpPr>
        <p:spPr>
          <a:xfrm>
            <a:off x="4455574" y="2682810"/>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機密性</a:t>
            </a:r>
          </a:p>
        </p:txBody>
      </p:sp>
      <p:sp>
        <p:nvSpPr>
          <p:cNvPr id="13" name="十字形 12"/>
          <p:cNvSpPr/>
          <p:nvPr/>
        </p:nvSpPr>
        <p:spPr>
          <a:xfrm rot="2700000">
            <a:off x="2316357" y="2787906"/>
            <a:ext cx="364488" cy="360180"/>
          </a:xfrm>
          <a:prstGeom prst="plus">
            <a:avLst>
              <a:gd name="adj" fmla="val 41668"/>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Meiryo" charset="-128"/>
              <a:ea typeface="Meiryo" charset="-128"/>
              <a:cs typeface="Meiryo" charset="-128"/>
            </a:endParaRPr>
          </a:p>
        </p:txBody>
      </p:sp>
      <p:sp>
        <p:nvSpPr>
          <p:cNvPr id="14" name="角丸四角形 13"/>
          <p:cNvSpPr/>
          <p:nvPr/>
        </p:nvSpPr>
        <p:spPr>
          <a:xfrm>
            <a:off x="4455574" y="3233107"/>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完全性</a:t>
            </a:r>
          </a:p>
        </p:txBody>
      </p:sp>
      <p:sp>
        <p:nvSpPr>
          <p:cNvPr id="15" name="角丸四角形 14"/>
          <p:cNvSpPr/>
          <p:nvPr/>
        </p:nvSpPr>
        <p:spPr>
          <a:xfrm>
            <a:off x="4455574" y="3801484"/>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可用性</a:t>
            </a:r>
          </a:p>
        </p:txBody>
      </p:sp>
      <p:sp>
        <p:nvSpPr>
          <p:cNvPr id="16" name="角丸四角形 15"/>
          <p:cNvSpPr/>
          <p:nvPr/>
        </p:nvSpPr>
        <p:spPr>
          <a:xfrm>
            <a:off x="2719533" y="3751177"/>
            <a:ext cx="1231599" cy="551303"/>
          </a:xfrm>
          <a:prstGeom prst="roundRect">
            <a:avLst>
              <a:gd name="adj" fmla="val 0"/>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対策</a:t>
            </a:r>
          </a:p>
        </p:txBody>
      </p:sp>
      <p:cxnSp>
        <p:nvCxnSpPr>
          <p:cNvPr id="17" name="直線矢印コネクタ 16"/>
          <p:cNvCxnSpPr/>
          <p:nvPr/>
        </p:nvCxnSpPr>
        <p:spPr>
          <a:xfrm flipV="1">
            <a:off x="3324490" y="3364790"/>
            <a:ext cx="0" cy="386387"/>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18" name="角丸四角形 17"/>
          <p:cNvSpPr/>
          <p:nvPr/>
        </p:nvSpPr>
        <p:spPr>
          <a:xfrm>
            <a:off x="6642726" y="3233107"/>
            <a:ext cx="1437954" cy="427977"/>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受容レベル</a:t>
            </a:r>
          </a:p>
        </p:txBody>
      </p:sp>
      <p:cxnSp>
        <p:nvCxnSpPr>
          <p:cNvPr id="20" name="直線矢印コネクタ 19"/>
          <p:cNvCxnSpPr/>
          <p:nvPr/>
        </p:nvCxnSpPr>
        <p:spPr>
          <a:xfrm>
            <a:off x="3951132" y="4050345"/>
            <a:ext cx="304541"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21" name="角丸四角形 20"/>
          <p:cNvSpPr/>
          <p:nvPr/>
        </p:nvSpPr>
        <p:spPr>
          <a:xfrm>
            <a:off x="1045500" y="5278935"/>
            <a:ext cx="7035180" cy="552943"/>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a:solidFill>
                  <a:schemeClr val="bg1"/>
                </a:solidFill>
                <a:latin typeface="Meiryo" charset="-128"/>
                <a:ea typeface="Meiryo" charset="-128"/>
                <a:cs typeface="Meiryo" charset="-128"/>
              </a:rPr>
              <a:t>説明責任</a:t>
            </a:r>
            <a:endParaRPr kumimoji="1" lang="ja-JP" altLang="en-US" dirty="0">
              <a:solidFill>
                <a:schemeClr val="bg1"/>
              </a:solidFill>
              <a:latin typeface="Meiryo" charset="-128"/>
              <a:ea typeface="Meiryo" charset="-128"/>
              <a:cs typeface="Meiryo" charset="-128"/>
            </a:endParaRPr>
          </a:p>
        </p:txBody>
      </p:sp>
      <p:sp>
        <p:nvSpPr>
          <p:cNvPr id="22" name="角丸四角形 21"/>
          <p:cNvSpPr/>
          <p:nvPr/>
        </p:nvSpPr>
        <p:spPr>
          <a:xfrm>
            <a:off x="2719533" y="4631701"/>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コスト</a:t>
            </a:r>
          </a:p>
        </p:txBody>
      </p:sp>
      <p:sp>
        <p:nvSpPr>
          <p:cNvPr id="23" name="角丸四角形 22"/>
          <p:cNvSpPr/>
          <p:nvPr/>
        </p:nvSpPr>
        <p:spPr>
          <a:xfrm>
            <a:off x="4523922" y="4631701"/>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影響</a:t>
            </a:r>
          </a:p>
        </p:txBody>
      </p:sp>
      <p:cxnSp>
        <p:nvCxnSpPr>
          <p:cNvPr id="24" name="直線矢印コネクタ 23"/>
          <p:cNvCxnSpPr/>
          <p:nvPr/>
        </p:nvCxnSpPr>
        <p:spPr>
          <a:xfrm>
            <a:off x="3951132" y="4855793"/>
            <a:ext cx="572790"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25" name="カギ線コネクタ 24"/>
          <p:cNvCxnSpPr/>
          <p:nvPr/>
        </p:nvCxnSpPr>
        <p:spPr>
          <a:xfrm flipV="1">
            <a:off x="5755521" y="3661084"/>
            <a:ext cx="1606182" cy="1194709"/>
          </a:xfrm>
          <a:prstGeom prst="bentConnector2">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506" name="直線矢印コネクタ 505"/>
          <p:cNvCxnSpPr>
            <a:stCxn id="4" idx="3"/>
            <a:endCxn id="18" idx="1"/>
          </p:cNvCxnSpPr>
          <p:nvPr/>
        </p:nvCxnSpPr>
        <p:spPr>
          <a:xfrm>
            <a:off x="6113576" y="3444125"/>
            <a:ext cx="529150" cy="2971"/>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Tree>
    <p:extLst>
      <p:ext uri="{BB962C8B-B14F-4D97-AF65-F5344CB8AC3E}">
        <p14:creationId xmlns:p14="http://schemas.microsoft.com/office/powerpoint/2010/main" val="6398759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片側の 2 つの角を丸めた四角形 29"/>
          <p:cNvSpPr/>
          <p:nvPr/>
        </p:nvSpPr>
        <p:spPr>
          <a:xfrm>
            <a:off x="833157" y="846472"/>
            <a:ext cx="7466340" cy="2455008"/>
          </a:xfrm>
          <a:prstGeom prst="round2SameRect">
            <a:avLst>
              <a:gd name="adj1" fmla="val 0"/>
              <a:gd name="adj2" fmla="val 0"/>
            </a:avLst>
          </a:prstGeom>
          <a:solidFill>
            <a:srgbClr val="FFFBD2"/>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 name="タイトル 1"/>
          <p:cNvSpPr>
            <a:spLocks noGrp="1"/>
          </p:cNvSpPr>
          <p:nvPr>
            <p:ph type="title"/>
          </p:nvPr>
        </p:nvSpPr>
        <p:spPr/>
        <p:txBody>
          <a:bodyPr/>
          <a:lstStyle/>
          <a:p>
            <a:r>
              <a:rPr kumimoji="1" lang="ja-JP" altLang="en-US"/>
              <a:t>アクセス制御</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92</a:t>
            </a:fld>
            <a:endParaRPr kumimoji="1" lang="ja-JP" altLang="en-US"/>
          </a:p>
        </p:txBody>
      </p:sp>
      <p:sp>
        <p:nvSpPr>
          <p:cNvPr id="5" name="片側の 2 つの角を丸めた四角形 4"/>
          <p:cNvSpPr/>
          <p:nvPr/>
        </p:nvSpPr>
        <p:spPr>
          <a:xfrm>
            <a:off x="833157" y="3435759"/>
            <a:ext cx="7466340" cy="685890"/>
          </a:xfrm>
          <a:prstGeom prst="round2SameRect">
            <a:avLst>
              <a:gd name="adj1" fmla="val 0"/>
              <a:gd name="adj2" fmla="val 0"/>
            </a:avLst>
          </a:prstGeom>
          <a:solidFill>
            <a:schemeClr val="accent6">
              <a:lumMod val="75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6" name="テキスト ボックス 5"/>
          <p:cNvSpPr txBox="1"/>
          <p:nvPr/>
        </p:nvSpPr>
        <p:spPr>
          <a:xfrm>
            <a:off x="1448846" y="2682782"/>
            <a:ext cx="835485"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識別</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Identification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7" name="テキスト ボックス 6"/>
          <p:cNvSpPr txBox="1"/>
          <p:nvPr/>
        </p:nvSpPr>
        <p:spPr>
          <a:xfrm>
            <a:off x="4118190" y="2682782"/>
            <a:ext cx="907620"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認証</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Authentication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8" name="テキスト ボックス 7"/>
          <p:cNvSpPr txBox="1"/>
          <p:nvPr/>
        </p:nvSpPr>
        <p:spPr>
          <a:xfrm>
            <a:off x="6589434" y="2679311"/>
            <a:ext cx="848309"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認可</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Authorization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9" name="テキスト ボックス 8"/>
          <p:cNvSpPr txBox="1"/>
          <p:nvPr/>
        </p:nvSpPr>
        <p:spPr>
          <a:xfrm>
            <a:off x="4018002" y="3549901"/>
            <a:ext cx="1107996" cy="492443"/>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Meiryo" charset="-128"/>
                <a:ea typeface="Meiryo" charset="-128"/>
                <a:cs typeface="Meiryo" charset="-128"/>
              </a:rPr>
              <a:t>説明責任</a:t>
            </a:r>
            <a:endParaRPr kumimoji="1" lang="en-US" altLang="ja-JP" sz="1800" b="0" i="0" u="none" strike="noStrike" kern="0" cap="none" spc="0" normalizeH="0" baseline="0" noProof="0" dirty="0">
              <a:ln>
                <a:noFill/>
              </a:ln>
              <a:solidFill>
                <a:prstClr val="white"/>
              </a:solidFill>
              <a:effectLst/>
              <a:uLnTx/>
              <a:uFillTx/>
              <a:latin typeface="Meiryo" charset="-128"/>
              <a:ea typeface="Meiryo" charset="-128"/>
              <a:cs typeface="Meiryo"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800" kern="0" dirty="0">
                <a:solidFill>
                  <a:prstClr val="white"/>
                </a:solidFill>
                <a:latin typeface="Meiryo" charset="-128"/>
                <a:ea typeface="Meiryo" charset="-128"/>
                <a:cs typeface="Meiryo" charset="-128"/>
              </a:rPr>
              <a:t>Accountability</a:t>
            </a:r>
            <a:endParaRPr kumimoji="1" lang="ja-JP" altLang="en-US" sz="800" b="0" i="0" u="none" strike="noStrike" kern="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10" name="図形グループ 9"/>
          <p:cNvGrpSpPr/>
          <p:nvPr/>
        </p:nvGrpSpPr>
        <p:grpSpPr>
          <a:xfrm>
            <a:off x="1136670" y="1550160"/>
            <a:ext cx="1459838" cy="1074375"/>
            <a:chOff x="967410" y="1417983"/>
            <a:chExt cx="1868556" cy="1375173"/>
          </a:xfrm>
          <a:solidFill>
            <a:schemeClr val="accent1"/>
          </a:solidFill>
          <a:effectLst>
            <a:outerShdw blurRad="50800" dist="38100" dir="2700000" algn="tl" rotWithShape="0">
              <a:prstClr val="black">
                <a:alpha val="40000"/>
              </a:prstClr>
            </a:outerShdw>
          </a:effectLst>
        </p:grpSpPr>
        <p:sp>
          <p:nvSpPr>
            <p:cNvPr id="24" name="角丸四角形 23"/>
            <p:cNvSpPr/>
            <p:nvPr/>
          </p:nvSpPr>
          <p:spPr>
            <a:xfrm>
              <a:off x="967410" y="1417983"/>
              <a:ext cx="1868556" cy="1375173"/>
            </a:xfrm>
            <a:prstGeom prst="round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5" name="正方形/長方形 24"/>
            <p:cNvSpPr/>
            <p:nvPr/>
          </p:nvSpPr>
          <p:spPr>
            <a:xfrm>
              <a:off x="967410" y="1749287"/>
              <a:ext cx="1868556" cy="159026"/>
            </a:xfrm>
            <a:prstGeom prst="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nvGrpSpPr>
            <p:cNvPr id="26" name="図形グループ 25"/>
            <p:cNvGrpSpPr/>
            <p:nvPr/>
          </p:nvGrpSpPr>
          <p:grpSpPr>
            <a:xfrm>
              <a:off x="2266121" y="2037587"/>
              <a:ext cx="353780" cy="546588"/>
              <a:chOff x="4280451" y="1708004"/>
              <a:chExt cx="702366" cy="1085152"/>
            </a:xfrm>
            <a:grpFill/>
          </p:grpSpPr>
          <p:sp>
            <p:nvSpPr>
              <p:cNvPr id="27" name="円/楕円 26"/>
              <p:cNvSpPr/>
              <p:nvPr/>
            </p:nvSpPr>
            <p:spPr>
              <a:xfrm>
                <a:off x="4280451" y="1708004"/>
                <a:ext cx="702365" cy="702365"/>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8" name="片側の 2 つの角を丸めた四角形 27"/>
              <p:cNvSpPr/>
              <p:nvPr/>
            </p:nvSpPr>
            <p:spPr>
              <a:xfrm>
                <a:off x="4280452" y="2372139"/>
                <a:ext cx="702365" cy="421017"/>
              </a:xfrm>
              <a:prstGeom prst="round2Same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grpSp>
        <p:nvGrpSpPr>
          <p:cNvPr id="11" name="図形グループ 10"/>
          <p:cNvGrpSpPr/>
          <p:nvPr/>
        </p:nvGrpSpPr>
        <p:grpSpPr>
          <a:xfrm rot="18900000">
            <a:off x="4057754" y="1553005"/>
            <a:ext cx="667498" cy="1131610"/>
            <a:chOff x="3918611" y="1417983"/>
            <a:chExt cx="728870" cy="1323884"/>
          </a:xfrm>
          <a:solidFill>
            <a:schemeClr val="accent1"/>
          </a:solidFill>
          <a:effectLst>
            <a:outerShdw blurRad="50800" dist="38100" dir="2700000" algn="tl" rotWithShape="0">
              <a:prstClr val="black">
                <a:alpha val="40000"/>
              </a:prstClr>
            </a:outerShdw>
          </a:effectLst>
        </p:grpSpPr>
        <p:grpSp>
          <p:nvGrpSpPr>
            <p:cNvPr id="19" name="図形グループ 18"/>
            <p:cNvGrpSpPr/>
            <p:nvPr/>
          </p:nvGrpSpPr>
          <p:grpSpPr>
            <a:xfrm>
              <a:off x="3918611" y="1417983"/>
              <a:ext cx="728870" cy="728870"/>
              <a:chOff x="4267200" y="1656522"/>
              <a:chExt cx="940904" cy="940904"/>
            </a:xfrm>
            <a:grpFill/>
          </p:grpSpPr>
          <p:sp>
            <p:nvSpPr>
              <p:cNvPr id="22" name="円/楕円 21"/>
              <p:cNvSpPr/>
              <p:nvPr/>
            </p:nvSpPr>
            <p:spPr>
              <a:xfrm>
                <a:off x="4267200" y="1656522"/>
                <a:ext cx="940904" cy="940904"/>
              </a:xfrm>
              <a:prstGeom prst="ellipse">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3" name="円/楕円 22"/>
              <p:cNvSpPr/>
              <p:nvPr/>
            </p:nvSpPr>
            <p:spPr>
              <a:xfrm>
                <a:off x="4456058" y="1845380"/>
                <a:ext cx="563188" cy="563188"/>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sp>
          <p:nvSpPr>
            <p:cNvPr id="20" name="L 字 19"/>
            <p:cNvSpPr/>
            <p:nvPr/>
          </p:nvSpPr>
          <p:spPr>
            <a:xfrm>
              <a:off x="4190280" y="2040865"/>
              <a:ext cx="366506" cy="701002"/>
            </a:xfrm>
            <a:prstGeom prst="corner">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1" name="正方形/長方形 20"/>
            <p:cNvSpPr/>
            <p:nvPr/>
          </p:nvSpPr>
          <p:spPr>
            <a:xfrm>
              <a:off x="4283046" y="2267484"/>
              <a:ext cx="273740" cy="157634"/>
            </a:xfrm>
            <a:prstGeom prst="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nvGrpSpPr>
          <p:cNvPr id="12" name="図形グループ 11"/>
          <p:cNvGrpSpPr/>
          <p:nvPr/>
        </p:nvGrpSpPr>
        <p:grpSpPr>
          <a:xfrm>
            <a:off x="6196103" y="1366361"/>
            <a:ext cx="1647665" cy="1212607"/>
            <a:chOff x="6001795" y="1364974"/>
            <a:chExt cx="1868556" cy="1375173"/>
          </a:xfrm>
          <a:solidFill>
            <a:schemeClr val="accent1"/>
          </a:solidFill>
          <a:effectLst>
            <a:outerShdw blurRad="50800" dist="38100" dir="2700000" algn="tl" rotWithShape="0">
              <a:prstClr val="black">
                <a:alpha val="40000"/>
              </a:prstClr>
            </a:outerShdw>
          </a:effectLst>
        </p:grpSpPr>
        <p:sp>
          <p:nvSpPr>
            <p:cNvPr id="17" name="正方形/長方形 16"/>
            <p:cNvSpPr/>
            <p:nvPr/>
          </p:nvSpPr>
          <p:spPr>
            <a:xfrm>
              <a:off x="6001795" y="1364974"/>
              <a:ext cx="1868556" cy="1375173"/>
            </a:xfrm>
            <a:prstGeom prst="rect">
              <a:avLst/>
            </a:prstGeom>
            <a:grpFill/>
            <a:ln w="381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18" name="テキスト ボックス 17"/>
            <p:cNvSpPr txBox="1"/>
            <p:nvPr/>
          </p:nvSpPr>
          <p:spPr>
            <a:xfrm flipH="1">
              <a:off x="6164212" y="1484696"/>
              <a:ext cx="1529327" cy="1151826"/>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R</a:t>
              </a:r>
              <a:r>
                <a:rPr kumimoji="0" lang="en-US" altLang="ja-JP" sz="2000" b="1" i="0" u="none" strike="noStrike" kern="0" cap="none" spc="0" normalizeH="0" baseline="0" noProof="0" dirty="0">
                  <a:ln>
                    <a:noFill/>
                  </a:ln>
                  <a:solidFill>
                    <a:schemeClr val="bg1"/>
                  </a:solidFill>
                  <a:effectLst/>
                  <a:uLnTx/>
                  <a:uFillTx/>
                  <a:latin typeface="ＭＳ Ｐゴシック" charset="-128"/>
                </a:rPr>
                <a:t> </a:t>
              </a:r>
              <a:r>
                <a:rPr kumimoji="1" lang="en-US" altLang="ja-JP" sz="2000" b="1" i="0" u="none" strike="noStrike" kern="0" cap="none" spc="0" normalizeH="0" baseline="0" noProof="0" dirty="0">
                  <a:ln>
                    <a:noFill/>
                  </a:ln>
                  <a:solidFill>
                    <a:schemeClr val="bg1"/>
                  </a:solidFill>
                  <a:effectLst/>
                  <a:uLnTx/>
                  <a:uFillTx/>
                  <a:latin typeface="ＭＳ Ｐゴシック"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chemeClr val="bg1"/>
                  </a:solidFill>
                  <a:effectLst/>
                  <a:uLnTx/>
                  <a:uFillTx/>
                  <a:latin typeface="ＭＳ Ｐゴシック" charset="-128"/>
                </a:rPr>
                <a:t>W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X ------</a:t>
              </a:r>
              <a:endParaRPr kumimoji="1" lang="ja-JP" altLang="en-US" sz="2000" b="1" i="0" u="none" strike="noStrike" kern="0" cap="none" spc="0" normalizeH="0" baseline="0" noProof="0" dirty="0">
                <a:ln>
                  <a:noFill/>
                </a:ln>
                <a:solidFill>
                  <a:schemeClr val="bg1"/>
                </a:solidFill>
                <a:effectLst/>
                <a:uLnTx/>
                <a:uFillTx/>
                <a:latin typeface="ＭＳ Ｐゴシック" charset="-128"/>
              </a:endParaRPr>
            </a:p>
          </p:txBody>
        </p:sp>
      </p:grpSp>
      <p:cxnSp>
        <p:nvCxnSpPr>
          <p:cNvPr id="13" name="直線矢印コネクタ 12"/>
          <p:cNvCxnSpPr/>
          <p:nvPr/>
        </p:nvCxnSpPr>
        <p:spPr>
          <a:xfrm>
            <a:off x="2852881"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4" name="直線矢印コネクタ 13"/>
          <p:cNvCxnSpPr/>
          <p:nvPr/>
        </p:nvCxnSpPr>
        <p:spPr>
          <a:xfrm>
            <a:off x="5326880"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5" name="直線矢印コネクタ 14"/>
          <p:cNvCxnSpPr/>
          <p:nvPr/>
        </p:nvCxnSpPr>
        <p:spPr>
          <a:xfrm flipH="1">
            <a:off x="3167270" y="2527693"/>
            <a:ext cx="5490" cy="908066"/>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cxnSp>
        <p:nvCxnSpPr>
          <p:cNvPr id="16" name="直線矢印コネクタ 15"/>
          <p:cNvCxnSpPr/>
          <p:nvPr/>
        </p:nvCxnSpPr>
        <p:spPr>
          <a:xfrm flipH="1">
            <a:off x="5645426" y="2578968"/>
            <a:ext cx="6074" cy="856791"/>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sp>
        <p:nvSpPr>
          <p:cNvPr id="29" name="テキスト ボックス 28"/>
          <p:cNvSpPr txBox="1"/>
          <p:nvPr/>
        </p:nvSpPr>
        <p:spPr>
          <a:xfrm>
            <a:off x="833157" y="4156486"/>
            <a:ext cx="7466340" cy="2369880"/>
          </a:xfrm>
          <a:prstGeom prst="rect">
            <a:avLst/>
          </a:prstGeom>
          <a:noFill/>
        </p:spPr>
        <p:txBody>
          <a:bodyPr wrap="square" rtlCol="0">
            <a:spAutoFit/>
          </a:bodyPr>
          <a:lstStyle/>
          <a:p>
            <a:pPr>
              <a:lnSpc>
                <a:spcPct val="150000"/>
              </a:lnSpc>
            </a:pPr>
            <a:r>
              <a:rPr lang="ja-JP" altLang="en-US" sz="1600" b="1" dirty="0">
                <a:solidFill>
                  <a:srgbClr val="0070C0"/>
                </a:solidFill>
                <a:latin typeface="Meiryo" charset="-128"/>
                <a:ea typeface="Meiryo" charset="-128"/>
                <a:cs typeface="Meiryo" charset="-128"/>
              </a:rPr>
              <a:t>識別</a:t>
            </a:r>
            <a:r>
              <a:rPr lang="ja-JP" altLang="en-US" sz="1200" dirty="0">
                <a:solidFill>
                  <a:srgbClr val="0070C0"/>
                </a:solidFill>
                <a:latin typeface="Meiryo" charset="-128"/>
                <a:ea typeface="Meiryo" charset="-128"/>
                <a:cs typeface="Meiryo" charset="-128"/>
              </a:rPr>
              <a:t>：ユーザーを識別できるようにそれぞれに固有のユーザーアカウント（</a:t>
            </a:r>
            <a:r>
              <a:rPr lang="en-US" altLang="ja-JP" sz="1200" dirty="0">
                <a:solidFill>
                  <a:srgbClr val="0070C0"/>
                </a:solidFill>
                <a:latin typeface="Meiryo" charset="-128"/>
                <a:ea typeface="Meiryo" charset="-128"/>
                <a:cs typeface="Meiryo" charset="-128"/>
              </a:rPr>
              <a:t>ID</a:t>
            </a:r>
            <a:r>
              <a:rPr lang="ja-JP" altLang="en-US" sz="1200" dirty="0">
                <a:solidFill>
                  <a:srgbClr val="0070C0"/>
                </a:solidFill>
                <a:latin typeface="Meiryo" charset="-128"/>
                <a:ea typeface="Meiryo" charset="-128"/>
                <a:cs typeface="Meiryo" charset="-128"/>
              </a:rPr>
              <a:t>）を割り当てる。例えば社員番号やメールアドレスなど。</a:t>
            </a:r>
            <a:endParaRPr kumimoji="1" lang="ja-JP" altLang="en-US"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認証</a:t>
            </a:r>
            <a:r>
              <a:rPr lang="ja-JP" altLang="en-US" sz="1200" dirty="0">
                <a:solidFill>
                  <a:srgbClr val="0070C0"/>
                </a:solidFill>
                <a:latin typeface="Meiryo" charset="-128"/>
                <a:ea typeface="Meiryo" charset="-128"/>
                <a:cs typeface="Meiryo" charset="-128"/>
              </a:rPr>
              <a:t>：そのユーザーが本人であることを確認する。一般的な運用では、そのユーザーしか</a:t>
            </a:r>
            <a:r>
              <a:rPr lang="ja-JP" altLang="en-US" sz="1200">
                <a:solidFill>
                  <a:srgbClr val="0070C0"/>
                </a:solidFill>
                <a:latin typeface="Meiryo" charset="-128"/>
                <a:ea typeface="Meiryo" charset="-128"/>
                <a:cs typeface="Meiryo" charset="-128"/>
              </a:rPr>
              <a:t>知りえないパスワードや本人しか持っていない指紋による認証など。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認可</a:t>
            </a:r>
            <a:r>
              <a:rPr lang="ja-JP" altLang="en-US" sz="1200" dirty="0">
                <a:solidFill>
                  <a:srgbClr val="0070C0"/>
                </a:solidFill>
                <a:latin typeface="Meiryo" charset="-128"/>
                <a:ea typeface="Meiryo" charset="-128"/>
                <a:cs typeface="Meiryo" charset="-128"/>
              </a:rPr>
              <a:t>：そのユーザーの属性に応じてアクセスできる</a:t>
            </a:r>
            <a:r>
              <a:rPr lang="ja-JP" altLang="en-US" sz="1200">
                <a:solidFill>
                  <a:srgbClr val="0070C0"/>
                </a:solidFill>
                <a:latin typeface="Meiryo" charset="-128"/>
                <a:ea typeface="Meiryo" charset="-128"/>
                <a:cs typeface="Meiryo" charset="-128"/>
              </a:rPr>
              <a:t>範囲を制限する</a:t>
            </a:r>
            <a:r>
              <a:rPr lang="ja-JP" altLang="en-US" sz="1200" dirty="0">
                <a:solidFill>
                  <a:srgbClr val="0070C0"/>
                </a:solidFill>
                <a:latin typeface="Meiryo" charset="-128"/>
                <a:ea typeface="Meiryo" charset="-128"/>
                <a:cs typeface="Meiryo" charset="-128"/>
              </a:rPr>
              <a:t>。たとえば、人事部のみアクセスできるファイルやフォルダーには人事部ユーザーだけがアクセスできるよう</a:t>
            </a:r>
            <a:r>
              <a:rPr lang="ja-JP" altLang="en-US" sz="1200">
                <a:solidFill>
                  <a:srgbClr val="0070C0"/>
                </a:solidFill>
                <a:latin typeface="Meiryo" charset="-128"/>
                <a:ea typeface="Meiryo" charset="-128"/>
                <a:cs typeface="Meiryo" charset="-128"/>
              </a:rPr>
              <a:t>にすることなど。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a:solidFill>
                  <a:srgbClr val="0070C0"/>
                </a:solidFill>
                <a:latin typeface="Meiryo" charset="-128"/>
                <a:ea typeface="Meiryo" charset="-128"/>
                <a:cs typeface="Meiryo" charset="-128"/>
              </a:rPr>
              <a:t>説明責任</a:t>
            </a:r>
            <a:r>
              <a:rPr lang="ja-JP" altLang="en-US" sz="1200">
                <a:solidFill>
                  <a:srgbClr val="0070C0"/>
                </a:solidFill>
                <a:latin typeface="Meiryo" charset="-128"/>
                <a:ea typeface="Meiryo" charset="-128"/>
                <a:cs typeface="Meiryo" charset="-128"/>
              </a:rPr>
              <a:t>：そのユーザーが、上記</a:t>
            </a:r>
            <a:r>
              <a:rPr lang="en-US" altLang="ja-JP" sz="1200" dirty="0">
                <a:solidFill>
                  <a:srgbClr val="0070C0"/>
                </a:solidFill>
                <a:latin typeface="Meiryo" charset="-128"/>
                <a:ea typeface="Meiryo" charset="-128"/>
                <a:cs typeface="Meiryo" charset="-128"/>
              </a:rPr>
              <a:t>3</a:t>
            </a:r>
            <a:r>
              <a:rPr lang="ja-JP" altLang="en-US" sz="1200">
                <a:solidFill>
                  <a:srgbClr val="0070C0"/>
                </a:solidFill>
                <a:latin typeface="Meiryo" charset="-128"/>
                <a:ea typeface="Meiryo" charset="-128"/>
                <a:cs typeface="Meiryo" charset="-128"/>
              </a:rPr>
              <a:t>つのフェーズを適切に実施したこを保証するための記録を取得する。</a:t>
            </a:r>
            <a:endParaRPr lang="en-US" altLang="ja-JP" sz="1200" dirty="0">
              <a:solidFill>
                <a:srgbClr val="0070C0"/>
              </a:solidFill>
              <a:latin typeface="Meiryo" charset="-128"/>
              <a:ea typeface="Meiryo" charset="-128"/>
              <a:cs typeface="Meiryo" charset="-128"/>
            </a:endParaRPr>
          </a:p>
        </p:txBody>
      </p:sp>
      <p:sp>
        <p:nvSpPr>
          <p:cNvPr id="38" name="テキスト ボックス 37"/>
          <p:cNvSpPr txBox="1"/>
          <p:nvPr/>
        </p:nvSpPr>
        <p:spPr>
          <a:xfrm>
            <a:off x="3858441" y="865644"/>
            <a:ext cx="1415772" cy="461665"/>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a:ln>
                  <a:noFill/>
                </a:ln>
                <a:solidFill>
                  <a:schemeClr val="accent1">
                    <a:lumMod val="75000"/>
                  </a:schemeClr>
                </a:solidFill>
                <a:effectLst/>
                <a:uLnTx/>
                <a:uFillTx/>
                <a:latin typeface="Meiryo" charset="-128"/>
                <a:ea typeface="Meiryo" charset="-128"/>
                <a:cs typeface="Meiryo" charset="-128"/>
              </a:rPr>
              <a:t>認証基盤</a:t>
            </a:r>
            <a:endParaRPr kumimoji="1" lang="ja-JP" altLang="en-US" sz="2400" b="1"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Tree>
    <p:extLst>
      <p:ext uri="{BB962C8B-B14F-4D97-AF65-F5344CB8AC3E}">
        <p14:creationId xmlns:p14="http://schemas.microsoft.com/office/powerpoint/2010/main" val="24314446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C0132A2E-27FD-B24D-B276-D766EA8F8CC2}"/>
              </a:ext>
            </a:extLst>
          </p:cNvPr>
          <p:cNvSpPr/>
          <p:nvPr/>
        </p:nvSpPr>
        <p:spPr>
          <a:xfrm>
            <a:off x="1344073" y="870861"/>
            <a:ext cx="1957752" cy="5647191"/>
          </a:xfrm>
          <a:prstGeom prst="rect">
            <a:avLst/>
          </a:prstGeom>
          <a:solidFill>
            <a:schemeClr val="accent3">
              <a:lumMod val="75000"/>
              <a:alpha val="8470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27CD38D0-6A72-924C-89BB-F87E1AD960BE}"/>
              </a:ext>
            </a:extLst>
          </p:cNvPr>
          <p:cNvSpPr/>
          <p:nvPr/>
        </p:nvSpPr>
        <p:spPr>
          <a:xfrm>
            <a:off x="3491755" y="870861"/>
            <a:ext cx="2986845" cy="5647191"/>
          </a:xfrm>
          <a:prstGeom prst="rect">
            <a:avLst/>
          </a:prstGeom>
          <a:solidFill>
            <a:schemeClr val="tx2">
              <a:lumMod val="60000"/>
              <a:lumOff val="40000"/>
              <a:alpha val="7960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E126ACF-D5A4-3744-BF7C-4C33480E2E04}"/>
              </a:ext>
            </a:extLst>
          </p:cNvPr>
          <p:cNvSpPr/>
          <p:nvPr/>
        </p:nvSpPr>
        <p:spPr>
          <a:xfrm>
            <a:off x="202362" y="1483323"/>
            <a:ext cx="6340205" cy="1219268"/>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5264AB8-E648-A04A-A519-0F45D441C843}"/>
              </a:ext>
            </a:extLst>
          </p:cNvPr>
          <p:cNvSpPr/>
          <p:nvPr/>
        </p:nvSpPr>
        <p:spPr>
          <a:xfrm>
            <a:off x="202363" y="2804420"/>
            <a:ext cx="6340205" cy="1399126"/>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43977D1D-706B-3048-9735-AC48901A3BE6}"/>
              </a:ext>
            </a:extLst>
          </p:cNvPr>
          <p:cNvSpPr/>
          <p:nvPr/>
        </p:nvSpPr>
        <p:spPr>
          <a:xfrm>
            <a:off x="202362" y="4303326"/>
            <a:ext cx="6340205" cy="2162791"/>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C3D72BE-DD86-8445-90F4-3D7CA959DB7E}"/>
              </a:ext>
            </a:extLst>
          </p:cNvPr>
          <p:cNvSpPr>
            <a:spLocks noGrp="1"/>
          </p:cNvSpPr>
          <p:nvPr>
            <p:ph type="title"/>
          </p:nvPr>
        </p:nvSpPr>
        <p:spPr/>
        <p:txBody>
          <a:bodyPr/>
          <a:lstStyle/>
          <a:p>
            <a:r>
              <a:rPr kumimoji="1" lang="ja-JP" altLang="en-US"/>
              <a:t>認証方法と</a:t>
            </a:r>
            <a:r>
              <a:rPr lang="ja-JP" altLang="en-US"/>
              <a:t>多要素認証</a:t>
            </a:r>
            <a:endParaRPr kumimoji="1" lang="ja-JP" altLang="en-US" sz="2000"/>
          </a:p>
        </p:txBody>
      </p:sp>
      <p:sp>
        <p:nvSpPr>
          <p:cNvPr id="3" name="スライド番号プレースホルダー 2">
            <a:extLst>
              <a:ext uri="{FF2B5EF4-FFF2-40B4-BE49-F238E27FC236}">
                <a16:creationId xmlns:a16="http://schemas.microsoft.com/office/drawing/2014/main" id="{81F1FC40-EB51-8541-810C-9D1121E74C7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93</a:t>
            </a:fld>
            <a:endParaRPr kumimoji="1" lang="ja-JP" altLang="en-US"/>
          </a:p>
        </p:txBody>
      </p:sp>
      <p:sp>
        <p:nvSpPr>
          <p:cNvPr id="6" name="正方形/長方形 5">
            <a:extLst>
              <a:ext uri="{FF2B5EF4-FFF2-40B4-BE49-F238E27FC236}">
                <a16:creationId xmlns:a16="http://schemas.microsoft.com/office/drawing/2014/main" id="{86118EBC-A188-D74A-822B-53AC4F602A63}"/>
              </a:ext>
            </a:extLst>
          </p:cNvPr>
          <p:cNvSpPr/>
          <p:nvPr/>
        </p:nvSpPr>
        <p:spPr>
          <a:xfrm>
            <a:off x="1643744" y="1821730"/>
            <a:ext cx="1658081"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知識</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know?</a:t>
            </a:r>
          </a:p>
          <a:p>
            <a:r>
              <a:rPr lang="ja-JP" altLang="en-US" sz="900">
                <a:solidFill>
                  <a:schemeClr val="bg1"/>
                </a:solidFill>
              </a:rPr>
              <a:t>あなたが知っている何か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09D0709E-97CE-4A46-A07E-C4379B69C6C0}"/>
              </a:ext>
            </a:extLst>
          </p:cNvPr>
          <p:cNvSpPr/>
          <p:nvPr/>
        </p:nvSpPr>
        <p:spPr>
          <a:xfrm>
            <a:off x="1643744" y="3119697"/>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所持</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have?</a:t>
            </a:r>
          </a:p>
          <a:p>
            <a:r>
              <a:rPr lang="ja-JP" altLang="en-US" sz="900">
                <a:solidFill>
                  <a:schemeClr val="bg1"/>
                </a:solidFill>
                <a:latin typeface="Meiryo" panose="020B0604030504040204" pitchFamily="34" charset="-128"/>
                <a:ea typeface="Meiryo" panose="020B0604030504040204" pitchFamily="34" charset="-128"/>
              </a:rPr>
              <a:t>あなたの持っている何か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93533C78-1080-7B46-AEC1-386308EC92FB}"/>
              </a:ext>
            </a:extLst>
          </p:cNvPr>
          <p:cNvSpPr/>
          <p:nvPr/>
        </p:nvSpPr>
        <p:spPr>
          <a:xfrm>
            <a:off x="1643745" y="4641524"/>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生体</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are?</a:t>
            </a:r>
          </a:p>
          <a:p>
            <a:r>
              <a:rPr lang="ja-JP" altLang="en-US" sz="900">
                <a:solidFill>
                  <a:schemeClr val="bg1"/>
                </a:solidFill>
                <a:latin typeface="Meiryo" panose="020B0604030504040204" pitchFamily="34" charset="-128"/>
                <a:ea typeface="Meiryo" panose="020B0604030504040204" pitchFamily="34" charset="-128"/>
              </a:rPr>
              <a:t>あなた自身の何か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B33991-5717-BE4B-BE24-EA37B07D05C8}"/>
              </a:ext>
            </a:extLst>
          </p:cNvPr>
          <p:cNvSpPr/>
          <p:nvPr/>
        </p:nvSpPr>
        <p:spPr>
          <a:xfrm>
            <a:off x="3577493" y="1901808"/>
            <a:ext cx="1907895" cy="307777"/>
          </a:xfrm>
          <a:prstGeom prst="rect">
            <a:avLst/>
          </a:prstGeom>
        </p:spPr>
        <p:txBody>
          <a:bodyPr wrap="none">
            <a:spAutoFit/>
          </a:bodyPr>
          <a:lstStyle/>
          <a:p>
            <a:r>
              <a:rPr lang="en-US" altLang="ja-JP" sz="1400" dirty="0">
                <a:solidFill>
                  <a:schemeClr val="bg1"/>
                </a:solidFill>
                <a:latin typeface="Meiryo" panose="020B0604030504040204" pitchFamily="34" charset="-128"/>
                <a:ea typeface="Meiryo" panose="020B0604030504040204" pitchFamily="34" charset="-128"/>
              </a:rPr>
              <a:t>ID/</a:t>
            </a:r>
            <a:r>
              <a:rPr lang="ja-JP" altLang="en-US" sz="1400">
                <a:solidFill>
                  <a:schemeClr val="bg1"/>
                </a:solidFill>
                <a:latin typeface="Meiryo" panose="020B0604030504040204" pitchFamily="34" charset="-128"/>
                <a:ea typeface="Meiryo" panose="020B0604030504040204" pitchFamily="34" charset="-128"/>
              </a:rPr>
              <a:t>パスワード　など</a:t>
            </a:r>
          </a:p>
        </p:txBody>
      </p:sp>
      <p:sp>
        <p:nvSpPr>
          <p:cNvPr id="13" name="正方形/長方形 12">
            <a:extLst>
              <a:ext uri="{FF2B5EF4-FFF2-40B4-BE49-F238E27FC236}">
                <a16:creationId xmlns:a16="http://schemas.microsoft.com/office/drawing/2014/main" id="{33B3573D-E683-3942-8D2F-3E53F6E335DE}"/>
              </a:ext>
            </a:extLst>
          </p:cNvPr>
          <p:cNvSpPr/>
          <p:nvPr/>
        </p:nvSpPr>
        <p:spPr>
          <a:xfrm>
            <a:off x="3555722" y="3151582"/>
            <a:ext cx="2986845" cy="738664"/>
          </a:xfrm>
          <a:prstGeom prst="rect">
            <a:avLst/>
          </a:prstGeom>
        </p:spPr>
        <p:txBody>
          <a:bodyPr wrap="square">
            <a:spAutoFit/>
          </a:bodyPr>
          <a:lstStyle/>
          <a:p>
            <a:r>
              <a:rPr lang="en-US" altLang="ja-JP" sz="1400" dirty="0">
                <a:solidFill>
                  <a:schemeClr val="bg1"/>
                </a:solidFill>
                <a:latin typeface="Meiryo" panose="020B0604030504040204" pitchFamily="34" charset="-128"/>
                <a:ea typeface="Meiryo" panose="020B0604030504040204" pitchFamily="34" charset="-128"/>
              </a:rPr>
              <a:t>IC</a:t>
            </a:r>
            <a:r>
              <a:rPr lang="ja-JP" altLang="en-US" sz="1400">
                <a:solidFill>
                  <a:schemeClr val="bg1"/>
                </a:solidFill>
                <a:latin typeface="Meiryo" panose="020B0604030504040204" pitchFamily="34" charset="-128"/>
                <a:ea typeface="Meiryo" panose="020B0604030504040204" pitchFamily="34" charset="-128"/>
              </a:rPr>
              <a:t>カード</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ワンタイムパスワード用トークン</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携帯電話（デバイス）認証　など</a:t>
            </a:r>
          </a:p>
        </p:txBody>
      </p:sp>
      <p:sp>
        <p:nvSpPr>
          <p:cNvPr id="14" name="正方形/長方形 13">
            <a:extLst>
              <a:ext uri="{FF2B5EF4-FFF2-40B4-BE49-F238E27FC236}">
                <a16:creationId xmlns:a16="http://schemas.microsoft.com/office/drawing/2014/main" id="{8AF055AC-4DB8-7A40-9C86-E458E576D935}"/>
              </a:ext>
            </a:extLst>
          </p:cNvPr>
          <p:cNvSpPr/>
          <p:nvPr/>
        </p:nvSpPr>
        <p:spPr>
          <a:xfrm>
            <a:off x="3555721" y="4649372"/>
            <a:ext cx="2015941" cy="1384995"/>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指紋認証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顔認証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静脈パターン認証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虹彩認証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声紋認証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網膜認証　など</a:t>
            </a:r>
          </a:p>
        </p:txBody>
      </p:sp>
      <p:pic>
        <p:nvPicPr>
          <p:cNvPr id="15" name="図 14">
            <a:extLst>
              <a:ext uri="{FF2B5EF4-FFF2-40B4-BE49-F238E27FC236}">
                <a16:creationId xmlns:a16="http://schemas.microsoft.com/office/drawing/2014/main" id="{F512D6A1-D6AD-674C-9F20-53D67575C569}"/>
              </a:ext>
            </a:extLst>
          </p:cNvPr>
          <p:cNvPicPr>
            <a:picLocks noChangeAspect="1"/>
          </p:cNvPicPr>
          <p:nvPr/>
        </p:nvPicPr>
        <p:blipFill>
          <a:blip r:embed="rId2"/>
          <a:stretch>
            <a:fillRect/>
          </a:stretch>
        </p:blipFill>
        <p:spPr>
          <a:xfrm>
            <a:off x="391773" y="1639139"/>
            <a:ext cx="816796" cy="1011511"/>
          </a:xfrm>
          <a:prstGeom prst="rect">
            <a:avLst/>
          </a:prstGeom>
        </p:spPr>
      </p:pic>
      <p:pic>
        <p:nvPicPr>
          <p:cNvPr id="16" name="図 15">
            <a:extLst>
              <a:ext uri="{FF2B5EF4-FFF2-40B4-BE49-F238E27FC236}">
                <a16:creationId xmlns:a16="http://schemas.microsoft.com/office/drawing/2014/main" id="{11F67F2E-2078-E748-B1A9-07DD33A5537A}"/>
              </a:ext>
            </a:extLst>
          </p:cNvPr>
          <p:cNvPicPr>
            <a:picLocks noChangeAspect="1"/>
          </p:cNvPicPr>
          <p:nvPr/>
        </p:nvPicPr>
        <p:blipFill>
          <a:blip r:embed="rId3"/>
          <a:stretch>
            <a:fillRect/>
          </a:stretch>
        </p:blipFill>
        <p:spPr>
          <a:xfrm>
            <a:off x="395016" y="3275721"/>
            <a:ext cx="759128" cy="475404"/>
          </a:xfrm>
          <a:prstGeom prst="rect">
            <a:avLst/>
          </a:prstGeom>
        </p:spPr>
      </p:pic>
      <p:pic>
        <p:nvPicPr>
          <p:cNvPr id="17" name="図 16">
            <a:extLst>
              <a:ext uri="{FF2B5EF4-FFF2-40B4-BE49-F238E27FC236}">
                <a16:creationId xmlns:a16="http://schemas.microsoft.com/office/drawing/2014/main" id="{A40D68A2-2CB1-4D4F-ACAC-96698DC1FA0B}"/>
              </a:ext>
            </a:extLst>
          </p:cNvPr>
          <p:cNvPicPr>
            <a:picLocks noChangeAspect="1"/>
          </p:cNvPicPr>
          <p:nvPr/>
        </p:nvPicPr>
        <p:blipFill>
          <a:blip r:embed="rId4"/>
          <a:stretch>
            <a:fillRect/>
          </a:stretch>
        </p:blipFill>
        <p:spPr>
          <a:xfrm>
            <a:off x="368353" y="4806367"/>
            <a:ext cx="809729" cy="875383"/>
          </a:xfrm>
          <a:prstGeom prst="rect">
            <a:avLst/>
          </a:prstGeom>
        </p:spPr>
      </p:pic>
      <p:sp>
        <p:nvSpPr>
          <p:cNvPr id="18" name="正方形/長方形 17">
            <a:extLst>
              <a:ext uri="{FF2B5EF4-FFF2-40B4-BE49-F238E27FC236}">
                <a16:creationId xmlns:a16="http://schemas.microsoft.com/office/drawing/2014/main" id="{95A92257-11EC-F649-A2ED-AE377F627048}"/>
              </a:ext>
            </a:extLst>
          </p:cNvPr>
          <p:cNvSpPr/>
          <p:nvPr/>
        </p:nvSpPr>
        <p:spPr>
          <a:xfrm>
            <a:off x="1526888" y="961909"/>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認証方式</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D3DE92A4-A393-A347-AA32-D1486C86122A}"/>
              </a:ext>
            </a:extLst>
          </p:cNvPr>
          <p:cNvSpPr/>
          <p:nvPr/>
        </p:nvSpPr>
        <p:spPr>
          <a:xfrm>
            <a:off x="4189116" y="1021658"/>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方法例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1A9A372-7A93-A042-9D43-0093D6AE9C85}"/>
              </a:ext>
            </a:extLst>
          </p:cNvPr>
          <p:cNvSpPr txBox="1"/>
          <p:nvPr/>
        </p:nvSpPr>
        <p:spPr>
          <a:xfrm>
            <a:off x="7208918" y="2192773"/>
            <a:ext cx="1528057" cy="307777"/>
          </a:xfrm>
          <a:prstGeom prst="rect">
            <a:avLst/>
          </a:prstGeom>
          <a:noFill/>
        </p:spPr>
        <p:txBody>
          <a:bodyPr wrap="square" rtlCol="0">
            <a:spAutoFit/>
          </a:bodyPr>
          <a:lstStyle/>
          <a:p>
            <a:pPr algn="ctr"/>
            <a:r>
              <a:rPr kumimoji="1" lang="ja-JP" altLang="en-US" sz="1400">
                <a:latin typeface="Meiryo" panose="020B0604030504040204" pitchFamily="34" charset="-128"/>
                <a:ea typeface="Meiryo" panose="020B0604030504040204" pitchFamily="34" charset="-128"/>
              </a:rPr>
              <a:t>組合せの例</a:t>
            </a:r>
          </a:p>
        </p:txBody>
      </p:sp>
      <p:pic>
        <p:nvPicPr>
          <p:cNvPr id="2051" name="Picture 3" descr="ATMを使う人のイラスト">
            <a:extLst>
              <a:ext uri="{FF2B5EF4-FFF2-40B4-BE49-F238E27FC236}">
                <a16:creationId xmlns:a16="http://schemas.microsoft.com/office/drawing/2014/main" id="{98EE6D67-4247-6949-AAEF-63496A633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255" y="2446046"/>
            <a:ext cx="985864" cy="1113971"/>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6837E3F3-479F-EE4B-86D9-1AA913E09566}"/>
              </a:ext>
            </a:extLst>
          </p:cNvPr>
          <p:cNvPicPr>
            <a:picLocks noChangeAspect="1"/>
          </p:cNvPicPr>
          <p:nvPr/>
        </p:nvPicPr>
        <p:blipFill>
          <a:blip r:embed="rId3"/>
          <a:stretch>
            <a:fillRect/>
          </a:stretch>
        </p:blipFill>
        <p:spPr>
          <a:xfrm>
            <a:off x="7643459" y="4522849"/>
            <a:ext cx="658306" cy="412264"/>
          </a:xfrm>
          <a:prstGeom prst="rect">
            <a:avLst/>
          </a:prstGeom>
        </p:spPr>
      </p:pic>
      <p:sp>
        <p:nvSpPr>
          <p:cNvPr id="27" name="テキスト ボックス 26">
            <a:extLst>
              <a:ext uri="{FF2B5EF4-FFF2-40B4-BE49-F238E27FC236}">
                <a16:creationId xmlns:a16="http://schemas.microsoft.com/office/drawing/2014/main" id="{FF8A7FC3-38D0-144E-A46A-C85076F0F4C2}"/>
              </a:ext>
            </a:extLst>
          </p:cNvPr>
          <p:cNvSpPr txBox="1"/>
          <p:nvPr/>
        </p:nvSpPr>
        <p:spPr>
          <a:xfrm>
            <a:off x="7613853" y="3704986"/>
            <a:ext cx="755335"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1234</a:t>
            </a:r>
            <a:endParaRPr kumimoji="1" lang="ja-JP" altLang="en-US">
              <a:latin typeface="Meiryo" panose="020B0604030504040204" pitchFamily="34" charset="-128"/>
              <a:ea typeface="Meiryo" panose="020B0604030504040204" pitchFamily="34" charset="-128"/>
            </a:endParaRPr>
          </a:p>
        </p:txBody>
      </p:sp>
      <p:pic>
        <p:nvPicPr>
          <p:cNvPr id="30" name="図 29" descr="線画 が含まれている画像&#10;&#10;自動的に生成された説明">
            <a:extLst>
              <a:ext uri="{FF2B5EF4-FFF2-40B4-BE49-F238E27FC236}">
                <a16:creationId xmlns:a16="http://schemas.microsoft.com/office/drawing/2014/main" id="{FAB7D249-BDB3-E74E-AB00-FB7770EE0FFD}"/>
              </a:ext>
            </a:extLst>
          </p:cNvPr>
          <p:cNvPicPr>
            <a:picLocks noChangeAspect="1"/>
          </p:cNvPicPr>
          <p:nvPr/>
        </p:nvPicPr>
        <p:blipFill>
          <a:blip r:embed="rId6"/>
          <a:stretch>
            <a:fillRect/>
          </a:stretch>
        </p:blipFill>
        <p:spPr>
          <a:xfrm>
            <a:off x="7723949" y="5430908"/>
            <a:ext cx="596725" cy="450588"/>
          </a:xfrm>
          <a:prstGeom prst="rect">
            <a:avLst/>
          </a:prstGeom>
        </p:spPr>
      </p:pic>
      <p:sp>
        <p:nvSpPr>
          <p:cNvPr id="31" name="テキスト ボックス 30">
            <a:extLst>
              <a:ext uri="{FF2B5EF4-FFF2-40B4-BE49-F238E27FC236}">
                <a16:creationId xmlns:a16="http://schemas.microsoft.com/office/drawing/2014/main" id="{215DFAAA-0A3E-8C44-803C-93F4F5A61A19}"/>
              </a:ext>
            </a:extLst>
          </p:cNvPr>
          <p:cNvSpPr txBox="1"/>
          <p:nvPr/>
        </p:nvSpPr>
        <p:spPr>
          <a:xfrm>
            <a:off x="7591410" y="3975825"/>
            <a:ext cx="800219" cy="276999"/>
          </a:xfrm>
          <a:prstGeom prst="rect">
            <a:avLst/>
          </a:prstGeom>
          <a:noFill/>
        </p:spPr>
        <p:txBody>
          <a:bodyPr wrap="none" rtlCol="0">
            <a:spAutoFit/>
          </a:bodyPr>
          <a:lstStyle/>
          <a:p>
            <a:pPr algn="ctr"/>
            <a:r>
              <a:rPr lang="ja-JP" altLang="en-US" sz="1200">
                <a:solidFill>
                  <a:srgbClr val="0070C0"/>
                </a:solidFill>
              </a:rPr>
              <a:t>暗証番号</a:t>
            </a:r>
            <a:endParaRPr kumimoji="1" lang="ja-JP" altLang="en-US" sz="1200">
              <a:solidFill>
                <a:srgbClr val="0070C0"/>
              </a:solidFill>
            </a:endParaRPr>
          </a:p>
        </p:txBody>
      </p:sp>
      <p:sp>
        <p:nvSpPr>
          <p:cNvPr id="33" name="テキスト ボックス 32">
            <a:extLst>
              <a:ext uri="{FF2B5EF4-FFF2-40B4-BE49-F238E27FC236}">
                <a16:creationId xmlns:a16="http://schemas.microsoft.com/office/drawing/2014/main" id="{18DB0789-9AB1-0146-8984-EFC023BADFE3}"/>
              </a:ext>
            </a:extLst>
          </p:cNvPr>
          <p:cNvSpPr txBox="1"/>
          <p:nvPr/>
        </p:nvSpPr>
        <p:spPr>
          <a:xfrm>
            <a:off x="7553741" y="4933771"/>
            <a:ext cx="875561" cy="276999"/>
          </a:xfrm>
          <a:prstGeom prst="rect">
            <a:avLst/>
          </a:prstGeom>
          <a:noFill/>
        </p:spPr>
        <p:txBody>
          <a:bodyPr wrap="none" rtlCol="0">
            <a:spAutoFit/>
          </a:bodyPr>
          <a:lstStyle/>
          <a:p>
            <a:pPr algn="ctr"/>
            <a:r>
              <a:rPr lang="ja-JP" altLang="en-US" sz="1200">
                <a:solidFill>
                  <a:srgbClr val="0070C0"/>
                </a:solidFill>
              </a:rPr>
              <a:t>銀行カード</a:t>
            </a:r>
            <a:endParaRPr kumimoji="1" lang="ja-JP" altLang="en-US" sz="1200">
              <a:solidFill>
                <a:srgbClr val="0070C0"/>
              </a:solidFill>
            </a:endParaRPr>
          </a:p>
        </p:txBody>
      </p:sp>
      <p:sp>
        <p:nvSpPr>
          <p:cNvPr id="34" name="テキスト ボックス 33">
            <a:extLst>
              <a:ext uri="{FF2B5EF4-FFF2-40B4-BE49-F238E27FC236}">
                <a16:creationId xmlns:a16="http://schemas.microsoft.com/office/drawing/2014/main" id="{102B380A-A72E-0B45-9F0D-6CD4F617FCA7}"/>
              </a:ext>
            </a:extLst>
          </p:cNvPr>
          <p:cNvSpPr txBox="1"/>
          <p:nvPr/>
        </p:nvSpPr>
        <p:spPr>
          <a:xfrm>
            <a:off x="7613186" y="5946139"/>
            <a:ext cx="800219" cy="276999"/>
          </a:xfrm>
          <a:prstGeom prst="rect">
            <a:avLst/>
          </a:prstGeom>
          <a:noFill/>
        </p:spPr>
        <p:txBody>
          <a:bodyPr wrap="none" rtlCol="0">
            <a:spAutoFit/>
          </a:bodyPr>
          <a:lstStyle/>
          <a:p>
            <a:pPr algn="ctr"/>
            <a:r>
              <a:rPr lang="ja-JP" altLang="en-US" sz="1200">
                <a:solidFill>
                  <a:srgbClr val="0070C0"/>
                </a:solidFill>
              </a:rPr>
              <a:t>静脈認証</a:t>
            </a:r>
            <a:endParaRPr kumimoji="1" lang="ja-JP" altLang="en-US" sz="1200">
              <a:solidFill>
                <a:srgbClr val="0070C0"/>
              </a:solidFill>
            </a:endParaRPr>
          </a:p>
        </p:txBody>
      </p:sp>
      <p:cxnSp>
        <p:nvCxnSpPr>
          <p:cNvPr id="35" name="カギ線コネクタ 34">
            <a:extLst>
              <a:ext uri="{FF2B5EF4-FFF2-40B4-BE49-F238E27FC236}">
                <a16:creationId xmlns:a16="http://schemas.microsoft.com/office/drawing/2014/main" id="{6E1B39CD-AB4E-1D48-A23F-E0F9270EEFAB}"/>
              </a:ext>
            </a:extLst>
          </p:cNvPr>
          <p:cNvCxnSpPr>
            <a:cxnSpLocks/>
            <a:stCxn id="21" idx="3"/>
            <a:endCxn id="27" idx="1"/>
          </p:cNvCxnSpPr>
          <p:nvPr/>
        </p:nvCxnSpPr>
        <p:spPr>
          <a:xfrm>
            <a:off x="6542567" y="2092957"/>
            <a:ext cx="1071286" cy="179669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カギ線コネクタ 36">
            <a:extLst>
              <a:ext uri="{FF2B5EF4-FFF2-40B4-BE49-F238E27FC236}">
                <a16:creationId xmlns:a16="http://schemas.microsoft.com/office/drawing/2014/main" id="{2D759F96-28F1-554F-A92C-1FB70DB3DAF6}"/>
              </a:ext>
            </a:extLst>
          </p:cNvPr>
          <p:cNvCxnSpPr>
            <a:cxnSpLocks/>
            <a:stCxn id="13" idx="3"/>
            <a:endCxn id="28" idx="1"/>
          </p:cNvCxnSpPr>
          <p:nvPr/>
        </p:nvCxnSpPr>
        <p:spPr>
          <a:xfrm>
            <a:off x="6542567" y="3520914"/>
            <a:ext cx="1100892" cy="1208067"/>
          </a:xfrm>
          <a:prstGeom prst="bentConnector3">
            <a:avLst>
              <a:gd name="adj1" fmla="val 2875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カギ線コネクタ 39">
            <a:extLst>
              <a:ext uri="{FF2B5EF4-FFF2-40B4-BE49-F238E27FC236}">
                <a16:creationId xmlns:a16="http://schemas.microsoft.com/office/drawing/2014/main" id="{8279250D-62A8-334F-AF74-DF6C3E817757}"/>
              </a:ext>
            </a:extLst>
          </p:cNvPr>
          <p:cNvCxnSpPr>
            <a:cxnSpLocks/>
            <a:stCxn id="23" idx="3"/>
            <a:endCxn id="30" idx="1"/>
          </p:cNvCxnSpPr>
          <p:nvPr/>
        </p:nvCxnSpPr>
        <p:spPr>
          <a:xfrm>
            <a:off x="6542567" y="5384722"/>
            <a:ext cx="1181382" cy="27148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AFFDA307-0E03-FA44-B7A5-255A87C7E556}"/>
              </a:ext>
            </a:extLst>
          </p:cNvPr>
          <p:cNvSpPr/>
          <p:nvPr/>
        </p:nvSpPr>
        <p:spPr>
          <a:xfrm>
            <a:off x="6705819" y="891873"/>
            <a:ext cx="2340464" cy="1138773"/>
          </a:xfrm>
          <a:prstGeom prst="rect">
            <a:avLst/>
          </a:prstGeom>
        </p:spPr>
        <p:txBody>
          <a:bodyPr wrap="square">
            <a:spAutoFit/>
          </a:bodyPr>
          <a:lstStyle/>
          <a:p>
            <a:pPr algn="ctr"/>
            <a:r>
              <a:rPr lang="ja-JP" altLang="en-US" sz="2400">
                <a:latin typeface="Meiryo" panose="020B0604030504040204" pitchFamily="34" charset="-128"/>
                <a:ea typeface="Meiryo" panose="020B0604030504040204" pitchFamily="34" charset="-128"/>
              </a:rPr>
              <a:t>多要素認証</a:t>
            </a:r>
            <a:endParaRPr lang="en-US" altLang="ja-JP" sz="2400" dirty="0">
              <a:latin typeface="Meiryo" panose="020B0604030504040204" pitchFamily="34" charset="-128"/>
              <a:ea typeface="Meiryo" panose="020B0604030504040204" pitchFamily="34" charset="-128"/>
            </a:endParaRPr>
          </a:p>
          <a:p>
            <a:pPr algn="ctr"/>
            <a:r>
              <a:rPr lang="ja-JP" altLang="en-US" sz="800">
                <a:latin typeface="Meiryo" panose="020B0604030504040204" pitchFamily="34" charset="-128"/>
                <a:ea typeface="Meiryo" panose="020B0604030504040204" pitchFamily="34" charset="-128"/>
              </a:rPr>
              <a:t>MFA／Multi Factor Authnetication</a:t>
            </a:r>
            <a:endParaRPr lang="en-US" altLang="ja-JP" sz="800" dirty="0">
              <a:latin typeface="Meiryo" panose="020B0604030504040204" pitchFamily="34" charset="-128"/>
              <a:ea typeface="Meiryo" panose="020B0604030504040204" pitchFamily="34" charset="-128"/>
            </a:endParaRPr>
          </a:p>
          <a:p>
            <a:pPr algn="ctr"/>
            <a:endParaRPr lang="en-US" altLang="ja-JP" sz="8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3要素のうち2つ以上を</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正しく組み合わせること</a:t>
            </a:r>
          </a:p>
        </p:txBody>
      </p:sp>
    </p:spTree>
    <p:extLst>
      <p:ext uri="{BB962C8B-B14F-4D97-AF65-F5344CB8AC3E}">
        <p14:creationId xmlns:p14="http://schemas.microsoft.com/office/powerpoint/2010/main" val="5150488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58A85D8D-2F79-4542-8950-2EB541420000}"/>
              </a:ext>
            </a:extLst>
          </p:cNvPr>
          <p:cNvSpPr/>
          <p:nvPr/>
        </p:nvSpPr>
        <p:spPr>
          <a:xfrm>
            <a:off x="5672326" y="1960780"/>
            <a:ext cx="2865530" cy="3763341"/>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5328EFFB-84AB-9144-9347-4476207F3B6C}"/>
              </a:ext>
            </a:extLst>
          </p:cNvPr>
          <p:cNvSpPr/>
          <p:nvPr/>
        </p:nvSpPr>
        <p:spPr>
          <a:xfrm>
            <a:off x="3126348" y="1960780"/>
            <a:ext cx="2133600" cy="1854313"/>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05AEC2AB-C040-944C-8F26-F7110755D6B4}"/>
              </a:ext>
            </a:extLst>
          </p:cNvPr>
          <p:cNvSpPr/>
          <p:nvPr/>
        </p:nvSpPr>
        <p:spPr>
          <a:xfrm>
            <a:off x="3126347" y="3869809"/>
            <a:ext cx="2133600" cy="1854313"/>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4EB345D-FE79-624F-B0C5-91443800C1FD}"/>
              </a:ext>
            </a:extLst>
          </p:cNvPr>
          <p:cNvSpPr/>
          <p:nvPr/>
        </p:nvSpPr>
        <p:spPr>
          <a:xfrm>
            <a:off x="559031" y="1960780"/>
            <a:ext cx="2133600" cy="1854313"/>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D5E05F45-92A1-0A45-87BC-68FAEF29D12E}"/>
              </a:ext>
            </a:extLst>
          </p:cNvPr>
          <p:cNvSpPr/>
          <p:nvPr/>
        </p:nvSpPr>
        <p:spPr>
          <a:xfrm>
            <a:off x="550920" y="3869809"/>
            <a:ext cx="2133600" cy="1854313"/>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7994218-D7B5-0840-A640-8915C4144D32}"/>
              </a:ext>
            </a:extLst>
          </p:cNvPr>
          <p:cNvSpPr>
            <a:spLocks noGrp="1"/>
          </p:cNvSpPr>
          <p:nvPr>
            <p:ph type="title"/>
          </p:nvPr>
        </p:nvSpPr>
        <p:spPr/>
        <p:txBody>
          <a:bodyPr/>
          <a:lstStyle/>
          <a:p>
            <a:r>
              <a:rPr kumimoji="1" lang="ja-JP" altLang="en-US"/>
              <a:t>認証に関わる基本的な用語</a:t>
            </a:r>
          </a:p>
        </p:txBody>
      </p:sp>
      <p:sp>
        <p:nvSpPr>
          <p:cNvPr id="3" name="スライド番号プレースホルダー 2">
            <a:extLst>
              <a:ext uri="{FF2B5EF4-FFF2-40B4-BE49-F238E27FC236}">
                <a16:creationId xmlns:a16="http://schemas.microsoft.com/office/drawing/2014/main" id="{88D959BF-D38B-E346-AE03-665B105CC52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94</a:t>
            </a:fld>
            <a:endParaRPr kumimoji="1" lang="ja-JP" altLang="en-US"/>
          </a:p>
        </p:txBody>
      </p:sp>
      <p:grpSp>
        <p:nvGrpSpPr>
          <p:cNvPr id="7" name="Group 4">
            <a:extLst>
              <a:ext uri="{FF2B5EF4-FFF2-40B4-BE49-F238E27FC236}">
                <a16:creationId xmlns:a16="http://schemas.microsoft.com/office/drawing/2014/main" id="{7A296787-D770-AF44-B65E-2ABF418F5BB3}"/>
              </a:ext>
            </a:extLst>
          </p:cNvPr>
          <p:cNvGrpSpPr>
            <a:grpSpLocks noChangeAspect="1"/>
          </p:cNvGrpSpPr>
          <p:nvPr/>
        </p:nvGrpSpPr>
        <p:grpSpPr bwMode="auto">
          <a:xfrm>
            <a:off x="1426089" y="4372362"/>
            <a:ext cx="385415" cy="731874"/>
            <a:chOff x="4282" y="2219"/>
            <a:chExt cx="554" cy="1052"/>
          </a:xfrm>
          <a:effectLst>
            <a:outerShdw blurRad="50800" dist="38100" dir="2700000" algn="tl" rotWithShape="0">
              <a:prstClr val="black">
                <a:alpha val="40000"/>
              </a:prstClr>
            </a:outerShdw>
          </a:effectLst>
        </p:grpSpPr>
        <p:sp>
          <p:nvSpPr>
            <p:cNvPr id="8" name="Rectangle 5">
              <a:extLst>
                <a:ext uri="{FF2B5EF4-FFF2-40B4-BE49-F238E27FC236}">
                  <a16:creationId xmlns:a16="http://schemas.microsoft.com/office/drawing/2014/main" id="{FD6AEE61-BCC5-AD4E-85CE-0F04E6FC1342}"/>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9" name="Rectangle 6">
              <a:extLst>
                <a:ext uri="{FF2B5EF4-FFF2-40B4-BE49-F238E27FC236}">
                  <a16:creationId xmlns:a16="http://schemas.microsoft.com/office/drawing/2014/main" id="{F3B704FD-4C24-A049-A2CD-16DD2E267C03}"/>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0" name="Rectangle 7">
              <a:extLst>
                <a:ext uri="{FF2B5EF4-FFF2-40B4-BE49-F238E27FC236}">
                  <a16:creationId xmlns:a16="http://schemas.microsoft.com/office/drawing/2014/main" id="{CD67437E-836A-2E45-9AA3-A0705E250B7D}"/>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1" name="Rectangle 8">
              <a:extLst>
                <a:ext uri="{FF2B5EF4-FFF2-40B4-BE49-F238E27FC236}">
                  <a16:creationId xmlns:a16="http://schemas.microsoft.com/office/drawing/2014/main" id="{7AC05034-69B9-CB4D-AA4C-BA71ED678B64}"/>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2" name="Rectangle 9">
              <a:extLst>
                <a:ext uri="{FF2B5EF4-FFF2-40B4-BE49-F238E27FC236}">
                  <a16:creationId xmlns:a16="http://schemas.microsoft.com/office/drawing/2014/main" id="{678F3C24-467A-1B4A-9E77-D5DCE72A4B68}"/>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3" name="Rectangle 10">
              <a:extLst>
                <a:ext uri="{FF2B5EF4-FFF2-40B4-BE49-F238E27FC236}">
                  <a16:creationId xmlns:a16="http://schemas.microsoft.com/office/drawing/2014/main" id="{162D5474-66C3-6548-9D0E-306775A2B81D}"/>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4" name="Rectangle 11">
              <a:extLst>
                <a:ext uri="{FF2B5EF4-FFF2-40B4-BE49-F238E27FC236}">
                  <a16:creationId xmlns:a16="http://schemas.microsoft.com/office/drawing/2014/main" id="{3BD5FDCA-2854-6B42-9A39-7C9A4CE68D34}"/>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15" name="図形グループ 34">
            <a:extLst>
              <a:ext uri="{FF2B5EF4-FFF2-40B4-BE49-F238E27FC236}">
                <a16:creationId xmlns:a16="http://schemas.microsoft.com/office/drawing/2014/main" id="{D7A8ABB7-553E-C04F-9DD3-565C19500F45}"/>
              </a:ext>
            </a:extLst>
          </p:cNvPr>
          <p:cNvGrpSpPr/>
          <p:nvPr/>
        </p:nvGrpSpPr>
        <p:grpSpPr>
          <a:xfrm>
            <a:off x="1427369" y="2432777"/>
            <a:ext cx="384135" cy="810915"/>
            <a:chOff x="1946324" y="4125162"/>
            <a:chExt cx="969964" cy="2007872"/>
          </a:xfrm>
          <a:effectLst>
            <a:outerShdw blurRad="50800" dist="38100" dir="2700000" algn="tl" rotWithShape="0">
              <a:prstClr val="black">
                <a:alpha val="40000"/>
              </a:prstClr>
            </a:outerShdw>
          </a:effectLst>
        </p:grpSpPr>
        <p:sp>
          <p:nvSpPr>
            <p:cNvPr id="16" name="円/楕円 15">
              <a:extLst>
                <a:ext uri="{FF2B5EF4-FFF2-40B4-BE49-F238E27FC236}">
                  <a16:creationId xmlns:a16="http://schemas.microsoft.com/office/drawing/2014/main" id="{962D4B4D-1075-E14A-A108-56ADAB1471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7D77F19C-19DB-9845-9E1C-9B7CA7C9D5B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a:extLst>
              <a:ext uri="{FF2B5EF4-FFF2-40B4-BE49-F238E27FC236}">
                <a16:creationId xmlns:a16="http://schemas.microsoft.com/office/drawing/2014/main" id="{061FF954-8574-564B-AB19-1B03874C3468}"/>
              </a:ext>
            </a:extLst>
          </p:cNvPr>
          <p:cNvSpPr txBox="1"/>
          <p:nvPr/>
        </p:nvSpPr>
        <p:spPr>
          <a:xfrm>
            <a:off x="3547680" y="2050719"/>
            <a:ext cx="1261884" cy="1754326"/>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姓名</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性別</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生年月日</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住所</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勤務先</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役職</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電話番号</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メールアドレス</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位置情報　など</a:t>
            </a:r>
            <a:endParaRPr kumimoji="1" lang="en-US" altLang="ja-JP" sz="1200" dirty="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1A6031E-F19F-9245-A7ED-EF6DEF679E8E}"/>
              </a:ext>
            </a:extLst>
          </p:cNvPr>
          <p:cNvSpPr txBox="1"/>
          <p:nvPr/>
        </p:nvSpPr>
        <p:spPr>
          <a:xfrm>
            <a:off x="3547680" y="3950783"/>
            <a:ext cx="1261884" cy="1754326"/>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メーカー</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機種名</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型番</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所有者</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OS</a:t>
            </a:r>
            <a:r>
              <a:rPr lang="ja-JP" altLang="en-US" sz="1200">
                <a:latin typeface="Meiryo" panose="020B0604030504040204" pitchFamily="34" charset="-128"/>
                <a:ea typeface="Meiryo" panose="020B0604030504040204" pitchFamily="34" charset="-128"/>
              </a:rPr>
              <a:t>の種別</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FQDN</a:t>
            </a:r>
            <a:r>
              <a:rPr lang="ja-JP" altLang="en-US" sz="1200">
                <a:latin typeface="Meiryo" panose="020B0604030504040204" pitchFamily="34" charset="-128"/>
                <a:ea typeface="Meiryo" panose="020B0604030504040204" pitchFamily="34" charset="-128"/>
              </a:rPr>
              <a:t>名</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IP</a:t>
            </a:r>
            <a:r>
              <a:rPr lang="ja-JP" altLang="en-US" sz="1200">
                <a:latin typeface="Meiryo" panose="020B0604030504040204" pitchFamily="34" charset="-128"/>
                <a:ea typeface="Meiryo" panose="020B0604030504040204" pitchFamily="34" charset="-128"/>
              </a:rPr>
              <a:t>アドレス</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MAC</a:t>
            </a:r>
            <a:r>
              <a:rPr lang="ja-JP" altLang="en-US" sz="1200">
                <a:latin typeface="Meiryo" panose="020B0604030504040204" pitchFamily="34" charset="-128"/>
                <a:ea typeface="Meiryo" panose="020B0604030504040204" pitchFamily="34" charset="-128"/>
              </a:rPr>
              <a:t>アドレス</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設置場所　など</a:t>
            </a:r>
            <a:endParaRPr kumimoji="1" lang="en-US" altLang="ja-JP" sz="1200" dirty="0">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3999F3D2-BD27-1643-A5FE-5C780442A5C5}"/>
              </a:ext>
            </a:extLst>
          </p:cNvPr>
          <p:cNvSpPr/>
          <p:nvPr/>
        </p:nvSpPr>
        <p:spPr>
          <a:xfrm>
            <a:off x="552638" y="1198389"/>
            <a:ext cx="2133600" cy="646331"/>
          </a:xfrm>
          <a:prstGeom prst="rect">
            <a:avLst/>
          </a:prstGeom>
        </p:spPr>
        <p:txBody>
          <a:bodyPr wrap="square">
            <a:spAutoFit/>
          </a:bodyPr>
          <a:lstStyle/>
          <a:p>
            <a:r>
              <a:rPr lang="ja-JP" altLang="en-US" sz="1200">
                <a:solidFill>
                  <a:srgbClr val="202122"/>
                </a:solidFill>
                <a:latin typeface="Meiryo" panose="020B0604030504040204" pitchFamily="34" charset="-128"/>
                <a:ea typeface="Meiryo" panose="020B0604030504040204" pitchFamily="34" charset="-128"/>
              </a:rPr>
              <a:t>主体／実体のこと。人、組織、デバイス、サービスなど、属性を管理する単位</a:t>
            </a:r>
            <a:endParaRPr lang="ja-JP" altLang="en-US" sz="1200">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6F4F968-A159-B249-A068-4E2D95170987}"/>
              </a:ext>
            </a:extLst>
          </p:cNvPr>
          <p:cNvSpPr/>
          <p:nvPr/>
        </p:nvSpPr>
        <p:spPr>
          <a:xfrm>
            <a:off x="552638" y="839299"/>
            <a:ext cx="2133600" cy="369332"/>
          </a:xfrm>
          <a:prstGeom prst="rect">
            <a:avLst/>
          </a:prstGeom>
        </p:spPr>
        <p:txBody>
          <a:bodyPr wrap="square">
            <a:spAutoFit/>
          </a:bodyPr>
          <a:lstStyle/>
          <a:p>
            <a:pPr algn="ctr"/>
            <a:r>
              <a:rPr lang="ja-JP" altLang="en-US" b="1">
                <a:solidFill>
                  <a:srgbClr val="202122"/>
                </a:solidFill>
                <a:latin typeface="Meiryo" panose="020B0604030504040204" pitchFamily="34" charset="-128"/>
                <a:ea typeface="Meiryo" panose="020B0604030504040204" pitchFamily="34" charset="-128"/>
              </a:rPr>
              <a:t>エンティティ</a:t>
            </a:r>
            <a:endParaRPr lang="ja-JP" altLang="en-US" b="1">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7E94F0D5-D4E0-FE42-A507-EB5CF698DDA5}"/>
              </a:ext>
            </a:extLst>
          </p:cNvPr>
          <p:cNvSpPr/>
          <p:nvPr/>
        </p:nvSpPr>
        <p:spPr>
          <a:xfrm>
            <a:off x="3112481" y="1198388"/>
            <a:ext cx="2133600" cy="646331"/>
          </a:xfrm>
          <a:prstGeom prst="rect">
            <a:avLst/>
          </a:prstGeom>
        </p:spPr>
        <p:txBody>
          <a:bodyPr wrap="square">
            <a:spAutoFit/>
          </a:bodyPr>
          <a:lstStyle/>
          <a:p>
            <a:r>
              <a:rPr lang="ja-JP" altLang="en-US" sz="1200">
                <a:solidFill>
                  <a:srgbClr val="202122"/>
                </a:solidFill>
                <a:latin typeface="Meiryo" panose="020B0604030504040204" pitchFamily="34" charset="-128"/>
                <a:ea typeface="Meiryo" panose="020B0604030504040204" pitchFamily="34" charset="-128"/>
              </a:rPr>
              <a:t>エンティティに関する属性情報の集合。「アイデンティティ情報」とも言う</a:t>
            </a:r>
            <a:endParaRPr lang="ja-JP" altLang="en-US" sz="1200">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D384429E-0653-4844-BA88-91D6718B4589}"/>
              </a:ext>
            </a:extLst>
          </p:cNvPr>
          <p:cNvSpPr/>
          <p:nvPr/>
        </p:nvSpPr>
        <p:spPr>
          <a:xfrm>
            <a:off x="3112481" y="839298"/>
            <a:ext cx="2133600" cy="369332"/>
          </a:xfrm>
          <a:prstGeom prst="rect">
            <a:avLst/>
          </a:prstGeom>
        </p:spPr>
        <p:txBody>
          <a:bodyPr wrap="square">
            <a:spAutoFit/>
          </a:bodyPr>
          <a:lstStyle/>
          <a:p>
            <a:pPr algn="ctr"/>
            <a:r>
              <a:rPr lang="ja-JP" altLang="en-US" b="1">
                <a:solidFill>
                  <a:srgbClr val="202122"/>
                </a:solidFill>
                <a:latin typeface="Meiryo" panose="020B0604030504040204" pitchFamily="34" charset="-128"/>
                <a:ea typeface="Meiryo" panose="020B0604030504040204" pitchFamily="34" charset="-128"/>
              </a:rPr>
              <a:t>アイデンティティ</a:t>
            </a:r>
            <a:endParaRPr lang="ja-JP" altLang="en-US" b="1">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EF351802-7263-C240-81E2-805CC6F82AE9}"/>
              </a:ext>
            </a:extLst>
          </p:cNvPr>
          <p:cNvSpPr/>
          <p:nvPr/>
        </p:nvSpPr>
        <p:spPr>
          <a:xfrm>
            <a:off x="5672325" y="1198388"/>
            <a:ext cx="2865531" cy="646331"/>
          </a:xfrm>
          <a:prstGeom prst="rect">
            <a:avLst/>
          </a:prstGeom>
        </p:spPr>
        <p:txBody>
          <a:bodyPr wrap="square">
            <a:spAutoFit/>
          </a:bodyPr>
          <a:lstStyle/>
          <a:p>
            <a:r>
              <a:rPr lang="ja-JP" altLang="en-US" sz="1200">
                <a:solidFill>
                  <a:srgbClr val="202122"/>
                </a:solidFill>
                <a:latin typeface="Meiryo" panose="020B0604030504040204" pitchFamily="34" charset="-128"/>
                <a:ea typeface="Meiryo" panose="020B0604030504040204" pitchFamily="34" charset="-128"/>
              </a:rPr>
              <a:t>エンティティが確かにアイデンティティ情報と結びついたエンティティであることを証明するための情報</a:t>
            </a:r>
            <a:endParaRPr lang="ja-JP" altLang="en-US" sz="1200">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A5F227C8-E189-AE47-A18C-0B85C84831D9}"/>
              </a:ext>
            </a:extLst>
          </p:cNvPr>
          <p:cNvSpPr/>
          <p:nvPr/>
        </p:nvSpPr>
        <p:spPr>
          <a:xfrm>
            <a:off x="6038289" y="835917"/>
            <a:ext cx="2133600" cy="369332"/>
          </a:xfrm>
          <a:prstGeom prst="rect">
            <a:avLst/>
          </a:prstGeom>
        </p:spPr>
        <p:txBody>
          <a:bodyPr wrap="square">
            <a:spAutoFit/>
          </a:bodyPr>
          <a:lstStyle/>
          <a:p>
            <a:pPr algn="ctr"/>
            <a:r>
              <a:rPr lang="ja-JP" altLang="en-US" b="1">
                <a:solidFill>
                  <a:srgbClr val="202122"/>
                </a:solidFill>
                <a:latin typeface="Meiryo" panose="020B0604030504040204" pitchFamily="34" charset="-128"/>
                <a:ea typeface="Meiryo" panose="020B0604030504040204" pitchFamily="34" charset="-128"/>
              </a:rPr>
              <a:t>クレデンシャル</a:t>
            </a:r>
            <a:endParaRPr lang="ja-JP" altLang="en-US" b="1">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151E7727-A4BF-0D4C-ABCB-3A18F09BA393}"/>
              </a:ext>
            </a:extLst>
          </p:cNvPr>
          <p:cNvSpPr/>
          <p:nvPr/>
        </p:nvSpPr>
        <p:spPr>
          <a:xfrm>
            <a:off x="551996" y="3336551"/>
            <a:ext cx="2133600" cy="307777"/>
          </a:xfrm>
          <a:prstGeom prst="rect">
            <a:avLst/>
          </a:prstGeom>
        </p:spPr>
        <p:txBody>
          <a:bodyPr wrap="square">
            <a:spAutoFit/>
          </a:bodyPr>
          <a:lstStyle/>
          <a:p>
            <a:pPr algn="ctr"/>
            <a:r>
              <a:rPr lang="ja-JP" altLang="en-US" sz="1400" b="1">
                <a:latin typeface="Meiryo" panose="020B0604030504040204" pitchFamily="34" charset="-128"/>
                <a:ea typeface="Meiryo" panose="020B0604030504040204" pitchFamily="34" charset="-128"/>
              </a:rPr>
              <a:t>人</a:t>
            </a:r>
          </a:p>
        </p:txBody>
      </p:sp>
      <p:sp>
        <p:nvSpPr>
          <p:cNvPr id="29" name="正方形/長方形 28">
            <a:extLst>
              <a:ext uri="{FF2B5EF4-FFF2-40B4-BE49-F238E27FC236}">
                <a16:creationId xmlns:a16="http://schemas.microsoft.com/office/drawing/2014/main" id="{40C85714-2E62-C94D-B87B-4CB86B41E99B}"/>
              </a:ext>
            </a:extLst>
          </p:cNvPr>
          <p:cNvSpPr/>
          <p:nvPr/>
        </p:nvSpPr>
        <p:spPr>
          <a:xfrm>
            <a:off x="550920" y="5210248"/>
            <a:ext cx="2133600" cy="307777"/>
          </a:xfrm>
          <a:prstGeom prst="rect">
            <a:avLst/>
          </a:prstGeom>
        </p:spPr>
        <p:txBody>
          <a:bodyPr wrap="square">
            <a:spAutoFit/>
          </a:bodyPr>
          <a:lstStyle/>
          <a:p>
            <a:pPr algn="ctr"/>
            <a:r>
              <a:rPr lang="ja-JP" altLang="en-US" sz="1400" b="1">
                <a:latin typeface="Meiryo" panose="020B0604030504040204" pitchFamily="34" charset="-128"/>
                <a:ea typeface="Meiryo" panose="020B0604030504040204" pitchFamily="34" charset="-128"/>
              </a:rPr>
              <a:t>コンピュータ</a:t>
            </a:r>
          </a:p>
        </p:txBody>
      </p:sp>
      <p:sp>
        <p:nvSpPr>
          <p:cNvPr id="30" name="テキスト ボックス 29">
            <a:extLst>
              <a:ext uri="{FF2B5EF4-FFF2-40B4-BE49-F238E27FC236}">
                <a16:creationId xmlns:a16="http://schemas.microsoft.com/office/drawing/2014/main" id="{7EEEEAEB-03E4-5645-8B49-9C0FEB4F450F}"/>
              </a:ext>
            </a:extLst>
          </p:cNvPr>
          <p:cNvSpPr txBox="1"/>
          <p:nvPr/>
        </p:nvSpPr>
        <p:spPr>
          <a:xfrm>
            <a:off x="5691254" y="2352305"/>
            <a:ext cx="2865531" cy="2985433"/>
          </a:xfrm>
          <a:prstGeom prst="rect">
            <a:avLst/>
          </a:prstGeom>
          <a:noFill/>
        </p:spPr>
        <p:txBody>
          <a:bodyPr wrap="square" rtlCol="0">
            <a:spAutoFit/>
          </a:bodyPr>
          <a:lstStyle/>
          <a:p>
            <a:pPr>
              <a:spcAft>
                <a:spcPts val="600"/>
              </a:spcAft>
            </a:pPr>
            <a:r>
              <a:rPr kumimoji="1" lang="ja-JP" altLang="en-US" sz="1200" b="1">
                <a:latin typeface="Meiryo" panose="020B0604030504040204" pitchFamily="34" charset="-128"/>
                <a:ea typeface="Meiryo" panose="020B0604030504040204" pitchFamily="34" charset="-128"/>
              </a:rPr>
              <a:t>エンティティ、あるいはアイデンティティ管理システムしか知らない情報</a:t>
            </a:r>
            <a:r>
              <a:rPr kumimoji="1" lang="ja-JP" altLang="en-US" sz="1200">
                <a:latin typeface="Meiryo" panose="020B0604030504040204" pitchFamily="34" charset="-128"/>
                <a:ea typeface="Meiryo" panose="020B0604030504040204" pitchFamily="34" charset="-128"/>
              </a:rPr>
              <a:t>：パスワード、</a:t>
            </a:r>
            <a:r>
              <a:rPr kumimoji="1" lang="en-US" altLang="ja-JP" sz="1200" dirty="0">
                <a:latin typeface="Meiryo" panose="020B0604030504040204" pitchFamily="34" charset="-128"/>
                <a:ea typeface="Meiryo" panose="020B0604030504040204" pitchFamily="34" charset="-128"/>
              </a:rPr>
              <a:t>PIN</a:t>
            </a:r>
            <a:r>
              <a:rPr kumimoji="1" lang="ja-JP" altLang="en-US" sz="1200">
                <a:latin typeface="Meiryo" panose="020B0604030504040204" pitchFamily="34" charset="-128"/>
                <a:ea typeface="Meiryo" panose="020B0604030504040204" pitchFamily="34" charset="-128"/>
              </a:rPr>
              <a:t>など</a:t>
            </a:r>
            <a:endParaRPr kumimoji="1" lang="en-US" altLang="ja-JP" sz="12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エンティティしか知らない、あるいは持っていないことを他のシステムが確認できる情報</a:t>
            </a:r>
            <a:r>
              <a:rPr lang="ja-JP" altLang="en-US" sz="1200">
                <a:latin typeface="Meiryo" panose="020B0604030504040204" pitchFamily="34" charset="-128"/>
                <a:ea typeface="Meiryo" panose="020B0604030504040204" pitchFamily="34" charset="-128"/>
              </a:rPr>
              <a:t>：署名鍵と検証鍵のペアなど</a:t>
            </a:r>
            <a:endParaRPr lang="en-US" altLang="ja-JP" sz="12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当該エンティティとそれ以外のエンティティが知っている情報</a:t>
            </a:r>
            <a:r>
              <a:rPr lang="ja-JP" altLang="en-US" sz="1200">
                <a:latin typeface="Meiryo" panose="020B0604030504040204" pitchFamily="34" charset="-128"/>
                <a:ea typeface="Meiryo" panose="020B0604030504040204" pitchFamily="34" charset="-128"/>
              </a:rPr>
              <a:t>：ユーザー名、母親の旧姓など</a:t>
            </a:r>
            <a:endParaRPr lang="en-US" altLang="ja-JP" sz="12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アイデンティティ情報を含むデジタル・データ</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X509</a:t>
            </a:r>
            <a:r>
              <a:rPr lang="ja-JP" altLang="en-US" sz="1200">
                <a:latin typeface="Meiryo" panose="020B0604030504040204" pitchFamily="34" charset="-128"/>
                <a:ea typeface="Meiryo" panose="020B0604030504040204" pitchFamily="34" charset="-128"/>
              </a:rPr>
              <a:t>形式の証明書、</a:t>
            </a:r>
            <a:r>
              <a:rPr lang="en-US" altLang="ja-JP" sz="1200" dirty="0">
                <a:latin typeface="Meiryo" panose="020B0604030504040204" pitchFamily="34" charset="-128"/>
                <a:ea typeface="Meiryo" panose="020B0604030504040204" pitchFamily="34" charset="-128"/>
              </a:rPr>
              <a:t>ID</a:t>
            </a:r>
            <a:r>
              <a:rPr lang="ja-JP" altLang="en-US" sz="1200">
                <a:latin typeface="Meiryo" panose="020B0604030504040204" pitchFamily="34" charset="-128"/>
                <a:ea typeface="Meiryo" panose="020B0604030504040204" pitchFamily="34" charset="-128"/>
              </a:rPr>
              <a:t>トークンなど</a:t>
            </a:r>
            <a:endParaRPr lang="en-US" altLang="ja-JP" sz="1200" b="1"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上記の任意の組合せ</a:t>
            </a:r>
            <a:endParaRPr kumimoji="1" lang="en-US" altLang="ja-JP" sz="1200" b="1" dirty="0">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1498B010-B511-BA48-8FDA-60A892C7DA76}"/>
              </a:ext>
            </a:extLst>
          </p:cNvPr>
          <p:cNvSpPr/>
          <p:nvPr/>
        </p:nvSpPr>
        <p:spPr>
          <a:xfrm>
            <a:off x="5672324" y="5887553"/>
            <a:ext cx="2865529" cy="677108"/>
          </a:xfrm>
          <a:prstGeom prst="rect">
            <a:avLst/>
          </a:prstGeom>
        </p:spPr>
        <p:txBody>
          <a:bodyPr wrap="square">
            <a:spAutoFit/>
          </a:bodyPr>
          <a:lstStyle/>
          <a:p>
            <a:r>
              <a:rPr lang="en" altLang="ja-JP" sz="1400" b="1" dirty="0">
                <a:solidFill>
                  <a:srgbClr val="202122"/>
                </a:solidFill>
                <a:latin typeface="Meiryo" panose="020B0604030504040204" pitchFamily="34" charset="-128"/>
                <a:ea typeface="Meiryo" panose="020B0604030504040204" pitchFamily="34" charset="-128"/>
              </a:rPr>
              <a:t>PII</a:t>
            </a:r>
            <a:r>
              <a:rPr lang="ja-JP" altLang="en-US" sz="800" b="1" dirty="0">
                <a:solidFill>
                  <a:srgbClr val="202122"/>
                </a:solidFill>
                <a:latin typeface="Meiryo" panose="020B0604030504040204" pitchFamily="34" charset="-128"/>
                <a:ea typeface="Meiryo" panose="020B0604030504040204" pitchFamily="34" charset="-128"/>
              </a:rPr>
              <a:t>　</a:t>
            </a:r>
            <a:r>
              <a:rPr lang="en" altLang="ja-JP" sz="900" b="1" dirty="0">
                <a:solidFill>
                  <a:srgbClr val="202122"/>
                </a:solidFill>
                <a:latin typeface="Meiryo" panose="020B0604030504040204" pitchFamily="34" charset="-128"/>
                <a:ea typeface="Meiryo" panose="020B0604030504040204" pitchFamily="34" charset="-128"/>
              </a:rPr>
              <a:t>Personally Identifiable Information</a:t>
            </a:r>
            <a:endParaRPr lang="ja-JP" altLang="en-US" sz="900">
              <a:latin typeface="Meiryo" panose="020B0604030504040204" pitchFamily="34" charset="-128"/>
              <a:ea typeface="Meiryo" panose="020B0604030504040204" pitchFamily="34" charset="-128"/>
            </a:endParaRPr>
          </a:p>
          <a:p>
            <a:r>
              <a:rPr lang="ja-JP" altLang="en-US" sz="1200">
                <a:solidFill>
                  <a:srgbClr val="202122"/>
                </a:solidFill>
                <a:latin typeface="Meiryo" panose="020B0604030504040204" pitchFamily="34" charset="-128"/>
                <a:ea typeface="Meiryo" panose="020B0604030504040204" pitchFamily="34" charset="-128"/>
              </a:rPr>
              <a:t>エンティティが人である場合、個人識別可能な属性情報の組み合わせ</a:t>
            </a:r>
            <a:endParaRPr lang="en-US" altLang="ja-JP" sz="1200" dirty="0">
              <a:solidFill>
                <a:srgbClr val="202122"/>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33F8B7BC-7372-784D-ABA1-18BF4AC67A6C}"/>
              </a:ext>
            </a:extLst>
          </p:cNvPr>
          <p:cNvSpPr/>
          <p:nvPr/>
        </p:nvSpPr>
        <p:spPr>
          <a:xfrm>
            <a:off x="3063054" y="5884199"/>
            <a:ext cx="2392506" cy="677108"/>
          </a:xfrm>
          <a:prstGeom prst="rect">
            <a:avLst/>
          </a:prstGeom>
        </p:spPr>
        <p:txBody>
          <a:bodyPr wrap="square">
            <a:spAutoFit/>
          </a:bodyPr>
          <a:lstStyle/>
          <a:p>
            <a:r>
              <a:rPr lang="ja-JP" altLang="en-US" sz="1400" b="1">
                <a:solidFill>
                  <a:srgbClr val="202122"/>
                </a:solidFill>
                <a:latin typeface="Meiryo" panose="020B0604030504040204" pitchFamily="34" charset="-128"/>
                <a:ea typeface="Meiryo" panose="020B0604030504040204" pitchFamily="34" charset="-128"/>
              </a:rPr>
              <a:t>デジタルアイデンティティ</a:t>
            </a:r>
            <a:endParaRPr lang="en-US" altLang="ja-JP" sz="1400" b="1" dirty="0">
              <a:solidFill>
                <a:srgbClr val="202122"/>
              </a:solidFill>
              <a:latin typeface="Meiryo" panose="020B0604030504040204" pitchFamily="34" charset="-128"/>
              <a:ea typeface="Meiryo" panose="020B0604030504040204" pitchFamily="34" charset="-128"/>
            </a:endParaRPr>
          </a:p>
          <a:p>
            <a:r>
              <a:rPr lang="ja-JP" altLang="en-US" sz="1200">
                <a:solidFill>
                  <a:srgbClr val="202122"/>
                </a:solidFill>
                <a:latin typeface="Meiryo" panose="020B0604030504040204" pitchFamily="34" charset="-128"/>
                <a:ea typeface="Meiryo" panose="020B0604030504040204" pitchFamily="34" charset="-128"/>
              </a:rPr>
              <a:t>アイデンティティを電子的に表現したもの</a:t>
            </a:r>
            <a:endParaRPr lang="ja-JP" altLang="en-US" sz="1200">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AB5D5D70-9388-BD40-B517-E51250B4E1C0}"/>
              </a:ext>
            </a:extLst>
          </p:cNvPr>
          <p:cNvSpPr/>
          <p:nvPr/>
        </p:nvSpPr>
        <p:spPr>
          <a:xfrm>
            <a:off x="550921" y="5815765"/>
            <a:ext cx="2133600" cy="669634"/>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chemeClr val="tx1"/>
                </a:solidFill>
                <a:latin typeface="ＭＳ Ｐゴシック"/>
                <a:ea typeface="ＭＳ Ｐゴシック"/>
                <a:cs typeface="ＭＳ Ｐゴシック"/>
              </a:rPr>
              <a:t>・・・</a:t>
            </a:r>
            <a:endParaRPr kumimoji="1" lang="ja-JP" altLang="en-US" sz="3200"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40774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柱 3">
            <a:extLst>
              <a:ext uri="{FF2B5EF4-FFF2-40B4-BE49-F238E27FC236}">
                <a16:creationId xmlns:a16="http://schemas.microsoft.com/office/drawing/2014/main" id="{9FA8F970-AEEB-E842-AA72-8DD195C3410F}"/>
              </a:ext>
            </a:extLst>
          </p:cNvPr>
          <p:cNvSpPr/>
          <p:nvPr/>
        </p:nvSpPr>
        <p:spPr>
          <a:xfrm>
            <a:off x="3460801" y="3302992"/>
            <a:ext cx="2709842" cy="1987641"/>
          </a:xfrm>
          <a:prstGeom prst="can">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7994218-D7B5-0840-A640-8915C4144D32}"/>
              </a:ext>
            </a:extLst>
          </p:cNvPr>
          <p:cNvSpPr>
            <a:spLocks noGrp="1"/>
          </p:cNvSpPr>
          <p:nvPr>
            <p:ph type="title"/>
          </p:nvPr>
        </p:nvSpPr>
        <p:spPr/>
        <p:txBody>
          <a:bodyPr/>
          <a:lstStyle/>
          <a:p>
            <a:r>
              <a:rPr kumimoji="1" lang="ja-JP" altLang="en-US"/>
              <a:t>認証プロセス</a:t>
            </a:r>
          </a:p>
        </p:txBody>
      </p:sp>
      <p:sp>
        <p:nvSpPr>
          <p:cNvPr id="3" name="スライド番号プレースホルダー 2">
            <a:extLst>
              <a:ext uri="{FF2B5EF4-FFF2-40B4-BE49-F238E27FC236}">
                <a16:creationId xmlns:a16="http://schemas.microsoft.com/office/drawing/2014/main" id="{88D959BF-D38B-E346-AE03-665B105CC52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95</a:t>
            </a:fld>
            <a:endParaRPr kumimoji="1" lang="ja-JP" altLang="en-US"/>
          </a:p>
        </p:txBody>
      </p:sp>
      <p:grpSp>
        <p:nvGrpSpPr>
          <p:cNvPr id="15" name="図形グループ 34">
            <a:extLst>
              <a:ext uri="{FF2B5EF4-FFF2-40B4-BE49-F238E27FC236}">
                <a16:creationId xmlns:a16="http://schemas.microsoft.com/office/drawing/2014/main" id="{D7A8ABB7-553E-C04F-9DD3-565C19500F45}"/>
              </a:ext>
            </a:extLst>
          </p:cNvPr>
          <p:cNvGrpSpPr/>
          <p:nvPr/>
        </p:nvGrpSpPr>
        <p:grpSpPr>
          <a:xfrm>
            <a:off x="1041243" y="1495296"/>
            <a:ext cx="384135" cy="810915"/>
            <a:chOff x="1946324" y="4125162"/>
            <a:chExt cx="969964" cy="2007872"/>
          </a:xfrm>
          <a:effectLst>
            <a:outerShdw blurRad="50800" dist="38100" dir="2700000" algn="tl" rotWithShape="0">
              <a:prstClr val="black">
                <a:alpha val="40000"/>
              </a:prstClr>
            </a:outerShdw>
          </a:effectLst>
        </p:grpSpPr>
        <p:sp>
          <p:nvSpPr>
            <p:cNvPr id="16" name="円/楕円 15">
              <a:extLst>
                <a:ext uri="{FF2B5EF4-FFF2-40B4-BE49-F238E27FC236}">
                  <a16:creationId xmlns:a16="http://schemas.microsoft.com/office/drawing/2014/main" id="{962D4B4D-1075-E14A-A108-56ADAB1471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7D77F19C-19DB-9845-9E1C-9B7CA7C9D5B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a:extLst>
              <a:ext uri="{FF2B5EF4-FFF2-40B4-BE49-F238E27FC236}">
                <a16:creationId xmlns:a16="http://schemas.microsoft.com/office/drawing/2014/main" id="{061FF954-8574-564B-AB19-1B03874C3468}"/>
              </a:ext>
            </a:extLst>
          </p:cNvPr>
          <p:cNvSpPr txBox="1"/>
          <p:nvPr/>
        </p:nvSpPr>
        <p:spPr>
          <a:xfrm>
            <a:off x="3945305" y="3901798"/>
            <a:ext cx="1172116" cy="1277273"/>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姓名</a:t>
            </a:r>
            <a:endParaRPr kumimoji="1"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性別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生年月日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住所</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勤務先</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役職</a:t>
            </a:r>
            <a:endParaRPr lang="en-US" altLang="ja-JP" sz="1100" dirty="0">
              <a:solidFill>
                <a:schemeClr val="bg1"/>
              </a:solidFill>
              <a:latin typeface="Meiryo" panose="020B0604030504040204" pitchFamily="34" charset="-128"/>
              <a:ea typeface="Meiryo" panose="020B0604030504040204" pitchFamily="34" charset="-128"/>
            </a:endParaRPr>
          </a:p>
          <a:p>
            <a:r>
              <a:rPr kumimoji="1" lang="ja-JP" altLang="en-US" sz="1100">
                <a:solidFill>
                  <a:schemeClr val="bg1"/>
                </a:solidFill>
                <a:latin typeface="Meiryo" panose="020B0604030504040204" pitchFamily="34" charset="-128"/>
                <a:ea typeface="Meiryo" panose="020B0604030504040204" pitchFamily="34" charset="-128"/>
              </a:rPr>
              <a:t>電話番号　など</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6F4F968-A159-B249-A068-4E2D95170987}"/>
              </a:ext>
            </a:extLst>
          </p:cNvPr>
          <p:cNvSpPr/>
          <p:nvPr/>
        </p:nvSpPr>
        <p:spPr>
          <a:xfrm>
            <a:off x="166510" y="1158020"/>
            <a:ext cx="2133600" cy="307777"/>
          </a:xfrm>
          <a:prstGeom prst="rect">
            <a:avLst/>
          </a:prstGeom>
        </p:spPr>
        <p:txBody>
          <a:bodyPr wrap="square">
            <a:spAutoFit/>
          </a:bodyPr>
          <a:lstStyle/>
          <a:p>
            <a:pPr algn="ctr"/>
            <a:r>
              <a:rPr lang="ja-JP" altLang="en-US" sz="1400" b="1">
                <a:solidFill>
                  <a:srgbClr val="202122"/>
                </a:solidFill>
                <a:latin typeface="Meiryo" panose="020B0604030504040204" pitchFamily="34" charset="-128"/>
                <a:ea typeface="Meiryo" panose="020B0604030504040204" pitchFamily="34" charset="-128"/>
              </a:rPr>
              <a:t>エンティティ</a:t>
            </a:r>
            <a:endParaRPr lang="ja-JP" altLang="en-US" sz="1400" b="1">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D384429E-0653-4844-BA88-91D6718B4589}"/>
              </a:ext>
            </a:extLst>
          </p:cNvPr>
          <p:cNvSpPr/>
          <p:nvPr/>
        </p:nvSpPr>
        <p:spPr>
          <a:xfrm>
            <a:off x="6571128" y="1152248"/>
            <a:ext cx="2405717" cy="307777"/>
          </a:xfrm>
          <a:prstGeom prst="rect">
            <a:avLst/>
          </a:prstGeom>
        </p:spPr>
        <p:txBody>
          <a:bodyPr wrap="square">
            <a:spAutoFit/>
          </a:bodyPr>
          <a:lstStyle/>
          <a:p>
            <a:pPr algn="ctr"/>
            <a:r>
              <a:rPr lang="ja-JP" altLang="en-US" sz="1400" b="1">
                <a:solidFill>
                  <a:srgbClr val="7030A0"/>
                </a:solidFill>
                <a:latin typeface="Meiryo" panose="020B0604030504040204" pitchFamily="34" charset="-128"/>
                <a:ea typeface="Meiryo" panose="020B0604030504040204" pitchFamily="34" charset="-128"/>
              </a:rPr>
              <a:t>認証済みアイデンティティ</a:t>
            </a:r>
          </a:p>
        </p:txBody>
      </p:sp>
      <p:sp>
        <p:nvSpPr>
          <p:cNvPr id="27" name="正方形/長方形 26">
            <a:extLst>
              <a:ext uri="{FF2B5EF4-FFF2-40B4-BE49-F238E27FC236}">
                <a16:creationId xmlns:a16="http://schemas.microsoft.com/office/drawing/2014/main" id="{A5F227C8-E189-AE47-A18C-0B85C84831D9}"/>
              </a:ext>
            </a:extLst>
          </p:cNvPr>
          <p:cNvSpPr/>
          <p:nvPr/>
        </p:nvSpPr>
        <p:spPr>
          <a:xfrm>
            <a:off x="1121423" y="2980338"/>
            <a:ext cx="2133600" cy="461665"/>
          </a:xfrm>
          <a:prstGeom prst="rect">
            <a:avLst/>
          </a:prstGeom>
        </p:spPr>
        <p:txBody>
          <a:bodyPr wrap="square">
            <a:spAutoFit/>
          </a:bodyPr>
          <a:lstStyle/>
          <a:p>
            <a:pPr algn="r"/>
            <a:r>
              <a:rPr lang="ja-JP" altLang="en-US" sz="1200">
                <a:solidFill>
                  <a:srgbClr val="202122"/>
                </a:solidFill>
                <a:latin typeface="Meiryo" panose="020B0604030504040204" pitchFamily="34" charset="-128"/>
                <a:ea typeface="Meiryo" panose="020B0604030504040204" pitchFamily="34" charset="-128"/>
              </a:rPr>
              <a:t>＊クレデンシャル</a:t>
            </a:r>
            <a:endParaRPr lang="en-US" altLang="ja-JP" sz="1200" dirty="0">
              <a:solidFill>
                <a:srgbClr val="202122"/>
              </a:solidFill>
              <a:latin typeface="Meiryo" panose="020B0604030504040204" pitchFamily="34" charset="-128"/>
              <a:ea typeface="Meiryo" panose="020B0604030504040204" pitchFamily="34" charset="-128"/>
            </a:endParaRPr>
          </a:p>
          <a:p>
            <a:pPr algn="r"/>
            <a:r>
              <a:rPr lang="ja-JP" altLang="en-US" sz="1200">
                <a:solidFill>
                  <a:srgbClr val="202122"/>
                </a:solidFill>
                <a:latin typeface="Meiryo" panose="020B0604030504040204" pitchFamily="34" charset="-128"/>
                <a:ea typeface="Meiryo" panose="020B0604030504040204" pitchFamily="34" charset="-128"/>
              </a:rPr>
              <a:t>を含む</a:t>
            </a:r>
            <a:endParaRPr lang="ja-JP" altLang="en-US" sz="1200">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8CBF4FC1-0C18-8B4A-A6FB-2548ADDF4E50}"/>
              </a:ext>
            </a:extLst>
          </p:cNvPr>
          <p:cNvSpPr/>
          <p:nvPr/>
        </p:nvSpPr>
        <p:spPr>
          <a:xfrm>
            <a:off x="3733800" y="1152248"/>
            <a:ext cx="2133600" cy="307777"/>
          </a:xfrm>
          <a:prstGeom prst="rect">
            <a:avLst/>
          </a:prstGeom>
        </p:spPr>
        <p:txBody>
          <a:bodyPr wrap="square">
            <a:spAutoFit/>
          </a:bodyPr>
          <a:lstStyle/>
          <a:p>
            <a:pPr algn="ctr"/>
            <a:r>
              <a:rPr lang="ja-JP" altLang="en-US" sz="1400" b="1">
                <a:solidFill>
                  <a:srgbClr val="0070C0"/>
                </a:solidFill>
                <a:latin typeface="Meiryo" panose="020B0604030504040204" pitchFamily="34" charset="-128"/>
                <a:ea typeface="Meiryo" panose="020B0604030504040204" pitchFamily="34" charset="-128"/>
              </a:rPr>
              <a:t>認証サーバー</a:t>
            </a:r>
          </a:p>
        </p:txBody>
      </p:sp>
      <p:sp>
        <p:nvSpPr>
          <p:cNvPr id="41" name="テキスト ボックス 40">
            <a:extLst>
              <a:ext uri="{FF2B5EF4-FFF2-40B4-BE49-F238E27FC236}">
                <a16:creationId xmlns:a16="http://schemas.microsoft.com/office/drawing/2014/main" id="{D754BAEA-8282-5A43-8FD3-7FE0717B03B6}"/>
              </a:ext>
            </a:extLst>
          </p:cNvPr>
          <p:cNvSpPr txBox="1"/>
          <p:nvPr/>
        </p:nvSpPr>
        <p:spPr>
          <a:xfrm>
            <a:off x="1903288" y="2032542"/>
            <a:ext cx="1104790" cy="1015663"/>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username</a:t>
            </a:r>
          </a:p>
          <a:p>
            <a:r>
              <a:rPr kumimoji="1" lang="en-US" altLang="ja-JP" sz="1200" dirty="0">
                <a:latin typeface="Meiryo" panose="020B0604030504040204" pitchFamily="34" charset="-128"/>
                <a:ea typeface="Meiryo" panose="020B0604030504040204" pitchFamily="34" charset="-128"/>
              </a:rPr>
              <a:t>password</a:t>
            </a:r>
          </a:p>
          <a:p>
            <a:r>
              <a:rPr lang="en-US" altLang="ja-JP" sz="1200" dirty="0">
                <a:latin typeface="Meiryo" panose="020B0604030504040204" pitchFamily="34" charset="-128"/>
                <a:ea typeface="Meiryo" panose="020B0604030504040204" pitchFamily="34" charset="-128"/>
              </a:rPr>
              <a:t>geo-location</a:t>
            </a:r>
          </a:p>
          <a:p>
            <a:r>
              <a:rPr kumimoji="1" lang="en-US" altLang="ja-JP" sz="1200" dirty="0">
                <a:latin typeface="Meiryo" panose="020B0604030504040204" pitchFamily="34" charset="-128"/>
                <a:ea typeface="Meiryo" panose="020B0604030504040204" pitchFamily="34" charset="-128"/>
              </a:rPr>
              <a:t>device-info</a:t>
            </a:r>
          </a:p>
          <a:p>
            <a:r>
              <a:rPr kumimoji="1" lang="ja-JP" altLang="en-US" sz="1200">
                <a:latin typeface="Meiryo" panose="020B0604030504040204" pitchFamily="34" charset="-128"/>
                <a:ea typeface="Meiryo" panose="020B0604030504040204" pitchFamily="34" charset="-128"/>
              </a:rPr>
              <a:t>など</a:t>
            </a:r>
            <a:endParaRPr kumimoji="1" lang="en-US" altLang="ja-JP" sz="1200" dirty="0">
              <a:latin typeface="Meiryo" panose="020B0604030504040204" pitchFamily="34" charset="-128"/>
              <a:ea typeface="Meiryo" panose="020B0604030504040204" pitchFamily="34" charset="-128"/>
            </a:endParaRPr>
          </a:p>
        </p:txBody>
      </p:sp>
      <p:sp>
        <p:nvSpPr>
          <p:cNvPr id="43" name="正方形/長方形 42">
            <a:extLst>
              <a:ext uri="{FF2B5EF4-FFF2-40B4-BE49-F238E27FC236}">
                <a16:creationId xmlns:a16="http://schemas.microsoft.com/office/drawing/2014/main" id="{2D50C1B6-18EA-F841-B20A-8B6F4895E7EA}"/>
              </a:ext>
            </a:extLst>
          </p:cNvPr>
          <p:cNvSpPr/>
          <p:nvPr/>
        </p:nvSpPr>
        <p:spPr>
          <a:xfrm>
            <a:off x="3619667" y="3413357"/>
            <a:ext cx="2405717" cy="307777"/>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アイデンティティ情報</a:t>
            </a:r>
          </a:p>
        </p:txBody>
      </p:sp>
      <p:sp>
        <p:nvSpPr>
          <p:cNvPr id="44" name="正方形/長方形 43">
            <a:extLst>
              <a:ext uri="{FF2B5EF4-FFF2-40B4-BE49-F238E27FC236}">
                <a16:creationId xmlns:a16="http://schemas.microsoft.com/office/drawing/2014/main" id="{EA2E0637-528B-2049-AEE5-A0F71F1DA520}"/>
              </a:ext>
            </a:extLst>
          </p:cNvPr>
          <p:cNvSpPr/>
          <p:nvPr/>
        </p:nvSpPr>
        <p:spPr>
          <a:xfrm>
            <a:off x="3445679" y="5333943"/>
            <a:ext cx="2709842" cy="307777"/>
          </a:xfrm>
          <a:prstGeom prst="rect">
            <a:avLst/>
          </a:prstGeom>
        </p:spPr>
        <p:txBody>
          <a:bodyPr wrap="square">
            <a:spAutoFit/>
          </a:bodyPr>
          <a:lstStyle/>
          <a:p>
            <a:pPr algn="ctr"/>
            <a:r>
              <a:rPr lang="ja-JP" altLang="en-US" sz="1400" b="1">
                <a:solidFill>
                  <a:schemeClr val="tx2">
                    <a:lumMod val="75000"/>
                  </a:schemeClr>
                </a:solidFill>
                <a:latin typeface="Meiryo" panose="020B0604030504040204" pitchFamily="34" charset="-128"/>
                <a:ea typeface="Meiryo" panose="020B0604030504040204" pitchFamily="34" charset="-128"/>
              </a:rPr>
              <a:t>アデンティティ・レジスター</a:t>
            </a:r>
          </a:p>
        </p:txBody>
      </p:sp>
      <p:sp>
        <p:nvSpPr>
          <p:cNvPr id="5" name="正方形/長方形 4">
            <a:extLst>
              <a:ext uri="{FF2B5EF4-FFF2-40B4-BE49-F238E27FC236}">
                <a16:creationId xmlns:a16="http://schemas.microsoft.com/office/drawing/2014/main" id="{213EA714-80B3-5245-8E02-4579081BF610}"/>
              </a:ext>
            </a:extLst>
          </p:cNvPr>
          <p:cNvSpPr/>
          <p:nvPr/>
        </p:nvSpPr>
        <p:spPr>
          <a:xfrm>
            <a:off x="3460802" y="1465353"/>
            <a:ext cx="2709842" cy="155290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B65554B4-3413-EB4E-9250-C87EC31D11C5}"/>
              </a:ext>
            </a:extLst>
          </p:cNvPr>
          <p:cNvSpPr txBox="1"/>
          <p:nvPr/>
        </p:nvSpPr>
        <p:spPr>
          <a:xfrm>
            <a:off x="3460801" y="1953129"/>
            <a:ext cx="2709844" cy="1015663"/>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認証要求者のアイデンティティ情報を特定し、クレデンシャルを保持していることを検証することで、当該エンティティが主張するアイデンティティ情報との同一性を検証する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46" name="正方形/長方形 45">
            <a:extLst>
              <a:ext uri="{FF2B5EF4-FFF2-40B4-BE49-F238E27FC236}">
                <a16:creationId xmlns:a16="http://schemas.microsoft.com/office/drawing/2014/main" id="{E03861B0-2E40-644A-8CA0-A49E02941158}"/>
              </a:ext>
            </a:extLst>
          </p:cNvPr>
          <p:cNvSpPr/>
          <p:nvPr/>
        </p:nvSpPr>
        <p:spPr>
          <a:xfrm>
            <a:off x="3467604" y="1584513"/>
            <a:ext cx="2709844" cy="338554"/>
          </a:xfrm>
          <a:prstGeom prst="rect">
            <a:avLst/>
          </a:prstGeom>
        </p:spPr>
        <p:txBody>
          <a:bodyPr wrap="square">
            <a:spAutoFit/>
          </a:bodyPr>
          <a:lstStyle/>
          <a:p>
            <a:pPr algn="ctr"/>
            <a:r>
              <a:rPr lang="ja-JP" altLang="en-US" sz="1600" b="1">
                <a:solidFill>
                  <a:schemeClr val="bg1"/>
                </a:solidFill>
                <a:latin typeface="Meiryo" panose="020B0604030504040204" pitchFamily="34" charset="-128"/>
                <a:ea typeface="Meiryo" panose="020B0604030504040204" pitchFamily="34" charset="-128"/>
              </a:rPr>
              <a:t>認証／エンティティ認証</a:t>
            </a:r>
          </a:p>
        </p:txBody>
      </p:sp>
      <p:sp>
        <p:nvSpPr>
          <p:cNvPr id="6" name="右矢印 5">
            <a:extLst>
              <a:ext uri="{FF2B5EF4-FFF2-40B4-BE49-F238E27FC236}">
                <a16:creationId xmlns:a16="http://schemas.microsoft.com/office/drawing/2014/main" id="{14B7B5BA-CFAF-CC41-A734-4363428EFCEE}"/>
              </a:ext>
            </a:extLst>
          </p:cNvPr>
          <p:cNvSpPr/>
          <p:nvPr/>
        </p:nvSpPr>
        <p:spPr>
          <a:xfrm>
            <a:off x="1676400" y="1584513"/>
            <a:ext cx="1694329" cy="50217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965A0C61-D7BB-F842-8C4E-A4A4FA696A0C}"/>
              </a:ext>
            </a:extLst>
          </p:cNvPr>
          <p:cNvSpPr/>
          <p:nvPr/>
        </p:nvSpPr>
        <p:spPr>
          <a:xfrm>
            <a:off x="6844677" y="1495296"/>
            <a:ext cx="1858621" cy="15529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BA7C921A-9176-5E47-99E9-08E75772D059}"/>
              </a:ext>
            </a:extLst>
          </p:cNvPr>
          <p:cNvSpPr txBox="1"/>
          <p:nvPr/>
        </p:nvSpPr>
        <p:spPr>
          <a:xfrm>
            <a:off x="7240712" y="1633113"/>
            <a:ext cx="1172116" cy="1277273"/>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姓名</a:t>
            </a:r>
            <a:endParaRPr kumimoji="1"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性別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生年月日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住所</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勤務先</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役職</a:t>
            </a:r>
            <a:endParaRPr lang="en-US" altLang="ja-JP" sz="1100" dirty="0">
              <a:solidFill>
                <a:schemeClr val="bg1"/>
              </a:solidFill>
              <a:latin typeface="Meiryo" panose="020B0604030504040204" pitchFamily="34" charset="-128"/>
              <a:ea typeface="Meiryo" panose="020B0604030504040204" pitchFamily="34" charset="-128"/>
            </a:endParaRPr>
          </a:p>
          <a:p>
            <a:r>
              <a:rPr kumimoji="1" lang="ja-JP" altLang="en-US" sz="1100">
                <a:solidFill>
                  <a:schemeClr val="bg1"/>
                </a:solidFill>
                <a:latin typeface="Meiryo" panose="020B0604030504040204" pitchFamily="34" charset="-128"/>
                <a:ea typeface="Meiryo" panose="020B0604030504040204" pitchFamily="34" charset="-128"/>
              </a:rPr>
              <a:t>電話番号　など</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49" name="右矢印 48">
            <a:extLst>
              <a:ext uri="{FF2B5EF4-FFF2-40B4-BE49-F238E27FC236}">
                <a16:creationId xmlns:a16="http://schemas.microsoft.com/office/drawing/2014/main" id="{5011CC46-0F04-2748-8DB6-274E047B4150}"/>
              </a:ext>
            </a:extLst>
          </p:cNvPr>
          <p:cNvSpPr/>
          <p:nvPr/>
        </p:nvSpPr>
        <p:spPr>
          <a:xfrm>
            <a:off x="6291426" y="1584513"/>
            <a:ext cx="458997" cy="50217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下矢印 23">
            <a:extLst>
              <a:ext uri="{FF2B5EF4-FFF2-40B4-BE49-F238E27FC236}">
                <a16:creationId xmlns:a16="http://schemas.microsoft.com/office/drawing/2014/main" id="{CC904656-310E-7B4B-BF3D-D9CFFE398570}"/>
              </a:ext>
            </a:extLst>
          </p:cNvPr>
          <p:cNvSpPr/>
          <p:nvPr/>
        </p:nvSpPr>
        <p:spPr>
          <a:xfrm>
            <a:off x="4738712" y="2970662"/>
            <a:ext cx="275518" cy="369207"/>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7A556E15-0A11-7E4A-9395-2049EBB103AC}"/>
              </a:ext>
            </a:extLst>
          </p:cNvPr>
          <p:cNvSpPr/>
          <p:nvPr/>
        </p:nvSpPr>
        <p:spPr>
          <a:xfrm>
            <a:off x="6170641" y="3308918"/>
            <a:ext cx="1558613" cy="600164"/>
          </a:xfrm>
          <a:prstGeom prst="rect">
            <a:avLst/>
          </a:prstGeom>
        </p:spPr>
        <p:txBody>
          <a:bodyPr wrap="square">
            <a:spAutoFit/>
          </a:bodyPr>
          <a:lstStyle/>
          <a:p>
            <a:pPr algn="r"/>
            <a:r>
              <a:rPr lang="ja-JP" altLang="en-US" sz="1100">
                <a:solidFill>
                  <a:srgbClr val="7030A0"/>
                </a:solidFill>
                <a:latin typeface="Meiryo" panose="020B0604030504040204" pitchFamily="34" charset="-128"/>
                <a:ea typeface="Meiryo" panose="020B0604030504040204" pitchFamily="34" charset="-128"/>
              </a:rPr>
              <a:t>エンティティと</a:t>
            </a:r>
            <a:endParaRPr lang="en-US" altLang="ja-JP" sz="1100" dirty="0">
              <a:solidFill>
                <a:srgbClr val="7030A0"/>
              </a:solidFill>
              <a:latin typeface="Meiryo" panose="020B0604030504040204" pitchFamily="34" charset="-128"/>
              <a:ea typeface="Meiryo" panose="020B0604030504040204" pitchFamily="34" charset="-128"/>
            </a:endParaRPr>
          </a:p>
          <a:p>
            <a:pPr algn="r"/>
            <a:r>
              <a:rPr lang="ja-JP" altLang="en-US" sz="1100">
                <a:solidFill>
                  <a:srgbClr val="7030A0"/>
                </a:solidFill>
                <a:latin typeface="Meiryo" panose="020B0604030504040204" pitchFamily="34" charset="-128"/>
                <a:ea typeface="Meiryo" panose="020B0604030504040204" pitchFamily="34" charset="-128"/>
              </a:rPr>
              <a:t>アイデンティティが</a:t>
            </a:r>
            <a:endParaRPr lang="en-US" altLang="ja-JP" sz="1100" dirty="0">
              <a:solidFill>
                <a:srgbClr val="7030A0"/>
              </a:solidFill>
              <a:latin typeface="Meiryo" panose="020B0604030504040204" pitchFamily="34" charset="-128"/>
              <a:ea typeface="Meiryo" panose="020B0604030504040204" pitchFamily="34" charset="-128"/>
            </a:endParaRPr>
          </a:p>
          <a:p>
            <a:pPr algn="r"/>
            <a:r>
              <a:rPr lang="ja-JP" altLang="en-US" sz="1100">
                <a:solidFill>
                  <a:srgbClr val="7030A0"/>
                </a:solidFill>
                <a:latin typeface="Meiryo" panose="020B0604030504040204" pitchFamily="34" charset="-128"/>
                <a:ea typeface="Meiryo" panose="020B0604030504040204" pitchFamily="34" charset="-128"/>
              </a:rPr>
              <a:t>一致したことを確認</a:t>
            </a:r>
          </a:p>
        </p:txBody>
      </p:sp>
      <p:grpSp>
        <p:nvGrpSpPr>
          <p:cNvPr id="53" name="Group 4">
            <a:extLst>
              <a:ext uri="{FF2B5EF4-FFF2-40B4-BE49-F238E27FC236}">
                <a16:creationId xmlns:a16="http://schemas.microsoft.com/office/drawing/2014/main" id="{C182E69D-E6CE-C748-9C83-5997A1C7CD93}"/>
              </a:ext>
            </a:extLst>
          </p:cNvPr>
          <p:cNvGrpSpPr>
            <a:grpSpLocks noChangeAspect="1"/>
          </p:cNvGrpSpPr>
          <p:nvPr/>
        </p:nvGrpSpPr>
        <p:grpSpPr bwMode="auto">
          <a:xfrm>
            <a:off x="7427170" y="4759279"/>
            <a:ext cx="799197" cy="1517615"/>
            <a:chOff x="4282" y="2219"/>
            <a:chExt cx="554" cy="1052"/>
          </a:xfrm>
          <a:effectLst>
            <a:outerShdw blurRad="50800" dist="38100" dir="2700000" algn="tl" rotWithShape="0">
              <a:prstClr val="black">
                <a:alpha val="40000"/>
              </a:prstClr>
            </a:outerShdw>
          </a:effectLst>
        </p:grpSpPr>
        <p:sp>
          <p:nvSpPr>
            <p:cNvPr id="54" name="Rectangle 5">
              <a:extLst>
                <a:ext uri="{FF2B5EF4-FFF2-40B4-BE49-F238E27FC236}">
                  <a16:creationId xmlns:a16="http://schemas.microsoft.com/office/drawing/2014/main" id="{D2B70757-94AF-CD46-A8CE-ACFB63BB5670}"/>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5" name="Rectangle 6">
              <a:extLst>
                <a:ext uri="{FF2B5EF4-FFF2-40B4-BE49-F238E27FC236}">
                  <a16:creationId xmlns:a16="http://schemas.microsoft.com/office/drawing/2014/main" id="{B4E4AF1D-28CB-9945-8447-B2A06F8548D3}"/>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56" name="Rectangle 7">
              <a:extLst>
                <a:ext uri="{FF2B5EF4-FFF2-40B4-BE49-F238E27FC236}">
                  <a16:creationId xmlns:a16="http://schemas.microsoft.com/office/drawing/2014/main" id="{B3415C83-C7C1-2B44-9E7C-F29D4B13259E}"/>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7" name="Rectangle 8">
              <a:extLst>
                <a:ext uri="{FF2B5EF4-FFF2-40B4-BE49-F238E27FC236}">
                  <a16:creationId xmlns:a16="http://schemas.microsoft.com/office/drawing/2014/main" id="{3471C3F3-6BBE-AB47-AFB7-C22E8AA3E5C3}"/>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8" name="Rectangle 9">
              <a:extLst>
                <a:ext uri="{FF2B5EF4-FFF2-40B4-BE49-F238E27FC236}">
                  <a16:creationId xmlns:a16="http://schemas.microsoft.com/office/drawing/2014/main" id="{62D0252C-D097-BA40-A143-7BEB23A51607}"/>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9" name="Rectangle 10">
              <a:extLst>
                <a:ext uri="{FF2B5EF4-FFF2-40B4-BE49-F238E27FC236}">
                  <a16:creationId xmlns:a16="http://schemas.microsoft.com/office/drawing/2014/main" id="{2E3F19D8-1283-7547-BC4F-445D153B6679}"/>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60" name="Rectangle 11">
              <a:extLst>
                <a:ext uri="{FF2B5EF4-FFF2-40B4-BE49-F238E27FC236}">
                  <a16:creationId xmlns:a16="http://schemas.microsoft.com/office/drawing/2014/main" id="{722B182C-8D0A-3141-9BA2-95BEEC35DB3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61" name="下矢印 60">
            <a:extLst>
              <a:ext uri="{FF2B5EF4-FFF2-40B4-BE49-F238E27FC236}">
                <a16:creationId xmlns:a16="http://schemas.microsoft.com/office/drawing/2014/main" id="{896A1E62-A9A3-2D4A-9F53-55863DEED2BF}"/>
              </a:ext>
            </a:extLst>
          </p:cNvPr>
          <p:cNvSpPr/>
          <p:nvPr/>
        </p:nvSpPr>
        <p:spPr>
          <a:xfrm>
            <a:off x="7627201" y="3144860"/>
            <a:ext cx="374482" cy="1298468"/>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AC1BAF23-6F63-6043-AF3F-62AD31AA02D3}"/>
              </a:ext>
            </a:extLst>
          </p:cNvPr>
          <p:cNvSpPr/>
          <p:nvPr/>
        </p:nvSpPr>
        <p:spPr>
          <a:xfrm>
            <a:off x="6471847" y="4482279"/>
            <a:ext cx="2709842" cy="276999"/>
          </a:xfrm>
          <a:prstGeom prst="rect">
            <a:avLst/>
          </a:prstGeom>
        </p:spPr>
        <p:txBody>
          <a:bodyPr wrap="square">
            <a:spAutoFit/>
          </a:bodyPr>
          <a:lstStyle/>
          <a:p>
            <a:pPr algn="ctr"/>
            <a:r>
              <a:rPr lang="ja-JP" altLang="en-US" sz="1200" b="1">
                <a:solidFill>
                  <a:srgbClr val="202122"/>
                </a:solidFill>
                <a:latin typeface="Meiryo" panose="020B0604030504040204" pitchFamily="34" charset="-128"/>
                <a:ea typeface="Meiryo" panose="020B0604030504040204" pitchFamily="34" charset="-128"/>
              </a:rPr>
              <a:t>システムやアプリケーション</a:t>
            </a:r>
            <a:endParaRPr lang="ja-JP" altLang="en-US" sz="1200" b="1">
              <a:latin typeface="Meiryo" panose="020B0604030504040204" pitchFamily="34" charset="-128"/>
              <a:ea typeface="Meiryo" panose="020B0604030504040204" pitchFamily="34" charset="-128"/>
            </a:endParaRPr>
          </a:p>
        </p:txBody>
      </p:sp>
      <p:sp>
        <p:nvSpPr>
          <p:cNvPr id="63" name="曲折矢印 62">
            <a:extLst>
              <a:ext uri="{FF2B5EF4-FFF2-40B4-BE49-F238E27FC236}">
                <a16:creationId xmlns:a16="http://schemas.microsoft.com/office/drawing/2014/main" id="{C909DF7B-E270-FA48-8717-6DE0EA709CDA}"/>
              </a:ext>
            </a:extLst>
          </p:cNvPr>
          <p:cNvSpPr/>
          <p:nvPr/>
        </p:nvSpPr>
        <p:spPr>
          <a:xfrm rot="16200000">
            <a:off x="2391603" y="1099692"/>
            <a:ext cx="3444745" cy="6314786"/>
          </a:xfrm>
          <a:prstGeom prst="bentArrow">
            <a:avLst>
              <a:gd name="adj1" fmla="val 8821"/>
              <a:gd name="adj2" fmla="val 7751"/>
              <a:gd name="adj3" fmla="val 8857"/>
              <a:gd name="adj4" fmla="val 2501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9F2F39D9-E4F5-F64D-8EE2-8A4426F98EFA}"/>
              </a:ext>
            </a:extLst>
          </p:cNvPr>
          <p:cNvSpPr/>
          <p:nvPr/>
        </p:nvSpPr>
        <p:spPr>
          <a:xfrm>
            <a:off x="1368426" y="6052946"/>
            <a:ext cx="5872286" cy="276999"/>
          </a:xfrm>
          <a:prstGeom prst="rect">
            <a:avLst/>
          </a:prstGeom>
        </p:spPr>
        <p:txBody>
          <a:bodyPr wrap="square">
            <a:spAutoFit/>
          </a:bodyPr>
          <a:lstStyle/>
          <a:p>
            <a:pPr algn="ctr"/>
            <a:r>
              <a:rPr lang="ja-JP" altLang="en-US" sz="1200">
                <a:solidFill>
                  <a:schemeClr val="accent3">
                    <a:lumMod val="75000"/>
                  </a:schemeClr>
                </a:solidFill>
                <a:latin typeface="Meiryo" panose="020B0604030504040204" pitchFamily="34" charset="-128"/>
                <a:ea typeface="Meiryo" panose="020B0604030504040204" pitchFamily="34" charset="-128"/>
              </a:rPr>
              <a:t>システムやアプリケーションなどのリソースにアクセスすることを許可</a:t>
            </a:r>
          </a:p>
        </p:txBody>
      </p:sp>
      <p:sp>
        <p:nvSpPr>
          <p:cNvPr id="65" name="正方形/長方形 64">
            <a:extLst>
              <a:ext uri="{FF2B5EF4-FFF2-40B4-BE49-F238E27FC236}">
                <a16:creationId xmlns:a16="http://schemas.microsoft.com/office/drawing/2014/main" id="{4A6DB845-BA5F-A744-A8C6-F87E7B4A114E}"/>
              </a:ext>
            </a:extLst>
          </p:cNvPr>
          <p:cNvSpPr/>
          <p:nvPr/>
        </p:nvSpPr>
        <p:spPr>
          <a:xfrm>
            <a:off x="3867793" y="3903668"/>
            <a:ext cx="2133600" cy="461665"/>
          </a:xfrm>
          <a:prstGeom prst="rect">
            <a:avLst/>
          </a:prstGeom>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＊クレデンシャル</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を含む</a:t>
            </a:r>
          </a:p>
        </p:txBody>
      </p:sp>
    </p:spTree>
    <p:extLst>
      <p:ext uri="{BB962C8B-B14F-4D97-AF65-F5344CB8AC3E}">
        <p14:creationId xmlns:p14="http://schemas.microsoft.com/office/powerpoint/2010/main" val="935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角丸四角形 113">
            <a:extLst>
              <a:ext uri="{FF2B5EF4-FFF2-40B4-BE49-F238E27FC236}">
                <a16:creationId xmlns:a16="http://schemas.microsoft.com/office/drawing/2014/main" id="{DA6482C9-76D1-A94A-8103-DA005238115B}"/>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4BCB60D4-CC0D-0542-9997-A64388AE3956}"/>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シングル・サインオン（</a:t>
            </a:r>
            <a:r>
              <a:rPr lang="en-US" altLang="ja-JP" dirty="0"/>
              <a:t>SSO</a:t>
            </a:r>
            <a:r>
              <a:rPr lang="ja-JP" altLang="en-US"/>
              <a:t>）システム　 </a:t>
            </a:r>
            <a:r>
              <a:rPr lang="en-US" altLang="ja-JP" dirty="0"/>
              <a:t>1/2</a:t>
            </a:r>
            <a:endParaRPr kumimoji="1" lang="ja-JP" altLang="en-US"/>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40768"/>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40768"/>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40768"/>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45465"/>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45465"/>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45465"/>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D3B7EF3-DF0A-EB44-9A8F-AC42DE7E37BA}"/>
              </a:ext>
            </a:extLst>
          </p:cNvPr>
          <p:cNvPicPr>
            <a:picLocks noChangeAspect="1"/>
          </p:cNvPicPr>
          <p:nvPr/>
        </p:nvPicPr>
        <p:blipFill>
          <a:blip r:embed="rId2"/>
          <a:stretch>
            <a:fillRect/>
          </a:stretch>
        </p:blipFill>
        <p:spPr>
          <a:xfrm>
            <a:off x="4008054" y="3983514"/>
            <a:ext cx="1127892" cy="1683421"/>
          </a:xfrm>
          <a:prstGeom prst="rect">
            <a:avLst/>
          </a:prstGeom>
        </p:spPr>
      </p:pic>
      <p:pic>
        <p:nvPicPr>
          <p:cNvPr id="13" name="図 12">
            <a:extLst>
              <a:ext uri="{FF2B5EF4-FFF2-40B4-BE49-F238E27FC236}">
                <a16:creationId xmlns:a16="http://schemas.microsoft.com/office/drawing/2014/main" id="{2CC8F9DE-271C-F349-99B0-1AEED3645203}"/>
              </a:ext>
            </a:extLst>
          </p:cNvPr>
          <p:cNvPicPr>
            <a:picLocks noChangeAspect="1"/>
          </p:cNvPicPr>
          <p:nvPr/>
        </p:nvPicPr>
        <p:blipFill>
          <a:blip r:embed="rId3"/>
          <a:stretch>
            <a:fillRect/>
          </a:stretch>
        </p:blipFill>
        <p:spPr>
          <a:xfrm flipH="1">
            <a:off x="6455351" y="3856832"/>
            <a:ext cx="2005708" cy="2015787"/>
          </a:xfrm>
          <a:prstGeom prst="rect">
            <a:avLst/>
          </a:prstGeom>
        </p:spPr>
      </p:pic>
      <p:pic>
        <p:nvPicPr>
          <p:cNvPr id="14" name="図 13">
            <a:extLst>
              <a:ext uri="{FF2B5EF4-FFF2-40B4-BE49-F238E27FC236}">
                <a16:creationId xmlns:a16="http://schemas.microsoft.com/office/drawing/2014/main" id="{6EFDCD35-5004-6545-8C5A-8B76DCD6F1F8}"/>
              </a:ext>
            </a:extLst>
          </p:cNvPr>
          <p:cNvPicPr>
            <a:picLocks noChangeAspect="1"/>
          </p:cNvPicPr>
          <p:nvPr/>
        </p:nvPicPr>
        <p:blipFill>
          <a:blip r:embed="rId4"/>
          <a:stretch>
            <a:fillRect/>
          </a:stretch>
        </p:blipFill>
        <p:spPr>
          <a:xfrm>
            <a:off x="664750" y="3856832"/>
            <a:ext cx="2005709" cy="2015788"/>
          </a:xfrm>
          <a:prstGeom prst="rect">
            <a:avLst/>
          </a:prstGeom>
        </p:spPr>
      </p:pic>
      <p:sp>
        <p:nvSpPr>
          <p:cNvPr id="16" name="正方形/長方形 15">
            <a:extLst>
              <a:ext uri="{FF2B5EF4-FFF2-40B4-BE49-F238E27FC236}">
                <a16:creationId xmlns:a16="http://schemas.microsoft.com/office/drawing/2014/main" id="{F857BAD3-8126-4A4B-AA3F-72C16A2580A0}"/>
              </a:ext>
            </a:extLst>
          </p:cNvPr>
          <p:cNvSpPr/>
          <p:nvPr/>
        </p:nvSpPr>
        <p:spPr>
          <a:xfrm>
            <a:off x="816060" y="1561762"/>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9FF5660-F97B-B24E-9C9B-149DA4460F85}"/>
              </a:ext>
            </a:extLst>
          </p:cNvPr>
          <p:cNvSpPr/>
          <p:nvPr/>
        </p:nvSpPr>
        <p:spPr>
          <a:xfrm>
            <a:off x="816060" y="171999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8555565A-8E2C-B84B-A855-EEA6B57575AB}"/>
              </a:ext>
            </a:extLst>
          </p:cNvPr>
          <p:cNvSpPr/>
          <p:nvPr/>
        </p:nvSpPr>
        <p:spPr>
          <a:xfrm>
            <a:off x="2145295" y="1547549"/>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C0E648CB-5E1A-4A48-9569-956D9DF89675}"/>
              </a:ext>
            </a:extLst>
          </p:cNvPr>
          <p:cNvSpPr/>
          <p:nvPr/>
        </p:nvSpPr>
        <p:spPr>
          <a:xfrm>
            <a:off x="2145295" y="170577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A964B06-8002-A343-9F4C-AC95D0AED47C}"/>
              </a:ext>
            </a:extLst>
          </p:cNvPr>
          <p:cNvSpPr/>
          <p:nvPr/>
        </p:nvSpPr>
        <p:spPr>
          <a:xfrm>
            <a:off x="3573807" y="157544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87D97C9-DB63-D649-9D55-E86E76B24700}"/>
              </a:ext>
            </a:extLst>
          </p:cNvPr>
          <p:cNvSpPr/>
          <p:nvPr/>
        </p:nvSpPr>
        <p:spPr>
          <a:xfrm>
            <a:off x="3573807" y="1733670"/>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DAECD78-C8C8-6D4A-B78A-2F55436B430D}"/>
              </a:ext>
            </a:extLst>
          </p:cNvPr>
          <p:cNvSpPr/>
          <p:nvPr/>
        </p:nvSpPr>
        <p:spPr>
          <a:xfrm>
            <a:off x="4903042" y="156122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5230F55D-000E-C442-81F7-3B2AFB582E1F}"/>
              </a:ext>
            </a:extLst>
          </p:cNvPr>
          <p:cNvSpPr/>
          <p:nvPr/>
        </p:nvSpPr>
        <p:spPr>
          <a:xfrm>
            <a:off x="4903042" y="171945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EBB1CE6D-4AB3-B943-93BD-0AFBBF31BCA7}"/>
              </a:ext>
            </a:extLst>
          </p:cNvPr>
          <p:cNvSpPr/>
          <p:nvPr/>
        </p:nvSpPr>
        <p:spPr>
          <a:xfrm>
            <a:off x="6334966" y="157964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102009D5-8056-1C44-9E85-C3BEE970B323}"/>
              </a:ext>
            </a:extLst>
          </p:cNvPr>
          <p:cNvSpPr/>
          <p:nvPr/>
        </p:nvSpPr>
        <p:spPr>
          <a:xfrm>
            <a:off x="6334966" y="173787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CD1AC9DE-01AA-0041-8D00-FB683CCE8F00}"/>
              </a:ext>
            </a:extLst>
          </p:cNvPr>
          <p:cNvSpPr/>
          <p:nvPr/>
        </p:nvSpPr>
        <p:spPr>
          <a:xfrm>
            <a:off x="7664201" y="1565435"/>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EC9D2C2-3127-704F-AE8F-69E12038CAFA}"/>
              </a:ext>
            </a:extLst>
          </p:cNvPr>
          <p:cNvSpPr/>
          <p:nvPr/>
        </p:nvSpPr>
        <p:spPr>
          <a:xfrm>
            <a:off x="7664201" y="1723664"/>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cxnSp>
        <p:nvCxnSpPr>
          <p:cNvPr id="29" name="直線矢印コネクタ 28">
            <a:extLst>
              <a:ext uri="{FF2B5EF4-FFF2-40B4-BE49-F238E27FC236}">
                <a16:creationId xmlns:a16="http://schemas.microsoft.com/office/drawing/2014/main" id="{7A51C0FC-8071-6941-93DE-D1818197CDB7}"/>
              </a:ext>
            </a:extLst>
          </p:cNvPr>
          <p:cNvCxnSpPr>
            <a:cxnSpLocks/>
            <a:stCxn id="12" idx="0"/>
          </p:cNvCxnSpPr>
          <p:nvPr/>
        </p:nvCxnSpPr>
        <p:spPr>
          <a:xfrm flipH="1" flipV="1">
            <a:off x="1187984" y="2202734"/>
            <a:ext cx="3384016" cy="1780780"/>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30A7BA20-675C-6349-B675-5CCB9B2E5779}"/>
              </a:ext>
            </a:extLst>
          </p:cNvPr>
          <p:cNvCxnSpPr>
            <a:cxnSpLocks/>
            <a:stCxn id="12" idx="0"/>
            <a:endCxn id="9" idx="2"/>
          </p:cNvCxnSpPr>
          <p:nvPr/>
        </p:nvCxnSpPr>
        <p:spPr>
          <a:xfrm flipH="1" flipV="1">
            <a:off x="2492013" y="1990689"/>
            <a:ext cx="2079987"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AD2D5BBF-A2B4-AA4A-9169-4F50817AA688}"/>
              </a:ext>
            </a:extLst>
          </p:cNvPr>
          <p:cNvCxnSpPr>
            <a:cxnSpLocks/>
            <a:stCxn id="12" idx="0"/>
            <a:endCxn id="10" idx="2"/>
          </p:cNvCxnSpPr>
          <p:nvPr/>
        </p:nvCxnSpPr>
        <p:spPr>
          <a:xfrm flipH="1" flipV="1">
            <a:off x="3875484" y="1990689"/>
            <a:ext cx="696516"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2565081-2C3B-224D-A6D8-A8C598C5C7D5}"/>
              </a:ext>
            </a:extLst>
          </p:cNvPr>
          <p:cNvCxnSpPr>
            <a:cxnSpLocks/>
            <a:stCxn id="12" idx="0"/>
            <a:endCxn id="5" idx="2"/>
          </p:cNvCxnSpPr>
          <p:nvPr/>
        </p:nvCxnSpPr>
        <p:spPr>
          <a:xfrm flipV="1">
            <a:off x="4572000" y="1985992"/>
            <a:ext cx="686955"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3422DD57-DC70-5B43-AA75-13CB55E54318}"/>
              </a:ext>
            </a:extLst>
          </p:cNvPr>
          <p:cNvCxnSpPr>
            <a:cxnSpLocks/>
            <a:stCxn id="12" idx="0"/>
            <a:endCxn id="6" idx="2"/>
          </p:cNvCxnSpPr>
          <p:nvPr/>
        </p:nvCxnSpPr>
        <p:spPr>
          <a:xfrm flipV="1">
            <a:off x="4572000" y="1985992"/>
            <a:ext cx="2063797"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323E63EF-40B4-3845-8798-D1423076EE0A}"/>
              </a:ext>
            </a:extLst>
          </p:cNvPr>
          <p:cNvCxnSpPr>
            <a:cxnSpLocks/>
            <a:stCxn id="12" idx="0"/>
            <a:endCxn id="7" idx="2"/>
          </p:cNvCxnSpPr>
          <p:nvPr/>
        </p:nvCxnSpPr>
        <p:spPr>
          <a:xfrm flipV="1">
            <a:off x="4572000" y="1985992"/>
            <a:ext cx="3440639"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74A7013-647B-FC48-A4BD-B1C97B2578D9}"/>
              </a:ext>
            </a:extLst>
          </p:cNvPr>
          <p:cNvCxnSpPr>
            <a:cxnSpLocks/>
            <a:stCxn id="13" idx="0"/>
            <a:endCxn id="8" idx="2"/>
          </p:cNvCxnSpPr>
          <p:nvPr/>
        </p:nvCxnSpPr>
        <p:spPr>
          <a:xfrm flipH="1" flipV="1">
            <a:off x="1113172" y="1990689"/>
            <a:ext cx="6345033"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2484BD1F-F75A-1141-BBE1-992FF3998EEB}"/>
              </a:ext>
            </a:extLst>
          </p:cNvPr>
          <p:cNvCxnSpPr>
            <a:cxnSpLocks/>
            <a:stCxn id="13" idx="0"/>
            <a:endCxn id="9" idx="2"/>
          </p:cNvCxnSpPr>
          <p:nvPr/>
        </p:nvCxnSpPr>
        <p:spPr>
          <a:xfrm flipH="1" flipV="1">
            <a:off x="2492013" y="1990689"/>
            <a:ext cx="4966192"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E734D979-7F66-1146-AA14-0F817F2299BE}"/>
              </a:ext>
            </a:extLst>
          </p:cNvPr>
          <p:cNvCxnSpPr>
            <a:cxnSpLocks/>
            <a:stCxn id="13" idx="0"/>
            <a:endCxn id="10" idx="2"/>
          </p:cNvCxnSpPr>
          <p:nvPr/>
        </p:nvCxnSpPr>
        <p:spPr>
          <a:xfrm flipH="1" flipV="1">
            <a:off x="3875484" y="1990689"/>
            <a:ext cx="3582721"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53A0B36-E490-5B48-902C-4C7688369600}"/>
              </a:ext>
            </a:extLst>
          </p:cNvPr>
          <p:cNvCxnSpPr>
            <a:cxnSpLocks/>
            <a:stCxn id="13" idx="0"/>
            <a:endCxn id="5" idx="2"/>
          </p:cNvCxnSpPr>
          <p:nvPr/>
        </p:nvCxnSpPr>
        <p:spPr>
          <a:xfrm flipH="1" flipV="1">
            <a:off x="5258955" y="1985992"/>
            <a:ext cx="2199250"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83AD19C6-98AF-014A-8852-62EE9B2B1DB5}"/>
              </a:ext>
            </a:extLst>
          </p:cNvPr>
          <p:cNvCxnSpPr>
            <a:cxnSpLocks/>
            <a:stCxn id="13" idx="0"/>
            <a:endCxn id="6" idx="2"/>
          </p:cNvCxnSpPr>
          <p:nvPr/>
        </p:nvCxnSpPr>
        <p:spPr>
          <a:xfrm flipH="1" flipV="1">
            <a:off x="6635797" y="1985992"/>
            <a:ext cx="822408"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67CB6DD6-25D1-C944-9976-92620E82747B}"/>
              </a:ext>
            </a:extLst>
          </p:cNvPr>
          <p:cNvCxnSpPr>
            <a:cxnSpLocks/>
            <a:stCxn id="13" idx="0"/>
            <a:endCxn id="7" idx="2"/>
          </p:cNvCxnSpPr>
          <p:nvPr/>
        </p:nvCxnSpPr>
        <p:spPr>
          <a:xfrm flipV="1">
            <a:off x="7458205" y="1985992"/>
            <a:ext cx="554434"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a:extLst>
              <a:ext uri="{FF2B5EF4-FFF2-40B4-BE49-F238E27FC236}">
                <a16:creationId xmlns:a16="http://schemas.microsoft.com/office/drawing/2014/main" id="{55FC95C3-1E5F-074C-BBCD-F0818BBAC0C1}"/>
              </a:ext>
            </a:extLst>
          </p:cNvPr>
          <p:cNvCxnSpPr>
            <a:cxnSpLocks/>
            <a:stCxn id="14" idx="0"/>
            <a:endCxn id="8" idx="2"/>
          </p:cNvCxnSpPr>
          <p:nvPr/>
        </p:nvCxnSpPr>
        <p:spPr>
          <a:xfrm flipH="1" flipV="1">
            <a:off x="1113172" y="1990689"/>
            <a:ext cx="554433"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DF2AAFA6-90DC-D746-ACA5-A03AFDA80D02}"/>
              </a:ext>
            </a:extLst>
          </p:cNvPr>
          <p:cNvCxnSpPr>
            <a:cxnSpLocks/>
            <a:stCxn id="14" idx="0"/>
            <a:endCxn id="9" idx="2"/>
          </p:cNvCxnSpPr>
          <p:nvPr/>
        </p:nvCxnSpPr>
        <p:spPr>
          <a:xfrm flipV="1">
            <a:off x="1667605" y="1990689"/>
            <a:ext cx="824408"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675A5937-0949-B647-96DC-2C10C9B6DADD}"/>
              </a:ext>
            </a:extLst>
          </p:cNvPr>
          <p:cNvCxnSpPr>
            <a:cxnSpLocks/>
            <a:stCxn id="14" idx="0"/>
            <a:endCxn id="10" idx="2"/>
          </p:cNvCxnSpPr>
          <p:nvPr/>
        </p:nvCxnSpPr>
        <p:spPr>
          <a:xfrm flipV="1">
            <a:off x="1667605" y="1990689"/>
            <a:ext cx="2207879"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4A8045BC-99C6-4B42-9CAE-1630143CD50C}"/>
              </a:ext>
            </a:extLst>
          </p:cNvPr>
          <p:cNvCxnSpPr>
            <a:cxnSpLocks/>
            <a:stCxn id="14" idx="0"/>
            <a:endCxn id="5" idx="2"/>
          </p:cNvCxnSpPr>
          <p:nvPr/>
        </p:nvCxnSpPr>
        <p:spPr>
          <a:xfrm flipV="1">
            <a:off x="1667605" y="1985992"/>
            <a:ext cx="3591350"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820BE81A-7379-4547-9D0B-062605E2139B}"/>
              </a:ext>
            </a:extLst>
          </p:cNvPr>
          <p:cNvCxnSpPr>
            <a:cxnSpLocks/>
            <a:stCxn id="14" idx="0"/>
            <a:endCxn id="6" idx="2"/>
          </p:cNvCxnSpPr>
          <p:nvPr/>
        </p:nvCxnSpPr>
        <p:spPr>
          <a:xfrm flipV="1">
            <a:off x="1667605" y="1985992"/>
            <a:ext cx="4968192"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E8CCDEBA-6FAB-8C45-8C60-D0528820A816}"/>
              </a:ext>
            </a:extLst>
          </p:cNvPr>
          <p:cNvCxnSpPr>
            <a:cxnSpLocks/>
            <a:stCxn id="14" idx="0"/>
            <a:endCxn id="7" idx="2"/>
          </p:cNvCxnSpPr>
          <p:nvPr/>
        </p:nvCxnSpPr>
        <p:spPr>
          <a:xfrm flipV="1">
            <a:off x="1667605" y="1985992"/>
            <a:ext cx="6345034"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正方形/長方形 84">
            <a:extLst>
              <a:ext uri="{FF2B5EF4-FFF2-40B4-BE49-F238E27FC236}">
                <a16:creationId xmlns:a16="http://schemas.microsoft.com/office/drawing/2014/main" id="{333C9EF7-AA76-1543-9B14-7EEE14B36473}"/>
              </a:ext>
            </a:extLst>
          </p:cNvPr>
          <p:cNvSpPr/>
          <p:nvPr/>
        </p:nvSpPr>
        <p:spPr>
          <a:xfrm>
            <a:off x="643432" y="5884838"/>
            <a:ext cx="7857135" cy="646331"/>
          </a:xfrm>
          <a:prstGeom prst="rect">
            <a:avLst/>
          </a:prstGeom>
          <a:solidFill>
            <a:srgbClr val="FFFFFF">
              <a:alpha val="54510"/>
            </a:srgbClr>
          </a:solidFill>
        </p:spPr>
        <p:txBody>
          <a:bodyPr wrap="square">
            <a:spAutoFit/>
          </a:bodyPr>
          <a:lstStyle/>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ユーザー</a:t>
            </a:r>
            <a:r>
              <a:rPr lang="en-US" altLang="ja-JP" sz="1200" dirty="0">
                <a:solidFill>
                  <a:srgbClr val="000000"/>
                </a:solidFill>
                <a:latin typeface="Meiryo" panose="020B0604030504040204" pitchFamily="34" charset="-128"/>
                <a:ea typeface="Meiryo" panose="020B0604030504040204" pitchFamily="34" charset="-128"/>
              </a:rPr>
              <a:t>ID</a:t>
            </a:r>
            <a:r>
              <a:rPr lang="ja-JP" altLang="en-US" sz="1200">
                <a:solidFill>
                  <a:srgbClr val="000000"/>
                </a:solidFill>
                <a:latin typeface="Meiryo" panose="020B0604030504040204" pitchFamily="34" charset="-128"/>
                <a:ea typeface="Meiryo" panose="020B0604030504040204" pitchFamily="34" charset="-128"/>
              </a:rPr>
              <a:t>とパスワードが増加。利用ログはクラウド・サービスに依存し、管理者が掌握できない。</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認証の強度がクラウド側に依存し、多要素認証などの導入に制限がある。</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利用場所や端末を制限する機能もクラウド側に依存し、柔軟な制御が行えない。</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748672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認証連係とシングル・サインオン（</a:t>
            </a:r>
            <a:r>
              <a:rPr lang="en-US" altLang="ja-JP" dirty="0"/>
              <a:t>SSO</a:t>
            </a:r>
            <a:r>
              <a:rPr lang="ja-JP" altLang="en-US"/>
              <a:t>）</a:t>
            </a:r>
            <a:endParaRPr kumimoji="1" lang="ja-JP" altLang="en-US"/>
          </a:p>
        </p:txBody>
      </p:sp>
      <p:sp>
        <p:nvSpPr>
          <p:cNvPr id="3" name="角丸四角形 2">
            <a:extLst>
              <a:ext uri="{FF2B5EF4-FFF2-40B4-BE49-F238E27FC236}">
                <a16:creationId xmlns:a16="http://schemas.microsoft.com/office/drawing/2014/main" id="{CBC89199-50C7-B04E-8DFF-C1A95063EB93}"/>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CB891131-A155-5148-A5BB-F9DFEC756C85}"/>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24882"/>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24882"/>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24882"/>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29579"/>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29579"/>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29579"/>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a:extLst>
              <a:ext uri="{FF2B5EF4-FFF2-40B4-BE49-F238E27FC236}">
                <a16:creationId xmlns:a16="http://schemas.microsoft.com/office/drawing/2014/main" id="{2CC8F9DE-271C-F349-99B0-1AEED3645203}"/>
              </a:ext>
            </a:extLst>
          </p:cNvPr>
          <p:cNvPicPr>
            <a:picLocks noChangeAspect="1"/>
          </p:cNvPicPr>
          <p:nvPr/>
        </p:nvPicPr>
        <p:blipFill>
          <a:blip r:embed="rId3"/>
          <a:stretch>
            <a:fillRect/>
          </a:stretch>
        </p:blipFill>
        <p:spPr>
          <a:xfrm flipH="1">
            <a:off x="6455351" y="3840946"/>
            <a:ext cx="2005708" cy="2015787"/>
          </a:xfrm>
          <a:prstGeom prst="rect">
            <a:avLst/>
          </a:prstGeom>
        </p:spPr>
      </p:pic>
      <p:pic>
        <p:nvPicPr>
          <p:cNvPr id="14" name="図 13">
            <a:extLst>
              <a:ext uri="{FF2B5EF4-FFF2-40B4-BE49-F238E27FC236}">
                <a16:creationId xmlns:a16="http://schemas.microsoft.com/office/drawing/2014/main" id="{6EFDCD35-5004-6545-8C5A-8B76DCD6F1F8}"/>
              </a:ext>
            </a:extLst>
          </p:cNvPr>
          <p:cNvPicPr>
            <a:picLocks noChangeAspect="1"/>
          </p:cNvPicPr>
          <p:nvPr/>
        </p:nvPicPr>
        <p:blipFill>
          <a:blip r:embed="rId4"/>
          <a:stretch>
            <a:fillRect/>
          </a:stretch>
        </p:blipFill>
        <p:spPr>
          <a:xfrm>
            <a:off x="664750" y="3840946"/>
            <a:ext cx="2005709" cy="2015788"/>
          </a:xfrm>
          <a:prstGeom prst="rect">
            <a:avLst/>
          </a:prstGeom>
        </p:spPr>
      </p:pic>
      <p:sp>
        <p:nvSpPr>
          <p:cNvPr id="51" name="正方形/長方形 50">
            <a:extLst>
              <a:ext uri="{FF2B5EF4-FFF2-40B4-BE49-F238E27FC236}">
                <a16:creationId xmlns:a16="http://schemas.microsoft.com/office/drawing/2014/main" id="{5D3CF258-D3C9-F540-BD31-A4064C2F0EBF}"/>
              </a:ext>
            </a:extLst>
          </p:cNvPr>
          <p:cNvSpPr/>
          <p:nvPr/>
        </p:nvSpPr>
        <p:spPr>
          <a:xfrm>
            <a:off x="3806250" y="2693716"/>
            <a:ext cx="1512168" cy="8683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50CA59B3-D69F-3E49-8D8C-E9AC8EF907E4}"/>
              </a:ext>
            </a:extLst>
          </p:cNvPr>
          <p:cNvSpPr txBox="1"/>
          <p:nvPr/>
        </p:nvSpPr>
        <p:spPr>
          <a:xfrm>
            <a:off x="3915797" y="2859298"/>
            <a:ext cx="800219" cy="553998"/>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SSO</a:t>
            </a:r>
          </a:p>
          <a:p>
            <a:r>
              <a:rPr kumimoji="1" lang="ja-JP" altLang="en-US" sz="1200">
                <a:solidFill>
                  <a:schemeClr val="bg1"/>
                </a:solidFill>
                <a:latin typeface="Meiryo" panose="020B0604030504040204" pitchFamily="34" charset="-128"/>
                <a:ea typeface="Meiryo" panose="020B0604030504040204" pitchFamily="34" charset="-128"/>
              </a:rPr>
              <a:t>システム</a:t>
            </a:r>
          </a:p>
        </p:txBody>
      </p:sp>
      <p:pic>
        <p:nvPicPr>
          <p:cNvPr id="53" name="図 52">
            <a:extLst>
              <a:ext uri="{FF2B5EF4-FFF2-40B4-BE49-F238E27FC236}">
                <a16:creationId xmlns:a16="http://schemas.microsoft.com/office/drawing/2014/main" id="{A1F32A20-CE8B-9B49-AF27-AF5CB10B2281}"/>
              </a:ext>
            </a:extLst>
          </p:cNvPr>
          <p:cNvPicPr>
            <a:picLocks noChangeAspect="1"/>
          </p:cNvPicPr>
          <p:nvPr/>
        </p:nvPicPr>
        <p:blipFill>
          <a:blip r:embed="rId5"/>
          <a:stretch>
            <a:fillRect/>
          </a:stretch>
        </p:blipFill>
        <p:spPr>
          <a:xfrm>
            <a:off x="4683463" y="2803427"/>
            <a:ext cx="554603" cy="656335"/>
          </a:xfrm>
          <a:prstGeom prst="rect">
            <a:avLst/>
          </a:prstGeom>
        </p:spPr>
      </p:pic>
      <p:cxnSp>
        <p:nvCxnSpPr>
          <p:cNvPr id="28" name="カギ線コネクタ 27">
            <a:extLst>
              <a:ext uri="{FF2B5EF4-FFF2-40B4-BE49-F238E27FC236}">
                <a16:creationId xmlns:a16="http://schemas.microsoft.com/office/drawing/2014/main" id="{67F5F030-4547-B745-991D-657F52D1684C}"/>
              </a:ext>
            </a:extLst>
          </p:cNvPr>
          <p:cNvCxnSpPr>
            <a:cxnSpLocks/>
            <a:stCxn id="51" idx="0"/>
            <a:endCxn id="8" idx="2"/>
          </p:cNvCxnSpPr>
          <p:nvPr/>
        </p:nvCxnSpPr>
        <p:spPr>
          <a:xfrm rot="16200000" flipV="1">
            <a:off x="2478297" y="609679"/>
            <a:ext cx="718913" cy="3449162"/>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A797F814-AFCD-EF4C-9B89-5802144AF6BB}"/>
              </a:ext>
            </a:extLst>
          </p:cNvPr>
          <p:cNvCxnSpPr>
            <a:cxnSpLocks/>
            <a:stCxn id="51" idx="0"/>
            <a:endCxn id="9" idx="2"/>
          </p:cNvCxnSpPr>
          <p:nvPr/>
        </p:nvCxnSpPr>
        <p:spPr>
          <a:xfrm rot="16200000" flipV="1">
            <a:off x="3167718" y="1299099"/>
            <a:ext cx="718913" cy="2070321"/>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a:extLst>
              <a:ext uri="{FF2B5EF4-FFF2-40B4-BE49-F238E27FC236}">
                <a16:creationId xmlns:a16="http://schemas.microsoft.com/office/drawing/2014/main" id="{C6712193-340C-2C48-9A9F-01565F2C577F}"/>
              </a:ext>
            </a:extLst>
          </p:cNvPr>
          <p:cNvCxnSpPr>
            <a:cxnSpLocks/>
            <a:stCxn id="51" idx="0"/>
            <a:endCxn id="10" idx="2"/>
          </p:cNvCxnSpPr>
          <p:nvPr/>
        </p:nvCxnSpPr>
        <p:spPr>
          <a:xfrm rot="16200000" flipV="1">
            <a:off x="3859453" y="1990835"/>
            <a:ext cx="718913" cy="686850"/>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6" name="カギ線コネクタ 55">
            <a:extLst>
              <a:ext uri="{FF2B5EF4-FFF2-40B4-BE49-F238E27FC236}">
                <a16:creationId xmlns:a16="http://schemas.microsoft.com/office/drawing/2014/main" id="{CE9D6B4B-C3C3-DF4E-A7B6-0C1F788FA9B4}"/>
              </a:ext>
            </a:extLst>
          </p:cNvPr>
          <p:cNvCxnSpPr>
            <a:cxnSpLocks/>
            <a:stCxn id="51" idx="0"/>
            <a:endCxn id="5" idx="2"/>
          </p:cNvCxnSpPr>
          <p:nvPr/>
        </p:nvCxnSpPr>
        <p:spPr>
          <a:xfrm rot="5400000" flipH="1" flipV="1">
            <a:off x="4548839" y="1983601"/>
            <a:ext cx="723610" cy="696621"/>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7" name="カギ線コネクタ 56">
            <a:extLst>
              <a:ext uri="{FF2B5EF4-FFF2-40B4-BE49-F238E27FC236}">
                <a16:creationId xmlns:a16="http://schemas.microsoft.com/office/drawing/2014/main" id="{22260BE7-FF92-854E-98CF-BB8B913D4139}"/>
              </a:ext>
            </a:extLst>
          </p:cNvPr>
          <p:cNvCxnSpPr>
            <a:cxnSpLocks/>
            <a:stCxn id="51" idx="0"/>
            <a:endCxn id="6" idx="2"/>
          </p:cNvCxnSpPr>
          <p:nvPr/>
        </p:nvCxnSpPr>
        <p:spPr>
          <a:xfrm rot="5400000" flipH="1" flipV="1">
            <a:off x="5237260" y="1295180"/>
            <a:ext cx="723610" cy="2073463"/>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9EEEC329-EF17-B840-A7F8-829AC066FE54}"/>
              </a:ext>
            </a:extLst>
          </p:cNvPr>
          <p:cNvCxnSpPr>
            <a:cxnSpLocks/>
            <a:stCxn id="51" idx="0"/>
            <a:endCxn id="7" idx="2"/>
          </p:cNvCxnSpPr>
          <p:nvPr/>
        </p:nvCxnSpPr>
        <p:spPr>
          <a:xfrm rot="5400000" flipH="1" flipV="1">
            <a:off x="5925681" y="606759"/>
            <a:ext cx="723610" cy="3450305"/>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1" name="カギ線コネクタ 70">
            <a:extLst>
              <a:ext uri="{FF2B5EF4-FFF2-40B4-BE49-F238E27FC236}">
                <a16:creationId xmlns:a16="http://schemas.microsoft.com/office/drawing/2014/main" id="{9E53FE34-C4EF-6F48-A202-90DBE166E308}"/>
              </a:ext>
            </a:extLst>
          </p:cNvPr>
          <p:cNvCxnSpPr>
            <a:cxnSpLocks/>
            <a:stCxn id="14" idx="0"/>
            <a:endCxn id="51" idx="1"/>
          </p:cNvCxnSpPr>
          <p:nvPr/>
        </p:nvCxnSpPr>
        <p:spPr>
          <a:xfrm rot="5400000" flipH="1" flipV="1">
            <a:off x="2380408" y="2415105"/>
            <a:ext cx="713038" cy="2138645"/>
          </a:xfrm>
          <a:prstGeom prst="bentConnector2">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18820C35-86DA-5849-BCC2-80317C770B90}"/>
              </a:ext>
            </a:extLst>
          </p:cNvPr>
          <p:cNvCxnSpPr>
            <a:cxnSpLocks/>
            <a:stCxn id="13" idx="0"/>
            <a:endCxn id="51" idx="3"/>
          </p:cNvCxnSpPr>
          <p:nvPr/>
        </p:nvCxnSpPr>
        <p:spPr>
          <a:xfrm rot="16200000" flipV="1">
            <a:off x="6031793" y="2414533"/>
            <a:ext cx="713038" cy="2139787"/>
          </a:xfrm>
          <a:prstGeom prst="bentConnector2">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直線矢印コネクタ 72">
            <a:extLst>
              <a:ext uri="{FF2B5EF4-FFF2-40B4-BE49-F238E27FC236}">
                <a16:creationId xmlns:a16="http://schemas.microsoft.com/office/drawing/2014/main" id="{9012990A-FB0F-8140-A17B-57DF74C8CD4C}"/>
              </a:ext>
            </a:extLst>
          </p:cNvPr>
          <p:cNvCxnSpPr>
            <a:cxnSpLocks/>
            <a:stCxn id="103" idx="0"/>
            <a:endCxn id="51" idx="2"/>
          </p:cNvCxnSpPr>
          <p:nvPr/>
        </p:nvCxnSpPr>
        <p:spPr>
          <a:xfrm flipH="1" flipV="1">
            <a:off x="4562334" y="3562100"/>
            <a:ext cx="9666" cy="405528"/>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6F9129BC-37F8-F54E-96C5-8568129174C9}"/>
              </a:ext>
            </a:extLst>
          </p:cNvPr>
          <p:cNvSpPr txBox="1"/>
          <p:nvPr/>
        </p:nvSpPr>
        <p:spPr>
          <a:xfrm>
            <a:off x="1655041" y="3152001"/>
            <a:ext cx="954107" cy="276999"/>
          </a:xfrm>
          <a:prstGeom prst="rect">
            <a:avLst/>
          </a:prstGeom>
          <a:noFill/>
        </p:spPr>
        <p:txBody>
          <a:bodyPr wrap="none" rtlCol="0">
            <a:spAutoFit/>
          </a:bodyPr>
          <a:lstStyle/>
          <a:p>
            <a:r>
              <a:rPr kumimoji="1" lang="ja-JP" altLang="en-US" sz="1200">
                <a:solidFill>
                  <a:srgbClr val="FF6666"/>
                </a:solidFill>
                <a:latin typeface="Meiryo" panose="020B0604030504040204" pitchFamily="34" charset="-128"/>
                <a:ea typeface="Meiryo" panose="020B0604030504040204" pitchFamily="34" charset="-128"/>
              </a:rPr>
              <a:t>サインオン</a:t>
            </a:r>
          </a:p>
        </p:txBody>
      </p:sp>
      <p:sp>
        <p:nvSpPr>
          <p:cNvPr id="79" name="テキスト ボックス 78">
            <a:extLst>
              <a:ext uri="{FF2B5EF4-FFF2-40B4-BE49-F238E27FC236}">
                <a16:creationId xmlns:a16="http://schemas.microsoft.com/office/drawing/2014/main" id="{5475A087-EC57-7E46-83CB-2B5B5EBF1B70}"/>
              </a:ext>
            </a:extLst>
          </p:cNvPr>
          <p:cNvSpPr txBox="1"/>
          <p:nvPr/>
        </p:nvSpPr>
        <p:spPr>
          <a:xfrm>
            <a:off x="6522289" y="3152001"/>
            <a:ext cx="954107" cy="276999"/>
          </a:xfrm>
          <a:prstGeom prst="rect">
            <a:avLst/>
          </a:prstGeom>
          <a:noFill/>
        </p:spPr>
        <p:txBody>
          <a:bodyPr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サインオン</a:t>
            </a:r>
          </a:p>
        </p:txBody>
      </p:sp>
      <p:sp>
        <p:nvSpPr>
          <p:cNvPr id="80" name="テキスト ボックス 79">
            <a:extLst>
              <a:ext uri="{FF2B5EF4-FFF2-40B4-BE49-F238E27FC236}">
                <a16:creationId xmlns:a16="http://schemas.microsoft.com/office/drawing/2014/main" id="{783D0D28-089E-C54F-8D66-B4C16CEEDDC7}"/>
              </a:ext>
            </a:extLst>
          </p:cNvPr>
          <p:cNvSpPr txBox="1"/>
          <p:nvPr/>
        </p:nvSpPr>
        <p:spPr>
          <a:xfrm>
            <a:off x="4599971" y="3618766"/>
            <a:ext cx="954107"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サインオン</a:t>
            </a:r>
          </a:p>
        </p:txBody>
      </p:sp>
      <p:sp>
        <p:nvSpPr>
          <p:cNvPr id="81" name="テキスト ボックス 80">
            <a:extLst>
              <a:ext uri="{FF2B5EF4-FFF2-40B4-BE49-F238E27FC236}">
                <a16:creationId xmlns:a16="http://schemas.microsoft.com/office/drawing/2014/main" id="{026489EE-46C4-DF42-9445-C15D46F42942}"/>
              </a:ext>
            </a:extLst>
          </p:cNvPr>
          <p:cNvSpPr txBox="1"/>
          <p:nvPr/>
        </p:nvSpPr>
        <p:spPr>
          <a:xfrm>
            <a:off x="4562333" y="2447833"/>
            <a:ext cx="233910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フェデレーション（認証連携）</a:t>
            </a:r>
          </a:p>
        </p:txBody>
      </p:sp>
      <p:sp>
        <p:nvSpPr>
          <p:cNvPr id="83" name="正方形/長方形 82">
            <a:extLst>
              <a:ext uri="{FF2B5EF4-FFF2-40B4-BE49-F238E27FC236}">
                <a16:creationId xmlns:a16="http://schemas.microsoft.com/office/drawing/2014/main" id="{D50B3CE8-A788-864D-B632-225980B35393}"/>
              </a:ext>
            </a:extLst>
          </p:cNvPr>
          <p:cNvSpPr/>
          <p:nvPr/>
        </p:nvSpPr>
        <p:spPr>
          <a:xfrm>
            <a:off x="558738" y="5752365"/>
            <a:ext cx="8065567" cy="830997"/>
          </a:xfrm>
          <a:prstGeom prst="rect">
            <a:avLst/>
          </a:prstGeom>
          <a:solidFill>
            <a:srgbClr val="FFFFFF">
              <a:alpha val="54510"/>
            </a:srgbClr>
          </a:solidFill>
        </p:spPr>
        <p:txBody>
          <a:bodyPr wrap="square">
            <a:spAutoFit/>
          </a:bodyPr>
          <a:lstStyle/>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ひとつの</a:t>
            </a:r>
            <a:r>
              <a:rPr lang="en" altLang="ja-JP" sz="1200" dirty="0">
                <a:latin typeface="Meiryo" panose="020B0604030504040204" pitchFamily="34" charset="-128"/>
                <a:ea typeface="Meiryo" panose="020B0604030504040204" pitchFamily="34" charset="-128"/>
              </a:rPr>
              <a:t>ID</a:t>
            </a:r>
            <a:r>
              <a:rPr lang="ja-JP" altLang="en-US" sz="1200">
                <a:latin typeface="Meiryo" panose="020B0604030504040204" pitchFamily="34" charset="-128"/>
                <a:ea typeface="Meiryo" panose="020B0604030504040204" pitchFamily="34" charset="-128"/>
              </a:rPr>
              <a:t>と認証・認可の手順により、業務に必要な全てのシステム／サービスを利用することができる。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全ての利用サービスについてのログ（利用履歴）が収集・掌握できる。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クラウド・サービス側に依存していた、使える場所や端末、認証の強度（多要素認証が使える／使えないなど）を、一元的に管理できる。</a:t>
            </a:r>
          </a:p>
        </p:txBody>
      </p:sp>
      <p:pic>
        <p:nvPicPr>
          <p:cNvPr id="103" name="図 102">
            <a:extLst>
              <a:ext uri="{FF2B5EF4-FFF2-40B4-BE49-F238E27FC236}">
                <a16:creationId xmlns:a16="http://schemas.microsoft.com/office/drawing/2014/main" id="{CB3937DB-698F-B24B-9F64-216A0697BB77}"/>
              </a:ext>
            </a:extLst>
          </p:cNvPr>
          <p:cNvPicPr>
            <a:picLocks noChangeAspect="1"/>
          </p:cNvPicPr>
          <p:nvPr/>
        </p:nvPicPr>
        <p:blipFill>
          <a:blip r:embed="rId6"/>
          <a:stretch>
            <a:fillRect/>
          </a:stretch>
        </p:blipFill>
        <p:spPr>
          <a:xfrm>
            <a:off x="4008054" y="3967628"/>
            <a:ext cx="1127892" cy="1683421"/>
          </a:xfrm>
          <a:prstGeom prst="rect">
            <a:avLst/>
          </a:prstGeom>
        </p:spPr>
      </p:pic>
    </p:spTree>
    <p:extLst>
      <p:ext uri="{BB962C8B-B14F-4D97-AF65-F5344CB8AC3E}">
        <p14:creationId xmlns:p14="http://schemas.microsoft.com/office/powerpoint/2010/main" val="1910114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右矢印 13">
            <a:extLst>
              <a:ext uri="{FF2B5EF4-FFF2-40B4-BE49-F238E27FC236}">
                <a16:creationId xmlns:a16="http://schemas.microsoft.com/office/drawing/2014/main" id="{44A41895-C29B-1440-A578-EADC16341A5A}"/>
              </a:ext>
            </a:extLst>
          </p:cNvPr>
          <p:cNvSpPr/>
          <p:nvPr/>
        </p:nvSpPr>
        <p:spPr>
          <a:xfrm>
            <a:off x="1458684" y="1452680"/>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1B205431-1DA0-B545-AD4C-C3AFEE89126B}"/>
              </a:ext>
            </a:extLst>
          </p:cNvPr>
          <p:cNvSpPr/>
          <p:nvPr/>
        </p:nvSpPr>
        <p:spPr>
          <a:xfrm rot="10800000">
            <a:off x="1458684" y="1744375"/>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8CA4564-68B8-954A-B2A7-D0DEEBA8F5ED}"/>
              </a:ext>
            </a:extLst>
          </p:cNvPr>
          <p:cNvSpPr>
            <a:spLocks noGrp="1"/>
          </p:cNvSpPr>
          <p:nvPr>
            <p:ph type="title"/>
          </p:nvPr>
        </p:nvSpPr>
        <p:spPr/>
        <p:txBody>
          <a:bodyPr/>
          <a:lstStyle/>
          <a:p>
            <a:r>
              <a:rPr kumimoji="1" lang="en-US" altLang="ja-JP" dirty="0"/>
              <a:t>FIDO2</a:t>
            </a:r>
            <a:r>
              <a:rPr kumimoji="1" lang="ja-JP" altLang="en-US"/>
              <a:t>による認証プロセス</a:t>
            </a:r>
          </a:p>
        </p:txBody>
      </p:sp>
      <p:sp>
        <p:nvSpPr>
          <p:cNvPr id="3" name="スライド番号プレースホルダー 2">
            <a:extLst>
              <a:ext uri="{FF2B5EF4-FFF2-40B4-BE49-F238E27FC236}">
                <a16:creationId xmlns:a16="http://schemas.microsoft.com/office/drawing/2014/main" id="{0A528FCD-B9AB-6745-A75A-88449557299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98</a:t>
            </a:fld>
            <a:endParaRPr kumimoji="1" lang="ja-JP" altLang="en-US"/>
          </a:p>
        </p:txBody>
      </p:sp>
      <p:pic>
        <p:nvPicPr>
          <p:cNvPr id="4" name="図 3">
            <a:extLst>
              <a:ext uri="{FF2B5EF4-FFF2-40B4-BE49-F238E27FC236}">
                <a16:creationId xmlns:a16="http://schemas.microsoft.com/office/drawing/2014/main" id="{EC92E442-8CA3-AA47-8DA1-2F2E5A39FE7F}"/>
              </a:ext>
            </a:extLst>
          </p:cNvPr>
          <p:cNvPicPr>
            <a:picLocks noChangeAspect="1"/>
          </p:cNvPicPr>
          <p:nvPr/>
        </p:nvPicPr>
        <p:blipFill>
          <a:blip r:embed="rId2"/>
          <a:stretch>
            <a:fillRect/>
          </a:stretch>
        </p:blipFill>
        <p:spPr>
          <a:xfrm flipH="1">
            <a:off x="738855" y="1255253"/>
            <a:ext cx="719830" cy="1074373"/>
          </a:xfrm>
          <a:prstGeom prst="rect">
            <a:avLst/>
          </a:prstGeom>
        </p:spPr>
      </p:pic>
      <p:sp>
        <p:nvSpPr>
          <p:cNvPr id="6" name="テキスト ボックス 5">
            <a:extLst>
              <a:ext uri="{FF2B5EF4-FFF2-40B4-BE49-F238E27FC236}">
                <a16:creationId xmlns:a16="http://schemas.microsoft.com/office/drawing/2014/main" id="{1FB907C6-6280-1644-B8B7-8CDE5D11437F}"/>
              </a:ext>
            </a:extLst>
          </p:cNvPr>
          <p:cNvSpPr txBox="1"/>
          <p:nvPr/>
        </p:nvSpPr>
        <p:spPr>
          <a:xfrm>
            <a:off x="1520473" y="1034948"/>
            <a:ext cx="4946462" cy="523220"/>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デバイス（</a:t>
            </a:r>
            <a:r>
              <a:rPr kumimoji="1" lang="en-US" altLang="ja-JP" sz="1400" dirty="0">
                <a:latin typeface="Meiryo" panose="020B0604030504040204" pitchFamily="34" charset="-128"/>
                <a:ea typeface="Meiryo" panose="020B0604030504040204" pitchFamily="34" charset="-128"/>
              </a:rPr>
              <a:t>PC</a:t>
            </a:r>
            <a:r>
              <a:rPr lang="ja-JP" altLang="en-US" sz="1400">
                <a:latin typeface="Meiryo" panose="020B0604030504040204" pitchFamily="34" charset="-128"/>
                <a:ea typeface="Meiryo" panose="020B0604030504040204" pitchFamily="34" charset="-128"/>
              </a:rPr>
              <a:t>や</a:t>
            </a:r>
            <a:r>
              <a:rPr kumimoji="1" lang="ja-JP" altLang="en-US" sz="1400">
                <a:latin typeface="Meiryo" panose="020B0604030504040204" pitchFamily="34" charset="-128"/>
                <a:ea typeface="Meiryo" panose="020B0604030504040204" pitchFamily="34" charset="-128"/>
              </a:rPr>
              <a:t>スマホ）などを登録したいと通知</a:t>
            </a:r>
          </a:p>
        </p:txBody>
      </p:sp>
      <p:sp>
        <p:nvSpPr>
          <p:cNvPr id="8" name="メモ 7">
            <a:extLst>
              <a:ext uri="{FF2B5EF4-FFF2-40B4-BE49-F238E27FC236}">
                <a16:creationId xmlns:a16="http://schemas.microsoft.com/office/drawing/2014/main" id="{D050906B-D51C-234D-92BD-37275B0F7A49}"/>
              </a:ext>
            </a:extLst>
          </p:cNvPr>
          <p:cNvSpPr/>
          <p:nvPr/>
        </p:nvSpPr>
        <p:spPr>
          <a:xfrm>
            <a:off x="6389920" y="1399904"/>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394AA88-2230-7B43-9E4D-CA297CB2F9EA}"/>
              </a:ext>
            </a:extLst>
          </p:cNvPr>
          <p:cNvSpPr txBox="1"/>
          <p:nvPr/>
        </p:nvSpPr>
        <p:spPr>
          <a:xfrm>
            <a:off x="6451708" y="1468673"/>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10" name="テキスト ボックス 9">
            <a:extLst>
              <a:ext uri="{FF2B5EF4-FFF2-40B4-BE49-F238E27FC236}">
                <a16:creationId xmlns:a16="http://schemas.microsoft.com/office/drawing/2014/main" id="{C04F2E32-78CD-3E4D-BD45-9EA4ED35CA10}"/>
              </a:ext>
            </a:extLst>
          </p:cNvPr>
          <p:cNvSpPr txBox="1"/>
          <p:nvPr/>
        </p:nvSpPr>
        <p:spPr>
          <a:xfrm>
            <a:off x="6417243" y="1744376"/>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C3E9CFCA-2CAC-164C-B5D5-D7305697BFD9}"/>
              </a:ext>
            </a:extLst>
          </p:cNvPr>
          <p:cNvPicPr>
            <a:picLocks noChangeAspect="1"/>
          </p:cNvPicPr>
          <p:nvPr/>
        </p:nvPicPr>
        <p:blipFill>
          <a:blip r:embed="rId3"/>
          <a:stretch>
            <a:fillRect/>
          </a:stretch>
        </p:blipFill>
        <p:spPr>
          <a:xfrm>
            <a:off x="7619530" y="1399904"/>
            <a:ext cx="710287" cy="840576"/>
          </a:xfrm>
          <a:prstGeom prst="rect">
            <a:avLst/>
          </a:prstGeom>
        </p:spPr>
      </p:pic>
      <p:sp>
        <p:nvSpPr>
          <p:cNvPr id="13" name="テキスト ボックス 12">
            <a:extLst>
              <a:ext uri="{FF2B5EF4-FFF2-40B4-BE49-F238E27FC236}">
                <a16:creationId xmlns:a16="http://schemas.microsoft.com/office/drawing/2014/main" id="{7F2A5021-6A51-4D47-A552-79DBCB0F758E}"/>
              </a:ext>
            </a:extLst>
          </p:cNvPr>
          <p:cNvSpPr txBox="1"/>
          <p:nvPr/>
        </p:nvSpPr>
        <p:spPr>
          <a:xfrm>
            <a:off x="1599098" y="2077822"/>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pic>
        <p:nvPicPr>
          <p:cNvPr id="16" name="図 15">
            <a:extLst>
              <a:ext uri="{FF2B5EF4-FFF2-40B4-BE49-F238E27FC236}">
                <a16:creationId xmlns:a16="http://schemas.microsoft.com/office/drawing/2014/main" id="{581847F3-9E8C-5C42-A20F-FBA46C6CBE2B}"/>
              </a:ext>
            </a:extLst>
          </p:cNvPr>
          <p:cNvPicPr>
            <a:picLocks noChangeAspect="1"/>
          </p:cNvPicPr>
          <p:nvPr/>
        </p:nvPicPr>
        <p:blipFill>
          <a:blip r:embed="rId4"/>
          <a:stretch>
            <a:fillRect/>
          </a:stretch>
        </p:blipFill>
        <p:spPr>
          <a:xfrm>
            <a:off x="1130237" y="2595540"/>
            <a:ext cx="760493" cy="760493"/>
          </a:xfrm>
          <a:prstGeom prst="rect">
            <a:avLst/>
          </a:prstGeom>
        </p:spPr>
      </p:pic>
      <p:pic>
        <p:nvPicPr>
          <p:cNvPr id="17" name="図 16">
            <a:extLst>
              <a:ext uri="{FF2B5EF4-FFF2-40B4-BE49-F238E27FC236}">
                <a16:creationId xmlns:a16="http://schemas.microsoft.com/office/drawing/2014/main" id="{6E4A3108-FB86-1A4C-A2B3-252AEE5E9B52}"/>
              </a:ext>
            </a:extLst>
          </p:cNvPr>
          <p:cNvPicPr>
            <a:picLocks noChangeAspect="1"/>
          </p:cNvPicPr>
          <p:nvPr/>
        </p:nvPicPr>
        <p:blipFill>
          <a:blip r:embed="rId4">
            <a:duotone>
              <a:prstClr val="black"/>
              <a:schemeClr val="accent2">
                <a:tint val="45000"/>
                <a:satMod val="400000"/>
              </a:schemeClr>
            </a:duotone>
          </a:blip>
          <a:stretch>
            <a:fillRect/>
          </a:stretch>
        </p:blipFill>
        <p:spPr>
          <a:xfrm>
            <a:off x="588725" y="2595540"/>
            <a:ext cx="760493" cy="760493"/>
          </a:xfrm>
          <a:prstGeom prst="rect">
            <a:avLst/>
          </a:prstGeom>
        </p:spPr>
      </p:pic>
      <p:sp>
        <p:nvSpPr>
          <p:cNvPr id="18" name="テキスト ボックス 17">
            <a:extLst>
              <a:ext uri="{FF2B5EF4-FFF2-40B4-BE49-F238E27FC236}">
                <a16:creationId xmlns:a16="http://schemas.microsoft.com/office/drawing/2014/main" id="{E0B632CA-E425-4147-AFEA-EF79B878E2EB}"/>
              </a:ext>
            </a:extLst>
          </p:cNvPr>
          <p:cNvSpPr txBox="1"/>
          <p:nvPr/>
        </p:nvSpPr>
        <p:spPr>
          <a:xfrm>
            <a:off x="497844" y="334011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a:t>
            </a:r>
          </a:p>
        </p:txBody>
      </p:sp>
      <p:sp>
        <p:nvSpPr>
          <p:cNvPr id="19" name="テキスト ボックス 18">
            <a:extLst>
              <a:ext uri="{FF2B5EF4-FFF2-40B4-BE49-F238E27FC236}">
                <a16:creationId xmlns:a16="http://schemas.microsoft.com/office/drawing/2014/main" id="{E697D79D-2C29-FA43-8A6A-1C3E1E67443F}"/>
              </a:ext>
            </a:extLst>
          </p:cNvPr>
          <p:cNvSpPr txBox="1"/>
          <p:nvPr/>
        </p:nvSpPr>
        <p:spPr>
          <a:xfrm>
            <a:off x="1087057"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20" name="メモ 19">
            <a:extLst>
              <a:ext uri="{FF2B5EF4-FFF2-40B4-BE49-F238E27FC236}">
                <a16:creationId xmlns:a16="http://schemas.microsoft.com/office/drawing/2014/main" id="{325BF973-5686-FB48-9EB9-190C74E3A7B2}"/>
              </a:ext>
            </a:extLst>
          </p:cNvPr>
          <p:cNvSpPr/>
          <p:nvPr/>
        </p:nvSpPr>
        <p:spPr>
          <a:xfrm>
            <a:off x="2362205"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3A55F7AA-1FEC-3843-8AA5-0C9D31F87908}"/>
              </a:ext>
            </a:extLst>
          </p:cNvPr>
          <p:cNvSpPr txBox="1"/>
          <p:nvPr/>
        </p:nvSpPr>
        <p:spPr>
          <a:xfrm>
            <a:off x="2423993"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2" name="テキスト ボックス 21">
            <a:extLst>
              <a:ext uri="{FF2B5EF4-FFF2-40B4-BE49-F238E27FC236}">
                <a16:creationId xmlns:a16="http://schemas.microsoft.com/office/drawing/2014/main" id="{6157BB81-8265-D44B-8AA0-5F292E814316}"/>
              </a:ext>
            </a:extLst>
          </p:cNvPr>
          <p:cNvSpPr txBox="1"/>
          <p:nvPr/>
        </p:nvSpPr>
        <p:spPr>
          <a:xfrm>
            <a:off x="2389528"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2253C3B8-86DD-5B4D-83DF-DABEBC594D70}"/>
              </a:ext>
            </a:extLst>
          </p:cNvPr>
          <p:cNvPicPr>
            <a:picLocks noChangeAspect="1"/>
          </p:cNvPicPr>
          <p:nvPr/>
        </p:nvPicPr>
        <p:blipFill>
          <a:blip r:embed="rId5">
            <a:duotone>
              <a:schemeClr val="accent2">
                <a:shade val="45000"/>
                <a:satMod val="135000"/>
              </a:schemeClr>
              <a:prstClr val="white"/>
            </a:duotone>
          </a:blip>
          <a:stretch>
            <a:fillRect/>
          </a:stretch>
        </p:blipFill>
        <p:spPr>
          <a:xfrm>
            <a:off x="2442230" y="2659939"/>
            <a:ext cx="671083" cy="671083"/>
          </a:xfrm>
          <a:prstGeom prst="rect">
            <a:avLst/>
          </a:prstGeom>
        </p:spPr>
      </p:pic>
      <p:sp>
        <p:nvSpPr>
          <p:cNvPr id="24" name="テキスト ボックス 23">
            <a:extLst>
              <a:ext uri="{FF2B5EF4-FFF2-40B4-BE49-F238E27FC236}">
                <a16:creationId xmlns:a16="http://schemas.microsoft.com/office/drawing/2014/main" id="{3770C312-7196-1F49-858B-A58380A29DBA}"/>
              </a:ext>
            </a:extLst>
          </p:cNvPr>
          <p:cNvSpPr txBox="1"/>
          <p:nvPr/>
        </p:nvSpPr>
        <p:spPr>
          <a:xfrm>
            <a:off x="2174866" y="3435137"/>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pic>
        <p:nvPicPr>
          <p:cNvPr id="25" name="図 24">
            <a:extLst>
              <a:ext uri="{FF2B5EF4-FFF2-40B4-BE49-F238E27FC236}">
                <a16:creationId xmlns:a16="http://schemas.microsoft.com/office/drawing/2014/main" id="{52DF50B2-912A-F340-8BF3-C5D16AD67DE8}"/>
              </a:ext>
            </a:extLst>
          </p:cNvPr>
          <p:cNvPicPr>
            <a:picLocks noChangeAspect="1"/>
          </p:cNvPicPr>
          <p:nvPr/>
        </p:nvPicPr>
        <p:blipFill>
          <a:blip r:embed="rId3"/>
          <a:stretch>
            <a:fillRect/>
          </a:stretch>
        </p:blipFill>
        <p:spPr>
          <a:xfrm>
            <a:off x="7616541" y="2528339"/>
            <a:ext cx="710287" cy="840576"/>
          </a:xfrm>
          <a:prstGeom prst="rect">
            <a:avLst/>
          </a:prstGeom>
        </p:spPr>
      </p:pic>
      <p:sp>
        <p:nvSpPr>
          <p:cNvPr id="26" name="メモ 25">
            <a:extLst>
              <a:ext uri="{FF2B5EF4-FFF2-40B4-BE49-F238E27FC236}">
                <a16:creationId xmlns:a16="http://schemas.microsoft.com/office/drawing/2014/main" id="{72954289-1401-304E-B738-1CB6FDB4E6BC}"/>
              </a:ext>
            </a:extLst>
          </p:cNvPr>
          <p:cNvSpPr/>
          <p:nvPr/>
        </p:nvSpPr>
        <p:spPr>
          <a:xfrm>
            <a:off x="6389920"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B958EEAB-9220-0940-AC9D-E0F18394D3E7}"/>
              </a:ext>
            </a:extLst>
          </p:cNvPr>
          <p:cNvSpPr txBox="1"/>
          <p:nvPr/>
        </p:nvSpPr>
        <p:spPr>
          <a:xfrm>
            <a:off x="6451708"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8" name="テキスト ボックス 27">
            <a:extLst>
              <a:ext uri="{FF2B5EF4-FFF2-40B4-BE49-F238E27FC236}">
                <a16:creationId xmlns:a16="http://schemas.microsoft.com/office/drawing/2014/main" id="{74529EC4-4F5E-184E-A14D-849EE3D5CB76}"/>
              </a:ext>
            </a:extLst>
          </p:cNvPr>
          <p:cNvSpPr txBox="1"/>
          <p:nvPr/>
        </p:nvSpPr>
        <p:spPr>
          <a:xfrm>
            <a:off x="6417243"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3F92B6F4-CD90-2D4E-BF4F-606573716CE0}"/>
              </a:ext>
            </a:extLst>
          </p:cNvPr>
          <p:cNvPicPr>
            <a:picLocks noChangeAspect="1"/>
          </p:cNvPicPr>
          <p:nvPr/>
        </p:nvPicPr>
        <p:blipFill>
          <a:blip r:embed="rId5">
            <a:duotone>
              <a:schemeClr val="accent2">
                <a:shade val="45000"/>
                <a:satMod val="135000"/>
              </a:schemeClr>
              <a:prstClr val="white"/>
            </a:duotone>
          </a:blip>
          <a:stretch>
            <a:fillRect/>
          </a:stretch>
        </p:blipFill>
        <p:spPr>
          <a:xfrm>
            <a:off x="6469945" y="2659939"/>
            <a:ext cx="671083" cy="671083"/>
          </a:xfrm>
          <a:prstGeom prst="rect">
            <a:avLst/>
          </a:prstGeom>
        </p:spPr>
      </p:pic>
      <p:pic>
        <p:nvPicPr>
          <p:cNvPr id="30" name="図 29">
            <a:extLst>
              <a:ext uri="{FF2B5EF4-FFF2-40B4-BE49-F238E27FC236}">
                <a16:creationId xmlns:a16="http://schemas.microsoft.com/office/drawing/2014/main" id="{2B096388-5AF1-F642-B422-6455DE9D3C9F}"/>
              </a:ext>
            </a:extLst>
          </p:cNvPr>
          <p:cNvPicPr>
            <a:picLocks noChangeAspect="1"/>
          </p:cNvPicPr>
          <p:nvPr/>
        </p:nvPicPr>
        <p:blipFill>
          <a:blip r:embed="rId4"/>
          <a:stretch>
            <a:fillRect/>
          </a:stretch>
        </p:blipFill>
        <p:spPr>
          <a:xfrm>
            <a:off x="5527332" y="2595540"/>
            <a:ext cx="760493" cy="760493"/>
          </a:xfrm>
          <a:prstGeom prst="rect">
            <a:avLst/>
          </a:prstGeom>
        </p:spPr>
      </p:pic>
      <p:sp>
        <p:nvSpPr>
          <p:cNvPr id="31" name="テキスト ボックス 30">
            <a:extLst>
              <a:ext uri="{FF2B5EF4-FFF2-40B4-BE49-F238E27FC236}">
                <a16:creationId xmlns:a16="http://schemas.microsoft.com/office/drawing/2014/main" id="{EDD71A9A-2411-7B49-A11E-F4BFB5F0A43D}"/>
              </a:ext>
            </a:extLst>
          </p:cNvPr>
          <p:cNvSpPr txBox="1"/>
          <p:nvPr/>
        </p:nvSpPr>
        <p:spPr>
          <a:xfrm>
            <a:off x="5484152"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32" name="テキスト ボックス 31">
            <a:extLst>
              <a:ext uri="{FF2B5EF4-FFF2-40B4-BE49-F238E27FC236}">
                <a16:creationId xmlns:a16="http://schemas.microsoft.com/office/drawing/2014/main" id="{5C805F9C-6157-8149-A0B6-6F42C2AEE89A}"/>
              </a:ext>
            </a:extLst>
          </p:cNvPr>
          <p:cNvSpPr txBox="1"/>
          <p:nvPr/>
        </p:nvSpPr>
        <p:spPr>
          <a:xfrm>
            <a:off x="6322583" y="3410519"/>
            <a:ext cx="1082348"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署名を検証</a:t>
            </a:r>
          </a:p>
        </p:txBody>
      </p:sp>
      <p:sp>
        <p:nvSpPr>
          <p:cNvPr id="33" name="右矢印 32">
            <a:extLst>
              <a:ext uri="{FF2B5EF4-FFF2-40B4-BE49-F238E27FC236}">
                <a16:creationId xmlns:a16="http://schemas.microsoft.com/office/drawing/2014/main" id="{ED4E2B03-E659-4440-85E7-9846E76AC4B9}"/>
              </a:ext>
            </a:extLst>
          </p:cNvPr>
          <p:cNvSpPr/>
          <p:nvPr/>
        </p:nvSpPr>
        <p:spPr>
          <a:xfrm>
            <a:off x="3616669" y="2595680"/>
            <a:ext cx="2000360"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F4803BA2-5241-794E-8D8C-FBBD5CA08C7B}"/>
              </a:ext>
            </a:extLst>
          </p:cNvPr>
          <p:cNvSpPr txBox="1"/>
          <p:nvPr/>
        </p:nvSpPr>
        <p:spPr>
          <a:xfrm>
            <a:off x="3707385" y="2937786"/>
            <a:ext cx="1800493"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チャレンジを送る</a:t>
            </a:r>
          </a:p>
        </p:txBody>
      </p:sp>
      <p:pic>
        <p:nvPicPr>
          <p:cNvPr id="35" name="図 34">
            <a:extLst>
              <a:ext uri="{FF2B5EF4-FFF2-40B4-BE49-F238E27FC236}">
                <a16:creationId xmlns:a16="http://schemas.microsoft.com/office/drawing/2014/main" id="{1EE337B9-05E9-E747-BFA2-CA34230EF89E}"/>
              </a:ext>
            </a:extLst>
          </p:cNvPr>
          <p:cNvPicPr>
            <a:picLocks noChangeAspect="1"/>
          </p:cNvPicPr>
          <p:nvPr/>
        </p:nvPicPr>
        <p:blipFill>
          <a:blip r:embed="rId4"/>
          <a:stretch>
            <a:fillRect/>
          </a:stretch>
        </p:blipFill>
        <p:spPr>
          <a:xfrm>
            <a:off x="7542586" y="2595540"/>
            <a:ext cx="770580" cy="770580"/>
          </a:xfrm>
          <a:prstGeom prst="rect">
            <a:avLst/>
          </a:prstGeom>
        </p:spPr>
      </p:pic>
      <p:sp>
        <p:nvSpPr>
          <p:cNvPr id="36" name="テキスト ボックス 35">
            <a:extLst>
              <a:ext uri="{FF2B5EF4-FFF2-40B4-BE49-F238E27FC236}">
                <a16:creationId xmlns:a16="http://schemas.microsoft.com/office/drawing/2014/main" id="{D4B13E16-C9C9-1448-852F-F8FB73CC4695}"/>
              </a:ext>
            </a:extLst>
          </p:cNvPr>
          <p:cNvSpPr txBox="1"/>
          <p:nvPr/>
        </p:nvSpPr>
        <p:spPr>
          <a:xfrm>
            <a:off x="7340742" y="3409393"/>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公開鍵を登録</a:t>
            </a:r>
          </a:p>
        </p:txBody>
      </p:sp>
      <p:sp>
        <p:nvSpPr>
          <p:cNvPr id="37" name="メモ 36">
            <a:extLst>
              <a:ext uri="{FF2B5EF4-FFF2-40B4-BE49-F238E27FC236}">
                <a16:creationId xmlns:a16="http://schemas.microsoft.com/office/drawing/2014/main" id="{46C594FD-5C67-4344-A026-10FFFF593DAE}"/>
              </a:ext>
            </a:extLst>
          </p:cNvPr>
          <p:cNvSpPr/>
          <p:nvPr/>
        </p:nvSpPr>
        <p:spPr>
          <a:xfrm>
            <a:off x="6379034" y="4306391"/>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7AC85ADA-194A-F44F-8EEC-1EAAD6957666}"/>
              </a:ext>
            </a:extLst>
          </p:cNvPr>
          <p:cNvSpPr txBox="1"/>
          <p:nvPr/>
        </p:nvSpPr>
        <p:spPr>
          <a:xfrm>
            <a:off x="6440822" y="4375160"/>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39" name="テキスト ボックス 38">
            <a:extLst>
              <a:ext uri="{FF2B5EF4-FFF2-40B4-BE49-F238E27FC236}">
                <a16:creationId xmlns:a16="http://schemas.microsoft.com/office/drawing/2014/main" id="{9072EC7D-B1E8-5D49-BFEE-CF419D76D4E6}"/>
              </a:ext>
            </a:extLst>
          </p:cNvPr>
          <p:cNvSpPr txBox="1"/>
          <p:nvPr/>
        </p:nvSpPr>
        <p:spPr>
          <a:xfrm>
            <a:off x="6406357" y="4650863"/>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3D413DC5-5F0E-3B4F-8D5B-A6030C4ADFC1}"/>
              </a:ext>
            </a:extLst>
          </p:cNvPr>
          <p:cNvPicPr>
            <a:picLocks noChangeAspect="1"/>
          </p:cNvPicPr>
          <p:nvPr/>
        </p:nvPicPr>
        <p:blipFill>
          <a:blip r:embed="rId3"/>
          <a:stretch>
            <a:fillRect/>
          </a:stretch>
        </p:blipFill>
        <p:spPr>
          <a:xfrm>
            <a:off x="7598596" y="5350201"/>
            <a:ext cx="710287" cy="840576"/>
          </a:xfrm>
          <a:prstGeom prst="rect">
            <a:avLst/>
          </a:prstGeom>
        </p:spPr>
      </p:pic>
      <p:sp>
        <p:nvSpPr>
          <p:cNvPr id="42" name="右矢印 41">
            <a:extLst>
              <a:ext uri="{FF2B5EF4-FFF2-40B4-BE49-F238E27FC236}">
                <a16:creationId xmlns:a16="http://schemas.microsoft.com/office/drawing/2014/main" id="{786BF755-9566-1843-8AA3-4D97363BA644}"/>
              </a:ext>
            </a:extLst>
          </p:cNvPr>
          <p:cNvSpPr/>
          <p:nvPr/>
        </p:nvSpPr>
        <p:spPr>
          <a:xfrm>
            <a:off x="1458684" y="4345703"/>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BA7E5A25-95D0-784E-867A-CC89F008CDAF}"/>
              </a:ext>
            </a:extLst>
          </p:cNvPr>
          <p:cNvSpPr/>
          <p:nvPr/>
        </p:nvSpPr>
        <p:spPr>
          <a:xfrm rot="10800000">
            <a:off x="1458684" y="4637398"/>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305A5A7F-BCFC-4544-B18E-EA495E31B614}"/>
              </a:ext>
            </a:extLst>
          </p:cNvPr>
          <p:cNvSpPr txBox="1"/>
          <p:nvPr/>
        </p:nvSpPr>
        <p:spPr>
          <a:xfrm>
            <a:off x="1494360" y="4138363"/>
            <a:ext cx="4946462"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サービスを使いたいので、ログインしたいと通知</a:t>
            </a:r>
          </a:p>
        </p:txBody>
      </p:sp>
      <p:sp>
        <p:nvSpPr>
          <p:cNvPr id="45" name="テキスト ボックス 44">
            <a:extLst>
              <a:ext uri="{FF2B5EF4-FFF2-40B4-BE49-F238E27FC236}">
                <a16:creationId xmlns:a16="http://schemas.microsoft.com/office/drawing/2014/main" id="{0DDCADE2-8C57-6844-9B5D-DDBFD8C59CC4}"/>
              </a:ext>
            </a:extLst>
          </p:cNvPr>
          <p:cNvSpPr txBox="1"/>
          <p:nvPr/>
        </p:nvSpPr>
        <p:spPr>
          <a:xfrm>
            <a:off x="1599098" y="4970845"/>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43CE76B0-13AA-6043-95CD-123E543DC84E}"/>
              </a:ext>
            </a:extLst>
          </p:cNvPr>
          <p:cNvPicPr>
            <a:picLocks noChangeAspect="1"/>
          </p:cNvPicPr>
          <p:nvPr/>
        </p:nvPicPr>
        <p:blipFill>
          <a:blip r:embed="rId2"/>
          <a:stretch>
            <a:fillRect/>
          </a:stretch>
        </p:blipFill>
        <p:spPr>
          <a:xfrm flipH="1">
            <a:off x="738855" y="4113676"/>
            <a:ext cx="719830" cy="1074373"/>
          </a:xfrm>
          <a:prstGeom prst="rect">
            <a:avLst/>
          </a:prstGeom>
        </p:spPr>
      </p:pic>
      <p:pic>
        <p:nvPicPr>
          <p:cNvPr id="48" name="図 47">
            <a:extLst>
              <a:ext uri="{FF2B5EF4-FFF2-40B4-BE49-F238E27FC236}">
                <a16:creationId xmlns:a16="http://schemas.microsoft.com/office/drawing/2014/main" id="{556A8D19-5C38-814B-8387-7368F61E6CBD}"/>
              </a:ext>
            </a:extLst>
          </p:cNvPr>
          <p:cNvPicPr>
            <a:picLocks noChangeAspect="1"/>
          </p:cNvPicPr>
          <p:nvPr/>
        </p:nvPicPr>
        <p:blipFill>
          <a:blip r:embed="rId4">
            <a:duotone>
              <a:prstClr val="black"/>
              <a:schemeClr val="accent2">
                <a:tint val="45000"/>
                <a:satMod val="400000"/>
              </a:schemeClr>
            </a:duotone>
          </a:blip>
          <a:stretch>
            <a:fillRect/>
          </a:stretch>
        </p:blipFill>
        <p:spPr>
          <a:xfrm>
            <a:off x="679441" y="5392632"/>
            <a:ext cx="760493" cy="760493"/>
          </a:xfrm>
          <a:prstGeom prst="rect">
            <a:avLst/>
          </a:prstGeom>
        </p:spPr>
      </p:pic>
      <p:sp>
        <p:nvSpPr>
          <p:cNvPr id="51" name="メモ 50">
            <a:extLst>
              <a:ext uri="{FF2B5EF4-FFF2-40B4-BE49-F238E27FC236}">
                <a16:creationId xmlns:a16="http://schemas.microsoft.com/office/drawing/2014/main" id="{15AB08AD-99F8-8843-8B90-ACBA28BA73E5}"/>
              </a:ext>
            </a:extLst>
          </p:cNvPr>
          <p:cNvSpPr/>
          <p:nvPr/>
        </p:nvSpPr>
        <p:spPr>
          <a:xfrm>
            <a:off x="1429658"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E25F32A4-7B76-1349-917E-B97FBD7BCA6C}"/>
              </a:ext>
            </a:extLst>
          </p:cNvPr>
          <p:cNvSpPr txBox="1"/>
          <p:nvPr/>
        </p:nvSpPr>
        <p:spPr>
          <a:xfrm>
            <a:off x="1491446"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3" name="テキスト ボックス 52">
            <a:extLst>
              <a:ext uri="{FF2B5EF4-FFF2-40B4-BE49-F238E27FC236}">
                <a16:creationId xmlns:a16="http://schemas.microsoft.com/office/drawing/2014/main" id="{E8DD4E33-4ADF-E64B-98DB-AD5D10B7D6D9}"/>
              </a:ext>
            </a:extLst>
          </p:cNvPr>
          <p:cNvSpPr txBox="1"/>
          <p:nvPr/>
        </p:nvSpPr>
        <p:spPr>
          <a:xfrm>
            <a:off x="1456981"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54" name="図 53">
            <a:extLst>
              <a:ext uri="{FF2B5EF4-FFF2-40B4-BE49-F238E27FC236}">
                <a16:creationId xmlns:a16="http://schemas.microsoft.com/office/drawing/2014/main" id="{6AB9F4CC-CAD5-914B-BA35-D6B64B05E7B7}"/>
              </a:ext>
            </a:extLst>
          </p:cNvPr>
          <p:cNvPicPr>
            <a:picLocks noChangeAspect="1"/>
          </p:cNvPicPr>
          <p:nvPr/>
        </p:nvPicPr>
        <p:blipFill>
          <a:blip r:embed="rId5">
            <a:duotone>
              <a:schemeClr val="accent2">
                <a:shade val="45000"/>
                <a:satMod val="135000"/>
              </a:schemeClr>
              <a:prstClr val="white"/>
            </a:duotone>
          </a:blip>
          <a:stretch>
            <a:fillRect/>
          </a:stretch>
        </p:blipFill>
        <p:spPr>
          <a:xfrm>
            <a:off x="1509683" y="5457031"/>
            <a:ext cx="671083" cy="671083"/>
          </a:xfrm>
          <a:prstGeom prst="rect">
            <a:avLst/>
          </a:prstGeom>
        </p:spPr>
      </p:pic>
      <p:sp>
        <p:nvSpPr>
          <p:cNvPr id="55" name="テキスト ボックス 54">
            <a:extLst>
              <a:ext uri="{FF2B5EF4-FFF2-40B4-BE49-F238E27FC236}">
                <a16:creationId xmlns:a16="http://schemas.microsoft.com/office/drawing/2014/main" id="{8AE6B750-0E13-3146-A1F2-26C98066A6C4}"/>
              </a:ext>
            </a:extLst>
          </p:cNvPr>
          <p:cNvSpPr txBox="1"/>
          <p:nvPr/>
        </p:nvSpPr>
        <p:spPr>
          <a:xfrm>
            <a:off x="870372" y="6242552"/>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sp>
        <p:nvSpPr>
          <p:cNvPr id="57" name="メモ 56">
            <a:extLst>
              <a:ext uri="{FF2B5EF4-FFF2-40B4-BE49-F238E27FC236}">
                <a16:creationId xmlns:a16="http://schemas.microsoft.com/office/drawing/2014/main" id="{EE509CC6-CC02-6044-8FC2-DF51C31ED0AC}"/>
              </a:ext>
            </a:extLst>
          </p:cNvPr>
          <p:cNvSpPr/>
          <p:nvPr/>
        </p:nvSpPr>
        <p:spPr>
          <a:xfrm>
            <a:off x="6480636"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FEB1568B-8649-E64F-BF64-9BAB601A2A57}"/>
              </a:ext>
            </a:extLst>
          </p:cNvPr>
          <p:cNvSpPr txBox="1"/>
          <p:nvPr/>
        </p:nvSpPr>
        <p:spPr>
          <a:xfrm>
            <a:off x="6542424"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9" name="テキスト ボックス 58">
            <a:extLst>
              <a:ext uri="{FF2B5EF4-FFF2-40B4-BE49-F238E27FC236}">
                <a16:creationId xmlns:a16="http://schemas.microsoft.com/office/drawing/2014/main" id="{E2631929-A6A3-1D46-8AD4-AF5302604907}"/>
              </a:ext>
            </a:extLst>
          </p:cNvPr>
          <p:cNvSpPr txBox="1"/>
          <p:nvPr/>
        </p:nvSpPr>
        <p:spPr>
          <a:xfrm>
            <a:off x="6507959"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60" name="図 59">
            <a:extLst>
              <a:ext uri="{FF2B5EF4-FFF2-40B4-BE49-F238E27FC236}">
                <a16:creationId xmlns:a16="http://schemas.microsoft.com/office/drawing/2014/main" id="{D1BE355A-3685-4C44-9B5A-8F0E4B586C0E}"/>
              </a:ext>
            </a:extLst>
          </p:cNvPr>
          <p:cNvPicPr>
            <a:picLocks noChangeAspect="1"/>
          </p:cNvPicPr>
          <p:nvPr/>
        </p:nvPicPr>
        <p:blipFill>
          <a:blip r:embed="rId5">
            <a:duotone>
              <a:schemeClr val="accent2">
                <a:shade val="45000"/>
                <a:satMod val="135000"/>
              </a:schemeClr>
              <a:prstClr val="white"/>
            </a:duotone>
          </a:blip>
          <a:stretch>
            <a:fillRect/>
          </a:stretch>
        </p:blipFill>
        <p:spPr>
          <a:xfrm>
            <a:off x="6560661" y="5457031"/>
            <a:ext cx="671083" cy="671083"/>
          </a:xfrm>
          <a:prstGeom prst="rect">
            <a:avLst/>
          </a:prstGeom>
        </p:spPr>
      </p:pic>
      <p:sp>
        <p:nvSpPr>
          <p:cNvPr id="64" name="右矢印 63">
            <a:extLst>
              <a:ext uri="{FF2B5EF4-FFF2-40B4-BE49-F238E27FC236}">
                <a16:creationId xmlns:a16="http://schemas.microsoft.com/office/drawing/2014/main" id="{38E34BCC-2615-5344-BF72-6E1B121B4380}"/>
              </a:ext>
            </a:extLst>
          </p:cNvPr>
          <p:cNvSpPr/>
          <p:nvPr/>
        </p:nvSpPr>
        <p:spPr>
          <a:xfrm>
            <a:off x="2625166" y="5492548"/>
            <a:ext cx="3670707"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776F0A2D-79AD-A243-B001-43021A0BA108}"/>
              </a:ext>
            </a:extLst>
          </p:cNvPr>
          <p:cNvSpPr txBox="1"/>
          <p:nvPr/>
        </p:nvSpPr>
        <p:spPr>
          <a:xfrm>
            <a:off x="2723283" y="5302155"/>
            <a:ext cx="3236784"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秘密鍵で署名されたチャレンジを送る</a:t>
            </a:r>
          </a:p>
        </p:txBody>
      </p:sp>
      <p:pic>
        <p:nvPicPr>
          <p:cNvPr id="66" name="図 65">
            <a:extLst>
              <a:ext uri="{FF2B5EF4-FFF2-40B4-BE49-F238E27FC236}">
                <a16:creationId xmlns:a16="http://schemas.microsoft.com/office/drawing/2014/main" id="{8FD15765-F60D-DF4E-B787-651C4B3E3B18}"/>
              </a:ext>
            </a:extLst>
          </p:cNvPr>
          <p:cNvPicPr>
            <a:picLocks noChangeAspect="1"/>
          </p:cNvPicPr>
          <p:nvPr/>
        </p:nvPicPr>
        <p:blipFill>
          <a:blip r:embed="rId4"/>
          <a:stretch>
            <a:fillRect/>
          </a:stretch>
        </p:blipFill>
        <p:spPr>
          <a:xfrm>
            <a:off x="7565460" y="5420760"/>
            <a:ext cx="770580" cy="770580"/>
          </a:xfrm>
          <a:prstGeom prst="rect">
            <a:avLst/>
          </a:prstGeom>
        </p:spPr>
      </p:pic>
      <p:sp>
        <p:nvSpPr>
          <p:cNvPr id="67" name="テキスト ボックス 66">
            <a:extLst>
              <a:ext uri="{FF2B5EF4-FFF2-40B4-BE49-F238E27FC236}">
                <a16:creationId xmlns:a16="http://schemas.microsoft.com/office/drawing/2014/main" id="{6D3A06BD-353D-E44A-8887-F75CA8035ED8}"/>
              </a:ext>
            </a:extLst>
          </p:cNvPr>
          <p:cNvSpPr txBox="1"/>
          <p:nvPr/>
        </p:nvSpPr>
        <p:spPr>
          <a:xfrm>
            <a:off x="6773989" y="6242552"/>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公開鍵で検証</a:t>
            </a:r>
          </a:p>
        </p:txBody>
      </p:sp>
      <p:sp>
        <p:nvSpPr>
          <p:cNvPr id="68" name="右矢印 67">
            <a:extLst>
              <a:ext uri="{FF2B5EF4-FFF2-40B4-BE49-F238E27FC236}">
                <a16:creationId xmlns:a16="http://schemas.microsoft.com/office/drawing/2014/main" id="{5DF1F8ED-AC26-E54C-A642-CF2C5952E98E}"/>
              </a:ext>
            </a:extLst>
          </p:cNvPr>
          <p:cNvSpPr/>
          <p:nvPr/>
        </p:nvSpPr>
        <p:spPr>
          <a:xfrm rot="10800000">
            <a:off x="2613910" y="5812687"/>
            <a:ext cx="3681963"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06FB598F-12AE-2049-B16B-DA1BCEB8BA5C}"/>
              </a:ext>
            </a:extLst>
          </p:cNvPr>
          <p:cNvSpPr txBox="1"/>
          <p:nvPr/>
        </p:nvSpPr>
        <p:spPr>
          <a:xfrm>
            <a:off x="3967591" y="6171915"/>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ログイン</a:t>
            </a:r>
          </a:p>
        </p:txBody>
      </p:sp>
      <p:sp>
        <p:nvSpPr>
          <p:cNvPr id="70" name="テキスト ボックス 69">
            <a:extLst>
              <a:ext uri="{FF2B5EF4-FFF2-40B4-BE49-F238E27FC236}">
                <a16:creationId xmlns:a16="http://schemas.microsoft.com/office/drawing/2014/main" id="{95F16087-DF30-E642-B7B8-F752F757CA70}"/>
              </a:ext>
            </a:extLst>
          </p:cNvPr>
          <p:cNvSpPr txBox="1"/>
          <p:nvPr/>
        </p:nvSpPr>
        <p:spPr>
          <a:xfrm>
            <a:off x="547318" y="782939"/>
            <a:ext cx="2108269"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en-US" altLang="ja-JP" sz="1400" b="1" dirty="0">
                <a:solidFill>
                  <a:srgbClr val="0070C0"/>
                </a:solidFill>
                <a:latin typeface="Meiryo" panose="020B0604030504040204" pitchFamily="34" charset="-128"/>
                <a:ea typeface="Meiryo" panose="020B0604030504040204" pitchFamily="34" charset="-128"/>
              </a:rPr>
              <a:t>FIDO</a:t>
            </a:r>
            <a:r>
              <a:rPr lang="ja-JP" altLang="en-US" sz="1400" b="1">
                <a:solidFill>
                  <a:srgbClr val="0070C0"/>
                </a:solidFill>
                <a:latin typeface="Meiryo" panose="020B0604030504040204" pitchFamily="34" charset="-128"/>
                <a:ea typeface="Meiryo" panose="020B0604030504040204" pitchFamily="34" charset="-128"/>
              </a:rPr>
              <a:t>認証期の登録</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B7BF93BF-9A78-E447-AF29-172C871B9C2D}"/>
              </a:ext>
            </a:extLst>
          </p:cNvPr>
          <p:cNvSpPr txBox="1"/>
          <p:nvPr/>
        </p:nvSpPr>
        <p:spPr>
          <a:xfrm>
            <a:off x="547318" y="3831305"/>
            <a:ext cx="1800493"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ja-JP" altLang="en-US" sz="1400" b="1">
                <a:solidFill>
                  <a:srgbClr val="0070C0"/>
                </a:solidFill>
                <a:latin typeface="Meiryo" panose="020B0604030504040204" pitchFamily="34" charset="-128"/>
                <a:ea typeface="Meiryo" panose="020B0604030504040204" pitchFamily="34" charset="-128"/>
              </a:rPr>
              <a:t>サービスの利用</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cxnSp>
        <p:nvCxnSpPr>
          <p:cNvPr id="73" name="直線コネクタ 72">
            <a:extLst>
              <a:ext uri="{FF2B5EF4-FFF2-40B4-BE49-F238E27FC236}">
                <a16:creationId xmlns:a16="http://schemas.microsoft.com/office/drawing/2014/main" id="{9D5AD818-3B17-9F4E-BC39-5378F98E1F3F}"/>
              </a:ext>
            </a:extLst>
          </p:cNvPr>
          <p:cNvCxnSpPr>
            <a:cxnSpLocks/>
          </p:cNvCxnSpPr>
          <p:nvPr/>
        </p:nvCxnSpPr>
        <p:spPr>
          <a:xfrm>
            <a:off x="2625166" y="936827"/>
            <a:ext cx="583303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C286B781-9D1C-BB4E-BDC0-19A2FCF984B5}"/>
              </a:ext>
            </a:extLst>
          </p:cNvPr>
          <p:cNvCxnSpPr>
            <a:cxnSpLocks/>
            <a:stCxn id="71" idx="3"/>
          </p:cNvCxnSpPr>
          <p:nvPr/>
        </p:nvCxnSpPr>
        <p:spPr>
          <a:xfrm>
            <a:off x="2347811" y="3985194"/>
            <a:ext cx="6110389" cy="23601"/>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2970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A3209F-BA8E-2343-8B40-E9EB9B76500E}"/>
              </a:ext>
            </a:extLst>
          </p:cNvPr>
          <p:cNvSpPr>
            <a:spLocks noGrp="1"/>
          </p:cNvSpPr>
          <p:nvPr>
            <p:ph type="title"/>
          </p:nvPr>
        </p:nvSpPr>
        <p:spPr/>
        <p:txBody>
          <a:bodyPr/>
          <a:lstStyle/>
          <a:p>
            <a:r>
              <a:rPr kumimoji="1" lang="en-US" altLang="ja-JP" dirty="0"/>
              <a:t>FIDO2</a:t>
            </a:r>
            <a:r>
              <a:rPr kumimoji="1" lang="ja-JP" altLang="en-US"/>
              <a:t>と</a:t>
            </a:r>
            <a:r>
              <a:rPr kumimoji="1" lang="en-US" altLang="ja-JP" dirty="0"/>
              <a:t>SSO</a:t>
            </a:r>
            <a:endParaRPr kumimoji="1" lang="ja-JP" altLang="en-US"/>
          </a:p>
        </p:txBody>
      </p:sp>
      <p:sp>
        <p:nvSpPr>
          <p:cNvPr id="3" name="スライド番号プレースホルダー 2">
            <a:extLst>
              <a:ext uri="{FF2B5EF4-FFF2-40B4-BE49-F238E27FC236}">
                <a16:creationId xmlns:a16="http://schemas.microsoft.com/office/drawing/2014/main" id="{98779F9E-FC60-0546-B1DE-D2223F0B75C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99</a:t>
            </a:fld>
            <a:endParaRPr kumimoji="1" lang="ja-JP" altLang="en-US"/>
          </a:p>
        </p:txBody>
      </p:sp>
      <p:pic>
        <p:nvPicPr>
          <p:cNvPr id="4" name="図 3">
            <a:extLst>
              <a:ext uri="{FF2B5EF4-FFF2-40B4-BE49-F238E27FC236}">
                <a16:creationId xmlns:a16="http://schemas.microsoft.com/office/drawing/2014/main" id="{BBAC0674-43CC-E24E-8398-0F99D62C1855}"/>
              </a:ext>
            </a:extLst>
          </p:cNvPr>
          <p:cNvPicPr>
            <a:picLocks noChangeAspect="1"/>
          </p:cNvPicPr>
          <p:nvPr/>
        </p:nvPicPr>
        <p:blipFill>
          <a:blip r:embed="rId2"/>
          <a:stretch>
            <a:fillRect/>
          </a:stretch>
        </p:blipFill>
        <p:spPr>
          <a:xfrm flipH="1">
            <a:off x="457200" y="1231755"/>
            <a:ext cx="719830" cy="1074373"/>
          </a:xfrm>
          <a:prstGeom prst="rect">
            <a:avLst/>
          </a:prstGeom>
        </p:spPr>
      </p:pic>
      <p:pic>
        <p:nvPicPr>
          <p:cNvPr id="8" name="図 7">
            <a:extLst>
              <a:ext uri="{FF2B5EF4-FFF2-40B4-BE49-F238E27FC236}">
                <a16:creationId xmlns:a16="http://schemas.microsoft.com/office/drawing/2014/main" id="{CDC311DA-CFA2-4644-9845-46E2E3BEA1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64643" y="1332288"/>
            <a:ext cx="961480" cy="961480"/>
          </a:xfrm>
          <a:prstGeom prst="rect">
            <a:avLst/>
          </a:prstGeom>
        </p:spPr>
      </p:pic>
      <p:pic>
        <p:nvPicPr>
          <p:cNvPr id="9" name="図 8">
            <a:extLst>
              <a:ext uri="{FF2B5EF4-FFF2-40B4-BE49-F238E27FC236}">
                <a16:creationId xmlns:a16="http://schemas.microsoft.com/office/drawing/2014/main" id="{EDE65A47-3A6C-984A-A89D-17EF76E9C9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0656" y="1225429"/>
            <a:ext cx="1154727" cy="1154727"/>
          </a:xfrm>
          <a:prstGeom prst="rect">
            <a:avLst/>
          </a:prstGeom>
        </p:spPr>
      </p:pic>
      <p:sp>
        <p:nvSpPr>
          <p:cNvPr id="10" name="正方形/長方形 9">
            <a:extLst>
              <a:ext uri="{FF2B5EF4-FFF2-40B4-BE49-F238E27FC236}">
                <a16:creationId xmlns:a16="http://schemas.microsoft.com/office/drawing/2014/main" id="{91F58C3F-DAC3-D84B-A0A0-3835D0FB4A80}"/>
              </a:ext>
            </a:extLst>
          </p:cNvPr>
          <p:cNvSpPr/>
          <p:nvPr/>
        </p:nvSpPr>
        <p:spPr>
          <a:xfrm>
            <a:off x="558154" y="2306128"/>
            <a:ext cx="1819729" cy="307777"/>
          </a:xfrm>
          <a:prstGeom prst="rect">
            <a:avLst/>
          </a:prstGeom>
        </p:spPr>
        <p:txBody>
          <a:bodyPr wrap="none">
            <a:spAutoFit/>
          </a:bodyPr>
          <a:lstStyle/>
          <a:p>
            <a:r>
              <a:rPr lang="en-US" altLang="ja-JP" sz="1400" dirty="0">
                <a:latin typeface="Meiryo" panose="020B0604030504040204" pitchFamily="34" charset="-128"/>
                <a:ea typeface="Meiryo" panose="020B0604030504040204" pitchFamily="34" charset="-128"/>
              </a:rPr>
              <a:t>FIDO2</a:t>
            </a:r>
            <a:r>
              <a:rPr lang="ja-JP" altLang="en-US" sz="1400">
                <a:latin typeface="Meiryo" panose="020B0604030504040204" pitchFamily="34" charset="-128"/>
                <a:ea typeface="Meiryo" panose="020B0604030504040204" pitchFamily="34" charset="-128"/>
              </a:rPr>
              <a:t>認証デバイス</a:t>
            </a:r>
          </a:p>
        </p:txBody>
      </p:sp>
      <p:pic>
        <p:nvPicPr>
          <p:cNvPr id="11" name="図 10">
            <a:extLst>
              <a:ext uri="{FF2B5EF4-FFF2-40B4-BE49-F238E27FC236}">
                <a16:creationId xmlns:a16="http://schemas.microsoft.com/office/drawing/2014/main" id="{02AFEEC8-FF53-1C4C-A5CD-3A4A96599ADC}"/>
              </a:ext>
            </a:extLst>
          </p:cNvPr>
          <p:cNvPicPr>
            <a:picLocks noChangeAspect="1"/>
          </p:cNvPicPr>
          <p:nvPr/>
        </p:nvPicPr>
        <p:blipFill>
          <a:blip r:embed="rId5"/>
          <a:stretch>
            <a:fillRect/>
          </a:stretch>
        </p:blipFill>
        <p:spPr>
          <a:xfrm>
            <a:off x="4158663" y="1332288"/>
            <a:ext cx="826674" cy="978312"/>
          </a:xfrm>
          <a:prstGeom prst="rect">
            <a:avLst/>
          </a:prstGeom>
        </p:spPr>
      </p:pic>
      <p:sp>
        <p:nvSpPr>
          <p:cNvPr id="12" name="正方形/長方形 11">
            <a:extLst>
              <a:ext uri="{FF2B5EF4-FFF2-40B4-BE49-F238E27FC236}">
                <a16:creationId xmlns:a16="http://schemas.microsoft.com/office/drawing/2014/main" id="{0232518A-3355-F54F-B018-AC6B44825962}"/>
              </a:ext>
            </a:extLst>
          </p:cNvPr>
          <p:cNvSpPr/>
          <p:nvPr/>
        </p:nvSpPr>
        <p:spPr>
          <a:xfrm>
            <a:off x="3941058" y="2306128"/>
            <a:ext cx="1261884"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認証サーバー</a:t>
            </a:r>
          </a:p>
        </p:txBody>
      </p:sp>
      <p:sp>
        <p:nvSpPr>
          <p:cNvPr id="50" name="正方形/長方形 49">
            <a:extLst>
              <a:ext uri="{FF2B5EF4-FFF2-40B4-BE49-F238E27FC236}">
                <a16:creationId xmlns:a16="http://schemas.microsoft.com/office/drawing/2014/main" id="{E93498C3-1E79-2E41-974A-20140D9CA254}"/>
              </a:ext>
            </a:extLst>
          </p:cNvPr>
          <p:cNvSpPr/>
          <p:nvPr/>
        </p:nvSpPr>
        <p:spPr>
          <a:xfrm>
            <a:off x="6639715" y="2306128"/>
            <a:ext cx="1800493"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クラウド・サービス</a:t>
            </a:r>
          </a:p>
        </p:txBody>
      </p:sp>
      <p:pic>
        <p:nvPicPr>
          <p:cNvPr id="53" name="図 52">
            <a:extLst>
              <a:ext uri="{FF2B5EF4-FFF2-40B4-BE49-F238E27FC236}">
                <a16:creationId xmlns:a16="http://schemas.microsoft.com/office/drawing/2014/main" id="{EEA617C3-90E9-804F-9D61-41562E5C18BB}"/>
              </a:ext>
            </a:extLst>
          </p:cNvPr>
          <p:cNvPicPr>
            <a:picLocks noChangeAspect="1"/>
          </p:cNvPicPr>
          <p:nvPr/>
        </p:nvPicPr>
        <p:blipFill>
          <a:blip r:embed="rId6"/>
          <a:stretch>
            <a:fillRect/>
          </a:stretch>
        </p:blipFill>
        <p:spPr>
          <a:xfrm>
            <a:off x="7200074" y="1092177"/>
            <a:ext cx="852745" cy="416221"/>
          </a:xfrm>
          <a:prstGeom prst="rect">
            <a:avLst/>
          </a:prstGeom>
        </p:spPr>
      </p:pic>
      <p:pic>
        <p:nvPicPr>
          <p:cNvPr id="51" name="図 50">
            <a:extLst>
              <a:ext uri="{FF2B5EF4-FFF2-40B4-BE49-F238E27FC236}">
                <a16:creationId xmlns:a16="http://schemas.microsoft.com/office/drawing/2014/main" id="{37C1E193-4904-F14D-A18F-1B0AE93CD951}"/>
              </a:ext>
            </a:extLst>
          </p:cNvPr>
          <p:cNvPicPr>
            <a:picLocks noChangeAspect="1"/>
          </p:cNvPicPr>
          <p:nvPr/>
        </p:nvPicPr>
        <p:blipFill>
          <a:blip r:embed="rId7"/>
          <a:stretch>
            <a:fillRect/>
          </a:stretch>
        </p:blipFill>
        <p:spPr>
          <a:xfrm>
            <a:off x="6862874" y="918555"/>
            <a:ext cx="1527144" cy="1525005"/>
          </a:xfrm>
          <a:prstGeom prst="rect">
            <a:avLst/>
          </a:prstGeom>
        </p:spPr>
      </p:pic>
      <p:pic>
        <p:nvPicPr>
          <p:cNvPr id="55" name="図 54">
            <a:extLst>
              <a:ext uri="{FF2B5EF4-FFF2-40B4-BE49-F238E27FC236}">
                <a16:creationId xmlns:a16="http://schemas.microsoft.com/office/drawing/2014/main" id="{3A7567F4-ED7C-614E-BE0D-A6A6689739D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340989" y="1657679"/>
            <a:ext cx="295048" cy="162795"/>
          </a:xfrm>
          <a:prstGeom prst="rect">
            <a:avLst/>
          </a:prstGeom>
        </p:spPr>
      </p:pic>
      <p:pic>
        <p:nvPicPr>
          <p:cNvPr id="56" name="図 55">
            <a:extLst>
              <a:ext uri="{FF2B5EF4-FFF2-40B4-BE49-F238E27FC236}">
                <a16:creationId xmlns:a16="http://schemas.microsoft.com/office/drawing/2014/main" id="{D41C0D2C-0D1E-2C4A-9E33-C0E23C34733C}"/>
              </a:ext>
            </a:extLst>
          </p:cNvPr>
          <p:cNvPicPr>
            <a:picLocks noChangeAspect="1"/>
          </p:cNvPicPr>
          <p:nvPr/>
        </p:nvPicPr>
        <p:blipFill>
          <a:blip r:embed="rId9"/>
          <a:stretch>
            <a:fillRect/>
          </a:stretch>
        </p:blipFill>
        <p:spPr>
          <a:xfrm>
            <a:off x="6734789" y="2039441"/>
            <a:ext cx="548341" cy="138182"/>
          </a:xfrm>
          <a:prstGeom prst="rect">
            <a:avLst/>
          </a:prstGeom>
        </p:spPr>
      </p:pic>
      <p:pic>
        <p:nvPicPr>
          <p:cNvPr id="57" name="図 56">
            <a:extLst>
              <a:ext uri="{FF2B5EF4-FFF2-40B4-BE49-F238E27FC236}">
                <a16:creationId xmlns:a16="http://schemas.microsoft.com/office/drawing/2014/main" id="{3EBE0E1D-AA31-6044-9E19-695251C10AE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319334" y="1581473"/>
            <a:ext cx="664798" cy="416221"/>
          </a:xfrm>
          <a:prstGeom prst="rect">
            <a:avLst/>
          </a:prstGeom>
        </p:spPr>
      </p:pic>
      <p:pic>
        <p:nvPicPr>
          <p:cNvPr id="58" name="図 57">
            <a:extLst>
              <a:ext uri="{FF2B5EF4-FFF2-40B4-BE49-F238E27FC236}">
                <a16:creationId xmlns:a16="http://schemas.microsoft.com/office/drawing/2014/main" id="{2A3FF96E-0D0F-4447-9118-06B70F8D7D40}"/>
              </a:ext>
            </a:extLst>
          </p:cNvPr>
          <p:cNvPicPr>
            <a:picLocks noChangeAspect="1"/>
          </p:cNvPicPr>
          <p:nvPr/>
        </p:nvPicPr>
        <p:blipFill>
          <a:blip r:embed="rId11"/>
          <a:stretch>
            <a:fillRect/>
          </a:stretch>
        </p:blipFill>
        <p:spPr>
          <a:xfrm>
            <a:off x="7998497" y="1211454"/>
            <a:ext cx="614680" cy="316121"/>
          </a:xfrm>
          <a:prstGeom prst="rect">
            <a:avLst/>
          </a:prstGeom>
        </p:spPr>
      </p:pic>
      <p:pic>
        <p:nvPicPr>
          <p:cNvPr id="59" name="図 58">
            <a:extLst>
              <a:ext uri="{FF2B5EF4-FFF2-40B4-BE49-F238E27FC236}">
                <a16:creationId xmlns:a16="http://schemas.microsoft.com/office/drawing/2014/main" id="{353293DE-FD49-B942-B191-0ABD52CEB4AA}"/>
              </a:ext>
            </a:extLst>
          </p:cNvPr>
          <p:cNvPicPr>
            <a:picLocks noChangeAspect="1"/>
          </p:cNvPicPr>
          <p:nvPr/>
        </p:nvPicPr>
        <p:blipFill>
          <a:blip r:embed="rId12"/>
          <a:stretch>
            <a:fillRect/>
          </a:stretch>
        </p:blipFill>
        <p:spPr>
          <a:xfrm>
            <a:off x="7923025" y="1998134"/>
            <a:ext cx="577884" cy="167045"/>
          </a:xfrm>
          <a:prstGeom prst="rect">
            <a:avLst/>
          </a:prstGeom>
        </p:spPr>
      </p:pic>
      <p:pic>
        <p:nvPicPr>
          <p:cNvPr id="60" name="図 59">
            <a:extLst>
              <a:ext uri="{FF2B5EF4-FFF2-40B4-BE49-F238E27FC236}">
                <a16:creationId xmlns:a16="http://schemas.microsoft.com/office/drawing/2014/main" id="{DFC5563F-222C-8145-BE6E-B74A3083C754}"/>
              </a:ext>
            </a:extLst>
          </p:cNvPr>
          <p:cNvPicPr>
            <a:picLocks noChangeAspect="1"/>
          </p:cNvPicPr>
          <p:nvPr/>
        </p:nvPicPr>
        <p:blipFill>
          <a:blip r:embed="rId13"/>
          <a:stretch>
            <a:fillRect/>
          </a:stretch>
        </p:blipFill>
        <p:spPr>
          <a:xfrm>
            <a:off x="6411766" y="1231755"/>
            <a:ext cx="756765" cy="416221"/>
          </a:xfrm>
          <a:prstGeom prst="rect">
            <a:avLst/>
          </a:prstGeom>
        </p:spPr>
      </p:pic>
      <p:sp>
        <p:nvSpPr>
          <p:cNvPr id="61" name="左右矢印 60">
            <a:extLst>
              <a:ext uri="{FF2B5EF4-FFF2-40B4-BE49-F238E27FC236}">
                <a16:creationId xmlns:a16="http://schemas.microsoft.com/office/drawing/2014/main" id="{679A43C8-47D4-C14B-975C-EB0D3EF44A4B}"/>
              </a:ext>
            </a:extLst>
          </p:cNvPr>
          <p:cNvSpPr/>
          <p:nvPr/>
        </p:nvSpPr>
        <p:spPr>
          <a:xfrm>
            <a:off x="2438400" y="1657679"/>
            <a:ext cx="1720263"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右矢印 61">
            <a:extLst>
              <a:ext uri="{FF2B5EF4-FFF2-40B4-BE49-F238E27FC236}">
                <a16:creationId xmlns:a16="http://schemas.microsoft.com/office/drawing/2014/main" id="{DA158377-5962-6242-94A4-3A6069D9ABF4}"/>
              </a:ext>
            </a:extLst>
          </p:cNvPr>
          <p:cNvSpPr/>
          <p:nvPr/>
        </p:nvSpPr>
        <p:spPr>
          <a:xfrm>
            <a:off x="4916288" y="1650466"/>
            <a:ext cx="1339004"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3BB6E7DE-F558-7F4A-A9BD-C45DA7A01F1B}"/>
              </a:ext>
            </a:extLst>
          </p:cNvPr>
          <p:cNvSpPr txBox="1"/>
          <p:nvPr/>
        </p:nvSpPr>
        <p:spPr>
          <a:xfrm>
            <a:off x="3974721" y="1031093"/>
            <a:ext cx="1194558" cy="276999"/>
          </a:xfrm>
          <a:prstGeom prst="rect">
            <a:avLst/>
          </a:prstGeom>
          <a:noFill/>
        </p:spPr>
        <p:txBody>
          <a:bodyPr wrap="none" rtlCol="0">
            <a:spAutoFit/>
          </a:bodyPr>
          <a:lstStyle/>
          <a:p>
            <a:pPr algn="ctr"/>
            <a:r>
              <a:rPr kumimoji="1" lang="en-US" altLang="ja-JP" sz="1200" dirty="0">
                <a:solidFill>
                  <a:srgbClr val="0070C0"/>
                </a:solidFill>
                <a:latin typeface="Meiryo" panose="020B0604030504040204" pitchFamily="34" charset="-128"/>
                <a:ea typeface="Meiryo" panose="020B0604030504040204" pitchFamily="34" charset="-128"/>
              </a:rPr>
              <a:t>Azure AD</a:t>
            </a:r>
            <a:r>
              <a:rPr kumimoji="1" lang="ja-JP" altLang="en-US" sz="1200">
                <a:solidFill>
                  <a:srgbClr val="0070C0"/>
                </a:solidFill>
                <a:latin typeface="Meiryo" panose="020B0604030504040204" pitchFamily="34" charset="-128"/>
                <a:ea typeface="Meiryo" panose="020B0604030504040204" pitchFamily="34" charset="-128"/>
              </a:rPr>
              <a:t>など</a:t>
            </a:r>
          </a:p>
        </p:txBody>
      </p:sp>
      <p:sp>
        <p:nvSpPr>
          <p:cNvPr id="64" name="正方形/長方形 63">
            <a:extLst>
              <a:ext uri="{FF2B5EF4-FFF2-40B4-BE49-F238E27FC236}">
                <a16:creationId xmlns:a16="http://schemas.microsoft.com/office/drawing/2014/main" id="{B153D83C-F739-4740-8650-C5A371497A26}"/>
              </a:ext>
            </a:extLst>
          </p:cNvPr>
          <p:cNvSpPr/>
          <p:nvPr/>
        </p:nvSpPr>
        <p:spPr>
          <a:xfrm>
            <a:off x="342900" y="2891776"/>
            <a:ext cx="8458200" cy="3385542"/>
          </a:xfrm>
          <a:prstGeom prst="rect">
            <a:avLst/>
          </a:prstGeom>
        </p:spPr>
        <p:txBody>
          <a:bodyPr wrap="square">
            <a:spAutoFit/>
          </a:bodyPr>
          <a:lstStyle/>
          <a:p>
            <a:r>
              <a:rPr lang="ja-JP" altLang="en-US" sz="1600" b="1">
                <a:latin typeface="Meiryo" panose="020B0604030504040204" pitchFamily="34" charset="-128"/>
                <a:ea typeface="Meiryo" panose="020B0604030504040204" pitchFamily="34" charset="-128"/>
              </a:rPr>
              <a:t>リスク軽減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パスワードの盗用という不正な手口が利用できなくなり、また生体情報などで本人確認の厳密化を行うため、リスクが軽減する。</a:t>
            </a:r>
            <a:endParaRPr lang="en-US" altLang="ja-JP" sz="1400" dirty="0">
              <a:latin typeface="Meiryo" panose="020B0604030504040204" pitchFamily="34" charset="-128"/>
              <a:ea typeface="Meiryo" panose="020B0604030504040204" pitchFamily="34" charset="-128"/>
            </a:endParaRP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コスト削減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を覚える」「パスワードを複雑化する」「パスワードを絶えず変更する」「パスワード忘れによる新しいパスワードの設定」などが不要となる。パスワードレスになれば、人がかける時間を削減、漏洩による損害がなくなる。</a:t>
            </a: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ユーザーエクスペリエンス向上</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普段利用している端末ブラウザーでパスワードを保存しているため、他のPC端末やスマートフォンからサービスにアクセスしようと思ってもパスワードが思い出せない」「サービスごとに文字種別や桁数の規則が違うため、何のサービスにどのパスワードを設定しているかすぐに忘れてしまう」「定期的な変更で違うパスワードを設定したのはいいが、それを思い出せない」などがなくなり、利便性が向上し、業務の生産性も向上する。</a:t>
            </a:r>
          </a:p>
        </p:txBody>
      </p:sp>
    </p:spTree>
    <p:extLst>
      <p:ext uri="{BB962C8B-B14F-4D97-AF65-F5344CB8AC3E}">
        <p14:creationId xmlns:p14="http://schemas.microsoft.com/office/powerpoint/2010/main" val="81390968"/>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78606</TotalTime>
  <Words>30608</Words>
  <Application>Microsoft Macintosh PowerPoint</Application>
  <PresentationFormat>画面に合わせる (4:3)</PresentationFormat>
  <Paragraphs>4558</Paragraphs>
  <Slides>201</Slides>
  <Notes>61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201</vt:i4>
      </vt:variant>
    </vt:vector>
  </HeadingPairs>
  <TitlesOfParts>
    <vt:vector size="219" baseType="lpstr">
      <vt:lpstr>-apple-system</vt:lpstr>
      <vt:lpstr>HGSMinchoE</vt:lpstr>
      <vt:lpstr>Hiragino Kaku Gothic ProN W3</vt:lpstr>
      <vt:lpstr>Hiragino Kaku Gothic Std W8</vt:lpstr>
      <vt:lpstr>Hiragino Kaku Gothic StdN W8</vt:lpstr>
      <vt:lpstr>inherit</vt:lpstr>
      <vt:lpstr>ＭＳ Ｐゴシック</vt:lpstr>
      <vt:lpstr>Roboto Slab</vt:lpstr>
      <vt:lpstr>ヒラギノ角ゴ Pro W3</vt:lpstr>
      <vt:lpstr>Meiryo</vt:lpstr>
      <vt:lpstr>Meiryo</vt:lpstr>
      <vt:lpstr>American Typewriter</vt:lpstr>
      <vt:lpstr>Arial</vt:lpstr>
      <vt:lpstr>Calibri</vt:lpstr>
      <vt:lpstr>Helvetica Neue</vt:lpstr>
      <vt:lpstr>Impact</vt:lpstr>
      <vt:lpstr>Wingdings</vt:lpstr>
      <vt:lpstr>NC標準テンプレート</vt:lpstr>
      <vt:lpstr>PowerPoint プレゼンテーション</vt:lpstr>
      <vt:lpstr>PowerPoint プレゼンテーション</vt:lpstr>
      <vt:lpstr>なぜ自動車メーカーが「自動車を売らない」ビジネスをはじめるのか？</vt:lpstr>
      <vt:lpstr>平安保険のデジタル活用</vt:lpstr>
      <vt:lpstr>「平安好医生」からの学び</vt:lpstr>
      <vt:lpstr>PowerPoint プレゼンテーション</vt:lpstr>
      <vt:lpstr>PowerPoint プレゼンテーション</vt:lpstr>
      <vt:lpstr>UI／UXとは何か</vt:lpstr>
      <vt:lpstr>UI／UXとは何か</vt:lpstr>
      <vt:lpstr>UIとUXの関係</vt:lpstr>
      <vt:lpstr>データとUXとサービス</vt:lpstr>
      <vt:lpstr>ビジネスの主役が、モノからコトへ</vt:lpstr>
      <vt:lpstr>デジタルな業務基盤と働き方</vt:lpstr>
      <vt:lpstr>PowerPoint プレゼンテーション</vt:lpstr>
      <vt:lpstr>デジタル化とは何か</vt:lpstr>
      <vt:lpstr>デジタル化でできることと目指すこと</vt:lpstr>
      <vt:lpstr>2つのデジタル化：デジタイゼーションとデジタライゼーション</vt:lpstr>
      <vt:lpstr>デジタル化と変革</vt:lpstr>
      <vt:lpstr>デジタル化がもたらすレイヤ構造化と抽象化</vt:lpstr>
      <vt:lpstr>デジタル化とはレイヤ構造化と抽象化</vt:lpstr>
      <vt:lpstr>アンバンドル／リバンドル／エンハンスメント</vt:lpstr>
      <vt:lpstr>アンバンドル／リバンドルとクラウド</vt:lpstr>
      <vt:lpstr>「イノベーション」と「インベンション」の違い</vt:lpstr>
      <vt:lpstr>イノベーションとデジタル</vt:lpstr>
      <vt:lpstr>デジタル化によって生みだされる2つのビジネス領域</vt:lpstr>
      <vt:lpstr>PowerPoint プレゼンテーション</vt:lpstr>
      <vt:lpstr>PowerPoint プレゼンテーション</vt:lpstr>
      <vt:lpstr>異業種からの破壊者の参入が既存の業界を破壊する</vt:lpstr>
      <vt:lpstr>競争環境の変化</vt:lpstr>
      <vt:lpstr>VUCAとは何か</vt:lpstr>
      <vt:lpstr>時間感覚の変化がビジネスを変えようとしている</vt:lpstr>
      <vt:lpstr>VUCAの時代の課題に対するアプローチ方法</vt:lpstr>
      <vt:lpstr>PowerPoint プレゼンテーション</vt:lpstr>
      <vt:lpstr>DXの定義</vt:lpstr>
      <vt:lpstr>DXの定義</vt:lpstr>
      <vt:lpstr>DXの定義</vt:lpstr>
      <vt:lpstr>「デジタルを前提」とは？</vt:lpstr>
      <vt:lpstr>DXの目的</vt:lpstr>
      <vt:lpstr>PowerPoint プレゼンテーション</vt:lpstr>
      <vt:lpstr>インターネットに接続されるデバイス数の推移</vt:lpstr>
      <vt:lpstr>「データの時代」とはどういうことか</vt:lpstr>
      <vt:lpstr>サイバーフィジカルシステムとDX</vt:lpstr>
      <vt:lpstr>DXを支えるテクノロジー・トライアングル</vt:lpstr>
      <vt:lpstr>デジタル化の進化</vt:lpstr>
      <vt:lpstr>DXのメカニズム</vt:lpstr>
      <vt:lpstr>人間とデジタル</vt:lpstr>
      <vt:lpstr>デジタル化とDXの違い</vt:lpstr>
      <vt:lpstr>「文化や風土を変える」とは具体的に何を変えるのか </vt:lpstr>
      <vt:lpstr>DXの公式</vt:lpstr>
      <vt:lpstr>DXとは何か</vt:lpstr>
      <vt:lpstr>PowerPoint プレゼンテーション</vt:lpstr>
      <vt:lpstr>情報システムの構造</vt:lpstr>
      <vt:lpstr>「仮想化」の本当の意味</vt:lpstr>
      <vt:lpstr>仮想化とは何か</vt:lpstr>
      <vt:lpstr>仮想化の3つのタイプ</vt:lpstr>
      <vt:lpstr>ソフトウェア化とはどういうことか（１）</vt:lpstr>
      <vt:lpstr>ソフトウェア化とはどういうことか（２）</vt:lpstr>
      <vt:lpstr>ソフトウェア化とはどういうことか（３）</vt:lpstr>
      <vt:lpstr>ソフトウェア化とクラウド</vt:lpstr>
      <vt:lpstr>PowerPoint プレゼンテーション</vt:lpstr>
      <vt:lpstr>クラウドを使う理由</vt:lpstr>
      <vt:lpstr>銀行システムにおけるクラウド活用の動き</vt:lpstr>
      <vt:lpstr>ソニー銀行の次期勘定系システム</vt:lpstr>
      <vt:lpstr>クラウド・バイ・デフォルト原則</vt:lpstr>
      <vt:lpstr>米国政府の動き</vt:lpstr>
      <vt:lpstr>評価対象としたアプリケーション</vt:lpstr>
      <vt:lpstr>クラウド・サービスの「作り方」による費用の違い</vt:lpstr>
      <vt:lpstr>構築事例：従来型のWebアプリケーション・アーキテクチャ</vt:lpstr>
      <vt:lpstr>構築事例：AWSサービスを活かしたアーキテクチャ</vt:lpstr>
      <vt:lpstr>構築事例：AWSサービスを最大限活かしたアーキテクチャ</vt:lpstr>
      <vt:lpstr>サーバーレスの仕組み</vt:lpstr>
      <vt:lpstr>サーバーレスと仮想マシン</vt:lpstr>
      <vt:lpstr>クラウド・サービスの区分</vt:lpstr>
      <vt:lpstr>クラウド利用における責任の所在と狙い</vt:lpstr>
      <vt:lpstr>変わる情報システムのかたち</vt:lpstr>
      <vt:lpstr>PowerPoint プレゼンテーション</vt:lpstr>
      <vt:lpstr>クラウドの不得意を理解する</vt:lpstr>
      <vt:lpstr>オンプレとパブリック・クラウドの関係の推移</vt:lpstr>
      <vt:lpstr>AWS Outposts の仕組み</vt:lpstr>
      <vt:lpstr>クラウド・ネイティブへのシフトが加速する</vt:lpstr>
      <vt:lpstr>PowerPoint プレゼンテーション</vt:lpstr>
      <vt:lpstr>クラウドにまつわる3つの誤解</vt:lpstr>
      <vt:lpstr>誤解１：調達の手段が変わるだけ？</vt:lpstr>
      <vt:lpstr>誤解２：ガバナンスが効かない？</vt:lpstr>
      <vt:lpstr>誤解３：コストは下がらない？</vt:lpstr>
      <vt:lpstr>クラウド利用の3原則</vt:lpstr>
      <vt:lpstr>PowerPoint プレゼンテーション</vt:lpstr>
      <vt:lpstr>セキュリティの区分と脅威</vt:lpstr>
      <vt:lpstr>情報セキュリティの3要素と7要素 </vt:lpstr>
      <vt:lpstr>セキュリティとセーフティ </vt:lpstr>
      <vt:lpstr>リスク・マネージメントの考え方</vt:lpstr>
      <vt:lpstr>アクセス制御</vt:lpstr>
      <vt:lpstr>認証方法と多要素認証</vt:lpstr>
      <vt:lpstr>認証に関わる基本的な用語</vt:lpstr>
      <vt:lpstr>認証プロセス</vt:lpstr>
      <vt:lpstr>シングル・サインオン（SSO）システム　 1/2</vt:lpstr>
      <vt:lpstr>認証連係とシングル・サインオン（SSO）</vt:lpstr>
      <vt:lpstr>FIDO2による認証プロセス</vt:lpstr>
      <vt:lpstr>FIDO2とSSO</vt:lpstr>
      <vt:lpstr>サイバー・ハイジーン</vt:lpstr>
      <vt:lpstr>PowerPoint プレゼンテーション</vt:lpstr>
      <vt:lpstr>80億を超えるパスワードが流出か</vt:lpstr>
      <vt:lpstr>セキュリティの考え方の変化・境界防衛モデル</vt:lpstr>
      <vt:lpstr>セキュリティの考え方の変化・境界防衛モデルの破堤</vt:lpstr>
      <vt:lpstr>動的ポリシー</vt:lpstr>
      <vt:lpstr>ユーザーに意識させない・負担をかけないセキュリティ</vt:lpstr>
      <vt:lpstr>セキュリティの基本構成が変わる</vt:lpstr>
      <vt:lpstr>PowerPoint プレゼンテーション</vt:lpstr>
      <vt:lpstr>移動体通信システムの歴史</vt:lpstr>
      <vt:lpstr>5Gの3つの特徴</vt:lpstr>
      <vt:lpstr>5Gの３つの特性</vt:lpstr>
      <vt:lpstr>5Gの３つの特性とアプリケーション</vt:lpstr>
      <vt:lpstr>5Gの社会実装に向けたロードマップ</vt:lpstr>
      <vt:lpstr>5Gの普及段階</vt:lpstr>
      <vt:lpstr>ローカル5G（Private 5G）</vt:lpstr>
      <vt:lpstr>キャリア5G/ローカル5G/WiFi6の比較</vt:lpstr>
      <vt:lpstr>第５世代通信におけるネットワーク・スライス</vt:lpstr>
      <vt:lpstr>第５世代通信におけるネットワーク・スライス</vt:lpstr>
      <vt:lpstr>つながることが前提の社会やビジネス</vt:lpstr>
      <vt:lpstr>PowerPoint プレゼンテーション</vt:lpstr>
      <vt:lpstr>PowerPoint プレゼンテーション</vt:lpstr>
      <vt:lpstr>ITの役割の歴史的変遷</vt:lpstr>
      <vt:lpstr>ビジネス・スピードの加速とシステム開発・運用の関係</vt:lpstr>
      <vt:lpstr>アジャイル・DevOps・クラウドは常識の大転換</vt:lpstr>
      <vt:lpstr>生産物（完成品）とサービス（未完成品）</vt:lpstr>
      <vt:lpstr>気付きからサービスに至る全体プロセス</vt:lpstr>
      <vt:lpstr>開発と運用　現状</vt:lpstr>
      <vt:lpstr>開発と運用　これから</vt:lpstr>
      <vt:lpstr>PowerPoint プレゼンテーション</vt:lpstr>
      <vt:lpstr>アジャイル開発が目指すこと</vt:lpstr>
      <vt:lpstr>アジャイル開発の基本構造</vt:lpstr>
      <vt:lpstr>ウォーターフォールとアジャイルの違い</vt:lpstr>
      <vt:lpstr>ウォーターフォールとアジャイルの違い</vt:lpstr>
      <vt:lpstr>開発と運用:従来の方式とこれからの方式</vt:lpstr>
      <vt:lpstr>SI事業者でアジャイル開発が失敗する3つの理由</vt:lpstr>
      <vt:lpstr>PowerPoint プレゼンテーション</vt:lpstr>
      <vt:lpstr>開発と運用の協調・連携を実現するDevOps </vt:lpstr>
      <vt:lpstr>DevOpsのメリット</vt:lpstr>
      <vt:lpstr>DevOpsの全体像</vt:lpstr>
      <vt:lpstr>物理システム・仮想化・コンテナの比較</vt:lpstr>
      <vt:lpstr>仮想マシンとコンテナの稼働効率</vt:lpstr>
      <vt:lpstr>コンテナの動作原理</vt:lpstr>
      <vt:lpstr>コンテナのネットワーク接続</vt:lpstr>
      <vt:lpstr>サーバー仮想化とコンテナ</vt:lpstr>
      <vt:lpstr>サーバー仮想化とコンテナ</vt:lpstr>
      <vt:lpstr>コンテナで期待される効果</vt:lpstr>
      <vt:lpstr>コンテナのモビリティ</vt:lpstr>
      <vt:lpstr>コンテナとハイブリッド・クラウド／マルチ・クラウド</vt:lpstr>
      <vt:lpstr>モビリティの高いコンテナ</vt:lpstr>
      <vt:lpstr>Dockerとkubernetes</vt:lpstr>
      <vt:lpstr>DockerとKubernetes の関係</vt:lpstr>
      <vt:lpstr>コンテナ・オーケストレーションとは</vt:lpstr>
      <vt:lpstr>Twelve Factorsとの関係</vt:lpstr>
      <vt:lpstr>Kubernetes の全体構造</vt:lpstr>
      <vt:lpstr>マイクロサービス（Micro Service）</vt:lpstr>
      <vt:lpstr>マイクロサービス（Micro Service）</vt:lpstr>
      <vt:lpstr>マイクロサービス・アーキテクチャの6つのメリット</vt:lpstr>
      <vt:lpstr>マイクロサービス・アーキテクチャの3つの課題</vt:lpstr>
      <vt:lpstr>サーバーレスと仮想マシン</vt:lpstr>
      <vt:lpstr>「クラウド･ネイティブ」とは</vt:lpstr>
      <vt:lpstr>PowerPoint プレゼンテーション</vt:lpstr>
      <vt:lpstr>ノー・コード／ロー・コード／プロ・コード</vt:lpstr>
      <vt:lpstr>ローコード／ノーコードによる役割の変化</vt:lpstr>
      <vt:lpstr>ローコード開発ツール</vt:lpstr>
      <vt:lpstr>ローコード開発ツール</vt:lpstr>
      <vt:lpstr>ローコード開発ツールの 基本的な構造</vt:lpstr>
      <vt:lpstr>PowerPoint プレゼンテーション</vt:lpstr>
      <vt:lpstr>PowerPoint プレゼンテーション</vt:lpstr>
      <vt:lpstr>作らない技術を前提としたシステム</vt:lpstr>
      <vt:lpstr> ITの変化とビジネス対応</vt:lpstr>
      <vt:lpstr>求められる技術力の転換</vt:lpstr>
      <vt:lpstr>「作る技術」から「作らない技術」へ</vt:lpstr>
      <vt:lpstr>作らない技術のスタック</vt:lpstr>
      <vt:lpstr>なぜ「内製」なのか</vt:lpstr>
      <vt:lpstr>なぜ「共創」なのか</vt:lpstr>
      <vt:lpstr>「内製化支援」とは何か</vt:lpstr>
      <vt:lpstr>共創パートナー戦略： After DXは受託開発は無理</vt:lpstr>
      <vt:lpstr>共創戦略： 受託開発の末路</vt:lpstr>
      <vt:lpstr>共創戦略：受発注型取引と共創型取引</vt:lpstr>
      <vt:lpstr>ITベンダーが「DXを実践する」とは何をすることか？</vt:lpstr>
      <vt:lpstr>タレント・マネージメント企業／事業</vt:lpstr>
      <vt:lpstr>PowerPoint プレゼンテーション</vt:lpstr>
      <vt:lpstr>共創とデジタル産業</vt:lpstr>
      <vt:lpstr>事業構造の転換</vt:lpstr>
      <vt:lpstr>SI事業者／ITベンダーのDX戦略</vt:lpstr>
      <vt:lpstr>DX戦略と求められる人材</vt:lpstr>
      <vt:lpstr>ITベンダーのためのDXビジネス実践力チェック・リスト</vt:lpstr>
      <vt:lpstr>PowerPoint プレゼンテーション</vt:lpstr>
      <vt:lpstr>DX戦略の位置付け</vt:lpstr>
      <vt:lpstr>DXを実装する3つのステップ</vt:lpstr>
      <vt:lpstr>DXの正しい進め方</vt:lpstr>
      <vt:lpstr>UX（ユーザー体験）価値を起点に課題解決を目指す</vt:lpstr>
      <vt:lpstr>最近お気に入りのDXジョーク 1</vt:lpstr>
      <vt:lpstr>最近お気に入りのDXジョーク 2</vt:lpstr>
      <vt:lpstr>デジタル・リテラシーの3段階</vt:lpstr>
      <vt:lpstr>DX人材</vt:lpstr>
      <vt:lpstr>「木こりのジレンマ」に陥ってはいないだろうか？</vt:lpstr>
      <vt:lpstr>参考：優れたエンジニアのマインドセット</vt:lpstr>
      <vt:lpstr>参考：優れたエンジニアの行動習慣</vt:lpstr>
      <vt:lpstr>参考：Modern ITの特徴</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2176</cp:revision>
  <cp:lastPrinted>2018-09-25T02:18:38Z</cp:lastPrinted>
  <dcterms:created xsi:type="dcterms:W3CDTF">2014-04-30T01:58:06Z</dcterms:created>
  <dcterms:modified xsi:type="dcterms:W3CDTF">2022-01-25T22:01:32Z</dcterms:modified>
  <cp:category/>
</cp:coreProperties>
</file>