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3"/>
  </p:notesMasterIdLst>
  <p:handoutMasterIdLst>
    <p:handoutMasterId r:id="rId54"/>
  </p:handoutMasterIdLst>
  <p:sldIdLst>
    <p:sldId id="719" r:id="rId2"/>
    <p:sldId id="2076137723" r:id="rId3"/>
    <p:sldId id="5211" r:id="rId4"/>
    <p:sldId id="2076137533" r:id="rId5"/>
    <p:sldId id="2076137686" r:id="rId6"/>
    <p:sldId id="2076137684" r:id="rId7"/>
    <p:sldId id="2076137685" r:id="rId8"/>
    <p:sldId id="2076137871" r:id="rId9"/>
    <p:sldId id="1161" r:id="rId10"/>
    <p:sldId id="2076137666" r:id="rId11"/>
    <p:sldId id="2076137900" r:id="rId12"/>
    <p:sldId id="1227" r:id="rId13"/>
    <p:sldId id="1353" r:id="rId14"/>
    <p:sldId id="5218" r:id="rId15"/>
    <p:sldId id="5219" r:id="rId16"/>
    <p:sldId id="2146846753" r:id="rId17"/>
    <p:sldId id="2076137899" r:id="rId18"/>
    <p:sldId id="5314" r:id="rId19"/>
    <p:sldId id="5231" r:id="rId20"/>
    <p:sldId id="3048" r:id="rId21"/>
    <p:sldId id="5250" r:id="rId22"/>
    <p:sldId id="5313" r:id="rId23"/>
    <p:sldId id="5194" r:id="rId24"/>
    <p:sldId id="5260" r:id="rId25"/>
    <p:sldId id="5261" r:id="rId26"/>
    <p:sldId id="3715" r:id="rId27"/>
    <p:sldId id="761" r:id="rId28"/>
    <p:sldId id="862" r:id="rId29"/>
    <p:sldId id="1347" r:id="rId30"/>
    <p:sldId id="1354" r:id="rId31"/>
    <p:sldId id="4627" r:id="rId32"/>
    <p:sldId id="1301" r:id="rId33"/>
    <p:sldId id="2076137683" r:id="rId34"/>
    <p:sldId id="1351" r:id="rId35"/>
    <p:sldId id="3052" r:id="rId36"/>
    <p:sldId id="3327" r:id="rId37"/>
    <p:sldId id="3053" r:id="rId38"/>
    <p:sldId id="4638" r:id="rId39"/>
    <p:sldId id="2076137901" r:id="rId40"/>
    <p:sldId id="4695" r:id="rId41"/>
    <p:sldId id="4506" r:id="rId42"/>
    <p:sldId id="3002" r:id="rId43"/>
    <p:sldId id="2146846747" r:id="rId44"/>
    <p:sldId id="2146846752" r:id="rId45"/>
    <p:sldId id="4480" r:id="rId46"/>
    <p:sldId id="4702" r:id="rId47"/>
    <p:sldId id="2146846746" r:id="rId48"/>
    <p:sldId id="2076137493" r:id="rId49"/>
    <p:sldId id="1349" r:id="rId50"/>
    <p:sldId id="4706" r:id="rId51"/>
    <p:sldId id="715" r:id="rId52"/>
  </p:sldIdLst>
  <p:sldSz cx="9144000" cy="6858000" type="screen4x3"/>
  <p:notesSz cx="6807200" cy="9939338"/>
  <p:defaultTex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976" userDrawn="1">
          <p15:clr>
            <a:srgbClr val="A4A3A4"/>
          </p15:clr>
        </p15:guide>
        <p15:guide id="2" pos="288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斎藤昌義" initials="斎藤昌義" lastIdx="1" clrIdx="0">
    <p:extLst>
      <p:ext uri="{19B8F6BF-5375-455C-9EA6-DF929625EA0E}">
        <p15:presenceInfo xmlns:p15="http://schemas.microsoft.com/office/powerpoint/2012/main" userId="S::saito@bizfactory.onmicrosoft.com::411f2c95-d19b-40d1-a74a-84c3e50060c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6666"/>
    <a:srgbClr val="00B0F0"/>
    <a:srgbClr val="7030A0"/>
    <a:srgbClr val="1F33E8"/>
    <a:srgbClr val="E46C0A"/>
    <a:srgbClr val="77933C"/>
    <a:srgbClr val="953735"/>
    <a:srgbClr val="FF0000"/>
    <a:srgbClr val="0070C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6625"/>
    <p:restoredTop sz="93844" autoAdjust="0"/>
  </p:normalViewPr>
  <p:slideViewPr>
    <p:cSldViewPr snapToGrid="0" snapToObjects="1" showGuides="1">
      <p:cViewPr varScale="1">
        <p:scale>
          <a:sx n="130" d="100"/>
          <a:sy n="130" d="100"/>
        </p:scale>
        <p:origin x="1016" y="192"/>
      </p:cViewPr>
      <p:guideLst>
        <p:guide orient="horz" pos="2976"/>
        <p:guide pos="2880"/>
      </p:guideLst>
    </p:cSldViewPr>
  </p:slideViewPr>
  <p:outlineViewPr>
    <p:cViewPr>
      <p:scale>
        <a:sx n="33" d="100"/>
        <a:sy n="33" d="100"/>
      </p:scale>
      <p:origin x="0" y="-1712"/>
    </p:cViewPr>
  </p:outlineViewPr>
  <p:notesTextViewPr>
    <p:cViewPr>
      <p:scale>
        <a:sx n="100" d="100"/>
        <a:sy n="100" d="100"/>
      </p:scale>
      <p:origin x="0" y="0"/>
    </p:cViewPr>
  </p:notesTextViewPr>
  <p:sorterViewPr>
    <p:cViewPr>
      <p:scale>
        <a:sx n="1" d="1"/>
        <a:sy n="1" d="1"/>
      </p:scale>
      <p:origin x="0" y="9937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commentAuthors" Target="commen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787" cy="496967"/>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55838" y="0"/>
            <a:ext cx="2949787" cy="496967"/>
          </a:xfrm>
          <a:prstGeom prst="rect">
            <a:avLst/>
          </a:prstGeom>
        </p:spPr>
        <p:txBody>
          <a:bodyPr vert="horz" lIns="91440" tIns="45720" rIns="91440" bIns="45720" rtlCol="0"/>
          <a:lstStyle>
            <a:lvl1pPr algn="r">
              <a:defRPr sz="1200"/>
            </a:lvl1pPr>
          </a:lstStyle>
          <a:p>
            <a:fld id="{7D4C644C-156B-6340-9050-F628BC6F59EE}" type="datetimeFigureOut">
              <a:rPr kumimoji="1" lang="ja-JP" altLang="en-US" smtClean="0"/>
              <a:t>2021/10/20</a:t>
            </a:fld>
            <a:endParaRPr kumimoji="1" lang="ja-JP" altLang="en-US"/>
          </a:p>
        </p:txBody>
      </p:sp>
      <p:sp>
        <p:nvSpPr>
          <p:cNvPr id="4" name="フッター プレースホルダー 3"/>
          <p:cNvSpPr>
            <a:spLocks noGrp="1"/>
          </p:cNvSpPr>
          <p:nvPr>
            <p:ph type="ftr" sz="quarter" idx="2"/>
          </p:nvPr>
        </p:nvSpPr>
        <p:spPr>
          <a:xfrm>
            <a:off x="0" y="9440646"/>
            <a:ext cx="2949787" cy="496967"/>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55838" y="9440646"/>
            <a:ext cx="2949787" cy="496967"/>
          </a:xfrm>
          <a:prstGeom prst="rect">
            <a:avLst/>
          </a:prstGeom>
        </p:spPr>
        <p:txBody>
          <a:bodyPr vert="horz" lIns="91440" tIns="45720" rIns="91440" bIns="45720" rtlCol="0" anchor="b"/>
          <a:lstStyle>
            <a:lvl1pPr algn="r">
              <a:defRPr sz="1200"/>
            </a:lvl1pPr>
          </a:lstStyle>
          <a:p>
            <a:fld id="{88267304-EC16-1948-B4EC-4AA6AD4FDF0F}" type="slidenum">
              <a:rPr kumimoji="1" lang="ja-JP" altLang="en-US" smtClean="0"/>
              <a:t>‹#›</a:t>
            </a:fld>
            <a:endParaRPr kumimoji="1" lang="ja-JP" altLang="en-US"/>
          </a:p>
        </p:txBody>
      </p:sp>
    </p:spTree>
    <p:extLst>
      <p:ext uri="{BB962C8B-B14F-4D97-AF65-F5344CB8AC3E}">
        <p14:creationId xmlns:p14="http://schemas.microsoft.com/office/powerpoint/2010/main" val="404155790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787" cy="496967"/>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5838" y="0"/>
            <a:ext cx="2949787" cy="496967"/>
          </a:xfrm>
          <a:prstGeom prst="rect">
            <a:avLst/>
          </a:prstGeom>
        </p:spPr>
        <p:txBody>
          <a:bodyPr vert="horz" lIns="91440" tIns="45720" rIns="91440" bIns="45720" rtlCol="0"/>
          <a:lstStyle>
            <a:lvl1pPr algn="r">
              <a:defRPr sz="1200"/>
            </a:lvl1pPr>
          </a:lstStyle>
          <a:p>
            <a:fld id="{39022579-AF1B-0D4E-847B-7B03C1E89BF0}" type="datetimeFigureOut">
              <a:rPr kumimoji="1" lang="ja-JP" altLang="en-US" smtClean="0"/>
              <a:t>2021/10/20</a:t>
            </a:fld>
            <a:endParaRPr kumimoji="1" lang="ja-JP" altLang="en-US"/>
          </a:p>
        </p:txBody>
      </p:sp>
      <p:sp>
        <p:nvSpPr>
          <p:cNvPr id="4" name="スライド イメージ プレースホルダー 3"/>
          <p:cNvSpPr>
            <a:spLocks noGrp="1" noRot="1" noChangeAspect="1"/>
          </p:cNvSpPr>
          <p:nvPr>
            <p:ph type="sldImg" idx="2"/>
          </p:nvPr>
        </p:nvSpPr>
        <p:spPr>
          <a:xfrm>
            <a:off x="920750" y="746125"/>
            <a:ext cx="4965700" cy="3725863"/>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0720" y="4721186"/>
            <a:ext cx="5445760" cy="4472702"/>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440646"/>
            <a:ext cx="2949787" cy="49696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5838" y="9440646"/>
            <a:ext cx="2949787" cy="496967"/>
          </a:xfrm>
          <a:prstGeom prst="rect">
            <a:avLst/>
          </a:prstGeom>
        </p:spPr>
        <p:txBody>
          <a:bodyPr vert="horz" lIns="91440" tIns="45720" rIns="91440" bIns="45720" rtlCol="0" anchor="b"/>
          <a:lstStyle>
            <a:lvl1pPr algn="r">
              <a:defRPr sz="1200"/>
            </a:lvl1pPr>
          </a:lstStyle>
          <a:p>
            <a:fld id="{A26A5AFC-0313-244E-A5A2-5096E4321F46}" type="slidenum">
              <a:rPr kumimoji="1" lang="ja-JP" altLang="en-US" smtClean="0"/>
              <a:t>‹#›</a:t>
            </a:fld>
            <a:endParaRPr kumimoji="1" lang="ja-JP" altLang="en-US"/>
          </a:p>
        </p:txBody>
      </p:sp>
    </p:spTree>
    <p:extLst>
      <p:ext uri="{BB962C8B-B14F-4D97-AF65-F5344CB8AC3E}">
        <p14:creationId xmlns:p14="http://schemas.microsoft.com/office/powerpoint/2010/main" val="3131290402"/>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kumimoji="1" sz="1200" kern="1200">
        <a:solidFill>
          <a:schemeClr val="tx1"/>
        </a:solidFill>
        <a:latin typeface="+mn-lt"/>
        <a:ea typeface="+mn-ea"/>
        <a:cs typeface="+mn-cs"/>
      </a:defRPr>
    </a:lvl1pPr>
    <a:lvl2pPr marL="457200" algn="l" defTabSz="457200" rtl="0" eaLnBrk="1" latinLnBrk="0" hangingPunct="1">
      <a:defRPr kumimoji="1" sz="1200" kern="1200">
        <a:solidFill>
          <a:schemeClr val="tx1"/>
        </a:solidFill>
        <a:latin typeface="+mn-lt"/>
        <a:ea typeface="+mn-ea"/>
        <a:cs typeface="+mn-cs"/>
      </a:defRPr>
    </a:lvl2pPr>
    <a:lvl3pPr marL="914400" algn="l" defTabSz="457200" rtl="0" eaLnBrk="1" latinLnBrk="0" hangingPunct="1">
      <a:defRPr kumimoji="1" sz="1200" kern="1200">
        <a:solidFill>
          <a:schemeClr val="tx1"/>
        </a:solidFill>
        <a:latin typeface="+mn-lt"/>
        <a:ea typeface="+mn-ea"/>
        <a:cs typeface="+mn-cs"/>
      </a:defRPr>
    </a:lvl3pPr>
    <a:lvl4pPr marL="1371600" algn="l" defTabSz="457200" rtl="0" eaLnBrk="1" latinLnBrk="0" hangingPunct="1">
      <a:defRPr kumimoji="1" sz="1200" kern="1200">
        <a:solidFill>
          <a:schemeClr val="tx1"/>
        </a:solidFill>
        <a:latin typeface="+mn-lt"/>
        <a:ea typeface="+mn-ea"/>
        <a:cs typeface="+mn-cs"/>
      </a:defRPr>
    </a:lvl4pPr>
    <a:lvl5pPr marL="1828800" algn="l" defTabSz="457200" rtl="0" eaLnBrk="1" latinLnBrk="0" hangingPunct="1">
      <a:defRPr kumimoji="1" sz="1200" kern="1200">
        <a:solidFill>
          <a:schemeClr val="tx1"/>
        </a:solidFill>
        <a:latin typeface="+mn-lt"/>
        <a:ea typeface="+mn-ea"/>
        <a:cs typeface="+mn-cs"/>
      </a:defRPr>
    </a:lvl5pPr>
    <a:lvl6pPr marL="2286000" algn="l" defTabSz="457200" rtl="0" eaLnBrk="1" latinLnBrk="0" hangingPunct="1">
      <a:defRPr kumimoji="1" sz="1200" kern="1200">
        <a:solidFill>
          <a:schemeClr val="tx1"/>
        </a:solidFill>
        <a:latin typeface="+mn-lt"/>
        <a:ea typeface="+mn-ea"/>
        <a:cs typeface="+mn-cs"/>
      </a:defRPr>
    </a:lvl6pPr>
    <a:lvl7pPr marL="2743200" algn="l" defTabSz="457200" rtl="0" eaLnBrk="1" latinLnBrk="0" hangingPunct="1">
      <a:defRPr kumimoji="1" sz="1200" kern="1200">
        <a:solidFill>
          <a:schemeClr val="tx1"/>
        </a:solidFill>
        <a:latin typeface="+mn-lt"/>
        <a:ea typeface="+mn-ea"/>
        <a:cs typeface="+mn-cs"/>
      </a:defRPr>
    </a:lvl7pPr>
    <a:lvl8pPr marL="3200400" algn="l" defTabSz="457200" rtl="0" eaLnBrk="1" latinLnBrk="0" hangingPunct="1">
      <a:defRPr kumimoji="1" sz="1200" kern="1200">
        <a:solidFill>
          <a:schemeClr val="tx1"/>
        </a:solidFill>
        <a:latin typeface="+mn-lt"/>
        <a:ea typeface="+mn-ea"/>
        <a:cs typeface="+mn-cs"/>
      </a:defRPr>
    </a:lvl8pPr>
    <a:lvl9pPr marL="3657600" algn="l" defTabSz="4572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2</a:t>
            </a:fld>
            <a:endParaRPr kumimoji="1" lang="ja-JP" altLang="en-US"/>
          </a:p>
        </p:txBody>
      </p:sp>
    </p:spTree>
    <p:extLst>
      <p:ext uri="{BB962C8B-B14F-4D97-AF65-F5344CB8AC3E}">
        <p14:creationId xmlns:p14="http://schemas.microsoft.com/office/powerpoint/2010/main" val="7185289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83409" y="8683324"/>
            <a:ext cx="2973011" cy="459229"/>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27</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a:p>
        </p:txBody>
      </p:sp>
    </p:spTree>
    <p:extLst>
      <p:ext uri="{BB962C8B-B14F-4D97-AF65-F5344CB8AC3E}">
        <p14:creationId xmlns:p14="http://schemas.microsoft.com/office/powerpoint/2010/main" val="18969545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200" kern="1200" dirty="0" err="1">
                <a:solidFill>
                  <a:schemeClr val="tx1"/>
                </a:solidFill>
                <a:effectLst/>
                <a:latin typeface="+mn-lt"/>
                <a:ea typeface="+mn-ea"/>
                <a:cs typeface="+mn-cs"/>
              </a:rPr>
              <a:t>IoT</a:t>
            </a:r>
            <a:r>
              <a:rPr kumimoji="1" lang="ja-JP" altLang="ja-JP" sz="1200" kern="1200" dirty="0">
                <a:solidFill>
                  <a:schemeClr val="tx1"/>
                </a:solidFill>
                <a:effectLst/>
                <a:latin typeface="+mn-lt"/>
                <a:ea typeface="+mn-ea"/>
                <a:cs typeface="+mn-cs"/>
              </a:rPr>
              <a:t>の機能や役割には、その特性に応じた</a:t>
            </a:r>
            <a:r>
              <a:rPr kumimoji="1" lang="en-US" altLang="ja-JP" sz="1200" kern="1200" dirty="0">
                <a:solidFill>
                  <a:schemeClr val="tx1"/>
                </a:solidFill>
                <a:effectLst/>
                <a:latin typeface="+mn-lt"/>
                <a:ea typeface="+mn-ea"/>
                <a:cs typeface="+mn-cs"/>
              </a:rPr>
              <a:t>4</a:t>
            </a:r>
            <a:r>
              <a:rPr kumimoji="1" lang="ja-JP" altLang="ja-JP" sz="1200" kern="1200" dirty="0">
                <a:solidFill>
                  <a:schemeClr val="tx1"/>
                </a:solidFill>
                <a:effectLst/>
                <a:latin typeface="+mn-lt"/>
                <a:ea typeface="+mn-ea"/>
                <a:cs typeface="+mn-cs"/>
              </a:rPr>
              <a:t>つの段階があります。</a:t>
            </a:r>
          </a:p>
          <a:p>
            <a:r>
              <a:rPr kumimoji="1" lang="ja-JP" altLang="ja-JP" sz="1200" kern="1200" dirty="0">
                <a:solidFill>
                  <a:schemeClr val="tx1"/>
                </a:solidFill>
                <a:effectLst/>
                <a:latin typeface="+mn-lt"/>
                <a:ea typeface="+mn-ea"/>
                <a:cs typeface="+mn-cs"/>
              </a:rPr>
              <a:t>【監視】センサーを使い、モノやその周囲についての状態や変化を監視することができます。遠隔地からの機器の監視、マーケティングや製品設計のためのデータの収集などに役立ちます。例えば、医療機器の状況を常に監視し、消耗品がなくなればすぐに補充したり、建設機械の稼働状況などを監視し、故障や不具合が生じたら直ちにサービス員を急行させたりすることができます。</a:t>
            </a:r>
          </a:p>
          <a:p>
            <a:r>
              <a:rPr kumimoji="1" lang="ja-JP" altLang="ja-JP" sz="1200" kern="1200" dirty="0">
                <a:solidFill>
                  <a:schemeClr val="tx1"/>
                </a:solidFill>
                <a:effectLst/>
                <a:latin typeface="+mn-lt"/>
                <a:ea typeface="+mn-ea"/>
                <a:cs typeface="+mn-cs"/>
              </a:rPr>
              <a:t>【制御】通信を介して外部から制御できます。ソフトウェアによってモノの状況や周囲の環境が変化すれば、それに応じて遠隔から制御できます。例えば、人が玄関に近づくとその動きを感知し監視カメラを起動、その映像をスマートフォンに送り、それを見て玄関の鍵を開いたり、不在であれば遠隔地から音声で応対したりといったことができるようになります。また、家に帰る前にスマートフォンからエアコンのスイッチを入れておくこともできます。</a:t>
            </a:r>
          </a:p>
          <a:p>
            <a:r>
              <a:rPr kumimoji="1" lang="ja-JP" altLang="ja-JP" sz="1200" kern="1200" dirty="0">
                <a:solidFill>
                  <a:schemeClr val="tx1"/>
                </a:solidFill>
                <a:effectLst/>
                <a:latin typeface="+mn-lt"/>
                <a:ea typeface="+mn-ea"/>
                <a:cs typeface="+mn-cs"/>
              </a:rPr>
              <a:t>【最適化】監視と制御の機能を組み合わせ、モノの状態や動きを最適に保つことができます。それには、取得・蓄積されたデータを解析し、人間が与えた条件や基準に基づき最適な状態を見つけ、その状態になるように制御します。例えば風力発電で、風力や風向きに応じて最も発電効果が高まるように、風車のブレード確度を調節することができます。</a:t>
            </a:r>
          </a:p>
          <a:p>
            <a:r>
              <a:rPr kumimoji="1" lang="ja-JP" altLang="ja-JP" sz="1200" kern="1200" dirty="0">
                <a:solidFill>
                  <a:schemeClr val="tx1"/>
                </a:solidFill>
                <a:effectLst/>
                <a:latin typeface="+mn-lt"/>
                <a:ea typeface="+mn-ea"/>
                <a:cs typeface="+mn-cs"/>
              </a:rPr>
              <a:t>【自律化】モノ自身や周囲の状況や変化を継続的に監視し、その時々の最適な状態をリアルタイムで判断し、モノを自動で制御することができます。必ずしも人間が基準や条件を与えなくても、あるいは未知の状況に対しても自律的に最適な状態を見つけ、自ら判断し動作します。また、お互いを通信機能で連係させ、それぞれの状況を共有し全体として最適な動作をさせるように協調制御できます。例えば、部屋の形状や家具の配置、床の汚れ具合を探りながら部屋を清掃するロボット、周囲の道路状況や走行車両、人の動きや標識などをリアルタイムで捉え自動運転する自動車などがあります。さらにその自動運転車が他の自動車や信号機と状況を共有することで、スピードを協調して制御することで渋滞を解消し、信号待ちを無くすことができます。</a:t>
            </a:r>
          </a:p>
          <a:p>
            <a:br>
              <a:rPr kumimoji="1" lang="en-US" altLang="ja-JP" sz="1200" kern="1200" dirty="0">
                <a:solidFill>
                  <a:schemeClr val="tx1"/>
                </a:solidFill>
                <a:effectLst/>
                <a:latin typeface="+mn-lt"/>
                <a:ea typeface="+mn-ea"/>
                <a:cs typeface="+mn-cs"/>
              </a:rPr>
            </a:b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 </a:t>
            </a:r>
            <a:endParaRPr kumimoji="1" lang="ja-JP" altLang="ja-JP" sz="1200" kern="1200">
              <a:solidFill>
                <a:schemeClr val="tx1"/>
              </a:solidFill>
              <a:effectLst/>
              <a:latin typeface="+mn-lt"/>
              <a:ea typeface="+mn-ea"/>
              <a:cs typeface="+mn-cs"/>
            </a:endParaRPr>
          </a:p>
          <a:p>
            <a:endParaRPr kumimoji="1" lang="ja-JP" altLang="ja-JP" sz="1200" kern="1200" dirty="0">
              <a:solidFill>
                <a:schemeClr val="tx1"/>
              </a:solidFill>
              <a:effectLst/>
              <a:latin typeface="+mn-lt"/>
              <a:ea typeface="+mn-ea"/>
              <a:cs typeface="+mn-cs"/>
            </a:endParaRPr>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28</a:t>
            </a:fld>
            <a:endParaRPr kumimoji="1" lang="ja-JP" altLang="en-US"/>
          </a:p>
        </p:txBody>
      </p:sp>
    </p:spTree>
    <p:extLst>
      <p:ext uri="{BB962C8B-B14F-4D97-AF65-F5344CB8AC3E}">
        <p14:creationId xmlns:p14="http://schemas.microsoft.com/office/powerpoint/2010/main" val="9342968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【図解】コレ１枚でわかる</a:t>
            </a:r>
            <a:r>
              <a:rPr kumimoji="1" lang="en-US" altLang="ja-JP" sz="1200" kern="1200" dirty="0" err="1">
                <a:solidFill>
                  <a:schemeClr val="tx1"/>
                </a:solidFill>
                <a:effectLst/>
                <a:latin typeface="+mn-lt"/>
                <a:ea typeface="+mn-ea"/>
                <a:cs typeface="+mn-cs"/>
              </a:rPr>
              <a:t>IoT</a:t>
            </a:r>
            <a:r>
              <a:rPr kumimoji="1" lang="ja-JP" altLang="ja-JP" sz="1200" kern="1200" dirty="0">
                <a:solidFill>
                  <a:schemeClr val="tx1"/>
                </a:solidFill>
                <a:effectLst/>
                <a:latin typeface="+mn-lt"/>
                <a:ea typeface="+mn-ea"/>
                <a:cs typeface="+mn-cs"/>
              </a:rPr>
              <a:t>の三層構造</a:t>
            </a:r>
          </a:p>
          <a:p>
            <a:r>
              <a:rPr kumimoji="1" lang="en-US" altLang="ja-JP" sz="1200" kern="1200" dirty="0" err="1">
                <a:solidFill>
                  <a:schemeClr val="tx1"/>
                </a:solidFill>
                <a:effectLst/>
                <a:latin typeface="+mn-lt"/>
                <a:ea typeface="+mn-ea"/>
                <a:cs typeface="+mn-cs"/>
              </a:rPr>
              <a:t>IoT</a:t>
            </a:r>
            <a:r>
              <a:rPr kumimoji="1" lang="ja-JP" altLang="ja-JP" sz="1200" kern="1200" dirty="0">
                <a:solidFill>
                  <a:schemeClr val="tx1"/>
                </a:solidFill>
                <a:effectLst/>
                <a:latin typeface="+mn-lt"/>
                <a:ea typeface="+mn-ea"/>
                <a:cs typeface="+mn-cs"/>
              </a:rPr>
              <a:t>は、データを収拾してネットワークに送り出す「</a:t>
            </a:r>
            <a:r>
              <a:rPr kumimoji="1" lang="ja-JP" altLang="ja-JP" sz="1200" b="1" kern="1200" dirty="0">
                <a:solidFill>
                  <a:schemeClr val="tx1"/>
                </a:solidFill>
                <a:effectLst/>
                <a:latin typeface="+mn-lt"/>
                <a:ea typeface="+mn-ea"/>
                <a:cs typeface="+mn-cs"/>
              </a:rPr>
              <a:t>デバイス（＝モノ）層</a:t>
            </a:r>
            <a:r>
              <a:rPr kumimoji="1" lang="ja-JP" altLang="ja-JP" sz="1200" kern="1200" dirty="0">
                <a:solidFill>
                  <a:schemeClr val="tx1"/>
                </a:solidFill>
                <a:effectLst/>
                <a:latin typeface="+mn-lt"/>
                <a:ea typeface="+mn-ea"/>
                <a:cs typeface="+mn-cs"/>
              </a:rPr>
              <a:t>」、そのデータを収拾・集約しクラウドにデータを送ったり、すぐに結果を返さなければならない処理を行ったりする「</a:t>
            </a:r>
            <a:r>
              <a:rPr kumimoji="1" lang="ja-JP" altLang="ja-JP" sz="1200" b="1" kern="1200" dirty="0">
                <a:solidFill>
                  <a:schemeClr val="tx1"/>
                </a:solidFill>
                <a:effectLst/>
                <a:latin typeface="+mn-lt"/>
                <a:ea typeface="+mn-ea"/>
                <a:cs typeface="+mn-cs"/>
              </a:rPr>
              <a:t>エッジ・コンピューティング／フォグ・コンピューティング層</a:t>
            </a:r>
            <a:r>
              <a:rPr kumimoji="1" lang="ja-JP" altLang="ja-JP" sz="1200" kern="1200" dirty="0">
                <a:solidFill>
                  <a:schemeClr val="tx1"/>
                </a:solidFill>
                <a:effectLst/>
                <a:latin typeface="+mn-lt"/>
                <a:ea typeface="+mn-ea"/>
                <a:cs typeface="+mn-cs"/>
              </a:rPr>
              <a:t>」、集められた膨大データを解析し、アプリケーションを実行、再びモノへとフィードバックする「</a:t>
            </a:r>
            <a:r>
              <a:rPr kumimoji="1" lang="ja-JP" altLang="ja-JP" sz="1200" b="1" kern="1200" dirty="0">
                <a:solidFill>
                  <a:schemeClr val="tx1"/>
                </a:solidFill>
                <a:effectLst/>
                <a:latin typeface="+mn-lt"/>
                <a:ea typeface="+mn-ea"/>
                <a:cs typeface="+mn-cs"/>
              </a:rPr>
              <a:t>クラウド・コンピューティング層</a:t>
            </a:r>
            <a:r>
              <a:rPr kumimoji="1" lang="ja-JP" altLang="ja-JP" sz="1200" kern="1200" dirty="0">
                <a:solidFill>
                  <a:schemeClr val="tx1"/>
                </a:solidFill>
                <a:effectLst/>
                <a:latin typeface="+mn-lt"/>
                <a:ea typeface="+mn-ea"/>
                <a:cs typeface="+mn-cs"/>
              </a:rPr>
              <a:t>」に大別することができます。</a:t>
            </a:r>
          </a:p>
          <a:p>
            <a:r>
              <a:rPr kumimoji="1" lang="ja-JP" altLang="ja-JP" sz="1200" kern="1200" dirty="0">
                <a:solidFill>
                  <a:schemeClr val="tx1"/>
                </a:solidFill>
                <a:effectLst/>
                <a:latin typeface="+mn-lt"/>
                <a:ea typeface="+mn-ea"/>
                <a:cs typeface="+mn-cs"/>
              </a:rPr>
              <a:t>「</a:t>
            </a:r>
            <a:r>
              <a:rPr kumimoji="1" lang="ja-JP" altLang="ja-JP" sz="1200" b="1" kern="1200" dirty="0">
                <a:solidFill>
                  <a:schemeClr val="tx1"/>
                </a:solidFill>
                <a:effectLst/>
                <a:latin typeface="+mn-lt"/>
                <a:ea typeface="+mn-ea"/>
                <a:cs typeface="+mn-cs"/>
              </a:rPr>
              <a:t>デバイス層</a:t>
            </a:r>
            <a:r>
              <a:rPr kumimoji="1" lang="ja-JP" altLang="ja-JP" sz="1200" kern="1200" dirty="0">
                <a:solidFill>
                  <a:schemeClr val="tx1"/>
                </a:solidFill>
                <a:effectLst/>
                <a:latin typeface="+mn-lt"/>
                <a:ea typeface="+mn-ea"/>
                <a:cs typeface="+mn-cs"/>
              </a:rPr>
              <a:t>」は、センサーや外部機器をつなぐためのインターフェイス、ネットワークにデータを送り出す通信機能、それらを制御するための処理機能が組み込まれたモノのことです。ここで、モノ自身から生みだされるデータや周辺のデータ、さらには接続された外部機器からのデータを受け取り、それをネットワークに送り出します。</a:t>
            </a:r>
          </a:p>
          <a:p>
            <a:r>
              <a:rPr kumimoji="1" lang="ja-JP" altLang="ja-JP" sz="1200" kern="1200" dirty="0">
                <a:solidFill>
                  <a:schemeClr val="tx1"/>
                </a:solidFill>
                <a:effectLst/>
                <a:latin typeface="+mn-lt"/>
                <a:ea typeface="+mn-ea"/>
                <a:cs typeface="+mn-cs"/>
              </a:rPr>
              <a:t>それらデータが直接クラウドに送り出される場合もありますが、モノの周辺でデータを一旦受け取り、すぐに処理してフィードバックする、あるいは集約して必要なデータのみをインターネットを介してクラウドに送り込む仕組みが介在する場合があります。「</a:t>
            </a:r>
            <a:r>
              <a:rPr kumimoji="1" lang="ja-JP" altLang="ja-JP" sz="1200" b="1" kern="1200" dirty="0">
                <a:solidFill>
                  <a:schemeClr val="tx1"/>
                </a:solidFill>
                <a:effectLst/>
                <a:latin typeface="+mn-lt"/>
                <a:ea typeface="+mn-ea"/>
                <a:cs typeface="+mn-cs"/>
              </a:rPr>
              <a:t>エッジ・コンピューティング層</a:t>
            </a:r>
            <a:r>
              <a:rPr kumimoji="1" lang="ja-JP" altLang="ja-JP" sz="1200" kern="1200" dirty="0">
                <a:solidFill>
                  <a:schemeClr val="tx1"/>
                </a:solidFill>
                <a:effectLst/>
                <a:latin typeface="+mn-lt"/>
                <a:ea typeface="+mn-ea"/>
                <a:cs typeface="+mn-cs"/>
              </a:rPr>
              <a:t>」と呼ばれています。</a:t>
            </a:r>
          </a:p>
          <a:p>
            <a:r>
              <a:rPr kumimoji="1" lang="ja-JP" altLang="ja-JP" sz="1200" kern="1200" dirty="0">
                <a:solidFill>
                  <a:schemeClr val="tx1"/>
                </a:solidFill>
                <a:effectLst/>
                <a:latin typeface="+mn-lt"/>
                <a:ea typeface="+mn-ea"/>
                <a:cs typeface="+mn-cs"/>
              </a:rPr>
              <a:t>このような仕組みが必要になるのは、モノの数が莫大なものになると次のような問題が起こるからです。</a:t>
            </a:r>
          </a:p>
          <a:p>
            <a:r>
              <a:rPr kumimoji="1" lang="ja-JP" altLang="ja-JP" sz="1200" kern="1200" dirty="0">
                <a:solidFill>
                  <a:schemeClr val="tx1"/>
                </a:solidFill>
                <a:effectLst/>
                <a:latin typeface="+mn-lt"/>
                <a:ea typeface="+mn-ea"/>
                <a:cs typeface="+mn-cs"/>
              </a:rPr>
              <a:t>【通信料の増大】個々のモノに対する回線確保の費用や使用料が高額になってしまう</a:t>
            </a:r>
          </a:p>
          <a:p>
            <a:r>
              <a:rPr kumimoji="1" lang="ja-JP" altLang="ja-JP" sz="1200" kern="1200" dirty="0">
                <a:solidFill>
                  <a:schemeClr val="tx1"/>
                </a:solidFill>
                <a:effectLst/>
                <a:latin typeface="+mn-lt"/>
                <a:ea typeface="+mn-ea"/>
                <a:cs typeface="+mn-cs"/>
              </a:rPr>
              <a:t>【ネットワーク負荷の増大】送り出されるデータが膨大になりネットワークの負荷が高まり、スループットが低下してしまう</a:t>
            </a:r>
          </a:p>
          <a:p>
            <a:r>
              <a:rPr kumimoji="1" lang="ja-JP" altLang="ja-JP" sz="1200" kern="1200" dirty="0">
                <a:solidFill>
                  <a:schemeClr val="tx1"/>
                </a:solidFill>
                <a:effectLst/>
                <a:latin typeface="+mn-lt"/>
                <a:ea typeface="+mn-ea"/>
                <a:cs typeface="+mn-cs"/>
              </a:rPr>
              <a:t>【セキュリティ困難】機密性の高いデータが公開のネットワークに流れてしまう</a:t>
            </a:r>
          </a:p>
          <a:p>
            <a:r>
              <a:rPr kumimoji="1" lang="ja-JP" altLang="ja-JP" sz="1200" kern="1200" dirty="0">
                <a:solidFill>
                  <a:schemeClr val="tx1"/>
                </a:solidFill>
                <a:effectLst/>
                <a:latin typeface="+mn-lt"/>
                <a:ea typeface="+mn-ea"/>
                <a:cs typeface="+mn-cs"/>
              </a:rPr>
              <a:t>【高遅延】モノとクラウドの間に地理的距離が存在するためネットワーク遅延が大きい</a:t>
            </a:r>
          </a:p>
          <a:p>
            <a:r>
              <a:rPr kumimoji="1" lang="ja-JP" altLang="ja-JP" sz="1200" kern="1200" dirty="0">
                <a:solidFill>
                  <a:schemeClr val="tx1"/>
                </a:solidFill>
                <a:effectLst/>
                <a:latin typeface="+mn-lt"/>
                <a:ea typeface="+mn-ea"/>
                <a:cs typeface="+mn-cs"/>
              </a:rPr>
              <a:t>特にネットワーク負荷の増大や高遅延は、自動運転や医療、製造現場などの即応性が求められる</a:t>
            </a:r>
            <a:r>
              <a:rPr kumimoji="1" lang="en-US" altLang="ja-JP" sz="1200" kern="1200" dirty="0" err="1">
                <a:solidFill>
                  <a:schemeClr val="tx1"/>
                </a:solidFill>
                <a:effectLst/>
                <a:latin typeface="+mn-lt"/>
                <a:ea typeface="+mn-ea"/>
                <a:cs typeface="+mn-cs"/>
              </a:rPr>
              <a:t>IoT</a:t>
            </a:r>
            <a:r>
              <a:rPr kumimoji="1" lang="ja-JP" altLang="ja-JP" sz="1200" kern="1200" dirty="0">
                <a:solidFill>
                  <a:schemeClr val="tx1"/>
                </a:solidFill>
                <a:effectLst/>
                <a:latin typeface="+mn-lt"/>
                <a:ea typeface="+mn-ea"/>
                <a:cs typeface="+mn-cs"/>
              </a:rPr>
              <a:t>アプリケーションを実現するうえで大きな障害となります。例えば、このようなアプリケーションの場合、モノやその周辺の変化に即応してモノを制御したり、管理者や利用者にすぐに情報を提供したりといった対応が必要になります。それらを全てインターネットを介してクラウドにデータを送り、そのフィードバックを受け取ろうとすると、負荷の高さや遅延によってスループットが低下してタイミングを逸し、事故を引き起こす可能性もあります。そこで、モノの置かれている周辺で分散処理をさせ、直ちに処理させる必要があるのです。</a:t>
            </a:r>
          </a:p>
          <a:p>
            <a:r>
              <a:rPr kumimoji="1" lang="ja-JP" altLang="ja-JP" sz="1200" kern="1200" dirty="0">
                <a:solidFill>
                  <a:schemeClr val="tx1"/>
                </a:solidFill>
                <a:effectLst/>
                <a:latin typeface="+mn-lt"/>
                <a:ea typeface="+mn-ea"/>
                <a:cs typeface="+mn-cs"/>
              </a:rPr>
              <a:t>このような目的のためにモノの周辺に置かれるコンピューターでの処理は、クラウド（雲）よりも地面に近いところで行われることから「</a:t>
            </a:r>
            <a:r>
              <a:rPr kumimoji="1" lang="ja-JP" altLang="ja-JP" sz="1200" b="1" kern="1200" dirty="0">
                <a:solidFill>
                  <a:schemeClr val="tx1"/>
                </a:solidFill>
                <a:effectLst/>
                <a:latin typeface="+mn-lt"/>
                <a:ea typeface="+mn-ea"/>
                <a:cs typeface="+mn-cs"/>
              </a:rPr>
              <a:t>フォグ（霧）コンピューティング</a:t>
            </a:r>
            <a:r>
              <a:rPr kumimoji="1" lang="ja-JP" altLang="ja-JP" sz="1200" kern="1200" dirty="0">
                <a:solidFill>
                  <a:schemeClr val="tx1"/>
                </a:solidFill>
                <a:effectLst/>
                <a:latin typeface="+mn-lt"/>
                <a:ea typeface="+mn-ea"/>
                <a:cs typeface="+mn-cs"/>
              </a:rPr>
              <a:t>」と呼ばれることもあります。</a:t>
            </a:r>
          </a:p>
          <a:p>
            <a:r>
              <a:rPr kumimoji="1" lang="ja-JP" altLang="ja-JP" sz="1200" kern="1200" dirty="0">
                <a:solidFill>
                  <a:schemeClr val="tx1"/>
                </a:solidFill>
                <a:effectLst/>
                <a:latin typeface="+mn-lt"/>
                <a:ea typeface="+mn-ea"/>
                <a:cs typeface="+mn-cs"/>
              </a:rPr>
              <a:t>「</a:t>
            </a:r>
            <a:r>
              <a:rPr kumimoji="1" lang="ja-JP" altLang="ja-JP" sz="1200" b="1" kern="1200" dirty="0">
                <a:solidFill>
                  <a:schemeClr val="tx1"/>
                </a:solidFill>
                <a:effectLst/>
                <a:latin typeface="+mn-lt"/>
                <a:ea typeface="+mn-ea"/>
                <a:cs typeface="+mn-cs"/>
              </a:rPr>
              <a:t>クラウド・コンピューティング層</a:t>
            </a:r>
            <a:r>
              <a:rPr kumimoji="1" lang="ja-JP" altLang="ja-JP" sz="1200" kern="1200" dirty="0">
                <a:solidFill>
                  <a:schemeClr val="tx1"/>
                </a:solidFill>
                <a:effectLst/>
                <a:latin typeface="+mn-lt"/>
                <a:ea typeface="+mn-ea"/>
                <a:cs typeface="+mn-cs"/>
              </a:rPr>
              <a:t>」は、これらデバイス層やエッジ・コンピューティング／フォグ・コンピューティング層から送られてきたデータを分析し、アプリケーションで利用します。その結果は、再び「モノ」の制御や使用者・管理者への情報提供というカタチでフィードバックされます。</a:t>
            </a:r>
          </a:p>
          <a:p>
            <a:r>
              <a:rPr kumimoji="1" lang="en-US" altLang="ja-JP" sz="1200" kern="1200" dirty="0" err="1">
                <a:solidFill>
                  <a:schemeClr val="tx1"/>
                </a:solidFill>
                <a:effectLst/>
                <a:latin typeface="+mn-lt"/>
                <a:ea typeface="+mn-ea"/>
                <a:cs typeface="+mn-cs"/>
              </a:rPr>
              <a:t>IoT</a:t>
            </a:r>
            <a:r>
              <a:rPr kumimoji="1" lang="ja-JP" altLang="ja-JP" sz="1200" kern="1200" dirty="0">
                <a:solidFill>
                  <a:schemeClr val="tx1"/>
                </a:solidFill>
                <a:effectLst/>
                <a:latin typeface="+mn-lt"/>
                <a:ea typeface="+mn-ea"/>
                <a:cs typeface="+mn-cs"/>
              </a:rPr>
              <a:t>の様々なアプリケーションは、このような三層構造によって構築されてゆくと考えられています。</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 </a:t>
            </a:r>
            <a:endParaRPr kumimoji="1" lang="ja-JP" altLang="ja-JP" sz="1200" kern="1200">
              <a:solidFill>
                <a:schemeClr val="tx1"/>
              </a:solidFill>
              <a:effectLst/>
              <a:latin typeface="+mn-lt"/>
              <a:ea typeface="+mn-ea"/>
              <a:cs typeface="+mn-cs"/>
            </a:endParaRPr>
          </a:p>
          <a:p>
            <a:endParaRPr kumimoji="1" lang="ja-JP" altLang="en-US"/>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29</a:t>
            </a:fld>
            <a:endParaRPr kumimoji="1" lang="ja-JP" altLang="en-US"/>
          </a:p>
        </p:txBody>
      </p:sp>
    </p:spTree>
    <p:extLst>
      <p:ext uri="{BB962C8B-B14F-4D97-AF65-F5344CB8AC3E}">
        <p14:creationId xmlns:p14="http://schemas.microsoft.com/office/powerpoint/2010/main" val="33746137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200" kern="1200" dirty="0">
                <a:solidFill>
                  <a:schemeClr val="tx1"/>
                </a:solidFill>
                <a:effectLst/>
                <a:latin typeface="+mn-lt"/>
                <a:ea typeface="+mn-ea"/>
                <a:cs typeface="+mn-cs"/>
              </a:rPr>
              <a:t>1950</a:t>
            </a:r>
            <a:r>
              <a:rPr kumimoji="1" lang="ja-JP" altLang="ja-JP" sz="1200" kern="1200" dirty="0">
                <a:solidFill>
                  <a:schemeClr val="tx1"/>
                </a:solidFill>
                <a:effectLst/>
                <a:latin typeface="+mn-lt"/>
                <a:ea typeface="+mn-ea"/>
                <a:cs typeface="+mn-cs"/>
              </a:rPr>
              <a:t>年代、コンピュータ利用が始まった当初、順次処理するバッチ処理による利用が一般的でした。</a:t>
            </a:r>
            <a:r>
              <a:rPr kumimoji="1" lang="en-US" altLang="ja-JP" sz="1200" kern="1200" dirty="0">
                <a:solidFill>
                  <a:schemeClr val="tx1"/>
                </a:solidFill>
                <a:effectLst/>
                <a:latin typeface="+mn-lt"/>
                <a:ea typeface="+mn-ea"/>
                <a:cs typeface="+mn-cs"/>
              </a:rPr>
              <a:t>1960</a:t>
            </a:r>
            <a:r>
              <a:rPr kumimoji="1" lang="ja-JP" altLang="ja-JP" sz="1200" kern="1200" dirty="0">
                <a:solidFill>
                  <a:schemeClr val="tx1"/>
                </a:solidFill>
                <a:effectLst/>
                <a:latin typeface="+mn-lt"/>
                <a:ea typeface="+mn-ea"/>
                <a:cs typeface="+mn-cs"/>
              </a:rPr>
              <a:t>年代、タイプライター端末やディスプレイ端末から直接利用するタイムシェアリング方式へと発展してゆきます。これらはデータ入力と出力のみを受け持ち、データの処理や保管は全てひとつのコンピュータで集中処理されていました。また、端末とコンピュータをつなぐ通信回線は低速で、やり取りできるデータもテキストに限られていたのです。</a:t>
            </a:r>
          </a:p>
          <a:p>
            <a:r>
              <a:rPr kumimoji="1" lang="en-US" altLang="ja-JP" sz="1200" kern="1200" dirty="0">
                <a:solidFill>
                  <a:schemeClr val="tx1"/>
                </a:solidFill>
                <a:effectLst/>
                <a:latin typeface="+mn-lt"/>
                <a:ea typeface="+mn-ea"/>
                <a:cs typeface="+mn-cs"/>
              </a:rPr>
              <a:t>1980</a:t>
            </a:r>
            <a:r>
              <a:rPr kumimoji="1" lang="ja-JP" altLang="ja-JP" sz="1200" kern="1200" dirty="0">
                <a:solidFill>
                  <a:schemeClr val="tx1"/>
                </a:solidFill>
                <a:effectLst/>
                <a:latin typeface="+mn-lt"/>
                <a:ea typeface="+mn-ea"/>
                <a:cs typeface="+mn-cs"/>
              </a:rPr>
              <a:t>年代、ミニ・コンピュータ（ミニコン）やオフィス・コンピュータ（オフコン）、そしてパーソナル・コンピュータ（パソコン）といった小型で安価なものが登場し、部門や個人でも購入できるようになり、大規模なデータの処理や保管は共同利用の大型コンピュータ、部門固有の業務や個人で完結する業務は小型のコンピュータを使う分散処理が拡がりを見せ始めます。ただ、通信回線は低速で、扱えるデータはテキストが主流でした。そこで、テキスト主体の業務処理は共同利用のコンピュータ（サーバー）を使い、結果の表示や加工、編集、画像の処理はパソコン（クライアント）を使う「クライアント・サーバ方式」が登場します。</a:t>
            </a:r>
          </a:p>
          <a:p>
            <a:r>
              <a:rPr kumimoji="1" lang="en-US" altLang="ja-JP" sz="1200" kern="1200" dirty="0">
                <a:solidFill>
                  <a:schemeClr val="tx1"/>
                </a:solidFill>
                <a:effectLst/>
                <a:latin typeface="+mn-lt"/>
                <a:ea typeface="+mn-ea"/>
                <a:cs typeface="+mn-cs"/>
              </a:rPr>
              <a:t>1990</a:t>
            </a:r>
            <a:r>
              <a:rPr kumimoji="1" lang="ja-JP" altLang="ja-JP" sz="1200" kern="1200" dirty="0">
                <a:solidFill>
                  <a:schemeClr val="tx1"/>
                </a:solidFill>
                <a:effectLst/>
                <a:latin typeface="+mn-lt"/>
                <a:ea typeface="+mn-ea"/>
                <a:cs typeface="+mn-cs"/>
              </a:rPr>
              <a:t>年代インターネットが登場し、</a:t>
            </a:r>
            <a:r>
              <a:rPr kumimoji="1" lang="en-US" altLang="ja-JP" sz="1200" kern="1200" dirty="0">
                <a:solidFill>
                  <a:schemeClr val="tx1"/>
                </a:solidFill>
                <a:effectLst/>
                <a:latin typeface="+mn-lt"/>
                <a:ea typeface="+mn-ea"/>
                <a:cs typeface="+mn-cs"/>
              </a:rPr>
              <a:t>2000</a:t>
            </a:r>
            <a:r>
              <a:rPr kumimoji="1" lang="ja-JP" altLang="ja-JP" sz="1200" kern="1200" dirty="0">
                <a:solidFill>
                  <a:schemeClr val="tx1"/>
                </a:solidFill>
                <a:effectLst/>
                <a:latin typeface="+mn-lt"/>
                <a:ea typeface="+mn-ea"/>
                <a:cs typeface="+mn-cs"/>
              </a:rPr>
              <a:t>年頃からクラウド・コンピューティングの萌芽が見え始めます。その後インターネットは、高速・広帯域な回線を利用できるようになり、扱えるデータも音声や動画へと拡大してゆきます。また端末類もスマートフォンやタブレットなどが加わり、利用者も適用業務も拡大します。</a:t>
            </a:r>
          </a:p>
          <a:p>
            <a:r>
              <a:rPr kumimoji="1" lang="ja-JP" altLang="ja-JP" sz="1200" kern="1200" dirty="0">
                <a:solidFill>
                  <a:schemeClr val="tx1"/>
                </a:solidFill>
                <a:effectLst/>
                <a:latin typeface="+mn-lt"/>
                <a:ea typeface="+mn-ea"/>
                <a:cs typeface="+mn-cs"/>
              </a:rPr>
              <a:t>インターネットにつながるデバイスは、自動車や家電製品、ビルの設備や日用品にまで拡がり、そこに組み込まれたコンピュータとセンサーが大量のデータを送り出すようになろうとしています。このような仕組みは、</a:t>
            </a:r>
            <a:r>
              <a:rPr kumimoji="1" lang="en-US" altLang="ja-JP" sz="1200" kern="1200" dirty="0" err="1">
                <a:solidFill>
                  <a:schemeClr val="tx1"/>
                </a:solidFill>
                <a:effectLst/>
                <a:latin typeface="+mn-lt"/>
                <a:ea typeface="+mn-ea"/>
                <a:cs typeface="+mn-cs"/>
              </a:rPr>
              <a:t>IoT</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Internet of Things</a:t>
            </a:r>
            <a:r>
              <a:rPr kumimoji="1" lang="ja-JP" altLang="ja-JP" sz="1200" kern="1200" dirty="0">
                <a:solidFill>
                  <a:schemeClr val="tx1"/>
                </a:solidFill>
                <a:effectLst/>
                <a:latin typeface="+mn-lt"/>
                <a:ea typeface="+mn-ea"/>
                <a:cs typeface="+mn-cs"/>
              </a:rPr>
              <a:t>／モノのインターネット）と呼ばれています。</a:t>
            </a:r>
          </a:p>
          <a:p>
            <a:r>
              <a:rPr kumimoji="1" lang="en-US" altLang="ja-JP" sz="1200" kern="1200" dirty="0" err="1">
                <a:solidFill>
                  <a:schemeClr val="tx1"/>
                </a:solidFill>
                <a:effectLst/>
                <a:latin typeface="+mn-lt"/>
                <a:ea typeface="+mn-ea"/>
                <a:cs typeface="+mn-cs"/>
              </a:rPr>
              <a:t>IoT</a:t>
            </a:r>
            <a:r>
              <a:rPr kumimoji="1" lang="ja-JP" altLang="ja-JP" sz="1200" kern="1200" dirty="0">
                <a:solidFill>
                  <a:schemeClr val="tx1"/>
                </a:solidFill>
                <a:effectLst/>
                <a:latin typeface="+mn-lt"/>
                <a:ea typeface="+mn-ea"/>
                <a:cs typeface="+mn-cs"/>
              </a:rPr>
              <a:t>デバイスは膨大な数となり、そこから大量のデータが通信回線に送り出されるようになります。そのため回線の帯域を圧迫してしまう可能性が出てきました。そこで、デバイスの周辺や通信経路上にサーバーを配置し中間処理して必要なデータのみを回線に送り出す「エッジ・コンピューティング」が必要となります。「エッジ・コンピューティング」のサーバーは、</a:t>
            </a:r>
            <a:r>
              <a:rPr kumimoji="1" lang="en-US" altLang="ja-JP" sz="1200" kern="1200" dirty="0" err="1">
                <a:solidFill>
                  <a:schemeClr val="tx1"/>
                </a:solidFill>
                <a:effectLst/>
                <a:latin typeface="+mn-lt"/>
                <a:ea typeface="+mn-ea"/>
                <a:cs typeface="+mn-cs"/>
              </a:rPr>
              <a:t>IoT</a:t>
            </a:r>
            <a:r>
              <a:rPr kumimoji="1" lang="ja-JP" altLang="ja-JP" sz="1200" kern="1200" dirty="0">
                <a:solidFill>
                  <a:schemeClr val="tx1"/>
                </a:solidFill>
                <a:effectLst/>
                <a:latin typeface="+mn-lt"/>
                <a:ea typeface="+mn-ea"/>
                <a:cs typeface="+mn-cs"/>
              </a:rPr>
              <a:t>デバイスの周辺に配置されることから、「クラウド（空の上の雲）・コンピューティング」と対比して、「フォグ（地上に漂う霧）・コンピューティング」とも呼ばれています。</a:t>
            </a:r>
          </a:p>
          <a:p>
            <a:r>
              <a:rPr kumimoji="1" lang="ja-JP" altLang="ja-JP" sz="1200" kern="1200" dirty="0">
                <a:solidFill>
                  <a:schemeClr val="tx1"/>
                </a:solidFill>
                <a:effectLst/>
                <a:latin typeface="+mn-lt"/>
                <a:ea typeface="+mn-ea"/>
                <a:cs typeface="+mn-cs"/>
              </a:rPr>
              <a:t>このように見てゆくと、</a:t>
            </a:r>
            <a:r>
              <a:rPr kumimoji="1" lang="en-US" altLang="ja-JP" sz="1200" kern="1200" dirty="0" err="1">
                <a:solidFill>
                  <a:schemeClr val="tx1"/>
                </a:solidFill>
                <a:effectLst/>
                <a:latin typeface="+mn-lt"/>
                <a:ea typeface="+mn-ea"/>
                <a:cs typeface="+mn-cs"/>
              </a:rPr>
              <a:t>IoT</a:t>
            </a:r>
            <a:r>
              <a:rPr kumimoji="1" lang="ja-JP" altLang="ja-JP" sz="1200" kern="1200" dirty="0">
                <a:solidFill>
                  <a:schemeClr val="tx1"/>
                </a:solidFill>
                <a:effectLst/>
                <a:latin typeface="+mn-lt"/>
                <a:ea typeface="+mn-ea"/>
                <a:cs typeface="+mn-cs"/>
              </a:rPr>
              <a:t>の仕組みは、クラウド、エッジ、デバイスの３階層にコンピュータを配置する構成を取ることになります。言うなれば、超分散コンピューティングを生みだそうとしているとも言えそうです。</a:t>
            </a:r>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 </a:t>
            </a:r>
            <a:endParaRPr kumimoji="1" lang="ja-JP" altLang="ja-JP" sz="1200" kern="120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32</a:t>
            </a:fld>
            <a:endParaRPr kumimoji="1" lang="ja-JP" altLang="en-US"/>
          </a:p>
        </p:txBody>
      </p:sp>
    </p:spTree>
    <p:extLst>
      <p:ext uri="{BB962C8B-B14F-4D97-AF65-F5344CB8AC3E}">
        <p14:creationId xmlns:p14="http://schemas.microsoft.com/office/powerpoint/2010/main" val="41814989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200" kern="1200" dirty="0">
                <a:solidFill>
                  <a:schemeClr val="tx1"/>
                </a:solidFill>
                <a:effectLst/>
                <a:latin typeface="+mn-lt"/>
                <a:ea typeface="+mn-ea"/>
                <a:cs typeface="+mn-cs"/>
              </a:rPr>
              <a:t>2018</a:t>
            </a:r>
            <a:r>
              <a:rPr kumimoji="1" lang="ja-JP" altLang="ja-JP" sz="1200" kern="1200">
                <a:solidFill>
                  <a:schemeClr val="tx1"/>
                </a:solidFill>
                <a:effectLst/>
                <a:latin typeface="+mn-lt"/>
                <a:ea typeface="+mn-ea"/>
                <a:cs typeface="+mn-cs"/>
              </a:rPr>
              <a:t>年</a:t>
            </a:r>
            <a:r>
              <a:rPr kumimoji="1" lang="en-US" altLang="ja-JP" sz="1200" kern="1200" dirty="0">
                <a:solidFill>
                  <a:schemeClr val="tx1"/>
                </a:solidFill>
                <a:effectLst/>
                <a:latin typeface="+mn-lt"/>
                <a:ea typeface="+mn-ea"/>
                <a:cs typeface="+mn-cs"/>
              </a:rPr>
              <a:t>1</a:t>
            </a:r>
            <a:r>
              <a:rPr kumimoji="1" lang="ja-JP" altLang="ja-JP" sz="1200" kern="1200">
                <a:solidFill>
                  <a:schemeClr val="tx1"/>
                </a:solidFill>
                <a:effectLst/>
                <a:latin typeface="+mn-lt"/>
                <a:ea typeface="+mn-ea"/>
                <a:cs typeface="+mn-cs"/>
              </a:rPr>
              <a:t>月、トヨタは、ラスベガスで開催された「</a:t>
            </a:r>
            <a:r>
              <a:rPr kumimoji="1" lang="en-US" altLang="ja-JP" sz="1200" kern="1200" dirty="0">
                <a:solidFill>
                  <a:schemeClr val="tx1"/>
                </a:solidFill>
                <a:effectLst/>
                <a:latin typeface="+mn-lt"/>
                <a:ea typeface="+mn-ea"/>
                <a:cs typeface="+mn-cs"/>
              </a:rPr>
              <a:t>CES</a:t>
            </a:r>
            <a:r>
              <a:rPr kumimoji="1" lang="ja-JP" altLang="ja-JP" sz="1200" kern="1200">
                <a:solidFill>
                  <a:schemeClr val="tx1"/>
                </a:solidFill>
                <a:effectLst/>
                <a:latin typeface="+mn-lt"/>
                <a:ea typeface="+mn-ea"/>
                <a:cs typeface="+mn-cs"/>
              </a:rPr>
              <a:t>（コンシューマー・エレクトロニクス・ショー）</a:t>
            </a:r>
            <a:r>
              <a:rPr kumimoji="1" lang="en-US" altLang="ja-JP" sz="1200" kern="1200" dirty="0">
                <a:solidFill>
                  <a:schemeClr val="tx1"/>
                </a:solidFill>
                <a:effectLst/>
                <a:latin typeface="+mn-lt"/>
                <a:ea typeface="+mn-ea"/>
                <a:cs typeface="+mn-cs"/>
              </a:rPr>
              <a:t>2018</a:t>
            </a:r>
            <a:r>
              <a:rPr kumimoji="1" lang="ja-JP" altLang="ja-JP" sz="1200" kern="1200">
                <a:solidFill>
                  <a:schemeClr val="tx1"/>
                </a:solidFill>
                <a:effectLst/>
                <a:latin typeface="+mn-lt"/>
                <a:ea typeface="+mn-ea"/>
                <a:cs typeface="+mn-cs"/>
              </a:rPr>
              <a:t>」で、独自の</a:t>
            </a:r>
            <a:r>
              <a:rPr kumimoji="1" lang="en-US" altLang="ja-JP" sz="1200" kern="1200" dirty="0" err="1">
                <a:solidFill>
                  <a:schemeClr val="tx1"/>
                </a:solidFill>
                <a:effectLst/>
                <a:latin typeface="+mn-lt"/>
                <a:ea typeface="+mn-ea"/>
                <a:cs typeface="+mn-cs"/>
              </a:rPr>
              <a:t>MaaS</a:t>
            </a:r>
            <a:r>
              <a:rPr kumimoji="1" lang="ja-JP" altLang="ja-JP" sz="1200" kern="120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Mobility as a Service</a:t>
            </a:r>
            <a:r>
              <a:rPr kumimoji="1" lang="ja-JP" altLang="ja-JP" sz="1200" kern="1200">
                <a:solidFill>
                  <a:schemeClr val="tx1"/>
                </a:solidFill>
                <a:effectLst/>
                <a:latin typeface="+mn-lt"/>
                <a:ea typeface="+mn-ea"/>
                <a:cs typeface="+mn-cs"/>
              </a:rPr>
              <a:t>）である「</a:t>
            </a:r>
            <a:r>
              <a:rPr kumimoji="1" lang="en-US" altLang="ja-JP" sz="1200" kern="1200" dirty="0">
                <a:solidFill>
                  <a:schemeClr val="tx1"/>
                </a:solidFill>
                <a:effectLst/>
                <a:latin typeface="+mn-lt"/>
                <a:ea typeface="+mn-ea"/>
                <a:cs typeface="+mn-cs"/>
              </a:rPr>
              <a:t>e-Palette Concept</a:t>
            </a:r>
            <a:r>
              <a:rPr kumimoji="1" lang="ja-JP" altLang="ja-JP" sz="1200" kern="1200">
                <a:solidFill>
                  <a:schemeClr val="tx1"/>
                </a:solidFill>
                <a:effectLst/>
                <a:latin typeface="+mn-lt"/>
                <a:ea typeface="+mn-ea"/>
                <a:cs typeface="+mn-cs"/>
              </a:rPr>
              <a:t>」を発表した。移動する手段である自動車を売るのではなく、移動そのものを売ろうというわけだ。そして、自らを自動車はメーカーから「モビリティ･カンパニー」へ転換する旨を宣言した。</a:t>
            </a:r>
          </a:p>
          <a:p>
            <a:r>
              <a:rPr kumimoji="1" lang="ja-JP" altLang="ja-JP" sz="1200" kern="120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100</a:t>
            </a:r>
            <a:r>
              <a:rPr kumimoji="1" lang="ja-JP" altLang="ja-JP" sz="1200" kern="1200">
                <a:solidFill>
                  <a:schemeClr val="tx1"/>
                </a:solidFill>
                <a:effectLst/>
                <a:latin typeface="+mn-lt"/>
                <a:ea typeface="+mn-ea"/>
                <a:cs typeface="+mn-cs"/>
              </a:rPr>
              <a:t>年に一度の変革期」と言われるほどに、いま自動車業界は大きな変化の節目に立たされている。それは、</a:t>
            </a:r>
            <a:r>
              <a:rPr kumimoji="1" lang="en-US" altLang="ja-JP" sz="1200" kern="1200" dirty="0">
                <a:solidFill>
                  <a:schemeClr val="tx1"/>
                </a:solidFill>
                <a:effectLst/>
                <a:latin typeface="+mn-lt"/>
                <a:ea typeface="+mn-ea"/>
                <a:cs typeface="+mn-cs"/>
              </a:rPr>
              <a:t>CASE</a:t>
            </a:r>
            <a:r>
              <a:rPr kumimoji="1" lang="ja-JP" altLang="ja-JP" sz="1200" kern="1200">
                <a:solidFill>
                  <a:schemeClr val="tx1"/>
                </a:solidFill>
                <a:effectLst/>
                <a:latin typeface="+mn-lt"/>
                <a:ea typeface="+mn-ea"/>
                <a:cs typeface="+mn-cs"/>
              </a:rPr>
              <a:t>の波が押し寄せているからだ。</a:t>
            </a:r>
            <a:r>
              <a:rPr kumimoji="1" lang="en-US" altLang="ja-JP" sz="1200" kern="1200" dirty="0">
                <a:solidFill>
                  <a:schemeClr val="tx1"/>
                </a:solidFill>
                <a:effectLst/>
                <a:latin typeface="+mn-lt"/>
                <a:ea typeface="+mn-ea"/>
                <a:cs typeface="+mn-cs"/>
              </a:rPr>
              <a:t>CASE</a:t>
            </a:r>
            <a:r>
              <a:rPr kumimoji="1" lang="ja-JP" altLang="ja-JP" sz="1200" kern="1200">
                <a:solidFill>
                  <a:schemeClr val="tx1"/>
                </a:solidFill>
                <a:effectLst/>
                <a:latin typeface="+mn-lt"/>
                <a:ea typeface="+mn-ea"/>
                <a:cs typeface="+mn-cs"/>
              </a:rPr>
              <a:t>とは、</a:t>
            </a:r>
            <a:r>
              <a:rPr kumimoji="1" lang="en-US" altLang="ja-JP" sz="1200" kern="1200" dirty="0">
                <a:solidFill>
                  <a:schemeClr val="tx1"/>
                </a:solidFill>
                <a:effectLst/>
                <a:latin typeface="+mn-lt"/>
                <a:ea typeface="+mn-ea"/>
                <a:cs typeface="+mn-cs"/>
              </a:rPr>
              <a:t>Connected</a:t>
            </a:r>
            <a:r>
              <a:rPr kumimoji="1" lang="ja-JP" altLang="ja-JP" sz="1200" kern="1200">
                <a:solidFill>
                  <a:schemeClr val="tx1"/>
                </a:solidFill>
                <a:effectLst/>
                <a:latin typeface="+mn-lt"/>
                <a:ea typeface="+mn-ea"/>
                <a:cs typeface="+mn-cs"/>
              </a:rPr>
              <a:t>（つながる）、</a:t>
            </a:r>
            <a:r>
              <a:rPr kumimoji="1" lang="en-US" altLang="ja-JP" sz="1200" kern="1200" dirty="0">
                <a:solidFill>
                  <a:schemeClr val="tx1"/>
                </a:solidFill>
                <a:effectLst/>
                <a:latin typeface="+mn-lt"/>
                <a:ea typeface="+mn-ea"/>
                <a:cs typeface="+mn-cs"/>
              </a:rPr>
              <a:t>Autonomous</a:t>
            </a:r>
            <a:r>
              <a:rPr kumimoji="1" lang="ja-JP" altLang="ja-JP" sz="1200" kern="1200">
                <a:solidFill>
                  <a:schemeClr val="tx1"/>
                </a:solidFill>
                <a:effectLst/>
                <a:latin typeface="+mn-lt"/>
                <a:ea typeface="+mn-ea"/>
                <a:cs typeface="+mn-cs"/>
              </a:rPr>
              <a:t>（自律走行）、</a:t>
            </a:r>
            <a:r>
              <a:rPr kumimoji="1" lang="en-US" altLang="ja-JP" sz="1200" kern="1200" dirty="0">
                <a:solidFill>
                  <a:schemeClr val="tx1"/>
                </a:solidFill>
                <a:effectLst/>
                <a:latin typeface="+mn-lt"/>
                <a:ea typeface="+mn-ea"/>
                <a:cs typeface="+mn-cs"/>
              </a:rPr>
              <a:t>Shared</a:t>
            </a:r>
            <a:r>
              <a:rPr kumimoji="1" lang="ja-JP" altLang="ja-JP" sz="1200" kern="1200">
                <a:solidFill>
                  <a:schemeClr val="tx1"/>
                </a:solidFill>
                <a:effectLst/>
                <a:latin typeface="+mn-lt"/>
                <a:ea typeface="+mn-ea"/>
                <a:cs typeface="+mn-cs"/>
              </a:rPr>
              <a:t>（共有）、</a:t>
            </a:r>
            <a:r>
              <a:rPr kumimoji="1" lang="en-US" altLang="ja-JP" sz="1200" kern="1200" dirty="0">
                <a:solidFill>
                  <a:schemeClr val="tx1"/>
                </a:solidFill>
                <a:effectLst/>
                <a:latin typeface="+mn-lt"/>
                <a:ea typeface="+mn-ea"/>
                <a:cs typeface="+mn-cs"/>
              </a:rPr>
              <a:t>Electric</a:t>
            </a:r>
            <a:r>
              <a:rPr kumimoji="1" lang="ja-JP" altLang="ja-JP" sz="1200" kern="1200">
                <a:solidFill>
                  <a:schemeClr val="tx1"/>
                </a:solidFill>
                <a:effectLst/>
                <a:latin typeface="+mn-lt"/>
                <a:ea typeface="+mn-ea"/>
                <a:cs typeface="+mn-cs"/>
              </a:rPr>
              <a:t>（電動）を意味する言葉だ。人と車が、あるいは車同士が、さらには信号機や道路上に設置されたセンサーが繋がり、お互いの情報を共有し、周囲の状況に合わせた自動運転が実現しようとしている。そんな車がインターネットにつながれば、それぞれの稼働状況をリアルタイムで共有することができる。ならば空いている時間をお互いに融通し合えば、いまほど沢山の車はいらず、移動手段として車をスマートフォンから呼び出せば、直ぐにでも迎えに来てくれる。さらに給油は充電へと変わり人手を介する必要がなくなれば、ますます移動をサービスとして提供するコストも下がり、管理も容易になる。つまり車が売れない時代を迎えつつあるのだ。</a:t>
            </a:r>
          </a:p>
          <a:p>
            <a:r>
              <a:rPr kumimoji="1" lang="ja-JP" altLang="ja-JP" sz="1200" kern="1200">
                <a:solidFill>
                  <a:schemeClr val="tx1"/>
                </a:solidFill>
                <a:effectLst/>
                <a:latin typeface="+mn-lt"/>
                <a:ea typeface="+mn-ea"/>
                <a:cs typeface="+mn-cs"/>
              </a:rPr>
              <a:t>「移動」はなにも車だけで実現している訳ではない。バスや鉄道などの公共交通機関、さらには、自転車のシェア･サービスなども移動の手段も加わりつつある。</a:t>
            </a:r>
            <a:r>
              <a:rPr kumimoji="1" lang="en-US" altLang="ja-JP" sz="1200" kern="1200" dirty="0" err="1">
                <a:solidFill>
                  <a:schemeClr val="tx1"/>
                </a:solidFill>
                <a:effectLst/>
                <a:latin typeface="+mn-lt"/>
                <a:ea typeface="+mn-ea"/>
                <a:cs typeface="+mn-cs"/>
              </a:rPr>
              <a:t>MaaS</a:t>
            </a:r>
            <a:r>
              <a:rPr kumimoji="1" lang="ja-JP" altLang="ja-JP" sz="1200" kern="1200">
                <a:solidFill>
                  <a:schemeClr val="tx1"/>
                </a:solidFill>
                <a:effectLst/>
                <a:latin typeface="+mn-lt"/>
                <a:ea typeface="+mn-ea"/>
                <a:cs typeface="+mn-cs"/>
              </a:rPr>
              <a:t>は、これらあらゆる交通手段を統合し、「移動」者にとっての最適な手段の組合せを提供しよういうサービスだ。それは単にスマートフォンで最適な手段の組合せをルート検索するだけではない。手配や予約、支払いも含め、さらには月額定額（サブスクリプション）を支払えば、乗り放題のサービスも提供される。そんな移動体験を総合的に提供するプラットフォーム・サービスが</a:t>
            </a:r>
            <a:r>
              <a:rPr kumimoji="1" lang="en-US" altLang="ja-JP" sz="1200" kern="1200" dirty="0" err="1">
                <a:solidFill>
                  <a:schemeClr val="tx1"/>
                </a:solidFill>
                <a:effectLst/>
                <a:latin typeface="+mn-lt"/>
                <a:ea typeface="+mn-ea"/>
                <a:cs typeface="+mn-cs"/>
              </a:rPr>
              <a:t>MaaS</a:t>
            </a:r>
            <a:r>
              <a:rPr kumimoji="1" lang="ja-JP" altLang="ja-JP" sz="1200" kern="1200">
                <a:solidFill>
                  <a:schemeClr val="tx1"/>
                </a:solidFill>
                <a:effectLst/>
                <a:latin typeface="+mn-lt"/>
                <a:ea typeface="+mn-ea"/>
                <a:cs typeface="+mn-cs"/>
              </a:rPr>
              <a:t>ということになる。</a:t>
            </a:r>
          </a:p>
          <a:p>
            <a:r>
              <a:rPr kumimoji="1" lang="en-US" altLang="ja-JP" sz="1200" kern="1200" dirty="0" err="1">
                <a:solidFill>
                  <a:schemeClr val="tx1"/>
                </a:solidFill>
                <a:effectLst/>
                <a:latin typeface="+mn-lt"/>
                <a:ea typeface="+mn-ea"/>
                <a:cs typeface="+mn-cs"/>
              </a:rPr>
              <a:t>MaaS</a:t>
            </a:r>
            <a:r>
              <a:rPr kumimoji="1" lang="ja-JP" altLang="ja-JP" sz="1200" kern="1200">
                <a:solidFill>
                  <a:schemeClr val="tx1"/>
                </a:solidFill>
                <a:effectLst/>
                <a:latin typeface="+mn-lt"/>
                <a:ea typeface="+mn-ea"/>
                <a:cs typeface="+mn-cs"/>
              </a:rPr>
              <a:t>の先駆的取り組みのひとつがフィンランドのヘルシンキに本社を置く</a:t>
            </a:r>
            <a:r>
              <a:rPr kumimoji="1" lang="en-US" altLang="ja-JP" sz="1200" kern="1200" dirty="0" err="1">
                <a:solidFill>
                  <a:schemeClr val="tx1"/>
                </a:solidFill>
                <a:effectLst/>
                <a:latin typeface="+mn-lt"/>
                <a:ea typeface="+mn-ea"/>
                <a:cs typeface="+mn-cs"/>
              </a:rPr>
              <a:t>MaaS</a:t>
            </a:r>
            <a:r>
              <a:rPr kumimoji="1" lang="en-US" altLang="ja-JP" sz="1200" kern="1200" dirty="0">
                <a:solidFill>
                  <a:schemeClr val="tx1"/>
                </a:solidFill>
                <a:effectLst/>
                <a:latin typeface="+mn-lt"/>
                <a:ea typeface="+mn-ea"/>
                <a:cs typeface="+mn-cs"/>
              </a:rPr>
              <a:t> Global</a:t>
            </a:r>
            <a:r>
              <a:rPr kumimoji="1" lang="ja-JP" altLang="ja-JP" sz="1200" kern="1200">
                <a:solidFill>
                  <a:schemeClr val="tx1"/>
                </a:solidFill>
                <a:effectLst/>
                <a:latin typeface="+mn-lt"/>
                <a:ea typeface="+mn-ea"/>
                <a:cs typeface="+mn-cs"/>
              </a:rPr>
              <a:t>社のサブスクリプション型サービス「</a:t>
            </a:r>
            <a:r>
              <a:rPr kumimoji="1" lang="en-US" altLang="ja-JP" sz="1200" kern="1200" dirty="0">
                <a:solidFill>
                  <a:schemeClr val="tx1"/>
                </a:solidFill>
                <a:effectLst/>
                <a:latin typeface="+mn-lt"/>
                <a:ea typeface="+mn-ea"/>
                <a:cs typeface="+mn-cs"/>
              </a:rPr>
              <a:t>Whim</a:t>
            </a:r>
            <a:r>
              <a:rPr kumimoji="1" lang="ja-JP" altLang="ja-JP" sz="1200" kern="1200">
                <a:solidFill>
                  <a:schemeClr val="tx1"/>
                </a:solidFill>
                <a:effectLst/>
                <a:latin typeface="+mn-lt"/>
                <a:ea typeface="+mn-ea"/>
                <a:cs typeface="+mn-cs"/>
              </a:rPr>
              <a:t>（ウィム）」だ。このサービスは、地元ヘルシンキのほか、ベルギーのアントワープ、イギリスのウエストミッドランドで正式にサービスを展開している。</a:t>
            </a:r>
            <a:r>
              <a:rPr kumimoji="1" lang="en-US" altLang="ja-JP" sz="1200" kern="1200" dirty="0">
                <a:solidFill>
                  <a:schemeClr val="tx1"/>
                </a:solidFill>
                <a:effectLst/>
                <a:latin typeface="+mn-lt"/>
                <a:ea typeface="+mn-ea"/>
                <a:cs typeface="+mn-cs"/>
              </a:rPr>
              <a:t>Whim</a:t>
            </a:r>
            <a:r>
              <a:rPr kumimoji="1" lang="ja-JP" altLang="ja-JP" sz="1200" kern="1200">
                <a:solidFill>
                  <a:schemeClr val="tx1"/>
                </a:solidFill>
                <a:effectLst/>
                <a:latin typeface="+mn-lt"/>
                <a:ea typeface="+mn-ea"/>
                <a:cs typeface="+mn-cs"/>
              </a:rPr>
              <a:t>の会員数は、</a:t>
            </a:r>
            <a:r>
              <a:rPr kumimoji="1" lang="en-US" altLang="ja-JP" sz="1200" kern="1200" dirty="0" err="1">
                <a:solidFill>
                  <a:schemeClr val="tx1"/>
                </a:solidFill>
                <a:effectLst/>
                <a:latin typeface="+mn-lt"/>
                <a:ea typeface="+mn-ea"/>
                <a:cs typeface="+mn-cs"/>
              </a:rPr>
              <a:t>MaaS</a:t>
            </a:r>
            <a:r>
              <a:rPr kumimoji="1" lang="en-US" altLang="ja-JP" sz="1200" kern="1200" dirty="0">
                <a:solidFill>
                  <a:schemeClr val="tx1"/>
                </a:solidFill>
                <a:effectLst/>
                <a:latin typeface="+mn-lt"/>
                <a:ea typeface="+mn-ea"/>
                <a:cs typeface="+mn-cs"/>
              </a:rPr>
              <a:t> Global</a:t>
            </a:r>
            <a:r>
              <a:rPr kumimoji="1" lang="ja-JP" altLang="ja-JP" sz="1200" kern="1200">
                <a:solidFill>
                  <a:schemeClr val="tx1"/>
                </a:solidFill>
                <a:effectLst/>
                <a:latin typeface="+mn-lt"/>
                <a:ea typeface="+mn-ea"/>
                <a:cs typeface="+mn-cs"/>
              </a:rPr>
              <a:t>本社があるヘルシンキでは、</a:t>
            </a:r>
            <a:r>
              <a:rPr kumimoji="1" lang="en-US" altLang="ja-JP" sz="1200" kern="1200" dirty="0">
                <a:solidFill>
                  <a:schemeClr val="tx1"/>
                </a:solidFill>
                <a:effectLst/>
                <a:latin typeface="+mn-lt"/>
                <a:ea typeface="+mn-ea"/>
                <a:cs typeface="+mn-cs"/>
              </a:rPr>
              <a:t>18</a:t>
            </a:r>
            <a:r>
              <a:rPr kumimoji="1" lang="ja-JP" altLang="ja-JP" sz="1200" kern="1200">
                <a:solidFill>
                  <a:schemeClr val="tx1"/>
                </a:solidFill>
                <a:effectLst/>
                <a:latin typeface="+mn-lt"/>
                <a:ea typeface="+mn-ea"/>
                <a:cs typeface="+mn-cs"/>
              </a:rPr>
              <a:t>年</a:t>
            </a:r>
            <a:r>
              <a:rPr kumimoji="1" lang="en-US" altLang="ja-JP" sz="1200" kern="1200" dirty="0">
                <a:solidFill>
                  <a:schemeClr val="tx1"/>
                </a:solidFill>
                <a:effectLst/>
                <a:latin typeface="+mn-lt"/>
                <a:ea typeface="+mn-ea"/>
                <a:cs typeface="+mn-cs"/>
              </a:rPr>
              <a:t>9</a:t>
            </a:r>
            <a:r>
              <a:rPr kumimoji="1" lang="ja-JP" altLang="ja-JP" sz="1200" kern="1200">
                <a:solidFill>
                  <a:schemeClr val="tx1"/>
                </a:solidFill>
                <a:effectLst/>
                <a:latin typeface="+mn-lt"/>
                <a:ea typeface="+mn-ea"/>
                <a:cs typeface="+mn-cs"/>
              </a:rPr>
              <a:t>月現在</a:t>
            </a:r>
            <a:r>
              <a:rPr kumimoji="1" lang="en-US" altLang="ja-JP" sz="1200" kern="1200" dirty="0">
                <a:solidFill>
                  <a:schemeClr val="tx1"/>
                </a:solidFill>
                <a:effectLst/>
                <a:latin typeface="+mn-lt"/>
                <a:ea typeface="+mn-ea"/>
                <a:cs typeface="+mn-cs"/>
              </a:rPr>
              <a:t>6</a:t>
            </a:r>
            <a:r>
              <a:rPr kumimoji="1" lang="ja-JP" altLang="ja-JP" sz="1200" kern="1200">
                <a:solidFill>
                  <a:schemeClr val="tx1"/>
                </a:solidFill>
                <a:effectLst/>
                <a:latin typeface="+mn-lt"/>
                <a:ea typeface="+mn-ea"/>
                <a:cs typeface="+mn-cs"/>
              </a:rPr>
              <a:t>万人で、ヘルシンキの人口</a:t>
            </a:r>
            <a:r>
              <a:rPr kumimoji="1" lang="en-US" altLang="ja-JP" sz="1200" kern="1200" dirty="0">
                <a:solidFill>
                  <a:schemeClr val="tx1"/>
                </a:solidFill>
                <a:effectLst/>
                <a:latin typeface="+mn-lt"/>
                <a:ea typeface="+mn-ea"/>
                <a:cs typeface="+mn-cs"/>
              </a:rPr>
              <a:t>63</a:t>
            </a:r>
            <a:r>
              <a:rPr kumimoji="1" lang="ja-JP" altLang="ja-JP" sz="1200" kern="1200">
                <a:solidFill>
                  <a:schemeClr val="tx1"/>
                </a:solidFill>
                <a:effectLst/>
                <a:latin typeface="+mn-lt"/>
                <a:ea typeface="+mn-ea"/>
                <a:cs typeface="+mn-cs"/>
              </a:rPr>
              <a:t>万人の約</a:t>
            </a:r>
            <a:r>
              <a:rPr kumimoji="1" lang="en-US" altLang="ja-JP" sz="1200" kern="1200" dirty="0">
                <a:solidFill>
                  <a:schemeClr val="tx1"/>
                </a:solidFill>
                <a:effectLst/>
                <a:latin typeface="+mn-lt"/>
                <a:ea typeface="+mn-ea"/>
                <a:cs typeface="+mn-cs"/>
              </a:rPr>
              <a:t>1</a:t>
            </a:r>
            <a:r>
              <a:rPr kumimoji="1" lang="ja-JP" altLang="ja-JP" sz="1200" kern="1200">
                <a:solidFill>
                  <a:schemeClr val="tx1"/>
                </a:solidFill>
                <a:effectLst/>
                <a:latin typeface="+mn-lt"/>
                <a:ea typeface="+mn-ea"/>
                <a:cs typeface="+mn-cs"/>
              </a:rPr>
              <a:t>割が</a:t>
            </a:r>
            <a:r>
              <a:rPr kumimoji="1" lang="en-US" altLang="ja-JP" sz="1200" kern="1200" dirty="0">
                <a:solidFill>
                  <a:schemeClr val="tx1"/>
                </a:solidFill>
                <a:effectLst/>
                <a:latin typeface="+mn-lt"/>
                <a:ea typeface="+mn-ea"/>
                <a:cs typeface="+mn-cs"/>
              </a:rPr>
              <a:t>Whim</a:t>
            </a:r>
            <a:r>
              <a:rPr kumimoji="1" lang="ja-JP" altLang="ja-JP" sz="1200" kern="1200">
                <a:solidFill>
                  <a:schemeClr val="tx1"/>
                </a:solidFill>
                <a:effectLst/>
                <a:latin typeface="+mn-lt"/>
                <a:ea typeface="+mn-ea"/>
                <a:cs typeface="+mn-cs"/>
              </a:rPr>
              <a:t>ユーザーとなっている。</a:t>
            </a:r>
            <a:r>
              <a:rPr kumimoji="1" lang="en-US" altLang="ja-JP" sz="1200" kern="1200" dirty="0">
                <a:solidFill>
                  <a:schemeClr val="tx1"/>
                </a:solidFill>
                <a:effectLst/>
                <a:latin typeface="+mn-lt"/>
                <a:ea typeface="+mn-ea"/>
                <a:cs typeface="+mn-cs"/>
              </a:rPr>
              <a:t>Whim</a:t>
            </a:r>
            <a:r>
              <a:rPr kumimoji="1" lang="ja-JP" altLang="ja-JP" sz="1200" kern="1200">
                <a:solidFill>
                  <a:schemeClr val="tx1"/>
                </a:solidFill>
                <a:effectLst/>
                <a:latin typeface="+mn-lt"/>
                <a:ea typeface="+mn-ea"/>
                <a:cs typeface="+mn-cs"/>
              </a:rPr>
              <a:t>アプリ経由のヘルシンキでの移動回数は、</a:t>
            </a:r>
            <a:r>
              <a:rPr kumimoji="1" lang="en-US" altLang="ja-JP" sz="1200" kern="1200" dirty="0">
                <a:solidFill>
                  <a:schemeClr val="tx1"/>
                </a:solidFill>
                <a:effectLst/>
                <a:latin typeface="+mn-lt"/>
                <a:ea typeface="+mn-ea"/>
                <a:cs typeface="+mn-cs"/>
              </a:rPr>
              <a:t>18</a:t>
            </a:r>
            <a:r>
              <a:rPr kumimoji="1" lang="ja-JP" altLang="ja-JP" sz="1200" kern="1200">
                <a:solidFill>
                  <a:schemeClr val="tx1"/>
                </a:solidFill>
                <a:effectLst/>
                <a:latin typeface="+mn-lt"/>
                <a:ea typeface="+mn-ea"/>
                <a:cs typeface="+mn-cs"/>
              </a:rPr>
              <a:t>年</a:t>
            </a:r>
            <a:r>
              <a:rPr kumimoji="1" lang="en-US" altLang="ja-JP" sz="1200" kern="1200" dirty="0">
                <a:solidFill>
                  <a:schemeClr val="tx1"/>
                </a:solidFill>
                <a:effectLst/>
                <a:latin typeface="+mn-lt"/>
                <a:ea typeface="+mn-ea"/>
                <a:cs typeface="+mn-cs"/>
              </a:rPr>
              <a:t>9</a:t>
            </a:r>
            <a:r>
              <a:rPr kumimoji="1" lang="ja-JP" altLang="ja-JP" sz="1200" kern="1200">
                <a:solidFill>
                  <a:schemeClr val="tx1"/>
                </a:solidFill>
                <a:effectLst/>
                <a:latin typeface="+mn-lt"/>
                <a:ea typeface="+mn-ea"/>
                <a:cs typeface="+mn-cs"/>
              </a:rPr>
              <a:t>月時点で</a:t>
            </a:r>
            <a:r>
              <a:rPr kumimoji="1" lang="en-US" altLang="ja-JP" sz="1200" kern="1200" dirty="0">
                <a:solidFill>
                  <a:schemeClr val="tx1"/>
                </a:solidFill>
                <a:effectLst/>
                <a:latin typeface="+mn-lt"/>
                <a:ea typeface="+mn-ea"/>
                <a:cs typeface="+mn-cs"/>
              </a:rPr>
              <a:t>150</a:t>
            </a:r>
            <a:r>
              <a:rPr kumimoji="1" lang="ja-JP" altLang="ja-JP" sz="1200" kern="1200">
                <a:solidFill>
                  <a:schemeClr val="tx1"/>
                </a:solidFill>
                <a:effectLst/>
                <a:latin typeface="+mn-lt"/>
                <a:ea typeface="+mn-ea"/>
                <a:cs typeface="+mn-cs"/>
              </a:rPr>
              <a:t>万回、利用者が選択する交通手段の割合は</a:t>
            </a:r>
            <a:r>
              <a:rPr kumimoji="1" lang="en-US" altLang="ja-JP" sz="1200" kern="1200" dirty="0">
                <a:solidFill>
                  <a:schemeClr val="tx1"/>
                </a:solidFill>
                <a:effectLst/>
                <a:latin typeface="+mn-lt"/>
                <a:ea typeface="+mn-ea"/>
                <a:cs typeface="+mn-cs"/>
              </a:rPr>
              <a:t>90%</a:t>
            </a:r>
            <a:r>
              <a:rPr kumimoji="1" lang="ja-JP" altLang="ja-JP" sz="1200" kern="1200">
                <a:solidFill>
                  <a:schemeClr val="tx1"/>
                </a:solidFill>
                <a:effectLst/>
                <a:latin typeface="+mn-lt"/>
                <a:ea typeface="+mn-ea"/>
                <a:cs typeface="+mn-cs"/>
              </a:rPr>
              <a:t>が公共交通で、残りが自転車やクルマなどの他の移動手段になっているそうだ。サービスの普及に伴い、都市部での自家用車の流入が減っているという。これは交通渋滞や大気汚染が解消し移動時間も短縮することにつながると期待されている。</a:t>
            </a:r>
          </a:p>
          <a:p>
            <a:r>
              <a:rPr kumimoji="1" lang="ja-JP" altLang="ja-JP" sz="1200" kern="1200">
                <a:solidFill>
                  <a:schemeClr val="tx1"/>
                </a:solidFill>
                <a:effectLst/>
                <a:latin typeface="+mn-lt"/>
                <a:ea typeface="+mn-ea"/>
                <a:cs typeface="+mn-cs"/>
              </a:rPr>
              <a:t>高齢化社会を迎える我が国でも、</a:t>
            </a:r>
            <a:r>
              <a:rPr kumimoji="1" lang="en-US" altLang="ja-JP" sz="1200" kern="1200" dirty="0" err="1">
                <a:solidFill>
                  <a:schemeClr val="tx1"/>
                </a:solidFill>
                <a:effectLst/>
                <a:latin typeface="+mn-lt"/>
                <a:ea typeface="+mn-ea"/>
                <a:cs typeface="+mn-cs"/>
              </a:rPr>
              <a:t>MaaS</a:t>
            </a:r>
            <a:r>
              <a:rPr kumimoji="1" lang="ja-JP" altLang="ja-JP" sz="1200" kern="1200">
                <a:solidFill>
                  <a:schemeClr val="tx1"/>
                </a:solidFill>
                <a:effectLst/>
                <a:latin typeface="+mn-lt"/>
                <a:ea typeface="+mn-ea"/>
                <a:cs typeface="+mn-cs"/>
              </a:rPr>
              <a:t>が普及すれば移動の手段を持たない高齢者が容易に移動できるようになるだろう。また、過疎化が進み公共の移動手段が大きなコストとなるところでも移動手段を提供できるようになると期待されている。</a:t>
            </a:r>
          </a:p>
          <a:p>
            <a:r>
              <a:rPr kumimoji="1" lang="en-US" altLang="ja-JP" sz="1200" kern="1200" dirty="0">
                <a:solidFill>
                  <a:schemeClr val="tx1"/>
                </a:solidFill>
                <a:effectLst/>
                <a:latin typeface="+mn-lt"/>
                <a:ea typeface="+mn-ea"/>
                <a:cs typeface="+mn-cs"/>
              </a:rPr>
              <a:t> </a:t>
            </a:r>
            <a:endParaRPr kumimoji="1" lang="ja-JP" altLang="ja-JP" sz="1200" kern="1200">
              <a:solidFill>
                <a:schemeClr val="tx1"/>
              </a:solidFill>
              <a:effectLst/>
              <a:latin typeface="+mn-lt"/>
              <a:ea typeface="+mn-ea"/>
              <a:cs typeface="+mn-cs"/>
            </a:endParaRPr>
          </a:p>
          <a:p>
            <a:endParaRPr kumimoji="1" lang="ja-JP" altLang="en-US"/>
          </a:p>
        </p:txBody>
      </p:sp>
      <p:sp>
        <p:nvSpPr>
          <p:cNvPr id="4" name="スライド番号プレースホルダー 3"/>
          <p:cNvSpPr>
            <a:spLocks noGrp="1"/>
          </p:cNvSpPr>
          <p:nvPr>
            <p:ph type="sldNum" sz="quarter" idx="5"/>
          </p:nvPr>
        </p:nvSpPr>
        <p:spPr/>
        <p:txBody>
          <a:bodyPr/>
          <a:lstStyle/>
          <a:p>
            <a:fld id="{A26A5AFC-0313-244E-A5A2-5096E4321F46}" type="slidenum">
              <a:rPr kumimoji="1" lang="ja-JP" altLang="en-US" smtClean="0"/>
              <a:t>35</a:t>
            </a:fld>
            <a:endParaRPr kumimoji="1" lang="ja-JP" altLang="en-US"/>
          </a:p>
        </p:txBody>
      </p:sp>
    </p:spTree>
    <p:extLst>
      <p:ext uri="{BB962C8B-B14F-4D97-AF65-F5344CB8AC3E}">
        <p14:creationId xmlns:p14="http://schemas.microsoft.com/office/powerpoint/2010/main" val="37102024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200" kern="1200" dirty="0">
                <a:solidFill>
                  <a:schemeClr val="tx1"/>
                </a:solidFill>
                <a:effectLst/>
                <a:latin typeface="+mn-lt"/>
                <a:ea typeface="+mn-ea"/>
                <a:cs typeface="+mn-cs"/>
              </a:rPr>
              <a:t>2018</a:t>
            </a:r>
            <a:r>
              <a:rPr kumimoji="1" lang="ja-JP" altLang="ja-JP" sz="1200" kern="1200">
                <a:solidFill>
                  <a:schemeClr val="tx1"/>
                </a:solidFill>
                <a:effectLst/>
                <a:latin typeface="+mn-lt"/>
                <a:ea typeface="+mn-ea"/>
                <a:cs typeface="+mn-cs"/>
              </a:rPr>
              <a:t>年</a:t>
            </a:r>
            <a:r>
              <a:rPr kumimoji="1" lang="en-US" altLang="ja-JP" sz="1200" kern="1200" dirty="0">
                <a:solidFill>
                  <a:schemeClr val="tx1"/>
                </a:solidFill>
                <a:effectLst/>
                <a:latin typeface="+mn-lt"/>
                <a:ea typeface="+mn-ea"/>
                <a:cs typeface="+mn-cs"/>
              </a:rPr>
              <a:t>1</a:t>
            </a:r>
            <a:r>
              <a:rPr kumimoji="1" lang="ja-JP" altLang="ja-JP" sz="1200" kern="1200">
                <a:solidFill>
                  <a:schemeClr val="tx1"/>
                </a:solidFill>
                <a:effectLst/>
                <a:latin typeface="+mn-lt"/>
                <a:ea typeface="+mn-ea"/>
                <a:cs typeface="+mn-cs"/>
              </a:rPr>
              <a:t>月、トヨタは、ラスベガスで開催された「</a:t>
            </a:r>
            <a:r>
              <a:rPr kumimoji="1" lang="en-US" altLang="ja-JP" sz="1200" kern="1200" dirty="0">
                <a:solidFill>
                  <a:schemeClr val="tx1"/>
                </a:solidFill>
                <a:effectLst/>
                <a:latin typeface="+mn-lt"/>
                <a:ea typeface="+mn-ea"/>
                <a:cs typeface="+mn-cs"/>
              </a:rPr>
              <a:t>CES</a:t>
            </a:r>
            <a:r>
              <a:rPr kumimoji="1" lang="ja-JP" altLang="ja-JP" sz="1200" kern="1200">
                <a:solidFill>
                  <a:schemeClr val="tx1"/>
                </a:solidFill>
                <a:effectLst/>
                <a:latin typeface="+mn-lt"/>
                <a:ea typeface="+mn-ea"/>
                <a:cs typeface="+mn-cs"/>
              </a:rPr>
              <a:t>（コンシューマー・エレクトロニクス・ショー）</a:t>
            </a:r>
            <a:r>
              <a:rPr kumimoji="1" lang="en-US" altLang="ja-JP" sz="1200" kern="1200" dirty="0">
                <a:solidFill>
                  <a:schemeClr val="tx1"/>
                </a:solidFill>
                <a:effectLst/>
                <a:latin typeface="+mn-lt"/>
                <a:ea typeface="+mn-ea"/>
                <a:cs typeface="+mn-cs"/>
              </a:rPr>
              <a:t>2018</a:t>
            </a:r>
            <a:r>
              <a:rPr kumimoji="1" lang="ja-JP" altLang="ja-JP" sz="1200" kern="1200">
                <a:solidFill>
                  <a:schemeClr val="tx1"/>
                </a:solidFill>
                <a:effectLst/>
                <a:latin typeface="+mn-lt"/>
                <a:ea typeface="+mn-ea"/>
                <a:cs typeface="+mn-cs"/>
              </a:rPr>
              <a:t>」で、独自の</a:t>
            </a:r>
            <a:r>
              <a:rPr kumimoji="1" lang="en-US" altLang="ja-JP" sz="1200" kern="1200" dirty="0" err="1">
                <a:solidFill>
                  <a:schemeClr val="tx1"/>
                </a:solidFill>
                <a:effectLst/>
                <a:latin typeface="+mn-lt"/>
                <a:ea typeface="+mn-ea"/>
                <a:cs typeface="+mn-cs"/>
              </a:rPr>
              <a:t>MaaS</a:t>
            </a:r>
            <a:r>
              <a:rPr kumimoji="1" lang="ja-JP" altLang="ja-JP" sz="1200" kern="120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Mobility as a Service</a:t>
            </a:r>
            <a:r>
              <a:rPr kumimoji="1" lang="ja-JP" altLang="ja-JP" sz="1200" kern="1200">
                <a:solidFill>
                  <a:schemeClr val="tx1"/>
                </a:solidFill>
                <a:effectLst/>
                <a:latin typeface="+mn-lt"/>
                <a:ea typeface="+mn-ea"/>
                <a:cs typeface="+mn-cs"/>
              </a:rPr>
              <a:t>）である「</a:t>
            </a:r>
            <a:r>
              <a:rPr kumimoji="1" lang="en-US" altLang="ja-JP" sz="1200" kern="1200" dirty="0">
                <a:solidFill>
                  <a:schemeClr val="tx1"/>
                </a:solidFill>
                <a:effectLst/>
                <a:latin typeface="+mn-lt"/>
                <a:ea typeface="+mn-ea"/>
                <a:cs typeface="+mn-cs"/>
              </a:rPr>
              <a:t>e-Palette Concept</a:t>
            </a:r>
            <a:r>
              <a:rPr kumimoji="1" lang="ja-JP" altLang="ja-JP" sz="1200" kern="1200">
                <a:solidFill>
                  <a:schemeClr val="tx1"/>
                </a:solidFill>
                <a:effectLst/>
                <a:latin typeface="+mn-lt"/>
                <a:ea typeface="+mn-ea"/>
                <a:cs typeface="+mn-cs"/>
              </a:rPr>
              <a:t>」を発表した。移動する手段である自動車を売るのではなく、移動そのものを売ろうというわけだ。そして、自らを自動車はメーカーから「モビリティ･カンパニー」へ転換する旨を宣言した。</a:t>
            </a:r>
          </a:p>
          <a:p>
            <a:r>
              <a:rPr kumimoji="1" lang="ja-JP" altLang="ja-JP" sz="1200" kern="120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100</a:t>
            </a:r>
            <a:r>
              <a:rPr kumimoji="1" lang="ja-JP" altLang="ja-JP" sz="1200" kern="1200">
                <a:solidFill>
                  <a:schemeClr val="tx1"/>
                </a:solidFill>
                <a:effectLst/>
                <a:latin typeface="+mn-lt"/>
                <a:ea typeface="+mn-ea"/>
                <a:cs typeface="+mn-cs"/>
              </a:rPr>
              <a:t>年に一度の変革期」と言われるほどに、いま自動車業界は大きな変化の節目に立たされている。それは、</a:t>
            </a:r>
            <a:r>
              <a:rPr kumimoji="1" lang="en-US" altLang="ja-JP" sz="1200" kern="1200" dirty="0">
                <a:solidFill>
                  <a:schemeClr val="tx1"/>
                </a:solidFill>
                <a:effectLst/>
                <a:latin typeface="+mn-lt"/>
                <a:ea typeface="+mn-ea"/>
                <a:cs typeface="+mn-cs"/>
              </a:rPr>
              <a:t>CASE</a:t>
            </a:r>
            <a:r>
              <a:rPr kumimoji="1" lang="ja-JP" altLang="ja-JP" sz="1200" kern="1200">
                <a:solidFill>
                  <a:schemeClr val="tx1"/>
                </a:solidFill>
                <a:effectLst/>
                <a:latin typeface="+mn-lt"/>
                <a:ea typeface="+mn-ea"/>
                <a:cs typeface="+mn-cs"/>
              </a:rPr>
              <a:t>の波が押し寄せているからだ。</a:t>
            </a:r>
            <a:r>
              <a:rPr kumimoji="1" lang="en-US" altLang="ja-JP" sz="1200" kern="1200" dirty="0">
                <a:solidFill>
                  <a:schemeClr val="tx1"/>
                </a:solidFill>
                <a:effectLst/>
                <a:latin typeface="+mn-lt"/>
                <a:ea typeface="+mn-ea"/>
                <a:cs typeface="+mn-cs"/>
              </a:rPr>
              <a:t>CASE</a:t>
            </a:r>
            <a:r>
              <a:rPr kumimoji="1" lang="ja-JP" altLang="ja-JP" sz="1200" kern="1200">
                <a:solidFill>
                  <a:schemeClr val="tx1"/>
                </a:solidFill>
                <a:effectLst/>
                <a:latin typeface="+mn-lt"/>
                <a:ea typeface="+mn-ea"/>
                <a:cs typeface="+mn-cs"/>
              </a:rPr>
              <a:t>とは、</a:t>
            </a:r>
            <a:r>
              <a:rPr kumimoji="1" lang="en-US" altLang="ja-JP" sz="1200" kern="1200" dirty="0">
                <a:solidFill>
                  <a:schemeClr val="tx1"/>
                </a:solidFill>
                <a:effectLst/>
                <a:latin typeface="+mn-lt"/>
                <a:ea typeface="+mn-ea"/>
                <a:cs typeface="+mn-cs"/>
              </a:rPr>
              <a:t>Connected</a:t>
            </a:r>
            <a:r>
              <a:rPr kumimoji="1" lang="ja-JP" altLang="ja-JP" sz="1200" kern="1200">
                <a:solidFill>
                  <a:schemeClr val="tx1"/>
                </a:solidFill>
                <a:effectLst/>
                <a:latin typeface="+mn-lt"/>
                <a:ea typeface="+mn-ea"/>
                <a:cs typeface="+mn-cs"/>
              </a:rPr>
              <a:t>（つながる）、</a:t>
            </a:r>
            <a:r>
              <a:rPr kumimoji="1" lang="en-US" altLang="ja-JP" sz="1200" kern="1200" dirty="0">
                <a:solidFill>
                  <a:schemeClr val="tx1"/>
                </a:solidFill>
                <a:effectLst/>
                <a:latin typeface="+mn-lt"/>
                <a:ea typeface="+mn-ea"/>
                <a:cs typeface="+mn-cs"/>
              </a:rPr>
              <a:t>Autonomous</a:t>
            </a:r>
            <a:r>
              <a:rPr kumimoji="1" lang="ja-JP" altLang="ja-JP" sz="1200" kern="1200">
                <a:solidFill>
                  <a:schemeClr val="tx1"/>
                </a:solidFill>
                <a:effectLst/>
                <a:latin typeface="+mn-lt"/>
                <a:ea typeface="+mn-ea"/>
                <a:cs typeface="+mn-cs"/>
              </a:rPr>
              <a:t>（自律走行）、</a:t>
            </a:r>
            <a:r>
              <a:rPr kumimoji="1" lang="en-US" altLang="ja-JP" sz="1200" kern="1200" dirty="0">
                <a:solidFill>
                  <a:schemeClr val="tx1"/>
                </a:solidFill>
                <a:effectLst/>
                <a:latin typeface="+mn-lt"/>
                <a:ea typeface="+mn-ea"/>
                <a:cs typeface="+mn-cs"/>
              </a:rPr>
              <a:t>Shared</a:t>
            </a:r>
            <a:r>
              <a:rPr kumimoji="1" lang="ja-JP" altLang="ja-JP" sz="1200" kern="1200">
                <a:solidFill>
                  <a:schemeClr val="tx1"/>
                </a:solidFill>
                <a:effectLst/>
                <a:latin typeface="+mn-lt"/>
                <a:ea typeface="+mn-ea"/>
                <a:cs typeface="+mn-cs"/>
              </a:rPr>
              <a:t>（共有）、</a:t>
            </a:r>
            <a:r>
              <a:rPr kumimoji="1" lang="en-US" altLang="ja-JP" sz="1200" kern="1200" dirty="0">
                <a:solidFill>
                  <a:schemeClr val="tx1"/>
                </a:solidFill>
                <a:effectLst/>
                <a:latin typeface="+mn-lt"/>
                <a:ea typeface="+mn-ea"/>
                <a:cs typeface="+mn-cs"/>
              </a:rPr>
              <a:t>Electric</a:t>
            </a:r>
            <a:r>
              <a:rPr kumimoji="1" lang="ja-JP" altLang="ja-JP" sz="1200" kern="1200">
                <a:solidFill>
                  <a:schemeClr val="tx1"/>
                </a:solidFill>
                <a:effectLst/>
                <a:latin typeface="+mn-lt"/>
                <a:ea typeface="+mn-ea"/>
                <a:cs typeface="+mn-cs"/>
              </a:rPr>
              <a:t>（電動）を意味する言葉だ。人と車が、あるいは車同士が、さらには信号機や道路上に設置されたセンサーが繋がり、お互いの情報を共有し、周囲の状況に合わせた自動運転が実現しようとしている。そんな車がインターネットにつながれば、それぞれの稼働状況をリアルタイムで共有することができる。ならば空いている時間をお互いに融通し合えば、いまほど沢山の車はいらず、移動手段として車をスマートフォンから呼び出せば、直ぐにでも迎えに来てくれる。さらに給油は充電へと変わり人手を介する必要がなくなれば、ますます移動をサービスとして提供するコストも下がり、管理も容易になる。つまり車が売れない時代を迎えつつあるのだ。</a:t>
            </a:r>
          </a:p>
          <a:p>
            <a:r>
              <a:rPr kumimoji="1" lang="ja-JP" altLang="ja-JP" sz="1200" kern="1200">
                <a:solidFill>
                  <a:schemeClr val="tx1"/>
                </a:solidFill>
                <a:effectLst/>
                <a:latin typeface="+mn-lt"/>
                <a:ea typeface="+mn-ea"/>
                <a:cs typeface="+mn-cs"/>
              </a:rPr>
              <a:t>「移動」はなにも車だけで実現している訳ではない。バスや鉄道などの公共交通機関、さらには、自転車のシェア･サービスなども移動の手段も加わりつつある。</a:t>
            </a:r>
            <a:r>
              <a:rPr kumimoji="1" lang="en-US" altLang="ja-JP" sz="1200" kern="1200" dirty="0" err="1">
                <a:solidFill>
                  <a:schemeClr val="tx1"/>
                </a:solidFill>
                <a:effectLst/>
                <a:latin typeface="+mn-lt"/>
                <a:ea typeface="+mn-ea"/>
                <a:cs typeface="+mn-cs"/>
              </a:rPr>
              <a:t>MaaS</a:t>
            </a:r>
            <a:r>
              <a:rPr kumimoji="1" lang="ja-JP" altLang="ja-JP" sz="1200" kern="1200">
                <a:solidFill>
                  <a:schemeClr val="tx1"/>
                </a:solidFill>
                <a:effectLst/>
                <a:latin typeface="+mn-lt"/>
                <a:ea typeface="+mn-ea"/>
                <a:cs typeface="+mn-cs"/>
              </a:rPr>
              <a:t>は、これらあらゆる交通手段を統合し、「移動」者にとっての最適な手段の組合せを提供しよういうサービスだ。それは単にスマートフォンで最適な手段の組合せをルート検索するだけではない。手配や予約、支払いも含め、さらには月額定額（サブスクリプション）を支払えば、乗り放題のサービスも提供される。そんな移動体験を総合的に提供するプラットフォーム・サービスが</a:t>
            </a:r>
            <a:r>
              <a:rPr kumimoji="1" lang="en-US" altLang="ja-JP" sz="1200" kern="1200" dirty="0" err="1">
                <a:solidFill>
                  <a:schemeClr val="tx1"/>
                </a:solidFill>
                <a:effectLst/>
                <a:latin typeface="+mn-lt"/>
                <a:ea typeface="+mn-ea"/>
                <a:cs typeface="+mn-cs"/>
              </a:rPr>
              <a:t>MaaS</a:t>
            </a:r>
            <a:r>
              <a:rPr kumimoji="1" lang="ja-JP" altLang="ja-JP" sz="1200" kern="1200">
                <a:solidFill>
                  <a:schemeClr val="tx1"/>
                </a:solidFill>
                <a:effectLst/>
                <a:latin typeface="+mn-lt"/>
                <a:ea typeface="+mn-ea"/>
                <a:cs typeface="+mn-cs"/>
              </a:rPr>
              <a:t>ということになる。</a:t>
            </a:r>
          </a:p>
          <a:p>
            <a:r>
              <a:rPr kumimoji="1" lang="en-US" altLang="ja-JP" sz="1200" kern="1200" dirty="0" err="1">
                <a:solidFill>
                  <a:schemeClr val="tx1"/>
                </a:solidFill>
                <a:effectLst/>
                <a:latin typeface="+mn-lt"/>
                <a:ea typeface="+mn-ea"/>
                <a:cs typeface="+mn-cs"/>
              </a:rPr>
              <a:t>MaaS</a:t>
            </a:r>
            <a:r>
              <a:rPr kumimoji="1" lang="ja-JP" altLang="ja-JP" sz="1200" kern="1200">
                <a:solidFill>
                  <a:schemeClr val="tx1"/>
                </a:solidFill>
                <a:effectLst/>
                <a:latin typeface="+mn-lt"/>
                <a:ea typeface="+mn-ea"/>
                <a:cs typeface="+mn-cs"/>
              </a:rPr>
              <a:t>の先駆的取り組みのひとつがフィンランドのヘルシンキに本社を置く</a:t>
            </a:r>
            <a:r>
              <a:rPr kumimoji="1" lang="en-US" altLang="ja-JP" sz="1200" kern="1200" dirty="0" err="1">
                <a:solidFill>
                  <a:schemeClr val="tx1"/>
                </a:solidFill>
                <a:effectLst/>
                <a:latin typeface="+mn-lt"/>
                <a:ea typeface="+mn-ea"/>
                <a:cs typeface="+mn-cs"/>
              </a:rPr>
              <a:t>MaaS</a:t>
            </a:r>
            <a:r>
              <a:rPr kumimoji="1" lang="en-US" altLang="ja-JP" sz="1200" kern="1200" dirty="0">
                <a:solidFill>
                  <a:schemeClr val="tx1"/>
                </a:solidFill>
                <a:effectLst/>
                <a:latin typeface="+mn-lt"/>
                <a:ea typeface="+mn-ea"/>
                <a:cs typeface="+mn-cs"/>
              </a:rPr>
              <a:t> Global</a:t>
            </a:r>
            <a:r>
              <a:rPr kumimoji="1" lang="ja-JP" altLang="ja-JP" sz="1200" kern="1200">
                <a:solidFill>
                  <a:schemeClr val="tx1"/>
                </a:solidFill>
                <a:effectLst/>
                <a:latin typeface="+mn-lt"/>
                <a:ea typeface="+mn-ea"/>
                <a:cs typeface="+mn-cs"/>
              </a:rPr>
              <a:t>社のサブスクリプション型サービス「</a:t>
            </a:r>
            <a:r>
              <a:rPr kumimoji="1" lang="en-US" altLang="ja-JP" sz="1200" kern="1200" dirty="0">
                <a:solidFill>
                  <a:schemeClr val="tx1"/>
                </a:solidFill>
                <a:effectLst/>
                <a:latin typeface="+mn-lt"/>
                <a:ea typeface="+mn-ea"/>
                <a:cs typeface="+mn-cs"/>
              </a:rPr>
              <a:t>Whim</a:t>
            </a:r>
            <a:r>
              <a:rPr kumimoji="1" lang="ja-JP" altLang="ja-JP" sz="1200" kern="1200">
                <a:solidFill>
                  <a:schemeClr val="tx1"/>
                </a:solidFill>
                <a:effectLst/>
                <a:latin typeface="+mn-lt"/>
                <a:ea typeface="+mn-ea"/>
                <a:cs typeface="+mn-cs"/>
              </a:rPr>
              <a:t>（ウィム）」だ。このサービスは、地元ヘルシンキのほか、ベルギーのアントワープ、イギリスのウエストミッドランドで正式にサービスを展開している。</a:t>
            </a:r>
            <a:r>
              <a:rPr kumimoji="1" lang="en-US" altLang="ja-JP" sz="1200" kern="1200" dirty="0">
                <a:solidFill>
                  <a:schemeClr val="tx1"/>
                </a:solidFill>
                <a:effectLst/>
                <a:latin typeface="+mn-lt"/>
                <a:ea typeface="+mn-ea"/>
                <a:cs typeface="+mn-cs"/>
              </a:rPr>
              <a:t>Whim</a:t>
            </a:r>
            <a:r>
              <a:rPr kumimoji="1" lang="ja-JP" altLang="ja-JP" sz="1200" kern="1200">
                <a:solidFill>
                  <a:schemeClr val="tx1"/>
                </a:solidFill>
                <a:effectLst/>
                <a:latin typeface="+mn-lt"/>
                <a:ea typeface="+mn-ea"/>
                <a:cs typeface="+mn-cs"/>
              </a:rPr>
              <a:t>の会員数は、</a:t>
            </a:r>
            <a:r>
              <a:rPr kumimoji="1" lang="en-US" altLang="ja-JP" sz="1200" kern="1200" dirty="0" err="1">
                <a:solidFill>
                  <a:schemeClr val="tx1"/>
                </a:solidFill>
                <a:effectLst/>
                <a:latin typeface="+mn-lt"/>
                <a:ea typeface="+mn-ea"/>
                <a:cs typeface="+mn-cs"/>
              </a:rPr>
              <a:t>MaaS</a:t>
            </a:r>
            <a:r>
              <a:rPr kumimoji="1" lang="en-US" altLang="ja-JP" sz="1200" kern="1200" dirty="0">
                <a:solidFill>
                  <a:schemeClr val="tx1"/>
                </a:solidFill>
                <a:effectLst/>
                <a:latin typeface="+mn-lt"/>
                <a:ea typeface="+mn-ea"/>
                <a:cs typeface="+mn-cs"/>
              </a:rPr>
              <a:t> Global</a:t>
            </a:r>
            <a:r>
              <a:rPr kumimoji="1" lang="ja-JP" altLang="ja-JP" sz="1200" kern="1200">
                <a:solidFill>
                  <a:schemeClr val="tx1"/>
                </a:solidFill>
                <a:effectLst/>
                <a:latin typeface="+mn-lt"/>
                <a:ea typeface="+mn-ea"/>
                <a:cs typeface="+mn-cs"/>
              </a:rPr>
              <a:t>本社があるヘルシンキでは、</a:t>
            </a:r>
            <a:r>
              <a:rPr kumimoji="1" lang="en-US" altLang="ja-JP" sz="1200" kern="1200" dirty="0">
                <a:solidFill>
                  <a:schemeClr val="tx1"/>
                </a:solidFill>
                <a:effectLst/>
                <a:latin typeface="+mn-lt"/>
                <a:ea typeface="+mn-ea"/>
                <a:cs typeface="+mn-cs"/>
              </a:rPr>
              <a:t>18</a:t>
            </a:r>
            <a:r>
              <a:rPr kumimoji="1" lang="ja-JP" altLang="ja-JP" sz="1200" kern="1200">
                <a:solidFill>
                  <a:schemeClr val="tx1"/>
                </a:solidFill>
                <a:effectLst/>
                <a:latin typeface="+mn-lt"/>
                <a:ea typeface="+mn-ea"/>
                <a:cs typeface="+mn-cs"/>
              </a:rPr>
              <a:t>年</a:t>
            </a:r>
            <a:r>
              <a:rPr kumimoji="1" lang="en-US" altLang="ja-JP" sz="1200" kern="1200" dirty="0">
                <a:solidFill>
                  <a:schemeClr val="tx1"/>
                </a:solidFill>
                <a:effectLst/>
                <a:latin typeface="+mn-lt"/>
                <a:ea typeface="+mn-ea"/>
                <a:cs typeface="+mn-cs"/>
              </a:rPr>
              <a:t>9</a:t>
            </a:r>
            <a:r>
              <a:rPr kumimoji="1" lang="ja-JP" altLang="ja-JP" sz="1200" kern="1200">
                <a:solidFill>
                  <a:schemeClr val="tx1"/>
                </a:solidFill>
                <a:effectLst/>
                <a:latin typeface="+mn-lt"/>
                <a:ea typeface="+mn-ea"/>
                <a:cs typeface="+mn-cs"/>
              </a:rPr>
              <a:t>月現在</a:t>
            </a:r>
            <a:r>
              <a:rPr kumimoji="1" lang="en-US" altLang="ja-JP" sz="1200" kern="1200" dirty="0">
                <a:solidFill>
                  <a:schemeClr val="tx1"/>
                </a:solidFill>
                <a:effectLst/>
                <a:latin typeface="+mn-lt"/>
                <a:ea typeface="+mn-ea"/>
                <a:cs typeface="+mn-cs"/>
              </a:rPr>
              <a:t>6</a:t>
            </a:r>
            <a:r>
              <a:rPr kumimoji="1" lang="ja-JP" altLang="ja-JP" sz="1200" kern="1200">
                <a:solidFill>
                  <a:schemeClr val="tx1"/>
                </a:solidFill>
                <a:effectLst/>
                <a:latin typeface="+mn-lt"/>
                <a:ea typeface="+mn-ea"/>
                <a:cs typeface="+mn-cs"/>
              </a:rPr>
              <a:t>万人で、ヘルシンキの人口</a:t>
            </a:r>
            <a:r>
              <a:rPr kumimoji="1" lang="en-US" altLang="ja-JP" sz="1200" kern="1200" dirty="0">
                <a:solidFill>
                  <a:schemeClr val="tx1"/>
                </a:solidFill>
                <a:effectLst/>
                <a:latin typeface="+mn-lt"/>
                <a:ea typeface="+mn-ea"/>
                <a:cs typeface="+mn-cs"/>
              </a:rPr>
              <a:t>63</a:t>
            </a:r>
            <a:r>
              <a:rPr kumimoji="1" lang="ja-JP" altLang="ja-JP" sz="1200" kern="1200">
                <a:solidFill>
                  <a:schemeClr val="tx1"/>
                </a:solidFill>
                <a:effectLst/>
                <a:latin typeface="+mn-lt"/>
                <a:ea typeface="+mn-ea"/>
                <a:cs typeface="+mn-cs"/>
              </a:rPr>
              <a:t>万人の約</a:t>
            </a:r>
            <a:r>
              <a:rPr kumimoji="1" lang="en-US" altLang="ja-JP" sz="1200" kern="1200" dirty="0">
                <a:solidFill>
                  <a:schemeClr val="tx1"/>
                </a:solidFill>
                <a:effectLst/>
                <a:latin typeface="+mn-lt"/>
                <a:ea typeface="+mn-ea"/>
                <a:cs typeface="+mn-cs"/>
              </a:rPr>
              <a:t>1</a:t>
            </a:r>
            <a:r>
              <a:rPr kumimoji="1" lang="ja-JP" altLang="ja-JP" sz="1200" kern="1200">
                <a:solidFill>
                  <a:schemeClr val="tx1"/>
                </a:solidFill>
                <a:effectLst/>
                <a:latin typeface="+mn-lt"/>
                <a:ea typeface="+mn-ea"/>
                <a:cs typeface="+mn-cs"/>
              </a:rPr>
              <a:t>割が</a:t>
            </a:r>
            <a:r>
              <a:rPr kumimoji="1" lang="en-US" altLang="ja-JP" sz="1200" kern="1200" dirty="0">
                <a:solidFill>
                  <a:schemeClr val="tx1"/>
                </a:solidFill>
                <a:effectLst/>
                <a:latin typeface="+mn-lt"/>
                <a:ea typeface="+mn-ea"/>
                <a:cs typeface="+mn-cs"/>
              </a:rPr>
              <a:t>Whim</a:t>
            </a:r>
            <a:r>
              <a:rPr kumimoji="1" lang="ja-JP" altLang="ja-JP" sz="1200" kern="1200">
                <a:solidFill>
                  <a:schemeClr val="tx1"/>
                </a:solidFill>
                <a:effectLst/>
                <a:latin typeface="+mn-lt"/>
                <a:ea typeface="+mn-ea"/>
                <a:cs typeface="+mn-cs"/>
              </a:rPr>
              <a:t>ユーザーとなっている。</a:t>
            </a:r>
            <a:r>
              <a:rPr kumimoji="1" lang="en-US" altLang="ja-JP" sz="1200" kern="1200" dirty="0">
                <a:solidFill>
                  <a:schemeClr val="tx1"/>
                </a:solidFill>
                <a:effectLst/>
                <a:latin typeface="+mn-lt"/>
                <a:ea typeface="+mn-ea"/>
                <a:cs typeface="+mn-cs"/>
              </a:rPr>
              <a:t>Whim</a:t>
            </a:r>
            <a:r>
              <a:rPr kumimoji="1" lang="ja-JP" altLang="ja-JP" sz="1200" kern="1200">
                <a:solidFill>
                  <a:schemeClr val="tx1"/>
                </a:solidFill>
                <a:effectLst/>
                <a:latin typeface="+mn-lt"/>
                <a:ea typeface="+mn-ea"/>
                <a:cs typeface="+mn-cs"/>
              </a:rPr>
              <a:t>アプリ経由のヘルシンキでの移動回数は、</a:t>
            </a:r>
            <a:r>
              <a:rPr kumimoji="1" lang="en-US" altLang="ja-JP" sz="1200" kern="1200" dirty="0">
                <a:solidFill>
                  <a:schemeClr val="tx1"/>
                </a:solidFill>
                <a:effectLst/>
                <a:latin typeface="+mn-lt"/>
                <a:ea typeface="+mn-ea"/>
                <a:cs typeface="+mn-cs"/>
              </a:rPr>
              <a:t>18</a:t>
            </a:r>
            <a:r>
              <a:rPr kumimoji="1" lang="ja-JP" altLang="ja-JP" sz="1200" kern="1200">
                <a:solidFill>
                  <a:schemeClr val="tx1"/>
                </a:solidFill>
                <a:effectLst/>
                <a:latin typeface="+mn-lt"/>
                <a:ea typeface="+mn-ea"/>
                <a:cs typeface="+mn-cs"/>
              </a:rPr>
              <a:t>年</a:t>
            </a:r>
            <a:r>
              <a:rPr kumimoji="1" lang="en-US" altLang="ja-JP" sz="1200" kern="1200" dirty="0">
                <a:solidFill>
                  <a:schemeClr val="tx1"/>
                </a:solidFill>
                <a:effectLst/>
                <a:latin typeface="+mn-lt"/>
                <a:ea typeface="+mn-ea"/>
                <a:cs typeface="+mn-cs"/>
              </a:rPr>
              <a:t>9</a:t>
            </a:r>
            <a:r>
              <a:rPr kumimoji="1" lang="ja-JP" altLang="ja-JP" sz="1200" kern="1200">
                <a:solidFill>
                  <a:schemeClr val="tx1"/>
                </a:solidFill>
                <a:effectLst/>
                <a:latin typeface="+mn-lt"/>
                <a:ea typeface="+mn-ea"/>
                <a:cs typeface="+mn-cs"/>
              </a:rPr>
              <a:t>月時点で</a:t>
            </a:r>
            <a:r>
              <a:rPr kumimoji="1" lang="en-US" altLang="ja-JP" sz="1200" kern="1200" dirty="0">
                <a:solidFill>
                  <a:schemeClr val="tx1"/>
                </a:solidFill>
                <a:effectLst/>
                <a:latin typeface="+mn-lt"/>
                <a:ea typeface="+mn-ea"/>
                <a:cs typeface="+mn-cs"/>
              </a:rPr>
              <a:t>150</a:t>
            </a:r>
            <a:r>
              <a:rPr kumimoji="1" lang="ja-JP" altLang="ja-JP" sz="1200" kern="1200">
                <a:solidFill>
                  <a:schemeClr val="tx1"/>
                </a:solidFill>
                <a:effectLst/>
                <a:latin typeface="+mn-lt"/>
                <a:ea typeface="+mn-ea"/>
                <a:cs typeface="+mn-cs"/>
              </a:rPr>
              <a:t>万回、利用者が選択する交通手段の割合は</a:t>
            </a:r>
            <a:r>
              <a:rPr kumimoji="1" lang="en-US" altLang="ja-JP" sz="1200" kern="1200" dirty="0">
                <a:solidFill>
                  <a:schemeClr val="tx1"/>
                </a:solidFill>
                <a:effectLst/>
                <a:latin typeface="+mn-lt"/>
                <a:ea typeface="+mn-ea"/>
                <a:cs typeface="+mn-cs"/>
              </a:rPr>
              <a:t>90%</a:t>
            </a:r>
            <a:r>
              <a:rPr kumimoji="1" lang="ja-JP" altLang="ja-JP" sz="1200" kern="1200">
                <a:solidFill>
                  <a:schemeClr val="tx1"/>
                </a:solidFill>
                <a:effectLst/>
                <a:latin typeface="+mn-lt"/>
                <a:ea typeface="+mn-ea"/>
                <a:cs typeface="+mn-cs"/>
              </a:rPr>
              <a:t>が公共交通で、残りが自転車やクルマなどの他の移動手段になっているそうだ。サービスの普及に伴い、都市部での自家用車の流入が減っているという。これは交通渋滞や大気汚染が解消し移動時間も短縮することにつながると期待されている。</a:t>
            </a:r>
          </a:p>
          <a:p>
            <a:r>
              <a:rPr kumimoji="1" lang="ja-JP" altLang="ja-JP" sz="1200" kern="1200">
                <a:solidFill>
                  <a:schemeClr val="tx1"/>
                </a:solidFill>
                <a:effectLst/>
                <a:latin typeface="+mn-lt"/>
                <a:ea typeface="+mn-ea"/>
                <a:cs typeface="+mn-cs"/>
              </a:rPr>
              <a:t>高齢化社会を迎える我が国でも、</a:t>
            </a:r>
            <a:r>
              <a:rPr kumimoji="1" lang="en-US" altLang="ja-JP" sz="1200" kern="1200" dirty="0" err="1">
                <a:solidFill>
                  <a:schemeClr val="tx1"/>
                </a:solidFill>
                <a:effectLst/>
                <a:latin typeface="+mn-lt"/>
                <a:ea typeface="+mn-ea"/>
                <a:cs typeface="+mn-cs"/>
              </a:rPr>
              <a:t>MaaS</a:t>
            </a:r>
            <a:r>
              <a:rPr kumimoji="1" lang="ja-JP" altLang="ja-JP" sz="1200" kern="1200">
                <a:solidFill>
                  <a:schemeClr val="tx1"/>
                </a:solidFill>
                <a:effectLst/>
                <a:latin typeface="+mn-lt"/>
                <a:ea typeface="+mn-ea"/>
                <a:cs typeface="+mn-cs"/>
              </a:rPr>
              <a:t>が普及すれば移動の手段を持たない高齢者が容易に移動できるようになるだろう。また、過疎化が進み公共の移動手段が大きなコストとなるところでも移動手段を提供できるようになると期待されている。</a:t>
            </a:r>
          </a:p>
          <a:p>
            <a:r>
              <a:rPr kumimoji="1" lang="en-US" altLang="ja-JP" sz="1200" kern="1200" dirty="0">
                <a:solidFill>
                  <a:schemeClr val="tx1"/>
                </a:solidFill>
                <a:effectLst/>
                <a:latin typeface="+mn-lt"/>
                <a:ea typeface="+mn-ea"/>
                <a:cs typeface="+mn-cs"/>
              </a:rPr>
              <a:t> </a:t>
            </a:r>
            <a:endParaRPr kumimoji="1" lang="ja-JP" altLang="ja-JP" sz="1200" kern="1200">
              <a:solidFill>
                <a:schemeClr val="tx1"/>
              </a:solidFill>
              <a:effectLst/>
              <a:latin typeface="+mn-lt"/>
              <a:ea typeface="+mn-ea"/>
              <a:cs typeface="+mn-cs"/>
            </a:endParaRPr>
          </a:p>
          <a:p>
            <a:endParaRPr kumimoji="1" lang="ja-JP" altLang="en-US"/>
          </a:p>
        </p:txBody>
      </p:sp>
      <p:sp>
        <p:nvSpPr>
          <p:cNvPr id="4" name="スライド番号プレースホルダー 3"/>
          <p:cNvSpPr>
            <a:spLocks noGrp="1"/>
          </p:cNvSpPr>
          <p:nvPr>
            <p:ph type="sldNum" sz="quarter" idx="5"/>
          </p:nvPr>
        </p:nvSpPr>
        <p:spPr/>
        <p:txBody>
          <a:bodyPr/>
          <a:lstStyle/>
          <a:p>
            <a:fld id="{A26A5AFC-0313-244E-A5A2-5096E4321F46}" type="slidenum">
              <a:rPr kumimoji="1" lang="ja-JP" altLang="en-US" smtClean="0"/>
              <a:t>36</a:t>
            </a:fld>
            <a:endParaRPr kumimoji="1" lang="ja-JP" altLang="en-US"/>
          </a:p>
        </p:txBody>
      </p:sp>
    </p:spTree>
    <p:extLst>
      <p:ext uri="{BB962C8B-B14F-4D97-AF65-F5344CB8AC3E}">
        <p14:creationId xmlns:p14="http://schemas.microsoft.com/office/powerpoint/2010/main" val="29522926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26A5AFC-0313-244E-A5A2-5096E4321F46}" type="slidenum">
              <a:rPr kumimoji="1" lang="ja-JP" altLang="en-US" smtClean="0"/>
              <a:t>41</a:t>
            </a:fld>
            <a:endParaRPr kumimoji="1" lang="ja-JP" altLang="en-US"/>
          </a:p>
        </p:txBody>
      </p:sp>
    </p:spTree>
    <p:extLst>
      <p:ext uri="{BB962C8B-B14F-4D97-AF65-F5344CB8AC3E}">
        <p14:creationId xmlns:p14="http://schemas.microsoft.com/office/powerpoint/2010/main" val="18501327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a:solidFill>
                  <a:schemeClr val="tx1"/>
                </a:solidFill>
                <a:effectLst/>
                <a:latin typeface="+mn-lt"/>
                <a:ea typeface="+mn-ea"/>
                <a:cs typeface="+mn-cs"/>
              </a:rPr>
              <a:t>現実世界の様々な「ものごと」や「できごと」は、モノに組み込まれたセンサーやモバイル、ソーシャルメディアなどの現実世界とネットとの接点を介し、リアルタイムにデジタル・データに変換されクラウドに送られます。インターネットに接続されるモノの数は</a:t>
            </a:r>
            <a:r>
              <a:rPr kumimoji="1" lang="en-US" altLang="ja-JP" sz="1200" kern="1200" dirty="0">
                <a:solidFill>
                  <a:schemeClr val="tx1"/>
                </a:solidFill>
                <a:effectLst/>
                <a:latin typeface="+mn-lt"/>
                <a:ea typeface="+mn-ea"/>
                <a:cs typeface="+mn-cs"/>
              </a:rPr>
              <a:t>2020</a:t>
            </a:r>
            <a:r>
              <a:rPr kumimoji="1" lang="ja-JP" altLang="ja-JP" sz="1200" kern="1200">
                <a:solidFill>
                  <a:schemeClr val="tx1"/>
                </a:solidFill>
                <a:effectLst/>
                <a:latin typeface="+mn-lt"/>
                <a:ea typeface="+mn-ea"/>
                <a:cs typeface="+mn-cs"/>
              </a:rPr>
              <a:t>年の時点で</a:t>
            </a:r>
            <a:r>
              <a:rPr kumimoji="1" lang="en-US" altLang="ja-JP" sz="1200" kern="1200" dirty="0">
                <a:solidFill>
                  <a:schemeClr val="tx1"/>
                </a:solidFill>
                <a:effectLst/>
                <a:latin typeface="+mn-lt"/>
                <a:ea typeface="+mn-ea"/>
                <a:cs typeface="+mn-cs"/>
              </a:rPr>
              <a:t>500</a:t>
            </a:r>
            <a:r>
              <a:rPr kumimoji="1" lang="ja-JP" altLang="ja-JP" sz="1200" kern="1200">
                <a:solidFill>
                  <a:schemeClr val="tx1"/>
                </a:solidFill>
                <a:effectLst/>
                <a:latin typeface="+mn-lt"/>
                <a:ea typeface="+mn-ea"/>
                <a:cs typeface="+mn-cs"/>
              </a:rPr>
              <a:t>億個になるとされています。そこには複数のセンサーが組み込まれており、私たちは、膨大なセンサーに囲まれた世界に生きてゆくことになります。こうして、「現実世界のデジタル・コピー」、すなわち「デジタル・ツイン（双子）」が生みだされてゆきます。</a:t>
            </a:r>
          </a:p>
          <a:p>
            <a:r>
              <a:rPr kumimoji="1" lang="ja-JP" altLang="ja-JP" sz="1200" kern="1200">
                <a:solidFill>
                  <a:schemeClr val="tx1"/>
                </a:solidFill>
                <a:effectLst/>
                <a:latin typeface="+mn-lt"/>
                <a:ea typeface="+mn-ea"/>
                <a:cs typeface="+mn-cs"/>
              </a:rPr>
              <a:t>「デジタル・ツイン」は膨大なデータ量、すなわち「ビッグデータ」ですが、集めるだけでは意味がありません。そのデータから誰が何に興味を持っているのか、誰と誰がつながっていているのか、渋滞を解消するにはどうすればいいのか、製品の品質を高めるにはどうすればいいのかなどを見つけ出さなければなりません。そのために</a:t>
            </a:r>
            <a:r>
              <a:rPr kumimoji="1" lang="en-US" altLang="ja-JP" sz="1200" kern="1200" dirty="0">
                <a:solidFill>
                  <a:schemeClr val="tx1"/>
                </a:solidFill>
                <a:effectLst/>
                <a:latin typeface="+mn-lt"/>
                <a:ea typeface="+mn-ea"/>
                <a:cs typeface="+mn-cs"/>
              </a:rPr>
              <a:t>AI</a:t>
            </a:r>
            <a:r>
              <a:rPr kumimoji="1" lang="ja-JP" altLang="ja-JP" sz="1200" kern="1200">
                <a:solidFill>
                  <a:schemeClr val="tx1"/>
                </a:solidFill>
                <a:effectLst/>
                <a:latin typeface="+mn-lt"/>
                <a:ea typeface="+mn-ea"/>
                <a:cs typeface="+mn-cs"/>
              </a:rPr>
              <a:t>技術のひとつである機械学習を使って分析し、ビジネスを最適に動かすための予測や判断をおこないます。それを使って、アプリケーションやサービスを動かして、機器を制御し、情報や指示を送れば、現実世界が変化し、デジダル・データとして再びネットに送り出されます。</a:t>
            </a:r>
          </a:p>
          <a:p>
            <a:r>
              <a:rPr kumimoji="1" lang="ja-JP" altLang="ja-JP" sz="1200" kern="1200">
                <a:solidFill>
                  <a:schemeClr val="tx1"/>
                </a:solidFill>
                <a:effectLst/>
                <a:latin typeface="+mn-lt"/>
                <a:ea typeface="+mn-ea"/>
                <a:cs typeface="+mn-cs"/>
              </a:rPr>
              <a:t>このような</a:t>
            </a:r>
            <a:r>
              <a:rPr kumimoji="1" lang="ja-JP" altLang="ja-JP" sz="1200" b="1" kern="1200">
                <a:solidFill>
                  <a:schemeClr val="tx1"/>
                </a:solidFill>
                <a:effectLst/>
                <a:latin typeface="+mn-lt"/>
                <a:ea typeface="+mn-ea"/>
                <a:cs typeface="+mn-cs"/>
              </a:rPr>
              <a:t>現実世界をデータで捉え、現実世界と</a:t>
            </a:r>
            <a:r>
              <a:rPr kumimoji="1" lang="en-US" altLang="ja-JP" sz="1200" b="1" kern="1200" dirty="0">
                <a:solidFill>
                  <a:schemeClr val="tx1"/>
                </a:solidFill>
                <a:effectLst/>
                <a:latin typeface="+mn-lt"/>
                <a:ea typeface="+mn-ea"/>
                <a:cs typeface="+mn-cs"/>
              </a:rPr>
              <a:t>IT</a:t>
            </a:r>
            <a:r>
              <a:rPr kumimoji="1" lang="ja-JP" altLang="ja-JP" sz="1200" b="1" kern="1200">
                <a:solidFill>
                  <a:schemeClr val="tx1"/>
                </a:solidFill>
                <a:effectLst/>
                <a:latin typeface="+mn-lt"/>
                <a:ea typeface="+mn-ea"/>
                <a:cs typeface="+mn-cs"/>
              </a:rPr>
              <a:t>が一体となって社会やビジネスを動かす仕組み</a:t>
            </a:r>
            <a:r>
              <a:rPr kumimoji="1" lang="ja-JP" altLang="ja-JP" sz="1200" kern="1200">
                <a:solidFill>
                  <a:schemeClr val="tx1"/>
                </a:solidFill>
                <a:effectLst/>
                <a:latin typeface="+mn-lt"/>
                <a:ea typeface="+mn-ea"/>
                <a:cs typeface="+mn-cs"/>
              </a:rPr>
              <a:t>を「サイバー・フィジカル・システム（</a:t>
            </a:r>
            <a:r>
              <a:rPr kumimoji="1" lang="en-US" altLang="ja-JP" sz="1200" kern="1200" dirty="0">
                <a:solidFill>
                  <a:schemeClr val="tx1"/>
                </a:solidFill>
                <a:effectLst/>
                <a:latin typeface="+mn-lt"/>
                <a:ea typeface="+mn-ea"/>
                <a:cs typeface="+mn-cs"/>
              </a:rPr>
              <a:t>Cyber-Physical System</a:t>
            </a:r>
            <a:r>
              <a:rPr kumimoji="1" lang="ja-JP" altLang="ja-JP" sz="1200" kern="120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CPS</a:t>
            </a:r>
            <a:r>
              <a:rPr kumimoji="1" lang="ja-JP" altLang="ja-JP" sz="1200" kern="1200">
                <a:solidFill>
                  <a:schemeClr val="tx1"/>
                </a:solidFill>
                <a:effectLst/>
                <a:latin typeface="+mn-lt"/>
                <a:ea typeface="+mn-ea"/>
                <a:cs typeface="+mn-cs"/>
              </a:rPr>
              <a:t>）」と呼んでいます。</a:t>
            </a:r>
          </a:p>
          <a:p>
            <a:r>
              <a:rPr kumimoji="1" lang="en-US" altLang="ja-JP" sz="1200" kern="1200" dirty="0">
                <a:solidFill>
                  <a:schemeClr val="tx1"/>
                </a:solidFill>
                <a:effectLst/>
                <a:latin typeface="+mn-lt"/>
                <a:ea typeface="+mn-ea"/>
                <a:cs typeface="+mn-cs"/>
              </a:rPr>
              <a:t> </a:t>
            </a:r>
            <a:endParaRPr kumimoji="1" lang="ja-JP" altLang="ja-JP" sz="1200" kern="1200">
              <a:solidFill>
                <a:schemeClr val="tx1"/>
              </a:solidFill>
              <a:effectLst/>
              <a:latin typeface="+mn-lt"/>
              <a:ea typeface="+mn-ea"/>
              <a:cs typeface="+mn-cs"/>
            </a:endParaRPr>
          </a:p>
          <a:p>
            <a:r>
              <a:rPr kumimoji="1" lang="ja-JP" altLang="ja-JP" sz="1200" kern="1200">
                <a:solidFill>
                  <a:schemeClr val="tx1"/>
                </a:solidFill>
                <a:effectLst/>
                <a:latin typeface="+mn-lt"/>
                <a:ea typeface="+mn-ea"/>
                <a:cs typeface="+mn-cs"/>
              </a:rPr>
              <a:t>インターネットにつながるモノの数は日々増加し、</a:t>
            </a:r>
            <a:r>
              <a:rPr kumimoji="1" lang="en-US" altLang="ja-JP" sz="1200" kern="1200" dirty="0">
                <a:solidFill>
                  <a:schemeClr val="tx1"/>
                </a:solidFill>
                <a:effectLst/>
                <a:latin typeface="+mn-lt"/>
                <a:ea typeface="+mn-ea"/>
                <a:cs typeface="+mn-cs"/>
              </a:rPr>
              <a:t>Web</a:t>
            </a:r>
            <a:r>
              <a:rPr kumimoji="1" lang="ja-JP" altLang="ja-JP" sz="1200" kern="1200">
                <a:solidFill>
                  <a:schemeClr val="tx1"/>
                </a:solidFill>
                <a:effectLst/>
                <a:latin typeface="+mn-lt"/>
                <a:ea typeface="+mn-ea"/>
                <a:cs typeface="+mn-cs"/>
              </a:rPr>
              <a:t>サービスやソーシャル・メディアもまたその種類やユーザー数を加速度的に増やしています。現実世界とネットの世界をつなげるデジタルな接点は増加の一途です。データ量はますます増え、よりきめ細かなデジタル・ツインが築かれてゆきます。そうなれば、さらに的確な予測や判断ができるようになります。この仕組みが、継続的に機能することで、社会やビジネスが、常に最適な状態に維持されることになります。</a:t>
            </a:r>
          </a:p>
          <a:p>
            <a:r>
              <a:rPr kumimoji="1" lang="en-US" altLang="ja-JP" sz="1200" kern="1200" dirty="0">
                <a:solidFill>
                  <a:schemeClr val="tx1"/>
                </a:solidFill>
                <a:effectLst/>
                <a:latin typeface="+mn-lt"/>
                <a:ea typeface="+mn-ea"/>
                <a:cs typeface="+mn-cs"/>
              </a:rPr>
              <a:t> </a:t>
            </a:r>
            <a:endParaRPr kumimoji="1" lang="ja-JP" altLang="ja-JP" sz="1200" kern="1200">
              <a:solidFill>
                <a:schemeClr val="tx1"/>
              </a:solidFill>
              <a:effectLst/>
              <a:latin typeface="+mn-lt"/>
              <a:ea typeface="+mn-ea"/>
              <a:cs typeface="+mn-cs"/>
            </a:endParaRPr>
          </a:p>
          <a:p>
            <a:r>
              <a:rPr kumimoji="1" lang="ja-JP" altLang="ja-JP" sz="1200" kern="1200">
                <a:solidFill>
                  <a:schemeClr val="tx1"/>
                </a:solidFill>
                <a:effectLst/>
                <a:latin typeface="+mn-lt"/>
                <a:ea typeface="+mn-ea"/>
                <a:cs typeface="+mn-cs"/>
              </a:rPr>
              <a:t>デジタル・トランスフォーメーション（</a:t>
            </a:r>
            <a:r>
              <a:rPr kumimoji="1" lang="en-US" altLang="ja-JP" sz="1200" kern="1200" dirty="0">
                <a:solidFill>
                  <a:schemeClr val="tx1"/>
                </a:solidFill>
                <a:effectLst/>
                <a:latin typeface="+mn-lt"/>
                <a:ea typeface="+mn-ea"/>
                <a:cs typeface="+mn-cs"/>
              </a:rPr>
              <a:t>Digital Transformation</a:t>
            </a:r>
            <a:r>
              <a:rPr kumimoji="1" lang="ja-JP" altLang="ja-JP" sz="1200" kern="120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DX</a:t>
            </a:r>
            <a:r>
              <a:rPr kumimoji="1" lang="ja-JP" altLang="ja-JP" sz="1200" kern="1200">
                <a:solidFill>
                  <a:schemeClr val="tx1"/>
                </a:solidFill>
                <a:effectLst/>
                <a:latin typeface="+mn-lt"/>
                <a:ea typeface="+mn-ea"/>
                <a:cs typeface="+mn-cs"/>
              </a:rPr>
              <a:t>）とは、こんな</a:t>
            </a:r>
            <a:r>
              <a:rPr kumimoji="1" lang="en-US" altLang="ja-JP" sz="1200" kern="1200" dirty="0">
                <a:solidFill>
                  <a:schemeClr val="tx1"/>
                </a:solidFill>
                <a:effectLst/>
                <a:latin typeface="+mn-lt"/>
                <a:ea typeface="+mn-ea"/>
                <a:cs typeface="+mn-cs"/>
              </a:rPr>
              <a:t>CPS</a:t>
            </a:r>
            <a:r>
              <a:rPr kumimoji="1" lang="ja-JP" altLang="en-US" sz="1200" kern="1200">
                <a:solidFill>
                  <a:schemeClr val="tx1"/>
                </a:solidFill>
                <a:effectLst/>
                <a:latin typeface="+mn-lt"/>
                <a:ea typeface="+mn-ea"/>
                <a:cs typeface="+mn-cs"/>
              </a:rPr>
              <a:t>の仕組みをビジネスに取り入れることです。</a:t>
            </a:r>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4</a:t>
            </a:fld>
            <a:endParaRPr kumimoji="1" lang="ja-JP" altLang="en-US"/>
          </a:p>
        </p:txBody>
      </p:sp>
    </p:spTree>
    <p:extLst>
      <p:ext uri="{BB962C8B-B14F-4D97-AF65-F5344CB8AC3E}">
        <p14:creationId xmlns:p14="http://schemas.microsoft.com/office/powerpoint/2010/main" val="21199448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a:solidFill>
                  <a:schemeClr val="tx1"/>
                </a:solidFill>
                <a:effectLst/>
                <a:latin typeface="+mn-lt"/>
                <a:ea typeface="+mn-ea"/>
                <a:cs typeface="+mn-cs"/>
              </a:rPr>
              <a:t>現実世界の様々な「ものごと」や「できごと」は、モノに組み込まれたセンサーやモバイル、ソーシャルメディアなどの現実世界とネットとの接点を介し、リアルタイムにデジタル・データに変換されクラウドに送られます。インターネットに接続されるモノの数は</a:t>
            </a:r>
            <a:r>
              <a:rPr kumimoji="1" lang="en-US" altLang="ja-JP" sz="1200" kern="1200" dirty="0">
                <a:solidFill>
                  <a:schemeClr val="tx1"/>
                </a:solidFill>
                <a:effectLst/>
                <a:latin typeface="+mn-lt"/>
                <a:ea typeface="+mn-ea"/>
                <a:cs typeface="+mn-cs"/>
              </a:rPr>
              <a:t>2020</a:t>
            </a:r>
            <a:r>
              <a:rPr kumimoji="1" lang="ja-JP" altLang="ja-JP" sz="1200" kern="1200">
                <a:solidFill>
                  <a:schemeClr val="tx1"/>
                </a:solidFill>
                <a:effectLst/>
                <a:latin typeface="+mn-lt"/>
                <a:ea typeface="+mn-ea"/>
                <a:cs typeface="+mn-cs"/>
              </a:rPr>
              <a:t>年の時点で</a:t>
            </a:r>
            <a:r>
              <a:rPr kumimoji="1" lang="en-US" altLang="ja-JP" sz="1200" kern="1200" dirty="0">
                <a:solidFill>
                  <a:schemeClr val="tx1"/>
                </a:solidFill>
                <a:effectLst/>
                <a:latin typeface="+mn-lt"/>
                <a:ea typeface="+mn-ea"/>
                <a:cs typeface="+mn-cs"/>
              </a:rPr>
              <a:t>500</a:t>
            </a:r>
            <a:r>
              <a:rPr kumimoji="1" lang="ja-JP" altLang="ja-JP" sz="1200" kern="1200">
                <a:solidFill>
                  <a:schemeClr val="tx1"/>
                </a:solidFill>
                <a:effectLst/>
                <a:latin typeface="+mn-lt"/>
                <a:ea typeface="+mn-ea"/>
                <a:cs typeface="+mn-cs"/>
              </a:rPr>
              <a:t>億個になるとされています。そこには複数のセンサーが組み込まれており、私たちは、膨大なセンサーに囲まれた世界に生きてゆくことになります。こうして、「現実世界のデジタル・コピー」、すなわち「デジタル・ツイン（双子）」が生みだされてゆきます。</a:t>
            </a:r>
          </a:p>
          <a:p>
            <a:r>
              <a:rPr kumimoji="1" lang="ja-JP" altLang="ja-JP" sz="1200" kern="1200">
                <a:solidFill>
                  <a:schemeClr val="tx1"/>
                </a:solidFill>
                <a:effectLst/>
                <a:latin typeface="+mn-lt"/>
                <a:ea typeface="+mn-ea"/>
                <a:cs typeface="+mn-cs"/>
              </a:rPr>
              <a:t>「デジタル・ツイン」は膨大なデータ量、すなわち「ビッグデータ」ですが、集めるだけでは意味がありません。そのデータから誰が何に興味を持っているのか、誰と誰がつながっていているのか、渋滞を解消するにはどうすればいいのか、製品の品質を高めるにはどうすればいいのかなどを見つけ出さなければなりません。そのために</a:t>
            </a:r>
            <a:r>
              <a:rPr kumimoji="1" lang="en-US" altLang="ja-JP" sz="1200" kern="1200" dirty="0">
                <a:solidFill>
                  <a:schemeClr val="tx1"/>
                </a:solidFill>
                <a:effectLst/>
                <a:latin typeface="+mn-lt"/>
                <a:ea typeface="+mn-ea"/>
                <a:cs typeface="+mn-cs"/>
              </a:rPr>
              <a:t>AI</a:t>
            </a:r>
            <a:r>
              <a:rPr kumimoji="1" lang="ja-JP" altLang="ja-JP" sz="1200" kern="1200">
                <a:solidFill>
                  <a:schemeClr val="tx1"/>
                </a:solidFill>
                <a:effectLst/>
                <a:latin typeface="+mn-lt"/>
                <a:ea typeface="+mn-ea"/>
                <a:cs typeface="+mn-cs"/>
              </a:rPr>
              <a:t>技術のひとつである機械学習を使って分析し、ビジネスを最適に動かすための予測や判断をおこないます。それを使って、アプリケーションやサービスを動かして、機器を制御し、情報や指示を送れば、現実世界が変化し、デジダル・データとして再びネットに送り出されます。</a:t>
            </a:r>
          </a:p>
          <a:p>
            <a:r>
              <a:rPr kumimoji="1" lang="ja-JP" altLang="ja-JP" sz="1200" kern="1200">
                <a:solidFill>
                  <a:schemeClr val="tx1"/>
                </a:solidFill>
                <a:effectLst/>
                <a:latin typeface="+mn-lt"/>
                <a:ea typeface="+mn-ea"/>
                <a:cs typeface="+mn-cs"/>
              </a:rPr>
              <a:t>このような</a:t>
            </a:r>
            <a:r>
              <a:rPr kumimoji="1" lang="ja-JP" altLang="ja-JP" sz="1200" b="1" kern="1200">
                <a:solidFill>
                  <a:schemeClr val="tx1"/>
                </a:solidFill>
                <a:effectLst/>
                <a:latin typeface="+mn-lt"/>
                <a:ea typeface="+mn-ea"/>
                <a:cs typeface="+mn-cs"/>
              </a:rPr>
              <a:t>現実世界をデータで捉え、現実世界と</a:t>
            </a:r>
            <a:r>
              <a:rPr kumimoji="1" lang="en-US" altLang="ja-JP" sz="1200" b="1" kern="1200" dirty="0">
                <a:solidFill>
                  <a:schemeClr val="tx1"/>
                </a:solidFill>
                <a:effectLst/>
                <a:latin typeface="+mn-lt"/>
                <a:ea typeface="+mn-ea"/>
                <a:cs typeface="+mn-cs"/>
              </a:rPr>
              <a:t>IT</a:t>
            </a:r>
            <a:r>
              <a:rPr kumimoji="1" lang="ja-JP" altLang="ja-JP" sz="1200" b="1" kern="1200">
                <a:solidFill>
                  <a:schemeClr val="tx1"/>
                </a:solidFill>
                <a:effectLst/>
                <a:latin typeface="+mn-lt"/>
                <a:ea typeface="+mn-ea"/>
                <a:cs typeface="+mn-cs"/>
              </a:rPr>
              <a:t>が一体となって社会やビジネスを動かす仕組み</a:t>
            </a:r>
            <a:r>
              <a:rPr kumimoji="1" lang="ja-JP" altLang="ja-JP" sz="1200" kern="1200">
                <a:solidFill>
                  <a:schemeClr val="tx1"/>
                </a:solidFill>
                <a:effectLst/>
                <a:latin typeface="+mn-lt"/>
                <a:ea typeface="+mn-ea"/>
                <a:cs typeface="+mn-cs"/>
              </a:rPr>
              <a:t>を「サイバー・フィジカル・システム（</a:t>
            </a:r>
            <a:r>
              <a:rPr kumimoji="1" lang="en-US" altLang="ja-JP" sz="1200" kern="1200" dirty="0">
                <a:solidFill>
                  <a:schemeClr val="tx1"/>
                </a:solidFill>
                <a:effectLst/>
                <a:latin typeface="+mn-lt"/>
                <a:ea typeface="+mn-ea"/>
                <a:cs typeface="+mn-cs"/>
              </a:rPr>
              <a:t>Cyber-Physical System</a:t>
            </a:r>
            <a:r>
              <a:rPr kumimoji="1" lang="ja-JP" altLang="ja-JP" sz="1200" kern="120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CPS</a:t>
            </a:r>
            <a:r>
              <a:rPr kumimoji="1" lang="ja-JP" altLang="ja-JP" sz="1200" kern="1200">
                <a:solidFill>
                  <a:schemeClr val="tx1"/>
                </a:solidFill>
                <a:effectLst/>
                <a:latin typeface="+mn-lt"/>
                <a:ea typeface="+mn-ea"/>
                <a:cs typeface="+mn-cs"/>
              </a:rPr>
              <a:t>）」と呼んでいます。</a:t>
            </a:r>
          </a:p>
          <a:p>
            <a:r>
              <a:rPr kumimoji="1" lang="en-US" altLang="ja-JP" sz="1200" kern="1200" dirty="0">
                <a:solidFill>
                  <a:schemeClr val="tx1"/>
                </a:solidFill>
                <a:effectLst/>
                <a:latin typeface="+mn-lt"/>
                <a:ea typeface="+mn-ea"/>
                <a:cs typeface="+mn-cs"/>
              </a:rPr>
              <a:t> </a:t>
            </a:r>
            <a:endParaRPr kumimoji="1" lang="ja-JP" altLang="ja-JP" sz="1200" kern="1200">
              <a:solidFill>
                <a:schemeClr val="tx1"/>
              </a:solidFill>
              <a:effectLst/>
              <a:latin typeface="+mn-lt"/>
              <a:ea typeface="+mn-ea"/>
              <a:cs typeface="+mn-cs"/>
            </a:endParaRPr>
          </a:p>
          <a:p>
            <a:r>
              <a:rPr kumimoji="1" lang="ja-JP" altLang="ja-JP" sz="1200" kern="1200">
                <a:solidFill>
                  <a:schemeClr val="tx1"/>
                </a:solidFill>
                <a:effectLst/>
                <a:latin typeface="+mn-lt"/>
                <a:ea typeface="+mn-ea"/>
                <a:cs typeface="+mn-cs"/>
              </a:rPr>
              <a:t>インターネットにつながるモノの数は日々増加し、</a:t>
            </a:r>
            <a:r>
              <a:rPr kumimoji="1" lang="en-US" altLang="ja-JP" sz="1200" kern="1200" dirty="0">
                <a:solidFill>
                  <a:schemeClr val="tx1"/>
                </a:solidFill>
                <a:effectLst/>
                <a:latin typeface="+mn-lt"/>
                <a:ea typeface="+mn-ea"/>
                <a:cs typeface="+mn-cs"/>
              </a:rPr>
              <a:t>Web</a:t>
            </a:r>
            <a:r>
              <a:rPr kumimoji="1" lang="ja-JP" altLang="ja-JP" sz="1200" kern="1200">
                <a:solidFill>
                  <a:schemeClr val="tx1"/>
                </a:solidFill>
                <a:effectLst/>
                <a:latin typeface="+mn-lt"/>
                <a:ea typeface="+mn-ea"/>
                <a:cs typeface="+mn-cs"/>
              </a:rPr>
              <a:t>サービスやソーシャル・メディアもまたその種類やユーザー数を加速度的に増やしています。現実世界とネットの世界をつなげるデジタルな接点は増加の一途です。データ量はますます増え、よりきめ細かなデジタル・ツインが築かれてゆきます。そうなれば、さらに的確な予測や判断ができるようになります。この仕組みが、継続的に機能することで、社会やビジネスが、常に最適な状態に維持されることになります。</a:t>
            </a:r>
          </a:p>
          <a:p>
            <a:r>
              <a:rPr kumimoji="1" lang="en-US" altLang="ja-JP" sz="1200" kern="1200" dirty="0">
                <a:solidFill>
                  <a:schemeClr val="tx1"/>
                </a:solidFill>
                <a:effectLst/>
                <a:latin typeface="+mn-lt"/>
                <a:ea typeface="+mn-ea"/>
                <a:cs typeface="+mn-cs"/>
              </a:rPr>
              <a:t> </a:t>
            </a:r>
            <a:endParaRPr kumimoji="1" lang="ja-JP" altLang="ja-JP" sz="1200" kern="1200">
              <a:solidFill>
                <a:schemeClr val="tx1"/>
              </a:solidFill>
              <a:effectLst/>
              <a:latin typeface="+mn-lt"/>
              <a:ea typeface="+mn-ea"/>
              <a:cs typeface="+mn-cs"/>
            </a:endParaRPr>
          </a:p>
          <a:p>
            <a:r>
              <a:rPr kumimoji="1" lang="ja-JP" altLang="ja-JP" sz="1200" kern="1200">
                <a:solidFill>
                  <a:schemeClr val="tx1"/>
                </a:solidFill>
                <a:effectLst/>
                <a:latin typeface="+mn-lt"/>
                <a:ea typeface="+mn-ea"/>
                <a:cs typeface="+mn-cs"/>
              </a:rPr>
              <a:t>デジタル・トランスフォーメーション（</a:t>
            </a:r>
            <a:r>
              <a:rPr kumimoji="1" lang="en-US" altLang="ja-JP" sz="1200" kern="1200" dirty="0">
                <a:solidFill>
                  <a:schemeClr val="tx1"/>
                </a:solidFill>
                <a:effectLst/>
                <a:latin typeface="+mn-lt"/>
                <a:ea typeface="+mn-ea"/>
                <a:cs typeface="+mn-cs"/>
              </a:rPr>
              <a:t>Digital Transformation</a:t>
            </a:r>
            <a:r>
              <a:rPr kumimoji="1" lang="ja-JP" altLang="ja-JP" sz="1200" kern="120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DX</a:t>
            </a:r>
            <a:r>
              <a:rPr kumimoji="1" lang="ja-JP" altLang="ja-JP" sz="1200" kern="1200">
                <a:solidFill>
                  <a:schemeClr val="tx1"/>
                </a:solidFill>
                <a:effectLst/>
                <a:latin typeface="+mn-lt"/>
                <a:ea typeface="+mn-ea"/>
                <a:cs typeface="+mn-cs"/>
              </a:rPr>
              <a:t>）とは、こんな</a:t>
            </a:r>
            <a:r>
              <a:rPr kumimoji="1" lang="en-US" altLang="ja-JP" sz="1200" kern="1200" dirty="0">
                <a:solidFill>
                  <a:schemeClr val="tx1"/>
                </a:solidFill>
                <a:effectLst/>
                <a:latin typeface="+mn-lt"/>
                <a:ea typeface="+mn-ea"/>
                <a:cs typeface="+mn-cs"/>
              </a:rPr>
              <a:t>CPS</a:t>
            </a:r>
            <a:r>
              <a:rPr kumimoji="1" lang="ja-JP" altLang="en-US" sz="1200" kern="1200">
                <a:solidFill>
                  <a:schemeClr val="tx1"/>
                </a:solidFill>
                <a:effectLst/>
                <a:latin typeface="+mn-lt"/>
                <a:ea typeface="+mn-ea"/>
                <a:cs typeface="+mn-cs"/>
              </a:rPr>
              <a:t>の仕組みをビジネスに取り入れることです。</a:t>
            </a:r>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5</a:t>
            </a:fld>
            <a:endParaRPr kumimoji="1" lang="ja-JP" altLang="en-US"/>
          </a:p>
        </p:txBody>
      </p:sp>
    </p:spTree>
    <p:extLst>
      <p:ext uri="{BB962C8B-B14F-4D97-AF65-F5344CB8AC3E}">
        <p14:creationId xmlns:p14="http://schemas.microsoft.com/office/powerpoint/2010/main" val="14719551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センサーで集められたデータは、現実世界の出来事を忠実に写し取ったデジタル・コピーです。「デジタル・ツイン（デジタル・データで写し撮った双子の兄弟）」と呼ばれることもあります。そのデータを使って「現実世界ではできない模擬実験（シミュレーション）」を行い、私たちの社会活動や生活を快適で安心なものにするための方法を見つけ出すことに使われます。例えば、</a:t>
            </a:r>
          </a:p>
          <a:p>
            <a:r>
              <a:rPr kumimoji="1" lang="ja-JP" altLang="ja-JP" sz="1200" kern="1200" dirty="0">
                <a:solidFill>
                  <a:schemeClr val="tx1"/>
                </a:solidFill>
                <a:effectLst/>
                <a:latin typeface="+mn-lt"/>
                <a:ea typeface="+mn-ea"/>
                <a:cs typeface="+mn-cs"/>
              </a:rPr>
              <a:t>■道路の渋滞緩和</a:t>
            </a:r>
          </a:p>
          <a:p>
            <a:r>
              <a:rPr kumimoji="1" lang="ja-JP" altLang="ja-JP" sz="1200" kern="1200" dirty="0">
                <a:solidFill>
                  <a:schemeClr val="tx1"/>
                </a:solidFill>
                <a:effectLst/>
                <a:latin typeface="+mn-lt"/>
                <a:ea typeface="+mn-ea"/>
                <a:cs typeface="+mn-cs"/>
              </a:rPr>
              <a:t>渋滞している道路のデジタル・コピーを使い、信号機の切り替わるタイミングを変える、高速道路への進入規制をするなど条件を変え、渋滞を解消する最適な方法を探ることができます。そこで得られた情報を現実世界にフィードハックし、信号の制御や高速道路の職員に指示を与えることで渋滞の解消に使えます。</a:t>
            </a:r>
          </a:p>
          <a:p>
            <a:r>
              <a:rPr kumimoji="1" lang="ja-JP" altLang="ja-JP" sz="1200" kern="1200" dirty="0">
                <a:solidFill>
                  <a:schemeClr val="tx1"/>
                </a:solidFill>
                <a:effectLst/>
                <a:latin typeface="+mn-lt"/>
                <a:ea typeface="+mn-ea"/>
                <a:cs typeface="+mn-cs"/>
              </a:rPr>
              <a:t>■災害に強い都市計画</a:t>
            </a:r>
          </a:p>
          <a:p>
            <a:r>
              <a:rPr kumimoji="1" lang="ja-JP" altLang="ja-JP" sz="1200" kern="1200" dirty="0">
                <a:solidFill>
                  <a:schemeClr val="tx1"/>
                </a:solidFill>
                <a:effectLst/>
                <a:latin typeface="+mn-lt"/>
                <a:ea typeface="+mn-ea"/>
                <a:cs typeface="+mn-cs"/>
              </a:rPr>
              <a:t>都市の構造や活動を写し撮ったデジタル・コピーで模擬的に大規模災害を起こし、道路の橋桁を崩落させる、火災で通行止めにするなどし、どのように誘導すればより多くの人命を救えるかを、条件を変えて実験することができます。現実世界でこのような実験を行うことはできません。この実験結果を使い、災害時の避難誘導計画や都市計画に反映させることができるようになります。</a:t>
            </a:r>
          </a:p>
          <a:p>
            <a:r>
              <a:rPr kumimoji="1" lang="ja-JP" altLang="ja-JP" sz="1200" kern="1200" dirty="0">
                <a:solidFill>
                  <a:schemeClr val="tx1"/>
                </a:solidFill>
                <a:effectLst/>
                <a:latin typeface="+mn-lt"/>
                <a:ea typeface="+mn-ea"/>
                <a:cs typeface="+mn-cs"/>
              </a:rPr>
              <a:t>■健康へのアドバイス</a:t>
            </a:r>
          </a:p>
          <a:p>
            <a:r>
              <a:rPr kumimoji="1" lang="ja-JP" altLang="ja-JP" sz="1200" kern="1200" dirty="0">
                <a:solidFill>
                  <a:schemeClr val="tx1"/>
                </a:solidFill>
                <a:effectLst/>
                <a:latin typeface="+mn-lt"/>
                <a:ea typeface="+mn-ea"/>
                <a:cs typeface="+mn-cs"/>
              </a:rPr>
              <a:t>スマートフォンやウェアラブル端末を使いきめ細かな身体の情報がつかめれば、それを使って、利用者の健康上の課題を見つけ出し、適切なアドバイスができるようになります。</a:t>
            </a:r>
          </a:p>
          <a:p>
            <a:r>
              <a:rPr kumimoji="1" lang="ja-JP" altLang="ja-JP" sz="1200" kern="1200" dirty="0">
                <a:solidFill>
                  <a:schemeClr val="tx1"/>
                </a:solidFill>
                <a:effectLst/>
                <a:latin typeface="+mn-lt"/>
                <a:ea typeface="+mn-ea"/>
                <a:cs typeface="+mn-cs"/>
              </a:rPr>
              <a:t>■仕事の生産性や柔軟性の向上</a:t>
            </a:r>
          </a:p>
          <a:p>
            <a:r>
              <a:rPr kumimoji="1" lang="ja-JP" altLang="ja-JP" sz="1200" kern="1200" dirty="0">
                <a:solidFill>
                  <a:schemeClr val="tx1"/>
                </a:solidFill>
                <a:effectLst/>
                <a:latin typeface="+mn-lt"/>
                <a:ea typeface="+mn-ea"/>
                <a:cs typeface="+mn-cs"/>
              </a:rPr>
              <a:t>工場の製造装置や工事現場の建設機械に組み込まれたセンサーから作業の進捗状況をリアルタイムで受け取り、そのデータを使って最も効率の良い作業手順を見つけ出します。さらに、現場の製造装置や建設機械を自動で操作すれば、納期や作業期間を大幅に短縮し、コストの削減にも貢献します。</a:t>
            </a:r>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9</a:t>
            </a:fld>
            <a:endParaRPr kumimoji="1" lang="ja-JP" altLang="en-US"/>
          </a:p>
        </p:txBody>
      </p:sp>
    </p:spTree>
    <p:extLst>
      <p:ext uri="{BB962C8B-B14F-4D97-AF65-F5344CB8AC3E}">
        <p14:creationId xmlns:p14="http://schemas.microsoft.com/office/powerpoint/2010/main" val="14736209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センサーで集められたデータは、現実世界の出来事を忠実に写し取ったデジタル・コピーです。「デジタル・ツイン（デジタル・データで写し撮った双子の兄弟）」と呼ばれることもあります。そのデータを使って「現実世界ではできない模擬実験（シミュレーション）」を行い、私たちの社会活動や生活を快適で安心なものにするための方法を見つけ出すことに使われます。例えば、</a:t>
            </a:r>
          </a:p>
          <a:p>
            <a:r>
              <a:rPr kumimoji="1" lang="ja-JP" altLang="ja-JP" sz="1200" kern="1200" dirty="0">
                <a:solidFill>
                  <a:schemeClr val="tx1"/>
                </a:solidFill>
                <a:effectLst/>
                <a:latin typeface="+mn-lt"/>
                <a:ea typeface="+mn-ea"/>
                <a:cs typeface="+mn-cs"/>
              </a:rPr>
              <a:t>■道路の渋滞緩和</a:t>
            </a:r>
          </a:p>
          <a:p>
            <a:r>
              <a:rPr kumimoji="1" lang="ja-JP" altLang="ja-JP" sz="1200" kern="1200" dirty="0">
                <a:solidFill>
                  <a:schemeClr val="tx1"/>
                </a:solidFill>
                <a:effectLst/>
                <a:latin typeface="+mn-lt"/>
                <a:ea typeface="+mn-ea"/>
                <a:cs typeface="+mn-cs"/>
              </a:rPr>
              <a:t>渋滞している道路のデジタル・コピーを使い、信号機の切り替わるタイミングを変える、高速道路への進入規制をするなど条件を変え、渋滞を解消する最適な方法を探ることができます。そこで得られた情報を現実世界にフィードハックし、信号の制御や高速道路の職員に指示を与えることで渋滞の解消に使えます。</a:t>
            </a:r>
          </a:p>
          <a:p>
            <a:r>
              <a:rPr kumimoji="1" lang="ja-JP" altLang="ja-JP" sz="1200" kern="1200" dirty="0">
                <a:solidFill>
                  <a:schemeClr val="tx1"/>
                </a:solidFill>
                <a:effectLst/>
                <a:latin typeface="+mn-lt"/>
                <a:ea typeface="+mn-ea"/>
                <a:cs typeface="+mn-cs"/>
              </a:rPr>
              <a:t>■災害に強い都市計画</a:t>
            </a:r>
          </a:p>
          <a:p>
            <a:r>
              <a:rPr kumimoji="1" lang="ja-JP" altLang="ja-JP" sz="1200" kern="1200" dirty="0">
                <a:solidFill>
                  <a:schemeClr val="tx1"/>
                </a:solidFill>
                <a:effectLst/>
                <a:latin typeface="+mn-lt"/>
                <a:ea typeface="+mn-ea"/>
                <a:cs typeface="+mn-cs"/>
              </a:rPr>
              <a:t>都市の構造や活動を写し撮ったデジタル・コピーで模擬的に大規模災害を起こし、道路の橋桁を崩落させる、火災で通行止めにするなどし、どのように誘導すればより多くの人命を救えるかを、条件を変えて実験することができます。現実世界でこのような実験を行うことはできません。この実験結果を使い、災害時の避難誘導計画や都市計画に反映させることができるようになります。</a:t>
            </a:r>
          </a:p>
          <a:p>
            <a:r>
              <a:rPr kumimoji="1" lang="ja-JP" altLang="ja-JP" sz="1200" kern="1200" dirty="0">
                <a:solidFill>
                  <a:schemeClr val="tx1"/>
                </a:solidFill>
                <a:effectLst/>
                <a:latin typeface="+mn-lt"/>
                <a:ea typeface="+mn-ea"/>
                <a:cs typeface="+mn-cs"/>
              </a:rPr>
              <a:t>■健康へのアドバイス</a:t>
            </a:r>
          </a:p>
          <a:p>
            <a:r>
              <a:rPr kumimoji="1" lang="ja-JP" altLang="ja-JP" sz="1200" kern="1200" dirty="0">
                <a:solidFill>
                  <a:schemeClr val="tx1"/>
                </a:solidFill>
                <a:effectLst/>
                <a:latin typeface="+mn-lt"/>
                <a:ea typeface="+mn-ea"/>
                <a:cs typeface="+mn-cs"/>
              </a:rPr>
              <a:t>スマートフォンやウェアラブル端末を使いきめ細かな身体の情報がつかめれば、それを使って、利用者の健康上の課題を見つけ出し、適切なアドバイスができるようになります。</a:t>
            </a:r>
          </a:p>
          <a:p>
            <a:r>
              <a:rPr kumimoji="1" lang="ja-JP" altLang="ja-JP" sz="1200" kern="1200" dirty="0">
                <a:solidFill>
                  <a:schemeClr val="tx1"/>
                </a:solidFill>
                <a:effectLst/>
                <a:latin typeface="+mn-lt"/>
                <a:ea typeface="+mn-ea"/>
                <a:cs typeface="+mn-cs"/>
              </a:rPr>
              <a:t>■仕事の生産性や柔軟性の向上</a:t>
            </a:r>
          </a:p>
          <a:p>
            <a:r>
              <a:rPr kumimoji="1" lang="ja-JP" altLang="ja-JP" sz="1200" kern="1200" dirty="0">
                <a:solidFill>
                  <a:schemeClr val="tx1"/>
                </a:solidFill>
                <a:effectLst/>
                <a:latin typeface="+mn-lt"/>
                <a:ea typeface="+mn-ea"/>
                <a:cs typeface="+mn-cs"/>
              </a:rPr>
              <a:t>工場の製造装置や工事現場の建設機械に組み込まれたセンサーから作業の進捗状況をリアルタイムで受け取り、そのデータを使って最も効率の良い作業手順を見つけ出します。さらに、現場の製造装置や建設機械を自動で操作すれば、納期や作業期間を大幅に短縮し、コストの削減にも貢献します。</a:t>
            </a:r>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11</a:t>
            </a:fld>
            <a:endParaRPr kumimoji="1" lang="ja-JP" altLang="en-US"/>
          </a:p>
        </p:txBody>
      </p:sp>
    </p:spTree>
    <p:extLst>
      <p:ext uri="{BB962C8B-B14F-4D97-AF65-F5344CB8AC3E}">
        <p14:creationId xmlns:p14="http://schemas.microsoft.com/office/powerpoint/2010/main" val="17989261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かつてモノの性能や機能、品質や操作性は、ハードウェアの「細工」や「材料」によって物理的に実現していました。しかし、いま多くのモノにはコンピュータが組み込まれソフトウェアによってこれらを実現しています。もちろん、ハードウェアの価値が失われることはありませんが、ハードウェアだけでは機能や性能を実現できない時代を迎えています。</a:t>
            </a:r>
          </a:p>
          <a:p>
            <a:r>
              <a:rPr kumimoji="1" lang="ja-JP" altLang="ja-JP" sz="1200" kern="1200" dirty="0">
                <a:solidFill>
                  <a:schemeClr val="tx1"/>
                </a:solidFill>
                <a:effectLst/>
                <a:latin typeface="+mn-lt"/>
                <a:ea typeface="+mn-ea"/>
                <a:cs typeface="+mn-cs"/>
              </a:rPr>
              <a:t>例えば、以前のカメラの露出、ピント、絞り、シャッター・スピード、感度、発色などは、ハードウェアである機械部品の細工やフイルムの材料によって実現していましたが、いまではソフトウェアによって実現しています。いまでもハードウェアは、モノの価値を決める要素ではありますが、それは全体の一部に過ぎず、むしろソフトウェアが、より大きな役割を占めるようになりました。</a:t>
            </a:r>
          </a:p>
          <a:p>
            <a:r>
              <a:rPr kumimoji="1" lang="ja-JP" altLang="ja-JP" sz="1200" kern="1200" dirty="0">
                <a:solidFill>
                  <a:schemeClr val="tx1"/>
                </a:solidFill>
                <a:effectLst/>
                <a:latin typeface="+mn-lt"/>
                <a:ea typeface="+mn-ea"/>
                <a:cs typeface="+mn-cs"/>
              </a:rPr>
              <a:t>この「ハードウェア＋ソフトウェア」で構成された「モノ」がネットワークにつながれば、モノの価値の本質はサービスへとシフトします。例えば、</a:t>
            </a:r>
          </a:p>
          <a:p>
            <a:pPr lvl="0"/>
            <a:r>
              <a:rPr kumimoji="1" lang="ja-JP" altLang="ja-JP" sz="1200" kern="1200" dirty="0">
                <a:solidFill>
                  <a:schemeClr val="tx1"/>
                </a:solidFill>
                <a:effectLst/>
                <a:latin typeface="+mn-lt"/>
                <a:ea typeface="+mn-ea"/>
                <a:cs typeface="+mn-cs"/>
              </a:rPr>
              <a:t>デジタルカメラをインターネットにつないで、ソフトウェアを更新すれば、連写機能を向上させたり、アートフィルターの種類を増やしたりと、買ったときよりも高機能なものに変えてくれます。</a:t>
            </a:r>
          </a:p>
          <a:p>
            <a:pPr lvl="0"/>
            <a:r>
              <a:rPr kumimoji="1" lang="ja-JP" altLang="ja-JP" sz="1200" kern="1200" dirty="0">
                <a:solidFill>
                  <a:schemeClr val="tx1"/>
                </a:solidFill>
                <a:effectLst/>
                <a:latin typeface="+mn-lt"/>
                <a:ea typeface="+mn-ea"/>
                <a:cs typeface="+mn-cs"/>
              </a:rPr>
              <a:t>米国の電気自動車テスラのモデル</a:t>
            </a:r>
            <a:r>
              <a:rPr kumimoji="1" lang="en-US" altLang="ja-JP" sz="1200" kern="1200" dirty="0">
                <a:solidFill>
                  <a:schemeClr val="tx1"/>
                </a:solidFill>
                <a:effectLst/>
                <a:latin typeface="+mn-lt"/>
                <a:ea typeface="+mn-ea"/>
                <a:cs typeface="+mn-cs"/>
              </a:rPr>
              <a:t>S</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D</a:t>
            </a:r>
            <a:r>
              <a:rPr kumimoji="1" lang="ja-JP" altLang="ja-JP" sz="1200" kern="1200" dirty="0">
                <a:solidFill>
                  <a:schemeClr val="tx1"/>
                </a:solidFill>
                <a:effectLst/>
                <a:latin typeface="+mn-lt"/>
                <a:ea typeface="+mn-ea"/>
                <a:cs typeface="+mn-cs"/>
              </a:rPr>
              <a:t>シリーズには、発売当初にハードウェアに自動運転機能が組み込まれていまました。そして、ソフトウェアの更新によって自動運転ができるようになりました。</a:t>
            </a:r>
          </a:p>
          <a:p>
            <a:pPr lvl="0"/>
            <a:r>
              <a:rPr kumimoji="1" lang="en-US" altLang="ja-JP" sz="1200" kern="1200" dirty="0">
                <a:solidFill>
                  <a:schemeClr val="tx1"/>
                </a:solidFill>
                <a:effectLst/>
                <a:latin typeface="+mn-lt"/>
                <a:ea typeface="+mn-ea"/>
                <a:cs typeface="+mn-cs"/>
              </a:rPr>
              <a:t>Apple</a:t>
            </a:r>
            <a:r>
              <a:rPr kumimoji="1" lang="ja-JP" altLang="ja-JP" sz="1200" kern="1200" dirty="0">
                <a:solidFill>
                  <a:schemeClr val="tx1"/>
                </a:solidFill>
                <a:effectLst/>
                <a:latin typeface="+mn-lt"/>
                <a:ea typeface="+mn-ea"/>
                <a:cs typeface="+mn-cs"/>
              </a:rPr>
              <a:t>の</a:t>
            </a:r>
            <a:r>
              <a:rPr kumimoji="1" lang="en-US" altLang="ja-JP" sz="1200" kern="1200" dirty="0">
                <a:solidFill>
                  <a:schemeClr val="tx1"/>
                </a:solidFill>
                <a:effectLst/>
                <a:latin typeface="+mn-lt"/>
                <a:ea typeface="+mn-ea"/>
                <a:cs typeface="+mn-cs"/>
              </a:rPr>
              <a:t>iPod</a:t>
            </a:r>
            <a:r>
              <a:rPr kumimoji="1" lang="ja-JP" altLang="ja-JP" sz="1200" kern="1200" dirty="0">
                <a:solidFill>
                  <a:schemeClr val="tx1"/>
                </a:solidFill>
                <a:effectLst/>
                <a:latin typeface="+mn-lt"/>
                <a:ea typeface="+mn-ea"/>
                <a:cs typeface="+mn-cs"/>
              </a:rPr>
              <a:t>というハードウェアは、楽曲ダウンロード・サービスの</a:t>
            </a:r>
            <a:r>
              <a:rPr kumimoji="1" lang="en-US" altLang="ja-JP" sz="1200" kern="1200" dirty="0">
                <a:solidFill>
                  <a:schemeClr val="tx1"/>
                </a:solidFill>
                <a:effectLst/>
                <a:latin typeface="+mn-lt"/>
                <a:ea typeface="+mn-ea"/>
                <a:cs typeface="+mn-cs"/>
              </a:rPr>
              <a:t>iTunes Music Store</a:t>
            </a:r>
            <a:r>
              <a:rPr kumimoji="1" lang="ja-JP" altLang="ja-JP" sz="1200" kern="1200" dirty="0">
                <a:solidFill>
                  <a:schemeClr val="tx1"/>
                </a:solidFill>
                <a:effectLst/>
                <a:latin typeface="+mn-lt"/>
                <a:ea typeface="+mn-ea"/>
                <a:cs typeface="+mn-cs"/>
              </a:rPr>
              <a:t>や定額聴き放題サービスの</a:t>
            </a:r>
            <a:r>
              <a:rPr kumimoji="1" lang="en-US" altLang="ja-JP" sz="1200" kern="1200" dirty="0">
                <a:solidFill>
                  <a:schemeClr val="tx1"/>
                </a:solidFill>
                <a:effectLst/>
                <a:latin typeface="+mn-lt"/>
                <a:ea typeface="+mn-ea"/>
                <a:cs typeface="+mn-cs"/>
              </a:rPr>
              <a:t>Apple Music</a:t>
            </a:r>
            <a:r>
              <a:rPr kumimoji="1" lang="ja-JP" altLang="ja-JP" sz="1200" kern="1200" dirty="0">
                <a:solidFill>
                  <a:schemeClr val="tx1"/>
                </a:solidFill>
                <a:effectLst/>
                <a:latin typeface="+mn-lt"/>
                <a:ea typeface="+mn-ea"/>
                <a:cs typeface="+mn-cs"/>
              </a:rPr>
              <a:t>というクラウド・サービスと一体となって提供されるからこそ、人気を博しているのです。</a:t>
            </a:r>
          </a:p>
          <a:p>
            <a:r>
              <a:rPr kumimoji="1" lang="ja-JP" altLang="ja-JP" sz="1200" kern="1200" dirty="0">
                <a:solidFill>
                  <a:schemeClr val="tx1"/>
                </a:solidFill>
                <a:effectLst/>
                <a:latin typeface="+mn-lt"/>
                <a:ea typeface="+mn-ea"/>
                <a:cs typeface="+mn-cs"/>
              </a:rPr>
              <a:t>このように、モノがネットワークにつながることで、モノは購入した後も継続的に機能を向上させ進化し続けます。「モノ」の機能や性能は、それを作り、出荷することで完結するのではなく、作られたモノとその後のサービスが一体となって、モノの新たな価値を生みだし続けるのです。</a:t>
            </a:r>
            <a:r>
              <a:rPr lang="ja-JP" altLang="ja-JP" dirty="0">
                <a:effectLst/>
              </a:rPr>
              <a:t> </a:t>
            </a:r>
            <a:endParaRPr kumimoji="1" lang="ja-JP" altLang="ja-JP" sz="1200" kern="1200" dirty="0">
              <a:solidFill>
                <a:schemeClr val="tx1"/>
              </a:solidFill>
              <a:effectLst/>
              <a:latin typeface="+mn-lt"/>
              <a:ea typeface="+mn-ea"/>
              <a:cs typeface="+mn-cs"/>
            </a:endParaRPr>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12</a:t>
            </a:fld>
            <a:endParaRPr kumimoji="1" lang="ja-JP" altLang="en-US"/>
          </a:p>
        </p:txBody>
      </p:sp>
    </p:spTree>
    <p:extLst>
      <p:ext uri="{BB962C8B-B14F-4D97-AF65-F5344CB8AC3E}">
        <p14:creationId xmlns:p14="http://schemas.microsoft.com/office/powerpoint/2010/main" val="41824863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【図解】コレ１枚で分かる</a:t>
            </a:r>
            <a:r>
              <a:rPr kumimoji="1" lang="en-US" altLang="ja-JP" sz="1200" kern="1200" dirty="0" err="1">
                <a:solidFill>
                  <a:schemeClr val="tx1"/>
                </a:solidFill>
                <a:effectLst/>
                <a:latin typeface="+mn-lt"/>
                <a:ea typeface="+mn-ea"/>
                <a:cs typeface="+mn-cs"/>
              </a:rPr>
              <a:t>IoT</a:t>
            </a:r>
            <a:r>
              <a:rPr kumimoji="1" lang="ja-JP" altLang="ja-JP" sz="1200" kern="1200" dirty="0">
                <a:solidFill>
                  <a:schemeClr val="tx1"/>
                </a:solidFill>
                <a:effectLst/>
                <a:latin typeface="+mn-lt"/>
                <a:ea typeface="+mn-ea"/>
                <a:cs typeface="+mn-cs"/>
              </a:rPr>
              <a:t>と「モノのサービス化」</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現実社会の行動や出来事をデータ化する仕組みとして、</a:t>
            </a:r>
            <a:r>
              <a:rPr kumimoji="1" lang="en-US" altLang="ja-JP" sz="1200" kern="1200" dirty="0" err="1">
                <a:solidFill>
                  <a:schemeClr val="tx1"/>
                </a:solidFill>
                <a:effectLst/>
                <a:latin typeface="+mn-lt"/>
                <a:ea typeface="+mn-ea"/>
                <a:cs typeface="+mn-cs"/>
              </a:rPr>
              <a:t>IoT</a:t>
            </a:r>
            <a:r>
              <a:rPr kumimoji="1" lang="ja-JP" altLang="ja-JP" sz="1200" kern="1200" dirty="0">
                <a:solidFill>
                  <a:schemeClr val="tx1"/>
                </a:solidFill>
                <a:effectLst/>
                <a:latin typeface="+mn-lt"/>
                <a:ea typeface="+mn-ea"/>
                <a:cs typeface="+mn-cs"/>
              </a:rPr>
              <a:t>に注目が集まっている。では、集めたデータは、どのような価値を生みだそうとしているのだろうか。そのひとつが、「モノのサービス化」というパラダイムシフトだ。</a:t>
            </a:r>
          </a:p>
          <a:p>
            <a:r>
              <a:rPr kumimoji="1" lang="ja-JP" altLang="ja-JP" sz="1200" kern="1200" dirty="0">
                <a:solidFill>
                  <a:schemeClr val="tx1"/>
                </a:solidFill>
                <a:effectLst/>
                <a:latin typeface="+mn-lt"/>
                <a:ea typeface="+mn-ea"/>
                <a:cs typeface="+mn-cs"/>
              </a:rPr>
              <a:t>モノのサービス化の前提として、「モノの</a:t>
            </a:r>
            <a:r>
              <a:rPr kumimoji="1" lang="en-US" altLang="ja-JP" sz="1200" kern="1200" dirty="0">
                <a:solidFill>
                  <a:schemeClr val="tx1"/>
                </a:solidFill>
                <a:effectLst/>
                <a:latin typeface="+mn-lt"/>
                <a:ea typeface="+mn-ea"/>
                <a:cs typeface="+mn-cs"/>
              </a:rPr>
              <a:t>SD</a:t>
            </a:r>
            <a:r>
              <a:rPr kumimoji="1" lang="ja-JP" altLang="ja-JP" sz="1200" kern="1200" dirty="0">
                <a:solidFill>
                  <a:schemeClr val="tx1"/>
                </a:solidFill>
                <a:effectLst/>
                <a:latin typeface="+mn-lt"/>
                <a:ea typeface="+mn-ea"/>
                <a:cs typeface="+mn-cs"/>
              </a:rPr>
              <a:t>化」がある。</a:t>
            </a:r>
            <a:r>
              <a:rPr kumimoji="1" lang="en-US" altLang="ja-JP" sz="1200" kern="1200" dirty="0">
                <a:solidFill>
                  <a:schemeClr val="tx1"/>
                </a:solidFill>
                <a:effectLst/>
                <a:latin typeface="+mn-lt"/>
                <a:ea typeface="+mn-ea"/>
                <a:cs typeface="+mn-cs"/>
              </a:rPr>
              <a:t>SD</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Software Defined</a:t>
            </a:r>
            <a:r>
              <a:rPr kumimoji="1" lang="ja-JP" altLang="ja-JP" sz="1200" kern="1200" dirty="0">
                <a:solidFill>
                  <a:schemeClr val="tx1"/>
                </a:solidFill>
                <a:effectLst/>
                <a:latin typeface="+mn-lt"/>
                <a:ea typeface="+mn-ea"/>
                <a:cs typeface="+mn-cs"/>
              </a:rPr>
              <a:t>）とは、「ソフトウェアで定義された」あるいは、「ソフトウェアで規定する」という意味だ。以下の図をご覧いだきたい。</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1953</a:t>
            </a:r>
            <a:r>
              <a:rPr kumimoji="1" lang="ja-JP" altLang="ja-JP" sz="1200" kern="1200" dirty="0">
                <a:solidFill>
                  <a:schemeClr val="tx1"/>
                </a:solidFill>
                <a:effectLst/>
                <a:latin typeface="+mn-lt"/>
                <a:ea typeface="+mn-ea"/>
                <a:cs typeface="+mn-cs"/>
              </a:rPr>
              <a:t>年に就航した旅客機ダグラス</a:t>
            </a:r>
            <a:r>
              <a:rPr kumimoji="1" lang="en-US" altLang="ja-JP" sz="1200" kern="1200" dirty="0">
                <a:solidFill>
                  <a:schemeClr val="tx1"/>
                </a:solidFill>
                <a:effectLst/>
                <a:latin typeface="+mn-lt"/>
                <a:ea typeface="+mn-ea"/>
                <a:cs typeface="+mn-cs"/>
              </a:rPr>
              <a:t>DC7</a:t>
            </a:r>
            <a:r>
              <a:rPr kumimoji="1" lang="ja-JP" altLang="ja-JP" sz="1200" kern="1200" dirty="0">
                <a:solidFill>
                  <a:schemeClr val="tx1"/>
                </a:solidFill>
                <a:effectLst/>
                <a:latin typeface="+mn-lt"/>
                <a:ea typeface="+mn-ea"/>
                <a:cs typeface="+mn-cs"/>
              </a:rPr>
              <a:t>のコックピットは、様々なメーターや操縦桿、レバーやスイッチなどに埋もれている。これらのハードウェアは、エンジンや燃料タンクのセンサーに直接繋がってそのデータを表示したり、昇降舵やフラップを直接動かしたりと、人間が直接的に航空機の状態を監視し、操作している。当然、性能の改善のためのハードウェアの交換や故障の修理などに、物理的作業を必要とした。</a:t>
            </a:r>
          </a:p>
          <a:p>
            <a:r>
              <a:rPr kumimoji="1" lang="ja-JP" altLang="ja-JP" sz="1200" kern="1200" dirty="0">
                <a:solidFill>
                  <a:schemeClr val="tx1"/>
                </a:solidFill>
                <a:effectLst/>
                <a:latin typeface="+mn-lt"/>
                <a:ea typeface="+mn-ea"/>
                <a:cs typeface="+mn-cs"/>
              </a:rPr>
              <a:t>一方、</a:t>
            </a:r>
            <a:r>
              <a:rPr kumimoji="1" lang="en-US" altLang="ja-JP" sz="1200" kern="1200" dirty="0">
                <a:solidFill>
                  <a:schemeClr val="tx1"/>
                </a:solidFill>
                <a:effectLst/>
                <a:latin typeface="+mn-lt"/>
                <a:ea typeface="+mn-ea"/>
                <a:cs typeface="+mn-cs"/>
              </a:rPr>
              <a:t>2011</a:t>
            </a:r>
            <a:r>
              <a:rPr kumimoji="1" lang="ja-JP" altLang="ja-JP" sz="1200" kern="1200" dirty="0">
                <a:solidFill>
                  <a:schemeClr val="tx1"/>
                </a:solidFill>
                <a:effectLst/>
                <a:latin typeface="+mn-lt"/>
                <a:ea typeface="+mn-ea"/>
                <a:cs typeface="+mn-cs"/>
              </a:rPr>
              <a:t>年に就航したボーイング</a:t>
            </a:r>
            <a:r>
              <a:rPr kumimoji="1" lang="en-US" altLang="ja-JP" sz="1200" kern="1200" dirty="0">
                <a:solidFill>
                  <a:schemeClr val="tx1"/>
                </a:solidFill>
                <a:effectLst/>
                <a:latin typeface="+mn-lt"/>
                <a:ea typeface="+mn-ea"/>
                <a:cs typeface="+mn-cs"/>
              </a:rPr>
              <a:t>787</a:t>
            </a:r>
            <a:r>
              <a:rPr kumimoji="1" lang="ja-JP" altLang="ja-JP" sz="1200" kern="1200" dirty="0">
                <a:solidFill>
                  <a:schemeClr val="tx1"/>
                </a:solidFill>
                <a:effectLst/>
                <a:latin typeface="+mn-lt"/>
                <a:ea typeface="+mn-ea"/>
                <a:cs typeface="+mn-cs"/>
              </a:rPr>
              <a:t>は、操縦や操作の多くを、ソフトウェアを介在して行う。例えば、運航に関わる様々なデータは、一旦ソフトウェアで処理され、自動で必要な操作を行ったり、そのときに必要な情報を整理、選択して液晶画面に表示させたりしている。操縦桿もフライ・バイ・ワイヤーといって、人間の操作した動きをセンサーで読み取り電気的な信号に置き換えている。これにより、人間の操作を補完し、様々な機器との協調・連携を自動化して、最適な飛行を実現している。つまり、航空機というハードウェアは、ソフトウェアによって操作されているわけだ。</a:t>
            </a:r>
          </a:p>
          <a:p>
            <a:r>
              <a:rPr kumimoji="1" lang="ja-JP" altLang="ja-JP" sz="1200" kern="1200" dirty="0">
                <a:solidFill>
                  <a:schemeClr val="tx1"/>
                </a:solidFill>
                <a:effectLst/>
                <a:latin typeface="+mn-lt"/>
                <a:ea typeface="+mn-ea"/>
                <a:cs typeface="+mn-cs"/>
              </a:rPr>
              <a:t>これは、ソフトウェアが、航空機というハードウェアの機能や性能を規定し、操作性や燃費効率を左右しているということでもある。つまり、モノの機能や性能のかなりの部分が、ソフトウェアによって定義あるいは規定されているということでもある。</a:t>
            </a:r>
          </a:p>
          <a:p>
            <a:r>
              <a:rPr kumimoji="1" lang="ja-JP" altLang="ja-JP" sz="1200" kern="1200" dirty="0">
                <a:solidFill>
                  <a:schemeClr val="tx1"/>
                </a:solidFill>
                <a:effectLst/>
                <a:latin typeface="+mn-lt"/>
                <a:ea typeface="+mn-ea"/>
                <a:cs typeface="+mn-cs"/>
              </a:rPr>
              <a:t>この方法により、ソフトウェアに手を加えることで機能や性能、操作性を改善したり、燃費を向上させたりが可能になる。また、遠隔地からの保守点検、あるいはソフトウェアによる自己点検や修復などの自律化機能を持たせ人間の介在無しに保守作業を行うことも可能になる。これが、「モノの</a:t>
            </a:r>
            <a:r>
              <a:rPr kumimoji="1" lang="en-US" altLang="ja-JP" sz="1200" kern="1200" dirty="0">
                <a:solidFill>
                  <a:schemeClr val="tx1"/>
                </a:solidFill>
                <a:effectLst/>
                <a:latin typeface="+mn-lt"/>
                <a:ea typeface="+mn-ea"/>
                <a:cs typeface="+mn-cs"/>
              </a:rPr>
              <a:t>SD</a:t>
            </a:r>
            <a:r>
              <a:rPr kumimoji="1" lang="ja-JP" altLang="ja-JP" sz="1200" kern="1200" dirty="0">
                <a:solidFill>
                  <a:schemeClr val="tx1"/>
                </a:solidFill>
                <a:effectLst/>
                <a:latin typeface="+mn-lt"/>
                <a:ea typeface="+mn-ea"/>
                <a:cs typeface="+mn-cs"/>
              </a:rPr>
              <a:t>化」だ。この取り組みは、航空機だけではなくその他のモノにも拡がりつつある。</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「モノの</a:t>
            </a:r>
            <a:r>
              <a:rPr kumimoji="1" lang="en-US" altLang="ja-JP" sz="1200" kern="1200" dirty="0">
                <a:solidFill>
                  <a:schemeClr val="tx1"/>
                </a:solidFill>
                <a:effectLst/>
                <a:latin typeface="+mn-lt"/>
                <a:ea typeface="+mn-ea"/>
                <a:cs typeface="+mn-cs"/>
              </a:rPr>
              <a:t>SD</a:t>
            </a:r>
            <a:r>
              <a:rPr kumimoji="1" lang="ja-JP" altLang="ja-JP" sz="1200" kern="1200" dirty="0">
                <a:solidFill>
                  <a:schemeClr val="tx1"/>
                </a:solidFill>
                <a:effectLst/>
                <a:latin typeface="+mn-lt"/>
                <a:ea typeface="+mn-ea"/>
                <a:cs typeface="+mn-cs"/>
              </a:rPr>
              <a:t>化」によって、モノ作りは、「性能や機能の優れたモノを作ること」をめざすことから、「常に最適なモノを使い続けてもらうこと」をめざすようになる。つまり、作った後のことまで考え、それを支えてゆくモノ作りが、求められるようになる。つまり、モノのサービス化というパラダイムシフトが、起ころうとしている。</a:t>
            </a:r>
          </a:p>
          <a:p>
            <a:r>
              <a:rPr kumimoji="1" lang="ja-JP" altLang="ja-JP" sz="1200" kern="1200" dirty="0">
                <a:solidFill>
                  <a:schemeClr val="tx1"/>
                </a:solidFill>
                <a:effectLst/>
                <a:latin typeface="+mn-lt"/>
                <a:ea typeface="+mn-ea"/>
                <a:cs typeface="+mn-cs"/>
              </a:rPr>
              <a:t>「モノを使うこと」の最適化を実現するためには、モノの状況をデータとして捉える仕組みが必要となる。これが、</a:t>
            </a:r>
            <a:r>
              <a:rPr kumimoji="1" lang="en-US" altLang="ja-JP" sz="1200" kern="1200" dirty="0" err="1">
                <a:solidFill>
                  <a:schemeClr val="tx1"/>
                </a:solidFill>
                <a:effectLst/>
                <a:latin typeface="+mn-lt"/>
                <a:ea typeface="+mn-ea"/>
                <a:cs typeface="+mn-cs"/>
              </a:rPr>
              <a:t>IoT</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Internet of Things</a:t>
            </a:r>
            <a:r>
              <a:rPr kumimoji="1" lang="ja-JP" altLang="ja-JP" sz="1200" kern="1200" dirty="0">
                <a:solidFill>
                  <a:schemeClr val="tx1"/>
                </a:solidFill>
                <a:effectLst/>
                <a:latin typeface="+mn-lt"/>
                <a:ea typeface="+mn-ea"/>
                <a:cs typeface="+mn-cs"/>
              </a:rPr>
              <a:t>）だ。</a:t>
            </a:r>
          </a:p>
          <a:p>
            <a:r>
              <a:rPr kumimoji="1" lang="ja-JP" altLang="ja-JP" sz="1200" kern="1200" dirty="0">
                <a:solidFill>
                  <a:schemeClr val="tx1"/>
                </a:solidFill>
                <a:effectLst/>
                <a:latin typeface="+mn-lt"/>
                <a:ea typeface="+mn-ea"/>
                <a:cs typeface="+mn-cs"/>
              </a:rPr>
              <a:t>ものに組み込まれたセンサーが、モノの様々な状況をデータ化し、ネットワークを介してメーカーに送る。メーカーは、それを解析し、状況を把握して、モノに組み込まれたソフトウェアを改修し、再びモノに組み込まれたソフトウェアを更新することで、機能や性能、操作性を改善する。また、集められたデータは、より優れた製品を開発するための情報としても用いられることになる。ハードウェアは、そんなソフトウェアとの関係を前提に機能や性能を作ってゆかなければならない。</a:t>
            </a:r>
          </a:p>
          <a:p>
            <a:r>
              <a:rPr kumimoji="1" lang="ja-JP" altLang="ja-JP" sz="1200" kern="1200" dirty="0">
                <a:solidFill>
                  <a:schemeClr val="tx1"/>
                </a:solidFill>
                <a:effectLst/>
                <a:latin typeface="+mn-lt"/>
                <a:ea typeface="+mn-ea"/>
                <a:cs typeface="+mn-cs"/>
              </a:rPr>
              <a:t>さらに得られたデータから新たなサービスを生みだすことができる。例えば、ジェットエンジンの運行情報をデータとして収集し、その解析データを使って燃費効率の高い飛行方法を指導するコンサルティングサービスや</a:t>
            </a:r>
            <a:r>
              <a:rPr kumimoji="1" lang="en-US" altLang="ja-JP" sz="1200" kern="1200" dirty="0">
                <a:solidFill>
                  <a:schemeClr val="tx1"/>
                </a:solidFill>
                <a:effectLst/>
                <a:latin typeface="+mn-lt"/>
                <a:ea typeface="+mn-ea"/>
                <a:cs typeface="+mn-cs"/>
              </a:rPr>
              <a:t>PBL</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Performance Based Logistics</a:t>
            </a:r>
            <a:r>
              <a:rPr kumimoji="1" lang="ja-JP" altLang="ja-JP" sz="1200" kern="1200" dirty="0">
                <a:solidFill>
                  <a:schemeClr val="tx1"/>
                </a:solidFill>
                <a:effectLst/>
                <a:latin typeface="+mn-lt"/>
                <a:ea typeface="+mn-ea"/>
                <a:cs typeface="+mn-cs"/>
              </a:rPr>
              <a:t>）といわれる個々の作業や部品の調達に対価を支払うのではなく、可動率の確保や修理時間の短縮といった成果（パフォーマンス）に対価を支払うサービスなどが登場している。また、自動販売機に気象センサーやカメラ、人感センサーを付け、それらを分析して、きめ細かな地域別の気象情報を提供したり、マーケティング情報を提供したりする情報サービスなどだ。製品そのものの付加価値を高めるだけではなく、集めたデータを使った新たなビジネスの展開へと可能性が広がる。</a:t>
            </a:r>
          </a:p>
          <a:p>
            <a:r>
              <a:rPr kumimoji="1" lang="ja-JP" altLang="ja-JP" sz="1200" kern="1200" dirty="0">
                <a:solidFill>
                  <a:schemeClr val="tx1"/>
                </a:solidFill>
                <a:effectLst/>
                <a:latin typeface="+mn-lt"/>
                <a:ea typeface="+mn-ea"/>
                <a:cs typeface="+mn-cs"/>
              </a:rPr>
              <a:t>ものを作り提供することから使いづけてもらうことへ、さらには、データそのものを価値として顧客に提供することへ。このような一連の取り組みが、「モノのサービス化」だ。それを支えているのか、「モノの</a:t>
            </a:r>
            <a:r>
              <a:rPr kumimoji="1" lang="en-US" altLang="ja-JP" sz="1200" kern="1200" dirty="0">
                <a:solidFill>
                  <a:schemeClr val="tx1"/>
                </a:solidFill>
                <a:effectLst/>
                <a:latin typeface="+mn-lt"/>
                <a:ea typeface="+mn-ea"/>
                <a:cs typeface="+mn-cs"/>
              </a:rPr>
              <a:t>SD</a:t>
            </a:r>
            <a:r>
              <a:rPr kumimoji="1" lang="ja-JP" altLang="ja-JP" sz="1200" kern="1200" dirty="0">
                <a:solidFill>
                  <a:schemeClr val="tx1"/>
                </a:solidFill>
                <a:effectLst/>
                <a:latin typeface="+mn-lt"/>
                <a:ea typeface="+mn-ea"/>
                <a:cs typeface="+mn-cs"/>
              </a:rPr>
              <a:t>化」と</a:t>
            </a:r>
            <a:r>
              <a:rPr kumimoji="1" lang="en-US" altLang="ja-JP" sz="1200" kern="1200" dirty="0" err="1">
                <a:solidFill>
                  <a:schemeClr val="tx1"/>
                </a:solidFill>
                <a:effectLst/>
                <a:latin typeface="+mn-lt"/>
                <a:ea typeface="+mn-ea"/>
                <a:cs typeface="+mn-cs"/>
              </a:rPr>
              <a:t>IoT</a:t>
            </a:r>
            <a:r>
              <a:rPr kumimoji="1" lang="ja-JP" altLang="ja-JP" sz="1200" kern="1200" dirty="0">
                <a:solidFill>
                  <a:schemeClr val="tx1"/>
                </a:solidFill>
                <a:effectLst/>
                <a:latin typeface="+mn-lt"/>
                <a:ea typeface="+mn-ea"/>
                <a:cs typeface="+mn-cs"/>
              </a:rPr>
              <a:t>だ。</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14</a:t>
            </a:fld>
            <a:endParaRPr kumimoji="1" lang="ja-JP" altLang="en-US"/>
          </a:p>
        </p:txBody>
      </p:sp>
    </p:spTree>
    <p:extLst>
      <p:ext uri="{BB962C8B-B14F-4D97-AF65-F5344CB8AC3E}">
        <p14:creationId xmlns:p14="http://schemas.microsoft.com/office/powerpoint/2010/main" val="28928021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200" kern="1200" dirty="0" err="1">
                <a:solidFill>
                  <a:schemeClr val="tx1"/>
                </a:solidFill>
                <a:effectLst/>
                <a:latin typeface="+mn-lt"/>
                <a:ea typeface="+mn-ea"/>
                <a:cs typeface="+mn-cs"/>
              </a:rPr>
              <a:t>IoT</a:t>
            </a:r>
            <a:r>
              <a:rPr kumimoji="1" lang="ja-JP" altLang="ja-JP" sz="1200" kern="1200" dirty="0">
                <a:solidFill>
                  <a:schemeClr val="tx1"/>
                </a:solidFill>
                <a:effectLst/>
                <a:latin typeface="+mn-lt"/>
                <a:ea typeface="+mn-ea"/>
                <a:cs typeface="+mn-cs"/>
              </a:rPr>
              <a:t>の稼働状況をリアルタイムで計測する仕組みを使えば、「モノ」を売らずに使用量に応じて課金する「サービスとしてモノ」を提供するビジネスが実現します。</a:t>
            </a:r>
          </a:p>
          <a:p>
            <a:pPr lvl="0"/>
            <a:r>
              <a:rPr kumimoji="1" lang="ja-JP" altLang="ja-JP" sz="1200" kern="1200" dirty="0">
                <a:solidFill>
                  <a:schemeClr val="tx1"/>
                </a:solidFill>
                <a:effectLst/>
                <a:latin typeface="+mn-lt"/>
                <a:ea typeface="+mn-ea"/>
                <a:cs typeface="+mn-cs"/>
              </a:rPr>
              <a:t>航空機用のジェット・エンジンを製造・販売する英ロールスロイスは、エンジンという「モノ」を販売するのではなく、実際に使用した時間と出力の積に応じて、利用者である航空会社に利用量を請求する「</a:t>
            </a:r>
            <a:r>
              <a:rPr kumimoji="1" lang="en-US" altLang="ja-JP" sz="1200" kern="1200" dirty="0">
                <a:solidFill>
                  <a:schemeClr val="tx1"/>
                </a:solidFill>
                <a:effectLst/>
                <a:latin typeface="+mn-lt"/>
                <a:ea typeface="+mn-ea"/>
                <a:cs typeface="+mn-cs"/>
              </a:rPr>
              <a:t>Power by the Hour</a:t>
            </a:r>
            <a:r>
              <a:rPr kumimoji="1" lang="ja-JP" altLang="ja-JP" sz="1200" kern="1200" dirty="0">
                <a:solidFill>
                  <a:schemeClr val="tx1"/>
                </a:solidFill>
                <a:effectLst/>
                <a:latin typeface="+mn-lt"/>
                <a:ea typeface="+mn-ea"/>
                <a:cs typeface="+mn-cs"/>
              </a:rPr>
              <a:t>」というサービスを提供しています。エンジンに組み込まれたセンサーが、使用状況や各部品の消耗具合、不具合などを検知し、ネットを経由してそのデータを送ります。そのデータは解析され、修理・点検の必要性を個別に判断し、故障で動かなくなる前に対応できるようになります。これにより、より安全な運行が実現し、機材の稼働率が上がることでユーザーの満足度は高まります。さらに保守・点検のタイミングや必要な部品の在庫、エンジニアの稼働が最適化され、サービス・コストの削減が可能になります。</a:t>
            </a:r>
          </a:p>
          <a:p>
            <a:pPr lvl="0"/>
            <a:r>
              <a:rPr kumimoji="1" lang="ja-JP" altLang="ja-JP" sz="1200" kern="1200" dirty="0">
                <a:solidFill>
                  <a:schemeClr val="tx1"/>
                </a:solidFill>
                <a:effectLst/>
                <a:latin typeface="+mn-lt"/>
                <a:ea typeface="+mn-ea"/>
                <a:cs typeface="+mn-cs"/>
              </a:rPr>
              <a:t>仏タイヤメーカーのミシュランは、運送会社向けに走行距離に応じてタイヤの利用料金を請求するビジネスをはじめています。さらに、燃料を節約できる走行方法のアドバイスを運転手に提供したり、省エネ運転の研修を行ったりと、これまでのタイヤメーカーではあり得なかったビジネスに踏み出しています。このサービスによって運送会社は投資を抑えることができるばかりでなく運行コストも削減でき、経営体質強化に貢献することができます。</a:t>
            </a:r>
          </a:p>
          <a:p>
            <a:pPr lvl="0"/>
            <a:r>
              <a:rPr kumimoji="1" lang="ja-JP" altLang="ja-JP" sz="1200" kern="1200" dirty="0">
                <a:solidFill>
                  <a:schemeClr val="tx1"/>
                </a:solidFill>
                <a:effectLst/>
                <a:latin typeface="+mn-lt"/>
                <a:ea typeface="+mn-ea"/>
                <a:cs typeface="+mn-cs"/>
              </a:rPr>
              <a:t>建設機械大手のコマツは、無人ヘリコプターのドローンで建設現場を測量し、そのデータと設計データ使って建設機械を自動運転し工事をするサービスを提供しています。これまで熟練者に頼っていた精密な測量や難しい工事を経験の浅い作業員でもこなすことができ、人手不足に悩む業界にとっては大きな助けとなっています。</a:t>
            </a:r>
          </a:p>
          <a:p>
            <a:r>
              <a:rPr kumimoji="1" lang="ja-JP" altLang="ja-JP" sz="1200" kern="1200" dirty="0">
                <a:solidFill>
                  <a:schemeClr val="tx1"/>
                </a:solidFill>
                <a:effectLst/>
                <a:latin typeface="+mn-lt"/>
                <a:ea typeface="+mn-ea"/>
                <a:cs typeface="+mn-cs"/>
              </a:rPr>
              <a:t>このように、モノそのものではなく、モノを含むサービス全体が新たな価値を生みだす時代を向かえようとしています。</a:t>
            </a:r>
            <a:r>
              <a:rPr lang="ja-JP" altLang="ja-JP" dirty="0">
                <a:effectLst/>
              </a:rPr>
              <a:t> </a:t>
            </a:r>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21</a:t>
            </a:fld>
            <a:endParaRPr kumimoji="1" lang="ja-JP" altLang="en-US"/>
          </a:p>
        </p:txBody>
      </p:sp>
    </p:spTree>
    <p:extLst>
      <p:ext uri="{BB962C8B-B14F-4D97-AF65-F5344CB8AC3E}">
        <p14:creationId xmlns:p14="http://schemas.microsoft.com/office/powerpoint/2010/main" val="9940085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26A5AFC-0313-244E-A5A2-5096E4321F46}" type="slidenum">
              <a:rPr kumimoji="1" lang="ja-JP" altLang="en-US" smtClean="0"/>
              <a:t>22</a:t>
            </a:fld>
            <a:endParaRPr kumimoji="1" lang="ja-JP" altLang="en-US"/>
          </a:p>
        </p:txBody>
      </p:sp>
    </p:spTree>
    <p:extLst>
      <p:ext uri="{BB962C8B-B14F-4D97-AF65-F5344CB8AC3E}">
        <p14:creationId xmlns:p14="http://schemas.microsoft.com/office/powerpoint/2010/main" val="342174061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7" name="正方形/長方形 6"/>
          <p:cNvSpPr/>
          <p:nvPr userDrawn="1"/>
        </p:nvSpPr>
        <p:spPr>
          <a:xfrm>
            <a:off x="0" y="0"/>
            <a:ext cx="9144000" cy="6858000"/>
          </a:xfrm>
          <a:prstGeom prst="rect">
            <a:avLst/>
          </a:prstGeom>
          <a:solidFill>
            <a:schemeClr val="bg1"/>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9" name="正方形/長方形 8"/>
          <p:cNvSpPr/>
          <p:nvPr userDrawn="1"/>
        </p:nvSpPr>
        <p:spPr>
          <a:xfrm flipV="1">
            <a:off x="685800" y="2276971"/>
            <a:ext cx="7772400" cy="933083"/>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2" name="タイトル 1"/>
          <p:cNvSpPr>
            <a:spLocks noGrp="1"/>
          </p:cNvSpPr>
          <p:nvPr>
            <p:ph type="ctrTitle"/>
          </p:nvPr>
        </p:nvSpPr>
        <p:spPr>
          <a:xfrm>
            <a:off x="685800" y="2276971"/>
            <a:ext cx="7772400" cy="933083"/>
          </a:xfrm>
        </p:spPr>
        <p:txBody>
          <a:bodyPr/>
          <a:lstStyle>
            <a:lvl1pPr algn="r">
              <a:defRPr sz="3600">
                <a:solidFill>
                  <a:schemeClr val="bg1"/>
                </a:solidFill>
              </a:defRPr>
            </a:lvl1pPr>
          </a:lstStyle>
          <a:p>
            <a:r>
              <a:rPr kumimoji="1" lang="ja-JP" altLang="en-US" dirty="0"/>
              <a:t>マスター タイトルの書式設定</a:t>
            </a:r>
          </a:p>
        </p:txBody>
      </p:sp>
      <p:sp>
        <p:nvSpPr>
          <p:cNvPr id="3" name="サブタイトル 2"/>
          <p:cNvSpPr>
            <a:spLocks noGrp="1"/>
          </p:cNvSpPr>
          <p:nvPr>
            <p:ph type="subTitle" idx="1"/>
          </p:nvPr>
        </p:nvSpPr>
        <p:spPr>
          <a:xfrm>
            <a:off x="685800" y="3886200"/>
            <a:ext cx="7772400" cy="566005"/>
          </a:xfrm>
        </p:spPr>
        <p:txBody>
          <a:bodyPr>
            <a:normAutofit/>
          </a:bodyPr>
          <a:lstStyle>
            <a:lvl1pPr marL="0" indent="0" algn="r">
              <a:buNone/>
              <a:defRPr sz="2400">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endParaRPr kumimoji="1" lang="ja-JP" altLang="en-US" dirty="0"/>
          </a:p>
        </p:txBody>
      </p:sp>
      <p:sp>
        <p:nvSpPr>
          <p:cNvPr id="10" name="正方形/長方形 9"/>
          <p:cNvSpPr/>
          <p:nvPr userDrawn="1"/>
        </p:nvSpPr>
        <p:spPr>
          <a:xfrm flipV="1">
            <a:off x="0" y="-1"/>
            <a:ext cx="244235" cy="237265"/>
          </a:xfrm>
          <a:prstGeom prst="rect">
            <a:avLst/>
          </a:prstGeom>
          <a:solidFill>
            <a:srgbClr val="CC0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13" name="正方形/長方形 12"/>
          <p:cNvSpPr/>
          <p:nvPr userDrawn="1"/>
        </p:nvSpPr>
        <p:spPr>
          <a:xfrm flipV="1">
            <a:off x="0" y="6662718"/>
            <a:ext cx="9144000" cy="201893"/>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16" name="正方形/長方形 15"/>
          <p:cNvSpPr/>
          <p:nvPr userDrawn="1"/>
        </p:nvSpPr>
        <p:spPr>
          <a:xfrm flipV="1">
            <a:off x="244236" y="0"/>
            <a:ext cx="244235" cy="237265"/>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22" name="正方形/長方形 21"/>
          <p:cNvSpPr/>
          <p:nvPr userDrawn="1"/>
        </p:nvSpPr>
        <p:spPr>
          <a:xfrm flipH="1" flipV="1">
            <a:off x="9059333" y="-2"/>
            <a:ext cx="97309" cy="6858002"/>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21" name="正方形/長方形 20"/>
          <p:cNvSpPr/>
          <p:nvPr userDrawn="1"/>
        </p:nvSpPr>
        <p:spPr>
          <a:xfrm flipV="1">
            <a:off x="9059334" y="6662710"/>
            <a:ext cx="97896" cy="201897"/>
          </a:xfrm>
          <a:prstGeom prst="rect">
            <a:avLst/>
          </a:prstGeom>
          <a:solidFill>
            <a:srgbClr val="CC0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pic>
        <p:nvPicPr>
          <p:cNvPr id="20" name="図 19">
            <a:extLst>
              <a:ext uri="{FF2B5EF4-FFF2-40B4-BE49-F238E27FC236}">
                <a16:creationId xmlns:a16="http://schemas.microsoft.com/office/drawing/2014/main" id="{40E48305-7735-1444-8D88-5E8C8CB2470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246745" y="6700082"/>
            <a:ext cx="744749" cy="127152"/>
          </a:xfrm>
          <a:prstGeom prst="rect">
            <a:avLst/>
          </a:prstGeom>
          <a:ln>
            <a:noFill/>
          </a:ln>
          <a:effectLst/>
        </p:spPr>
      </p:pic>
      <p:sp>
        <p:nvSpPr>
          <p:cNvPr id="12" name="正方形/長方形 11">
            <a:extLst>
              <a:ext uri="{FF2B5EF4-FFF2-40B4-BE49-F238E27FC236}">
                <a16:creationId xmlns:a16="http://schemas.microsoft.com/office/drawing/2014/main" id="{65BF56EF-0DB9-0F49-8478-C71484A6E7CF}"/>
              </a:ext>
            </a:extLst>
          </p:cNvPr>
          <p:cNvSpPr/>
          <p:nvPr userDrawn="1"/>
        </p:nvSpPr>
        <p:spPr>
          <a:xfrm>
            <a:off x="-588" y="-6611"/>
            <a:ext cx="9194015" cy="6871218"/>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4" name="図 13" descr="it_juku_ogp.png">
            <a:extLst>
              <a:ext uri="{FF2B5EF4-FFF2-40B4-BE49-F238E27FC236}">
                <a16:creationId xmlns:a16="http://schemas.microsoft.com/office/drawing/2014/main" id="{92416303-C4C3-AB42-9587-AC5DE3967CD2}"/>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695325" y="5543178"/>
            <a:ext cx="2504423" cy="1314822"/>
          </a:xfrm>
          <a:prstGeom prst="rect">
            <a:avLst/>
          </a:prstGeom>
        </p:spPr>
      </p:pic>
    </p:spTree>
    <p:extLst>
      <p:ext uri="{BB962C8B-B14F-4D97-AF65-F5344CB8AC3E}">
        <p14:creationId xmlns:p14="http://schemas.microsoft.com/office/powerpoint/2010/main" val="4237211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フッター プレースホルダー 4"/>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Tree>
    <p:extLst>
      <p:ext uri="{BB962C8B-B14F-4D97-AF65-F5344CB8AC3E}">
        <p14:creationId xmlns:p14="http://schemas.microsoft.com/office/powerpoint/2010/main" val="19074374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フッター プレースホルダー 4"/>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Tree>
    <p:extLst>
      <p:ext uri="{BB962C8B-B14F-4D97-AF65-F5344CB8AC3E}">
        <p14:creationId xmlns:p14="http://schemas.microsoft.com/office/powerpoint/2010/main" val="37179747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1_タイトルのみ">
    <p:spTree>
      <p:nvGrpSpPr>
        <p:cNvPr id="1" name=""/>
        <p:cNvGrpSpPr/>
        <p:nvPr/>
      </p:nvGrpSpPr>
      <p:grpSpPr>
        <a:xfrm>
          <a:off x="0" y="0"/>
          <a:ext cx="0" cy="0"/>
          <a:chOff x="0" y="0"/>
          <a:chExt cx="0" cy="0"/>
        </a:xfrm>
      </p:grpSpPr>
      <p:sp>
        <p:nvSpPr>
          <p:cNvPr id="6" name="タイトル 5"/>
          <p:cNvSpPr>
            <a:spLocks noGrp="1"/>
          </p:cNvSpPr>
          <p:nvPr>
            <p:ph type="title" hasCustomPrompt="1"/>
          </p:nvPr>
        </p:nvSpPr>
        <p:spPr>
          <a:xfrm>
            <a:off x="464058" y="206630"/>
            <a:ext cx="7886700" cy="622427"/>
          </a:xfrm>
        </p:spPr>
        <p:txBody>
          <a:bodyPr wrap="square" rIns="1438560"/>
          <a:lstStyle>
            <a:lvl1pPr>
              <a:defRPr sz="2400" b="0">
                <a:latin typeface="Osaka-Mono" panose="020B0600000000000000" pitchFamily="34" charset="-128"/>
                <a:ea typeface="Osaka-Mono" panose="020B0600000000000000" pitchFamily="34" charset="-128"/>
              </a:defRPr>
            </a:lvl1pPr>
          </a:lstStyle>
          <a:p>
            <a:r>
              <a:rPr kumimoji="1" lang="ja-JP" altLang="en-US"/>
              <a:t>クリックしてタイトルを記入 </a:t>
            </a:r>
            <a:r>
              <a:rPr kumimoji="1" lang="en-US" altLang="ja-JP" dirty="0"/>
              <a:t>1</a:t>
            </a:r>
            <a:r>
              <a:rPr kumimoji="1" lang="ja-JP" altLang="en-US"/>
              <a:t>行</a:t>
            </a:r>
            <a:r>
              <a:rPr kumimoji="1" lang="en-US" altLang="ja-JP" dirty="0"/>
              <a:t>/25pt </a:t>
            </a:r>
            <a:r>
              <a:rPr kumimoji="1" lang="ja-JP" altLang="en-US"/>
              <a:t>推奨</a:t>
            </a:r>
          </a:p>
        </p:txBody>
      </p:sp>
      <p:sp>
        <p:nvSpPr>
          <p:cNvPr id="7" name="スライド番号プレースホルダー 6"/>
          <p:cNvSpPr>
            <a:spLocks noGrp="1"/>
          </p:cNvSpPr>
          <p:nvPr>
            <p:ph type="sldNum" sz="quarter" idx="11"/>
          </p:nvPr>
        </p:nvSpPr>
        <p:spPr>
          <a:xfrm>
            <a:off x="8175256" y="6332076"/>
            <a:ext cx="552026" cy="365125"/>
          </a:xfrm>
          <a:prstGeom prst="rect">
            <a:avLst/>
          </a:prstGeom>
        </p:spPr>
        <p:txBody>
          <a:bodyPr/>
          <a:lstStyle/>
          <a:p>
            <a:fld id="{80F554CA-2BEA-3E4B-997B-FC51848F792A}" type="slidenum">
              <a:rPr lang="ja-JP" altLang="en-US" smtClean="0">
                <a:latin typeface="Meiryo UI" panose="020B0604030504040204" pitchFamily="50" charset="-128"/>
              </a:rPr>
              <a:pPr/>
              <a:t>‹#›</a:t>
            </a:fld>
            <a:r>
              <a:rPr lang="en-US" altLang="ja-JP" dirty="0">
                <a:latin typeface="Meiryo UI" panose="020B0604030504040204" pitchFamily="50" charset="-128"/>
              </a:rPr>
              <a:t> </a:t>
            </a:r>
            <a:endParaRPr lang="ja-JP" altLang="en-US" dirty="0">
              <a:latin typeface="Meiryo UI" panose="020B0604030504040204" pitchFamily="50" charset="-128"/>
            </a:endParaRPr>
          </a:p>
        </p:txBody>
      </p:sp>
    </p:spTree>
    <p:extLst>
      <p:ext uri="{BB962C8B-B14F-4D97-AF65-F5344CB8AC3E}">
        <p14:creationId xmlns:p14="http://schemas.microsoft.com/office/powerpoint/2010/main" val="4652721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34_タイトルのみ">
    <p:spTree>
      <p:nvGrpSpPr>
        <p:cNvPr id="1" name=""/>
        <p:cNvGrpSpPr/>
        <p:nvPr/>
      </p:nvGrpSpPr>
      <p:grpSpPr>
        <a:xfrm>
          <a:off x="0" y="0"/>
          <a:ext cx="0" cy="0"/>
          <a:chOff x="0" y="0"/>
          <a:chExt cx="0" cy="0"/>
        </a:xfrm>
      </p:grpSpPr>
      <p:sp>
        <p:nvSpPr>
          <p:cNvPr id="6" name="タイトル 5"/>
          <p:cNvSpPr>
            <a:spLocks noGrp="1"/>
          </p:cNvSpPr>
          <p:nvPr>
            <p:ph type="title" hasCustomPrompt="1"/>
          </p:nvPr>
        </p:nvSpPr>
        <p:spPr/>
        <p:txBody>
          <a:bodyPr wrap="square" rIns="1438560"/>
          <a:lstStyle>
            <a:lvl1pPr>
              <a:defRPr b="0">
                <a:latin typeface="+mj-ea"/>
                <a:ea typeface="+mj-ea"/>
              </a:defRPr>
            </a:lvl1pPr>
          </a:lstStyle>
          <a:p>
            <a:r>
              <a:rPr kumimoji="1" lang="ja-JP" altLang="en-US"/>
              <a:t>クリックしてタイトルを記入 </a:t>
            </a:r>
            <a:r>
              <a:rPr kumimoji="1" lang="en-US" altLang="ja-JP" dirty="0"/>
              <a:t>1</a:t>
            </a:r>
            <a:r>
              <a:rPr kumimoji="1" lang="ja-JP" altLang="en-US"/>
              <a:t>行</a:t>
            </a:r>
            <a:r>
              <a:rPr kumimoji="1" lang="en-US" altLang="ja-JP" dirty="0"/>
              <a:t>/25pt </a:t>
            </a:r>
            <a:r>
              <a:rPr kumimoji="1" lang="ja-JP" altLang="en-US"/>
              <a:t>推奨</a:t>
            </a:r>
          </a:p>
        </p:txBody>
      </p:sp>
      <p:sp>
        <p:nvSpPr>
          <p:cNvPr id="7" name="スライド番号プレースホルダー 6"/>
          <p:cNvSpPr>
            <a:spLocks noGrp="1"/>
          </p:cNvSpPr>
          <p:nvPr>
            <p:ph type="sldNum" sz="quarter" idx="11"/>
          </p:nvPr>
        </p:nvSpPr>
        <p:spPr/>
        <p:txBody>
          <a:bodyPr/>
          <a:lstStyle/>
          <a:p>
            <a:fld id="{80F554CA-2BEA-3E4B-997B-FC51848F792A}" type="slidenum">
              <a:rPr lang="ja-JP" altLang="en-US" smtClean="0">
                <a:latin typeface="Meiryo UI" panose="020B0604030504040204" pitchFamily="50" charset="-128"/>
              </a:rPr>
              <a:pPr/>
              <a:t>‹#›</a:t>
            </a:fld>
            <a:r>
              <a:rPr lang="en-US" altLang="ja-JP" dirty="0">
                <a:latin typeface="Meiryo UI" panose="020B0604030504040204" pitchFamily="50" charset="-128"/>
              </a:rPr>
              <a:t> </a:t>
            </a:r>
            <a:endParaRPr lang="ja-JP" altLang="en-US" dirty="0">
              <a:latin typeface="Meiryo UI" panose="020B0604030504040204" pitchFamily="50" charset="-128"/>
            </a:endParaRPr>
          </a:p>
        </p:txBody>
      </p:sp>
    </p:spTree>
    <p:extLst>
      <p:ext uri="{BB962C8B-B14F-4D97-AF65-F5344CB8AC3E}">
        <p14:creationId xmlns:p14="http://schemas.microsoft.com/office/powerpoint/2010/main" val="3853854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35_タイトルのみ">
    <p:spTree>
      <p:nvGrpSpPr>
        <p:cNvPr id="1" name=""/>
        <p:cNvGrpSpPr/>
        <p:nvPr/>
      </p:nvGrpSpPr>
      <p:grpSpPr>
        <a:xfrm>
          <a:off x="0" y="0"/>
          <a:ext cx="0" cy="0"/>
          <a:chOff x="0" y="0"/>
          <a:chExt cx="0" cy="0"/>
        </a:xfrm>
      </p:grpSpPr>
      <p:sp>
        <p:nvSpPr>
          <p:cNvPr id="6" name="タイトル 5"/>
          <p:cNvSpPr>
            <a:spLocks noGrp="1"/>
          </p:cNvSpPr>
          <p:nvPr>
            <p:ph type="title" hasCustomPrompt="1"/>
          </p:nvPr>
        </p:nvSpPr>
        <p:spPr/>
        <p:txBody>
          <a:bodyPr wrap="square" rIns="1438560"/>
          <a:lstStyle>
            <a:lvl1pPr>
              <a:defRPr b="0">
                <a:latin typeface="+mj-ea"/>
                <a:ea typeface="+mj-ea"/>
              </a:defRPr>
            </a:lvl1pPr>
          </a:lstStyle>
          <a:p>
            <a:r>
              <a:rPr kumimoji="1" lang="ja-JP" altLang="en-US"/>
              <a:t>クリックしてタイトルを記入 </a:t>
            </a:r>
            <a:r>
              <a:rPr kumimoji="1" lang="en-US" altLang="ja-JP" dirty="0"/>
              <a:t>1</a:t>
            </a:r>
            <a:r>
              <a:rPr kumimoji="1" lang="ja-JP" altLang="en-US"/>
              <a:t>行</a:t>
            </a:r>
            <a:r>
              <a:rPr kumimoji="1" lang="en-US" altLang="ja-JP" dirty="0"/>
              <a:t>/25pt </a:t>
            </a:r>
            <a:r>
              <a:rPr kumimoji="1" lang="ja-JP" altLang="en-US"/>
              <a:t>推奨</a:t>
            </a:r>
          </a:p>
        </p:txBody>
      </p:sp>
      <p:sp>
        <p:nvSpPr>
          <p:cNvPr id="7" name="スライド番号プレースホルダー 6"/>
          <p:cNvSpPr>
            <a:spLocks noGrp="1"/>
          </p:cNvSpPr>
          <p:nvPr>
            <p:ph type="sldNum" sz="quarter" idx="11"/>
          </p:nvPr>
        </p:nvSpPr>
        <p:spPr/>
        <p:txBody>
          <a:bodyPr/>
          <a:lstStyle/>
          <a:p>
            <a:fld id="{80F554CA-2BEA-3E4B-997B-FC51848F792A}" type="slidenum">
              <a:rPr lang="ja-JP" altLang="en-US" smtClean="0">
                <a:latin typeface="Meiryo UI" panose="020B0604030504040204" pitchFamily="50" charset="-128"/>
              </a:rPr>
              <a:pPr/>
              <a:t>‹#›</a:t>
            </a:fld>
            <a:r>
              <a:rPr lang="en-US" altLang="ja-JP" dirty="0">
                <a:latin typeface="Meiryo UI" panose="020B0604030504040204" pitchFamily="50" charset="-128"/>
              </a:rPr>
              <a:t> </a:t>
            </a:r>
            <a:endParaRPr lang="ja-JP" altLang="en-US" dirty="0">
              <a:latin typeface="Meiryo UI" panose="020B0604030504040204" pitchFamily="50" charset="-128"/>
            </a:endParaRPr>
          </a:p>
        </p:txBody>
      </p:sp>
    </p:spTree>
    <p:extLst>
      <p:ext uri="{BB962C8B-B14F-4D97-AF65-F5344CB8AC3E}">
        <p14:creationId xmlns:p14="http://schemas.microsoft.com/office/powerpoint/2010/main" val="14125041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36_タイトルのみ">
    <p:spTree>
      <p:nvGrpSpPr>
        <p:cNvPr id="1" name=""/>
        <p:cNvGrpSpPr/>
        <p:nvPr/>
      </p:nvGrpSpPr>
      <p:grpSpPr>
        <a:xfrm>
          <a:off x="0" y="0"/>
          <a:ext cx="0" cy="0"/>
          <a:chOff x="0" y="0"/>
          <a:chExt cx="0" cy="0"/>
        </a:xfrm>
      </p:grpSpPr>
      <p:sp>
        <p:nvSpPr>
          <p:cNvPr id="6" name="タイトル 5"/>
          <p:cNvSpPr>
            <a:spLocks noGrp="1"/>
          </p:cNvSpPr>
          <p:nvPr>
            <p:ph type="title" hasCustomPrompt="1"/>
          </p:nvPr>
        </p:nvSpPr>
        <p:spPr/>
        <p:txBody>
          <a:bodyPr wrap="square" rIns="1438560"/>
          <a:lstStyle>
            <a:lvl1pPr>
              <a:defRPr b="0">
                <a:latin typeface="+mj-ea"/>
                <a:ea typeface="+mj-ea"/>
              </a:defRPr>
            </a:lvl1pPr>
          </a:lstStyle>
          <a:p>
            <a:r>
              <a:rPr kumimoji="1" lang="ja-JP" altLang="en-US"/>
              <a:t>クリックしてタイトルを記入 </a:t>
            </a:r>
            <a:r>
              <a:rPr kumimoji="1" lang="en-US" altLang="ja-JP" dirty="0"/>
              <a:t>1</a:t>
            </a:r>
            <a:r>
              <a:rPr kumimoji="1" lang="ja-JP" altLang="en-US"/>
              <a:t>行</a:t>
            </a:r>
            <a:r>
              <a:rPr kumimoji="1" lang="en-US" altLang="ja-JP" dirty="0"/>
              <a:t>/25pt </a:t>
            </a:r>
            <a:r>
              <a:rPr kumimoji="1" lang="ja-JP" altLang="en-US"/>
              <a:t>推奨</a:t>
            </a:r>
          </a:p>
        </p:txBody>
      </p:sp>
      <p:sp>
        <p:nvSpPr>
          <p:cNvPr id="7" name="スライド番号プレースホルダー 6"/>
          <p:cNvSpPr>
            <a:spLocks noGrp="1"/>
          </p:cNvSpPr>
          <p:nvPr>
            <p:ph type="sldNum" sz="quarter" idx="11"/>
          </p:nvPr>
        </p:nvSpPr>
        <p:spPr/>
        <p:txBody>
          <a:bodyPr/>
          <a:lstStyle/>
          <a:p>
            <a:fld id="{80F554CA-2BEA-3E4B-997B-FC51848F792A}" type="slidenum">
              <a:rPr lang="ja-JP" altLang="en-US" smtClean="0">
                <a:latin typeface="Meiryo UI" panose="020B0604030504040204" pitchFamily="50" charset="-128"/>
              </a:rPr>
              <a:pPr/>
              <a:t>‹#›</a:t>
            </a:fld>
            <a:r>
              <a:rPr lang="en-US" altLang="ja-JP" dirty="0">
                <a:latin typeface="Meiryo UI" panose="020B0604030504040204" pitchFamily="50" charset="-128"/>
              </a:rPr>
              <a:t> </a:t>
            </a:r>
            <a:endParaRPr lang="ja-JP" altLang="en-US" dirty="0">
              <a:latin typeface="Meiryo UI" panose="020B0604030504040204" pitchFamily="50" charset="-128"/>
            </a:endParaRPr>
          </a:p>
        </p:txBody>
      </p:sp>
    </p:spTree>
    <p:extLst>
      <p:ext uri="{BB962C8B-B14F-4D97-AF65-F5344CB8AC3E}">
        <p14:creationId xmlns:p14="http://schemas.microsoft.com/office/powerpoint/2010/main" val="38949297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37_タイトルのみ">
    <p:spTree>
      <p:nvGrpSpPr>
        <p:cNvPr id="1" name=""/>
        <p:cNvGrpSpPr/>
        <p:nvPr/>
      </p:nvGrpSpPr>
      <p:grpSpPr>
        <a:xfrm>
          <a:off x="0" y="0"/>
          <a:ext cx="0" cy="0"/>
          <a:chOff x="0" y="0"/>
          <a:chExt cx="0" cy="0"/>
        </a:xfrm>
      </p:grpSpPr>
      <p:sp>
        <p:nvSpPr>
          <p:cNvPr id="6" name="タイトル 5"/>
          <p:cNvSpPr>
            <a:spLocks noGrp="1"/>
          </p:cNvSpPr>
          <p:nvPr>
            <p:ph type="title" hasCustomPrompt="1"/>
          </p:nvPr>
        </p:nvSpPr>
        <p:spPr/>
        <p:txBody>
          <a:bodyPr wrap="square" rIns="1438560"/>
          <a:lstStyle>
            <a:lvl1pPr>
              <a:defRPr b="0">
                <a:latin typeface="+mj-ea"/>
                <a:ea typeface="+mj-ea"/>
              </a:defRPr>
            </a:lvl1pPr>
          </a:lstStyle>
          <a:p>
            <a:r>
              <a:rPr kumimoji="1" lang="ja-JP" altLang="en-US"/>
              <a:t>クリックしてタイトルを記入 </a:t>
            </a:r>
            <a:r>
              <a:rPr kumimoji="1" lang="en-US" altLang="ja-JP" dirty="0"/>
              <a:t>1</a:t>
            </a:r>
            <a:r>
              <a:rPr kumimoji="1" lang="ja-JP" altLang="en-US"/>
              <a:t>行</a:t>
            </a:r>
            <a:r>
              <a:rPr kumimoji="1" lang="en-US" altLang="ja-JP" dirty="0"/>
              <a:t>/25pt </a:t>
            </a:r>
            <a:r>
              <a:rPr kumimoji="1" lang="ja-JP" altLang="en-US"/>
              <a:t>推奨</a:t>
            </a:r>
          </a:p>
        </p:txBody>
      </p:sp>
      <p:sp>
        <p:nvSpPr>
          <p:cNvPr id="7" name="スライド番号プレースホルダー 6"/>
          <p:cNvSpPr>
            <a:spLocks noGrp="1"/>
          </p:cNvSpPr>
          <p:nvPr>
            <p:ph type="sldNum" sz="quarter" idx="11"/>
          </p:nvPr>
        </p:nvSpPr>
        <p:spPr/>
        <p:txBody>
          <a:bodyPr/>
          <a:lstStyle/>
          <a:p>
            <a:fld id="{80F554CA-2BEA-3E4B-997B-FC51848F792A}" type="slidenum">
              <a:rPr lang="ja-JP" altLang="en-US" smtClean="0">
                <a:latin typeface="Meiryo UI" panose="020B0604030504040204" pitchFamily="50" charset="-128"/>
              </a:rPr>
              <a:pPr/>
              <a:t>‹#›</a:t>
            </a:fld>
            <a:r>
              <a:rPr lang="en-US" altLang="ja-JP" dirty="0">
                <a:latin typeface="Meiryo UI" panose="020B0604030504040204" pitchFamily="50" charset="-128"/>
              </a:rPr>
              <a:t> </a:t>
            </a:r>
            <a:endParaRPr lang="ja-JP" altLang="en-US" dirty="0">
              <a:latin typeface="Meiryo UI" panose="020B0604030504040204" pitchFamily="50" charset="-128"/>
            </a:endParaRPr>
          </a:p>
        </p:txBody>
      </p:sp>
    </p:spTree>
    <p:extLst>
      <p:ext uri="{BB962C8B-B14F-4D97-AF65-F5344CB8AC3E}">
        <p14:creationId xmlns:p14="http://schemas.microsoft.com/office/powerpoint/2010/main" val="11066067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Tree>
    <p:extLst>
      <p:ext uri="{BB962C8B-B14F-4D97-AF65-F5344CB8AC3E}">
        <p14:creationId xmlns:p14="http://schemas.microsoft.com/office/powerpoint/2010/main" val="23860685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Tree>
    <p:extLst>
      <p:ext uri="{BB962C8B-B14F-4D97-AF65-F5344CB8AC3E}">
        <p14:creationId xmlns:p14="http://schemas.microsoft.com/office/powerpoint/2010/main" val="36721475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11"/>
          </p:nvPr>
        </p:nvSpPr>
        <p:spPr>
          <a:xfrm>
            <a:off x="3124200" y="6356350"/>
            <a:ext cx="2895600" cy="365125"/>
          </a:xfrm>
          <a:prstGeom prst="rect">
            <a:avLst/>
          </a:prstGeom>
        </p:spPr>
        <p:txBody>
          <a:bodyPr/>
          <a:lstStyle/>
          <a:p>
            <a:endParaRPr kumimoji="1" lang="ja-JP" altLang="en-US" dirty="0"/>
          </a:p>
        </p:txBody>
      </p:sp>
    </p:spTree>
    <p:extLst>
      <p:ext uri="{BB962C8B-B14F-4D97-AF65-F5344CB8AC3E}">
        <p14:creationId xmlns:p14="http://schemas.microsoft.com/office/powerpoint/2010/main" val="40071003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8" name="フッター プレースホルダー 7"/>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Tree>
    <p:extLst>
      <p:ext uri="{BB962C8B-B14F-4D97-AF65-F5344CB8AC3E}">
        <p14:creationId xmlns:p14="http://schemas.microsoft.com/office/powerpoint/2010/main" val="18158289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atin typeface="Meiryo" panose="020B0604030504040204" pitchFamily="34" charset="-128"/>
                <a:ea typeface="Meiryo" panose="020B0604030504040204" pitchFamily="34" charset="-128"/>
              </a:defRPr>
            </a:lvl1pPr>
          </a:lstStyle>
          <a:p>
            <a:r>
              <a:rPr kumimoji="1" lang="ja-JP" altLang="en-US" dirty="0"/>
              <a:t>マスター タイトルの書式設定</a:t>
            </a:r>
          </a:p>
        </p:txBody>
      </p:sp>
    </p:spTree>
    <p:extLst>
      <p:ext uri="{BB962C8B-B14F-4D97-AF65-F5344CB8AC3E}">
        <p14:creationId xmlns:p14="http://schemas.microsoft.com/office/powerpoint/2010/main" val="29590722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36837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Tree>
    <p:extLst>
      <p:ext uri="{BB962C8B-B14F-4D97-AF65-F5344CB8AC3E}">
        <p14:creationId xmlns:p14="http://schemas.microsoft.com/office/powerpoint/2010/main" val="21227036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kumimoji="1" lang="ja-JP" altLang="en-US"/>
              <a:t>プレースホルダーまでドラッグするかアイコンをクリックして図を追加</a:t>
            </a:r>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Tree>
    <p:extLst>
      <p:ext uri="{BB962C8B-B14F-4D97-AF65-F5344CB8AC3E}">
        <p14:creationId xmlns:p14="http://schemas.microsoft.com/office/powerpoint/2010/main" val="2567116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230400" y="266400"/>
            <a:ext cx="8686800" cy="416221"/>
          </a:xfrm>
          <a:prstGeom prst="rect">
            <a:avLst/>
          </a:prstGeom>
        </p:spPr>
        <p:txBody>
          <a:bodyPr vert="horz" lIns="0" tIns="45720" rIns="0" bIns="45720" rtlCol="0" anchor="ctr">
            <a:noAutofit/>
          </a:bodyPr>
          <a:lstStyle/>
          <a:p>
            <a:r>
              <a:rPr kumimoji="1" lang="ja-JP" altLang="en-US" dirty="0"/>
              <a:t>マスター タイトルの書式設定</a:t>
            </a:r>
          </a:p>
        </p:txBody>
      </p:sp>
      <p:sp>
        <p:nvSpPr>
          <p:cNvPr id="3" name="テキスト プレースホルダー 2"/>
          <p:cNvSpPr>
            <a:spLocks noGrp="1"/>
          </p:cNvSpPr>
          <p:nvPr>
            <p:ph type="body" idx="1"/>
          </p:nvPr>
        </p:nvSpPr>
        <p:spPr>
          <a:xfrm>
            <a:off x="457200" y="976974"/>
            <a:ext cx="8229600" cy="5149190"/>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pic>
        <p:nvPicPr>
          <p:cNvPr id="12" name="図 11"/>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7974619" y="6708204"/>
            <a:ext cx="639634" cy="95299"/>
          </a:xfrm>
          <a:prstGeom prst="rect">
            <a:avLst/>
          </a:prstGeom>
        </p:spPr>
      </p:pic>
      <p:sp>
        <p:nvSpPr>
          <p:cNvPr id="16" name="正方形/長方形 15"/>
          <p:cNvSpPr/>
          <p:nvPr userDrawn="1"/>
        </p:nvSpPr>
        <p:spPr>
          <a:xfrm flipV="1">
            <a:off x="0" y="6662718"/>
            <a:ext cx="9144000" cy="201893"/>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19" name="正方形/長方形 18"/>
          <p:cNvSpPr/>
          <p:nvPr/>
        </p:nvSpPr>
        <p:spPr>
          <a:xfrm flipV="1">
            <a:off x="9065846" y="6662710"/>
            <a:ext cx="91383" cy="201897"/>
          </a:xfrm>
          <a:prstGeom prst="rect">
            <a:avLst/>
          </a:prstGeom>
          <a:solidFill>
            <a:srgbClr val="CC0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cxnSp>
        <p:nvCxnSpPr>
          <p:cNvPr id="5" name="直線コネクタ 4"/>
          <p:cNvCxnSpPr/>
          <p:nvPr/>
        </p:nvCxnSpPr>
        <p:spPr>
          <a:xfrm>
            <a:off x="457200" y="703900"/>
            <a:ext cx="8686800" cy="6498"/>
          </a:xfrm>
          <a:prstGeom prst="line">
            <a:avLst/>
          </a:prstGeom>
          <a:ln w="12700" cmpd="sng">
            <a:solidFill>
              <a:srgbClr val="33ACBD"/>
            </a:solidFill>
          </a:ln>
        </p:spPr>
        <p:style>
          <a:lnRef idx="1">
            <a:schemeClr val="accent1"/>
          </a:lnRef>
          <a:fillRef idx="0">
            <a:schemeClr val="accent1"/>
          </a:fillRef>
          <a:effectRef idx="0">
            <a:schemeClr val="accent1"/>
          </a:effectRef>
          <a:fontRef idx="minor">
            <a:schemeClr val="tx1"/>
          </a:fontRef>
        </p:style>
      </p:cxnSp>
      <p:cxnSp>
        <p:nvCxnSpPr>
          <p:cNvPr id="20" name="直線コネクタ 19"/>
          <p:cNvCxnSpPr/>
          <p:nvPr/>
        </p:nvCxnSpPr>
        <p:spPr>
          <a:xfrm>
            <a:off x="0" y="703900"/>
            <a:ext cx="457200" cy="0"/>
          </a:xfrm>
          <a:prstGeom prst="line">
            <a:avLst/>
          </a:prstGeom>
          <a:ln w="12700" cmpd="sng">
            <a:solidFill>
              <a:srgbClr val="CC0000"/>
            </a:solidFill>
          </a:ln>
        </p:spPr>
        <p:style>
          <a:lnRef idx="1">
            <a:schemeClr val="accent1"/>
          </a:lnRef>
          <a:fillRef idx="0">
            <a:schemeClr val="accent1"/>
          </a:fillRef>
          <a:effectRef idx="0">
            <a:schemeClr val="accent1"/>
          </a:effectRef>
          <a:fontRef idx="minor">
            <a:schemeClr val="tx1"/>
          </a:fontRef>
        </p:style>
      </p:cxnSp>
      <p:pic>
        <p:nvPicPr>
          <p:cNvPr id="14" name="図 13">
            <a:extLst>
              <a:ext uri="{FF2B5EF4-FFF2-40B4-BE49-F238E27FC236}">
                <a16:creationId xmlns:a16="http://schemas.microsoft.com/office/drawing/2014/main" id="{5F97BFA0-72D0-48CF-9A57-BFE7299468A6}"/>
              </a:ext>
            </a:extLst>
          </p:cNvPr>
          <p:cNvPicPr>
            <a:picLocks noChangeAspect="1"/>
          </p:cNvPicPr>
          <p:nvPr userDrawn="1"/>
        </p:nvPicPr>
        <p:blipFill>
          <a:blip r:embed="rId19" cstate="screen">
            <a:extLst>
              <a:ext uri="{28A0092B-C50C-407E-A947-70E740481C1C}">
                <a14:useLocalDpi xmlns:a14="http://schemas.microsoft.com/office/drawing/2010/main"/>
              </a:ext>
            </a:extLst>
          </a:blip>
          <a:stretch>
            <a:fillRect/>
          </a:stretch>
        </p:blipFill>
        <p:spPr>
          <a:xfrm>
            <a:off x="8244736" y="6699653"/>
            <a:ext cx="739034" cy="126176"/>
          </a:xfrm>
          <a:prstGeom prst="rect">
            <a:avLst/>
          </a:prstGeom>
          <a:ln>
            <a:noFill/>
          </a:ln>
          <a:effectLst/>
        </p:spPr>
      </p:pic>
    </p:spTree>
    <p:extLst>
      <p:ext uri="{BB962C8B-B14F-4D97-AF65-F5344CB8AC3E}">
        <p14:creationId xmlns:p14="http://schemas.microsoft.com/office/powerpoint/2010/main" val="27762349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2" r:id="rId12"/>
    <p:sldLayoutId id="2147483663" r:id="rId13"/>
    <p:sldLayoutId id="2147483664" r:id="rId14"/>
    <p:sldLayoutId id="2147483665" r:id="rId15"/>
    <p:sldLayoutId id="2147483666" r:id="rId16"/>
  </p:sldLayoutIdLst>
  <p:hf hdr="0" ftr="0" dt="0"/>
  <p:txStyles>
    <p:titleStyle>
      <a:lvl1pPr algn="l" defTabSz="457200" rtl="0" eaLnBrk="1" latinLnBrk="0" hangingPunct="1">
        <a:spcBef>
          <a:spcPct val="0"/>
        </a:spcBef>
        <a:buNone/>
        <a:defRPr kumimoji="1" sz="2700" kern="1200">
          <a:solidFill>
            <a:srgbClr val="7F7F7F"/>
          </a:solidFill>
          <a:latin typeface="Meiryo" panose="020B0604030504040204" pitchFamily="34" charset="-128"/>
          <a:ea typeface="Meiryo" panose="020B0604030504040204" pitchFamily="34" charset="-128"/>
          <a:cs typeface="+mj-cs"/>
        </a:defRPr>
      </a:lvl1pPr>
    </p:titleStyle>
    <p:bodyStyle>
      <a:lvl1pPr marL="342900" indent="-342900" algn="l" defTabSz="457200" rtl="0" eaLnBrk="1" latinLnBrk="0" hangingPunct="1">
        <a:spcBef>
          <a:spcPct val="20000"/>
        </a:spcBef>
        <a:buFont typeface="Arial"/>
        <a:buChar char="•"/>
        <a:defRPr kumimoji="1"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7.tiff"/><Relationship Id="rId5" Type="http://schemas.openxmlformats.org/officeDocument/2006/relationships/image" Target="../media/image4.jp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18.tiff"/><Relationship Id="rId5" Type="http://schemas.openxmlformats.org/officeDocument/2006/relationships/image" Target="../media/image17.tiff"/><Relationship Id="rId4" Type="http://schemas.openxmlformats.org/officeDocument/2006/relationships/image" Target="../media/image16.tiff"/></Relationships>
</file>

<file path=ppt/slides/_rels/slide13.xml.rels><?xml version="1.0" encoding="UTF-8" standalone="yes"?>
<Relationships xmlns="http://schemas.openxmlformats.org/package/2006/relationships"><Relationship Id="rId3" Type="http://schemas.openxmlformats.org/officeDocument/2006/relationships/image" Target="../media/image19.tiff"/><Relationship Id="rId7" Type="http://schemas.openxmlformats.org/officeDocument/2006/relationships/image" Target="../media/image23.tiff"/><Relationship Id="rId2" Type="http://schemas.openxmlformats.org/officeDocument/2006/relationships/image" Target="../media/image4.jpg"/><Relationship Id="rId1" Type="http://schemas.openxmlformats.org/officeDocument/2006/relationships/slideLayout" Target="../slideLayouts/slideLayout6.xml"/><Relationship Id="rId6" Type="http://schemas.openxmlformats.org/officeDocument/2006/relationships/image" Target="../media/image22.tiff"/><Relationship Id="rId5" Type="http://schemas.openxmlformats.org/officeDocument/2006/relationships/image" Target="../media/image21.tiff"/><Relationship Id="rId4" Type="http://schemas.openxmlformats.org/officeDocument/2006/relationships/image" Target="../media/image20.tiff"/></Relationships>
</file>

<file path=ppt/slides/_rels/slide14.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26.tiff"/><Relationship Id="rId4" Type="http://schemas.openxmlformats.org/officeDocument/2006/relationships/image" Target="../media/image25.tif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image" Target="../media/image27.tiff"/><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29.jpeg"/><Relationship Id="rId7" Type="http://schemas.openxmlformats.org/officeDocument/2006/relationships/image" Target="../media/image33.jpe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32.jpeg"/><Relationship Id="rId5" Type="http://schemas.openxmlformats.org/officeDocument/2006/relationships/image" Target="../media/image31.png"/><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8" Type="http://schemas.openxmlformats.org/officeDocument/2006/relationships/image" Target="../media/image40.tiff"/><Relationship Id="rId13" Type="http://schemas.openxmlformats.org/officeDocument/2006/relationships/image" Target="../media/image45.tiff"/><Relationship Id="rId3" Type="http://schemas.openxmlformats.org/officeDocument/2006/relationships/image" Target="../media/image35.jpeg"/><Relationship Id="rId7" Type="http://schemas.openxmlformats.org/officeDocument/2006/relationships/image" Target="../media/image39.tiff"/><Relationship Id="rId12" Type="http://schemas.openxmlformats.org/officeDocument/2006/relationships/image" Target="../media/image44.tiff"/><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38.tiff"/><Relationship Id="rId11" Type="http://schemas.openxmlformats.org/officeDocument/2006/relationships/image" Target="../media/image43.tiff"/><Relationship Id="rId5" Type="http://schemas.openxmlformats.org/officeDocument/2006/relationships/image" Target="../media/image37.tiff"/><Relationship Id="rId15" Type="http://schemas.openxmlformats.org/officeDocument/2006/relationships/image" Target="../media/image47.tiff"/><Relationship Id="rId10" Type="http://schemas.openxmlformats.org/officeDocument/2006/relationships/image" Target="../media/image42.png"/><Relationship Id="rId4" Type="http://schemas.openxmlformats.org/officeDocument/2006/relationships/image" Target="../media/image36.jpeg"/><Relationship Id="rId9" Type="http://schemas.openxmlformats.org/officeDocument/2006/relationships/image" Target="../media/image41.jpeg"/><Relationship Id="rId14" Type="http://schemas.openxmlformats.org/officeDocument/2006/relationships/image" Target="../media/image46.tiff"/></Relationships>
</file>

<file path=ppt/slides/_rels/slide2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slideLayout" Target="../slideLayouts/slideLayout6.xml"/><Relationship Id="rId1" Type="http://schemas.openxmlformats.org/officeDocument/2006/relationships/video" Target="https://www.youtube.com/embed/jh7FHx8M3G0?feature=oembed"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54.tiff"/><Relationship Id="rId5" Type="http://schemas.openxmlformats.org/officeDocument/2006/relationships/image" Target="../media/image53.tiff"/><Relationship Id="rId4" Type="http://schemas.openxmlformats.org/officeDocument/2006/relationships/image" Target="../media/image52.tif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55.tiff"/><Relationship Id="rId2" Type="http://schemas.openxmlformats.org/officeDocument/2006/relationships/image" Target="../media/image51.png"/><Relationship Id="rId1" Type="http://schemas.openxmlformats.org/officeDocument/2006/relationships/slideLayout" Target="../slideLayouts/slideLayout6.xml"/><Relationship Id="rId4" Type="http://schemas.openxmlformats.org/officeDocument/2006/relationships/image" Target="../media/image53.tiff"/></Relationships>
</file>

<file path=ppt/slides/_rels/slide31.xml.rels><?xml version="1.0" encoding="UTF-8" standalone="yes"?>
<Relationships xmlns="http://schemas.openxmlformats.org/package/2006/relationships"><Relationship Id="rId3" Type="http://schemas.openxmlformats.org/officeDocument/2006/relationships/image" Target="../media/image57.tiff"/><Relationship Id="rId2" Type="http://schemas.openxmlformats.org/officeDocument/2006/relationships/image" Target="../media/image56.tiff"/><Relationship Id="rId1" Type="http://schemas.openxmlformats.org/officeDocument/2006/relationships/slideLayout" Target="../slideLayouts/slideLayout6.xml"/><Relationship Id="rId4" Type="http://schemas.openxmlformats.org/officeDocument/2006/relationships/image" Target="../media/image58.tiff"/></Relationships>
</file>

<file path=ppt/slides/_rels/slide32.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69.tiff"/><Relationship Id="rId3" Type="http://schemas.openxmlformats.org/officeDocument/2006/relationships/image" Target="../media/image59.png"/><Relationship Id="rId7" Type="http://schemas.openxmlformats.org/officeDocument/2006/relationships/image" Target="../media/image63.png"/><Relationship Id="rId12" Type="http://schemas.openxmlformats.org/officeDocument/2006/relationships/image" Target="../media/image68.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62.png"/><Relationship Id="rId11" Type="http://schemas.openxmlformats.org/officeDocument/2006/relationships/image" Target="../media/image67.png"/><Relationship Id="rId5" Type="http://schemas.openxmlformats.org/officeDocument/2006/relationships/image" Target="../media/image61.png"/><Relationship Id="rId10" Type="http://schemas.openxmlformats.org/officeDocument/2006/relationships/image" Target="../media/image66.png"/><Relationship Id="rId4" Type="http://schemas.openxmlformats.org/officeDocument/2006/relationships/image" Target="../media/image60.png"/><Relationship Id="rId9" Type="http://schemas.openxmlformats.org/officeDocument/2006/relationships/image" Target="../media/image65.png"/><Relationship Id="rId14" Type="http://schemas.openxmlformats.org/officeDocument/2006/relationships/image" Target="../media/image70.jpg"/></Relationships>
</file>

<file path=ppt/slides/_rels/slide33.xml.rels><?xml version="1.0" encoding="UTF-8" standalone="yes"?>
<Relationships xmlns="http://schemas.openxmlformats.org/package/2006/relationships"><Relationship Id="rId8" Type="http://schemas.openxmlformats.org/officeDocument/2006/relationships/image" Target="../media/image77.png"/><Relationship Id="rId13" Type="http://schemas.openxmlformats.org/officeDocument/2006/relationships/image" Target="../media/image82.png"/><Relationship Id="rId3" Type="http://schemas.openxmlformats.org/officeDocument/2006/relationships/image" Target="../media/image72.png"/><Relationship Id="rId7" Type="http://schemas.openxmlformats.org/officeDocument/2006/relationships/image" Target="../media/image76.png"/><Relationship Id="rId12" Type="http://schemas.openxmlformats.org/officeDocument/2006/relationships/image" Target="../media/image81.png"/><Relationship Id="rId2" Type="http://schemas.openxmlformats.org/officeDocument/2006/relationships/image" Target="../media/image71.tiff"/><Relationship Id="rId1" Type="http://schemas.openxmlformats.org/officeDocument/2006/relationships/slideLayout" Target="../slideLayouts/slideLayout6.xml"/><Relationship Id="rId6" Type="http://schemas.openxmlformats.org/officeDocument/2006/relationships/image" Target="../media/image75.png"/><Relationship Id="rId11" Type="http://schemas.openxmlformats.org/officeDocument/2006/relationships/image" Target="../media/image80.png"/><Relationship Id="rId5" Type="http://schemas.openxmlformats.org/officeDocument/2006/relationships/image" Target="../media/image74.png"/><Relationship Id="rId10" Type="http://schemas.openxmlformats.org/officeDocument/2006/relationships/image" Target="../media/image79.tiff"/><Relationship Id="rId4" Type="http://schemas.openxmlformats.org/officeDocument/2006/relationships/image" Target="../media/image73.tiff"/><Relationship Id="rId9" Type="http://schemas.openxmlformats.org/officeDocument/2006/relationships/image" Target="../media/image78.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8" Type="http://schemas.openxmlformats.org/officeDocument/2006/relationships/image" Target="../media/image88.tiff"/><Relationship Id="rId3" Type="http://schemas.openxmlformats.org/officeDocument/2006/relationships/image" Target="../media/image83.tiff"/><Relationship Id="rId7" Type="http://schemas.openxmlformats.org/officeDocument/2006/relationships/image" Target="../media/image87.tiff"/><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86.tiff"/><Relationship Id="rId11" Type="http://schemas.openxmlformats.org/officeDocument/2006/relationships/image" Target="../media/image91.tiff"/><Relationship Id="rId5" Type="http://schemas.openxmlformats.org/officeDocument/2006/relationships/image" Target="../media/image85.tiff"/><Relationship Id="rId10" Type="http://schemas.openxmlformats.org/officeDocument/2006/relationships/image" Target="../media/image90.tiff"/><Relationship Id="rId4" Type="http://schemas.openxmlformats.org/officeDocument/2006/relationships/image" Target="../media/image84.tiff"/><Relationship Id="rId9" Type="http://schemas.openxmlformats.org/officeDocument/2006/relationships/image" Target="../media/image89.tiff"/></Relationships>
</file>

<file path=ppt/slides/_rels/slide36.xml.rels><?xml version="1.0" encoding="UTF-8" standalone="yes"?>
<Relationships xmlns="http://schemas.openxmlformats.org/package/2006/relationships"><Relationship Id="rId8" Type="http://schemas.openxmlformats.org/officeDocument/2006/relationships/image" Target="../media/image88.tiff"/><Relationship Id="rId3" Type="http://schemas.openxmlformats.org/officeDocument/2006/relationships/image" Target="../media/image83.tiff"/><Relationship Id="rId7" Type="http://schemas.openxmlformats.org/officeDocument/2006/relationships/image" Target="../media/image87.tiff"/><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86.tiff"/><Relationship Id="rId11" Type="http://schemas.openxmlformats.org/officeDocument/2006/relationships/image" Target="../media/image91.tiff"/><Relationship Id="rId5" Type="http://schemas.openxmlformats.org/officeDocument/2006/relationships/image" Target="../media/image85.tiff"/><Relationship Id="rId10" Type="http://schemas.openxmlformats.org/officeDocument/2006/relationships/image" Target="../media/image90.tiff"/><Relationship Id="rId4" Type="http://schemas.openxmlformats.org/officeDocument/2006/relationships/image" Target="../media/image84.tiff"/><Relationship Id="rId9" Type="http://schemas.openxmlformats.org/officeDocument/2006/relationships/image" Target="../media/image89.tif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hyperlink" Target="https://discovery.ucl.ac.uk/id/eprint/10037890/1/a2135d_445259f704474f0f8116ccb625bdf7f8.pdf" TargetMode="Externa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93.tiff"/><Relationship Id="rId7" Type="http://schemas.openxmlformats.org/officeDocument/2006/relationships/image" Target="../media/image97.tiff"/><Relationship Id="rId2" Type="http://schemas.openxmlformats.org/officeDocument/2006/relationships/image" Target="../media/image92.tiff"/><Relationship Id="rId1" Type="http://schemas.openxmlformats.org/officeDocument/2006/relationships/slideLayout" Target="../slideLayouts/slideLayout6.xml"/><Relationship Id="rId6" Type="http://schemas.openxmlformats.org/officeDocument/2006/relationships/image" Target="../media/image96.tiff"/><Relationship Id="rId5" Type="http://schemas.openxmlformats.org/officeDocument/2006/relationships/image" Target="../media/image95.tiff"/><Relationship Id="rId4" Type="http://schemas.openxmlformats.org/officeDocument/2006/relationships/image" Target="../media/image94.tiff"/></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98.tiff"/><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hyperlink" Target="https://www.soumu.go.jp/johotsusintokei/linkdata/r02_01_houkoku.pdf" TargetMode="External"/><Relationship Id="rId2" Type="http://schemas.openxmlformats.org/officeDocument/2006/relationships/image" Target="../media/image100.png"/><Relationship Id="rId1" Type="http://schemas.openxmlformats.org/officeDocument/2006/relationships/slideLayout" Target="../slideLayouts/slideLayout6.xml"/><Relationship Id="rId4" Type="http://schemas.openxmlformats.org/officeDocument/2006/relationships/hyperlink" Target="https://www.soumu.go.jp/main_content/000633132.pdf"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102.jpg"/><Relationship Id="rId2" Type="http://schemas.openxmlformats.org/officeDocument/2006/relationships/image" Target="../media/image101.tiff"/><Relationship Id="rId1" Type="http://schemas.openxmlformats.org/officeDocument/2006/relationships/slideLayout" Target="../slideLayouts/slideLayout6.xml"/><Relationship Id="rId4" Type="http://schemas.openxmlformats.org/officeDocument/2006/relationships/image" Target="../media/image103.jpg"/></Relationships>
</file>

<file path=ppt/slides/_rels/slide46.xml.rels><?xml version="1.0" encoding="UTF-8" standalone="yes"?>
<Relationships xmlns="http://schemas.openxmlformats.org/package/2006/relationships"><Relationship Id="rId8" Type="http://schemas.openxmlformats.org/officeDocument/2006/relationships/image" Target="../media/image110.tiff"/><Relationship Id="rId13" Type="http://schemas.openxmlformats.org/officeDocument/2006/relationships/image" Target="../media/image115.tiff"/><Relationship Id="rId3" Type="http://schemas.openxmlformats.org/officeDocument/2006/relationships/image" Target="../media/image105.tiff"/><Relationship Id="rId7" Type="http://schemas.openxmlformats.org/officeDocument/2006/relationships/image" Target="../media/image109.tiff"/><Relationship Id="rId12" Type="http://schemas.openxmlformats.org/officeDocument/2006/relationships/image" Target="../media/image114.tiff"/><Relationship Id="rId2" Type="http://schemas.openxmlformats.org/officeDocument/2006/relationships/image" Target="../media/image104.jpeg"/><Relationship Id="rId1" Type="http://schemas.openxmlformats.org/officeDocument/2006/relationships/slideLayout" Target="../slideLayouts/slideLayout6.xml"/><Relationship Id="rId6" Type="http://schemas.openxmlformats.org/officeDocument/2006/relationships/image" Target="../media/image108.tiff"/><Relationship Id="rId11" Type="http://schemas.openxmlformats.org/officeDocument/2006/relationships/image" Target="../media/image113.tiff"/><Relationship Id="rId5" Type="http://schemas.openxmlformats.org/officeDocument/2006/relationships/image" Target="../media/image107.tiff"/><Relationship Id="rId15" Type="http://schemas.openxmlformats.org/officeDocument/2006/relationships/image" Target="../media/image117.jpeg"/><Relationship Id="rId10" Type="http://schemas.openxmlformats.org/officeDocument/2006/relationships/image" Target="../media/image112.tiff"/><Relationship Id="rId4" Type="http://schemas.openxmlformats.org/officeDocument/2006/relationships/image" Target="../media/image106.tiff"/><Relationship Id="rId9" Type="http://schemas.openxmlformats.org/officeDocument/2006/relationships/image" Target="../media/image111.tiff"/><Relationship Id="rId14" Type="http://schemas.openxmlformats.org/officeDocument/2006/relationships/image" Target="../media/image116.tiff"/></Relationships>
</file>

<file path=ppt/slides/_rels/slide47.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8" Type="http://schemas.openxmlformats.org/officeDocument/2006/relationships/image" Target="../media/image124.tiff"/><Relationship Id="rId3" Type="http://schemas.openxmlformats.org/officeDocument/2006/relationships/image" Target="../media/image4.jpg"/><Relationship Id="rId7" Type="http://schemas.openxmlformats.org/officeDocument/2006/relationships/image" Target="../media/image123.tiff"/><Relationship Id="rId2" Type="http://schemas.openxmlformats.org/officeDocument/2006/relationships/image" Target="../media/image119.png"/><Relationship Id="rId1" Type="http://schemas.openxmlformats.org/officeDocument/2006/relationships/slideLayout" Target="../slideLayouts/slideLayout6.xml"/><Relationship Id="rId6" Type="http://schemas.openxmlformats.org/officeDocument/2006/relationships/image" Target="../media/image122.tiff"/><Relationship Id="rId5" Type="http://schemas.openxmlformats.org/officeDocument/2006/relationships/image" Target="../media/image121.tiff"/><Relationship Id="rId4" Type="http://schemas.openxmlformats.org/officeDocument/2006/relationships/image" Target="../media/image120.png"/></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8" Type="http://schemas.openxmlformats.org/officeDocument/2006/relationships/image" Target="../media/image131.tiff"/><Relationship Id="rId13" Type="http://schemas.openxmlformats.org/officeDocument/2006/relationships/image" Target="../media/image136.tiff"/><Relationship Id="rId3" Type="http://schemas.openxmlformats.org/officeDocument/2006/relationships/image" Target="../media/image126.tiff"/><Relationship Id="rId7" Type="http://schemas.openxmlformats.org/officeDocument/2006/relationships/image" Target="../media/image130.tiff"/><Relationship Id="rId12" Type="http://schemas.openxmlformats.org/officeDocument/2006/relationships/image" Target="../media/image135.tiff"/><Relationship Id="rId2" Type="http://schemas.openxmlformats.org/officeDocument/2006/relationships/image" Target="../media/image125.tiff"/><Relationship Id="rId1" Type="http://schemas.openxmlformats.org/officeDocument/2006/relationships/slideLayout" Target="../slideLayouts/slideLayout6.xml"/><Relationship Id="rId6" Type="http://schemas.openxmlformats.org/officeDocument/2006/relationships/image" Target="../media/image129.tiff"/><Relationship Id="rId11" Type="http://schemas.openxmlformats.org/officeDocument/2006/relationships/image" Target="../media/image134.tiff"/><Relationship Id="rId5" Type="http://schemas.openxmlformats.org/officeDocument/2006/relationships/image" Target="../media/image128.tiff"/><Relationship Id="rId15" Type="http://schemas.openxmlformats.org/officeDocument/2006/relationships/image" Target="../media/image138.jpeg"/><Relationship Id="rId10" Type="http://schemas.openxmlformats.org/officeDocument/2006/relationships/image" Target="../media/image133.tiff"/><Relationship Id="rId4" Type="http://schemas.openxmlformats.org/officeDocument/2006/relationships/image" Target="../media/image127.tiff"/><Relationship Id="rId9" Type="http://schemas.openxmlformats.org/officeDocument/2006/relationships/image" Target="../media/image132.tiff"/><Relationship Id="rId14" Type="http://schemas.openxmlformats.org/officeDocument/2006/relationships/image" Target="../media/image137.tiff"/></Relationships>
</file>

<file path=ppt/slides/_rels/slide51.xml.rels><?xml version="1.0" encoding="UTF-8" standalone="yes"?>
<Relationships xmlns="http://schemas.openxmlformats.org/package/2006/relationships"><Relationship Id="rId3" Type="http://schemas.openxmlformats.org/officeDocument/2006/relationships/hyperlink" Target="http://www.netcommerce.co.jp/" TargetMode="External"/><Relationship Id="rId2" Type="http://schemas.openxmlformats.org/officeDocument/2006/relationships/image" Target="../media/image139.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0.png"/><Relationship Id="rId2" Type="http://schemas.openxmlformats.org/officeDocument/2006/relationships/image" Target="../media/image5.jpeg"/><Relationship Id="rId1" Type="http://schemas.openxmlformats.org/officeDocument/2006/relationships/slideLayout" Target="../slideLayouts/slideLayout6.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tiff"/></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0.png"/><Relationship Id="rId2" Type="http://schemas.openxmlformats.org/officeDocument/2006/relationships/image" Target="../media/image5.jpeg"/><Relationship Id="rId1" Type="http://schemas.openxmlformats.org/officeDocument/2006/relationships/slideLayout" Target="../slideLayouts/slideLayout6.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tif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7.tiff"/><Relationship Id="rId5" Type="http://schemas.openxmlformats.org/officeDocument/2006/relationships/image" Target="../media/image4.jp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字幕 4">
            <a:extLst>
              <a:ext uri="{FF2B5EF4-FFF2-40B4-BE49-F238E27FC236}">
                <a16:creationId xmlns:a16="http://schemas.microsoft.com/office/drawing/2014/main" id="{047B0135-F383-C145-84A9-83220A40D637}"/>
              </a:ext>
            </a:extLst>
          </p:cNvPr>
          <p:cNvSpPr>
            <a:spLocks noGrp="1"/>
          </p:cNvSpPr>
          <p:nvPr>
            <p:ph type="subTitle" idx="1"/>
          </p:nvPr>
        </p:nvSpPr>
        <p:spPr>
          <a:xfrm>
            <a:off x="844061" y="3665251"/>
            <a:ext cx="7772400" cy="566005"/>
          </a:xfrm>
        </p:spPr>
        <p:txBody>
          <a:bodyPr/>
          <a:lstStyle/>
          <a:p>
            <a:r>
              <a:rPr lang="en-US" altLang="ja-JP" dirty="0">
                <a:latin typeface="Meiryo" panose="020B0604030504040204" pitchFamily="34" charset="-128"/>
                <a:ea typeface="Meiryo" panose="020B0604030504040204" pitchFamily="34" charset="-128"/>
                <a:cs typeface="Times New Roman" panose="02020603050405020304" pitchFamily="18" charset="0"/>
              </a:rPr>
              <a:t>IT</a:t>
            </a:r>
            <a:r>
              <a:rPr lang="ja-JP" altLang="en-US">
                <a:latin typeface="Meiryo" panose="020B0604030504040204" pitchFamily="34" charset="-128"/>
                <a:ea typeface="Meiryo" panose="020B0604030504040204" pitchFamily="34" charset="-128"/>
                <a:cs typeface="Times New Roman" panose="02020603050405020304" pitchFamily="18" charset="0"/>
              </a:rPr>
              <a:t>ソリューション塾・第</a:t>
            </a:r>
            <a:r>
              <a:rPr lang="en-US" altLang="ja-JP" dirty="0">
                <a:latin typeface="Meiryo" panose="020B0604030504040204" pitchFamily="34" charset="-128"/>
                <a:ea typeface="Meiryo" panose="020B0604030504040204" pitchFamily="34" charset="-128"/>
                <a:cs typeface="Times New Roman" panose="02020603050405020304" pitchFamily="18" charset="0"/>
              </a:rPr>
              <a:t>38</a:t>
            </a:r>
            <a:r>
              <a:rPr lang="ja-JP" altLang="en-US">
                <a:latin typeface="Meiryo" panose="020B0604030504040204" pitchFamily="34" charset="-128"/>
                <a:ea typeface="Meiryo" panose="020B0604030504040204" pitchFamily="34" charset="-128"/>
                <a:cs typeface="Times New Roman" panose="02020603050405020304" pitchFamily="18" charset="0"/>
              </a:rPr>
              <a:t>期／第</a:t>
            </a:r>
            <a:r>
              <a:rPr lang="en-US" altLang="ja-JP" dirty="0">
                <a:latin typeface="Meiryo" panose="020B0604030504040204" pitchFamily="34" charset="-128"/>
                <a:ea typeface="Meiryo" panose="020B0604030504040204" pitchFamily="34" charset="-128"/>
                <a:cs typeface="Times New Roman" panose="02020603050405020304" pitchFamily="18" charset="0"/>
              </a:rPr>
              <a:t>3</a:t>
            </a:r>
            <a:r>
              <a:rPr lang="ja-JP" altLang="en-US">
                <a:latin typeface="Meiryo" panose="020B0604030504040204" pitchFamily="34" charset="-128"/>
                <a:ea typeface="Meiryo" panose="020B0604030504040204" pitchFamily="34" charset="-128"/>
                <a:cs typeface="Times New Roman" panose="02020603050405020304" pitchFamily="18" charset="0"/>
              </a:rPr>
              <a:t>回</a:t>
            </a:r>
            <a:endParaRPr lang="ja-JP" altLang="en-US">
              <a:latin typeface="Meiryo" panose="020B0604030504040204" pitchFamily="34" charset="-128"/>
              <a:ea typeface="Meiryo" panose="020B0604030504040204" pitchFamily="34" charset="-128"/>
            </a:endParaRPr>
          </a:p>
        </p:txBody>
      </p:sp>
      <p:sp>
        <p:nvSpPr>
          <p:cNvPr id="8" name="正方形/長方形 7">
            <a:extLst>
              <a:ext uri="{FF2B5EF4-FFF2-40B4-BE49-F238E27FC236}">
                <a16:creationId xmlns:a16="http://schemas.microsoft.com/office/drawing/2014/main" id="{0FB87F87-22C4-EF4A-AD2E-2A15390CC74C}"/>
              </a:ext>
            </a:extLst>
          </p:cNvPr>
          <p:cNvSpPr/>
          <p:nvPr/>
        </p:nvSpPr>
        <p:spPr>
          <a:xfrm>
            <a:off x="685799" y="2232480"/>
            <a:ext cx="7930661" cy="1077218"/>
          </a:xfrm>
          <a:prstGeom prst="rect">
            <a:avLst/>
          </a:prstGeom>
        </p:spPr>
        <p:txBody>
          <a:bodyPr wrap="square">
            <a:spAutoFit/>
          </a:bodyPr>
          <a:lstStyle/>
          <a:p>
            <a:pPr algn="r"/>
            <a:r>
              <a:rPr lang="en-US" altLang="ja-JP" sz="3200" b="1" dirty="0">
                <a:latin typeface="Meiryo" panose="020B0604030504040204" pitchFamily="34" charset="-128"/>
                <a:ea typeface="Meiryo" panose="020B0604030504040204" pitchFamily="34" charset="-128"/>
                <a:cs typeface="Times New Roman" panose="02020603050405020304" pitchFamily="18" charset="0"/>
              </a:rPr>
              <a:t>IoT</a:t>
            </a:r>
            <a:r>
              <a:rPr lang="ja-JP" altLang="en-US" sz="3200" b="1">
                <a:latin typeface="Meiryo" panose="020B0604030504040204" pitchFamily="34" charset="-128"/>
                <a:ea typeface="Meiryo" panose="020B0604030504040204" pitchFamily="34" charset="-128"/>
                <a:cs typeface="Times New Roman" panose="02020603050405020304" pitchFamily="18" charset="0"/>
              </a:rPr>
              <a:t>／モノのインターネット　と</a:t>
            </a:r>
            <a:endParaRPr lang="en-US" altLang="ja-JP" sz="3200" b="1" dirty="0">
              <a:latin typeface="Meiryo" panose="020B0604030504040204" pitchFamily="34" charset="-128"/>
              <a:ea typeface="Meiryo" panose="020B0604030504040204" pitchFamily="34" charset="-128"/>
              <a:cs typeface="Times New Roman" panose="02020603050405020304" pitchFamily="18" charset="0"/>
            </a:endParaRPr>
          </a:p>
          <a:p>
            <a:pPr algn="r"/>
            <a:r>
              <a:rPr lang="en-US" altLang="ja-JP" sz="3200" b="1" dirty="0">
                <a:latin typeface="Meiryo" panose="020B0604030504040204" pitchFamily="34" charset="-128"/>
                <a:ea typeface="Meiryo" panose="020B0604030504040204" pitchFamily="34" charset="-128"/>
                <a:cs typeface="Times New Roman" panose="02020603050405020304" pitchFamily="18" charset="0"/>
              </a:rPr>
              <a:t>5G</a:t>
            </a:r>
            <a:r>
              <a:rPr lang="ja-JP" altLang="en-US" sz="3200" b="1">
                <a:latin typeface="Meiryo" panose="020B0604030504040204" pitchFamily="34" charset="-128"/>
                <a:ea typeface="Meiryo" panose="020B0604030504040204" pitchFamily="34" charset="-128"/>
                <a:cs typeface="Times New Roman" panose="02020603050405020304" pitchFamily="18" charset="0"/>
              </a:rPr>
              <a:t>（第５世代移動体通信システム）</a:t>
            </a:r>
            <a:endParaRPr lang="ja-JP" altLang="en-US" sz="3200">
              <a:latin typeface="Meiryo" panose="020B0604030504040204" pitchFamily="34" charset="-128"/>
              <a:ea typeface="Meiryo" panose="020B0604030504040204" pitchFamily="34" charset="-128"/>
            </a:endParaRPr>
          </a:p>
        </p:txBody>
      </p:sp>
      <p:sp>
        <p:nvSpPr>
          <p:cNvPr id="12" name="正方形/長方形 11">
            <a:extLst>
              <a:ext uri="{FF2B5EF4-FFF2-40B4-BE49-F238E27FC236}">
                <a16:creationId xmlns:a16="http://schemas.microsoft.com/office/drawing/2014/main" id="{45751F05-8D7D-0A41-89DC-A9D23EF6D56D}"/>
              </a:ext>
            </a:extLst>
          </p:cNvPr>
          <p:cNvSpPr/>
          <p:nvPr/>
        </p:nvSpPr>
        <p:spPr>
          <a:xfrm>
            <a:off x="685800" y="4942363"/>
            <a:ext cx="7930661" cy="400110"/>
          </a:xfrm>
          <a:prstGeom prst="rect">
            <a:avLst/>
          </a:prstGeom>
        </p:spPr>
        <p:txBody>
          <a:bodyPr wrap="square">
            <a:spAutoFit/>
          </a:bodyPr>
          <a:lstStyle/>
          <a:p>
            <a:pPr algn="r"/>
            <a:r>
              <a:rPr lang="en-US" altLang="ja-JP" sz="2000" dirty="0">
                <a:latin typeface="Meiryo" panose="020B0604030504040204" pitchFamily="34" charset="-128"/>
                <a:ea typeface="Meiryo" panose="020B0604030504040204" pitchFamily="34" charset="-128"/>
                <a:cs typeface="Times New Roman" panose="02020603050405020304" pitchFamily="18" charset="0"/>
              </a:rPr>
              <a:t>2021</a:t>
            </a:r>
            <a:r>
              <a:rPr lang="ja-JP" altLang="en-US" sz="2000">
                <a:latin typeface="Meiryo" panose="020B0604030504040204" pitchFamily="34" charset="-128"/>
                <a:ea typeface="Meiryo" panose="020B0604030504040204" pitchFamily="34" charset="-128"/>
                <a:cs typeface="Times New Roman" panose="02020603050405020304" pitchFamily="18" charset="0"/>
              </a:rPr>
              <a:t>年</a:t>
            </a:r>
            <a:r>
              <a:rPr lang="en-US" altLang="ja-JP" sz="2000" dirty="0">
                <a:latin typeface="Meiryo" panose="020B0604030504040204" pitchFamily="34" charset="-128"/>
                <a:ea typeface="Meiryo" panose="020B0604030504040204" pitchFamily="34" charset="-128"/>
                <a:cs typeface="Times New Roman" panose="02020603050405020304" pitchFamily="18" charset="0"/>
              </a:rPr>
              <a:t>10</a:t>
            </a:r>
            <a:r>
              <a:rPr lang="ja-JP" altLang="en-US" sz="2000">
                <a:latin typeface="Meiryo" panose="020B0604030504040204" pitchFamily="34" charset="-128"/>
                <a:ea typeface="Meiryo" panose="020B0604030504040204" pitchFamily="34" charset="-128"/>
                <a:cs typeface="Times New Roman" panose="02020603050405020304" pitchFamily="18" charset="0"/>
              </a:rPr>
              <a:t>月</a:t>
            </a:r>
            <a:r>
              <a:rPr lang="en-US" altLang="ja-JP" sz="2000" dirty="0">
                <a:latin typeface="Meiryo" panose="020B0604030504040204" pitchFamily="34" charset="-128"/>
                <a:ea typeface="Meiryo" panose="020B0604030504040204" pitchFamily="34" charset="-128"/>
                <a:cs typeface="Times New Roman" panose="02020603050405020304" pitchFamily="18" charset="0"/>
              </a:rPr>
              <a:t>20</a:t>
            </a:r>
            <a:r>
              <a:rPr lang="ja-JP" altLang="en-US" sz="2000">
                <a:latin typeface="Meiryo" panose="020B0604030504040204" pitchFamily="34" charset="-128"/>
                <a:ea typeface="Meiryo" panose="020B0604030504040204" pitchFamily="34" charset="-128"/>
                <a:cs typeface="Times New Roman" panose="02020603050405020304" pitchFamily="18" charset="0"/>
              </a:rPr>
              <a:t>日</a:t>
            </a:r>
            <a:endParaRPr lang="en-US" altLang="ja-JP" sz="2000" dirty="0">
              <a:latin typeface="Meiryo" panose="020B0604030504040204" pitchFamily="34" charset="-128"/>
              <a:ea typeface="Meiryo" panose="020B0604030504040204" pitchFamily="34" charset="-128"/>
              <a:cs typeface="Times New Roman" panose="02020603050405020304" pitchFamily="18" charset="0"/>
            </a:endParaRPr>
          </a:p>
        </p:txBody>
      </p:sp>
    </p:spTree>
    <p:extLst>
      <p:ext uri="{BB962C8B-B14F-4D97-AF65-F5344CB8AC3E}">
        <p14:creationId xmlns:p14="http://schemas.microsoft.com/office/powerpoint/2010/main" val="21612998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6164C2E-A300-664C-880F-8A03DA0D4941}"/>
              </a:ext>
            </a:extLst>
          </p:cNvPr>
          <p:cNvSpPr>
            <a:spLocks noGrp="1"/>
          </p:cNvSpPr>
          <p:nvPr>
            <p:ph type="title"/>
          </p:nvPr>
        </p:nvSpPr>
        <p:spPr/>
        <p:txBody>
          <a:bodyPr/>
          <a:lstStyle/>
          <a:p>
            <a:r>
              <a:rPr kumimoji="1" lang="ja-JP" altLang="en-US"/>
              <a:t>デジタル・ツイン</a:t>
            </a:r>
            <a:r>
              <a:rPr lang="ja-JP" altLang="en-US"/>
              <a:t>：現実世界の最適化／工場での適用</a:t>
            </a:r>
            <a:endParaRPr kumimoji="1" lang="ja-JP" altLang="en-US"/>
          </a:p>
        </p:txBody>
      </p:sp>
      <p:sp>
        <p:nvSpPr>
          <p:cNvPr id="3" name="円/楕円 2">
            <a:extLst>
              <a:ext uri="{FF2B5EF4-FFF2-40B4-BE49-F238E27FC236}">
                <a16:creationId xmlns:a16="http://schemas.microsoft.com/office/drawing/2014/main" id="{6E11C1F5-3181-CF4D-BB91-2DF48E021E22}"/>
              </a:ext>
            </a:extLst>
          </p:cNvPr>
          <p:cNvSpPr/>
          <p:nvPr/>
        </p:nvSpPr>
        <p:spPr>
          <a:xfrm>
            <a:off x="1243584" y="1920240"/>
            <a:ext cx="3328416" cy="3328416"/>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 name="円/楕円 3">
            <a:extLst>
              <a:ext uri="{FF2B5EF4-FFF2-40B4-BE49-F238E27FC236}">
                <a16:creationId xmlns:a16="http://schemas.microsoft.com/office/drawing/2014/main" id="{5E6B7E3D-6DD2-5D4B-AA6F-4A294A66E39F}"/>
              </a:ext>
            </a:extLst>
          </p:cNvPr>
          <p:cNvSpPr/>
          <p:nvPr/>
        </p:nvSpPr>
        <p:spPr>
          <a:xfrm>
            <a:off x="4565904" y="1920240"/>
            <a:ext cx="3328416" cy="3328416"/>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ホームベース 4">
            <a:extLst>
              <a:ext uri="{FF2B5EF4-FFF2-40B4-BE49-F238E27FC236}">
                <a16:creationId xmlns:a16="http://schemas.microsoft.com/office/drawing/2014/main" id="{45A5A8BD-5278-B546-8A2E-CCC7171D131F}"/>
              </a:ext>
            </a:extLst>
          </p:cNvPr>
          <p:cNvSpPr/>
          <p:nvPr/>
        </p:nvSpPr>
        <p:spPr>
          <a:xfrm>
            <a:off x="2907792" y="4620768"/>
            <a:ext cx="3633214" cy="627888"/>
          </a:xfrm>
          <a:prstGeom prst="homePlate">
            <a:avLst/>
          </a:prstGeom>
          <a:solidFill>
            <a:srgbClr val="0070C0"/>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ホームベース 5">
            <a:extLst>
              <a:ext uri="{FF2B5EF4-FFF2-40B4-BE49-F238E27FC236}">
                <a16:creationId xmlns:a16="http://schemas.microsoft.com/office/drawing/2014/main" id="{3B66298A-F57F-FA45-8B83-21F605B4649F}"/>
              </a:ext>
            </a:extLst>
          </p:cNvPr>
          <p:cNvSpPr/>
          <p:nvPr/>
        </p:nvSpPr>
        <p:spPr>
          <a:xfrm flipH="1">
            <a:off x="2596898" y="1920240"/>
            <a:ext cx="3633214" cy="627888"/>
          </a:xfrm>
          <a:prstGeom prst="homePlate">
            <a:avLst/>
          </a:prstGeom>
          <a:solidFill>
            <a:schemeClr val="accent3">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テキスト ボックス 6">
            <a:extLst>
              <a:ext uri="{FF2B5EF4-FFF2-40B4-BE49-F238E27FC236}">
                <a16:creationId xmlns:a16="http://schemas.microsoft.com/office/drawing/2014/main" id="{F00C9276-2CF9-A44E-B971-A874684FB0CB}"/>
              </a:ext>
            </a:extLst>
          </p:cNvPr>
          <p:cNvSpPr txBox="1"/>
          <p:nvPr/>
        </p:nvSpPr>
        <p:spPr>
          <a:xfrm>
            <a:off x="1776713" y="2782669"/>
            <a:ext cx="2262158" cy="369332"/>
          </a:xfrm>
          <a:prstGeom prst="rect">
            <a:avLst/>
          </a:prstGeom>
          <a:noFill/>
        </p:spPr>
        <p:txBody>
          <a:bodyPr wrap="none" rtlCol="0">
            <a:spAutoFit/>
          </a:bodyPr>
          <a:lstStyle/>
          <a:p>
            <a:pPr algn="ctr"/>
            <a:r>
              <a:rPr kumimoji="1" lang="ja-JP" altLang="en-US" b="1">
                <a:solidFill>
                  <a:schemeClr val="bg1"/>
                </a:solidFill>
                <a:latin typeface="Meiryo" panose="020B0604030504040204" pitchFamily="34" charset="-128"/>
                <a:ea typeface="Meiryo" panose="020B0604030504040204" pitchFamily="34" charset="-128"/>
              </a:rPr>
              <a:t>デジタル・プラント</a:t>
            </a:r>
          </a:p>
        </p:txBody>
      </p:sp>
      <p:sp>
        <p:nvSpPr>
          <p:cNvPr id="8" name="テキスト ボックス 7">
            <a:extLst>
              <a:ext uri="{FF2B5EF4-FFF2-40B4-BE49-F238E27FC236}">
                <a16:creationId xmlns:a16="http://schemas.microsoft.com/office/drawing/2014/main" id="{9595BB40-DD67-0B4A-BA3D-491030466548}"/>
              </a:ext>
            </a:extLst>
          </p:cNvPr>
          <p:cNvSpPr txBox="1"/>
          <p:nvPr/>
        </p:nvSpPr>
        <p:spPr>
          <a:xfrm>
            <a:off x="4983617" y="4125207"/>
            <a:ext cx="2492991" cy="369332"/>
          </a:xfrm>
          <a:prstGeom prst="rect">
            <a:avLst/>
          </a:prstGeom>
          <a:noFill/>
        </p:spPr>
        <p:txBody>
          <a:bodyPr wrap="none" rtlCol="0">
            <a:spAutoFit/>
          </a:bodyPr>
          <a:lstStyle/>
          <a:p>
            <a:pPr algn="ctr"/>
            <a:r>
              <a:rPr kumimoji="1" lang="ja-JP" altLang="en-US" b="1">
                <a:solidFill>
                  <a:schemeClr val="bg1"/>
                </a:solidFill>
                <a:latin typeface="Meiryo" panose="020B0604030504040204" pitchFamily="34" charset="-128"/>
                <a:ea typeface="Meiryo" panose="020B0604030504040204" pitchFamily="34" charset="-128"/>
              </a:rPr>
              <a:t>フィジカル・プラント</a:t>
            </a:r>
          </a:p>
        </p:txBody>
      </p:sp>
      <p:sp>
        <p:nvSpPr>
          <p:cNvPr id="9" name="テキスト ボックス 8">
            <a:extLst>
              <a:ext uri="{FF2B5EF4-FFF2-40B4-BE49-F238E27FC236}">
                <a16:creationId xmlns:a16="http://schemas.microsoft.com/office/drawing/2014/main" id="{25EDE516-0945-0E4E-B4F6-4F892BDB485E}"/>
              </a:ext>
            </a:extLst>
          </p:cNvPr>
          <p:cNvSpPr txBox="1"/>
          <p:nvPr/>
        </p:nvSpPr>
        <p:spPr>
          <a:xfrm>
            <a:off x="3351157" y="4803940"/>
            <a:ext cx="2441695" cy="338554"/>
          </a:xfrm>
          <a:prstGeom prst="rect">
            <a:avLst/>
          </a:prstGeom>
          <a:noFill/>
        </p:spPr>
        <p:txBody>
          <a:bodyPr wrap="none" rtlCol="0">
            <a:spAutoFit/>
          </a:bodyPr>
          <a:lstStyle/>
          <a:p>
            <a:pPr algn="ctr"/>
            <a:r>
              <a:rPr kumimoji="1" lang="ja-JP" altLang="en-US" sz="1600">
                <a:solidFill>
                  <a:schemeClr val="bg1"/>
                </a:solidFill>
                <a:latin typeface="Meiryo" panose="020B0604030504040204" pitchFamily="34" charset="-128"/>
                <a:ea typeface="Meiryo" panose="020B0604030504040204" pitchFamily="34" charset="-128"/>
              </a:rPr>
              <a:t>最適解による制御・指示</a:t>
            </a:r>
          </a:p>
        </p:txBody>
      </p:sp>
      <p:sp>
        <p:nvSpPr>
          <p:cNvPr id="10" name="テキスト ボックス 9">
            <a:extLst>
              <a:ext uri="{FF2B5EF4-FFF2-40B4-BE49-F238E27FC236}">
                <a16:creationId xmlns:a16="http://schemas.microsoft.com/office/drawing/2014/main" id="{B3D787E4-687E-5F44-B9D2-491367E61E76}"/>
              </a:ext>
            </a:extLst>
          </p:cNvPr>
          <p:cNvSpPr txBox="1"/>
          <p:nvPr/>
        </p:nvSpPr>
        <p:spPr>
          <a:xfrm>
            <a:off x="3345057" y="2064907"/>
            <a:ext cx="2441694" cy="338554"/>
          </a:xfrm>
          <a:prstGeom prst="rect">
            <a:avLst/>
          </a:prstGeom>
          <a:noFill/>
        </p:spPr>
        <p:txBody>
          <a:bodyPr wrap="none" rtlCol="0">
            <a:spAutoFit/>
          </a:bodyPr>
          <a:lstStyle/>
          <a:p>
            <a:pPr algn="ctr"/>
            <a:r>
              <a:rPr kumimoji="1" lang="ja-JP" altLang="en-US" sz="1600">
                <a:solidFill>
                  <a:schemeClr val="bg1"/>
                </a:solidFill>
                <a:latin typeface="Meiryo" panose="020B0604030504040204" pitchFamily="34" charset="-128"/>
                <a:ea typeface="Meiryo" panose="020B0604030504040204" pitchFamily="34" charset="-128"/>
              </a:rPr>
              <a:t>パフォーマンス・データ</a:t>
            </a:r>
          </a:p>
        </p:txBody>
      </p:sp>
      <p:sp>
        <p:nvSpPr>
          <p:cNvPr id="11" name="テキスト ボックス 10">
            <a:extLst>
              <a:ext uri="{FF2B5EF4-FFF2-40B4-BE49-F238E27FC236}">
                <a16:creationId xmlns:a16="http://schemas.microsoft.com/office/drawing/2014/main" id="{37C70843-3515-4142-8FA4-D58D079D49C4}"/>
              </a:ext>
            </a:extLst>
          </p:cNvPr>
          <p:cNvSpPr txBox="1"/>
          <p:nvPr/>
        </p:nvSpPr>
        <p:spPr>
          <a:xfrm>
            <a:off x="1655510" y="3366921"/>
            <a:ext cx="2646878" cy="584775"/>
          </a:xfrm>
          <a:prstGeom prst="rect">
            <a:avLst/>
          </a:prstGeom>
          <a:noFill/>
        </p:spPr>
        <p:txBody>
          <a:bodyPr wrap="none" rtlCol="0">
            <a:spAutoFit/>
          </a:bodyPr>
          <a:lstStyle/>
          <a:p>
            <a:pPr algn="ctr"/>
            <a:r>
              <a:rPr kumimoji="1" lang="ja-JP" altLang="en-US" sz="1600">
                <a:solidFill>
                  <a:schemeClr val="bg1"/>
                </a:solidFill>
                <a:latin typeface="Meiryo" panose="020B0604030504040204" pitchFamily="34" charset="-128"/>
                <a:ea typeface="Meiryo" panose="020B0604030504040204" pitchFamily="34" charset="-128"/>
              </a:rPr>
              <a:t>デジタル・ツインを使った</a:t>
            </a:r>
            <a:endParaRPr kumimoji="1" lang="en-US" altLang="ja-JP" sz="1600" dirty="0">
              <a:solidFill>
                <a:schemeClr val="bg1"/>
              </a:solidFill>
              <a:latin typeface="Meiryo" panose="020B0604030504040204" pitchFamily="34" charset="-128"/>
              <a:ea typeface="Meiryo" panose="020B0604030504040204" pitchFamily="34" charset="-128"/>
            </a:endParaRPr>
          </a:p>
          <a:p>
            <a:pPr algn="ctr"/>
            <a:r>
              <a:rPr lang="ja-JP" altLang="en-US" sz="1600">
                <a:solidFill>
                  <a:schemeClr val="bg1"/>
                </a:solidFill>
                <a:latin typeface="Meiryo" panose="020B0604030504040204" pitchFamily="34" charset="-128"/>
                <a:ea typeface="Meiryo" panose="020B0604030504040204" pitchFamily="34" charset="-128"/>
              </a:rPr>
              <a:t>シミュレーション</a:t>
            </a:r>
            <a:endParaRPr kumimoji="1" lang="ja-JP" altLang="en-US" sz="1600">
              <a:solidFill>
                <a:schemeClr val="bg1"/>
              </a:solidFill>
              <a:latin typeface="Meiryo" panose="020B0604030504040204" pitchFamily="34" charset="-128"/>
              <a:ea typeface="Meiryo" panose="020B0604030504040204" pitchFamily="34" charset="-128"/>
            </a:endParaRPr>
          </a:p>
        </p:txBody>
      </p:sp>
      <p:sp>
        <p:nvSpPr>
          <p:cNvPr id="12" name="テキスト ボックス 11">
            <a:extLst>
              <a:ext uri="{FF2B5EF4-FFF2-40B4-BE49-F238E27FC236}">
                <a16:creationId xmlns:a16="http://schemas.microsoft.com/office/drawing/2014/main" id="{65794EFE-61B3-D348-820E-317D072F1F67}"/>
              </a:ext>
            </a:extLst>
          </p:cNvPr>
          <p:cNvSpPr txBox="1"/>
          <p:nvPr/>
        </p:nvSpPr>
        <p:spPr>
          <a:xfrm>
            <a:off x="4906677" y="3365416"/>
            <a:ext cx="2646878" cy="584775"/>
          </a:xfrm>
          <a:prstGeom prst="rect">
            <a:avLst/>
          </a:prstGeom>
          <a:noFill/>
        </p:spPr>
        <p:txBody>
          <a:bodyPr wrap="none" rtlCol="0">
            <a:spAutoFit/>
          </a:bodyPr>
          <a:lstStyle/>
          <a:p>
            <a:pPr algn="ctr"/>
            <a:r>
              <a:rPr kumimoji="1" lang="ja-JP" altLang="en-US" sz="1600">
                <a:solidFill>
                  <a:schemeClr val="bg1"/>
                </a:solidFill>
                <a:latin typeface="Meiryo" panose="020B0604030504040204" pitchFamily="34" charset="-128"/>
                <a:ea typeface="Meiryo" panose="020B0604030504040204" pitchFamily="34" charset="-128"/>
              </a:rPr>
              <a:t>センサーを使った</a:t>
            </a:r>
            <a:endParaRPr kumimoji="1" lang="en-US" altLang="ja-JP" sz="1600" dirty="0">
              <a:solidFill>
                <a:schemeClr val="bg1"/>
              </a:solidFill>
              <a:latin typeface="Meiryo" panose="020B0604030504040204" pitchFamily="34" charset="-128"/>
              <a:ea typeface="Meiryo" panose="020B0604030504040204" pitchFamily="34" charset="-128"/>
            </a:endParaRPr>
          </a:p>
          <a:p>
            <a:pPr algn="ctr"/>
            <a:r>
              <a:rPr lang="ja-JP" altLang="en-US" sz="1600">
                <a:solidFill>
                  <a:schemeClr val="bg1"/>
                </a:solidFill>
                <a:latin typeface="Meiryo" panose="020B0604030504040204" pitchFamily="34" charset="-128"/>
                <a:ea typeface="Meiryo" panose="020B0604030504040204" pitchFamily="34" charset="-128"/>
              </a:rPr>
              <a:t>リアルタイムなデータ取得</a:t>
            </a:r>
            <a:endParaRPr kumimoji="1" lang="ja-JP" altLang="en-US" sz="1600">
              <a:solidFill>
                <a:schemeClr val="bg1"/>
              </a:solidFill>
              <a:latin typeface="Meiryo" panose="020B0604030504040204" pitchFamily="34" charset="-128"/>
              <a:ea typeface="Meiryo" panose="020B0604030504040204" pitchFamily="34" charset="-128"/>
            </a:endParaRPr>
          </a:p>
        </p:txBody>
      </p:sp>
      <p:pic>
        <p:nvPicPr>
          <p:cNvPr id="13" name="図 12">
            <a:extLst>
              <a:ext uri="{FF2B5EF4-FFF2-40B4-BE49-F238E27FC236}">
                <a16:creationId xmlns:a16="http://schemas.microsoft.com/office/drawing/2014/main" id="{CB2874E9-D1F6-9E42-80C4-B8AC7318F7F1}"/>
              </a:ext>
            </a:extLst>
          </p:cNvPr>
          <p:cNvPicPr>
            <a:picLocks noChangeAspect="1"/>
          </p:cNvPicPr>
          <p:nvPr/>
        </p:nvPicPr>
        <p:blipFill>
          <a:blip r:embed="rId2">
            <a:duotone>
              <a:schemeClr val="accent1">
                <a:shade val="45000"/>
                <a:satMod val="135000"/>
              </a:schemeClr>
              <a:prstClr val="white"/>
            </a:duotone>
          </a:blip>
          <a:stretch>
            <a:fillRect/>
          </a:stretch>
        </p:blipFill>
        <p:spPr>
          <a:xfrm flipH="1">
            <a:off x="1128397" y="3972678"/>
            <a:ext cx="2001078" cy="2001078"/>
          </a:xfrm>
          <a:prstGeom prst="rect">
            <a:avLst/>
          </a:prstGeom>
          <a:effectLst>
            <a:outerShdw blurRad="50800" dist="38100" dir="2700000" algn="tl" rotWithShape="0">
              <a:prstClr val="black">
                <a:alpha val="40000"/>
              </a:prstClr>
            </a:outerShdw>
          </a:effectLst>
        </p:spPr>
      </p:pic>
      <p:pic>
        <p:nvPicPr>
          <p:cNvPr id="14" name="図 13">
            <a:extLst>
              <a:ext uri="{FF2B5EF4-FFF2-40B4-BE49-F238E27FC236}">
                <a16:creationId xmlns:a16="http://schemas.microsoft.com/office/drawing/2014/main" id="{DCC8C30B-E20D-E741-B556-B4899B63D518}"/>
              </a:ext>
            </a:extLst>
          </p:cNvPr>
          <p:cNvPicPr>
            <a:picLocks noChangeAspect="1"/>
          </p:cNvPicPr>
          <p:nvPr/>
        </p:nvPicPr>
        <p:blipFill>
          <a:blip r:embed="rId2"/>
          <a:stretch>
            <a:fillRect/>
          </a:stretch>
        </p:blipFill>
        <p:spPr>
          <a:xfrm flipH="1">
            <a:off x="6061677" y="1351693"/>
            <a:ext cx="2001078" cy="2001078"/>
          </a:xfrm>
          <a:prstGeom prst="rect">
            <a:avLst/>
          </a:prstGeom>
          <a:effectLst>
            <a:outerShdw blurRad="50800" dist="38100" dir="2700000" algn="tl" rotWithShape="0">
              <a:prstClr val="black">
                <a:alpha val="40000"/>
              </a:prstClr>
            </a:outerShdw>
          </a:effectLst>
        </p:spPr>
      </p:pic>
      <p:sp>
        <p:nvSpPr>
          <p:cNvPr id="15" name="正方形/長方形 14">
            <a:extLst>
              <a:ext uri="{FF2B5EF4-FFF2-40B4-BE49-F238E27FC236}">
                <a16:creationId xmlns:a16="http://schemas.microsoft.com/office/drawing/2014/main" id="{A87F9FEE-4BEA-5E45-9D04-C0CB546FC848}"/>
              </a:ext>
            </a:extLst>
          </p:cNvPr>
          <p:cNvSpPr/>
          <p:nvPr/>
        </p:nvSpPr>
        <p:spPr>
          <a:xfrm>
            <a:off x="1261956" y="4007951"/>
            <a:ext cx="3031855" cy="461665"/>
          </a:xfrm>
          <a:prstGeom prst="rect">
            <a:avLst/>
          </a:prstGeom>
        </p:spPr>
        <p:txBody>
          <a:bodyPr wrap="square">
            <a:spAutoFit/>
          </a:bodyPr>
          <a:lstStyle/>
          <a:p>
            <a:pPr algn="r"/>
            <a:r>
              <a:rPr lang="ja-JP" altLang="en-US" sz="1200">
                <a:solidFill>
                  <a:schemeClr val="bg1"/>
                </a:solidFill>
                <a:latin typeface="Meiryo" charset="-128"/>
                <a:ea typeface="Meiryo" charset="-128"/>
                <a:cs typeface="Meiryo" charset="-128"/>
              </a:rPr>
              <a:t>条件を変え実験を繰り返し</a:t>
            </a:r>
            <a:endParaRPr lang="en-US" altLang="ja-JP" sz="1200" dirty="0">
              <a:solidFill>
                <a:schemeClr val="bg1"/>
              </a:solidFill>
              <a:latin typeface="Meiryo" charset="-128"/>
              <a:ea typeface="Meiryo" charset="-128"/>
              <a:cs typeface="Meiryo" charset="-128"/>
            </a:endParaRPr>
          </a:p>
          <a:p>
            <a:pPr algn="r"/>
            <a:r>
              <a:rPr lang="ja-JP" altLang="en-US" sz="1200">
                <a:solidFill>
                  <a:schemeClr val="bg1"/>
                </a:solidFill>
                <a:latin typeface="Meiryo" charset="-128"/>
                <a:ea typeface="Meiryo" charset="-128"/>
                <a:cs typeface="Meiryo" charset="-128"/>
              </a:rPr>
              <a:t>最適解を見つけ出す</a:t>
            </a:r>
            <a:endParaRPr lang="en-US" altLang="ja-JP" sz="1200" dirty="0">
              <a:solidFill>
                <a:schemeClr val="bg1"/>
              </a:solidFill>
              <a:latin typeface="Meiryo" charset="-128"/>
              <a:ea typeface="Meiryo" charset="-128"/>
              <a:cs typeface="Meiryo" charset="-128"/>
            </a:endParaRPr>
          </a:p>
        </p:txBody>
      </p:sp>
      <p:sp>
        <p:nvSpPr>
          <p:cNvPr id="16" name="テキスト ボックス 15">
            <a:extLst>
              <a:ext uri="{FF2B5EF4-FFF2-40B4-BE49-F238E27FC236}">
                <a16:creationId xmlns:a16="http://schemas.microsoft.com/office/drawing/2014/main" id="{043C255D-266F-D747-AD8C-67D3A0A08D79}"/>
              </a:ext>
            </a:extLst>
          </p:cNvPr>
          <p:cNvSpPr txBox="1"/>
          <p:nvPr/>
        </p:nvSpPr>
        <p:spPr>
          <a:xfrm>
            <a:off x="4817457" y="2812165"/>
            <a:ext cx="1723549" cy="461665"/>
          </a:xfrm>
          <a:prstGeom prst="rect">
            <a:avLst/>
          </a:prstGeom>
          <a:noFill/>
        </p:spPr>
        <p:txBody>
          <a:bodyPr wrap="none" rtlCol="0">
            <a:spAutoFit/>
          </a:bodyPr>
          <a:lstStyle/>
          <a:p>
            <a:pPr algn="ctr"/>
            <a:r>
              <a:rPr kumimoji="1" lang="ja-JP" altLang="en-US" sz="1200" dirty="0">
                <a:solidFill>
                  <a:schemeClr val="bg1"/>
                </a:solidFill>
                <a:latin typeface="Meiryo" charset="-128"/>
                <a:ea typeface="Meiryo" charset="-128"/>
                <a:cs typeface="Meiryo" charset="-128"/>
              </a:rPr>
              <a:t>変更</a:t>
            </a:r>
            <a:r>
              <a:rPr kumimoji="1" lang="ja-JP" altLang="en-US" sz="1200">
                <a:solidFill>
                  <a:schemeClr val="bg1"/>
                </a:solidFill>
                <a:latin typeface="Meiryo" charset="-128"/>
                <a:ea typeface="Meiryo" charset="-128"/>
                <a:cs typeface="Meiryo" charset="-128"/>
              </a:rPr>
              <a:t>や変化に即応</a:t>
            </a:r>
            <a:r>
              <a:rPr kumimoji="1" lang="ja-JP" altLang="en-US" sz="1200" dirty="0">
                <a:solidFill>
                  <a:schemeClr val="bg1"/>
                </a:solidFill>
                <a:latin typeface="Meiryo" charset="-128"/>
                <a:ea typeface="Meiryo" charset="-128"/>
                <a:cs typeface="Meiryo" charset="-128"/>
              </a:rPr>
              <a:t>して</a:t>
            </a:r>
            <a:endParaRPr kumimoji="1" lang="en-US" altLang="ja-JP" sz="1200" dirty="0">
              <a:solidFill>
                <a:schemeClr val="bg1"/>
              </a:solidFill>
              <a:latin typeface="Meiryo" charset="-128"/>
              <a:ea typeface="Meiryo" charset="-128"/>
              <a:cs typeface="Meiryo" charset="-128"/>
            </a:endParaRPr>
          </a:p>
          <a:p>
            <a:pPr algn="ctr"/>
            <a:r>
              <a:rPr lang="ja-JP" altLang="en-US" sz="1200" dirty="0">
                <a:solidFill>
                  <a:schemeClr val="bg1"/>
                </a:solidFill>
                <a:latin typeface="Meiryo" charset="-128"/>
                <a:ea typeface="Meiryo" charset="-128"/>
                <a:cs typeface="Meiryo" charset="-128"/>
              </a:rPr>
              <a:t>最適状態・動きを実現</a:t>
            </a:r>
            <a:endParaRPr kumimoji="1" lang="ja-JP" altLang="en-US" sz="1200" dirty="0">
              <a:solidFill>
                <a:schemeClr val="bg1"/>
              </a:solidFill>
              <a:latin typeface="Meiryo" charset="-128"/>
              <a:ea typeface="Meiryo" charset="-128"/>
              <a:cs typeface="Meiryo" charset="-128"/>
            </a:endParaRPr>
          </a:p>
        </p:txBody>
      </p:sp>
      <p:sp>
        <p:nvSpPr>
          <p:cNvPr id="17" name="テキスト ボックス 16">
            <a:extLst>
              <a:ext uri="{FF2B5EF4-FFF2-40B4-BE49-F238E27FC236}">
                <a16:creationId xmlns:a16="http://schemas.microsoft.com/office/drawing/2014/main" id="{3703D570-AE55-F34C-8B4C-31CD4DB0F25B}"/>
              </a:ext>
            </a:extLst>
          </p:cNvPr>
          <p:cNvSpPr txBox="1"/>
          <p:nvPr/>
        </p:nvSpPr>
        <p:spPr>
          <a:xfrm>
            <a:off x="5816220" y="1987962"/>
            <a:ext cx="595035" cy="830997"/>
          </a:xfrm>
          <a:prstGeom prst="rect">
            <a:avLst/>
          </a:prstGeom>
          <a:noFill/>
        </p:spPr>
        <p:txBody>
          <a:bodyPr wrap="none" rtlCol="0">
            <a:spAutoFit/>
          </a:bodyPr>
          <a:lstStyle/>
          <a:p>
            <a:r>
              <a:rPr kumimoji="1" lang="ja-JP" altLang="en-US" sz="800" dirty="0">
                <a:solidFill>
                  <a:schemeClr val="bg1"/>
                </a:solidFill>
                <a:latin typeface="Meiryo" charset="-128"/>
                <a:ea typeface="Meiryo" charset="-128"/>
                <a:cs typeface="Meiryo" charset="-128"/>
              </a:rPr>
              <a:t>圧　力</a:t>
            </a:r>
            <a:endParaRPr kumimoji="1" lang="en-US" altLang="ja-JP" sz="800" dirty="0">
              <a:solidFill>
                <a:schemeClr val="bg1"/>
              </a:solidFill>
              <a:latin typeface="Meiryo" charset="-128"/>
              <a:ea typeface="Meiryo" charset="-128"/>
              <a:cs typeface="Meiryo" charset="-128"/>
            </a:endParaRPr>
          </a:p>
          <a:p>
            <a:r>
              <a:rPr lang="ja-JP" altLang="en-US" sz="800" dirty="0">
                <a:solidFill>
                  <a:schemeClr val="bg1"/>
                </a:solidFill>
                <a:latin typeface="Meiryo" charset="-128"/>
                <a:ea typeface="Meiryo" charset="-128"/>
                <a:cs typeface="Meiryo" charset="-128"/>
              </a:rPr>
              <a:t>ひずみ</a:t>
            </a:r>
            <a:endParaRPr lang="en-US" altLang="ja-JP" sz="800" dirty="0">
              <a:solidFill>
                <a:schemeClr val="bg1"/>
              </a:solidFill>
              <a:latin typeface="Meiryo" charset="-128"/>
              <a:ea typeface="Meiryo" charset="-128"/>
              <a:cs typeface="Meiryo" charset="-128"/>
            </a:endParaRPr>
          </a:p>
          <a:p>
            <a:r>
              <a:rPr kumimoji="1" lang="ja-JP" altLang="en-US" sz="800" dirty="0">
                <a:solidFill>
                  <a:schemeClr val="bg1"/>
                </a:solidFill>
                <a:latin typeface="Meiryo" charset="-128"/>
                <a:ea typeface="Meiryo" charset="-128"/>
                <a:cs typeface="Meiryo" charset="-128"/>
              </a:rPr>
              <a:t>振　動</a:t>
            </a:r>
            <a:endParaRPr kumimoji="1" lang="en-US" altLang="ja-JP" sz="800" dirty="0">
              <a:solidFill>
                <a:schemeClr val="bg1"/>
              </a:solidFill>
              <a:latin typeface="Meiryo" charset="-128"/>
              <a:ea typeface="Meiryo" charset="-128"/>
              <a:cs typeface="Meiryo" charset="-128"/>
            </a:endParaRPr>
          </a:p>
          <a:p>
            <a:r>
              <a:rPr kumimoji="1" lang="ja-JP" altLang="en-US" sz="800" dirty="0">
                <a:solidFill>
                  <a:schemeClr val="bg1"/>
                </a:solidFill>
                <a:latin typeface="Meiryo" charset="-128"/>
                <a:ea typeface="Meiryo" charset="-128"/>
                <a:cs typeface="Meiryo" charset="-128"/>
              </a:rPr>
              <a:t>重　量</a:t>
            </a:r>
            <a:endParaRPr kumimoji="1" lang="en-US" altLang="ja-JP" sz="800" dirty="0">
              <a:solidFill>
                <a:schemeClr val="bg1"/>
              </a:solidFill>
              <a:latin typeface="Meiryo" charset="-128"/>
              <a:ea typeface="Meiryo" charset="-128"/>
              <a:cs typeface="Meiryo" charset="-128"/>
            </a:endParaRPr>
          </a:p>
          <a:p>
            <a:r>
              <a:rPr kumimoji="1" lang="ja-JP" altLang="en-US" sz="800" dirty="0">
                <a:solidFill>
                  <a:schemeClr val="bg1"/>
                </a:solidFill>
                <a:latin typeface="Meiryo" charset="-128"/>
                <a:ea typeface="Meiryo" charset="-128"/>
                <a:cs typeface="Meiryo" charset="-128"/>
              </a:rPr>
              <a:t>電　流　</a:t>
            </a:r>
            <a:endParaRPr kumimoji="1" lang="en-US" altLang="ja-JP" sz="800" dirty="0">
              <a:solidFill>
                <a:schemeClr val="bg1"/>
              </a:solidFill>
              <a:latin typeface="Meiryo" charset="-128"/>
              <a:ea typeface="Meiryo" charset="-128"/>
              <a:cs typeface="Meiryo" charset="-128"/>
            </a:endParaRPr>
          </a:p>
          <a:p>
            <a:r>
              <a:rPr kumimoji="1" lang="ja-JP" altLang="en-US" sz="800" dirty="0">
                <a:solidFill>
                  <a:schemeClr val="bg1"/>
                </a:solidFill>
                <a:latin typeface="Meiryo" charset="-128"/>
                <a:ea typeface="Meiryo" charset="-128"/>
                <a:cs typeface="Meiryo" charset="-128"/>
              </a:rPr>
              <a:t>・・・</a:t>
            </a:r>
          </a:p>
        </p:txBody>
      </p:sp>
      <p:sp>
        <p:nvSpPr>
          <p:cNvPr id="18" name="テキスト ボックス 17">
            <a:extLst>
              <a:ext uri="{FF2B5EF4-FFF2-40B4-BE49-F238E27FC236}">
                <a16:creationId xmlns:a16="http://schemas.microsoft.com/office/drawing/2014/main" id="{011AC294-14E8-7547-8C03-2E38FC2E93A1}"/>
              </a:ext>
            </a:extLst>
          </p:cNvPr>
          <p:cNvSpPr txBox="1"/>
          <p:nvPr/>
        </p:nvSpPr>
        <p:spPr>
          <a:xfrm>
            <a:off x="2676144" y="5680734"/>
            <a:ext cx="5519460" cy="338554"/>
          </a:xfrm>
          <a:prstGeom prst="rect">
            <a:avLst/>
          </a:prstGeom>
          <a:noFill/>
        </p:spPr>
        <p:txBody>
          <a:bodyPr wrap="none" rtlCol="0">
            <a:spAutoFit/>
          </a:bodyPr>
          <a:lstStyle/>
          <a:p>
            <a:r>
              <a:rPr kumimoji="1" lang="ja-JP" altLang="en-US" sz="1600">
                <a:solidFill>
                  <a:srgbClr val="0070C0"/>
                </a:solidFill>
                <a:latin typeface="Meiryo" panose="020B0604030504040204" pitchFamily="34" charset="-128"/>
                <a:ea typeface="Meiryo" panose="020B0604030504040204" pitchFamily="34" charset="-128"/>
              </a:rPr>
              <a:t>リアルタイムにフィジカル・プラントの最適化を実現する</a:t>
            </a:r>
          </a:p>
        </p:txBody>
      </p:sp>
      <p:sp>
        <p:nvSpPr>
          <p:cNvPr id="19" name="テキスト ボックス 18">
            <a:extLst>
              <a:ext uri="{FF2B5EF4-FFF2-40B4-BE49-F238E27FC236}">
                <a16:creationId xmlns:a16="http://schemas.microsoft.com/office/drawing/2014/main" id="{2D19D63F-EC82-3D4F-9CD3-523EB8DBD05A}"/>
              </a:ext>
            </a:extLst>
          </p:cNvPr>
          <p:cNvSpPr txBox="1"/>
          <p:nvPr/>
        </p:nvSpPr>
        <p:spPr>
          <a:xfrm>
            <a:off x="2122902" y="1412899"/>
            <a:ext cx="4288353" cy="338554"/>
          </a:xfrm>
          <a:prstGeom prst="rect">
            <a:avLst/>
          </a:prstGeom>
          <a:noFill/>
        </p:spPr>
        <p:txBody>
          <a:bodyPr wrap="none" rtlCol="0">
            <a:spAutoFit/>
          </a:bodyPr>
          <a:lstStyle/>
          <a:p>
            <a:r>
              <a:rPr kumimoji="1" lang="ja-JP" altLang="en-US" sz="1600">
                <a:solidFill>
                  <a:schemeClr val="accent3">
                    <a:lumMod val="75000"/>
                  </a:schemeClr>
                </a:solidFill>
                <a:latin typeface="Meiryo" panose="020B0604030504040204" pitchFamily="34" charset="-128"/>
                <a:ea typeface="Meiryo" panose="020B0604030504040204" pitchFamily="34" charset="-128"/>
              </a:rPr>
              <a:t>リアルタイムにデジタル・ツインを生成する</a:t>
            </a:r>
          </a:p>
        </p:txBody>
      </p:sp>
    </p:spTree>
    <p:extLst>
      <p:ext uri="{BB962C8B-B14F-4D97-AF65-F5344CB8AC3E}">
        <p14:creationId xmlns:p14="http://schemas.microsoft.com/office/powerpoint/2010/main" val="502034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正方形/長方形 52"/>
          <p:cNvSpPr/>
          <p:nvPr/>
        </p:nvSpPr>
        <p:spPr>
          <a:xfrm>
            <a:off x="312615" y="827128"/>
            <a:ext cx="8525282" cy="5737795"/>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 name="正方形/長方形 3"/>
          <p:cNvSpPr/>
          <p:nvPr/>
        </p:nvSpPr>
        <p:spPr>
          <a:xfrm>
            <a:off x="434049" y="918773"/>
            <a:ext cx="8272728" cy="2388867"/>
          </a:xfrm>
          <a:prstGeom prst="rect">
            <a:avLst/>
          </a:prstGeom>
          <a:solidFill>
            <a:schemeClr val="accent1">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2" name="タイトル 1"/>
          <p:cNvSpPr>
            <a:spLocks noGrp="1"/>
          </p:cNvSpPr>
          <p:nvPr>
            <p:ph type="title"/>
          </p:nvPr>
        </p:nvSpPr>
        <p:spPr>
          <a:xfrm>
            <a:off x="230400" y="266400"/>
            <a:ext cx="8913600" cy="416221"/>
          </a:xfrm>
        </p:spPr>
        <p:txBody>
          <a:bodyPr/>
          <a:lstStyle/>
          <a:p>
            <a:r>
              <a:rPr lang="ja-JP" altLang="en-US"/>
              <a:t>デジタルツイン：サービス間連携による新規価値の創出</a:t>
            </a:r>
            <a:endParaRPr kumimoji="1" lang="ja-JP" altLang="en-US" dirty="0"/>
          </a:p>
        </p:txBody>
      </p:sp>
      <p:sp>
        <p:nvSpPr>
          <p:cNvPr id="3" name="スライド番号プレースホルダー 2"/>
          <p:cNvSpPr>
            <a:spLocks noGrp="1"/>
          </p:cNvSpPr>
          <p:nvPr>
            <p:ph type="sldNum" sz="quarter" idx="12"/>
          </p:nvPr>
        </p:nvSpPr>
        <p:spPr>
          <a:xfrm>
            <a:off x="6932246" y="6651702"/>
            <a:ext cx="2133600" cy="217800"/>
          </a:xfrm>
          <a:prstGeom prst="rect">
            <a:avLst/>
          </a:prstGeom>
        </p:spPr>
        <p:txBody>
          <a:bodyPr vert="horz" lIns="91440" tIns="45720" rIns="91440" bIns="45720" rtlCol="0" anchor="ctr"/>
          <a:lstStyle>
            <a:defPPr>
              <a:defRPr lang="ja-JP"/>
            </a:defPPr>
            <a:lvl1pPr marL="0" algn="r" defTabSz="457200" rtl="0" eaLnBrk="1" latinLnBrk="0" hangingPunct="1">
              <a:defRPr kumimoji="1" sz="1000" kern="1200">
                <a:solidFill>
                  <a:schemeClr val="bg1"/>
                </a:solidFill>
                <a:latin typeface="American Typewriter"/>
                <a:ea typeface="+mn-ea"/>
                <a:cs typeface="American Typewriter"/>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8FF8CC5D-A65D-5946-99B5-645367A967AD}" type="slidenum">
              <a:rPr lang="ja-JP" altLang="en-US" smtClean="0"/>
              <a:pPr/>
              <a:t>11</a:t>
            </a:fld>
            <a:endParaRPr kumimoji="1" lang="ja-JP" altLang="en-US"/>
          </a:p>
        </p:txBody>
      </p:sp>
      <p:sp>
        <p:nvSpPr>
          <p:cNvPr id="5" name="正方形/長方形 4"/>
          <p:cNvSpPr/>
          <p:nvPr/>
        </p:nvSpPr>
        <p:spPr>
          <a:xfrm>
            <a:off x="434049" y="4094339"/>
            <a:ext cx="8272728" cy="2388867"/>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0" name="テキスト ボックス 49"/>
          <p:cNvSpPr txBox="1"/>
          <p:nvPr/>
        </p:nvSpPr>
        <p:spPr>
          <a:xfrm>
            <a:off x="670792" y="1864328"/>
            <a:ext cx="1210588" cy="584776"/>
          </a:xfrm>
          <a:prstGeom prst="rect">
            <a:avLst/>
          </a:prstGeom>
          <a:noFill/>
        </p:spPr>
        <p:txBody>
          <a:bodyPr wrap="none" rtlCol="0">
            <a:spAutoFit/>
          </a:bodyPr>
          <a:lstStyle/>
          <a:p>
            <a:pPr algn="ctr"/>
            <a:r>
              <a:rPr lang="ja-JP" altLang="en-US" sz="2000" dirty="0">
                <a:solidFill>
                  <a:srgbClr val="0000FF"/>
                </a:solidFill>
              </a:rPr>
              <a:t>電脳世界</a:t>
            </a:r>
            <a:endParaRPr lang="en-US" altLang="ja-JP" sz="2000" dirty="0">
              <a:solidFill>
                <a:srgbClr val="0000FF"/>
              </a:solidFill>
            </a:endParaRPr>
          </a:p>
          <a:p>
            <a:pPr algn="ctr"/>
            <a:r>
              <a:rPr lang="ja-JP" altLang="en-US" sz="1200" dirty="0">
                <a:solidFill>
                  <a:srgbClr val="0000FF"/>
                </a:solidFill>
              </a:rPr>
              <a:t>（</a:t>
            </a:r>
            <a:r>
              <a:rPr lang="en-US" altLang="ja-JP" sz="1200" dirty="0">
                <a:solidFill>
                  <a:srgbClr val="0000FF"/>
                </a:solidFill>
              </a:rPr>
              <a:t>Cyber World</a:t>
            </a:r>
            <a:r>
              <a:rPr lang="ja-JP" altLang="en-US" sz="1200" dirty="0">
                <a:solidFill>
                  <a:srgbClr val="0000FF"/>
                </a:solidFill>
              </a:rPr>
              <a:t>）</a:t>
            </a:r>
            <a:endParaRPr kumimoji="1" lang="ja-JP" altLang="en-US" sz="1200" dirty="0">
              <a:solidFill>
                <a:srgbClr val="0000FF"/>
              </a:solidFill>
            </a:endParaRPr>
          </a:p>
        </p:txBody>
      </p:sp>
      <p:sp>
        <p:nvSpPr>
          <p:cNvPr id="52" name="テキスト ボックス 51"/>
          <p:cNvSpPr txBox="1"/>
          <p:nvPr/>
        </p:nvSpPr>
        <p:spPr>
          <a:xfrm>
            <a:off x="649001" y="5023769"/>
            <a:ext cx="1260832" cy="584776"/>
          </a:xfrm>
          <a:prstGeom prst="rect">
            <a:avLst/>
          </a:prstGeom>
          <a:noFill/>
        </p:spPr>
        <p:txBody>
          <a:bodyPr wrap="none" rtlCol="0">
            <a:spAutoFit/>
          </a:bodyPr>
          <a:lstStyle/>
          <a:p>
            <a:pPr algn="ctr"/>
            <a:r>
              <a:rPr kumimoji="1" lang="ja-JP" altLang="en-US" sz="2000" dirty="0">
                <a:solidFill>
                  <a:srgbClr val="008000"/>
                </a:solidFill>
              </a:rPr>
              <a:t>現実世界</a:t>
            </a:r>
            <a:endParaRPr kumimoji="1" lang="en-US" altLang="ja-JP" sz="2000" dirty="0">
              <a:solidFill>
                <a:srgbClr val="008000"/>
              </a:solidFill>
            </a:endParaRPr>
          </a:p>
          <a:p>
            <a:pPr algn="ctr"/>
            <a:r>
              <a:rPr kumimoji="1" lang="ja-JP" altLang="en-US" sz="1200" dirty="0">
                <a:solidFill>
                  <a:srgbClr val="008000"/>
                </a:solidFill>
              </a:rPr>
              <a:t>（</a:t>
            </a:r>
            <a:r>
              <a:rPr kumimoji="1" lang="en-US" altLang="ja-JP" sz="1200" dirty="0">
                <a:solidFill>
                  <a:srgbClr val="008000"/>
                </a:solidFill>
              </a:rPr>
              <a:t>Physical World</a:t>
            </a:r>
            <a:r>
              <a:rPr kumimoji="1" lang="ja-JP" altLang="en-US" sz="1200" dirty="0">
                <a:solidFill>
                  <a:srgbClr val="008000"/>
                </a:solidFill>
              </a:rPr>
              <a:t>）</a:t>
            </a:r>
          </a:p>
        </p:txBody>
      </p:sp>
      <p:sp>
        <p:nvSpPr>
          <p:cNvPr id="54" name="テキスト ボックス 53"/>
          <p:cNvSpPr txBox="1"/>
          <p:nvPr/>
        </p:nvSpPr>
        <p:spPr>
          <a:xfrm>
            <a:off x="411504" y="3497707"/>
            <a:ext cx="2488245" cy="400110"/>
          </a:xfrm>
          <a:prstGeom prst="rect">
            <a:avLst/>
          </a:prstGeom>
          <a:noFill/>
        </p:spPr>
        <p:txBody>
          <a:bodyPr wrap="none" rtlCol="0">
            <a:spAutoFit/>
          </a:bodyPr>
          <a:lstStyle/>
          <a:p>
            <a:pPr algn="r"/>
            <a:r>
              <a:rPr kumimoji="1" lang="en-US" altLang="ja-JP" sz="2000" dirty="0">
                <a:solidFill>
                  <a:schemeClr val="bg1"/>
                </a:solidFill>
              </a:rPr>
              <a:t>Cyber-Physical System</a:t>
            </a:r>
            <a:endParaRPr kumimoji="1" lang="ja-JP" altLang="en-US" sz="2000" dirty="0">
              <a:solidFill>
                <a:schemeClr val="bg1"/>
              </a:solidFill>
            </a:endParaRPr>
          </a:p>
        </p:txBody>
      </p:sp>
      <p:sp>
        <p:nvSpPr>
          <p:cNvPr id="69" name="角丸四角形 68"/>
          <p:cNvSpPr/>
          <p:nvPr/>
        </p:nvSpPr>
        <p:spPr bwMode="auto">
          <a:xfrm>
            <a:off x="4935789" y="5010476"/>
            <a:ext cx="936104" cy="216024"/>
          </a:xfrm>
          <a:prstGeom prst="roundRect">
            <a:avLst>
              <a:gd name="adj" fmla="val 0"/>
            </a:avLst>
          </a:prstGeom>
          <a:solidFill>
            <a:schemeClr val="accent5">
              <a:lumMod val="75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a:ln>
                  <a:noFill/>
                </a:ln>
                <a:solidFill>
                  <a:srgbClr val="FFFFFF"/>
                </a:solidFill>
                <a:effectLst/>
                <a:latin typeface="+mn-lt"/>
                <a:ea typeface="+mn-ea"/>
              </a:rPr>
              <a:t>スマートフォン</a:t>
            </a:r>
          </a:p>
        </p:txBody>
      </p:sp>
      <p:sp>
        <p:nvSpPr>
          <p:cNvPr id="70" name="角丸四角形 69"/>
          <p:cNvSpPr/>
          <p:nvPr/>
        </p:nvSpPr>
        <p:spPr bwMode="auto">
          <a:xfrm>
            <a:off x="2699792" y="5010476"/>
            <a:ext cx="936104" cy="216024"/>
          </a:xfrm>
          <a:prstGeom prst="roundRect">
            <a:avLst>
              <a:gd name="adj" fmla="val 0"/>
            </a:avLst>
          </a:prstGeom>
          <a:solidFill>
            <a:schemeClr val="accent5">
              <a:lumMod val="75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a:ln>
                  <a:noFill/>
                </a:ln>
                <a:solidFill>
                  <a:srgbClr val="FFFFFF"/>
                </a:solidFill>
                <a:effectLst/>
                <a:latin typeface="+mn-lt"/>
                <a:ea typeface="+mn-ea"/>
              </a:rPr>
              <a:t>自動車</a:t>
            </a:r>
          </a:p>
        </p:txBody>
      </p:sp>
      <p:sp>
        <p:nvSpPr>
          <p:cNvPr id="71" name="角丸四角形 70"/>
          <p:cNvSpPr/>
          <p:nvPr/>
        </p:nvSpPr>
        <p:spPr bwMode="auto">
          <a:xfrm>
            <a:off x="6051913" y="5010476"/>
            <a:ext cx="936104" cy="216024"/>
          </a:xfrm>
          <a:prstGeom prst="roundRect">
            <a:avLst>
              <a:gd name="adj" fmla="val 0"/>
            </a:avLst>
          </a:prstGeom>
          <a:solidFill>
            <a:schemeClr val="accent5">
              <a:lumMod val="75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a:ln>
                  <a:noFill/>
                </a:ln>
                <a:solidFill>
                  <a:srgbClr val="FFFFFF"/>
                </a:solidFill>
                <a:effectLst/>
                <a:latin typeface="+mn-lt"/>
                <a:ea typeface="+mn-ea"/>
              </a:rPr>
              <a:t>ウェアラブル</a:t>
            </a:r>
          </a:p>
        </p:txBody>
      </p:sp>
      <p:sp>
        <p:nvSpPr>
          <p:cNvPr id="72" name="角丸四角形 71"/>
          <p:cNvSpPr/>
          <p:nvPr/>
        </p:nvSpPr>
        <p:spPr bwMode="auto">
          <a:xfrm>
            <a:off x="7204041" y="5010476"/>
            <a:ext cx="936104" cy="216024"/>
          </a:xfrm>
          <a:prstGeom prst="roundRect">
            <a:avLst>
              <a:gd name="adj" fmla="val 0"/>
            </a:avLst>
          </a:prstGeom>
          <a:solidFill>
            <a:schemeClr val="accent5">
              <a:lumMod val="75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a:ln>
                  <a:noFill/>
                </a:ln>
                <a:solidFill>
                  <a:srgbClr val="FFFFFF"/>
                </a:solidFill>
                <a:effectLst/>
                <a:latin typeface="+mn-lt"/>
                <a:ea typeface="+mn-ea"/>
              </a:rPr>
              <a:t>家電</a:t>
            </a:r>
          </a:p>
        </p:txBody>
      </p:sp>
      <p:sp>
        <p:nvSpPr>
          <p:cNvPr id="73" name="角丸四角形 72"/>
          <p:cNvSpPr/>
          <p:nvPr/>
        </p:nvSpPr>
        <p:spPr bwMode="auto">
          <a:xfrm>
            <a:off x="3851920" y="5010476"/>
            <a:ext cx="936104" cy="216024"/>
          </a:xfrm>
          <a:prstGeom prst="roundRect">
            <a:avLst>
              <a:gd name="adj" fmla="val 0"/>
            </a:avLst>
          </a:prstGeom>
          <a:solidFill>
            <a:schemeClr val="accent5">
              <a:lumMod val="75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a:ln>
                  <a:noFill/>
                </a:ln>
                <a:solidFill>
                  <a:srgbClr val="FFFFFF"/>
                </a:solidFill>
                <a:effectLst/>
                <a:latin typeface="+mn-lt"/>
                <a:ea typeface="+mn-ea"/>
              </a:rPr>
              <a:t>スマートメーター</a:t>
            </a:r>
          </a:p>
        </p:txBody>
      </p:sp>
      <p:grpSp>
        <p:nvGrpSpPr>
          <p:cNvPr id="77" name="図形グループ 76"/>
          <p:cNvGrpSpPr/>
          <p:nvPr/>
        </p:nvGrpSpPr>
        <p:grpSpPr>
          <a:xfrm>
            <a:off x="6166430" y="4554217"/>
            <a:ext cx="161020" cy="300733"/>
            <a:chOff x="5118100" y="4941610"/>
            <a:chExt cx="190500" cy="405090"/>
          </a:xfrm>
        </p:grpSpPr>
        <p:sp>
          <p:nvSpPr>
            <p:cNvPr id="101" name="正方形/長方形 100"/>
            <p:cNvSpPr/>
            <p:nvPr/>
          </p:nvSpPr>
          <p:spPr>
            <a:xfrm>
              <a:off x="5156200" y="4941610"/>
              <a:ext cx="107950" cy="84418"/>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5" name="正方形/長方形 114"/>
            <p:cNvSpPr/>
            <p:nvPr/>
          </p:nvSpPr>
          <p:spPr>
            <a:xfrm>
              <a:off x="5156200" y="5184777"/>
              <a:ext cx="107950" cy="161923"/>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6" name="角丸四角形 115"/>
            <p:cNvSpPr/>
            <p:nvPr/>
          </p:nvSpPr>
          <p:spPr>
            <a:xfrm>
              <a:off x="5118100" y="5026028"/>
              <a:ext cx="190500" cy="158750"/>
            </a:xfrm>
            <a:prstGeom prst="round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17" name="図形グループ 116"/>
          <p:cNvGrpSpPr/>
          <p:nvPr/>
        </p:nvGrpSpPr>
        <p:grpSpPr>
          <a:xfrm>
            <a:off x="6432141" y="4635606"/>
            <a:ext cx="441102" cy="177800"/>
            <a:chOff x="4715098" y="3962400"/>
            <a:chExt cx="441102" cy="177800"/>
          </a:xfrm>
        </p:grpSpPr>
        <p:sp>
          <p:nvSpPr>
            <p:cNvPr id="118" name="角丸四角形 117"/>
            <p:cNvSpPr/>
            <p:nvPr/>
          </p:nvSpPr>
          <p:spPr>
            <a:xfrm>
              <a:off x="4715098" y="3962400"/>
              <a:ext cx="441102" cy="58091"/>
            </a:xfrm>
            <a:prstGeom prst="round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9" name="角丸四角形 118"/>
            <p:cNvSpPr/>
            <p:nvPr/>
          </p:nvSpPr>
          <p:spPr>
            <a:xfrm>
              <a:off x="4735624" y="4019550"/>
              <a:ext cx="168051" cy="120650"/>
            </a:xfrm>
            <a:prstGeom prst="roundRect">
              <a:avLst/>
            </a:prstGeom>
            <a:solidFill>
              <a:schemeClr val="bg1"/>
            </a:solidFill>
            <a:ln>
              <a:solidFill>
                <a:srgbClr val="000000"/>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0" name="角丸四角形 119"/>
            <p:cNvSpPr/>
            <p:nvPr/>
          </p:nvSpPr>
          <p:spPr>
            <a:xfrm>
              <a:off x="4950049" y="4019550"/>
              <a:ext cx="168051" cy="120650"/>
            </a:xfrm>
            <a:prstGeom prst="roundRect">
              <a:avLst/>
            </a:prstGeom>
            <a:solidFill>
              <a:schemeClr val="bg1"/>
            </a:solidFill>
            <a:ln>
              <a:solidFill>
                <a:srgbClr val="000000"/>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21" name="図形グループ 120"/>
          <p:cNvGrpSpPr/>
          <p:nvPr/>
        </p:nvGrpSpPr>
        <p:grpSpPr>
          <a:xfrm>
            <a:off x="5022469" y="4340993"/>
            <a:ext cx="679541" cy="593816"/>
            <a:chOff x="-62676" y="3965594"/>
            <a:chExt cx="679541" cy="593816"/>
          </a:xfrm>
        </p:grpSpPr>
        <p:sp>
          <p:nvSpPr>
            <p:cNvPr id="122" name="角丸四角形 121"/>
            <p:cNvSpPr/>
            <p:nvPr/>
          </p:nvSpPr>
          <p:spPr>
            <a:xfrm>
              <a:off x="-37276" y="4051300"/>
              <a:ext cx="627392" cy="489060"/>
            </a:xfrm>
            <a:prstGeom prst="roundRect">
              <a:avLst/>
            </a:prstGeom>
            <a:solidFill>
              <a:srgbClr val="FFFF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23" name="図 122"/>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2676" y="3965594"/>
              <a:ext cx="679541" cy="593816"/>
            </a:xfrm>
            <a:prstGeom prst="rect">
              <a:avLst/>
            </a:prstGeom>
          </p:spPr>
        </p:pic>
      </p:grpSp>
      <p:grpSp>
        <p:nvGrpSpPr>
          <p:cNvPr id="124" name="図形グループ 123"/>
          <p:cNvGrpSpPr/>
          <p:nvPr/>
        </p:nvGrpSpPr>
        <p:grpSpPr>
          <a:xfrm>
            <a:off x="5509487" y="4460010"/>
            <a:ext cx="341289" cy="550466"/>
            <a:chOff x="1140657" y="4229811"/>
            <a:chExt cx="341289" cy="550466"/>
          </a:xfrm>
        </p:grpSpPr>
        <p:sp>
          <p:nvSpPr>
            <p:cNvPr id="125" name="角丸四角形 124"/>
            <p:cNvSpPr/>
            <p:nvPr/>
          </p:nvSpPr>
          <p:spPr>
            <a:xfrm flipH="1">
              <a:off x="1170206" y="4324018"/>
              <a:ext cx="264893" cy="394032"/>
            </a:xfrm>
            <a:prstGeom prst="round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26" name="図 125"/>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140657" y="4229811"/>
              <a:ext cx="341289" cy="550466"/>
            </a:xfrm>
            <a:prstGeom prst="rect">
              <a:avLst/>
            </a:prstGeom>
          </p:spPr>
        </p:pic>
      </p:grpSp>
      <p:pic>
        <p:nvPicPr>
          <p:cNvPr id="127" name="図 126" descr="imgres.jpg"/>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769642" y="4406852"/>
            <a:ext cx="792088" cy="543647"/>
          </a:xfrm>
          <a:prstGeom prst="rect">
            <a:avLst/>
          </a:prstGeom>
        </p:spPr>
      </p:pic>
      <p:grpSp>
        <p:nvGrpSpPr>
          <p:cNvPr id="128" name="図形グループ 127"/>
          <p:cNvGrpSpPr/>
          <p:nvPr/>
        </p:nvGrpSpPr>
        <p:grpSpPr>
          <a:xfrm>
            <a:off x="4108636" y="4406852"/>
            <a:ext cx="499492" cy="545661"/>
            <a:chOff x="4000500" y="1182650"/>
            <a:chExt cx="499492" cy="545661"/>
          </a:xfrm>
        </p:grpSpPr>
        <p:sp>
          <p:nvSpPr>
            <p:cNvPr id="129" name="角丸四角形 128"/>
            <p:cNvSpPr/>
            <p:nvPr/>
          </p:nvSpPr>
          <p:spPr>
            <a:xfrm>
              <a:off x="4000500" y="1182650"/>
              <a:ext cx="499492" cy="545661"/>
            </a:xfrm>
            <a:prstGeom prst="roundRect">
              <a:avLst>
                <a:gd name="adj" fmla="val 10310"/>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0" name="正方形/長方形 129"/>
            <p:cNvSpPr/>
            <p:nvPr/>
          </p:nvSpPr>
          <p:spPr>
            <a:xfrm>
              <a:off x="4070350" y="1234549"/>
              <a:ext cx="368300" cy="283127"/>
            </a:xfrm>
            <a:prstGeom prst="rect">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800" dirty="0">
                  <a:solidFill>
                    <a:srgbClr val="FFFFFF"/>
                  </a:solidFill>
                  <a:latin typeface="ＭＳ Ｐゴシック"/>
                  <a:ea typeface="ＭＳ Ｐゴシック"/>
                  <a:cs typeface="ＭＳ Ｐゴシック"/>
                </a:rPr>
                <a:t>263</a:t>
              </a:r>
            </a:p>
            <a:p>
              <a:pPr algn="ctr"/>
              <a:r>
                <a:rPr kumimoji="1" lang="en-US" altLang="ja-JP" sz="800" dirty="0">
                  <a:solidFill>
                    <a:srgbClr val="FFFFFF"/>
                  </a:solidFill>
                  <a:latin typeface="ＭＳ Ｐゴシック"/>
                  <a:ea typeface="ＭＳ Ｐゴシック"/>
                  <a:cs typeface="ＭＳ Ｐゴシック"/>
                </a:rPr>
                <a:t>Kw</a:t>
              </a:r>
              <a:endParaRPr kumimoji="1" lang="ja-JP" altLang="en-US" sz="800" dirty="0">
                <a:solidFill>
                  <a:srgbClr val="FFFFFF"/>
                </a:solidFill>
                <a:latin typeface="ＭＳ Ｐゴシック"/>
                <a:ea typeface="ＭＳ Ｐゴシック"/>
                <a:cs typeface="ＭＳ Ｐゴシック"/>
              </a:endParaRPr>
            </a:p>
          </p:txBody>
        </p:sp>
        <p:sp>
          <p:nvSpPr>
            <p:cNvPr id="131" name="テキスト ボックス 130"/>
            <p:cNvSpPr txBox="1"/>
            <p:nvPr/>
          </p:nvSpPr>
          <p:spPr>
            <a:xfrm>
              <a:off x="4000500" y="1511573"/>
              <a:ext cx="497352" cy="215444"/>
            </a:xfrm>
            <a:prstGeom prst="rect">
              <a:avLst/>
            </a:prstGeom>
            <a:noFill/>
          </p:spPr>
          <p:txBody>
            <a:bodyPr wrap="none" rtlCol="0">
              <a:spAutoFit/>
            </a:bodyPr>
            <a:lstStyle/>
            <a:p>
              <a:pPr algn="ctr"/>
              <a:r>
                <a:rPr kumimoji="1" lang="en-US" altLang="ja-JP" sz="800" dirty="0">
                  <a:solidFill>
                    <a:schemeClr val="bg1"/>
                  </a:solidFill>
                </a:rPr>
                <a:t>○×</a:t>
              </a:r>
              <a:r>
                <a:rPr kumimoji="1" lang="ja-JP" altLang="en-US" sz="800" dirty="0">
                  <a:solidFill>
                    <a:schemeClr val="bg1"/>
                  </a:solidFill>
                </a:rPr>
                <a:t>電力</a:t>
              </a:r>
            </a:p>
          </p:txBody>
        </p:sp>
      </p:grpSp>
      <p:grpSp>
        <p:nvGrpSpPr>
          <p:cNvPr id="132" name="図形グループ 131"/>
          <p:cNvGrpSpPr/>
          <p:nvPr/>
        </p:nvGrpSpPr>
        <p:grpSpPr>
          <a:xfrm>
            <a:off x="7204041" y="4406852"/>
            <a:ext cx="499492" cy="545661"/>
            <a:chOff x="6373788" y="4940591"/>
            <a:chExt cx="499492" cy="545661"/>
          </a:xfrm>
        </p:grpSpPr>
        <p:sp>
          <p:nvSpPr>
            <p:cNvPr id="133" name="角丸四角形 132"/>
            <p:cNvSpPr/>
            <p:nvPr/>
          </p:nvSpPr>
          <p:spPr>
            <a:xfrm>
              <a:off x="6373788" y="4940591"/>
              <a:ext cx="499492" cy="545661"/>
            </a:xfrm>
            <a:prstGeom prst="roundRect">
              <a:avLst>
                <a:gd name="adj" fmla="val 10310"/>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4" name="円/楕円 133"/>
            <p:cNvSpPr/>
            <p:nvPr/>
          </p:nvSpPr>
          <p:spPr>
            <a:xfrm>
              <a:off x="6461324" y="5001223"/>
              <a:ext cx="328940" cy="334540"/>
            </a:xfrm>
            <a:prstGeom prst="ellipse">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5" name="角丸四角形 134"/>
            <p:cNvSpPr/>
            <p:nvPr/>
          </p:nvSpPr>
          <p:spPr>
            <a:xfrm>
              <a:off x="6517804" y="5068906"/>
              <a:ext cx="45719" cy="197839"/>
            </a:xfrm>
            <a:prstGeom prst="roundRect">
              <a:avLst>
                <a:gd name="adj" fmla="val 10310"/>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36" name="図形グループ 135"/>
          <p:cNvGrpSpPr/>
          <p:nvPr/>
        </p:nvGrpSpPr>
        <p:grpSpPr>
          <a:xfrm>
            <a:off x="7635841" y="4470352"/>
            <a:ext cx="499492" cy="445407"/>
            <a:chOff x="6805588" y="5004091"/>
            <a:chExt cx="499492" cy="445407"/>
          </a:xfrm>
        </p:grpSpPr>
        <p:sp>
          <p:nvSpPr>
            <p:cNvPr id="137" name="台形 136"/>
            <p:cNvSpPr/>
            <p:nvPr/>
          </p:nvSpPr>
          <p:spPr>
            <a:xfrm>
              <a:off x="6945288" y="5350626"/>
              <a:ext cx="214536" cy="98872"/>
            </a:xfrm>
            <a:prstGeom prst="trapezoid">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8" name="角丸四角形 137"/>
            <p:cNvSpPr/>
            <p:nvPr/>
          </p:nvSpPr>
          <p:spPr>
            <a:xfrm>
              <a:off x="6805588" y="5004091"/>
              <a:ext cx="499492" cy="365585"/>
            </a:xfrm>
            <a:prstGeom prst="roundRect">
              <a:avLst>
                <a:gd name="adj" fmla="val 10310"/>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9" name="角丸四角形 138"/>
            <p:cNvSpPr/>
            <p:nvPr/>
          </p:nvSpPr>
          <p:spPr>
            <a:xfrm>
              <a:off x="6856388" y="5049640"/>
              <a:ext cx="400844" cy="275990"/>
            </a:xfrm>
            <a:prstGeom prst="roundRect">
              <a:avLst>
                <a:gd name="adj" fmla="val 10310"/>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40" name="角丸四角形 139"/>
          <p:cNvSpPr/>
          <p:nvPr/>
        </p:nvSpPr>
        <p:spPr bwMode="auto">
          <a:xfrm>
            <a:off x="2699792" y="5355545"/>
            <a:ext cx="5435541" cy="216024"/>
          </a:xfrm>
          <a:prstGeom prst="roundRect">
            <a:avLst>
              <a:gd name="adj" fmla="val 0"/>
            </a:avLst>
          </a:prstGeom>
          <a:solidFill>
            <a:srgbClr val="3366FF"/>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a:ln>
                  <a:noFill/>
                </a:ln>
                <a:solidFill>
                  <a:srgbClr val="FFFFFF"/>
                </a:solidFill>
                <a:effectLst/>
                <a:latin typeface="+mn-lt"/>
                <a:ea typeface="+mn-ea"/>
              </a:rPr>
              <a:t>　　　　　　　　　　　　　　　　　　　　　　　　　　　　　　　　　　　　　　　　　　　　　　　　　　　　　　　様々</a:t>
            </a:r>
            <a:r>
              <a:rPr kumimoji="0" lang="ja-JP" altLang="en-US" sz="800" b="0" i="0" u="none" strike="noStrike" cap="none" normalizeH="0" dirty="0">
                <a:ln>
                  <a:noFill/>
                </a:ln>
                <a:solidFill>
                  <a:srgbClr val="FFFFFF"/>
                </a:solidFill>
                <a:effectLst/>
                <a:latin typeface="+mn-lt"/>
                <a:ea typeface="+mn-ea"/>
              </a:rPr>
              <a:t>なアクティビティ</a:t>
            </a:r>
          </a:p>
        </p:txBody>
      </p:sp>
      <p:grpSp>
        <p:nvGrpSpPr>
          <p:cNvPr id="141" name="図形グループ 140"/>
          <p:cNvGrpSpPr/>
          <p:nvPr/>
        </p:nvGrpSpPr>
        <p:grpSpPr>
          <a:xfrm>
            <a:off x="3878604" y="5692641"/>
            <a:ext cx="228599" cy="443927"/>
            <a:chOff x="1946324" y="4125162"/>
            <a:chExt cx="969964" cy="2007872"/>
          </a:xfrm>
        </p:grpSpPr>
        <p:sp>
          <p:nvSpPr>
            <p:cNvPr id="142" name="円/楕円 141"/>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3" name="フローチャート: 論理積ゲート 142"/>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44" name="図形グループ 143"/>
          <p:cNvGrpSpPr/>
          <p:nvPr/>
        </p:nvGrpSpPr>
        <p:grpSpPr>
          <a:xfrm>
            <a:off x="4389262" y="5692641"/>
            <a:ext cx="228599" cy="443927"/>
            <a:chOff x="1946324" y="4125162"/>
            <a:chExt cx="969964" cy="2007872"/>
          </a:xfrm>
        </p:grpSpPr>
        <p:sp>
          <p:nvSpPr>
            <p:cNvPr id="145" name="円/楕円 144"/>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6" name="フローチャート: 論理積ゲート 145"/>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47" name="図形グループ 146"/>
          <p:cNvGrpSpPr/>
          <p:nvPr/>
        </p:nvGrpSpPr>
        <p:grpSpPr>
          <a:xfrm>
            <a:off x="4160663" y="5622791"/>
            <a:ext cx="228599" cy="443927"/>
            <a:chOff x="1946324" y="4125162"/>
            <a:chExt cx="969964" cy="2007872"/>
          </a:xfrm>
        </p:grpSpPr>
        <p:sp>
          <p:nvSpPr>
            <p:cNvPr id="148" name="円/楕円 147"/>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9" name="フローチャート: 論理積ゲート 148"/>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50" name="図形グループ 149"/>
          <p:cNvGrpSpPr/>
          <p:nvPr/>
        </p:nvGrpSpPr>
        <p:grpSpPr>
          <a:xfrm>
            <a:off x="4634288" y="5622791"/>
            <a:ext cx="228599" cy="443927"/>
            <a:chOff x="1946324" y="4125162"/>
            <a:chExt cx="969964" cy="2007872"/>
          </a:xfrm>
        </p:grpSpPr>
        <p:sp>
          <p:nvSpPr>
            <p:cNvPr id="151" name="円/楕円 150"/>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2" name="フローチャート: 論理積ゲート 151"/>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53" name="図形グループ 152"/>
          <p:cNvGrpSpPr/>
          <p:nvPr/>
        </p:nvGrpSpPr>
        <p:grpSpPr>
          <a:xfrm>
            <a:off x="2834578" y="5692641"/>
            <a:ext cx="228599" cy="443927"/>
            <a:chOff x="1946324" y="4125162"/>
            <a:chExt cx="969964" cy="2007872"/>
          </a:xfrm>
        </p:grpSpPr>
        <p:sp>
          <p:nvSpPr>
            <p:cNvPr id="154" name="円/楕円 153"/>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5" name="フローチャート: 論理積ゲート 154"/>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56" name="図形グループ 155"/>
          <p:cNvGrpSpPr/>
          <p:nvPr/>
        </p:nvGrpSpPr>
        <p:grpSpPr>
          <a:xfrm>
            <a:off x="3345236" y="5692641"/>
            <a:ext cx="228599" cy="443927"/>
            <a:chOff x="1946324" y="4125162"/>
            <a:chExt cx="969964" cy="2007872"/>
          </a:xfrm>
        </p:grpSpPr>
        <p:sp>
          <p:nvSpPr>
            <p:cNvPr id="157" name="円/楕円 156"/>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8" name="フローチャート: 論理積ゲート 157"/>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59" name="図形グループ 158"/>
          <p:cNvGrpSpPr/>
          <p:nvPr/>
        </p:nvGrpSpPr>
        <p:grpSpPr>
          <a:xfrm>
            <a:off x="3116637" y="5622791"/>
            <a:ext cx="228599" cy="443927"/>
            <a:chOff x="1946324" y="4125162"/>
            <a:chExt cx="969964" cy="2007872"/>
          </a:xfrm>
        </p:grpSpPr>
        <p:sp>
          <p:nvSpPr>
            <p:cNvPr id="160" name="円/楕円 159"/>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1" name="フローチャート: 論理積ゲート 160"/>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62" name="図形グループ 161"/>
          <p:cNvGrpSpPr/>
          <p:nvPr/>
        </p:nvGrpSpPr>
        <p:grpSpPr>
          <a:xfrm>
            <a:off x="3590262" y="5622791"/>
            <a:ext cx="228599" cy="443927"/>
            <a:chOff x="1946324" y="4125162"/>
            <a:chExt cx="969964" cy="2007872"/>
          </a:xfrm>
        </p:grpSpPr>
        <p:sp>
          <p:nvSpPr>
            <p:cNvPr id="163" name="円/楕円 162"/>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4" name="フローチャート: 論理積ゲート 163"/>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65" name="図形グループ 164"/>
          <p:cNvGrpSpPr/>
          <p:nvPr/>
        </p:nvGrpSpPr>
        <p:grpSpPr>
          <a:xfrm>
            <a:off x="5950465" y="5697994"/>
            <a:ext cx="228599" cy="443927"/>
            <a:chOff x="1946324" y="4125162"/>
            <a:chExt cx="969964" cy="2007872"/>
          </a:xfrm>
        </p:grpSpPr>
        <p:sp>
          <p:nvSpPr>
            <p:cNvPr id="166" name="円/楕円 165"/>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7" name="フローチャート: 論理積ゲート 166"/>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68" name="図形グループ 167"/>
          <p:cNvGrpSpPr/>
          <p:nvPr/>
        </p:nvGrpSpPr>
        <p:grpSpPr>
          <a:xfrm>
            <a:off x="6461123" y="5697994"/>
            <a:ext cx="228599" cy="443927"/>
            <a:chOff x="1946324" y="4125162"/>
            <a:chExt cx="969964" cy="2007872"/>
          </a:xfrm>
        </p:grpSpPr>
        <p:sp>
          <p:nvSpPr>
            <p:cNvPr id="169" name="円/楕円 168"/>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0" name="フローチャート: 論理積ゲート 169"/>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71" name="図形グループ 170"/>
          <p:cNvGrpSpPr/>
          <p:nvPr/>
        </p:nvGrpSpPr>
        <p:grpSpPr>
          <a:xfrm>
            <a:off x="6232524" y="5628144"/>
            <a:ext cx="228599" cy="443927"/>
            <a:chOff x="1946324" y="4125162"/>
            <a:chExt cx="969964" cy="2007872"/>
          </a:xfrm>
        </p:grpSpPr>
        <p:sp>
          <p:nvSpPr>
            <p:cNvPr id="172" name="円/楕円 171"/>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3" name="フローチャート: 論理積ゲート 172"/>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74" name="図形グループ 173"/>
          <p:cNvGrpSpPr/>
          <p:nvPr/>
        </p:nvGrpSpPr>
        <p:grpSpPr>
          <a:xfrm>
            <a:off x="6706149" y="5628144"/>
            <a:ext cx="228599" cy="443927"/>
            <a:chOff x="1946324" y="4125162"/>
            <a:chExt cx="969964" cy="2007872"/>
          </a:xfrm>
        </p:grpSpPr>
        <p:sp>
          <p:nvSpPr>
            <p:cNvPr id="175" name="円/楕円 174"/>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6" name="フローチャート: 論理積ゲート 175"/>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77" name="図形グループ 176"/>
          <p:cNvGrpSpPr/>
          <p:nvPr/>
        </p:nvGrpSpPr>
        <p:grpSpPr>
          <a:xfrm>
            <a:off x="4918483" y="5691773"/>
            <a:ext cx="228599" cy="443927"/>
            <a:chOff x="1946324" y="4125162"/>
            <a:chExt cx="969964" cy="2007872"/>
          </a:xfrm>
        </p:grpSpPr>
        <p:sp>
          <p:nvSpPr>
            <p:cNvPr id="178" name="円/楕円 177"/>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9" name="フローチャート: 論理積ゲート 178"/>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80" name="図形グループ 179"/>
          <p:cNvGrpSpPr/>
          <p:nvPr/>
        </p:nvGrpSpPr>
        <p:grpSpPr>
          <a:xfrm>
            <a:off x="5429141" y="5691773"/>
            <a:ext cx="228599" cy="443927"/>
            <a:chOff x="1946324" y="4125162"/>
            <a:chExt cx="969964" cy="2007872"/>
          </a:xfrm>
        </p:grpSpPr>
        <p:sp>
          <p:nvSpPr>
            <p:cNvPr id="181" name="円/楕円 180"/>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2" name="フローチャート: 論理積ゲート 181"/>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83" name="図形グループ 182"/>
          <p:cNvGrpSpPr/>
          <p:nvPr/>
        </p:nvGrpSpPr>
        <p:grpSpPr>
          <a:xfrm>
            <a:off x="5200542" y="5621923"/>
            <a:ext cx="228599" cy="443927"/>
            <a:chOff x="1946324" y="4125162"/>
            <a:chExt cx="969964" cy="2007872"/>
          </a:xfrm>
        </p:grpSpPr>
        <p:sp>
          <p:nvSpPr>
            <p:cNvPr id="184" name="円/楕円 183"/>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5" name="フローチャート: 論理積ゲート 184"/>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86" name="図形グループ 185"/>
          <p:cNvGrpSpPr/>
          <p:nvPr/>
        </p:nvGrpSpPr>
        <p:grpSpPr>
          <a:xfrm>
            <a:off x="5674167" y="5621923"/>
            <a:ext cx="228599" cy="443927"/>
            <a:chOff x="1946324" y="4125162"/>
            <a:chExt cx="969964" cy="2007872"/>
          </a:xfrm>
        </p:grpSpPr>
        <p:sp>
          <p:nvSpPr>
            <p:cNvPr id="187" name="円/楕円 186"/>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8" name="フローチャート: 論理積ゲート 187"/>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89" name="図形グループ 188"/>
          <p:cNvGrpSpPr/>
          <p:nvPr/>
        </p:nvGrpSpPr>
        <p:grpSpPr>
          <a:xfrm>
            <a:off x="6971072" y="5705868"/>
            <a:ext cx="228599" cy="443927"/>
            <a:chOff x="1946324" y="4125162"/>
            <a:chExt cx="969964" cy="2007872"/>
          </a:xfrm>
        </p:grpSpPr>
        <p:sp>
          <p:nvSpPr>
            <p:cNvPr id="190" name="円/楕円 189"/>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1" name="フローチャート: 論理積ゲート 190"/>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92" name="図形グループ 191"/>
          <p:cNvGrpSpPr/>
          <p:nvPr/>
        </p:nvGrpSpPr>
        <p:grpSpPr>
          <a:xfrm>
            <a:off x="7481730" y="5705868"/>
            <a:ext cx="228599" cy="443927"/>
            <a:chOff x="1946324" y="4125162"/>
            <a:chExt cx="969964" cy="2007872"/>
          </a:xfrm>
        </p:grpSpPr>
        <p:sp>
          <p:nvSpPr>
            <p:cNvPr id="193" name="円/楕円 192"/>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4" name="フローチャート: 論理積ゲート 193"/>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95" name="図形グループ 194"/>
          <p:cNvGrpSpPr/>
          <p:nvPr/>
        </p:nvGrpSpPr>
        <p:grpSpPr>
          <a:xfrm>
            <a:off x="7253131" y="5636018"/>
            <a:ext cx="228599" cy="443927"/>
            <a:chOff x="1946324" y="4125162"/>
            <a:chExt cx="969964" cy="2007872"/>
          </a:xfrm>
        </p:grpSpPr>
        <p:sp>
          <p:nvSpPr>
            <p:cNvPr id="196" name="円/楕円 195"/>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7" name="フローチャート: 論理積ゲート 196"/>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98" name="図形グループ 197"/>
          <p:cNvGrpSpPr/>
          <p:nvPr/>
        </p:nvGrpSpPr>
        <p:grpSpPr>
          <a:xfrm>
            <a:off x="7726756" y="5636018"/>
            <a:ext cx="228599" cy="443927"/>
            <a:chOff x="1946324" y="4125162"/>
            <a:chExt cx="969964" cy="2007872"/>
          </a:xfrm>
        </p:grpSpPr>
        <p:sp>
          <p:nvSpPr>
            <p:cNvPr id="199" name="円/楕円 198"/>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0" name="フローチャート: 論理積ゲート 199"/>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pic>
        <p:nvPicPr>
          <p:cNvPr id="8" name="図 7"/>
          <p:cNvPicPr>
            <a:picLocks noChangeAspect="1"/>
          </p:cNvPicPr>
          <p:nvPr/>
        </p:nvPicPr>
        <p:blipFill>
          <a:blip r:embed="rId6">
            <a:biLevel thresh="50000"/>
            <a:alphaModFix amt="15000"/>
          </a:blip>
          <a:stretch>
            <a:fillRect/>
          </a:stretch>
        </p:blipFill>
        <p:spPr>
          <a:xfrm>
            <a:off x="2118123" y="986680"/>
            <a:ext cx="6388642" cy="2225587"/>
          </a:xfrm>
          <a:prstGeom prst="rect">
            <a:avLst/>
          </a:prstGeom>
        </p:spPr>
      </p:pic>
      <p:sp>
        <p:nvSpPr>
          <p:cNvPr id="10" name="上矢印 9"/>
          <p:cNvSpPr/>
          <p:nvPr/>
        </p:nvSpPr>
        <p:spPr>
          <a:xfrm>
            <a:off x="3052566" y="3193831"/>
            <a:ext cx="1267406" cy="1011505"/>
          </a:xfrm>
          <a:prstGeom prst="up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5" name="テキスト ボックス 294"/>
          <p:cNvSpPr txBox="1"/>
          <p:nvPr/>
        </p:nvSpPr>
        <p:spPr>
          <a:xfrm>
            <a:off x="2409231" y="1005777"/>
            <a:ext cx="6004977" cy="369332"/>
          </a:xfrm>
          <a:prstGeom prst="rect">
            <a:avLst/>
          </a:prstGeom>
          <a:noFill/>
        </p:spPr>
        <p:txBody>
          <a:bodyPr wrap="none" rtlCol="0">
            <a:spAutoFit/>
          </a:bodyPr>
          <a:lstStyle/>
          <a:p>
            <a:pPr algn="ctr"/>
            <a:r>
              <a:rPr lang="ja-JP" altLang="en-US" b="1" dirty="0">
                <a:ln>
                  <a:solidFill>
                    <a:srgbClr val="C00000"/>
                  </a:solidFill>
                </a:ln>
                <a:solidFill>
                  <a:schemeClr val="accent2"/>
                </a:solidFill>
                <a:effectLst>
                  <a:glow rad="127000">
                    <a:schemeClr val="bg1"/>
                  </a:glow>
                </a:effectLst>
                <a:latin typeface="Meiryo" charset="-128"/>
                <a:ea typeface="Meiryo" charset="-128"/>
                <a:cs typeface="Meiryo" charset="-128"/>
              </a:rPr>
              <a:t>デジタル・コピー／デジタル・ツイン（</a:t>
            </a:r>
            <a:r>
              <a:rPr lang="en-US" altLang="ja-JP" b="1" dirty="0">
                <a:ln>
                  <a:solidFill>
                    <a:srgbClr val="C00000"/>
                  </a:solidFill>
                </a:ln>
                <a:solidFill>
                  <a:schemeClr val="accent2"/>
                </a:solidFill>
                <a:effectLst>
                  <a:glow rad="127000">
                    <a:schemeClr val="bg1"/>
                  </a:glow>
                </a:effectLst>
                <a:latin typeface="Meiryo" charset="-128"/>
                <a:ea typeface="Meiryo" charset="-128"/>
                <a:cs typeface="Meiryo" charset="-128"/>
              </a:rPr>
              <a:t>Digital Twin</a:t>
            </a:r>
            <a:r>
              <a:rPr lang="ja-JP" altLang="en-US" b="1" dirty="0">
                <a:ln>
                  <a:solidFill>
                    <a:srgbClr val="C00000"/>
                  </a:solidFill>
                </a:ln>
                <a:solidFill>
                  <a:schemeClr val="accent2"/>
                </a:solidFill>
                <a:effectLst>
                  <a:glow rad="127000">
                    <a:schemeClr val="bg1"/>
                  </a:glow>
                </a:effectLst>
                <a:latin typeface="Meiryo" charset="-128"/>
                <a:ea typeface="Meiryo" charset="-128"/>
                <a:cs typeface="Meiryo" charset="-128"/>
              </a:rPr>
              <a:t>）</a:t>
            </a:r>
            <a:endParaRPr kumimoji="1" lang="ja-JP" altLang="en-US" b="1" dirty="0">
              <a:ln>
                <a:solidFill>
                  <a:srgbClr val="C00000"/>
                </a:solidFill>
              </a:ln>
              <a:solidFill>
                <a:schemeClr val="accent2"/>
              </a:solidFill>
              <a:effectLst>
                <a:glow rad="127000">
                  <a:schemeClr val="bg1"/>
                </a:glow>
              </a:effectLst>
              <a:latin typeface="Meiryo" charset="-128"/>
              <a:ea typeface="Meiryo" charset="-128"/>
              <a:cs typeface="Meiryo" charset="-128"/>
            </a:endParaRPr>
          </a:p>
        </p:txBody>
      </p:sp>
      <p:sp>
        <p:nvSpPr>
          <p:cNvPr id="15" name="テキスト ボックス 14"/>
          <p:cNvSpPr txBox="1"/>
          <p:nvPr/>
        </p:nvSpPr>
        <p:spPr>
          <a:xfrm>
            <a:off x="3344669" y="3647069"/>
            <a:ext cx="723275" cy="307777"/>
          </a:xfrm>
          <a:prstGeom prst="rect">
            <a:avLst/>
          </a:prstGeom>
          <a:noFill/>
        </p:spPr>
        <p:txBody>
          <a:bodyPr wrap="none" rtlCol="0">
            <a:spAutoFit/>
          </a:bodyPr>
          <a:lstStyle/>
          <a:p>
            <a:r>
              <a:rPr kumimoji="1" lang="ja-JP" altLang="en-US" sz="1400" b="1" dirty="0">
                <a:solidFill>
                  <a:schemeClr val="bg1"/>
                </a:solidFill>
                <a:latin typeface="Meiryo" charset="-128"/>
                <a:ea typeface="Meiryo" charset="-128"/>
                <a:cs typeface="Meiryo" charset="-128"/>
              </a:rPr>
              <a:t>データ</a:t>
            </a:r>
          </a:p>
        </p:txBody>
      </p:sp>
      <p:grpSp>
        <p:nvGrpSpPr>
          <p:cNvPr id="9" name="グループ化 8">
            <a:extLst>
              <a:ext uri="{FF2B5EF4-FFF2-40B4-BE49-F238E27FC236}">
                <a16:creationId xmlns:a16="http://schemas.microsoft.com/office/drawing/2014/main" id="{22149B39-153F-344E-B4C8-917D9DC69243}"/>
              </a:ext>
            </a:extLst>
          </p:cNvPr>
          <p:cNvGrpSpPr/>
          <p:nvPr/>
        </p:nvGrpSpPr>
        <p:grpSpPr>
          <a:xfrm>
            <a:off x="6432141" y="3204726"/>
            <a:ext cx="1267406" cy="1011505"/>
            <a:chOff x="6432141" y="3204726"/>
            <a:chExt cx="1267406" cy="1011505"/>
          </a:xfrm>
        </p:grpSpPr>
        <p:sp>
          <p:nvSpPr>
            <p:cNvPr id="294" name="上矢印 293"/>
            <p:cNvSpPr/>
            <p:nvPr/>
          </p:nvSpPr>
          <p:spPr>
            <a:xfrm rot="10800000">
              <a:off x="6432141" y="3204726"/>
              <a:ext cx="1267406" cy="1011505"/>
            </a:xfrm>
            <a:prstGeom prst="upArrow">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6" name="テキスト ボックス 295"/>
            <p:cNvSpPr txBox="1"/>
            <p:nvPr/>
          </p:nvSpPr>
          <p:spPr>
            <a:xfrm>
              <a:off x="6804013" y="3402357"/>
              <a:ext cx="543739" cy="523220"/>
            </a:xfrm>
            <a:prstGeom prst="rect">
              <a:avLst/>
            </a:prstGeom>
            <a:noFill/>
          </p:spPr>
          <p:txBody>
            <a:bodyPr wrap="none" rtlCol="0">
              <a:spAutoFit/>
            </a:bodyPr>
            <a:lstStyle/>
            <a:p>
              <a:r>
                <a:rPr kumimoji="1" lang="ja-JP" altLang="en-US" sz="1400" b="1">
                  <a:solidFill>
                    <a:schemeClr val="bg1"/>
                  </a:solidFill>
                  <a:latin typeface="Meiryo" charset="-128"/>
                  <a:ea typeface="Meiryo" charset="-128"/>
                  <a:cs typeface="Meiryo" charset="-128"/>
                </a:rPr>
                <a:t>新規</a:t>
              </a:r>
              <a:endParaRPr kumimoji="1" lang="en-US" altLang="ja-JP" sz="1400" b="1" dirty="0">
                <a:solidFill>
                  <a:schemeClr val="bg1"/>
                </a:solidFill>
                <a:latin typeface="Meiryo" charset="-128"/>
                <a:ea typeface="Meiryo" charset="-128"/>
                <a:cs typeface="Meiryo" charset="-128"/>
              </a:endParaRPr>
            </a:p>
            <a:p>
              <a:r>
                <a:rPr lang="ja-JP" altLang="en-US" sz="1400" b="1">
                  <a:solidFill>
                    <a:schemeClr val="bg1"/>
                  </a:solidFill>
                  <a:latin typeface="Meiryo" charset="-128"/>
                  <a:ea typeface="Meiryo" charset="-128"/>
                  <a:cs typeface="Meiryo" charset="-128"/>
                </a:rPr>
                <a:t>価値</a:t>
              </a:r>
              <a:endParaRPr kumimoji="1" lang="ja-JP" altLang="en-US" sz="1400" b="1" dirty="0">
                <a:solidFill>
                  <a:schemeClr val="bg1"/>
                </a:solidFill>
                <a:latin typeface="Meiryo" charset="-128"/>
                <a:ea typeface="Meiryo" charset="-128"/>
                <a:cs typeface="Meiryo" charset="-128"/>
              </a:endParaRPr>
            </a:p>
          </p:txBody>
        </p:sp>
      </p:grpSp>
      <p:sp>
        <p:nvSpPr>
          <p:cNvPr id="312" name="角丸四角形 311">
            <a:extLst>
              <a:ext uri="{FF2B5EF4-FFF2-40B4-BE49-F238E27FC236}">
                <a16:creationId xmlns:a16="http://schemas.microsoft.com/office/drawing/2014/main" id="{F2E276E0-3F2E-744D-B024-98F37E8E4866}"/>
              </a:ext>
            </a:extLst>
          </p:cNvPr>
          <p:cNvSpPr/>
          <p:nvPr/>
        </p:nvSpPr>
        <p:spPr>
          <a:xfrm>
            <a:off x="2693848" y="1975759"/>
            <a:ext cx="713760" cy="733943"/>
          </a:xfrm>
          <a:prstGeom prst="round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21" name="グループ化 20">
            <a:extLst>
              <a:ext uri="{FF2B5EF4-FFF2-40B4-BE49-F238E27FC236}">
                <a16:creationId xmlns:a16="http://schemas.microsoft.com/office/drawing/2014/main" id="{F4C34D50-D93F-AA47-898F-3959C59D63FD}"/>
              </a:ext>
            </a:extLst>
          </p:cNvPr>
          <p:cNvGrpSpPr/>
          <p:nvPr/>
        </p:nvGrpSpPr>
        <p:grpSpPr>
          <a:xfrm>
            <a:off x="2312122" y="1481825"/>
            <a:ext cx="713760" cy="733943"/>
            <a:chOff x="2472127" y="2177142"/>
            <a:chExt cx="713760" cy="733943"/>
          </a:xfrm>
        </p:grpSpPr>
        <p:sp>
          <p:nvSpPr>
            <p:cNvPr id="11" name="角丸四角形 10">
              <a:extLst>
                <a:ext uri="{FF2B5EF4-FFF2-40B4-BE49-F238E27FC236}">
                  <a16:creationId xmlns:a16="http://schemas.microsoft.com/office/drawing/2014/main" id="{17B06F3B-6003-1740-AEA4-EA26D84EBBDC}"/>
                </a:ext>
              </a:extLst>
            </p:cNvPr>
            <p:cNvSpPr/>
            <p:nvPr/>
          </p:nvSpPr>
          <p:spPr>
            <a:xfrm>
              <a:off x="2472127" y="2177142"/>
              <a:ext cx="713760" cy="733943"/>
            </a:xfrm>
            <a:prstGeom prst="round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テキスト ボックス 11">
              <a:extLst>
                <a:ext uri="{FF2B5EF4-FFF2-40B4-BE49-F238E27FC236}">
                  <a16:creationId xmlns:a16="http://schemas.microsoft.com/office/drawing/2014/main" id="{A8A1D6B6-B0E7-9B48-B0AB-9BF58F86ED70}"/>
                </a:ext>
              </a:extLst>
            </p:cNvPr>
            <p:cNvSpPr txBox="1"/>
            <p:nvPr/>
          </p:nvSpPr>
          <p:spPr>
            <a:xfrm>
              <a:off x="2505841" y="2317007"/>
              <a:ext cx="646331" cy="523220"/>
            </a:xfrm>
            <a:prstGeom prst="rect">
              <a:avLst/>
            </a:prstGeom>
            <a:noFill/>
          </p:spPr>
          <p:txBody>
            <a:bodyPr wrap="non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データ</a:t>
              </a:r>
              <a:endParaRPr kumimoji="1" lang="en-US" altLang="ja-JP" sz="1200" dirty="0">
                <a:solidFill>
                  <a:schemeClr val="bg1"/>
                </a:solidFill>
                <a:latin typeface="Meiryo" panose="020B0604030504040204" pitchFamily="34" charset="-128"/>
                <a:ea typeface="Meiryo" panose="020B0604030504040204" pitchFamily="34" charset="-128"/>
              </a:endParaRPr>
            </a:p>
            <a:p>
              <a:pPr algn="ctr"/>
              <a:r>
                <a:rPr kumimoji="1" lang="ja-JP" altLang="en-US" sz="1600">
                  <a:solidFill>
                    <a:schemeClr val="bg1"/>
                  </a:solidFill>
                  <a:latin typeface="Meiryo" panose="020B0604030504040204" pitchFamily="34" charset="-128"/>
                  <a:ea typeface="Meiryo" panose="020B0604030504040204" pitchFamily="34" charset="-128"/>
                </a:rPr>
                <a:t>解析</a:t>
              </a:r>
            </a:p>
          </p:txBody>
        </p:sp>
      </p:grpSp>
      <p:sp>
        <p:nvSpPr>
          <p:cNvPr id="314" name="角丸四角形 313">
            <a:extLst>
              <a:ext uri="{FF2B5EF4-FFF2-40B4-BE49-F238E27FC236}">
                <a16:creationId xmlns:a16="http://schemas.microsoft.com/office/drawing/2014/main" id="{FB4497FF-39B1-8A4B-9174-F45C54866628}"/>
              </a:ext>
            </a:extLst>
          </p:cNvPr>
          <p:cNvSpPr/>
          <p:nvPr/>
        </p:nvSpPr>
        <p:spPr>
          <a:xfrm>
            <a:off x="4444705" y="1974524"/>
            <a:ext cx="713760" cy="733943"/>
          </a:xfrm>
          <a:prstGeom prst="round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5" name="角丸四角形 314">
            <a:extLst>
              <a:ext uri="{FF2B5EF4-FFF2-40B4-BE49-F238E27FC236}">
                <a16:creationId xmlns:a16="http://schemas.microsoft.com/office/drawing/2014/main" id="{D3531053-C6AD-9646-8F66-6581D8215DB7}"/>
              </a:ext>
            </a:extLst>
          </p:cNvPr>
          <p:cNvSpPr/>
          <p:nvPr/>
        </p:nvSpPr>
        <p:spPr>
          <a:xfrm>
            <a:off x="3573835" y="1982038"/>
            <a:ext cx="713760" cy="733943"/>
          </a:xfrm>
          <a:prstGeom prst="round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6" name="角丸四角形 315">
            <a:extLst>
              <a:ext uri="{FF2B5EF4-FFF2-40B4-BE49-F238E27FC236}">
                <a16:creationId xmlns:a16="http://schemas.microsoft.com/office/drawing/2014/main" id="{222965AE-9D2B-B844-8CB9-4A22B8D597B5}"/>
              </a:ext>
            </a:extLst>
          </p:cNvPr>
          <p:cNvSpPr/>
          <p:nvPr/>
        </p:nvSpPr>
        <p:spPr>
          <a:xfrm>
            <a:off x="5345844" y="1981203"/>
            <a:ext cx="713760" cy="733943"/>
          </a:xfrm>
          <a:prstGeom prst="round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7" name="角丸四角形 316">
            <a:extLst>
              <a:ext uri="{FF2B5EF4-FFF2-40B4-BE49-F238E27FC236}">
                <a16:creationId xmlns:a16="http://schemas.microsoft.com/office/drawing/2014/main" id="{C5406B29-648E-A146-B6E9-BD15A08CBBE6}"/>
              </a:ext>
            </a:extLst>
          </p:cNvPr>
          <p:cNvSpPr/>
          <p:nvPr/>
        </p:nvSpPr>
        <p:spPr>
          <a:xfrm>
            <a:off x="6250523" y="1988657"/>
            <a:ext cx="713760" cy="733943"/>
          </a:xfrm>
          <a:prstGeom prst="round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8" name="角丸四角形 317">
            <a:extLst>
              <a:ext uri="{FF2B5EF4-FFF2-40B4-BE49-F238E27FC236}">
                <a16:creationId xmlns:a16="http://schemas.microsoft.com/office/drawing/2014/main" id="{8E7B2172-5166-DA40-81D7-F10F11B75503}"/>
              </a:ext>
            </a:extLst>
          </p:cNvPr>
          <p:cNvSpPr/>
          <p:nvPr/>
        </p:nvSpPr>
        <p:spPr>
          <a:xfrm>
            <a:off x="7184201" y="1988658"/>
            <a:ext cx="713760" cy="733943"/>
          </a:xfrm>
          <a:prstGeom prst="round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19" name="グループ化 18">
            <a:extLst>
              <a:ext uri="{FF2B5EF4-FFF2-40B4-BE49-F238E27FC236}">
                <a16:creationId xmlns:a16="http://schemas.microsoft.com/office/drawing/2014/main" id="{2A6B6971-2F4D-5F45-96BB-6B5924C47CD9}"/>
              </a:ext>
            </a:extLst>
          </p:cNvPr>
          <p:cNvGrpSpPr/>
          <p:nvPr/>
        </p:nvGrpSpPr>
        <p:grpSpPr>
          <a:xfrm>
            <a:off x="3983267" y="1478251"/>
            <a:ext cx="733794" cy="733943"/>
            <a:chOff x="5950465" y="2206170"/>
            <a:chExt cx="733794" cy="733943"/>
          </a:xfrm>
        </p:grpSpPr>
        <p:sp>
          <p:nvSpPr>
            <p:cNvPr id="298" name="角丸四角形 297">
              <a:extLst>
                <a:ext uri="{FF2B5EF4-FFF2-40B4-BE49-F238E27FC236}">
                  <a16:creationId xmlns:a16="http://schemas.microsoft.com/office/drawing/2014/main" id="{D2DED911-ABA9-D146-B60B-63C42E8F1DAE}"/>
                </a:ext>
              </a:extLst>
            </p:cNvPr>
            <p:cNvSpPr/>
            <p:nvPr/>
          </p:nvSpPr>
          <p:spPr>
            <a:xfrm>
              <a:off x="5950465" y="2206170"/>
              <a:ext cx="713760" cy="733943"/>
            </a:xfrm>
            <a:prstGeom prst="round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2" name="テキスト ボックス 301">
              <a:extLst>
                <a:ext uri="{FF2B5EF4-FFF2-40B4-BE49-F238E27FC236}">
                  <a16:creationId xmlns:a16="http://schemas.microsoft.com/office/drawing/2014/main" id="{632EDC65-DDC9-6B45-80F4-ACC3BB8BF87A}"/>
                </a:ext>
              </a:extLst>
            </p:cNvPr>
            <p:cNvSpPr txBox="1"/>
            <p:nvPr/>
          </p:nvSpPr>
          <p:spPr>
            <a:xfrm>
              <a:off x="5960984" y="2345139"/>
              <a:ext cx="723275" cy="523220"/>
            </a:xfrm>
            <a:prstGeom prst="rect">
              <a:avLst/>
            </a:prstGeom>
            <a:noFill/>
          </p:spPr>
          <p:txBody>
            <a:bodyPr wrap="none" rtlCol="0">
              <a:sp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ヘルス</a:t>
              </a:r>
              <a:endParaRPr kumimoji="1" lang="en-US" altLang="ja-JP" sz="1400" dirty="0">
                <a:solidFill>
                  <a:schemeClr val="bg1"/>
                </a:solidFill>
                <a:latin typeface="Meiryo" panose="020B0604030504040204" pitchFamily="34" charset="-128"/>
                <a:ea typeface="Meiryo" panose="020B0604030504040204" pitchFamily="34" charset="-128"/>
              </a:endParaRPr>
            </a:p>
            <a:p>
              <a:pPr algn="ctr"/>
              <a:r>
                <a:rPr kumimoji="1" lang="ja-JP" altLang="en-US" sz="1400">
                  <a:solidFill>
                    <a:schemeClr val="bg1"/>
                  </a:solidFill>
                  <a:latin typeface="Meiryo" panose="020B0604030504040204" pitchFamily="34" charset="-128"/>
                  <a:ea typeface="Meiryo" panose="020B0604030504040204" pitchFamily="34" charset="-128"/>
                </a:rPr>
                <a:t>ケア</a:t>
              </a:r>
              <a:endParaRPr kumimoji="1" lang="en-US" altLang="ja-JP" sz="1400" dirty="0">
                <a:solidFill>
                  <a:schemeClr val="bg1"/>
                </a:solidFill>
                <a:latin typeface="Meiryo" panose="020B0604030504040204" pitchFamily="34" charset="-128"/>
                <a:ea typeface="Meiryo" panose="020B0604030504040204" pitchFamily="34" charset="-128"/>
              </a:endParaRPr>
            </a:p>
          </p:txBody>
        </p:sp>
      </p:grpSp>
      <p:grpSp>
        <p:nvGrpSpPr>
          <p:cNvPr id="305" name="グループ化 304">
            <a:extLst>
              <a:ext uri="{FF2B5EF4-FFF2-40B4-BE49-F238E27FC236}">
                <a16:creationId xmlns:a16="http://schemas.microsoft.com/office/drawing/2014/main" id="{D4C93D8B-FFFA-CB4D-AC7B-FF60C5EB31D2}"/>
              </a:ext>
            </a:extLst>
          </p:cNvPr>
          <p:cNvGrpSpPr/>
          <p:nvPr/>
        </p:nvGrpSpPr>
        <p:grpSpPr>
          <a:xfrm>
            <a:off x="6724433" y="2313551"/>
            <a:ext cx="713760" cy="733943"/>
            <a:chOff x="9330127" y="2227942"/>
            <a:chExt cx="713760" cy="733943"/>
          </a:xfrm>
        </p:grpSpPr>
        <p:sp>
          <p:nvSpPr>
            <p:cNvPr id="306" name="角丸四角形 305">
              <a:extLst>
                <a:ext uri="{FF2B5EF4-FFF2-40B4-BE49-F238E27FC236}">
                  <a16:creationId xmlns:a16="http://schemas.microsoft.com/office/drawing/2014/main" id="{30DA1B70-F993-814E-BC46-378B570F4BE8}"/>
                </a:ext>
              </a:extLst>
            </p:cNvPr>
            <p:cNvSpPr/>
            <p:nvPr/>
          </p:nvSpPr>
          <p:spPr>
            <a:xfrm>
              <a:off x="9330127" y="2227942"/>
              <a:ext cx="713760" cy="733943"/>
            </a:xfrm>
            <a:prstGeom prst="round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7" name="テキスト ボックス 306">
              <a:extLst>
                <a:ext uri="{FF2B5EF4-FFF2-40B4-BE49-F238E27FC236}">
                  <a16:creationId xmlns:a16="http://schemas.microsoft.com/office/drawing/2014/main" id="{CD4A459C-4B17-CB4F-AFBA-5DDC861F5B45}"/>
                </a:ext>
              </a:extLst>
            </p:cNvPr>
            <p:cNvSpPr txBox="1"/>
            <p:nvPr/>
          </p:nvSpPr>
          <p:spPr>
            <a:xfrm>
              <a:off x="9415137" y="2460642"/>
              <a:ext cx="543739" cy="307777"/>
            </a:xfrm>
            <a:prstGeom prst="rect">
              <a:avLst/>
            </a:prstGeom>
            <a:noFill/>
          </p:spPr>
          <p:txBody>
            <a:bodyPr wrap="none" rtlCol="0">
              <a:spAutoFit/>
            </a:bodyPr>
            <a:lstStyle/>
            <a:p>
              <a:pPr algn="ctr"/>
              <a:r>
                <a:rPr lang="ja-JP" altLang="en-US" sz="1400">
                  <a:solidFill>
                    <a:schemeClr val="bg1"/>
                  </a:solidFill>
                  <a:latin typeface="Meiryo" panose="020B0604030504040204" pitchFamily="34" charset="-128"/>
                  <a:ea typeface="Meiryo" panose="020B0604030504040204" pitchFamily="34" charset="-128"/>
                </a:rPr>
                <a:t>融資</a:t>
              </a:r>
              <a:endParaRPr kumimoji="1" lang="en-US" altLang="ja-JP" sz="1400" dirty="0">
                <a:solidFill>
                  <a:schemeClr val="bg1"/>
                </a:solidFill>
                <a:latin typeface="Meiryo" panose="020B0604030504040204" pitchFamily="34" charset="-128"/>
                <a:ea typeface="Meiryo" panose="020B0604030504040204" pitchFamily="34" charset="-128"/>
              </a:endParaRPr>
            </a:p>
          </p:txBody>
        </p:sp>
      </p:grpSp>
      <p:grpSp>
        <p:nvGrpSpPr>
          <p:cNvPr id="308" name="グループ化 307">
            <a:extLst>
              <a:ext uri="{FF2B5EF4-FFF2-40B4-BE49-F238E27FC236}">
                <a16:creationId xmlns:a16="http://schemas.microsoft.com/office/drawing/2014/main" id="{076AB223-7EAE-F04B-81BC-90C7E1E267EB}"/>
              </a:ext>
            </a:extLst>
          </p:cNvPr>
          <p:cNvGrpSpPr/>
          <p:nvPr/>
        </p:nvGrpSpPr>
        <p:grpSpPr>
          <a:xfrm>
            <a:off x="7624037" y="1480702"/>
            <a:ext cx="713760" cy="733943"/>
            <a:chOff x="9330127" y="2227942"/>
            <a:chExt cx="713760" cy="733943"/>
          </a:xfrm>
        </p:grpSpPr>
        <p:sp>
          <p:nvSpPr>
            <p:cNvPr id="309" name="角丸四角形 308">
              <a:extLst>
                <a:ext uri="{FF2B5EF4-FFF2-40B4-BE49-F238E27FC236}">
                  <a16:creationId xmlns:a16="http://schemas.microsoft.com/office/drawing/2014/main" id="{4AD80BC5-FF77-B548-95DA-E7D9FE69FBAF}"/>
                </a:ext>
              </a:extLst>
            </p:cNvPr>
            <p:cNvSpPr/>
            <p:nvPr/>
          </p:nvSpPr>
          <p:spPr>
            <a:xfrm>
              <a:off x="9330127" y="2227942"/>
              <a:ext cx="713760" cy="733943"/>
            </a:xfrm>
            <a:prstGeom prst="round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0" name="テキスト ボックス 309">
              <a:extLst>
                <a:ext uri="{FF2B5EF4-FFF2-40B4-BE49-F238E27FC236}">
                  <a16:creationId xmlns:a16="http://schemas.microsoft.com/office/drawing/2014/main" id="{F757A9C6-4307-2F45-AE50-912964996E25}"/>
                </a:ext>
              </a:extLst>
            </p:cNvPr>
            <p:cNvSpPr txBox="1"/>
            <p:nvPr/>
          </p:nvSpPr>
          <p:spPr>
            <a:xfrm>
              <a:off x="9417192" y="2345139"/>
              <a:ext cx="543739" cy="523220"/>
            </a:xfrm>
            <a:prstGeom prst="rect">
              <a:avLst/>
            </a:prstGeom>
            <a:noFill/>
          </p:spPr>
          <p:txBody>
            <a:bodyPr wrap="none" rtlCol="0">
              <a:spAutoFit/>
            </a:bodyPr>
            <a:lstStyle/>
            <a:p>
              <a:pPr algn="ctr"/>
              <a:r>
                <a:rPr lang="ja-JP" altLang="en-US" sz="1400">
                  <a:solidFill>
                    <a:schemeClr val="bg1"/>
                  </a:solidFill>
                  <a:latin typeface="Meiryo" panose="020B0604030504040204" pitchFamily="34" charset="-128"/>
                  <a:ea typeface="Meiryo" panose="020B0604030504040204" pitchFamily="34" charset="-128"/>
                </a:rPr>
                <a:t>気象</a:t>
              </a:r>
              <a:endParaRPr lang="en-US" altLang="ja-JP" sz="1400" dirty="0">
                <a:solidFill>
                  <a:schemeClr val="bg1"/>
                </a:solidFill>
                <a:latin typeface="Meiryo" panose="020B0604030504040204" pitchFamily="34" charset="-128"/>
                <a:ea typeface="Meiryo" panose="020B0604030504040204" pitchFamily="34" charset="-128"/>
              </a:endParaRPr>
            </a:p>
            <a:p>
              <a:pPr algn="ctr"/>
              <a:r>
                <a:rPr kumimoji="1" lang="ja-JP" altLang="en-US" sz="1400">
                  <a:solidFill>
                    <a:schemeClr val="bg1"/>
                  </a:solidFill>
                  <a:latin typeface="Meiryo" panose="020B0604030504040204" pitchFamily="34" charset="-128"/>
                  <a:ea typeface="Meiryo" panose="020B0604030504040204" pitchFamily="34" charset="-128"/>
                </a:rPr>
                <a:t>情報</a:t>
              </a:r>
              <a:endParaRPr kumimoji="1" lang="en-US" altLang="ja-JP" sz="1400" dirty="0">
                <a:solidFill>
                  <a:schemeClr val="bg1"/>
                </a:solidFill>
                <a:latin typeface="Meiryo" panose="020B0604030504040204" pitchFamily="34" charset="-128"/>
                <a:ea typeface="Meiryo" panose="020B0604030504040204" pitchFamily="34" charset="-128"/>
              </a:endParaRPr>
            </a:p>
          </p:txBody>
        </p:sp>
      </p:grpSp>
      <p:grpSp>
        <p:nvGrpSpPr>
          <p:cNvPr id="20" name="グループ化 19">
            <a:extLst>
              <a:ext uri="{FF2B5EF4-FFF2-40B4-BE49-F238E27FC236}">
                <a16:creationId xmlns:a16="http://schemas.microsoft.com/office/drawing/2014/main" id="{E56FDCB5-E419-8E43-B8B1-AD8D614DDAC8}"/>
              </a:ext>
            </a:extLst>
          </p:cNvPr>
          <p:cNvGrpSpPr/>
          <p:nvPr/>
        </p:nvGrpSpPr>
        <p:grpSpPr>
          <a:xfrm>
            <a:off x="3138160" y="2324094"/>
            <a:ext cx="713760" cy="733943"/>
            <a:chOff x="4337213" y="2206171"/>
            <a:chExt cx="713760" cy="733943"/>
          </a:xfrm>
        </p:grpSpPr>
        <p:sp>
          <p:nvSpPr>
            <p:cNvPr id="297" name="角丸四角形 296">
              <a:extLst>
                <a:ext uri="{FF2B5EF4-FFF2-40B4-BE49-F238E27FC236}">
                  <a16:creationId xmlns:a16="http://schemas.microsoft.com/office/drawing/2014/main" id="{31124EB4-A57B-0249-BA0C-8B770A9CFCDA}"/>
                </a:ext>
              </a:extLst>
            </p:cNvPr>
            <p:cNvSpPr/>
            <p:nvPr/>
          </p:nvSpPr>
          <p:spPr>
            <a:xfrm>
              <a:off x="4337213" y="2206171"/>
              <a:ext cx="713760" cy="733943"/>
            </a:xfrm>
            <a:prstGeom prst="round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1" name="テキスト ボックス 300">
              <a:extLst>
                <a:ext uri="{FF2B5EF4-FFF2-40B4-BE49-F238E27FC236}">
                  <a16:creationId xmlns:a16="http://schemas.microsoft.com/office/drawing/2014/main" id="{A5863FEB-A5F5-8040-8BBB-1A49BDDEBD9B}"/>
                </a:ext>
              </a:extLst>
            </p:cNvPr>
            <p:cNvSpPr txBox="1"/>
            <p:nvPr/>
          </p:nvSpPr>
          <p:spPr>
            <a:xfrm>
              <a:off x="4395774" y="2431142"/>
              <a:ext cx="596637" cy="338554"/>
            </a:xfrm>
            <a:prstGeom prst="rect">
              <a:avLst/>
            </a:prstGeom>
            <a:noFill/>
          </p:spPr>
          <p:txBody>
            <a:bodyPr wrap="none" rtlCol="0">
              <a:spAutoFit/>
            </a:bodyPr>
            <a:lstStyle/>
            <a:p>
              <a:pPr algn="ctr"/>
              <a:r>
                <a:rPr kumimoji="1" lang="en-US" altLang="ja-JP" sz="1600" dirty="0">
                  <a:solidFill>
                    <a:schemeClr val="bg1"/>
                  </a:solidFill>
                  <a:latin typeface="Meiryo" panose="020B0604030504040204" pitchFamily="34" charset="-128"/>
                  <a:ea typeface="Meiryo" panose="020B0604030504040204" pitchFamily="34" charset="-128"/>
                </a:rPr>
                <a:t>SNS</a:t>
              </a:r>
            </a:p>
          </p:txBody>
        </p:sp>
      </p:grpSp>
      <p:cxnSp>
        <p:nvCxnSpPr>
          <p:cNvPr id="23" name="直線矢印コネクタ 22">
            <a:extLst>
              <a:ext uri="{FF2B5EF4-FFF2-40B4-BE49-F238E27FC236}">
                <a16:creationId xmlns:a16="http://schemas.microsoft.com/office/drawing/2014/main" id="{0CFFAE8E-3D9F-C842-8D8E-5726A0B97B4D}"/>
              </a:ext>
            </a:extLst>
          </p:cNvPr>
          <p:cNvCxnSpPr>
            <a:stCxn id="11" idx="3"/>
            <a:endCxn id="299" idx="1"/>
          </p:cNvCxnSpPr>
          <p:nvPr/>
        </p:nvCxnSpPr>
        <p:spPr>
          <a:xfrm>
            <a:off x="3025882" y="1848797"/>
            <a:ext cx="1872759" cy="840663"/>
          </a:xfrm>
          <a:prstGeom prst="straightConnector1">
            <a:avLst/>
          </a:prstGeom>
          <a:ln>
            <a:solidFill>
              <a:schemeClr val="bg1"/>
            </a:solidFill>
            <a:headEnd type="triangle"/>
            <a:tailEnd type="triangle"/>
          </a:ln>
        </p:spPr>
        <p:style>
          <a:lnRef idx="2">
            <a:schemeClr val="accent6"/>
          </a:lnRef>
          <a:fillRef idx="0">
            <a:schemeClr val="accent6"/>
          </a:fillRef>
          <a:effectRef idx="1">
            <a:schemeClr val="accent6"/>
          </a:effectRef>
          <a:fontRef idx="minor">
            <a:schemeClr val="tx1"/>
          </a:fontRef>
        </p:style>
      </p:cxnSp>
      <p:cxnSp>
        <p:nvCxnSpPr>
          <p:cNvPr id="319" name="直線矢印コネクタ 318">
            <a:extLst>
              <a:ext uri="{FF2B5EF4-FFF2-40B4-BE49-F238E27FC236}">
                <a16:creationId xmlns:a16="http://schemas.microsoft.com/office/drawing/2014/main" id="{08E11039-B717-924D-B6E0-DF24B40D6085}"/>
              </a:ext>
            </a:extLst>
          </p:cNvPr>
          <p:cNvCxnSpPr>
            <a:cxnSpLocks/>
            <a:stCxn id="297" idx="3"/>
            <a:endCxn id="300" idx="1"/>
          </p:cNvCxnSpPr>
          <p:nvPr/>
        </p:nvCxnSpPr>
        <p:spPr>
          <a:xfrm flipV="1">
            <a:off x="3851920" y="1847674"/>
            <a:ext cx="1961033" cy="843392"/>
          </a:xfrm>
          <a:prstGeom prst="straightConnector1">
            <a:avLst/>
          </a:prstGeom>
          <a:ln>
            <a:solidFill>
              <a:schemeClr val="bg1"/>
            </a:solidFill>
            <a:headEnd type="triangle"/>
            <a:tailEnd type="triangle"/>
          </a:ln>
        </p:spPr>
        <p:style>
          <a:lnRef idx="2">
            <a:schemeClr val="accent6"/>
          </a:lnRef>
          <a:fillRef idx="0">
            <a:schemeClr val="accent6"/>
          </a:fillRef>
          <a:effectRef idx="1">
            <a:schemeClr val="accent6"/>
          </a:effectRef>
          <a:fontRef idx="minor">
            <a:schemeClr val="tx1"/>
          </a:fontRef>
        </p:style>
      </p:cxnSp>
      <p:cxnSp>
        <p:nvCxnSpPr>
          <p:cNvPr id="320" name="直線矢印コネクタ 319">
            <a:extLst>
              <a:ext uri="{FF2B5EF4-FFF2-40B4-BE49-F238E27FC236}">
                <a16:creationId xmlns:a16="http://schemas.microsoft.com/office/drawing/2014/main" id="{02A342D0-0133-4B41-9FCB-74CE86CCF7F8}"/>
              </a:ext>
            </a:extLst>
          </p:cNvPr>
          <p:cNvCxnSpPr>
            <a:cxnSpLocks/>
            <a:stCxn id="299" idx="3"/>
            <a:endCxn id="300" idx="2"/>
          </p:cNvCxnSpPr>
          <p:nvPr/>
        </p:nvCxnSpPr>
        <p:spPr>
          <a:xfrm flipV="1">
            <a:off x="5612401" y="2214645"/>
            <a:ext cx="557432" cy="474815"/>
          </a:xfrm>
          <a:prstGeom prst="straightConnector1">
            <a:avLst/>
          </a:prstGeom>
          <a:ln>
            <a:solidFill>
              <a:schemeClr val="bg1"/>
            </a:solidFill>
            <a:headEnd type="triangle"/>
            <a:tailEnd type="triangle"/>
          </a:ln>
        </p:spPr>
        <p:style>
          <a:lnRef idx="2">
            <a:schemeClr val="accent6"/>
          </a:lnRef>
          <a:fillRef idx="0">
            <a:schemeClr val="accent6"/>
          </a:fillRef>
          <a:effectRef idx="1">
            <a:schemeClr val="accent6"/>
          </a:effectRef>
          <a:fontRef idx="minor">
            <a:schemeClr val="tx1"/>
          </a:fontRef>
        </p:style>
      </p:cxnSp>
      <p:cxnSp>
        <p:nvCxnSpPr>
          <p:cNvPr id="321" name="直線矢印コネクタ 320">
            <a:extLst>
              <a:ext uri="{FF2B5EF4-FFF2-40B4-BE49-F238E27FC236}">
                <a16:creationId xmlns:a16="http://schemas.microsoft.com/office/drawing/2014/main" id="{05FB68C5-2A8D-5C4C-AF66-1AB14AE3C6F1}"/>
              </a:ext>
            </a:extLst>
          </p:cNvPr>
          <p:cNvCxnSpPr>
            <a:cxnSpLocks/>
            <a:stCxn id="299" idx="3"/>
          </p:cNvCxnSpPr>
          <p:nvPr/>
        </p:nvCxnSpPr>
        <p:spPr>
          <a:xfrm flipV="1">
            <a:off x="5612401" y="1845224"/>
            <a:ext cx="2008116" cy="844236"/>
          </a:xfrm>
          <a:prstGeom prst="straightConnector1">
            <a:avLst/>
          </a:prstGeom>
          <a:ln>
            <a:solidFill>
              <a:schemeClr val="bg1"/>
            </a:solidFill>
            <a:headEnd type="triangle"/>
            <a:tailEnd type="triangle"/>
          </a:ln>
        </p:spPr>
        <p:style>
          <a:lnRef idx="2">
            <a:schemeClr val="accent6"/>
          </a:lnRef>
          <a:fillRef idx="0">
            <a:schemeClr val="accent6"/>
          </a:fillRef>
          <a:effectRef idx="1">
            <a:schemeClr val="accent6"/>
          </a:effectRef>
          <a:fontRef idx="minor">
            <a:schemeClr val="tx1"/>
          </a:fontRef>
        </p:style>
      </p:cxnSp>
      <p:cxnSp>
        <p:nvCxnSpPr>
          <p:cNvPr id="322" name="直線矢印コネクタ 321">
            <a:extLst>
              <a:ext uri="{FF2B5EF4-FFF2-40B4-BE49-F238E27FC236}">
                <a16:creationId xmlns:a16="http://schemas.microsoft.com/office/drawing/2014/main" id="{C218AEBE-93EB-8F41-B5F8-73735DEC63E6}"/>
              </a:ext>
            </a:extLst>
          </p:cNvPr>
          <p:cNvCxnSpPr>
            <a:cxnSpLocks/>
            <a:stCxn id="302" idx="3"/>
            <a:endCxn id="300" idx="1"/>
          </p:cNvCxnSpPr>
          <p:nvPr/>
        </p:nvCxnSpPr>
        <p:spPr>
          <a:xfrm flipV="1">
            <a:off x="4717061" y="1847674"/>
            <a:ext cx="1095892" cy="31156"/>
          </a:xfrm>
          <a:prstGeom prst="straightConnector1">
            <a:avLst/>
          </a:prstGeom>
          <a:ln>
            <a:solidFill>
              <a:schemeClr val="bg1"/>
            </a:solidFill>
            <a:headEnd type="triangle"/>
            <a:tailEnd type="triangle"/>
          </a:ln>
        </p:spPr>
        <p:style>
          <a:lnRef idx="2">
            <a:schemeClr val="accent6"/>
          </a:lnRef>
          <a:fillRef idx="0">
            <a:schemeClr val="accent6"/>
          </a:fillRef>
          <a:effectRef idx="1">
            <a:schemeClr val="accent6"/>
          </a:effectRef>
          <a:fontRef idx="minor">
            <a:schemeClr val="tx1"/>
          </a:fontRef>
        </p:style>
      </p:cxnSp>
      <p:cxnSp>
        <p:nvCxnSpPr>
          <p:cNvPr id="323" name="直線矢印コネクタ 322">
            <a:extLst>
              <a:ext uri="{FF2B5EF4-FFF2-40B4-BE49-F238E27FC236}">
                <a16:creationId xmlns:a16="http://schemas.microsoft.com/office/drawing/2014/main" id="{91C08EB2-33EC-E24D-A553-E62643E49801}"/>
              </a:ext>
            </a:extLst>
          </p:cNvPr>
          <p:cNvCxnSpPr>
            <a:cxnSpLocks/>
            <a:stCxn id="306" idx="0"/>
            <a:endCxn id="300" idx="3"/>
          </p:cNvCxnSpPr>
          <p:nvPr/>
        </p:nvCxnSpPr>
        <p:spPr>
          <a:xfrm flipH="1" flipV="1">
            <a:off x="6526713" y="1847674"/>
            <a:ext cx="554600" cy="465877"/>
          </a:xfrm>
          <a:prstGeom prst="straightConnector1">
            <a:avLst/>
          </a:prstGeom>
          <a:ln>
            <a:solidFill>
              <a:schemeClr val="bg1"/>
            </a:solidFill>
            <a:headEnd type="triangle"/>
            <a:tailEnd type="triangle"/>
          </a:ln>
        </p:spPr>
        <p:style>
          <a:lnRef idx="2">
            <a:schemeClr val="accent6"/>
          </a:lnRef>
          <a:fillRef idx="0">
            <a:schemeClr val="accent6"/>
          </a:fillRef>
          <a:effectRef idx="1">
            <a:schemeClr val="accent6"/>
          </a:effectRef>
          <a:fontRef idx="minor">
            <a:schemeClr val="tx1"/>
          </a:fontRef>
        </p:style>
      </p:cxnSp>
      <p:cxnSp>
        <p:nvCxnSpPr>
          <p:cNvPr id="324" name="直線矢印コネクタ 323">
            <a:extLst>
              <a:ext uri="{FF2B5EF4-FFF2-40B4-BE49-F238E27FC236}">
                <a16:creationId xmlns:a16="http://schemas.microsoft.com/office/drawing/2014/main" id="{C8A6320C-197B-2146-9A21-ECD047CB3C85}"/>
              </a:ext>
            </a:extLst>
          </p:cNvPr>
          <p:cNvCxnSpPr>
            <a:cxnSpLocks/>
            <a:stCxn id="297" idx="3"/>
            <a:endCxn id="309" idx="1"/>
          </p:cNvCxnSpPr>
          <p:nvPr/>
        </p:nvCxnSpPr>
        <p:spPr>
          <a:xfrm flipV="1">
            <a:off x="3851920" y="1847674"/>
            <a:ext cx="3772117" cy="843392"/>
          </a:xfrm>
          <a:prstGeom prst="straightConnector1">
            <a:avLst/>
          </a:prstGeom>
          <a:ln>
            <a:solidFill>
              <a:schemeClr val="bg1"/>
            </a:solidFill>
            <a:headEnd type="triangle"/>
            <a:tailEnd type="triangle"/>
          </a:ln>
        </p:spPr>
        <p:style>
          <a:lnRef idx="2">
            <a:schemeClr val="accent6"/>
          </a:lnRef>
          <a:fillRef idx="0">
            <a:schemeClr val="accent6"/>
          </a:fillRef>
          <a:effectRef idx="1">
            <a:schemeClr val="accent6"/>
          </a:effectRef>
          <a:fontRef idx="minor">
            <a:schemeClr val="tx1"/>
          </a:fontRef>
        </p:style>
      </p:cxnSp>
      <p:grpSp>
        <p:nvGrpSpPr>
          <p:cNvPr id="18" name="グループ化 17">
            <a:extLst>
              <a:ext uri="{FF2B5EF4-FFF2-40B4-BE49-F238E27FC236}">
                <a16:creationId xmlns:a16="http://schemas.microsoft.com/office/drawing/2014/main" id="{9739DAA5-85E5-5442-BB4B-686C05839565}"/>
              </a:ext>
            </a:extLst>
          </p:cNvPr>
          <p:cNvGrpSpPr/>
          <p:nvPr/>
        </p:nvGrpSpPr>
        <p:grpSpPr>
          <a:xfrm>
            <a:off x="4898641" y="2322488"/>
            <a:ext cx="713760" cy="733943"/>
            <a:chOff x="7472299" y="2220685"/>
            <a:chExt cx="713760" cy="733943"/>
          </a:xfrm>
        </p:grpSpPr>
        <p:sp>
          <p:nvSpPr>
            <p:cNvPr id="299" name="角丸四角形 298">
              <a:extLst>
                <a:ext uri="{FF2B5EF4-FFF2-40B4-BE49-F238E27FC236}">
                  <a16:creationId xmlns:a16="http://schemas.microsoft.com/office/drawing/2014/main" id="{12F9CCFC-313F-7C47-9629-3A878324B1AF}"/>
                </a:ext>
              </a:extLst>
            </p:cNvPr>
            <p:cNvSpPr/>
            <p:nvPr/>
          </p:nvSpPr>
          <p:spPr>
            <a:xfrm>
              <a:off x="7472299" y="2220685"/>
              <a:ext cx="713760" cy="733943"/>
            </a:xfrm>
            <a:prstGeom prst="round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3" name="テキスト ボックス 302">
              <a:extLst>
                <a:ext uri="{FF2B5EF4-FFF2-40B4-BE49-F238E27FC236}">
                  <a16:creationId xmlns:a16="http://schemas.microsoft.com/office/drawing/2014/main" id="{8FCEB39F-DB63-F44E-8B81-A45A0CFFB25B}"/>
                </a:ext>
              </a:extLst>
            </p:cNvPr>
            <p:cNvSpPr txBox="1"/>
            <p:nvPr/>
          </p:nvSpPr>
          <p:spPr>
            <a:xfrm>
              <a:off x="7569185" y="2338733"/>
              <a:ext cx="543739" cy="523220"/>
            </a:xfrm>
            <a:prstGeom prst="rect">
              <a:avLst/>
            </a:prstGeom>
            <a:noFill/>
          </p:spPr>
          <p:txBody>
            <a:bodyPr wrap="none" rtlCol="0">
              <a:spAutoFit/>
            </a:bodyPr>
            <a:lstStyle/>
            <a:p>
              <a:pPr algn="ctr"/>
              <a:r>
                <a:rPr lang="en-US" altLang="ja-JP" sz="1400" dirty="0">
                  <a:solidFill>
                    <a:schemeClr val="bg1"/>
                  </a:solidFill>
                  <a:latin typeface="Meiryo" panose="020B0604030504040204" pitchFamily="34" charset="-128"/>
                  <a:ea typeface="Meiryo" panose="020B0604030504040204" pitchFamily="34" charset="-128"/>
                </a:rPr>
                <a:t>CO</a:t>
              </a:r>
              <a:r>
                <a:rPr lang="en-US" altLang="ja-JP" sz="1400" baseline="-25000" dirty="0">
                  <a:solidFill>
                    <a:schemeClr val="bg1"/>
                  </a:solidFill>
                  <a:latin typeface="Meiryo" panose="020B0604030504040204" pitchFamily="34" charset="-128"/>
                  <a:ea typeface="Meiryo" panose="020B0604030504040204" pitchFamily="34" charset="-128"/>
                </a:rPr>
                <a:t>2</a:t>
              </a:r>
            </a:p>
            <a:p>
              <a:pPr algn="ctr"/>
              <a:r>
                <a:rPr lang="ja-JP" altLang="en-US" sz="1400">
                  <a:solidFill>
                    <a:schemeClr val="bg1"/>
                  </a:solidFill>
                  <a:latin typeface="Meiryo" panose="020B0604030504040204" pitchFamily="34" charset="-128"/>
                  <a:ea typeface="Meiryo" panose="020B0604030504040204" pitchFamily="34" charset="-128"/>
                </a:rPr>
                <a:t>取引</a:t>
              </a:r>
              <a:endParaRPr kumimoji="1" lang="en-US" altLang="ja-JP" sz="1400" dirty="0">
                <a:solidFill>
                  <a:schemeClr val="bg1"/>
                </a:solidFill>
                <a:latin typeface="Meiryo" panose="020B0604030504040204" pitchFamily="34" charset="-128"/>
                <a:ea typeface="Meiryo" panose="020B0604030504040204" pitchFamily="34" charset="-128"/>
              </a:endParaRPr>
            </a:p>
          </p:txBody>
        </p:sp>
      </p:grpSp>
      <p:grpSp>
        <p:nvGrpSpPr>
          <p:cNvPr id="17" name="グループ化 16">
            <a:extLst>
              <a:ext uri="{FF2B5EF4-FFF2-40B4-BE49-F238E27FC236}">
                <a16:creationId xmlns:a16="http://schemas.microsoft.com/office/drawing/2014/main" id="{AB1DA701-4852-CE4F-AEEC-067434650E29}"/>
              </a:ext>
            </a:extLst>
          </p:cNvPr>
          <p:cNvGrpSpPr/>
          <p:nvPr/>
        </p:nvGrpSpPr>
        <p:grpSpPr>
          <a:xfrm>
            <a:off x="5812953" y="1480702"/>
            <a:ext cx="713760" cy="733943"/>
            <a:chOff x="9330127" y="2227942"/>
            <a:chExt cx="713760" cy="733943"/>
          </a:xfrm>
        </p:grpSpPr>
        <p:sp>
          <p:nvSpPr>
            <p:cNvPr id="300" name="角丸四角形 299">
              <a:extLst>
                <a:ext uri="{FF2B5EF4-FFF2-40B4-BE49-F238E27FC236}">
                  <a16:creationId xmlns:a16="http://schemas.microsoft.com/office/drawing/2014/main" id="{65C699B8-5EF3-B54F-A01B-CE6EE0818470}"/>
                </a:ext>
              </a:extLst>
            </p:cNvPr>
            <p:cNvSpPr/>
            <p:nvPr/>
          </p:nvSpPr>
          <p:spPr>
            <a:xfrm>
              <a:off x="9330127" y="2227942"/>
              <a:ext cx="713760" cy="733943"/>
            </a:xfrm>
            <a:prstGeom prst="round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4" name="テキスト ボックス 303">
              <a:extLst>
                <a:ext uri="{FF2B5EF4-FFF2-40B4-BE49-F238E27FC236}">
                  <a16:creationId xmlns:a16="http://schemas.microsoft.com/office/drawing/2014/main" id="{80F17699-BC66-A447-A40C-432462EACCCE}"/>
                </a:ext>
              </a:extLst>
            </p:cNvPr>
            <p:cNvSpPr txBox="1"/>
            <p:nvPr/>
          </p:nvSpPr>
          <p:spPr>
            <a:xfrm>
              <a:off x="9417192" y="2345139"/>
              <a:ext cx="543739" cy="523220"/>
            </a:xfrm>
            <a:prstGeom prst="rect">
              <a:avLst/>
            </a:prstGeom>
            <a:noFill/>
          </p:spPr>
          <p:txBody>
            <a:bodyPr wrap="none" rtlCol="0">
              <a:spAutoFit/>
            </a:bodyPr>
            <a:lstStyle/>
            <a:p>
              <a:pPr algn="ctr"/>
              <a:r>
                <a:rPr lang="ja-JP" altLang="en-US" sz="1400">
                  <a:solidFill>
                    <a:schemeClr val="bg1"/>
                  </a:solidFill>
                  <a:latin typeface="Meiryo" panose="020B0604030504040204" pitchFamily="34" charset="-128"/>
                  <a:ea typeface="Meiryo" panose="020B0604030504040204" pitchFamily="34" charset="-128"/>
                </a:rPr>
                <a:t>決済</a:t>
              </a:r>
              <a:endParaRPr lang="en-US" altLang="ja-JP" sz="1400" dirty="0">
                <a:solidFill>
                  <a:schemeClr val="bg1"/>
                </a:solidFill>
                <a:latin typeface="Meiryo" panose="020B0604030504040204" pitchFamily="34" charset="-128"/>
                <a:ea typeface="Meiryo" panose="020B0604030504040204" pitchFamily="34" charset="-128"/>
              </a:endParaRPr>
            </a:p>
            <a:p>
              <a:pPr algn="ctr"/>
              <a:r>
                <a:rPr kumimoji="1" lang="ja-JP" altLang="en-US" sz="1400">
                  <a:solidFill>
                    <a:schemeClr val="bg1"/>
                  </a:solidFill>
                  <a:latin typeface="Meiryo" panose="020B0604030504040204" pitchFamily="34" charset="-128"/>
                  <a:ea typeface="Meiryo" panose="020B0604030504040204" pitchFamily="34" charset="-128"/>
                </a:rPr>
                <a:t>送金</a:t>
              </a:r>
              <a:endParaRPr kumimoji="1" lang="en-US" altLang="ja-JP" sz="1400" dirty="0">
                <a:solidFill>
                  <a:schemeClr val="bg1"/>
                </a:solidFill>
                <a:latin typeface="Meiryo" panose="020B0604030504040204" pitchFamily="34" charset="-128"/>
                <a:ea typeface="Meiryo" panose="020B0604030504040204" pitchFamily="34" charset="-128"/>
              </a:endParaRPr>
            </a:p>
          </p:txBody>
        </p:sp>
      </p:grpSp>
      <p:cxnSp>
        <p:nvCxnSpPr>
          <p:cNvPr id="325" name="直線矢印コネクタ 324">
            <a:extLst>
              <a:ext uri="{FF2B5EF4-FFF2-40B4-BE49-F238E27FC236}">
                <a16:creationId xmlns:a16="http://schemas.microsoft.com/office/drawing/2014/main" id="{F4B117A3-8236-BF43-8CC4-6474EF0E1905}"/>
              </a:ext>
            </a:extLst>
          </p:cNvPr>
          <p:cNvCxnSpPr>
            <a:cxnSpLocks/>
            <a:stCxn id="11" idx="3"/>
            <a:endCxn id="302" idx="1"/>
          </p:cNvCxnSpPr>
          <p:nvPr/>
        </p:nvCxnSpPr>
        <p:spPr>
          <a:xfrm>
            <a:off x="3025882" y="1848797"/>
            <a:ext cx="967904" cy="30033"/>
          </a:xfrm>
          <a:prstGeom prst="straightConnector1">
            <a:avLst/>
          </a:prstGeom>
          <a:ln>
            <a:solidFill>
              <a:schemeClr val="bg1"/>
            </a:solidFill>
            <a:headEnd type="triangle"/>
            <a:tailEnd type="triangle"/>
          </a:ln>
        </p:spPr>
        <p:style>
          <a:lnRef idx="2">
            <a:schemeClr val="accent6"/>
          </a:lnRef>
          <a:fillRef idx="0">
            <a:schemeClr val="accent6"/>
          </a:fillRef>
          <a:effectRef idx="1">
            <a:schemeClr val="accent6"/>
          </a:effectRef>
          <a:fontRef idx="minor">
            <a:schemeClr val="tx1"/>
          </a:fontRef>
        </p:style>
      </p:cxnSp>
      <p:cxnSp>
        <p:nvCxnSpPr>
          <p:cNvPr id="326" name="直線矢印コネクタ 325">
            <a:extLst>
              <a:ext uri="{FF2B5EF4-FFF2-40B4-BE49-F238E27FC236}">
                <a16:creationId xmlns:a16="http://schemas.microsoft.com/office/drawing/2014/main" id="{0495BB7B-DDC8-794A-8781-AFF6180FE2BC}"/>
              </a:ext>
            </a:extLst>
          </p:cNvPr>
          <p:cNvCxnSpPr>
            <a:cxnSpLocks/>
            <a:stCxn id="302" idx="3"/>
            <a:endCxn id="306" idx="1"/>
          </p:cNvCxnSpPr>
          <p:nvPr/>
        </p:nvCxnSpPr>
        <p:spPr>
          <a:xfrm>
            <a:off x="4717061" y="1878830"/>
            <a:ext cx="2007372" cy="801693"/>
          </a:xfrm>
          <a:prstGeom prst="straightConnector1">
            <a:avLst/>
          </a:prstGeom>
          <a:ln>
            <a:solidFill>
              <a:schemeClr val="bg1"/>
            </a:solidFill>
            <a:headEnd type="triangle"/>
            <a:tailEnd type="triangle"/>
          </a:ln>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2934826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12"/>
                                        </p:tgtEl>
                                        <p:attrNameLst>
                                          <p:attrName>style.visibility</p:attrName>
                                        </p:attrNameLst>
                                      </p:cBhvr>
                                      <p:to>
                                        <p:strVal val="visible"/>
                                      </p:to>
                                    </p:set>
                                    <p:anim calcmode="lin" valueType="num">
                                      <p:cBhvr>
                                        <p:cTn id="7" dur="500" fill="hold"/>
                                        <p:tgtEl>
                                          <p:spTgt spid="312"/>
                                        </p:tgtEl>
                                        <p:attrNameLst>
                                          <p:attrName>ppt_w</p:attrName>
                                        </p:attrNameLst>
                                      </p:cBhvr>
                                      <p:tavLst>
                                        <p:tav tm="0">
                                          <p:val>
                                            <p:fltVal val="0"/>
                                          </p:val>
                                        </p:tav>
                                        <p:tav tm="100000">
                                          <p:val>
                                            <p:strVal val="#ppt_w"/>
                                          </p:val>
                                        </p:tav>
                                      </p:tavLst>
                                    </p:anim>
                                    <p:anim calcmode="lin" valueType="num">
                                      <p:cBhvr>
                                        <p:cTn id="8" dur="500" fill="hold"/>
                                        <p:tgtEl>
                                          <p:spTgt spid="312"/>
                                        </p:tgtEl>
                                        <p:attrNameLst>
                                          <p:attrName>ppt_h</p:attrName>
                                        </p:attrNameLst>
                                      </p:cBhvr>
                                      <p:tavLst>
                                        <p:tav tm="0">
                                          <p:val>
                                            <p:fltVal val="0"/>
                                          </p:val>
                                        </p:tav>
                                        <p:tav tm="100000">
                                          <p:val>
                                            <p:strVal val="#ppt_h"/>
                                          </p:val>
                                        </p:tav>
                                      </p:tavLst>
                                    </p:anim>
                                    <p:animEffect transition="in" filter="fade">
                                      <p:cBhvr>
                                        <p:cTn id="9" dur="500"/>
                                        <p:tgtEl>
                                          <p:spTgt spid="312"/>
                                        </p:tgtEl>
                                      </p:cBhvr>
                                    </p:animEffect>
                                  </p:childTnLst>
                                </p:cTn>
                              </p:par>
                              <p:par>
                                <p:cTn id="10" presetID="53" presetClass="entr" presetSubtype="16" fill="hold" nodeType="with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p:cTn id="12" dur="500" fill="hold"/>
                                        <p:tgtEl>
                                          <p:spTgt spid="21"/>
                                        </p:tgtEl>
                                        <p:attrNameLst>
                                          <p:attrName>ppt_w</p:attrName>
                                        </p:attrNameLst>
                                      </p:cBhvr>
                                      <p:tavLst>
                                        <p:tav tm="0">
                                          <p:val>
                                            <p:fltVal val="0"/>
                                          </p:val>
                                        </p:tav>
                                        <p:tav tm="100000">
                                          <p:val>
                                            <p:strVal val="#ppt_w"/>
                                          </p:val>
                                        </p:tav>
                                      </p:tavLst>
                                    </p:anim>
                                    <p:anim calcmode="lin" valueType="num">
                                      <p:cBhvr>
                                        <p:cTn id="13" dur="500" fill="hold"/>
                                        <p:tgtEl>
                                          <p:spTgt spid="21"/>
                                        </p:tgtEl>
                                        <p:attrNameLst>
                                          <p:attrName>ppt_h</p:attrName>
                                        </p:attrNameLst>
                                      </p:cBhvr>
                                      <p:tavLst>
                                        <p:tav tm="0">
                                          <p:val>
                                            <p:fltVal val="0"/>
                                          </p:val>
                                        </p:tav>
                                        <p:tav tm="100000">
                                          <p:val>
                                            <p:strVal val="#ppt_h"/>
                                          </p:val>
                                        </p:tav>
                                      </p:tavLst>
                                    </p:anim>
                                    <p:animEffect transition="in" filter="fade">
                                      <p:cBhvr>
                                        <p:cTn id="14" dur="500"/>
                                        <p:tgtEl>
                                          <p:spTgt spid="21"/>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314"/>
                                        </p:tgtEl>
                                        <p:attrNameLst>
                                          <p:attrName>style.visibility</p:attrName>
                                        </p:attrNameLst>
                                      </p:cBhvr>
                                      <p:to>
                                        <p:strVal val="visible"/>
                                      </p:to>
                                    </p:set>
                                    <p:anim calcmode="lin" valueType="num">
                                      <p:cBhvr>
                                        <p:cTn id="17" dur="500" fill="hold"/>
                                        <p:tgtEl>
                                          <p:spTgt spid="314"/>
                                        </p:tgtEl>
                                        <p:attrNameLst>
                                          <p:attrName>ppt_w</p:attrName>
                                        </p:attrNameLst>
                                      </p:cBhvr>
                                      <p:tavLst>
                                        <p:tav tm="0">
                                          <p:val>
                                            <p:fltVal val="0"/>
                                          </p:val>
                                        </p:tav>
                                        <p:tav tm="100000">
                                          <p:val>
                                            <p:strVal val="#ppt_w"/>
                                          </p:val>
                                        </p:tav>
                                      </p:tavLst>
                                    </p:anim>
                                    <p:anim calcmode="lin" valueType="num">
                                      <p:cBhvr>
                                        <p:cTn id="18" dur="500" fill="hold"/>
                                        <p:tgtEl>
                                          <p:spTgt spid="314"/>
                                        </p:tgtEl>
                                        <p:attrNameLst>
                                          <p:attrName>ppt_h</p:attrName>
                                        </p:attrNameLst>
                                      </p:cBhvr>
                                      <p:tavLst>
                                        <p:tav tm="0">
                                          <p:val>
                                            <p:fltVal val="0"/>
                                          </p:val>
                                        </p:tav>
                                        <p:tav tm="100000">
                                          <p:val>
                                            <p:strVal val="#ppt_h"/>
                                          </p:val>
                                        </p:tav>
                                      </p:tavLst>
                                    </p:anim>
                                    <p:animEffect transition="in" filter="fade">
                                      <p:cBhvr>
                                        <p:cTn id="19" dur="500"/>
                                        <p:tgtEl>
                                          <p:spTgt spid="314"/>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315"/>
                                        </p:tgtEl>
                                        <p:attrNameLst>
                                          <p:attrName>style.visibility</p:attrName>
                                        </p:attrNameLst>
                                      </p:cBhvr>
                                      <p:to>
                                        <p:strVal val="visible"/>
                                      </p:to>
                                    </p:set>
                                    <p:anim calcmode="lin" valueType="num">
                                      <p:cBhvr>
                                        <p:cTn id="22" dur="500" fill="hold"/>
                                        <p:tgtEl>
                                          <p:spTgt spid="315"/>
                                        </p:tgtEl>
                                        <p:attrNameLst>
                                          <p:attrName>ppt_w</p:attrName>
                                        </p:attrNameLst>
                                      </p:cBhvr>
                                      <p:tavLst>
                                        <p:tav tm="0">
                                          <p:val>
                                            <p:fltVal val="0"/>
                                          </p:val>
                                        </p:tav>
                                        <p:tav tm="100000">
                                          <p:val>
                                            <p:strVal val="#ppt_w"/>
                                          </p:val>
                                        </p:tav>
                                      </p:tavLst>
                                    </p:anim>
                                    <p:anim calcmode="lin" valueType="num">
                                      <p:cBhvr>
                                        <p:cTn id="23" dur="500" fill="hold"/>
                                        <p:tgtEl>
                                          <p:spTgt spid="315"/>
                                        </p:tgtEl>
                                        <p:attrNameLst>
                                          <p:attrName>ppt_h</p:attrName>
                                        </p:attrNameLst>
                                      </p:cBhvr>
                                      <p:tavLst>
                                        <p:tav tm="0">
                                          <p:val>
                                            <p:fltVal val="0"/>
                                          </p:val>
                                        </p:tav>
                                        <p:tav tm="100000">
                                          <p:val>
                                            <p:strVal val="#ppt_h"/>
                                          </p:val>
                                        </p:tav>
                                      </p:tavLst>
                                    </p:anim>
                                    <p:animEffect transition="in" filter="fade">
                                      <p:cBhvr>
                                        <p:cTn id="24" dur="500"/>
                                        <p:tgtEl>
                                          <p:spTgt spid="315"/>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316"/>
                                        </p:tgtEl>
                                        <p:attrNameLst>
                                          <p:attrName>style.visibility</p:attrName>
                                        </p:attrNameLst>
                                      </p:cBhvr>
                                      <p:to>
                                        <p:strVal val="visible"/>
                                      </p:to>
                                    </p:set>
                                    <p:anim calcmode="lin" valueType="num">
                                      <p:cBhvr>
                                        <p:cTn id="27" dur="500" fill="hold"/>
                                        <p:tgtEl>
                                          <p:spTgt spid="316"/>
                                        </p:tgtEl>
                                        <p:attrNameLst>
                                          <p:attrName>ppt_w</p:attrName>
                                        </p:attrNameLst>
                                      </p:cBhvr>
                                      <p:tavLst>
                                        <p:tav tm="0">
                                          <p:val>
                                            <p:fltVal val="0"/>
                                          </p:val>
                                        </p:tav>
                                        <p:tav tm="100000">
                                          <p:val>
                                            <p:strVal val="#ppt_w"/>
                                          </p:val>
                                        </p:tav>
                                      </p:tavLst>
                                    </p:anim>
                                    <p:anim calcmode="lin" valueType="num">
                                      <p:cBhvr>
                                        <p:cTn id="28" dur="500" fill="hold"/>
                                        <p:tgtEl>
                                          <p:spTgt spid="316"/>
                                        </p:tgtEl>
                                        <p:attrNameLst>
                                          <p:attrName>ppt_h</p:attrName>
                                        </p:attrNameLst>
                                      </p:cBhvr>
                                      <p:tavLst>
                                        <p:tav tm="0">
                                          <p:val>
                                            <p:fltVal val="0"/>
                                          </p:val>
                                        </p:tav>
                                        <p:tav tm="100000">
                                          <p:val>
                                            <p:strVal val="#ppt_h"/>
                                          </p:val>
                                        </p:tav>
                                      </p:tavLst>
                                    </p:anim>
                                    <p:animEffect transition="in" filter="fade">
                                      <p:cBhvr>
                                        <p:cTn id="29" dur="500"/>
                                        <p:tgtEl>
                                          <p:spTgt spid="316"/>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317"/>
                                        </p:tgtEl>
                                        <p:attrNameLst>
                                          <p:attrName>style.visibility</p:attrName>
                                        </p:attrNameLst>
                                      </p:cBhvr>
                                      <p:to>
                                        <p:strVal val="visible"/>
                                      </p:to>
                                    </p:set>
                                    <p:anim calcmode="lin" valueType="num">
                                      <p:cBhvr>
                                        <p:cTn id="32" dur="500" fill="hold"/>
                                        <p:tgtEl>
                                          <p:spTgt spid="317"/>
                                        </p:tgtEl>
                                        <p:attrNameLst>
                                          <p:attrName>ppt_w</p:attrName>
                                        </p:attrNameLst>
                                      </p:cBhvr>
                                      <p:tavLst>
                                        <p:tav tm="0">
                                          <p:val>
                                            <p:fltVal val="0"/>
                                          </p:val>
                                        </p:tav>
                                        <p:tav tm="100000">
                                          <p:val>
                                            <p:strVal val="#ppt_w"/>
                                          </p:val>
                                        </p:tav>
                                      </p:tavLst>
                                    </p:anim>
                                    <p:anim calcmode="lin" valueType="num">
                                      <p:cBhvr>
                                        <p:cTn id="33" dur="500" fill="hold"/>
                                        <p:tgtEl>
                                          <p:spTgt spid="317"/>
                                        </p:tgtEl>
                                        <p:attrNameLst>
                                          <p:attrName>ppt_h</p:attrName>
                                        </p:attrNameLst>
                                      </p:cBhvr>
                                      <p:tavLst>
                                        <p:tav tm="0">
                                          <p:val>
                                            <p:fltVal val="0"/>
                                          </p:val>
                                        </p:tav>
                                        <p:tav tm="100000">
                                          <p:val>
                                            <p:strVal val="#ppt_h"/>
                                          </p:val>
                                        </p:tav>
                                      </p:tavLst>
                                    </p:anim>
                                    <p:animEffect transition="in" filter="fade">
                                      <p:cBhvr>
                                        <p:cTn id="34" dur="500"/>
                                        <p:tgtEl>
                                          <p:spTgt spid="317"/>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318"/>
                                        </p:tgtEl>
                                        <p:attrNameLst>
                                          <p:attrName>style.visibility</p:attrName>
                                        </p:attrNameLst>
                                      </p:cBhvr>
                                      <p:to>
                                        <p:strVal val="visible"/>
                                      </p:to>
                                    </p:set>
                                    <p:anim calcmode="lin" valueType="num">
                                      <p:cBhvr>
                                        <p:cTn id="37" dur="500" fill="hold"/>
                                        <p:tgtEl>
                                          <p:spTgt spid="318"/>
                                        </p:tgtEl>
                                        <p:attrNameLst>
                                          <p:attrName>ppt_w</p:attrName>
                                        </p:attrNameLst>
                                      </p:cBhvr>
                                      <p:tavLst>
                                        <p:tav tm="0">
                                          <p:val>
                                            <p:fltVal val="0"/>
                                          </p:val>
                                        </p:tav>
                                        <p:tav tm="100000">
                                          <p:val>
                                            <p:strVal val="#ppt_w"/>
                                          </p:val>
                                        </p:tav>
                                      </p:tavLst>
                                    </p:anim>
                                    <p:anim calcmode="lin" valueType="num">
                                      <p:cBhvr>
                                        <p:cTn id="38" dur="500" fill="hold"/>
                                        <p:tgtEl>
                                          <p:spTgt spid="318"/>
                                        </p:tgtEl>
                                        <p:attrNameLst>
                                          <p:attrName>ppt_h</p:attrName>
                                        </p:attrNameLst>
                                      </p:cBhvr>
                                      <p:tavLst>
                                        <p:tav tm="0">
                                          <p:val>
                                            <p:fltVal val="0"/>
                                          </p:val>
                                        </p:tav>
                                        <p:tav tm="100000">
                                          <p:val>
                                            <p:strVal val="#ppt_h"/>
                                          </p:val>
                                        </p:tav>
                                      </p:tavLst>
                                    </p:anim>
                                    <p:animEffect transition="in" filter="fade">
                                      <p:cBhvr>
                                        <p:cTn id="39" dur="500"/>
                                        <p:tgtEl>
                                          <p:spTgt spid="318"/>
                                        </p:tgtEl>
                                      </p:cBhvr>
                                    </p:animEffect>
                                  </p:childTnLst>
                                </p:cTn>
                              </p:par>
                              <p:par>
                                <p:cTn id="40" presetID="53" presetClass="entr" presetSubtype="16" fill="hold" nodeType="withEffect">
                                  <p:stCondLst>
                                    <p:cond delay="0"/>
                                  </p:stCondLst>
                                  <p:childTnLst>
                                    <p:set>
                                      <p:cBhvr>
                                        <p:cTn id="41" dur="1" fill="hold">
                                          <p:stCondLst>
                                            <p:cond delay="0"/>
                                          </p:stCondLst>
                                        </p:cTn>
                                        <p:tgtEl>
                                          <p:spTgt spid="19"/>
                                        </p:tgtEl>
                                        <p:attrNameLst>
                                          <p:attrName>style.visibility</p:attrName>
                                        </p:attrNameLst>
                                      </p:cBhvr>
                                      <p:to>
                                        <p:strVal val="visible"/>
                                      </p:to>
                                    </p:set>
                                    <p:anim calcmode="lin" valueType="num">
                                      <p:cBhvr>
                                        <p:cTn id="42" dur="500" fill="hold"/>
                                        <p:tgtEl>
                                          <p:spTgt spid="19"/>
                                        </p:tgtEl>
                                        <p:attrNameLst>
                                          <p:attrName>ppt_w</p:attrName>
                                        </p:attrNameLst>
                                      </p:cBhvr>
                                      <p:tavLst>
                                        <p:tav tm="0">
                                          <p:val>
                                            <p:fltVal val="0"/>
                                          </p:val>
                                        </p:tav>
                                        <p:tav tm="100000">
                                          <p:val>
                                            <p:strVal val="#ppt_w"/>
                                          </p:val>
                                        </p:tav>
                                      </p:tavLst>
                                    </p:anim>
                                    <p:anim calcmode="lin" valueType="num">
                                      <p:cBhvr>
                                        <p:cTn id="43" dur="500" fill="hold"/>
                                        <p:tgtEl>
                                          <p:spTgt spid="19"/>
                                        </p:tgtEl>
                                        <p:attrNameLst>
                                          <p:attrName>ppt_h</p:attrName>
                                        </p:attrNameLst>
                                      </p:cBhvr>
                                      <p:tavLst>
                                        <p:tav tm="0">
                                          <p:val>
                                            <p:fltVal val="0"/>
                                          </p:val>
                                        </p:tav>
                                        <p:tav tm="100000">
                                          <p:val>
                                            <p:strVal val="#ppt_h"/>
                                          </p:val>
                                        </p:tav>
                                      </p:tavLst>
                                    </p:anim>
                                    <p:animEffect transition="in" filter="fade">
                                      <p:cBhvr>
                                        <p:cTn id="44" dur="500"/>
                                        <p:tgtEl>
                                          <p:spTgt spid="19"/>
                                        </p:tgtEl>
                                      </p:cBhvr>
                                    </p:animEffect>
                                  </p:childTnLst>
                                </p:cTn>
                              </p:par>
                              <p:par>
                                <p:cTn id="45" presetID="53" presetClass="entr" presetSubtype="16" fill="hold" nodeType="withEffect">
                                  <p:stCondLst>
                                    <p:cond delay="0"/>
                                  </p:stCondLst>
                                  <p:childTnLst>
                                    <p:set>
                                      <p:cBhvr>
                                        <p:cTn id="46" dur="1" fill="hold">
                                          <p:stCondLst>
                                            <p:cond delay="0"/>
                                          </p:stCondLst>
                                        </p:cTn>
                                        <p:tgtEl>
                                          <p:spTgt spid="305"/>
                                        </p:tgtEl>
                                        <p:attrNameLst>
                                          <p:attrName>style.visibility</p:attrName>
                                        </p:attrNameLst>
                                      </p:cBhvr>
                                      <p:to>
                                        <p:strVal val="visible"/>
                                      </p:to>
                                    </p:set>
                                    <p:anim calcmode="lin" valueType="num">
                                      <p:cBhvr>
                                        <p:cTn id="47" dur="500" fill="hold"/>
                                        <p:tgtEl>
                                          <p:spTgt spid="305"/>
                                        </p:tgtEl>
                                        <p:attrNameLst>
                                          <p:attrName>ppt_w</p:attrName>
                                        </p:attrNameLst>
                                      </p:cBhvr>
                                      <p:tavLst>
                                        <p:tav tm="0">
                                          <p:val>
                                            <p:fltVal val="0"/>
                                          </p:val>
                                        </p:tav>
                                        <p:tav tm="100000">
                                          <p:val>
                                            <p:strVal val="#ppt_w"/>
                                          </p:val>
                                        </p:tav>
                                      </p:tavLst>
                                    </p:anim>
                                    <p:anim calcmode="lin" valueType="num">
                                      <p:cBhvr>
                                        <p:cTn id="48" dur="500" fill="hold"/>
                                        <p:tgtEl>
                                          <p:spTgt spid="305"/>
                                        </p:tgtEl>
                                        <p:attrNameLst>
                                          <p:attrName>ppt_h</p:attrName>
                                        </p:attrNameLst>
                                      </p:cBhvr>
                                      <p:tavLst>
                                        <p:tav tm="0">
                                          <p:val>
                                            <p:fltVal val="0"/>
                                          </p:val>
                                        </p:tav>
                                        <p:tav tm="100000">
                                          <p:val>
                                            <p:strVal val="#ppt_h"/>
                                          </p:val>
                                        </p:tav>
                                      </p:tavLst>
                                    </p:anim>
                                    <p:animEffect transition="in" filter="fade">
                                      <p:cBhvr>
                                        <p:cTn id="49" dur="500"/>
                                        <p:tgtEl>
                                          <p:spTgt spid="305"/>
                                        </p:tgtEl>
                                      </p:cBhvr>
                                    </p:animEffect>
                                  </p:childTnLst>
                                </p:cTn>
                              </p:par>
                              <p:par>
                                <p:cTn id="50" presetID="53" presetClass="entr" presetSubtype="16" fill="hold" nodeType="withEffect">
                                  <p:stCondLst>
                                    <p:cond delay="0"/>
                                  </p:stCondLst>
                                  <p:childTnLst>
                                    <p:set>
                                      <p:cBhvr>
                                        <p:cTn id="51" dur="1" fill="hold">
                                          <p:stCondLst>
                                            <p:cond delay="0"/>
                                          </p:stCondLst>
                                        </p:cTn>
                                        <p:tgtEl>
                                          <p:spTgt spid="308"/>
                                        </p:tgtEl>
                                        <p:attrNameLst>
                                          <p:attrName>style.visibility</p:attrName>
                                        </p:attrNameLst>
                                      </p:cBhvr>
                                      <p:to>
                                        <p:strVal val="visible"/>
                                      </p:to>
                                    </p:set>
                                    <p:anim calcmode="lin" valueType="num">
                                      <p:cBhvr>
                                        <p:cTn id="52" dur="500" fill="hold"/>
                                        <p:tgtEl>
                                          <p:spTgt spid="308"/>
                                        </p:tgtEl>
                                        <p:attrNameLst>
                                          <p:attrName>ppt_w</p:attrName>
                                        </p:attrNameLst>
                                      </p:cBhvr>
                                      <p:tavLst>
                                        <p:tav tm="0">
                                          <p:val>
                                            <p:fltVal val="0"/>
                                          </p:val>
                                        </p:tav>
                                        <p:tav tm="100000">
                                          <p:val>
                                            <p:strVal val="#ppt_w"/>
                                          </p:val>
                                        </p:tav>
                                      </p:tavLst>
                                    </p:anim>
                                    <p:anim calcmode="lin" valueType="num">
                                      <p:cBhvr>
                                        <p:cTn id="53" dur="500" fill="hold"/>
                                        <p:tgtEl>
                                          <p:spTgt spid="308"/>
                                        </p:tgtEl>
                                        <p:attrNameLst>
                                          <p:attrName>ppt_h</p:attrName>
                                        </p:attrNameLst>
                                      </p:cBhvr>
                                      <p:tavLst>
                                        <p:tav tm="0">
                                          <p:val>
                                            <p:fltVal val="0"/>
                                          </p:val>
                                        </p:tav>
                                        <p:tav tm="100000">
                                          <p:val>
                                            <p:strVal val="#ppt_h"/>
                                          </p:val>
                                        </p:tav>
                                      </p:tavLst>
                                    </p:anim>
                                    <p:animEffect transition="in" filter="fade">
                                      <p:cBhvr>
                                        <p:cTn id="54" dur="500"/>
                                        <p:tgtEl>
                                          <p:spTgt spid="308"/>
                                        </p:tgtEl>
                                      </p:cBhvr>
                                    </p:animEffect>
                                  </p:childTnLst>
                                </p:cTn>
                              </p:par>
                              <p:par>
                                <p:cTn id="55" presetID="53" presetClass="entr" presetSubtype="16" fill="hold" nodeType="withEffect">
                                  <p:stCondLst>
                                    <p:cond delay="0"/>
                                  </p:stCondLst>
                                  <p:childTnLst>
                                    <p:set>
                                      <p:cBhvr>
                                        <p:cTn id="56" dur="1" fill="hold">
                                          <p:stCondLst>
                                            <p:cond delay="0"/>
                                          </p:stCondLst>
                                        </p:cTn>
                                        <p:tgtEl>
                                          <p:spTgt spid="20"/>
                                        </p:tgtEl>
                                        <p:attrNameLst>
                                          <p:attrName>style.visibility</p:attrName>
                                        </p:attrNameLst>
                                      </p:cBhvr>
                                      <p:to>
                                        <p:strVal val="visible"/>
                                      </p:to>
                                    </p:set>
                                    <p:anim calcmode="lin" valueType="num">
                                      <p:cBhvr>
                                        <p:cTn id="57" dur="500" fill="hold"/>
                                        <p:tgtEl>
                                          <p:spTgt spid="20"/>
                                        </p:tgtEl>
                                        <p:attrNameLst>
                                          <p:attrName>ppt_w</p:attrName>
                                        </p:attrNameLst>
                                      </p:cBhvr>
                                      <p:tavLst>
                                        <p:tav tm="0">
                                          <p:val>
                                            <p:fltVal val="0"/>
                                          </p:val>
                                        </p:tav>
                                        <p:tav tm="100000">
                                          <p:val>
                                            <p:strVal val="#ppt_w"/>
                                          </p:val>
                                        </p:tav>
                                      </p:tavLst>
                                    </p:anim>
                                    <p:anim calcmode="lin" valueType="num">
                                      <p:cBhvr>
                                        <p:cTn id="58" dur="500" fill="hold"/>
                                        <p:tgtEl>
                                          <p:spTgt spid="20"/>
                                        </p:tgtEl>
                                        <p:attrNameLst>
                                          <p:attrName>ppt_h</p:attrName>
                                        </p:attrNameLst>
                                      </p:cBhvr>
                                      <p:tavLst>
                                        <p:tav tm="0">
                                          <p:val>
                                            <p:fltVal val="0"/>
                                          </p:val>
                                        </p:tav>
                                        <p:tav tm="100000">
                                          <p:val>
                                            <p:strVal val="#ppt_h"/>
                                          </p:val>
                                        </p:tav>
                                      </p:tavLst>
                                    </p:anim>
                                    <p:animEffect transition="in" filter="fade">
                                      <p:cBhvr>
                                        <p:cTn id="59" dur="500"/>
                                        <p:tgtEl>
                                          <p:spTgt spid="20"/>
                                        </p:tgtEl>
                                      </p:cBhvr>
                                    </p:animEffect>
                                  </p:childTnLst>
                                </p:cTn>
                              </p:par>
                              <p:par>
                                <p:cTn id="60" presetID="53" presetClass="entr" presetSubtype="16" fill="hold" nodeType="withEffect">
                                  <p:stCondLst>
                                    <p:cond delay="0"/>
                                  </p:stCondLst>
                                  <p:childTnLst>
                                    <p:set>
                                      <p:cBhvr>
                                        <p:cTn id="61" dur="1" fill="hold">
                                          <p:stCondLst>
                                            <p:cond delay="0"/>
                                          </p:stCondLst>
                                        </p:cTn>
                                        <p:tgtEl>
                                          <p:spTgt spid="23"/>
                                        </p:tgtEl>
                                        <p:attrNameLst>
                                          <p:attrName>style.visibility</p:attrName>
                                        </p:attrNameLst>
                                      </p:cBhvr>
                                      <p:to>
                                        <p:strVal val="visible"/>
                                      </p:to>
                                    </p:set>
                                    <p:anim calcmode="lin" valueType="num">
                                      <p:cBhvr>
                                        <p:cTn id="62" dur="500" fill="hold"/>
                                        <p:tgtEl>
                                          <p:spTgt spid="23"/>
                                        </p:tgtEl>
                                        <p:attrNameLst>
                                          <p:attrName>ppt_w</p:attrName>
                                        </p:attrNameLst>
                                      </p:cBhvr>
                                      <p:tavLst>
                                        <p:tav tm="0">
                                          <p:val>
                                            <p:fltVal val="0"/>
                                          </p:val>
                                        </p:tav>
                                        <p:tav tm="100000">
                                          <p:val>
                                            <p:strVal val="#ppt_w"/>
                                          </p:val>
                                        </p:tav>
                                      </p:tavLst>
                                    </p:anim>
                                    <p:anim calcmode="lin" valueType="num">
                                      <p:cBhvr>
                                        <p:cTn id="63" dur="500" fill="hold"/>
                                        <p:tgtEl>
                                          <p:spTgt spid="23"/>
                                        </p:tgtEl>
                                        <p:attrNameLst>
                                          <p:attrName>ppt_h</p:attrName>
                                        </p:attrNameLst>
                                      </p:cBhvr>
                                      <p:tavLst>
                                        <p:tav tm="0">
                                          <p:val>
                                            <p:fltVal val="0"/>
                                          </p:val>
                                        </p:tav>
                                        <p:tav tm="100000">
                                          <p:val>
                                            <p:strVal val="#ppt_h"/>
                                          </p:val>
                                        </p:tav>
                                      </p:tavLst>
                                    </p:anim>
                                    <p:animEffect transition="in" filter="fade">
                                      <p:cBhvr>
                                        <p:cTn id="64" dur="500"/>
                                        <p:tgtEl>
                                          <p:spTgt spid="23"/>
                                        </p:tgtEl>
                                      </p:cBhvr>
                                    </p:animEffect>
                                  </p:childTnLst>
                                </p:cTn>
                              </p:par>
                              <p:par>
                                <p:cTn id="65" presetID="53" presetClass="entr" presetSubtype="16" fill="hold" nodeType="withEffect">
                                  <p:stCondLst>
                                    <p:cond delay="0"/>
                                  </p:stCondLst>
                                  <p:childTnLst>
                                    <p:set>
                                      <p:cBhvr>
                                        <p:cTn id="66" dur="1" fill="hold">
                                          <p:stCondLst>
                                            <p:cond delay="0"/>
                                          </p:stCondLst>
                                        </p:cTn>
                                        <p:tgtEl>
                                          <p:spTgt spid="319"/>
                                        </p:tgtEl>
                                        <p:attrNameLst>
                                          <p:attrName>style.visibility</p:attrName>
                                        </p:attrNameLst>
                                      </p:cBhvr>
                                      <p:to>
                                        <p:strVal val="visible"/>
                                      </p:to>
                                    </p:set>
                                    <p:anim calcmode="lin" valueType="num">
                                      <p:cBhvr>
                                        <p:cTn id="67" dur="500" fill="hold"/>
                                        <p:tgtEl>
                                          <p:spTgt spid="319"/>
                                        </p:tgtEl>
                                        <p:attrNameLst>
                                          <p:attrName>ppt_w</p:attrName>
                                        </p:attrNameLst>
                                      </p:cBhvr>
                                      <p:tavLst>
                                        <p:tav tm="0">
                                          <p:val>
                                            <p:fltVal val="0"/>
                                          </p:val>
                                        </p:tav>
                                        <p:tav tm="100000">
                                          <p:val>
                                            <p:strVal val="#ppt_w"/>
                                          </p:val>
                                        </p:tav>
                                      </p:tavLst>
                                    </p:anim>
                                    <p:anim calcmode="lin" valueType="num">
                                      <p:cBhvr>
                                        <p:cTn id="68" dur="500" fill="hold"/>
                                        <p:tgtEl>
                                          <p:spTgt spid="319"/>
                                        </p:tgtEl>
                                        <p:attrNameLst>
                                          <p:attrName>ppt_h</p:attrName>
                                        </p:attrNameLst>
                                      </p:cBhvr>
                                      <p:tavLst>
                                        <p:tav tm="0">
                                          <p:val>
                                            <p:fltVal val="0"/>
                                          </p:val>
                                        </p:tav>
                                        <p:tav tm="100000">
                                          <p:val>
                                            <p:strVal val="#ppt_h"/>
                                          </p:val>
                                        </p:tav>
                                      </p:tavLst>
                                    </p:anim>
                                    <p:animEffect transition="in" filter="fade">
                                      <p:cBhvr>
                                        <p:cTn id="69" dur="500"/>
                                        <p:tgtEl>
                                          <p:spTgt spid="319"/>
                                        </p:tgtEl>
                                      </p:cBhvr>
                                    </p:animEffect>
                                  </p:childTnLst>
                                </p:cTn>
                              </p:par>
                              <p:par>
                                <p:cTn id="70" presetID="53" presetClass="entr" presetSubtype="16" fill="hold" nodeType="withEffect">
                                  <p:stCondLst>
                                    <p:cond delay="0"/>
                                  </p:stCondLst>
                                  <p:childTnLst>
                                    <p:set>
                                      <p:cBhvr>
                                        <p:cTn id="71" dur="1" fill="hold">
                                          <p:stCondLst>
                                            <p:cond delay="0"/>
                                          </p:stCondLst>
                                        </p:cTn>
                                        <p:tgtEl>
                                          <p:spTgt spid="320"/>
                                        </p:tgtEl>
                                        <p:attrNameLst>
                                          <p:attrName>style.visibility</p:attrName>
                                        </p:attrNameLst>
                                      </p:cBhvr>
                                      <p:to>
                                        <p:strVal val="visible"/>
                                      </p:to>
                                    </p:set>
                                    <p:anim calcmode="lin" valueType="num">
                                      <p:cBhvr>
                                        <p:cTn id="72" dur="500" fill="hold"/>
                                        <p:tgtEl>
                                          <p:spTgt spid="320"/>
                                        </p:tgtEl>
                                        <p:attrNameLst>
                                          <p:attrName>ppt_w</p:attrName>
                                        </p:attrNameLst>
                                      </p:cBhvr>
                                      <p:tavLst>
                                        <p:tav tm="0">
                                          <p:val>
                                            <p:fltVal val="0"/>
                                          </p:val>
                                        </p:tav>
                                        <p:tav tm="100000">
                                          <p:val>
                                            <p:strVal val="#ppt_w"/>
                                          </p:val>
                                        </p:tav>
                                      </p:tavLst>
                                    </p:anim>
                                    <p:anim calcmode="lin" valueType="num">
                                      <p:cBhvr>
                                        <p:cTn id="73" dur="500" fill="hold"/>
                                        <p:tgtEl>
                                          <p:spTgt spid="320"/>
                                        </p:tgtEl>
                                        <p:attrNameLst>
                                          <p:attrName>ppt_h</p:attrName>
                                        </p:attrNameLst>
                                      </p:cBhvr>
                                      <p:tavLst>
                                        <p:tav tm="0">
                                          <p:val>
                                            <p:fltVal val="0"/>
                                          </p:val>
                                        </p:tav>
                                        <p:tav tm="100000">
                                          <p:val>
                                            <p:strVal val="#ppt_h"/>
                                          </p:val>
                                        </p:tav>
                                      </p:tavLst>
                                    </p:anim>
                                    <p:animEffect transition="in" filter="fade">
                                      <p:cBhvr>
                                        <p:cTn id="74" dur="500"/>
                                        <p:tgtEl>
                                          <p:spTgt spid="320"/>
                                        </p:tgtEl>
                                      </p:cBhvr>
                                    </p:animEffect>
                                  </p:childTnLst>
                                </p:cTn>
                              </p:par>
                              <p:par>
                                <p:cTn id="75" presetID="53" presetClass="entr" presetSubtype="16" fill="hold" nodeType="withEffect">
                                  <p:stCondLst>
                                    <p:cond delay="0"/>
                                  </p:stCondLst>
                                  <p:childTnLst>
                                    <p:set>
                                      <p:cBhvr>
                                        <p:cTn id="76" dur="1" fill="hold">
                                          <p:stCondLst>
                                            <p:cond delay="0"/>
                                          </p:stCondLst>
                                        </p:cTn>
                                        <p:tgtEl>
                                          <p:spTgt spid="321"/>
                                        </p:tgtEl>
                                        <p:attrNameLst>
                                          <p:attrName>style.visibility</p:attrName>
                                        </p:attrNameLst>
                                      </p:cBhvr>
                                      <p:to>
                                        <p:strVal val="visible"/>
                                      </p:to>
                                    </p:set>
                                    <p:anim calcmode="lin" valueType="num">
                                      <p:cBhvr>
                                        <p:cTn id="77" dur="500" fill="hold"/>
                                        <p:tgtEl>
                                          <p:spTgt spid="321"/>
                                        </p:tgtEl>
                                        <p:attrNameLst>
                                          <p:attrName>ppt_w</p:attrName>
                                        </p:attrNameLst>
                                      </p:cBhvr>
                                      <p:tavLst>
                                        <p:tav tm="0">
                                          <p:val>
                                            <p:fltVal val="0"/>
                                          </p:val>
                                        </p:tav>
                                        <p:tav tm="100000">
                                          <p:val>
                                            <p:strVal val="#ppt_w"/>
                                          </p:val>
                                        </p:tav>
                                      </p:tavLst>
                                    </p:anim>
                                    <p:anim calcmode="lin" valueType="num">
                                      <p:cBhvr>
                                        <p:cTn id="78" dur="500" fill="hold"/>
                                        <p:tgtEl>
                                          <p:spTgt spid="321"/>
                                        </p:tgtEl>
                                        <p:attrNameLst>
                                          <p:attrName>ppt_h</p:attrName>
                                        </p:attrNameLst>
                                      </p:cBhvr>
                                      <p:tavLst>
                                        <p:tav tm="0">
                                          <p:val>
                                            <p:fltVal val="0"/>
                                          </p:val>
                                        </p:tav>
                                        <p:tav tm="100000">
                                          <p:val>
                                            <p:strVal val="#ppt_h"/>
                                          </p:val>
                                        </p:tav>
                                      </p:tavLst>
                                    </p:anim>
                                    <p:animEffect transition="in" filter="fade">
                                      <p:cBhvr>
                                        <p:cTn id="79" dur="500"/>
                                        <p:tgtEl>
                                          <p:spTgt spid="321"/>
                                        </p:tgtEl>
                                      </p:cBhvr>
                                    </p:animEffect>
                                  </p:childTnLst>
                                </p:cTn>
                              </p:par>
                              <p:par>
                                <p:cTn id="80" presetID="53" presetClass="entr" presetSubtype="16" fill="hold" nodeType="withEffect">
                                  <p:stCondLst>
                                    <p:cond delay="0"/>
                                  </p:stCondLst>
                                  <p:childTnLst>
                                    <p:set>
                                      <p:cBhvr>
                                        <p:cTn id="81" dur="1" fill="hold">
                                          <p:stCondLst>
                                            <p:cond delay="0"/>
                                          </p:stCondLst>
                                        </p:cTn>
                                        <p:tgtEl>
                                          <p:spTgt spid="322"/>
                                        </p:tgtEl>
                                        <p:attrNameLst>
                                          <p:attrName>style.visibility</p:attrName>
                                        </p:attrNameLst>
                                      </p:cBhvr>
                                      <p:to>
                                        <p:strVal val="visible"/>
                                      </p:to>
                                    </p:set>
                                    <p:anim calcmode="lin" valueType="num">
                                      <p:cBhvr>
                                        <p:cTn id="82" dur="500" fill="hold"/>
                                        <p:tgtEl>
                                          <p:spTgt spid="322"/>
                                        </p:tgtEl>
                                        <p:attrNameLst>
                                          <p:attrName>ppt_w</p:attrName>
                                        </p:attrNameLst>
                                      </p:cBhvr>
                                      <p:tavLst>
                                        <p:tav tm="0">
                                          <p:val>
                                            <p:fltVal val="0"/>
                                          </p:val>
                                        </p:tav>
                                        <p:tav tm="100000">
                                          <p:val>
                                            <p:strVal val="#ppt_w"/>
                                          </p:val>
                                        </p:tav>
                                      </p:tavLst>
                                    </p:anim>
                                    <p:anim calcmode="lin" valueType="num">
                                      <p:cBhvr>
                                        <p:cTn id="83" dur="500" fill="hold"/>
                                        <p:tgtEl>
                                          <p:spTgt spid="322"/>
                                        </p:tgtEl>
                                        <p:attrNameLst>
                                          <p:attrName>ppt_h</p:attrName>
                                        </p:attrNameLst>
                                      </p:cBhvr>
                                      <p:tavLst>
                                        <p:tav tm="0">
                                          <p:val>
                                            <p:fltVal val="0"/>
                                          </p:val>
                                        </p:tav>
                                        <p:tav tm="100000">
                                          <p:val>
                                            <p:strVal val="#ppt_h"/>
                                          </p:val>
                                        </p:tav>
                                      </p:tavLst>
                                    </p:anim>
                                    <p:animEffect transition="in" filter="fade">
                                      <p:cBhvr>
                                        <p:cTn id="84" dur="500"/>
                                        <p:tgtEl>
                                          <p:spTgt spid="322"/>
                                        </p:tgtEl>
                                      </p:cBhvr>
                                    </p:animEffect>
                                  </p:childTnLst>
                                </p:cTn>
                              </p:par>
                              <p:par>
                                <p:cTn id="85" presetID="53" presetClass="entr" presetSubtype="16" fill="hold" nodeType="withEffect">
                                  <p:stCondLst>
                                    <p:cond delay="0"/>
                                  </p:stCondLst>
                                  <p:childTnLst>
                                    <p:set>
                                      <p:cBhvr>
                                        <p:cTn id="86" dur="1" fill="hold">
                                          <p:stCondLst>
                                            <p:cond delay="0"/>
                                          </p:stCondLst>
                                        </p:cTn>
                                        <p:tgtEl>
                                          <p:spTgt spid="323"/>
                                        </p:tgtEl>
                                        <p:attrNameLst>
                                          <p:attrName>style.visibility</p:attrName>
                                        </p:attrNameLst>
                                      </p:cBhvr>
                                      <p:to>
                                        <p:strVal val="visible"/>
                                      </p:to>
                                    </p:set>
                                    <p:anim calcmode="lin" valueType="num">
                                      <p:cBhvr>
                                        <p:cTn id="87" dur="500" fill="hold"/>
                                        <p:tgtEl>
                                          <p:spTgt spid="323"/>
                                        </p:tgtEl>
                                        <p:attrNameLst>
                                          <p:attrName>ppt_w</p:attrName>
                                        </p:attrNameLst>
                                      </p:cBhvr>
                                      <p:tavLst>
                                        <p:tav tm="0">
                                          <p:val>
                                            <p:fltVal val="0"/>
                                          </p:val>
                                        </p:tav>
                                        <p:tav tm="100000">
                                          <p:val>
                                            <p:strVal val="#ppt_w"/>
                                          </p:val>
                                        </p:tav>
                                      </p:tavLst>
                                    </p:anim>
                                    <p:anim calcmode="lin" valueType="num">
                                      <p:cBhvr>
                                        <p:cTn id="88" dur="500" fill="hold"/>
                                        <p:tgtEl>
                                          <p:spTgt spid="323"/>
                                        </p:tgtEl>
                                        <p:attrNameLst>
                                          <p:attrName>ppt_h</p:attrName>
                                        </p:attrNameLst>
                                      </p:cBhvr>
                                      <p:tavLst>
                                        <p:tav tm="0">
                                          <p:val>
                                            <p:fltVal val="0"/>
                                          </p:val>
                                        </p:tav>
                                        <p:tav tm="100000">
                                          <p:val>
                                            <p:strVal val="#ppt_h"/>
                                          </p:val>
                                        </p:tav>
                                      </p:tavLst>
                                    </p:anim>
                                    <p:animEffect transition="in" filter="fade">
                                      <p:cBhvr>
                                        <p:cTn id="89" dur="500"/>
                                        <p:tgtEl>
                                          <p:spTgt spid="323"/>
                                        </p:tgtEl>
                                      </p:cBhvr>
                                    </p:animEffect>
                                  </p:childTnLst>
                                </p:cTn>
                              </p:par>
                              <p:par>
                                <p:cTn id="90" presetID="53" presetClass="entr" presetSubtype="16" fill="hold" nodeType="withEffect">
                                  <p:stCondLst>
                                    <p:cond delay="0"/>
                                  </p:stCondLst>
                                  <p:childTnLst>
                                    <p:set>
                                      <p:cBhvr>
                                        <p:cTn id="91" dur="1" fill="hold">
                                          <p:stCondLst>
                                            <p:cond delay="0"/>
                                          </p:stCondLst>
                                        </p:cTn>
                                        <p:tgtEl>
                                          <p:spTgt spid="324"/>
                                        </p:tgtEl>
                                        <p:attrNameLst>
                                          <p:attrName>style.visibility</p:attrName>
                                        </p:attrNameLst>
                                      </p:cBhvr>
                                      <p:to>
                                        <p:strVal val="visible"/>
                                      </p:to>
                                    </p:set>
                                    <p:anim calcmode="lin" valueType="num">
                                      <p:cBhvr>
                                        <p:cTn id="92" dur="500" fill="hold"/>
                                        <p:tgtEl>
                                          <p:spTgt spid="324"/>
                                        </p:tgtEl>
                                        <p:attrNameLst>
                                          <p:attrName>ppt_w</p:attrName>
                                        </p:attrNameLst>
                                      </p:cBhvr>
                                      <p:tavLst>
                                        <p:tav tm="0">
                                          <p:val>
                                            <p:fltVal val="0"/>
                                          </p:val>
                                        </p:tav>
                                        <p:tav tm="100000">
                                          <p:val>
                                            <p:strVal val="#ppt_w"/>
                                          </p:val>
                                        </p:tav>
                                      </p:tavLst>
                                    </p:anim>
                                    <p:anim calcmode="lin" valueType="num">
                                      <p:cBhvr>
                                        <p:cTn id="93" dur="500" fill="hold"/>
                                        <p:tgtEl>
                                          <p:spTgt spid="324"/>
                                        </p:tgtEl>
                                        <p:attrNameLst>
                                          <p:attrName>ppt_h</p:attrName>
                                        </p:attrNameLst>
                                      </p:cBhvr>
                                      <p:tavLst>
                                        <p:tav tm="0">
                                          <p:val>
                                            <p:fltVal val="0"/>
                                          </p:val>
                                        </p:tav>
                                        <p:tav tm="100000">
                                          <p:val>
                                            <p:strVal val="#ppt_h"/>
                                          </p:val>
                                        </p:tav>
                                      </p:tavLst>
                                    </p:anim>
                                    <p:animEffect transition="in" filter="fade">
                                      <p:cBhvr>
                                        <p:cTn id="94" dur="500"/>
                                        <p:tgtEl>
                                          <p:spTgt spid="324"/>
                                        </p:tgtEl>
                                      </p:cBhvr>
                                    </p:animEffect>
                                  </p:childTnLst>
                                </p:cTn>
                              </p:par>
                              <p:par>
                                <p:cTn id="95" presetID="53" presetClass="entr" presetSubtype="16" fill="hold" nodeType="withEffect">
                                  <p:stCondLst>
                                    <p:cond delay="0"/>
                                  </p:stCondLst>
                                  <p:childTnLst>
                                    <p:set>
                                      <p:cBhvr>
                                        <p:cTn id="96" dur="1" fill="hold">
                                          <p:stCondLst>
                                            <p:cond delay="0"/>
                                          </p:stCondLst>
                                        </p:cTn>
                                        <p:tgtEl>
                                          <p:spTgt spid="18"/>
                                        </p:tgtEl>
                                        <p:attrNameLst>
                                          <p:attrName>style.visibility</p:attrName>
                                        </p:attrNameLst>
                                      </p:cBhvr>
                                      <p:to>
                                        <p:strVal val="visible"/>
                                      </p:to>
                                    </p:set>
                                    <p:anim calcmode="lin" valueType="num">
                                      <p:cBhvr>
                                        <p:cTn id="97" dur="500" fill="hold"/>
                                        <p:tgtEl>
                                          <p:spTgt spid="18"/>
                                        </p:tgtEl>
                                        <p:attrNameLst>
                                          <p:attrName>ppt_w</p:attrName>
                                        </p:attrNameLst>
                                      </p:cBhvr>
                                      <p:tavLst>
                                        <p:tav tm="0">
                                          <p:val>
                                            <p:fltVal val="0"/>
                                          </p:val>
                                        </p:tav>
                                        <p:tav tm="100000">
                                          <p:val>
                                            <p:strVal val="#ppt_w"/>
                                          </p:val>
                                        </p:tav>
                                      </p:tavLst>
                                    </p:anim>
                                    <p:anim calcmode="lin" valueType="num">
                                      <p:cBhvr>
                                        <p:cTn id="98" dur="500" fill="hold"/>
                                        <p:tgtEl>
                                          <p:spTgt spid="18"/>
                                        </p:tgtEl>
                                        <p:attrNameLst>
                                          <p:attrName>ppt_h</p:attrName>
                                        </p:attrNameLst>
                                      </p:cBhvr>
                                      <p:tavLst>
                                        <p:tav tm="0">
                                          <p:val>
                                            <p:fltVal val="0"/>
                                          </p:val>
                                        </p:tav>
                                        <p:tav tm="100000">
                                          <p:val>
                                            <p:strVal val="#ppt_h"/>
                                          </p:val>
                                        </p:tav>
                                      </p:tavLst>
                                    </p:anim>
                                    <p:animEffect transition="in" filter="fade">
                                      <p:cBhvr>
                                        <p:cTn id="99" dur="500"/>
                                        <p:tgtEl>
                                          <p:spTgt spid="18"/>
                                        </p:tgtEl>
                                      </p:cBhvr>
                                    </p:animEffect>
                                  </p:childTnLst>
                                </p:cTn>
                              </p:par>
                              <p:par>
                                <p:cTn id="100" presetID="53" presetClass="entr" presetSubtype="16" fill="hold" nodeType="withEffect">
                                  <p:stCondLst>
                                    <p:cond delay="0"/>
                                  </p:stCondLst>
                                  <p:childTnLst>
                                    <p:set>
                                      <p:cBhvr>
                                        <p:cTn id="101" dur="1" fill="hold">
                                          <p:stCondLst>
                                            <p:cond delay="0"/>
                                          </p:stCondLst>
                                        </p:cTn>
                                        <p:tgtEl>
                                          <p:spTgt spid="17"/>
                                        </p:tgtEl>
                                        <p:attrNameLst>
                                          <p:attrName>style.visibility</p:attrName>
                                        </p:attrNameLst>
                                      </p:cBhvr>
                                      <p:to>
                                        <p:strVal val="visible"/>
                                      </p:to>
                                    </p:set>
                                    <p:anim calcmode="lin" valueType="num">
                                      <p:cBhvr>
                                        <p:cTn id="102" dur="500" fill="hold"/>
                                        <p:tgtEl>
                                          <p:spTgt spid="17"/>
                                        </p:tgtEl>
                                        <p:attrNameLst>
                                          <p:attrName>ppt_w</p:attrName>
                                        </p:attrNameLst>
                                      </p:cBhvr>
                                      <p:tavLst>
                                        <p:tav tm="0">
                                          <p:val>
                                            <p:fltVal val="0"/>
                                          </p:val>
                                        </p:tav>
                                        <p:tav tm="100000">
                                          <p:val>
                                            <p:strVal val="#ppt_w"/>
                                          </p:val>
                                        </p:tav>
                                      </p:tavLst>
                                    </p:anim>
                                    <p:anim calcmode="lin" valueType="num">
                                      <p:cBhvr>
                                        <p:cTn id="103" dur="500" fill="hold"/>
                                        <p:tgtEl>
                                          <p:spTgt spid="17"/>
                                        </p:tgtEl>
                                        <p:attrNameLst>
                                          <p:attrName>ppt_h</p:attrName>
                                        </p:attrNameLst>
                                      </p:cBhvr>
                                      <p:tavLst>
                                        <p:tav tm="0">
                                          <p:val>
                                            <p:fltVal val="0"/>
                                          </p:val>
                                        </p:tav>
                                        <p:tav tm="100000">
                                          <p:val>
                                            <p:strVal val="#ppt_h"/>
                                          </p:val>
                                        </p:tav>
                                      </p:tavLst>
                                    </p:anim>
                                    <p:animEffect transition="in" filter="fade">
                                      <p:cBhvr>
                                        <p:cTn id="104" dur="500"/>
                                        <p:tgtEl>
                                          <p:spTgt spid="17"/>
                                        </p:tgtEl>
                                      </p:cBhvr>
                                    </p:animEffect>
                                  </p:childTnLst>
                                </p:cTn>
                              </p:par>
                              <p:par>
                                <p:cTn id="105" presetID="53" presetClass="entr" presetSubtype="16" fill="hold" nodeType="withEffect">
                                  <p:stCondLst>
                                    <p:cond delay="0"/>
                                  </p:stCondLst>
                                  <p:childTnLst>
                                    <p:set>
                                      <p:cBhvr>
                                        <p:cTn id="106" dur="1" fill="hold">
                                          <p:stCondLst>
                                            <p:cond delay="0"/>
                                          </p:stCondLst>
                                        </p:cTn>
                                        <p:tgtEl>
                                          <p:spTgt spid="325"/>
                                        </p:tgtEl>
                                        <p:attrNameLst>
                                          <p:attrName>style.visibility</p:attrName>
                                        </p:attrNameLst>
                                      </p:cBhvr>
                                      <p:to>
                                        <p:strVal val="visible"/>
                                      </p:to>
                                    </p:set>
                                    <p:anim calcmode="lin" valueType="num">
                                      <p:cBhvr>
                                        <p:cTn id="107" dur="500" fill="hold"/>
                                        <p:tgtEl>
                                          <p:spTgt spid="325"/>
                                        </p:tgtEl>
                                        <p:attrNameLst>
                                          <p:attrName>ppt_w</p:attrName>
                                        </p:attrNameLst>
                                      </p:cBhvr>
                                      <p:tavLst>
                                        <p:tav tm="0">
                                          <p:val>
                                            <p:fltVal val="0"/>
                                          </p:val>
                                        </p:tav>
                                        <p:tav tm="100000">
                                          <p:val>
                                            <p:strVal val="#ppt_w"/>
                                          </p:val>
                                        </p:tav>
                                      </p:tavLst>
                                    </p:anim>
                                    <p:anim calcmode="lin" valueType="num">
                                      <p:cBhvr>
                                        <p:cTn id="108" dur="500" fill="hold"/>
                                        <p:tgtEl>
                                          <p:spTgt spid="325"/>
                                        </p:tgtEl>
                                        <p:attrNameLst>
                                          <p:attrName>ppt_h</p:attrName>
                                        </p:attrNameLst>
                                      </p:cBhvr>
                                      <p:tavLst>
                                        <p:tav tm="0">
                                          <p:val>
                                            <p:fltVal val="0"/>
                                          </p:val>
                                        </p:tav>
                                        <p:tav tm="100000">
                                          <p:val>
                                            <p:strVal val="#ppt_h"/>
                                          </p:val>
                                        </p:tav>
                                      </p:tavLst>
                                    </p:anim>
                                    <p:animEffect transition="in" filter="fade">
                                      <p:cBhvr>
                                        <p:cTn id="109" dur="500"/>
                                        <p:tgtEl>
                                          <p:spTgt spid="325"/>
                                        </p:tgtEl>
                                      </p:cBhvr>
                                    </p:animEffect>
                                  </p:childTnLst>
                                </p:cTn>
                              </p:par>
                              <p:par>
                                <p:cTn id="110" presetID="53" presetClass="entr" presetSubtype="16" fill="hold" nodeType="withEffect">
                                  <p:stCondLst>
                                    <p:cond delay="0"/>
                                  </p:stCondLst>
                                  <p:childTnLst>
                                    <p:set>
                                      <p:cBhvr>
                                        <p:cTn id="111" dur="1" fill="hold">
                                          <p:stCondLst>
                                            <p:cond delay="0"/>
                                          </p:stCondLst>
                                        </p:cTn>
                                        <p:tgtEl>
                                          <p:spTgt spid="326"/>
                                        </p:tgtEl>
                                        <p:attrNameLst>
                                          <p:attrName>style.visibility</p:attrName>
                                        </p:attrNameLst>
                                      </p:cBhvr>
                                      <p:to>
                                        <p:strVal val="visible"/>
                                      </p:to>
                                    </p:set>
                                    <p:anim calcmode="lin" valueType="num">
                                      <p:cBhvr>
                                        <p:cTn id="112" dur="500" fill="hold"/>
                                        <p:tgtEl>
                                          <p:spTgt spid="326"/>
                                        </p:tgtEl>
                                        <p:attrNameLst>
                                          <p:attrName>ppt_w</p:attrName>
                                        </p:attrNameLst>
                                      </p:cBhvr>
                                      <p:tavLst>
                                        <p:tav tm="0">
                                          <p:val>
                                            <p:fltVal val="0"/>
                                          </p:val>
                                        </p:tav>
                                        <p:tav tm="100000">
                                          <p:val>
                                            <p:strVal val="#ppt_w"/>
                                          </p:val>
                                        </p:tav>
                                      </p:tavLst>
                                    </p:anim>
                                    <p:anim calcmode="lin" valueType="num">
                                      <p:cBhvr>
                                        <p:cTn id="113" dur="500" fill="hold"/>
                                        <p:tgtEl>
                                          <p:spTgt spid="326"/>
                                        </p:tgtEl>
                                        <p:attrNameLst>
                                          <p:attrName>ppt_h</p:attrName>
                                        </p:attrNameLst>
                                      </p:cBhvr>
                                      <p:tavLst>
                                        <p:tav tm="0">
                                          <p:val>
                                            <p:fltVal val="0"/>
                                          </p:val>
                                        </p:tav>
                                        <p:tav tm="100000">
                                          <p:val>
                                            <p:strVal val="#ppt_h"/>
                                          </p:val>
                                        </p:tav>
                                      </p:tavLst>
                                    </p:anim>
                                    <p:animEffect transition="in" filter="fade">
                                      <p:cBhvr>
                                        <p:cTn id="114" dur="500"/>
                                        <p:tgtEl>
                                          <p:spTgt spid="326"/>
                                        </p:tgtEl>
                                      </p:cBhvr>
                                    </p:animEffect>
                                  </p:childTnLst>
                                </p:cTn>
                              </p:par>
                            </p:childTnLst>
                          </p:cTn>
                        </p:par>
                        <p:par>
                          <p:cTn id="115" fill="hold">
                            <p:stCondLst>
                              <p:cond delay="500"/>
                            </p:stCondLst>
                            <p:childTnLst>
                              <p:par>
                                <p:cTn id="116" presetID="22" presetClass="entr" presetSubtype="1" fill="hold" nodeType="afterEffect">
                                  <p:stCondLst>
                                    <p:cond delay="0"/>
                                  </p:stCondLst>
                                  <p:childTnLst>
                                    <p:set>
                                      <p:cBhvr>
                                        <p:cTn id="117" dur="1" fill="hold">
                                          <p:stCondLst>
                                            <p:cond delay="0"/>
                                          </p:stCondLst>
                                        </p:cTn>
                                        <p:tgtEl>
                                          <p:spTgt spid="9"/>
                                        </p:tgtEl>
                                        <p:attrNameLst>
                                          <p:attrName>style.visibility</p:attrName>
                                        </p:attrNameLst>
                                      </p:cBhvr>
                                      <p:to>
                                        <p:strVal val="visible"/>
                                      </p:to>
                                    </p:set>
                                    <p:animEffect transition="in" filter="wipe(up)">
                                      <p:cBhvr>
                                        <p:cTn id="1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2" grpId="0" animBg="1"/>
      <p:bldP spid="314" grpId="0" animBg="1"/>
      <p:bldP spid="315" grpId="0" animBg="1"/>
      <p:bldP spid="316" grpId="0" animBg="1"/>
      <p:bldP spid="317" grpId="0" animBg="1"/>
      <p:bldP spid="31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30400" y="266400"/>
            <a:ext cx="8686800" cy="416221"/>
          </a:xfrm>
        </p:spPr>
        <p:txBody>
          <a:bodyPr/>
          <a:lstStyle/>
          <a:p>
            <a:r>
              <a:rPr kumimoji="1" lang="ja-JP" altLang="en-US"/>
              <a:t>モノの</a:t>
            </a:r>
            <a:r>
              <a:rPr kumimoji="1" lang="ja-JP" altLang="en-US" dirty="0"/>
              <a:t>サービス化</a:t>
            </a:r>
          </a:p>
        </p:txBody>
      </p:sp>
      <p:sp>
        <p:nvSpPr>
          <p:cNvPr id="4" name="正方形/長方形 3"/>
          <p:cNvSpPr/>
          <p:nvPr/>
        </p:nvSpPr>
        <p:spPr>
          <a:xfrm>
            <a:off x="5706533" y="2150077"/>
            <a:ext cx="2768600" cy="3727195"/>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p:cNvSpPr/>
          <p:nvPr/>
        </p:nvSpPr>
        <p:spPr>
          <a:xfrm>
            <a:off x="3183467" y="3432879"/>
            <a:ext cx="5190066" cy="2372386"/>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p:cNvSpPr/>
          <p:nvPr/>
        </p:nvSpPr>
        <p:spPr>
          <a:xfrm>
            <a:off x="618067" y="4542323"/>
            <a:ext cx="7653866" cy="1198424"/>
          </a:xfrm>
          <a:prstGeom prst="rect">
            <a:avLst/>
          </a:prstGeom>
          <a:solidFill>
            <a:schemeClr val="bg2">
              <a:lumMod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 name="正方形/長方形 26"/>
          <p:cNvSpPr/>
          <p:nvPr/>
        </p:nvSpPr>
        <p:spPr>
          <a:xfrm>
            <a:off x="457200" y="848236"/>
            <a:ext cx="5122333" cy="1015663"/>
          </a:xfrm>
          <a:prstGeom prst="rect">
            <a:avLst/>
          </a:prstGeom>
        </p:spPr>
        <p:txBody>
          <a:bodyPr wrap="square">
            <a:spAutoFit/>
          </a:bodyPr>
          <a:lstStyle/>
          <a:p>
            <a:r>
              <a:rPr lang="ja-JP" altLang="en-US" sz="2000" dirty="0">
                <a:solidFill>
                  <a:srgbClr val="3366FF"/>
                </a:solidFill>
                <a:latin typeface="メイリオ"/>
                <a:ea typeface="メイリオ"/>
                <a:cs typeface="メイリオ"/>
              </a:rPr>
              <a:t>モノの価値は、</a:t>
            </a:r>
            <a:endParaRPr lang="en-US" altLang="ja-JP" sz="2000" dirty="0">
              <a:solidFill>
                <a:srgbClr val="3366FF"/>
              </a:solidFill>
              <a:latin typeface="メイリオ"/>
              <a:ea typeface="メイリオ"/>
              <a:cs typeface="メイリオ"/>
            </a:endParaRPr>
          </a:p>
          <a:p>
            <a:r>
              <a:rPr lang="ja-JP" altLang="ja-JP" sz="2000" b="1" dirty="0">
                <a:solidFill>
                  <a:srgbClr val="3366FF"/>
                </a:solidFill>
                <a:latin typeface="メイリオ"/>
                <a:ea typeface="メイリオ"/>
                <a:cs typeface="メイリオ"/>
              </a:rPr>
              <a:t>ハードウェア</a:t>
            </a:r>
            <a:r>
              <a:rPr lang="ja-JP" altLang="ja-JP" sz="2000" dirty="0">
                <a:solidFill>
                  <a:srgbClr val="3366FF"/>
                </a:solidFill>
                <a:latin typeface="メイリオ"/>
                <a:ea typeface="メイリオ"/>
                <a:cs typeface="メイリオ"/>
              </a:rPr>
              <a:t>から</a:t>
            </a:r>
            <a:r>
              <a:rPr lang="ja-JP" altLang="ja-JP" sz="2000" b="1" dirty="0">
                <a:solidFill>
                  <a:srgbClr val="3366FF"/>
                </a:solidFill>
                <a:latin typeface="メイリオ"/>
                <a:ea typeface="メイリオ"/>
                <a:cs typeface="メイリオ"/>
              </a:rPr>
              <a:t>ソフトウェア</a:t>
            </a:r>
            <a:r>
              <a:rPr lang="ja-JP" altLang="ja-JP" sz="2000" dirty="0">
                <a:solidFill>
                  <a:srgbClr val="3366FF"/>
                </a:solidFill>
                <a:latin typeface="メイリオ"/>
                <a:ea typeface="メイリオ"/>
                <a:cs typeface="メイリオ"/>
              </a:rPr>
              <a:t>へ</a:t>
            </a:r>
            <a:r>
              <a:rPr lang="ja-JP" altLang="en-US" sz="2000" dirty="0">
                <a:solidFill>
                  <a:srgbClr val="3366FF"/>
                </a:solidFill>
                <a:latin typeface="メイリオ"/>
                <a:ea typeface="メイリオ"/>
                <a:cs typeface="メイリオ"/>
              </a:rPr>
              <a:t>、</a:t>
            </a:r>
            <a:endParaRPr lang="en-US" altLang="ja-JP" sz="2000" dirty="0">
              <a:solidFill>
                <a:srgbClr val="3366FF"/>
              </a:solidFill>
              <a:latin typeface="メイリオ"/>
              <a:ea typeface="メイリオ"/>
              <a:cs typeface="メイリオ"/>
            </a:endParaRPr>
          </a:p>
          <a:p>
            <a:r>
              <a:rPr lang="ja-JP" altLang="ja-JP" sz="2000" dirty="0">
                <a:solidFill>
                  <a:srgbClr val="3366FF"/>
                </a:solidFill>
                <a:latin typeface="メイリオ"/>
                <a:ea typeface="メイリオ"/>
                <a:cs typeface="メイリオ"/>
              </a:rPr>
              <a:t>そして</a:t>
            </a:r>
            <a:r>
              <a:rPr lang="ja-JP" altLang="ja-JP" sz="2000" b="1" dirty="0">
                <a:solidFill>
                  <a:srgbClr val="3366FF"/>
                </a:solidFill>
                <a:latin typeface="メイリオ"/>
                <a:ea typeface="メイリオ"/>
                <a:cs typeface="メイリオ"/>
              </a:rPr>
              <a:t>サービス</a:t>
            </a:r>
            <a:r>
              <a:rPr lang="ja-JP" altLang="ja-JP" sz="2000" dirty="0">
                <a:solidFill>
                  <a:srgbClr val="3366FF"/>
                </a:solidFill>
                <a:latin typeface="メイリオ"/>
                <a:ea typeface="メイリオ"/>
                <a:cs typeface="メイリオ"/>
              </a:rPr>
              <a:t>へとシフト</a:t>
            </a:r>
            <a:endParaRPr lang="ja-JP" altLang="en-US" sz="2000" dirty="0">
              <a:solidFill>
                <a:srgbClr val="3366FF"/>
              </a:solidFill>
              <a:latin typeface="メイリオ"/>
              <a:ea typeface="メイリオ"/>
              <a:cs typeface="メイリオ"/>
            </a:endParaRPr>
          </a:p>
        </p:txBody>
      </p:sp>
      <p:sp>
        <p:nvSpPr>
          <p:cNvPr id="14" name="テキスト ボックス 13"/>
          <p:cNvSpPr txBox="1"/>
          <p:nvPr/>
        </p:nvSpPr>
        <p:spPr>
          <a:xfrm>
            <a:off x="899592" y="4665345"/>
            <a:ext cx="2954655" cy="646331"/>
          </a:xfrm>
          <a:prstGeom prst="rect">
            <a:avLst/>
          </a:prstGeom>
          <a:noFill/>
        </p:spPr>
        <p:txBody>
          <a:bodyPr wrap="none" rtlCol="0">
            <a:spAutoFit/>
          </a:bodyPr>
          <a:lstStyle/>
          <a:p>
            <a:pPr algn="ctr"/>
            <a:r>
              <a:rPr kumimoji="1" lang="ja-JP" altLang="en-US" sz="3600" dirty="0">
                <a:solidFill>
                  <a:schemeClr val="bg1"/>
                </a:solidFill>
                <a:latin typeface="メイリオ"/>
                <a:ea typeface="メイリオ"/>
                <a:cs typeface="メイリオ"/>
              </a:rPr>
              <a:t>ハードウェア</a:t>
            </a:r>
          </a:p>
        </p:txBody>
      </p:sp>
      <p:sp>
        <p:nvSpPr>
          <p:cNvPr id="15" name="テキスト ボックス 14"/>
          <p:cNvSpPr txBox="1"/>
          <p:nvPr/>
        </p:nvSpPr>
        <p:spPr>
          <a:xfrm>
            <a:off x="3419872" y="3573016"/>
            <a:ext cx="2954655" cy="646331"/>
          </a:xfrm>
          <a:prstGeom prst="rect">
            <a:avLst/>
          </a:prstGeom>
          <a:noFill/>
        </p:spPr>
        <p:txBody>
          <a:bodyPr wrap="none" rtlCol="0">
            <a:spAutoFit/>
          </a:bodyPr>
          <a:lstStyle/>
          <a:p>
            <a:pPr algn="ctr"/>
            <a:r>
              <a:rPr kumimoji="1" lang="ja-JP" altLang="en-US" sz="3600" dirty="0">
                <a:solidFill>
                  <a:schemeClr val="bg1"/>
                </a:solidFill>
                <a:latin typeface="メイリオ"/>
                <a:ea typeface="メイリオ"/>
                <a:cs typeface="メイリオ"/>
              </a:rPr>
              <a:t>ソフトウェア</a:t>
            </a:r>
          </a:p>
        </p:txBody>
      </p:sp>
      <p:sp>
        <p:nvSpPr>
          <p:cNvPr id="16" name="テキスト ボックス 15"/>
          <p:cNvSpPr txBox="1"/>
          <p:nvPr/>
        </p:nvSpPr>
        <p:spPr>
          <a:xfrm>
            <a:off x="5803491" y="2276872"/>
            <a:ext cx="2031325" cy="646331"/>
          </a:xfrm>
          <a:prstGeom prst="rect">
            <a:avLst/>
          </a:prstGeom>
          <a:noFill/>
        </p:spPr>
        <p:txBody>
          <a:bodyPr wrap="none" rtlCol="0">
            <a:spAutoFit/>
          </a:bodyPr>
          <a:lstStyle/>
          <a:p>
            <a:pPr algn="ctr"/>
            <a:r>
              <a:rPr kumimoji="1" lang="ja-JP" altLang="en-US" sz="3600" dirty="0">
                <a:solidFill>
                  <a:schemeClr val="bg1"/>
                </a:solidFill>
                <a:latin typeface="メイリオ"/>
                <a:ea typeface="メイリオ"/>
                <a:cs typeface="メイリオ"/>
              </a:rPr>
              <a:t>サービス</a:t>
            </a:r>
          </a:p>
        </p:txBody>
      </p:sp>
      <p:sp>
        <p:nvSpPr>
          <p:cNvPr id="17" name="テキスト ボックス 16"/>
          <p:cNvSpPr txBox="1"/>
          <p:nvPr/>
        </p:nvSpPr>
        <p:spPr>
          <a:xfrm>
            <a:off x="3474621" y="4181519"/>
            <a:ext cx="2339102" cy="307777"/>
          </a:xfrm>
          <a:prstGeom prst="rect">
            <a:avLst/>
          </a:prstGeom>
          <a:noFill/>
        </p:spPr>
        <p:txBody>
          <a:bodyPr wrap="none" rtlCol="0">
            <a:spAutoFit/>
          </a:bodyPr>
          <a:lstStyle/>
          <a:p>
            <a:r>
              <a:rPr kumimoji="1" lang="ja-JP" altLang="en-US" sz="1400" b="1" dirty="0">
                <a:solidFill>
                  <a:schemeClr val="bg1"/>
                </a:solidFill>
                <a:latin typeface="Meiryo" charset="-128"/>
                <a:ea typeface="Meiryo" charset="-128"/>
                <a:cs typeface="Meiryo" charset="-128"/>
              </a:rPr>
              <a:t>機能・性能を随時更新可能</a:t>
            </a:r>
          </a:p>
        </p:txBody>
      </p:sp>
      <p:sp>
        <p:nvSpPr>
          <p:cNvPr id="18" name="テキスト ボックス 17"/>
          <p:cNvSpPr txBox="1"/>
          <p:nvPr/>
        </p:nvSpPr>
        <p:spPr>
          <a:xfrm>
            <a:off x="916027" y="5356935"/>
            <a:ext cx="1800493" cy="307777"/>
          </a:xfrm>
          <a:prstGeom prst="rect">
            <a:avLst/>
          </a:prstGeom>
          <a:noFill/>
        </p:spPr>
        <p:txBody>
          <a:bodyPr wrap="none" rtlCol="0">
            <a:spAutoFit/>
          </a:bodyPr>
          <a:lstStyle/>
          <a:p>
            <a:r>
              <a:rPr kumimoji="1" lang="ja-JP" altLang="en-US" sz="1400" b="1" dirty="0">
                <a:solidFill>
                  <a:schemeClr val="bg1"/>
                </a:solidFill>
                <a:latin typeface="Meiryo" charset="-128"/>
                <a:ea typeface="Meiryo" charset="-128"/>
                <a:cs typeface="Meiryo" charset="-128"/>
              </a:rPr>
              <a:t>機能・性能の固定化</a:t>
            </a:r>
          </a:p>
        </p:txBody>
      </p:sp>
      <p:sp>
        <p:nvSpPr>
          <p:cNvPr id="20" name="テキスト ボックス 19"/>
          <p:cNvSpPr txBox="1"/>
          <p:nvPr/>
        </p:nvSpPr>
        <p:spPr>
          <a:xfrm>
            <a:off x="5854895" y="2973471"/>
            <a:ext cx="2518638" cy="307777"/>
          </a:xfrm>
          <a:prstGeom prst="rect">
            <a:avLst/>
          </a:prstGeom>
          <a:noFill/>
        </p:spPr>
        <p:txBody>
          <a:bodyPr wrap="none" rtlCol="0">
            <a:spAutoFit/>
          </a:bodyPr>
          <a:lstStyle/>
          <a:p>
            <a:r>
              <a:rPr kumimoji="1" lang="ja-JP" altLang="en-US" sz="1400" b="1" dirty="0">
                <a:solidFill>
                  <a:schemeClr val="bg1"/>
                </a:solidFill>
                <a:latin typeface="Meiryo" charset="-128"/>
                <a:ea typeface="Meiryo" charset="-128"/>
                <a:cs typeface="Meiryo" charset="-128"/>
              </a:rPr>
              <a:t>機能・性能を継続的更新可能</a:t>
            </a:r>
          </a:p>
        </p:txBody>
      </p:sp>
      <p:sp>
        <p:nvSpPr>
          <p:cNvPr id="7" name="右矢印 6"/>
          <p:cNvSpPr/>
          <p:nvPr/>
        </p:nvSpPr>
        <p:spPr>
          <a:xfrm>
            <a:off x="618067" y="5945402"/>
            <a:ext cx="7857066" cy="651950"/>
          </a:xfrm>
          <a:prstGeom prst="rightArrow">
            <a:avLst>
              <a:gd name="adj1" fmla="val 67642"/>
              <a:gd name="adj2" fmla="val 50000"/>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テキスト ボックス 20"/>
          <p:cNvSpPr txBox="1"/>
          <p:nvPr/>
        </p:nvSpPr>
        <p:spPr>
          <a:xfrm>
            <a:off x="2427823" y="6093296"/>
            <a:ext cx="4288353" cy="400110"/>
          </a:xfrm>
          <a:prstGeom prst="rect">
            <a:avLst/>
          </a:prstGeom>
          <a:noFill/>
        </p:spPr>
        <p:txBody>
          <a:bodyPr wrap="none" rtlCol="0">
            <a:spAutoFit/>
          </a:bodyPr>
          <a:lstStyle/>
          <a:p>
            <a:pPr algn="ctr"/>
            <a:r>
              <a:rPr kumimoji="1" lang="ja-JP" altLang="en-US" sz="2000" dirty="0">
                <a:solidFill>
                  <a:schemeClr val="bg1"/>
                </a:solidFill>
                <a:latin typeface="メイリオ"/>
                <a:ea typeface="メイリオ"/>
                <a:cs typeface="メイリオ"/>
              </a:rPr>
              <a:t>モノの価値を評価する基準</a:t>
            </a:r>
            <a:r>
              <a:rPr kumimoji="1" lang="ja-JP" altLang="en-US" sz="2000">
                <a:solidFill>
                  <a:schemeClr val="bg1"/>
                </a:solidFill>
                <a:latin typeface="メイリオ"/>
                <a:ea typeface="メイリオ"/>
                <a:cs typeface="メイリオ"/>
              </a:rPr>
              <a:t>がシフト</a:t>
            </a:r>
            <a:endParaRPr kumimoji="1" lang="ja-JP" altLang="en-US" sz="2000" dirty="0">
              <a:solidFill>
                <a:schemeClr val="bg1"/>
              </a:solidFill>
              <a:latin typeface="メイリオ"/>
              <a:ea typeface="メイリオ"/>
              <a:cs typeface="メイリオ"/>
            </a:endParaRPr>
          </a:p>
        </p:txBody>
      </p:sp>
      <p:pic>
        <p:nvPicPr>
          <p:cNvPr id="8" name="図 7">
            <a:extLst>
              <a:ext uri="{FF2B5EF4-FFF2-40B4-BE49-F238E27FC236}">
                <a16:creationId xmlns:a16="http://schemas.microsoft.com/office/drawing/2014/main" id="{200B889A-58B8-0C43-B616-FFD1ADD37B23}"/>
              </a:ext>
            </a:extLst>
          </p:cNvPr>
          <p:cNvPicPr>
            <a:picLocks noChangeAspect="1"/>
          </p:cNvPicPr>
          <p:nvPr/>
        </p:nvPicPr>
        <p:blipFill>
          <a:blip r:embed="rId3"/>
          <a:stretch>
            <a:fillRect/>
          </a:stretch>
        </p:blipFill>
        <p:spPr>
          <a:xfrm>
            <a:off x="1004806" y="2737920"/>
            <a:ext cx="1774749" cy="1739255"/>
          </a:xfrm>
          <a:prstGeom prst="rect">
            <a:avLst/>
          </a:prstGeom>
        </p:spPr>
      </p:pic>
      <p:pic>
        <p:nvPicPr>
          <p:cNvPr id="9" name="図 8">
            <a:extLst>
              <a:ext uri="{FF2B5EF4-FFF2-40B4-BE49-F238E27FC236}">
                <a16:creationId xmlns:a16="http://schemas.microsoft.com/office/drawing/2014/main" id="{1D76AFE3-2E8E-014B-93E2-390D6AC9B2E8}"/>
              </a:ext>
            </a:extLst>
          </p:cNvPr>
          <p:cNvPicPr>
            <a:picLocks noChangeAspect="1"/>
          </p:cNvPicPr>
          <p:nvPr/>
        </p:nvPicPr>
        <p:blipFill>
          <a:blip r:embed="rId4"/>
          <a:stretch>
            <a:fillRect/>
          </a:stretch>
        </p:blipFill>
        <p:spPr>
          <a:xfrm>
            <a:off x="3719801" y="2004036"/>
            <a:ext cx="1704398" cy="1346474"/>
          </a:xfrm>
          <a:prstGeom prst="rect">
            <a:avLst/>
          </a:prstGeom>
        </p:spPr>
      </p:pic>
      <p:pic>
        <p:nvPicPr>
          <p:cNvPr id="13" name="図 12">
            <a:extLst>
              <a:ext uri="{FF2B5EF4-FFF2-40B4-BE49-F238E27FC236}">
                <a16:creationId xmlns:a16="http://schemas.microsoft.com/office/drawing/2014/main" id="{122A5B1B-34E1-794E-8919-D193A9D8C0EC}"/>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flipH="1">
            <a:off x="6959724" y="766803"/>
            <a:ext cx="847214" cy="1049181"/>
          </a:xfrm>
          <a:prstGeom prst="rect">
            <a:avLst/>
          </a:prstGeom>
        </p:spPr>
      </p:pic>
      <p:pic>
        <p:nvPicPr>
          <p:cNvPr id="11" name="図 10">
            <a:extLst>
              <a:ext uri="{FF2B5EF4-FFF2-40B4-BE49-F238E27FC236}">
                <a16:creationId xmlns:a16="http://schemas.microsoft.com/office/drawing/2014/main" id="{AB9ACC56-21F2-1F45-A60E-699CB14114D8}"/>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374527" y="1062623"/>
            <a:ext cx="1497895" cy="1085974"/>
          </a:xfrm>
          <a:prstGeom prst="rect">
            <a:avLst/>
          </a:prstGeom>
        </p:spPr>
      </p:pic>
      <p:sp>
        <p:nvSpPr>
          <p:cNvPr id="3" name="テキスト ボックス 2">
            <a:extLst>
              <a:ext uri="{FF2B5EF4-FFF2-40B4-BE49-F238E27FC236}">
                <a16:creationId xmlns:a16="http://schemas.microsoft.com/office/drawing/2014/main" id="{EE5E6FF9-C086-AC4F-9D06-F59F2F3A1602}"/>
              </a:ext>
            </a:extLst>
          </p:cNvPr>
          <p:cNvSpPr txBox="1"/>
          <p:nvPr/>
        </p:nvSpPr>
        <p:spPr>
          <a:xfrm>
            <a:off x="3662055" y="5058579"/>
            <a:ext cx="4820550" cy="646331"/>
          </a:xfrm>
          <a:prstGeom prst="rect">
            <a:avLst/>
          </a:prstGeom>
          <a:noFill/>
        </p:spPr>
        <p:txBody>
          <a:bodyPr wrap="none" rtlCol="0">
            <a:spAutoFit/>
          </a:bodyPr>
          <a:lstStyle/>
          <a:p>
            <a:pPr marL="171450" indent="-171450">
              <a:buFont typeface="Wingdings" pitchFamily="2" charset="2"/>
              <a:buChar char="ü"/>
            </a:pPr>
            <a:r>
              <a:rPr lang="ja-JP" altLang="en-US" sz="1200">
                <a:solidFill>
                  <a:schemeClr val="bg1"/>
                </a:solidFill>
                <a:latin typeface="Meiryo" panose="020B0604030504040204" pitchFamily="34" charset="-128"/>
                <a:ea typeface="Meiryo" panose="020B0604030504040204" pitchFamily="34" charset="-128"/>
              </a:rPr>
              <a:t>機構が複雑になり、部品の数も増えて、コストが嵩む</a:t>
            </a:r>
            <a:endParaRPr lang="en-US" altLang="ja-JP" sz="1200" dirty="0">
              <a:solidFill>
                <a:schemeClr val="bg1"/>
              </a:solidFill>
              <a:latin typeface="Meiryo" panose="020B0604030504040204" pitchFamily="34" charset="-128"/>
              <a:ea typeface="Meiryo" panose="020B0604030504040204" pitchFamily="34" charset="-128"/>
            </a:endParaRPr>
          </a:p>
          <a:p>
            <a:pPr marL="171450" indent="-171450">
              <a:buFont typeface="Wingdings" pitchFamily="2" charset="2"/>
              <a:buChar char="ü"/>
            </a:pPr>
            <a:r>
              <a:rPr kumimoji="1" lang="ja-JP" altLang="en-US" sz="1200">
                <a:solidFill>
                  <a:schemeClr val="bg1"/>
                </a:solidFill>
                <a:latin typeface="Meiryo" panose="020B0604030504040204" pitchFamily="34" charset="-128"/>
                <a:ea typeface="Meiryo" panose="020B0604030504040204" pitchFamily="34" charset="-128"/>
              </a:rPr>
              <a:t>故障が多く、保守・サポートの体制やコストの負担が増える</a:t>
            </a:r>
            <a:endParaRPr kumimoji="1" lang="en-US" altLang="ja-JP" sz="1200" dirty="0">
              <a:solidFill>
                <a:schemeClr val="bg1"/>
              </a:solidFill>
              <a:latin typeface="Meiryo" panose="020B0604030504040204" pitchFamily="34" charset="-128"/>
              <a:ea typeface="Meiryo" panose="020B0604030504040204" pitchFamily="34" charset="-128"/>
            </a:endParaRPr>
          </a:p>
          <a:p>
            <a:pPr marL="171450" indent="-171450">
              <a:buFont typeface="Wingdings" pitchFamily="2" charset="2"/>
              <a:buChar char="ü"/>
            </a:pPr>
            <a:r>
              <a:rPr kumimoji="1" lang="ja-JP" altLang="en-US" sz="1200">
                <a:solidFill>
                  <a:schemeClr val="bg1"/>
                </a:solidFill>
                <a:latin typeface="Meiryo" panose="020B0604030504040204" pitchFamily="34" charset="-128"/>
                <a:ea typeface="Meiryo" panose="020B0604030504040204" pitchFamily="34" charset="-128"/>
              </a:rPr>
              <a:t>機能追加には、設計や製造工程を変更を伴ひ、迅速対応は困難</a:t>
            </a:r>
          </a:p>
        </p:txBody>
      </p:sp>
    </p:spTree>
    <p:extLst>
      <p:ext uri="{BB962C8B-B14F-4D97-AF65-F5344CB8AC3E}">
        <p14:creationId xmlns:p14="http://schemas.microsoft.com/office/powerpoint/2010/main" val="2723989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正方形/長方形 10"/>
          <p:cNvSpPr/>
          <p:nvPr/>
        </p:nvSpPr>
        <p:spPr>
          <a:xfrm>
            <a:off x="3058619" y="980728"/>
            <a:ext cx="2232248" cy="5448168"/>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正方形/長方形 11"/>
          <p:cNvSpPr/>
          <p:nvPr/>
        </p:nvSpPr>
        <p:spPr>
          <a:xfrm>
            <a:off x="5482484" y="978767"/>
            <a:ext cx="2232248" cy="5448168"/>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正方形/長方形 9"/>
          <p:cNvSpPr/>
          <p:nvPr/>
        </p:nvSpPr>
        <p:spPr>
          <a:xfrm>
            <a:off x="634754" y="978768"/>
            <a:ext cx="2232248" cy="5448168"/>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a:t>モノのサービス化：ソフトウェア化</a:t>
            </a:r>
            <a:r>
              <a:rPr kumimoji="1" lang="ja-JP" altLang="en-US" dirty="0"/>
              <a:t>するモノ</a:t>
            </a:r>
          </a:p>
        </p:txBody>
      </p:sp>
      <p:sp>
        <p:nvSpPr>
          <p:cNvPr id="3" name="スライド番号プレースホルダー 2"/>
          <p:cNvSpPr>
            <a:spLocks noGrp="1"/>
          </p:cNvSpPr>
          <p:nvPr>
            <p:ph type="sldNum" sz="quarter" idx="12"/>
          </p:nvPr>
        </p:nvSpPr>
        <p:spPr>
          <a:xfrm>
            <a:off x="6932246" y="6651702"/>
            <a:ext cx="2133600" cy="217800"/>
          </a:xfrm>
          <a:prstGeom prst="rect">
            <a:avLst/>
          </a:prstGeom>
        </p:spPr>
        <p:txBody>
          <a:bodyPr vert="horz" lIns="91440" tIns="45720" rIns="91440" bIns="45720" rtlCol="0" anchor="ctr"/>
          <a:lstStyle>
            <a:defPPr>
              <a:defRPr lang="ja-JP"/>
            </a:defPPr>
            <a:lvl1pPr marL="0" algn="r" defTabSz="457200" rtl="0" eaLnBrk="1" latinLnBrk="0" hangingPunct="1">
              <a:defRPr kumimoji="1" sz="1000" kern="1200">
                <a:solidFill>
                  <a:schemeClr val="bg1"/>
                </a:solidFill>
                <a:latin typeface="American Typewriter"/>
                <a:ea typeface="+mn-ea"/>
                <a:cs typeface="American Typewriter"/>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8FF8CC5D-A65D-5946-99B5-645367A967AD}" type="slidenum">
              <a:rPr lang="ja-JP" altLang="en-US" smtClean="0"/>
              <a:pPr/>
              <a:t>13</a:t>
            </a:fld>
            <a:endParaRPr kumimoji="1" lang="ja-JP" altLang="en-US"/>
          </a:p>
        </p:txBody>
      </p:sp>
      <p:pic>
        <p:nvPicPr>
          <p:cNvPr id="4" name="図 3" descr="imgres.jpg"/>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547487" y="5321509"/>
            <a:ext cx="1254512" cy="861031"/>
          </a:xfrm>
          <a:prstGeom prst="rect">
            <a:avLst/>
          </a:prstGeom>
          <a:effectLst>
            <a:outerShdw blurRad="50800" dist="76200" dir="2700000" algn="tl" rotWithShape="0">
              <a:prstClr val="black">
                <a:alpha val="40000"/>
              </a:prstClr>
            </a:outerShdw>
          </a:effectLst>
        </p:spPr>
      </p:pic>
      <p:pic>
        <p:nvPicPr>
          <p:cNvPr id="5" name="図 4"/>
          <p:cNvPicPr>
            <a:picLocks noChangeAspect="1"/>
          </p:cNvPicPr>
          <p:nvPr/>
        </p:nvPicPr>
        <p:blipFill>
          <a:blip r:embed="rId3">
            <a:clrChange>
              <a:clrFrom>
                <a:srgbClr val="FEFEFE"/>
              </a:clrFrom>
              <a:clrTo>
                <a:srgbClr val="FEFEFE">
                  <a:alpha val="0"/>
                </a:srgbClr>
              </a:clrTo>
            </a:clrChange>
          </a:blip>
          <a:stretch>
            <a:fillRect/>
          </a:stretch>
        </p:blipFill>
        <p:spPr>
          <a:xfrm>
            <a:off x="906390" y="4908376"/>
            <a:ext cx="1688976" cy="1688976"/>
          </a:xfrm>
          <a:prstGeom prst="rect">
            <a:avLst/>
          </a:prstGeom>
          <a:effectLst>
            <a:outerShdw blurRad="50800" dist="38100" dir="2700000" algn="tl" rotWithShape="0">
              <a:prstClr val="black">
                <a:alpha val="40000"/>
              </a:prstClr>
            </a:outerShdw>
          </a:effectLst>
        </p:spPr>
      </p:pic>
      <p:pic>
        <p:nvPicPr>
          <p:cNvPr id="6" name="図 5"/>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088115" y="5253125"/>
            <a:ext cx="1015503" cy="1015503"/>
          </a:xfrm>
          <a:prstGeom prst="rect">
            <a:avLst/>
          </a:prstGeom>
          <a:effectLst>
            <a:outerShdw blurRad="50800" dist="38100" dir="2700000" algn="tl" rotWithShape="0">
              <a:prstClr val="black">
                <a:alpha val="40000"/>
              </a:prstClr>
            </a:outerShdw>
          </a:effectLst>
        </p:spPr>
      </p:pic>
      <p:pic>
        <p:nvPicPr>
          <p:cNvPr id="7" name="図 6"/>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274815" y="1052737"/>
            <a:ext cx="952127" cy="1171848"/>
          </a:xfrm>
          <a:prstGeom prst="rect">
            <a:avLst/>
          </a:prstGeom>
        </p:spPr>
      </p:pic>
      <p:pic>
        <p:nvPicPr>
          <p:cNvPr id="8" name="図 7"/>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644528" y="1102186"/>
            <a:ext cx="1060430" cy="1060430"/>
          </a:xfrm>
          <a:prstGeom prst="rect">
            <a:avLst/>
          </a:prstGeom>
        </p:spPr>
      </p:pic>
      <p:pic>
        <p:nvPicPr>
          <p:cNvPr id="9" name="図 8"/>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876776" y="980728"/>
            <a:ext cx="1440160" cy="1303345"/>
          </a:xfrm>
          <a:prstGeom prst="rect">
            <a:avLst/>
          </a:prstGeom>
        </p:spPr>
      </p:pic>
      <p:sp>
        <p:nvSpPr>
          <p:cNvPr id="13" name="正方形/長方形 12"/>
          <p:cNvSpPr/>
          <p:nvPr/>
        </p:nvSpPr>
        <p:spPr>
          <a:xfrm>
            <a:off x="214302" y="3749283"/>
            <a:ext cx="8710815" cy="1302960"/>
          </a:xfrm>
          <a:prstGeom prst="rect">
            <a:avLst/>
          </a:prstGeom>
          <a:solidFill>
            <a:srgbClr val="0070C0">
              <a:alpha val="54118"/>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正方形/長方形 13"/>
          <p:cNvSpPr/>
          <p:nvPr/>
        </p:nvSpPr>
        <p:spPr>
          <a:xfrm>
            <a:off x="214302" y="2342762"/>
            <a:ext cx="8710815" cy="1302960"/>
          </a:xfrm>
          <a:prstGeom prst="rect">
            <a:avLst/>
          </a:prstGeom>
          <a:solidFill>
            <a:schemeClr val="accent3">
              <a:lumMod val="75000"/>
              <a:alpha val="43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テキスト ボックス 14"/>
          <p:cNvSpPr txBox="1"/>
          <p:nvPr/>
        </p:nvSpPr>
        <p:spPr>
          <a:xfrm>
            <a:off x="1658669" y="3830108"/>
            <a:ext cx="5032147" cy="369332"/>
          </a:xfrm>
          <a:prstGeom prst="rect">
            <a:avLst/>
          </a:prstGeom>
          <a:noFill/>
        </p:spPr>
        <p:txBody>
          <a:bodyPr wrap="none" rtlCol="0">
            <a:spAutoFit/>
          </a:bodyPr>
          <a:lstStyle/>
          <a:p>
            <a:pPr algn="ctr"/>
            <a:r>
              <a:rPr lang="ja-JP" altLang="en-US" dirty="0">
                <a:solidFill>
                  <a:schemeClr val="bg1"/>
                </a:solidFill>
                <a:latin typeface="Meiryo" charset="-128"/>
                <a:ea typeface="Meiryo" charset="-128"/>
                <a:cs typeface="Meiryo" charset="-128"/>
              </a:rPr>
              <a:t>物理的・物質的なモノでしか実現できない部分</a:t>
            </a:r>
            <a:endParaRPr kumimoji="1" lang="ja-JP" altLang="en-US" dirty="0">
              <a:solidFill>
                <a:schemeClr val="bg1"/>
              </a:solidFill>
              <a:latin typeface="Meiryo" charset="-128"/>
              <a:ea typeface="Meiryo" charset="-128"/>
              <a:cs typeface="Meiryo" charset="-128"/>
            </a:endParaRPr>
          </a:p>
        </p:txBody>
      </p:sp>
      <p:sp>
        <p:nvSpPr>
          <p:cNvPr id="16" name="テキスト ボックス 15"/>
          <p:cNvSpPr txBox="1"/>
          <p:nvPr/>
        </p:nvSpPr>
        <p:spPr>
          <a:xfrm>
            <a:off x="1633722" y="2440377"/>
            <a:ext cx="5032147" cy="369332"/>
          </a:xfrm>
          <a:prstGeom prst="rect">
            <a:avLst/>
          </a:prstGeom>
          <a:noFill/>
        </p:spPr>
        <p:txBody>
          <a:bodyPr wrap="none" rtlCol="0">
            <a:spAutoFit/>
          </a:bodyPr>
          <a:lstStyle/>
          <a:p>
            <a:pPr algn="ctr"/>
            <a:r>
              <a:rPr lang="ja-JP" altLang="en-US" dirty="0">
                <a:solidFill>
                  <a:schemeClr val="bg1"/>
                </a:solidFill>
                <a:latin typeface="Meiryo" charset="-128"/>
                <a:ea typeface="Meiryo" charset="-128"/>
                <a:cs typeface="Meiryo" charset="-128"/>
              </a:rPr>
              <a:t>プログラムで制御または実現できる機能・性能</a:t>
            </a:r>
            <a:endParaRPr kumimoji="1" lang="ja-JP" altLang="en-US" dirty="0">
              <a:solidFill>
                <a:schemeClr val="bg1"/>
              </a:solidFill>
              <a:latin typeface="Meiryo" charset="-128"/>
              <a:ea typeface="Meiryo" charset="-128"/>
              <a:cs typeface="Meiryo" charset="-128"/>
            </a:endParaRPr>
          </a:p>
        </p:txBody>
      </p:sp>
      <p:sp>
        <p:nvSpPr>
          <p:cNvPr id="17" name="テキスト ボックス 16"/>
          <p:cNvSpPr txBox="1"/>
          <p:nvPr/>
        </p:nvSpPr>
        <p:spPr>
          <a:xfrm>
            <a:off x="1069961" y="4199440"/>
            <a:ext cx="1370888" cy="738664"/>
          </a:xfrm>
          <a:prstGeom prst="rect">
            <a:avLst/>
          </a:prstGeom>
          <a:noFill/>
        </p:spPr>
        <p:txBody>
          <a:bodyPr wrap="none" rtlCol="0">
            <a:spAutoFit/>
          </a:bodyPr>
          <a:lstStyle/>
          <a:p>
            <a:pPr marL="285750" indent="-285750">
              <a:buFont typeface="Wingdings" charset="2"/>
              <a:buChar char="ü"/>
            </a:pPr>
            <a:r>
              <a:rPr kumimoji="1" lang="ja-JP" altLang="en-US" sz="1400" dirty="0">
                <a:solidFill>
                  <a:schemeClr val="bg1"/>
                </a:solidFill>
                <a:latin typeface="Meiryo" charset="-128"/>
                <a:ea typeface="Meiryo" charset="-128"/>
                <a:cs typeface="Meiryo" charset="-128"/>
              </a:rPr>
              <a:t>レンズ</a:t>
            </a:r>
            <a:endParaRPr kumimoji="1" lang="en-US" altLang="ja-JP" sz="1400" dirty="0">
              <a:solidFill>
                <a:schemeClr val="bg1"/>
              </a:solidFill>
              <a:latin typeface="Meiryo" charset="-128"/>
              <a:ea typeface="Meiryo" charset="-128"/>
              <a:cs typeface="Meiryo" charset="-128"/>
            </a:endParaRPr>
          </a:p>
          <a:p>
            <a:pPr marL="285750" indent="-285750">
              <a:buFont typeface="Wingdings" charset="2"/>
              <a:buChar char="ü"/>
            </a:pPr>
            <a:r>
              <a:rPr lang="ja-JP" altLang="en-US" sz="1400" dirty="0">
                <a:solidFill>
                  <a:schemeClr val="bg1"/>
                </a:solidFill>
                <a:latin typeface="Meiryo" charset="-128"/>
                <a:ea typeface="Meiryo" charset="-128"/>
                <a:cs typeface="Meiryo" charset="-128"/>
              </a:rPr>
              <a:t>シャッター</a:t>
            </a:r>
            <a:endParaRPr lang="en-US" altLang="ja-JP" sz="1400" dirty="0">
              <a:solidFill>
                <a:schemeClr val="bg1"/>
              </a:solidFill>
              <a:latin typeface="Meiryo" charset="-128"/>
              <a:ea typeface="Meiryo" charset="-128"/>
              <a:cs typeface="Meiryo" charset="-128"/>
            </a:endParaRPr>
          </a:p>
          <a:p>
            <a:pPr marL="285750" indent="-285750">
              <a:buFont typeface="Wingdings" charset="2"/>
              <a:buChar char="ü"/>
            </a:pPr>
            <a:r>
              <a:rPr lang="ja-JP" altLang="en-US" sz="1400" dirty="0">
                <a:solidFill>
                  <a:schemeClr val="bg1"/>
                </a:solidFill>
                <a:latin typeface="Meiryo" charset="-128"/>
                <a:ea typeface="Meiryo" charset="-128"/>
                <a:cs typeface="Meiryo" charset="-128"/>
              </a:rPr>
              <a:t>ボディ</a:t>
            </a:r>
            <a:r>
              <a:rPr kumimoji="1" lang="ja-JP" altLang="en-US" sz="1400" dirty="0">
                <a:solidFill>
                  <a:schemeClr val="bg1"/>
                </a:solidFill>
                <a:latin typeface="Meiryo" charset="-128"/>
                <a:ea typeface="Meiryo" charset="-128"/>
                <a:cs typeface="Meiryo" charset="-128"/>
              </a:rPr>
              <a:t>など</a:t>
            </a:r>
          </a:p>
        </p:txBody>
      </p:sp>
      <p:sp>
        <p:nvSpPr>
          <p:cNvPr id="18" name="テキスト ボックス 17"/>
          <p:cNvSpPr txBox="1"/>
          <p:nvPr/>
        </p:nvSpPr>
        <p:spPr>
          <a:xfrm>
            <a:off x="3580005" y="4199440"/>
            <a:ext cx="1191352" cy="738664"/>
          </a:xfrm>
          <a:prstGeom prst="rect">
            <a:avLst/>
          </a:prstGeom>
          <a:noFill/>
        </p:spPr>
        <p:txBody>
          <a:bodyPr wrap="none" rtlCol="0">
            <a:spAutoFit/>
          </a:bodyPr>
          <a:lstStyle/>
          <a:p>
            <a:pPr marL="285750" indent="-285750">
              <a:buFont typeface="Wingdings" charset="2"/>
              <a:buChar char="ü"/>
            </a:pPr>
            <a:r>
              <a:rPr kumimoji="1" lang="ja-JP" altLang="en-US" sz="1400" dirty="0">
                <a:solidFill>
                  <a:schemeClr val="bg1"/>
                </a:solidFill>
                <a:latin typeface="Meiryo" charset="-128"/>
                <a:ea typeface="Meiryo" charset="-128"/>
                <a:cs typeface="Meiryo" charset="-128"/>
              </a:rPr>
              <a:t>タイヤ</a:t>
            </a:r>
            <a:endParaRPr kumimoji="1" lang="en-US" altLang="ja-JP" sz="1400" dirty="0">
              <a:solidFill>
                <a:schemeClr val="bg1"/>
              </a:solidFill>
              <a:latin typeface="Meiryo" charset="-128"/>
              <a:ea typeface="Meiryo" charset="-128"/>
              <a:cs typeface="Meiryo" charset="-128"/>
            </a:endParaRPr>
          </a:p>
          <a:p>
            <a:pPr marL="285750" indent="-285750">
              <a:buFont typeface="Wingdings" charset="2"/>
              <a:buChar char="ü"/>
            </a:pPr>
            <a:r>
              <a:rPr lang="ja-JP" altLang="en-US" sz="1400" dirty="0">
                <a:solidFill>
                  <a:schemeClr val="bg1"/>
                </a:solidFill>
                <a:latin typeface="Meiryo" charset="-128"/>
                <a:ea typeface="Meiryo" charset="-128"/>
                <a:cs typeface="Meiryo" charset="-128"/>
              </a:rPr>
              <a:t>エンジン</a:t>
            </a:r>
            <a:endParaRPr lang="en-US" altLang="ja-JP" sz="1400" dirty="0">
              <a:solidFill>
                <a:schemeClr val="bg1"/>
              </a:solidFill>
              <a:latin typeface="Meiryo" charset="-128"/>
              <a:ea typeface="Meiryo" charset="-128"/>
              <a:cs typeface="Meiryo" charset="-128"/>
            </a:endParaRPr>
          </a:p>
          <a:p>
            <a:pPr marL="285750" indent="-285750">
              <a:buFont typeface="Wingdings" charset="2"/>
              <a:buChar char="ü"/>
            </a:pPr>
            <a:r>
              <a:rPr kumimoji="1" lang="ja-JP" altLang="en-US" sz="1400" dirty="0">
                <a:solidFill>
                  <a:schemeClr val="bg1"/>
                </a:solidFill>
                <a:latin typeface="Meiryo" charset="-128"/>
                <a:ea typeface="Meiryo" charset="-128"/>
                <a:cs typeface="Meiryo" charset="-128"/>
              </a:rPr>
              <a:t>車体など</a:t>
            </a:r>
          </a:p>
        </p:txBody>
      </p:sp>
      <p:sp>
        <p:nvSpPr>
          <p:cNvPr id="19" name="テキスト ボックス 18"/>
          <p:cNvSpPr txBox="1"/>
          <p:nvPr/>
        </p:nvSpPr>
        <p:spPr>
          <a:xfrm>
            <a:off x="5552339" y="4199440"/>
            <a:ext cx="2089033" cy="738664"/>
          </a:xfrm>
          <a:prstGeom prst="rect">
            <a:avLst/>
          </a:prstGeom>
          <a:noFill/>
        </p:spPr>
        <p:txBody>
          <a:bodyPr wrap="none" rtlCol="0">
            <a:spAutoFit/>
          </a:bodyPr>
          <a:lstStyle/>
          <a:p>
            <a:pPr marL="285750" indent="-285750">
              <a:buFont typeface="Wingdings" charset="2"/>
              <a:buChar char="ü"/>
            </a:pPr>
            <a:r>
              <a:rPr lang="ja-JP" altLang="en-US" sz="1400" dirty="0">
                <a:solidFill>
                  <a:schemeClr val="bg1"/>
                </a:solidFill>
                <a:latin typeface="Meiryo" charset="-128"/>
                <a:ea typeface="Meiryo" charset="-128"/>
                <a:cs typeface="Meiryo" charset="-128"/>
              </a:rPr>
              <a:t>機体・翼</a:t>
            </a:r>
            <a:endParaRPr lang="en-US" altLang="ja-JP" sz="1400" dirty="0">
              <a:solidFill>
                <a:schemeClr val="bg1"/>
              </a:solidFill>
              <a:latin typeface="Meiryo" charset="-128"/>
              <a:ea typeface="Meiryo" charset="-128"/>
              <a:cs typeface="Meiryo" charset="-128"/>
            </a:endParaRPr>
          </a:p>
          <a:p>
            <a:pPr marL="285750" indent="-285750">
              <a:buFont typeface="Wingdings" charset="2"/>
              <a:buChar char="ü"/>
            </a:pPr>
            <a:r>
              <a:rPr lang="ja-JP" altLang="en-US" sz="1400" dirty="0">
                <a:solidFill>
                  <a:schemeClr val="bg1"/>
                </a:solidFill>
                <a:latin typeface="Meiryo" charset="-128"/>
                <a:ea typeface="Meiryo" charset="-128"/>
                <a:cs typeface="Meiryo" charset="-128"/>
              </a:rPr>
              <a:t>ジェット・エンジン</a:t>
            </a:r>
            <a:endParaRPr lang="en-US" altLang="ja-JP" sz="1400" dirty="0">
              <a:solidFill>
                <a:schemeClr val="bg1"/>
              </a:solidFill>
              <a:latin typeface="Meiryo" charset="-128"/>
              <a:ea typeface="Meiryo" charset="-128"/>
              <a:cs typeface="Meiryo" charset="-128"/>
            </a:endParaRPr>
          </a:p>
          <a:p>
            <a:pPr marL="285750" indent="-285750">
              <a:buFont typeface="Wingdings" charset="2"/>
              <a:buChar char="ü"/>
            </a:pPr>
            <a:r>
              <a:rPr kumimoji="1" lang="ja-JP" altLang="en-US" sz="1400" dirty="0">
                <a:solidFill>
                  <a:schemeClr val="bg1"/>
                </a:solidFill>
                <a:latin typeface="Meiryo" charset="-128"/>
                <a:ea typeface="Meiryo" charset="-128"/>
                <a:cs typeface="Meiryo" charset="-128"/>
              </a:rPr>
              <a:t>燃料タンクなど</a:t>
            </a:r>
          </a:p>
        </p:txBody>
      </p:sp>
      <p:sp>
        <p:nvSpPr>
          <p:cNvPr id="20" name="テキスト ボックス 19"/>
          <p:cNvSpPr txBox="1"/>
          <p:nvPr/>
        </p:nvSpPr>
        <p:spPr>
          <a:xfrm>
            <a:off x="706361" y="2781058"/>
            <a:ext cx="2089033" cy="738664"/>
          </a:xfrm>
          <a:prstGeom prst="rect">
            <a:avLst/>
          </a:prstGeom>
          <a:noFill/>
        </p:spPr>
        <p:txBody>
          <a:bodyPr wrap="none" rtlCol="0">
            <a:spAutoFit/>
          </a:bodyPr>
          <a:lstStyle/>
          <a:p>
            <a:pPr marL="285750" indent="-285750">
              <a:buFont typeface="Wingdings" charset="2"/>
              <a:buChar char="ü"/>
            </a:pPr>
            <a:r>
              <a:rPr kumimoji="1" lang="ja-JP" altLang="en-US" sz="1400" dirty="0">
                <a:solidFill>
                  <a:schemeClr val="bg1"/>
                </a:solidFill>
                <a:latin typeface="Meiryo" charset="-128"/>
                <a:ea typeface="Meiryo" charset="-128"/>
                <a:cs typeface="Meiryo" charset="-128"/>
              </a:rPr>
              <a:t>シャッタースピード</a:t>
            </a:r>
            <a:endParaRPr kumimoji="1" lang="en-US" altLang="ja-JP" sz="1400" dirty="0">
              <a:solidFill>
                <a:schemeClr val="bg1"/>
              </a:solidFill>
              <a:latin typeface="Meiryo" charset="-128"/>
              <a:ea typeface="Meiryo" charset="-128"/>
              <a:cs typeface="Meiryo" charset="-128"/>
            </a:endParaRPr>
          </a:p>
          <a:p>
            <a:pPr marL="285750" indent="-285750">
              <a:buFont typeface="Wingdings" charset="2"/>
              <a:buChar char="ü"/>
            </a:pPr>
            <a:r>
              <a:rPr lang="ja-JP" altLang="en-US" sz="1400" dirty="0">
                <a:solidFill>
                  <a:schemeClr val="bg1"/>
                </a:solidFill>
                <a:latin typeface="Meiryo" charset="-128"/>
                <a:ea typeface="Meiryo" charset="-128"/>
                <a:cs typeface="Meiryo" charset="-128"/>
              </a:rPr>
              <a:t>発色・感度</a:t>
            </a:r>
            <a:endParaRPr lang="en-US" altLang="ja-JP" sz="1400" dirty="0">
              <a:solidFill>
                <a:schemeClr val="bg1"/>
              </a:solidFill>
              <a:latin typeface="Meiryo" charset="-128"/>
              <a:ea typeface="Meiryo" charset="-128"/>
              <a:cs typeface="Meiryo" charset="-128"/>
            </a:endParaRPr>
          </a:p>
          <a:p>
            <a:pPr marL="285750" indent="-285750">
              <a:buFont typeface="Wingdings" charset="2"/>
              <a:buChar char="ü"/>
            </a:pPr>
            <a:r>
              <a:rPr lang="ja-JP" altLang="en-US" sz="1400" dirty="0">
                <a:solidFill>
                  <a:schemeClr val="bg1"/>
                </a:solidFill>
                <a:latin typeface="Meiryo" charset="-128"/>
                <a:ea typeface="Meiryo" charset="-128"/>
                <a:cs typeface="Meiryo" charset="-128"/>
              </a:rPr>
              <a:t>フォーカス</a:t>
            </a:r>
            <a:r>
              <a:rPr kumimoji="1" lang="ja-JP" altLang="en-US" sz="1400" dirty="0">
                <a:solidFill>
                  <a:schemeClr val="bg1"/>
                </a:solidFill>
                <a:latin typeface="Meiryo" charset="-128"/>
                <a:ea typeface="Meiryo" charset="-128"/>
                <a:cs typeface="Meiryo" charset="-128"/>
              </a:rPr>
              <a:t>など</a:t>
            </a:r>
          </a:p>
        </p:txBody>
      </p:sp>
      <p:sp>
        <p:nvSpPr>
          <p:cNvPr id="21" name="テキスト ボックス 20"/>
          <p:cNvSpPr txBox="1"/>
          <p:nvPr/>
        </p:nvSpPr>
        <p:spPr>
          <a:xfrm>
            <a:off x="2994066" y="2787946"/>
            <a:ext cx="2348720" cy="738664"/>
          </a:xfrm>
          <a:prstGeom prst="rect">
            <a:avLst/>
          </a:prstGeom>
          <a:noFill/>
        </p:spPr>
        <p:txBody>
          <a:bodyPr wrap="none" rtlCol="0">
            <a:spAutoFit/>
          </a:bodyPr>
          <a:lstStyle/>
          <a:p>
            <a:pPr marL="285750" indent="-285750">
              <a:buFont typeface="Wingdings" charset="2"/>
              <a:buChar char="ü"/>
            </a:pPr>
            <a:r>
              <a:rPr kumimoji="1" lang="ja-JP" altLang="en-US" sz="1400" dirty="0">
                <a:solidFill>
                  <a:schemeClr val="bg1"/>
                </a:solidFill>
                <a:latin typeface="Meiryo" charset="-128"/>
                <a:ea typeface="Meiryo" charset="-128"/>
                <a:cs typeface="Meiryo" charset="-128"/>
              </a:rPr>
              <a:t>ブレーキ・タイミング</a:t>
            </a:r>
            <a:endParaRPr kumimoji="1" lang="en-US" altLang="ja-JP" sz="1400" dirty="0">
              <a:solidFill>
                <a:schemeClr val="bg1"/>
              </a:solidFill>
              <a:latin typeface="Meiryo" charset="-128"/>
              <a:ea typeface="Meiryo" charset="-128"/>
              <a:cs typeface="Meiryo" charset="-128"/>
            </a:endParaRPr>
          </a:p>
          <a:p>
            <a:pPr marL="285750" indent="-285750">
              <a:buFont typeface="Wingdings" charset="2"/>
              <a:buChar char="ü"/>
            </a:pPr>
            <a:r>
              <a:rPr lang="ja-JP" altLang="en-US" sz="1400" dirty="0">
                <a:solidFill>
                  <a:schemeClr val="bg1"/>
                </a:solidFill>
                <a:latin typeface="Meiryo" charset="-128"/>
                <a:ea typeface="Meiryo" charset="-128"/>
                <a:cs typeface="Meiryo" charset="-128"/>
              </a:rPr>
              <a:t>エンジン制御</a:t>
            </a:r>
            <a:endParaRPr lang="en-US" altLang="ja-JP" sz="1400" dirty="0">
              <a:solidFill>
                <a:schemeClr val="bg1"/>
              </a:solidFill>
              <a:latin typeface="Meiryo" charset="-128"/>
              <a:ea typeface="Meiryo" charset="-128"/>
              <a:cs typeface="Meiryo" charset="-128"/>
            </a:endParaRPr>
          </a:p>
          <a:p>
            <a:pPr marL="285750" indent="-285750">
              <a:buFont typeface="Wingdings" charset="2"/>
              <a:buChar char="ü"/>
            </a:pPr>
            <a:r>
              <a:rPr lang="ja-JP" altLang="en-US" sz="1400" dirty="0">
                <a:solidFill>
                  <a:schemeClr val="bg1"/>
                </a:solidFill>
                <a:latin typeface="Meiryo" charset="-128"/>
                <a:ea typeface="Meiryo" charset="-128"/>
                <a:cs typeface="Meiryo" charset="-128"/>
              </a:rPr>
              <a:t>機器のオンオフ</a:t>
            </a:r>
            <a:r>
              <a:rPr kumimoji="1" lang="ja-JP" altLang="en-US" sz="1400" dirty="0">
                <a:solidFill>
                  <a:schemeClr val="bg1"/>
                </a:solidFill>
                <a:latin typeface="Meiryo" charset="-128"/>
                <a:ea typeface="Meiryo" charset="-128"/>
                <a:cs typeface="Meiryo" charset="-128"/>
              </a:rPr>
              <a:t>など</a:t>
            </a:r>
          </a:p>
        </p:txBody>
      </p:sp>
      <p:sp>
        <p:nvSpPr>
          <p:cNvPr id="22" name="テキスト ボックス 21"/>
          <p:cNvSpPr txBox="1"/>
          <p:nvPr/>
        </p:nvSpPr>
        <p:spPr>
          <a:xfrm>
            <a:off x="5551351" y="2796022"/>
            <a:ext cx="2089033" cy="738664"/>
          </a:xfrm>
          <a:prstGeom prst="rect">
            <a:avLst/>
          </a:prstGeom>
          <a:noFill/>
        </p:spPr>
        <p:txBody>
          <a:bodyPr wrap="none" rtlCol="0">
            <a:spAutoFit/>
          </a:bodyPr>
          <a:lstStyle/>
          <a:p>
            <a:pPr marL="285750" indent="-285750">
              <a:buFont typeface="Wingdings" charset="2"/>
              <a:buChar char="ü"/>
            </a:pPr>
            <a:r>
              <a:rPr lang="ja-JP" altLang="en-US" sz="1400" dirty="0">
                <a:solidFill>
                  <a:schemeClr val="bg1"/>
                </a:solidFill>
                <a:latin typeface="Meiryo" charset="-128"/>
                <a:ea typeface="Meiryo" charset="-128"/>
                <a:cs typeface="Meiryo" charset="-128"/>
              </a:rPr>
              <a:t>姿勢や方向の制御</a:t>
            </a:r>
            <a:endParaRPr lang="en-US" altLang="ja-JP" sz="1400" dirty="0">
              <a:solidFill>
                <a:schemeClr val="bg1"/>
              </a:solidFill>
              <a:latin typeface="Meiryo" charset="-128"/>
              <a:ea typeface="Meiryo" charset="-128"/>
              <a:cs typeface="Meiryo" charset="-128"/>
            </a:endParaRPr>
          </a:p>
          <a:p>
            <a:pPr marL="285750" indent="-285750">
              <a:buFont typeface="Wingdings" charset="2"/>
              <a:buChar char="ü"/>
            </a:pPr>
            <a:r>
              <a:rPr lang="ja-JP" altLang="en-US" sz="1400" dirty="0">
                <a:solidFill>
                  <a:schemeClr val="bg1"/>
                </a:solidFill>
                <a:latin typeface="Meiryo" charset="-128"/>
                <a:ea typeface="Meiryo" charset="-128"/>
                <a:cs typeface="Meiryo" charset="-128"/>
              </a:rPr>
              <a:t>エンジンの制御</a:t>
            </a:r>
            <a:endParaRPr lang="en-US" altLang="ja-JP" sz="1400" dirty="0">
              <a:solidFill>
                <a:schemeClr val="bg1"/>
              </a:solidFill>
              <a:latin typeface="Meiryo" charset="-128"/>
              <a:ea typeface="Meiryo" charset="-128"/>
              <a:cs typeface="Meiryo" charset="-128"/>
            </a:endParaRPr>
          </a:p>
          <a:p>
            <a:pPr marL="285750" indent="-285750">
              <a:buFont typeface="Wingdings" charset="2"/>
              <a:buChar char="ü"/>
            </a:pPr>
            <a:r>
              <a:rPr kumimoji="1" lang="ja-JP" altLang="en-US" sz="1400" dirty="0">
                <a:solidFill>
                  <a:schemeClr val="bg1"/>
                </a:solidFill>
                <a:latin typeface="Meiryo" charset="-128"/>
                <a:ea typeface="Meiryo" charset="-128"/>
                <a:cs typeface="Meiryo" charset="-128"/>
              </a:rPr>
              <a:t>機内環境の制御など</a:t>
            </a:r>
          </a:p>
        </p:txBody>
      </p:sp>
      <p:sp>
        <p:nvSpPr>
          <p:cNvPr id="23" name="テキスト ボックス 22"/>
          <p:cNvSpPr txBox="1"/>
          <p:nvPr/>
        </p:nvSpPr>
        <p:spPr>
          <a:xfrm>
            <a:off x="273321" y="2388768"/>
            <a:ext cx="400110" cy="1169551"/>
          </a:xfrm>
          <a:prstGeom prst="rect">
            <a:avLst/>
          </a:prstGeom>
          <a:noFill/>
        </p:spPr>
        <p:txBody>
          <a:bodyPr vert="eaVert" wrap="none" rtlCol="0">
            <a:spAutoFit/>
          </a:bodyPr>
          <a:lstStyle/>
          <a:p>
            <a:pPr algn="ctr"/>
            <a:r>
              <a:rPr kumimoji="1" lang="ja-JP" altLang="en-US" sz="1400" b="1" dirty="0">
                <a:solidFill>
                  <a:schemeClr val="bg1"/>
                </a:solidFill>
                <a:latin typeface="Meiryo" charset="-128"/>
                <a:ea typeface="Meiryo" charset="-128"/>
                <a:cs typeface="Meiryo" charset="-128"/>
              </a:rPr>
              <a:t>ソフトウェア</a:t>
            </a:r>
          </a:p>
        </p:txBody>
      </p:sp>
      <p:sp>
        <p:nvSpPr>
          <p:cNvPr id="24" name="テキスト ボックス 23"/>
          <p:cNvSpPr txBox="1"/>
          <p:nvPr/>
        </p:nvSpPr>
        <p:spPr>
          <a:xfrm>
            <a:off x="274227" y="3795950"/>
            <a:ext cx="400110" cy="1169551"/>
          </a:xfrm>
          <a:prstGeom prst="rect">
            <a:avLst/>
          </a:prstGeom>
          <a:noFill/>
        </p:spPr>
        <p:txBody>
          <a:bodyPr vert="eaVert" wrap="none" rtlCol="0">
            <a:spAutoFit/>
          </a:bodyPr>
          <a:lstStyle/>
          <a:p>
            <a:pPr algn="ctr"/>
            <a:r>
              <a:rPr kumimoji="1" lang="ja-JP" altLang="en-US" sz="1400" b="1">
                <a:solidFill>
                  <a:schemeClr val="bg1"/>
                </a:solidFill>
                <a:latin typeface="Meiryo" charset="-128"/>
                <a:ea typeface="Meiryo" charset="-128"/>
                <a:cs typeface="Meiryo" charset="-128"/>
              </a:rPr>
              <a:t>ハードウェア</a:t>
            </a:r>
            <a:endParaRPr kumimoji="1" lang="ja-JP" altLang="en-US" sz="1400" b="1" dirty="0">
              <a:solidFill>
                <a:schemeClr val="bg1"/>
              </a:solidFill>
              <a:latin typeface="Meiryo" charset="-128"/>
              <a:ea typeface="Meiryo" charset="-128"/>
              <a:cs typeface="Meiryo" charset="-128"/>
            </a:endParaRPr>
          </a:p>
        </p:txBody>
      </p:sp>
      <p:sp>
        <p:nvSpPr>
          <p:cNvPr id="25" name="テキスト ボックス 24"/>
          <p:cNvSpPr txBox="1"/>
          <p:nvPr/>
        </p:nvSpPr>
        <p:spPr>
          <a:xfrm>
            <a:off x="7750488" y="4424183"/>
            <a:ext cx="1178528" cy="461665"/>
          </a:xfrm>
          <a:prstGeom prst="rect">
            <a:avLst/>
          </a:prstGeom>
          <a:noFill/>
        </p:spPr>
        <p:txBody>
          <a:bodyPr wrap="none" rtlCol="0">
            <a:spAutoFit/>
          </a:bodyPr>
          <a:lstStyle/>
          <a:p>
            <a:pPr marL="171450" indent="-171450">
              <a:buFont typeface="Wingdings" charset="2"/>
              <a:buChar char="Ø"/>
            </a:pPr>
            <a:r>
              <a:rPr kumimoji="1" lang="ja-JP" altLang="en-US" sz="800" dirty="0">
                <a:solidFill>
                  <a:schemeClr val="bg1"/>
                </a:solidFill>
              </a:rPr>
              <a:t>製造コストの低減</a:t>
            </a:r>
            <a:endParaRPr kumimoji="1" lang="en-US" altLang="ja-JP" sz="800" dirty="0">
              <a:solidFill>
                <a:schemeClr val="bg1"/>
              </a:solidFill>
            </a:endParaRPr>
          </a:p>
          <a:p>
            <a:pPr marL="171450" indent="-171450">
              <a:buFont typeface="Wingdings" charset="2"/>
              <a:buChar char="Ø"/>
            </a:pPr>
            <a:r>
              <a:rPr kumimoji="1" lang="ja-JP" altLang="en-US" sz="800" dirty="0">
                <a:solidFill>
                  <a:schemeClr val="bg1"/>
                </a:solidFill>
              </a:rPr>
              <a:t>故障要因の低減</a:t>
            </a:r>
            <a:endParaRPr kumimoji="1" lang="en-US" altLang="ja-JP" sz="800" dirty="0">
              <a:solidFill>
                <a:schemeClr val="bg1"/>
              </a:solidFill>
            </a:endParaRPr>
          </a:p>
          <a:p>
            <a:pPr marL="171450" indent="-171450">
              <a:buFont typeface="Wingdings" charset="2"/>
              <a:buChar char="Ø"/>
            </a:pPr>
            <a:r>
              <a:rPr lang="ja-JP" altLang="en-US" sz="800" dirty="0">
                <a:solidFill>
                  <a:schemeClr val="bg1"/>
                </a:solidFill>
              </a:rPr>
              <a:t>保守容易性の実現</a:t>
            </a:r>
            <a:endParaRPr kumimoji="1" lang="ja-JP" altLang="en-US" sz="800" dirty="0">
              <a:solidFill>
                <a:schemeClr val="bg1"/>
              </a:solidFill>
            </a:endParaRPr>
          </a:p>
        </p:txBody>
      </p:sp>
      <p:sp>
        <p:nvSpPr>
          <p:cNvPr id="26" name="テキスト ボックス 25"/>
          <p:cNvSpPr txBox="1"/>
          <p:nvPr/>
        </p:nvSpPr>
        <p:spPr>
          <a:xfrm>
            <a:off x="7793761" y="3857505"/>
            <a:ext cx="1082348" cy="523220"/>
          </a:xfrm>
          <a:prstGeom prst="rect">
            <a:avLst/>
          </a:prstGeom>
          <a:noFill/>
        </p:spPr>
        <p:txBody>
          <a:bodyPr wrap="none" rtlCol="0">
            <a:spAutoFit/>
          </a:bodyPr>
          <a:lstStyle/>
          <a:p>
            <a:r>
              <a:rPr kumimoji="1" lang="ja-JP" altLang="en-US" sz="1400" dirty="0">
                <a:solidFill>
                  <a:schemeClr val="bg1"/>
                </a:solidFill>
                <a:latin typeface="Meiryo" charset="-128"/>
                <a:ea typeface="Meiryo" charset="-128"/>
                <a:cs typeface="Meiryo" charset="-128"/>
              </a:rPr>
              <a:t>できるだけ</a:t>
            </a:r>
            <a:endParaRPr kumimoji="1" lang="en-US" altLang="ja-JP" sz="1400" dirty="0">
              <a:solidFill>
                <a:schemeClr val="bg1"/>
              </a:solidFill>
              <a:latin typeface="Meiryo" charset="-128"/>
              <a:ea typeface="Meiryo" charset="-128"/>
              <a:cs typeface="Meiryo" charset="-128"/>
            </a:endParaRPr>
          </a:p>
          <a:p>
            <a:r>
              <a:rPr lang="ja-JP" altLang="en-US" sz="1400" b="1" dirty="0">
                <a:solidFill>
                  <a:schemeClr val="bg1"/>
                </a:solidFill>
                <a:latin typeface="Meiryo" charset="-128"/>
                <a:ea typeface="Meiryo" charset="-128"/>
                <a:cs typeface="Meiryo" charset="-128"/>
              </a:rPr>
              <a:t>シンプル</a:t>
            </a:r>
            <a:r>
              <a:rPr lang="ja-JP" altLang="en-US" sz="1400" dirty="0">
                <a:solidFill>
                  <a:schemeClr val="bg1"/>
                </a:solidFill>
                <a:latin typeface="Meiryo" charset="-128"/>
                <a:ea typeface="Meiryo" charset="-128"/>
                <a:cs typeface="Meiryo" charset="-128"/>
              </a:rPr>
              <a:t>に</a:t>
            </a:r>
            <a:endParaRPr kumimoji="1" lang="ja-JP" altLang="en-US" sz="1400" dirty="0">
              <a:solidFill>
                <a:schemeClr val="bg1"/>
              </a:solidFill>
              <a:latin typeface="Meiryo" charset="-128"/>
              <a:ea typeface="Meiryo" charset="-128"/>
              <a:cs typeface="Meiryo" charset="-128"/>
            </a:endParaRPr>
          </a:p>
        </p:txBody>
      </p:sp>
      <p:sp>
        <p:nvSpPr>
          <p:cNvPr id="27" name="テキスト ボックス 26"/>
          <p:cNvSpPr txBox="1"/>
          <p:nvPr/>
        </p:nvSpPr>
        <p:spPr>
          <a:xfrm>
            <a:off x="7734664" y="3040012"/>
            <a:ext cx="1229824" cy="461665"/>
          </a:xfrm>
          <a:prstGeom prst="rect">
            <a:avLst/>
          </a:prstGeom>
          <a:noFill/>
        </p:spPr>
        <p:txBody>
          <a:bodyPr wrap="none" rtlCol="0">
            <a:spAutoFit/>
          </a:bodyPr>
          <a:lstStyle/>
          <a:p>
            <a:pPr marL="171450" indent="-171450">
              <a:buFont typeface="Wingdings" charset="2"/>
              <a:buChar char="Ø"/>
            </a:pPr>
            <a:r>
              <a:rPr lang="ja-JP" altLang="en-US" sz="800" dirty="0">
                <a:solidFill>
                  <a:schemeClr val="bg1"/>
                </a:solidFill>
              </a:rPr>
              <a:t>開発コストの低減</a:t>
            </a:r>
            <a:endParaRPr kumimoji="1" lang="en-US" altLang="ja-JP" sz="800" dirty="0">
              <a:solidFill>
                <a:schemeClr val="bg1"/>
              </a:solidFill>
            </a:endParaRPr>
          </a:p>
          <a:p>
            <a:pPr marL="171450" indent="-171450">
              <a:buFont typeface="Wingdings" charset="2"/>
              <a:buChar char="Ø"/>
            </a:pPr>
            <a:r>
              <a:rPr lang="ja-JP" altLang="en-US" sz="800" dirty="0">
                <a:solidFill>
                  <a:schemeClr val="bg1"/>
                </a:solidFill>
              </a:rPr>
              <a:t>高機能化のしやすさ</a:t>
            </a:r>
            <a:endParaRPr kumimoji="1" lang="en-US" altLang="ja-JP" sz="800" dirty="0">
              <a:solidFill>
                <a:schemeClr val="bg1"/>
              </a:solidFill>
            </a:endParaRPr>
          </a:p>
          <a:p>
            <a:pPr marL="171450" indent="-171450">
              <a:buFont typeface="Wingdings" charset="2"/>
              <a:buChar char="Ø"/>
            </a:pPr>
            <a:r>
              <a:rPr lang="ja-JP" altLang="en-US" sz="800" dirty="0">
                <a:solidFill>
                  <a:schemeClr val="bg1"/>
                </a:solidFill>
              </a:rPr>
              <a:t>保守容易性の実現</a:t>
            </a:r>
            <a:endParaRPr kumimoji="1" lang="ja-JP" altLang="en-US" sz="800" dirty="0">
              <a:solidFill>
                <a:schemeClr val="bg1"/>
              </a:solidFill>
            </a:endParaRPr>
          </a:p>
        </p:txBody>
      </p:sp>
      <p:sp>
        <p:nvSpPr>
          <p:cNvPr id="28" name="テキスト ボックス 27"/>
          <p:cNvSpPr txBox="1"/>
          <p:nvPr/>
        </p:nvSpPr>
        <p:spPr>
          <a:xfrm>
            <a:off x="7777937" y="2473334"/>
            <a:ext cx="1082348" cy="523220"/>
          </a:xfrm>
          <a:prstGeom prst="rect">
            <a:avLst/>
          </a:prstGeom>
          <a:noFill/>
        </p:spPr>
        <p:txBody>
          <a:bodyPr wrap="none" rtlCol="0">
            <a:spAutoFit/>
          </a:bodyPr>
          <a:lstStyle/>
          <a:p>
            <a:r>
              <a:rPr kumimoji="1" lang="ja-JP" altLang="en-US" sz="1400" dirty="0">
                <a:solidFill>
                  <a:schemeClr val="bg1"/>
                </a:solidFill>
                <a:latin typeface="Meiryo" charset="-128"/>
                <a:ea typeface="Meiryo" charset="-128"/>
                <a:cs typeface="Meiryo" charset="-128"/>
              </a:rPr>
              <a:t>できるだけ</a:t>
            </a:r>
            <a:endParaRPr kumimoji="1" lang="en-US" altLang="ja-JP" sz="1400" dirty="0">
              <a:solidFill>
                <a:schemeClr val="bg1"/>
              </a:solidFill>
              <a:latin typeface="Meiryo" charset="-128"/>
              <a:ea typeface="Meiryo" charset="-128"/>
              <a:cs typeface="Meiryo" charset="-128"/>
            </a:endParaRPr>
          </a:p>
          <a:p>
            <a:r>
              <a:rPr lang="ja-JP" altLang="en-US" sz="1400" b="1" dirty="0">
                <a:solidFill>
                  <a:schemeClr val="bg1"/>
                </a:solidFill>
                <a:latin typeface="Meiryo" charset="-128"/>
                <a:ea typeface="Meiryo" charset="-128"/>
                <a:cs typeface="Meiryo" charset="-128"/>
              </a:rPr>
              <a:t>多機能</a:t>
            </a:r>
            <a:r>
              <a:rPr lang="ja-JP" altLang="en-US" sz="1400" dirty="0">
                <a:solidFill>
                  <a:schemeClr val="bg1"/>
                </a:solidFill>
                <a:latin typeface="Meiryo" charset="-128"/>
                <a:ea typeface="Meiryo" charset="-128"/>
                <a:cs typeface="Meiryo" charset="-128"/>
              </a:rPr>
              <a:t>に</a:t>
            </a:r>
            <a:endParaRPr kumimoji="1" lang="ja-JP" altLang="en-US" sz="1400" dirty="0">
              <a:solidFill>
                <a:schemeClr val="bg1"/>
              </a:solidFill>
              <a:latin typeface="Meiryo" charset="-128"/>
              <a:ea typeface="Meiryo" charset="-128"/>
              <a:cs typeface="Meiryo" charset="-128"/>
            </a:endParaRPr>
          </a:p>
        </p:txBody>
      </p:sp>
      <p:sp>
        <p:nvSpPr>
          <p:cNvPr id="29" name="四角形吹き出し 28"/>
          <p:cNvSpPr/>
          <p:nvPr/>
        </p:nvSpPr>
        <p:spPr>
          <a:xfrm>
            <a:off x="7793761" y="959046"/>
            <a:ext cx="1131356" cy="1245818"/>
          </a:xfrm>
          <a:prstGeom prst="wedgeRectCallout">
            <a:avLst>
              <a:gd name="adj1" fmla="val -87010"/>
              <a:gd name="adj2" fmla="val 71859"/>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b="1" dirty="0" err="1">
                <a:solidFill>
                  <a:srgbClr val="FFFFFF"/>
                </a:solidFill>
                <a:latin typeface="Meiryo" charset="-128"/>
                <a:ea typeface="Meiryo" charset="-128"/>
                <a:cs typeface="Meiryo" charset="-128"/>
              </a:rPr>
              <a:t>IoT</a:t>
            </a:r>
            <a:r>
              <a:rPr kumimoji="1" lang="ja-JP" altLang="en-US" b="1" dirty="0">
                <a:solidFill>
                  <a:srgbClr val="FFFFFF"/>
                </a:solidFill>
                <a:latin typeface="Meiryo" charset="-128"/>
                <a:ea typeface="Meiryo" charset="-128"/>
                <a:cs typeface="Meiryo" charset="-128"/>
              </a:rPr>
              <a:t>化</a:t>
            </a:r>
            <a:endParaRPr kumimoji="1" lang="en-US" altLang="ja-JP" b="1" dirty="0">
              <a:solidFill>
                <a:srgbClr val="FFFFFF"/>
              </a:solidFill>
              <a:latin typeface="Meiryo" charset="-128"/>
              <a:ea typeface="Meiryo" charset="-128"/>
              <a:cs typeface="Meiryo" charset="-128"/>
            </a:endParaRPr>
          </a:p>
          <a:p>
            <a:endParaRPr kumimoji="1" lang="en-US" altLang="ja-JP" sz="800" dirty="0">
              <a:solidFill>
                <a:srgbClr val="FFFFFF"/>
              </a:solidFill>
              <a:latin typeface="Meiryo" charset="-128"/>
              <a:ea typeface="Meiryo" charset="-128"/>
              <a:cs typeface="Meiryo" charset="-128"/>
            </a:endParaRPr>
          </a:p>
          <a:p>
            <a:r>
              <a:rPr kumimoji="1" lang="ja-JP" altLang="en-US" sz="800" dirty="0">
                <a:solidFill>
                  <a:srgbClr val="FFFFFF"/>
                </a:solidFill>
                <a:latin typeface="Meiryo" charset="-128"/>
                <a:ea typeface="Meiryo" charset="-128"/>
                <a:cs typeface="Meiryo" charset="-128"/>
              </a:rPr>
              <a:t>通信機能を組み込みインターネットにつなげることでモノをサービス化する</a:t>
            </a:r>
          </a:p>
        </p:txBody>
      </p:sp>
      <p:sp>
        <p:nvSpPr>
          <p:cNvPr id="30" name="四角形吹き出し 29"/>
          <p:cNvSpPr/>
          <p:nvPr/>
        </p:nvSpPr>
        <p:spPr>
          <a:xfrm>
            <a:off x="7799674" y="5181117"/>
            <a:ext cx="1131356" cy="1245818"/>
          </a:xfrm>
          <a:prstGeom prst="wedgeRectCallout">
            <a:avLst>
              <a:gd name="adj1" fmla="val -94604"/>
              <a:gd name="adj2" fmla="val -76414"/>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b="1" dirty="0">
                <a:solidFill>
                  <a:srgbClr val="FFFFFF"/>
                </a:solidFill>
                <a:latin typeface="Meiryo" charset="-128"/>
                <a:ea typeface="Meiryo" charset="-128"/>
                <a:cs typeface="Meiryo" charset="-128"/>
              </a:rPr>
              <a:t>モジュラー化</a:t>
            </a:r>
            <a:endParaRPr kumimoji="1" lang="en-US" altLang="ja-JP" sz="1200" b="1" dirty="0">
              <a:solidFill>
                <a:srgbClr val="FFFFFF"/>
              </a:solidFill>
              <a:latin typeface="Meiryo" charset="-128"/>
              <a:ea typeface="Meiryo" charset="-128"/>
              <a:cs typeface="Meiryo" charset="-128"/>
            </a:endParaRPr>
          </a:p>
          <a:p>
            <a:endParaRPr kumimoji="1" lang="en-US" altLang="ja-JP" sz="800" dirty="0">
              <a:solidFill>
                <a:srgbClr val="FFFFFF"/>
              </a:solidFill>
              <a:latin typeface="Meiryo" charset="-128"/>
              <a:ea typeface="Meiryo" charset="-128"/>
              <a:cs typeface="Meiryo" charset="-128"/>
            </a:endParaRPr>
          </a:p>
          <a:p>
            <a:r>
              <a:rPr kumimoji="1" lang="ja-JP" altLang="en-US" sz="800" dirty="0">
                <a:solidFill>
                  <a:srgbClr val="FFFFFF"/>
                </a:solidFill>
                <a:latin typeface="Meiryo" charset="-128"/>
                <a:ea typeface="Meiryo" charset="-128"/>
                <a:cs typeface="Meiryo" charset="-128"/>
              </a:rPr>
              <a:t>機能を標準化・部品化することで、生産コストの低減と保守性を向上させる</a:t>
            </a:r>
          </a:p>
        </p:txBody>
      </p:sp>
    </p:spTree>
    <p:extLst>
      <p:ext uri="{BB962C8B-B14F-4D97-AF65-F5344CB8AC3E}">
        <p14:creationId xmlns:p14="http://schemas.microsoft.com/office/powerpoint/2010/main" val="1606487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正方形/長方形 91"/>
          <p:cNvSpPr/>
          <p:nvPr/>
        </p:nvSpPr>
        <p:spPr>
          <a:xfrm>
            <a:off x="990601" y="3794606"/>
            <a:ext cx="7123099" cy="2528170"/>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8" name="図 7">
            <a:extLst>
              <a:ext uri="{FF2B5EF4-FFF2-40B4-BE49-F238E27FC236}">
                <a16:creationId xmlns:a16="http://schemas.microsoft.com/office/drawing/2014/main" id="{CFEE0260-E1E9-1D41-8A2C-E86CDFE0BE39}"/>
              </a:ext>
            </a:extLst>
          </p:cNvPr>
          <p:cNvPicPr>
            <a:picLocks noChangeAspect="1"/>
          </p:cNvPicPr>
          <p:nvPr/>
        </p:nvPicPr>
        <p:blipFill>
          <a:blip r:embed="rId3"/>
          <a:stretch>
            <a:fillRect/>
          </a:stretch>
        </p:blipFill>
        <p:spPr>
          <a:xfrm>
            <a:off x="1207013" y="4542957"/>
            <a:ext cx="2379543" cy="1612801"/>
          </a:xfrm>
          <a:prstGeom prst="rect">
            <a:avLst/>
          </a:prstGeom>
        </p:spPr>
      </p:pic>
      <p:pic>
        <p:nvPicPr>
          <p:cNvPr id="11" name="図 10">
            <a:extLst>
              <a:ext uri="{FF2B5EF4-FFF2-40B4-BE49-F238E27FC236}">
                <a16:creationId xmlns:a16="http://schemas.microsoft.com/office/drawing/2014/main" id="{4D5742E5-8F48-9945-8F1F-1F3857B89E1C}"/>
              </a:ext>
            </a:extLst>
          </p:cNvPr>
          <p:cNvPicPr>
            <a:picLocks noChangeAspect="1"/>
          </p:cNvPicPr>
          <p:nvPr/>
        </p:nvPicPr>
        <p:blipFill>
          <a:blip r:embed="rId4"/>
          <a:stretch>
            <a:fillRect/>
          </a:stretch>
        </p:blipFill>
        <p:spPr>
          <a:xfrm>
            <a:off x="3581435" y="4450249"/>
            <a:ext cx="2358487" cy="1834379"/>
          </a:xfrm>
          <a:prstGeom prst="rect">
            <a:avLst/>
          </a:prstGeom>
        </p:spPr>
      </p:pic>
      <p:pic>
        <p:nvPicPr>
          <p:cNvPr id="12" name="図 11">
            <a:extLst>
              <a:ext uri="{FF2B5EF4-FFF2-40B4-BE49-F238E27FC236}">
                <a16:creationId xmlns:a16="http://schemas.microsoft.com/office/drawing/2014/main" id="{1FAAC49E-7B1F-2E47-9527-24AAB8DA4FEB}"/>
              </a:ext>
            </a:extLst>
          </p:cNvPr>
          <p:cNvPicPr>
            <a:picLocks noChangeAspect="1"/>
          </p:cNvPicPr>
          <p:nvPr/>
        </p:nvPicPr>
        <p:blipFill>
          <a:blip r:embed="rId5"/>
          <a:stretch>
            <a:fillRect/>
          </a:stretch>
        </p:blipFill>
        <p:spPr>
          <a:xfrm>
            <a:off x="6070360" y="4442879"/>
            <a:ext cx="1842075" cy="1717735"/>
          </a:xfrm>
          <a:prstGeom prst="rect">
            <a:avLst/>
          </a:prstGeom>
        </p:spPr>
      </p:pic>
      <p:sp>
        <p:nvSpPr>
          <p:cNvPr id="2" name="タイトル 1"/>
          <p:cNvSpPr>
            <a:spLocks noGrp="1"/>
          </p:cNvSpPr>
          <p:nvPr>
            <p:ph type="title"/>
          </p:nvPr>
        </p:nvSpPr>
        <p:spPr/>
        <p:txBody>
          <a:bodyPr/>
          <a:lstStyle/>
          <a:p>
            <a:r>
              <a:rPr lang="ja-JP" altLang="en-US"/>
              <a:t>モノのサービス化：適用範囲の拡大</a:t>
            </a:r>
            <a:endParaRPr kumimoji="1" lang="ja-JP" altLang="en-US" dirty="0"/>
          </a:p>
        </p:txBody>
      </p:sp>
      <p:sp>
        <p:nvSpPr>
          <p:cNvPr id="4" name="正方形/長方形 3"/>
          <p:cNvSpPr/>
          <p:nvPr/>
        </p:nvSpPr>
        <p:spPr>
          <a:xfrm>
            <a:off x="990601" y="1116061"/>
            <a:ext cx="2339302" cy="1724121"/>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1" name="正方形/長方形 50"/>
          <p:cNvSpPr/>
          <p:nvPr/>
        </p:nvSpPr>
        <p:spPr>
          <a:xfrm>
            <a:off x="3400762" y="1116061"/>
            <a:ext cx="2339302" cy="1724121"/>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2" name="正方形/長方形 51"/>
          <p:cNvSpPr/>
          <p:nvPr/>
        </p:nvSpPr>
        <p:spPr>
          <a:xfrm>
            <a:off x="5807748" y="1116061"/>
            <a:ext cx="2339302" cy="1724121"/>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テキスト ボックス 4"/>
          <p:cNvSpPr txBox="1"/>
          <p:nvPr/>
        </p:nvSpPr>
        <p:spPr>
          <a:xfrm>
            <a:off x="990601" y="1216121"/>
            <a:ext cx="2339302" cy="369332"/>
          </a:xfrm>
          <a:prstGeom prst="rect">
            <a:avLst/>
          </a:prstGeom>
          <a:noFill/>
        </p:spPr>
        <p:txBody>
          <a:bodyPr wrap="square" rtlCol="0">
            <a:spAutoFit/>
          </a:bodyPr>
          <a:lstStyle/>
          <a:p>
            <a:pPr algn="ctr"/>
            <a:r>
              <a:rPr kumimoji="1" lang="ja-JP" altLang="en-US" dirty="0">
                <a:solidFill>
                  <a:srgbClr val="0000FF"/>
                </a:solidFill>
                <a:latin typeface="メイリオ"/>
                <a:ea typeface="メイリオ"/>
                <a:cs typeface="メイリオ"/>
              </a:rPr>
              <a:t>自動車メーカー</a:t>
            </a:r>
          </a:p>
        </p:txBody>
      </p:sp>
      <p:sp>
        <p:nvSpPr>
          <p:cNvPr id="53" name="テキスト ボックス 52"/>
          <p:cNvSpPr txBox="1"/>
          <p:nvPr/>
        </p:nvSpPr>
        <p:spPr>
          <a:xfrm>
            <a:off x="3400762" y="1216121"/>
            <a:ext cx="2339302" cy="369332"/>
          </a:xfrm>
          <a:prstGeom prst="rect">
            <a:avLst/>
          </a:prstGeom>
          <a:noFill/>
        </p:spPr>
        <p:txBody>
          <a:bodyPr wrap="square" rtlCol="0">
            <a:spAutoFit/>
          </a:bodyPr>
          <a:lstStyle/>
          <a:p>
            <a:pPr algn="ctr"/>
            <a:r>
              <a:rPr kumimoji="1" lang="ja-JP" altLang="en-US" dirty="0">
                <a:solidFill>
                  <a:srgbClr val="0000FF"/>
                </a:solidFill>
                <a:latin typeface="メイリオ"/>
                <a:ea typeface="メイリオ"/>
                <a:cs typeface="メイリオ"/>
              </a:rPr>
              <a:t>航空機メーカー</a:t>
            </a:r>
          </a:p>
        </p:txBody>
      </p:sp>
      <p:sp>
        <p:nvSpPr>
          <p:cNvPr id="54" name="テキスト ボックス 53"/>
          <p:cNvSpPr txBox="1"/>
          <p:nvPr/>
        </p:nvSpPr>
        <p:spPr>
          <a:xfrm>
            <a:off x="5807748" y="1216121"/>
            <a:ext cx="2339302" cy="369332"/>
          </a:xfrm>
          <a:prstGeom prst="rect">
            <a:avLst/>
          </a:prstGeom>
          <a:noFill/>
        </p:spPr>
        <p:txBody>
          <a:bodyPr wrap="square" rtlCol="0">
            <a:spAutoFit/>
          </a:bodyPr>
          <a:lstStyle/>
          <a:p>
            <a:pPr algn="ctr"/>
            <a:r>
              <a:rPr kumimoji="1" lang="ja-JP" altLang="en-US" dirty="0">
                <a:solidFill>
                  <a:srgbClr val="0000FF"/>
                </a:solidFill>
                <a:latin typeface="メイリオ"/>
                <a:ea typeface="メイリオ"/>
                <a:cs typeface="メイリオ"/>
              </a:rPr>
              <a:t>工作機械メーカー</a:t>
            </a:r>
          </a:p>
        </p:txBody>
      </p:sp>
      <p:sp>
        <p:nvSpPr>
          <p:cNvPr id="6" name="正方形/長方形 5"/>
          <p:cNvSpPr/>
          <p:nvPr/>
        </p:nvSpPr>
        <p:spPr>
          <a:xfrm>
            <a:off x="1111442" y="1712453"/>
            <a:ext cx="1377757" cy="269394"/>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アナリティクス</a:t>
            </a:r>
          </a:p>
        </p:txBody>
      </p:sp>
      <p:sp>
        <p:nvSpPr>
          <p:cNvPr id="55" name="正方形/長方形 54"/>
          <p:cNvSpPr/>
          <p:nvPr/>
        </p:nvSpPr>
        <p:spPr>
          <a:xfrm>
            <a:off x="1111442" y="2043423"/>
            <a:ext cx="1377757" cy="269394"/>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ソフトウェア改修</a:t>
            </a:r>
          </a:p>
        </p:txBody>
      </p:sp>
      <p:sp>
        <p:nvSpPr>
          <p:cNvPr id="56" name="正方形/長方形 55"/>
          <p:cNvSpPr/>
          <p:nvPr/>
        </p:nvSpPr>
        <p:spPr>
          <a:xfrm>
            <a:off x="1111443" y="2374393"/>
            <a:ext cx="638848" cy="269394"/>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データ</a:t>
            </a:r>
            <a:endParaRPr kumimoji="1" lang="en-US" altLang="ja-JP" sz="800" dirty="0">
              <a:solidFill>
                <a:srgbClr val="FFFFFF"/>
              </a:solidFill>
              <a:latin typeface="ＭＳ Ｐゴシック"/>
              <a:ea typeface="ＭＳ Ｐゴシック"/>
              <a:cs typeface="ＭＳ Ｐゴシック"/>
            </a:endParaRPr>
          </a:p>
          <a:p>
            <a:pPr algn="ctr"/>
            <a:r>
              <a:rPr kumimoji="1" lang="ja-JP" altLang="en-US" sz="800" dirty="0">
                <a:solidFill>
                  <a:srgbClr val="FFFFFF"/>
                </a:solidFill>
                <a:latin typeface="ＭＳ Ｐゴシック"/>
                <a:ea typeface="ＭＳ Ｐゴシック"/>
                <a:cs typeface="ＭＳ Ｐゴシック"/>
              </a:rPr>
              <a:t>収集</a:t>
            </a:r>
          </a:p>
        </p:txBody>
      </p:sp>
      <p:sp>
        <p:nvSpPr>
          <p:cNvPr id="57" name="正方形/長方形 56"/>
          <p:cNvSpPr/>
          <p:nvPr/>
        </p:nvSpPr>
        <p:spPr>
          <a:xfrm>
            <a:off x="1787642" y="2374393"/>
            <a:ext cx="701557" cy="269394"/>
          </a:xfrm>
          <a:prstGeom prst="rect">
            <a:avLst/>
          </a:prstGeom>
          <a:solidFill>
            <a:schemeClr val="accent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ソフトウェア</a:t>
            </a:r>
            <a:endParaRPr kumimoji="1" lang="en-US" altLang="ja-JP" sz="800" dirty="0">
              <a:solidFill>
                <a:srgbClr val="FFFFFF"/>
              </a:solidFill>
              <a:latin typeface="ＭＳ Ｐゴシック"/>
              <a:ea typeface="ＭＳ Ｐゴシック"/>
              <a:cs typeface="ＭＳ Ｐゴシック"/>
            </a:endParaRPr>
          </a:p>
          <a:p>
            <a:pPr algn="ctr"/>
            <a:r>
              <a:rPr kumimoji="1" lang="ja-JP" altLang="en-US" sz="800" dirty="0">
                <a:solidFill>
                  <a:srgbClr val="FFFFFF"/>
                </a:solidFill>
                <a:latin typeface="ＭＳ Ｐゴシック"/>
                <a:ea typeface="ＭＳ Ｐゴシック"/>
                <a:cs typeface="ＭＳ Ｐゴシック"/>
              </a:rPr>
              <a:t>配信</a:t>
            </a:r>
          </a:p>
        </p:txBody>
      </p:sp>
      <p:sp>
        <p:nvSpPr>
          <p:cNvPr id="7" name="正方形/長方形 6"/>
          <p:cNvSpPr/>
          <p:nvPr/>
        </p:nvSpPr>
        <p:spPr>
          <a:xfrm>
            <a:off x="2896541" y="1714182"/>
            <a:ext cx="323273" cy="931334"/>
          </a:xfrm>
          <a:prstGeom prst="rect">
            <a:avLst/>
          </a:prstGeom>
          <a:solidFill>
            <a:srgbClr val="6600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eaVert" rtlCol="0" anchor="ctr"/>
          <a:lstStyle/>
          <a:p>
            <a:pPr algn="ctr"/>
            <a:r>
              <a:rPr kumimoji="1" lang="ja-JP" altLang="en-US" sz="1200" dirty="0">
                <a:solidFill>
                  <a:srgbClr val="FFFFFF"/>
                </a:solidFill>
                <a:latin typeface="ＭＳ Ｐゴシック"/>
                <a:ea typeface="ＭＳ Ｐゴシック"/>
                <a:cs typeface="ＭＳ Ｐゴシック"/>
              </a:rPr>
              <a:t>新規開発</a:t>
            </a:r>
          </a:p>
        </p:txBody>
      </p:sp>
      <p:grpSp>
        <p:nvGrpSpPr>
          <p:cNvPr id="48" name="図形グループ 47"/>
          <p:cNvGrpSpPr/>
          <p:nvPr/>
        </p:nvGrpSpPr>
        <p:grpSpPr>
          <a:xfrm>
            <a:off x="2586182" y="1772098"/>
            <a:ext cx="230909" cy="419498"/>
            <a:chOff x="1946324" y="4125162"/>
            <a:chExt cx="969964" cy="2007872"/>
          </a:xfrm>
        </p:grpSpPr>
        <p:sp>
          <p:nvSpPr>
            <p:cNvPr id="49" name="円/楕円 48"/>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50" name="フローチャート: 論理積ゲート 49"/>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sp>
        <p:nvSpPr>
          <p:cNvPr id="58" name="正方形/長方形 57"/>
          <p:cNvSpPr/>
          <p:nvPr/>
        </p:nvSpPr>
        <p:spPr>
          <a:xfrm>
            <a:off x="1924243" y="4087090"/>
            <a:ext cx="1273520" cy="315577"/>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a:solidFill>
                  <a:srgbClr val="FFFFFF"/>
                </a:solidFill>
                <a:latin typeface="ＭＳ Ｐゴシック"/>
                <a:ea typeface="ＭＳ Ｐゴシック"/>
                <a:cs typeface="ＭＳ Ｐゴシック"/>
              </a:rPr>
              <a:t>制御</a:t>
            </a:r>
            <a:r>
              <a:rPr kumimoji="1" lang="ja-JP" altLang="en-US" sz="1200" dirty="0">
                <a:solidFill>
                  <a:srgbClr val="FFFFFF"/>
                </a:solidFill>
                <a:latin typeface="ＭＳ Ｐゴシック"/>
                <a:ea typeface="ＭＳ Ｐゴシック"/>
                <a:cs typeface="ＭＳ Ｐゴシック"/>
              </a:rPr>
              <a:t>ソフトウェア</a:t>
            </a:r>
          </a:p>
        </p:txBody>
      </p:sp>
      <p:sp>
        <p:nvSpPr>
          <p:cNvPr id="18" name="上矢印 17"/>
          <p:cNvSpPr/>
          <p:nvPr/>
        </p:nvSpPr>
        <p:spPr>
          <a:xfrm>
            <a:off x="1231516" y="2645516"/>
            <a:ext cx="426412" cy="2018848"/>
          </a:xfrm>
          <a:prstGeom prst="upArrow">
            <a:avLst/>
          </a:prstGeom>
          <a:solidFill>
            <a:schemeClr val="accent5">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1" name="上矢印 60"/>
          <p:cNvSpPr/>
          <p:nvPr/>
        </p:nvSpPr>
        <p:spPr>
          <a:xfrm flipV="1">
            <a:off x="1924242" y="2643784"/>
            <a:ext cx="426412" cy="1503153"/>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2" name="上矢印 61"/>
          <p:cNvSpPr/>
          <p:nvPr/>
        </p:nvSpPr>
        <p:spPr>
          <a:xfrm flipV="1">
            <a:off x="2683335" y="4333393"/>
            <a:ext cx="426412" cy="652514"/>
          </a:xfrm>
          <a:prstGeom prst="upArrow">
            <a:avLst/>
          </a:prstGeom>
          <a:solidFill>
            <a:schemeClr val="accent3">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800000"/>
              </a:solidFill>
              <a:latin typeface="ＭＳ Ｐゴシック"/>
              <a:ea typeface="ＭＳ Ｐゴシック"/>
              <a:cs typeface="ＭＳ Ｐゴシック"/>
            </a:endParaRPr>
          </a:p>
        </p:txBody>
      </p:sp>
      <p:sp>
        <p:nvSpPr>
          <p:cNvPr id="63" name="正方形/長方形 62"/>
          <p:cNvSpPr/>
          <p:nvPr/>
        </p:nvSpPr>
        <p:spPr>
          <a:xfrm>
            <a:off x="3512086" y="1712453"/>
            <a:ext cx="1377757" cy="269394"/>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アナリティクス</a:t>
            </a:r>
          </a:p>
        </p:txBody>
      </p:sp>
      <p:sp>
        <p:nvSpPr>
          <p:cNvPr id="64" name="正方形/長方形 63"/>
          <p:cNvSpPr/>
          <p:nvPr/>
        </p:nvSpPr>
        <p:spPr>
          <a:xfrm>
            <a:off x="3512086" y="2043423"/>
            <a:ext cx="1377757" cy="269394"/>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ソフトウェア改修</a:t>
            </a:r>
          </a:p>
        </p:txBody>
      </p:sp>
      <p:sp>
        <p:nvSpPr>
          <p:cNvPr id="65" name="正方形/長方形 64"/>
          <p:cNvSpPr/>
          <p:nvPr/>
        </p:nvSpPr>
        <p:spPr>
          <a:xfrm>
            <a:off x="3512087" y="2374393"/>
            <a:ext cx="638848" cy="269394"/>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データ</a:t>
            </a:r>
            <a:endParaRPr kumimoji="1" lang="en-US" altLang="ja-JP" sz="800" dirty="0">
              <a:solidFill>
                <a:srgbClr val="FFFFFF"/>
              </a:solidFill>
              <a:latin typeface="ＭＳ Ｐゴシック"/>
              <a:ea typeface="ＭＳ Ｐゴシック"/>
              <a:cs typeface="ＭＳ Ｐゴシック"/>
            </a:endParaRPr>
          </a:p>
          <a:p>
            <a:pPr algn="ctr"/>
            <a:r>
              <a:rPr kumimoji="1" lang="ja-JP" altLang="en-US" sz="800" dirty="0">
                <a:solidFill>
                  <a:srgbClr val="FFFFFF"/>
                </a:solidFill>
                <a:latin typeface="ＭＳ Ｐゴシック"/>
                <a:ea typeface="ＭＳ Ｐゴシック"/>
                <a:cs typeface="ＭＳ Ｐゴシック"/>
              </a:rPr>
              <a:t>収集</a:t>
            </a:r>
          </a:p>
        </p:txBody>
      </p:sp>
      <p:sp>
        <p:nvSpPr>
          <p:cNvPr id="66" name="正方形/長方形 65"/>
          <p:cNvSpPr/>
          <p:nvPr/>
        </p:nvSpPr>
        <p:spPr>
          <a:xfrm>
            <a:off x="4188286" y="2374393"/>
            <a:ext cx="701557" cy="269394"/>
          </a:xfrm>
          <a:prstGeom prst="rect">
            <a:avLst/>
          </a:prstGeom>
          <a:solidFill>
            <a:schemeClr val="accent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ソフトウェア</a:t>
            </a:r>
            <a:endParaRPr kumimoji="1" lang="en-US" altLang="ja-JP" sz="800" dirty="0">
              <a:solidFill>
                <a:srgbClr val="FFFFFF"/>
              </a:solidFill>
              <a:latin typeface="ＭＳ Ｐゴシック"/>
              <a:ea typeface="ＭＳ Ｐゴシック"/>
              <a:cs typeface="ＭＳ Ｐゴシック"/>
            </a:endParaRPr>
          </a:p>
          <a:p>
            <a:pPr algn="ctr"/>
            <a:r>
              <a:rPr kumimoji="1" lang="ja-JP" altLang="en-US" sz="800" dirty="0">
                <a:solidFill>
                  <a:srgbClr val="FFFFFF"/>
                </a:solidFill>
                <a:latin typeface="ＭＳ Ｐゴシック"/>
                <a:ea typeface="ＭＳ Ｐゴシック"/>
                <a:cs typeface="ＭＳ Ｐゴシック"/>
              </a:rPr>
              <a:t>配信</a:t>
            </a:r>
          </a:p>
        </p:txBody>
      </p:sp>
      <p:sp>
        <p:nvSpPr>
          <p:cNvPr id="67" name="正方形/長方形 66"/>
          <p:cNvSpPr/>
          <p:nvPr/>
        </p:nvSpPr>
        <p:spPr>
          <a:xfrm>
            <a:off x="5297185" y="1714182"/>
            <a:ext cx="323273" cy="931334"/>
          </a:xfrm>
          <a:prstGeom prst="rect">
            <a:avLst/>
          </a:prstGeom>
          <a:solidFill>
            <a:srgbClr val="6600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eaVert" rtlCol="0" anchor="ctr"/>
          <a:lstStyle/>
          <a:p>
            <a:pPr algn="ctr"/>
            <a:r>
              <a:rPr kumimoji="1" lang="ja-JP" altLang="en-US" sz="1200" dirty="0">
                <a:solidFill>
                  <a:srgbClr val="FFFFFF"/>
                </a:solidFill>
                <a:latin typeface="ＭＳ Ｐゴシック"/>
                <a:ea typeface="ＭＳ Ｐゴシック"/>
                <a:cs typeface="ＭＳ Ｐゴシック"/>
              </a:rPr>
              <a:t>新規開発</a:t>
            </a:r>
          </a:p>
        </p:txBody>
      </p:sp>
      <p:grpSp>
        <p:nvGrpSpPr>
          <p:cNvPr id="68" name="図形グループ 67"/>
          <p:cNvGrpSpPr/>
          <p:nvPr/>
        </p:nvGrpSpPr>
        <p:grpSpPr>
          <a:xfrm>
            <a:off x="4986826" y="1772098"/>
            <a:ext cx="230909" cy="419498"/>
            <a:chOff x="1946324" y="4125162"/>
            <a:chExt cx="969964" cy="2007872"/>
          </a:xfrm>
        </p:grpSpPr>
        <p:sp>
          <p:nvSpPr>
            <p:cNvPr id="69" name="円/楕円 68"/>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70" name="フローチャート: 論理積ゲート 69"/>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sp>
        <p:nvSpPr>
          <p:cNvPr id="71" name="正方形/長方形 70"/>
          <p:cNvSpPr/>
          <p:nvPr/>
        </p:nvSpPr>
        <p:spPr>
          <a:xfrm>
            <a:off x="4324887" y="4087090"/>
            <a:ext cx="1273520" cy="315577"/>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制御ソフトウェア</a:t>
            </a:r>
          </a:p>
        </p:txBody>
      </p:sp>
      <p:sp>
        <p:nvSpPr>
          <p:cNvPr id="72" name="上矢印 71"/>
          <p:cNvSpPr/>
          <p:nvPr/>
        </p:nvSpPr>
        <p:spPr>
          <a:xfrm>
            <a:off x="3632160" y="2645516"/>
            <a:ext cx="426412" cy="2018848"/>
          </a:xfrm>
          <a:prstGeom prst="upArrow">
            <a:avLst/>
          </a:prstGeom>
          <a:solidFill>
            <a:schemeClr val="accent5">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3" name="上矢印 72"/>
          <p:cNvSpPr/>
          <p:nvPr/>
        </p:nvSpPr>
        <p:spPr>
          <a:xfrm flipV="1">
            <a:off x="4324886" y="2643784"/>
            <a:ext cx="426412" cy="1503153"/>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4" name="上矢印 73"/>
          <p:cNvSpPr/>
          <p:nvPr/>
        </p:nvSpPr>
        <p:spPr>
          <a:xfrm flipV="1">
            <a:off x="5083979" y="4333393"/>
            <a:ext cx="426412" cy="652514"/>
          </a:xfrm>
          <a:prstGeom prst="upArrow">
            <a:avLst/>
          </a:prstGeom>
          <a:solidFill>
            <a:schemeClr val="accent3">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800000"/>
              </a:solidFill>
              <a:latin typeface="ＭＳ Ｐゴシック"/>
              <a:ea typeface="ＭＳ Ｐゴシック"/>
              <a:cs typeface="ＭＳ Ｐゴシック"/>
            </a:endParaRPr>
          </a:p>
        </p:txBody>
      </p:sp>
      <p:sp>
        <p:nvSpPr>
          <p:cNvPr id="75" name="正方形/長方形 74"/>
          <p:cNvSpPr/>
          <p:nvPr/>
        </p:nvSpPr>
        <p:spPr>
          <a:xfrm>
            <a:off x="5890450" y="1714182"/>
            <a:ext cx="1377757" cy="269394"/>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アナリティクス</a:t>
            </a:r>
          </a:p>
        </p:txBody>
      </p:sp>
      <p:sp>
        <p:nvSpPr>
          <p:cNvPr id="76" name="正方形/長方形 75"/>
          <p:cNvSpPr/>
          <p:nvPr/>
        </p:nvSpPr>
        <p:spPr>
          <a:xfrm>
            <a:off x="5890450" y="2045152"/>
            <a:ext cx="1377757" cy="269394"/>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ソフトウェア改修</a:t>
            </a:r>
          </a:p>
        </p:txBody>
      </p:sp>
      <p:sp>
        <p:nvSpPr>
          <p:cNvPr id="77" name="正方形/長方形 76"/>
          <p:cNvSpPr/>
          <p:nvPr/>
        </p:nvSpPr>
        <p:spPr>
          <a:xfrm>
            <a:off x="5890451" y="2376122"/>
            <a:ext cx="638848" cy="269394"/>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データ</a:t>
            </a:r>
            <a:endParaRPr kumimoji="1" lang="en-US" altLang="ja-JP" sz="800" dirty="0">
              <a:solidFill>
                <a:srgbClr val="FFFFFF"/>
              </a:solidFill>
              <a:latin typeface="ＭＳ Ｐゴシック"/>
              <a:ea typeface="ＭＳ Ｐゴシック"/>
              <a:cs typeface="ＭＳ Ｐゴシック"/>
            </a:endParaRPr>
          </a:p>
          <a:p>
            <a:pPr algn="ctr"/>
            <a:r>
              <a:rPr kumimoji="1" lang="ja-JP" altLang="en-US" sz="800" dirty="0">
                <a:solidFill>
                  <a:srgbClr val="FFFFFF"/>
                </a:solidFill>
                <a:latin typeface="ＭＳ Ｐゴシック"/>
                <a:ea typeface="ＭＳ Ｐゴシック"/>
                <a:cs typeface="ＭＳ Ｐゴシック"/>
              </a:rPr>
              <a:t>収集</a:t>
            </a:r>
          </a:p>
        </p:txBody>
      </p:sp>
      <p:sp>
        <p:nvSpPr>
          <p:cNvPr id="78" name="正方形/長方形 77"/>
          <p:cNvSpPr/>
          <p:nvPr/>
        </p:nvSpPr>
        <p:spPr>
          <a:xfrm>
            <a:off x="6566650" y="2376122"/>
            <a:ext cx="701557" cy="269394"/>
          </a:xfrm>
          <a:prstGeom prst="rect">
            <a:avLst/>
          </a:prstGeom>
          <a:solidFill>
            <a:schemeClr val="accent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ソフトウェア</a:t>
            </a:r>
            <a:endParaRPr kumimoji="1" lang="en-US" altLang="ja-JP" sz="800" dirty="0">
              <a:solidFill>
                <a:srgbClr val="FFFFFF"/>
              </a:solidFill>
              <a:latin typeface="ＭＳ Ｐゴシック"/>
              <a:ea typeface="ＭＳ Ｐゴシック"/>
              <a:cs typeface="ＭＳ Ｐゴシック"/>
            </a:endParaRPr>
          </a:p>
          <a:p>
            <a:pPr algn="ctr"/>
            <a:r>
              <a:rPr kumimoji="1" lang="ja-JP" altLang="en-US" sz="800" dirty="0">
                <a:solidFill>
                  <a:srgbClr val="FFFFFF"/>
                </a:solidFill>
                <a:latin typeface="ＭＳ Ｐゴシック"/>
                <a:ea typeface="ＭＳ Ｐゴシック"/>
                <a:cs typeface="ＭＳ Ｐゴシック"/>
              </a:rPr>
              <a:t>配信</a:t>
            </a:r>
          </a:p>
        </p:txBody>
      </p:sp>
      <p:sp>
        <p:nvSpPr>
          <p:cNvPr id="79" name="正方形/長方形 78"/>
          <p:cNvSpPr/>
          <p:nvPr/>
        </p:nvSpPr>
        <p:spPr>
          <a:xfrm>
            <a:off x="7675549" y="1715911"/>
            <a:ext cx="323273" cy="931334"/>
          </a:xfrm>
          <a:prstGeom prst="rect">
            <a:avLst/>
          </a:prstGeom>
          <a:solidFill>
            <a:srgbClr val="6600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eaVert" rtlCol="0" anchor="ctr"/>
          <a:lstStyle/>
          <a:p>
            <a:pPr algn="ctr"/>
            <a:r>
              <a:rPr kumimoji="1" lang="ja-JP" altLang="en-US" sz="1200" dirty="0">
                <a:solidFill>
                  <a:srgbClr val="FFFFFF"/>
                </a:solidFill>
                <a:latin typeface="ＭＳ Ｐゴシック"/>
                <a:ea typeface="ＭＳ Ｐゴシック"/>
                <a:cs typeface="ＭＳ Ｐゴシック"/>
              </a:rPr>
              <a:t>新規開発</a:t>
            </a:r>
          </a:p>
        </p:txBody>
      </p:sp>
      <p:grpSp>
        <p:nvGrpSpPr>
          <p:cNvPr id="80" name="図形グループ 79"/>
          <p:cNvGrpSpPr/>
          <p:nvPr/>
        </p:nvGrpSpPr>
        <p:grpSpPr>
          <a:xfrm>
            <a:off x="7365190" y="1773827"/>
            <a:ext cx="230909" cy="419498"/>
            <a:chOff x="1946324" y="4125162"/>
            <a:chExt cx="969964" cy="2007872"/>
          </a:xfrm>
        </p:grpSpPr>
        <p:sp>
          <p:nvSpPr>
            <p:cNvPr id="81" name="円/楕円 80"/>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82" name="フローチャート: 論理積ゲート 81"/>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sp>
        <p:nvSpPr>
          <p:cNvPr id="83" name="正方形/長方形 82"/>
          <p:cNvSpPr/>
          <p:nvPr/>
        </p:nvSpPr>
        <p:spPr>
          <a:xfrm>
            <a:off x="6703251" y="4088819"/>
            <a:ext cx="1273520" cy="315577"/>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制御ソフトウェア</a:t>
            </a:r>
          </a:p>
        </p:txBody>
      </p:sp>
      <p:sp>
        <p:nvSpPr>
          <p:cNvPr id="84" name="上矢印 83"/>
          <p:cNvSpPr/>
          <p:nvPr/>
        </p:nvSpPr>
        <p:spPr>
          <a:xfrm>
            <a:off x="6010524" y="2647245"/>
            <a:ext cx="426412" cy="2018848"/>
          </a:xfrm>
          <a:prstGeom prst="upArrow">
            <a:avLst/>
          </a:prstGeom>
          <a:solidFill>
            <a:schemeClr val="accent5">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5" name="上矢印 84"/>
          <p:cNvSpPr/>
          <p:nvPr/>
        </p:nvSpPr>
        <p:spPr>
          <a:xfrm flipV="1">
            <a:off x="6703250" y="2645513"/>
            <a:ext cx="426412" cy="1503153"/>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6" name="上矢印 85"/>
          <p:cNvSpPr/>
          <p:nvPr/>
        </p:nvSpPr>
        <p:spPr>
          <a:xfrm flipV="1">
            <a:off x="7462343" y="4333393"/>
            <a:ext cx="426412" cy="652514"/>
          </a:xfrm>
          <a:prstGeom prst="upArrow">
            <a:avLst/>
          </a:prstGeom>
          <a:solidFill>
            <a:schemeClr val="accent3">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800000"/>
              </a:solidFill>
              <a:latin typeface="ＭＳ Ｐゴシック"/>
              <a:ea typeface="ＭＳ Ｐゴシック"/>
              <a:cs typeface="ＭＳ Ｐゴシック"/>
            </a:endParaRPr>
          </a:p>
        </p:txBody>
      </p:sp>
      <p:sp>
        <p:nvSpPr>
          <p:cNvPr id="19" name="テキスト ボックス 18"/>
          <p:cNvSpPr txBox="1"/>
          <p:nvPr/>
        </p:nvSpPr>
        <p:spPr>
          <a:xfrm>
            <a:off x="3502120" y="3871646"/>
            <a:ext cx="697627" cy="215444"/>
          </a:xfrm>
          <a:prstGeom prst="rect">
            <a:avLst/>
          </a:prstGeom>
          <a:noFill/>
        </p:spPr>
        <p:txBody>
          <a:bodyPr wrap="none" rtlCol="0">
            <a:spAutoFit/>
          </a:bodyPr>
          <a:lstStyle/>
          <a:p>
            <a:r>
              <a:rPr lang="ja-JP" altLang="en-US" sz="800" b="1" dirty="0">
                <a:solidFill>
                  <a:srgbClr val="0000FF"/>
                </a:solidFill>
                <a:latin typeface="メイリオ"/>
                <a:ea typeface="メイリオ"/>
                <a:cs typeface="メイリオ"/>
              </a:rPr>
              <a:t>運行データ</a:t>
            </a:r>
            <a:endParaRPr kumimoji="1" lang="ja-JP" altLang="en-US" sz="800" b="1" dirty="0">
              <a:solidFill>
                <a:srgbClr val="0000FF"/>
              </a:solidFill>
              <a:latin typeface="メイリオ"/>
              <a:ea typeface="メイリオ"/>
              <a:cs typeface="メイリオ"/>
            </a:endParaRPr>
          </a:p>
        </p:txBody>
      </p:sp>
      <p:sp>
        <p:nvSpPr>
          <p:cNvPr id="87" name="テキスト ボックス 86"/>
          <p:cNvSpPr txBox="1"/>
          <p:nvPr/>
        </p:nvSpPr>
        <p:spPr>
          <a:xfrm>
            <a:off x="1080048" y="3871646"/>
            <a:ext cx="697627" cy="215444"/>
          </a:xfrm>
          <a:prstGeom prst="rect">
            <a:avLst/>
          </a:prstGeom>
          <a:noFill/>
        </p:spPr>
        <p:txBody>
          <a:bodyPr wrap="none" rtlCol="0">
            <a:spAutoFit/>
          </a:bodyPr>
          <a:lstStyle/>
          <a:p>
            <a:r>
              <a:rPr kumimoji="1" lang="ja-JP" altLang="en-US" sz="800" b="1" dirty="0">
                <a:solidFill>
                  <a:srgbClr val="0000FF"/>
                </a:solidFill>
                <a:latin typeface="メイリオ"/>
                <a:ea typeface="メイリオ"/>
                <a:cs typeface="メイリオ"/>
              </a:rPr>
              <a:t>走行</a:t>
            </a:r>
            <a:r>
              <a:rPr lang="ja-JP" altLang="en-US" sz="800" b="1" dirty="0">
                <a:solidFill>
                  <a:srgbClr val="0000FF"/>
                </a:solidFill>
                <a:latin typeface="メイリオ"/>
                <a:ea typeface="メイリオ"/>
                <a:cs typeface="メイリオ"/>
              </a:rPr>
              <a:t>データ</a:t>
            </a:r>
            <a:endParaRPr kumimoji="1" lang="ja-JP" altLang="en-US" sz="800" b="1" dirty="0">
              <a:solidFill>
                <a:srgbClr val="0000FF"/>
              </a:solidFill>
              <a:latin typeface="メイリオ"/>
              <a:ea typeface="メイリオ"/>
              <a:cs typeface="メイリオ"/>
            </a:endParaRPr>
          </a:p>
        </p:txBody>
      </p:sp>
      <p:sp>
        <p:nvSpPr>
          <p:cNvPr id="88" name="テキスト ボックス 87"/>
          <p:cNvSpPr txBox="1"/>
          <p:nvPr/>
        </p:nvSpPr>
        <p:spPr>
          <a:xfrm>
            <a:off x="5890450" y="3871646"/>
            <a:ext cx="697627" cy="215444"/>
          </a:xfrm>
          <a:prstGeom prst="rect">
            <a:avLst/>
          </a:prstGeom>
          <a:noFill/>
        </p:spPr>
        <p:txBody>
          <a:bodyPr wrap="none" rtlCol="0">
            <a:spAutoFit/>
          </a:bodyPr>
          <a:lstStyle/>
          <a:p>
            <a:r>
              <a:rPr lang="ja-JP" altLang="en-US" sz="800" b="1" dirty="0">
                <a:solidFill>
                  <a:srgbClr val="0000FF"/>
                </a:solidFill>
                <a:latin typeface="メイリオ"/>
                <a:ea typeface="メイリオ"/>
                <a:cs typeface="メイリオ"/>
              </a:rPr>
              <a:t>作業データ</a:t>
            </a:r>
            <a:endParaRPr kumimoji="1" lang="ja-JP" altLang="en-US" sz="800" b="1" dirty="0">
              <a:solidFill>
                <a:srgbClr val="0000FF"/>
              </a:solidFill>
              <a:latin typeface="メイリオ"/>
              <a:ea typeface="メイリオ"/>
              <a:cs typeface="メイリオ"/>
            </a:endParaRPr>
          </a:p>
        </p:txBody>
      </p:sp>
      <p:sp>
        <p:nvSpPr>
          <p:cNvPr id="89" name="テキスト ボックス 88"/>
          <p:cNvSpPr txBox="1"/>
          <p:nvPr/>
        </p:nvSpPr>
        <p:spPr>
          <a:xfrm>
            <a:off x="2704503" y="4487405"/>
            <a:ext cx="389850" cy="215444"/>
          </a:xfrm>
          <a:prstGeom prst="rect">
            <a:avLst/>
          </a:prstGeom>
          <a:noFill/>
        </p:spPr>
        <p:txBody>
          <a:bodyPr wrap="none" rtlCol="0">
            <a:spAutoFit/>
          </a:bodyPr>
          <a:lstStyle/>
          <a:p>
            <a:r>
              <a:rPr lang="ja-JP" altLang="en-US" sz="800" b="1" dirty="0">
                <a:solidFill>
                  <a:srgbClr val="800000"/>
                </a:solidFill>
                <a:latin typeface="メイリオ"/>
                <a:ea typeface="メイリオ"/>
                <a:cs typeface="メイリオ"/>
              </a:rPr>
              <a:t>制御</a:t>
            </a:r>
            <a:endParaRPr kumimoji="1" lang="ja-JP" altLang="en-US" sz="800" b="1" dirty="0">
              <a:solidFill>
                <a:srgbClr val="800000"/>
              </a:solidFill>
              <a:latin typeface="メイリオ"/>
              <a:ea typeface="メイリオ"/>
              <a:cs typeface="メイリオ"/>
            </a:endParaRPr>
          </a:p>
        </p:txBody>
      </p:sp>
      <p:sp>
        <p:nvSpPr>
          <p:cNvPr id="90" name="テキスト ボックス 89"/>
          <p:cNvSpPr txBox="1"/>
          <p:nvPr/>
        </p:nvSpPr>
        <p:spPr>
          <a:xfrm>
            <a:off x="5106757" y="4487405"/>
            <a:ext cx="389850" cy="215444"/>
          </a:xfrm>
          <a:prstGeom prst="rect">
            <a:avLst/>
          </a:prstGeom>
          <a:noFill/>
        </p:spPr>
        <p:txBody>
          <a:bodyPr wrap="none" rtlCol="0">
            <a:spAutoFit/>
          </a:bodyPr>
          <a:lstStyle/>
          <a:p>
            <a:r>
              <a:rPr lang="ja-JP" altLang="en-US" sz="800" b="1" dirty="0">
                <a:solidFill>
                  <a:srgbClr val="800000"/>
                </a:solidFill>
                <a:latin typeface="メイリオ"/>
                <a:ea typeface="メイリオ"/>
                <a:cs typeface="メイリオ"/>
              </a:rPr>
              <a:t>制御</a:t>
            </a:r>
            <a:endParaRPr kumimoji="1" lang="ja-JP" altLang="en-US" sz="800" b="1" dirty="0">
              <a:solidFill>
                <a:srgbClr val="800000"/>
              </a:solidFill>
              <a:latin typeface="メイリオ"/>
              <a:ea typeface="メイリオ"/>
              <a:cs typeface="メイリオ"/>
            </a:endParaRPr>
          </a:p>
        </p:txBody>
      </p:sp>
      <p:sp>
        <p:nvSpPr>
          <p:cNvPr id="91" name="テキスト ボックス 90"/>
          <p:cNvSpPr txBox="1"/>
          <p:nvPr/>
        </p:nvSpPr>
        <p:spPr>
          <a:xfrm>
            <a:off x="7483511" y="4487405"/>
            <a:ext cx="389850" cy="215444"/>
          </a:xfrm>
          <a:prstGeom prst="rect">
            <a:avLst/>
          </a:prstGeom>
          <a:noFill/>
        </p:spPr>
        <p:txBody>
          <a:bodyPr wrap="none" rtlCol="0">
            <a:spAutoFit/>
          </a:bodyPr>
          <a:lstStyle/>
          <a:p>
            <a:r>
              <a:rPr lang="ja-JP" altLang="en-US" sz="800" b="1" dirty="0">
                <a:solidFill>
                  <a:srgbClr val="800000"/>
                </a:solidFill>
                <a:latin typeface="メイリオ"/>
                <a:ea typeface="メイリオ"/>
                <a:cs typeface="メイリオ"/>
              </a:rPr>
              <a:t>制御</a:t>
            </a:r>
            <a:endParaRPr kumimoji="1" lang="ja-JP" altLang="en-US" sz="800" b="1" dirty="0">
              <a:solidFill>
                <a:srgbClr val="800000"/>
              </a:solidFill>
              <a:latin typeface="メイリオ"/>
              <a:ea typeface="メイリオ"/>
              <a:cs typeface="メイリオ"/>
            </a:endParaRPr>
          </a:p>
        </p:txBody>
      </p:sp>
      <p:sp>
        <p:nvSpPr>
          <p:cNvPr id="34" name="正方形/長方形 33"/>
          <p:cNvSpPr/>
          <p:nvPr/>
        </p:nvSpPr>
        <p:spPr>
          <a:xfrm>
            <a:off x="1008863" y="6014720"/>
            <a:ext cx="7123099" cy="246221"/>
          </a:xfrm>
          <a:prstGeom prst="rect">
            <a:avLst/>
          </a:prstGeom>
        </p:spPr>
        <p:txBody>
          <a:bodyPr wrap="square">
            <a:spAutoFit/>
          </a:bodyPr>
          <a:lstStyle/>
          <a:p>
            <a:pPr algn="ctr"/>
            <a:r>
              <a:rPr lang="ja-JP" altLang="en-US" sz="1000" dirty="0">
                <a:solidFill>
                  <a:srgbClr val="800000"/>
                </a:solidFill>
                <a:latin typeface="メイリオ"/>
                <a:ea typeface="メイリオ"/>
                <a:cs typeface="メイリオ"/>
              </a:rPr>
              <a:t>遠隔からの保守点検・修理、自律化機能による自己点検や修復、ソフトウェア更新による機能・性能・操作性の改善</a:t>
            </a:r>
          </a:p>
        </p:txBody>
      </p:sp>
      <p:sp>
        <p:nvSpPr>
          <p:cNvPr id="35" name="角丸四角形 34"/>
          <p:cNvSpPr/>
          <p:nvPr/>
        </p:nvSpPr>
        <p:spPr>
          <a:xfrm>
            <a:off x="990600" y="3024908"/>
            <a:ext cx="7141362" cy="584971"/>
          </a:xfrm>
          <a:prstGeom prst="roundRect">
            <a:avLst/>
          </a:prstGeom>
          <a:solidFill>
            <a:schemeClr val="tx2">
              <a:lumMod val="60000"/>
              <a:lumOff val="40000"/>
              <a:alpha val="59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a:solidFill>
                  <a:srgbClr val="FFFFFF"/>
                </a:solidFill>
                <a:latin typeface="ＭＳ Ｐゴシック"/>
                <a:ea typeface="ＭＳ Ｐゴシック"/>
                <a:cs typeface="ＭＳ Ｐゴシック"/>
              </a:rPr>
              <a:t>インターネット</a:t>
            </a:r>
          </a:p>
        </p:txBody>
      </p:sp>
    </p:spTree>
    <p:extLst>
      <p:ext uri="{BB962C8B-B14F-4D97-AF65-F5344CB8AC3E}">
        <p14:creationId xmlns:p14="http://schemas.microsoft.com/office/powerpoint/2010/main" val="23245005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正方形/長方形 13"/>
          <p:cNvSpPr/>
          <p:nvPr/>
        </p:nvSpPr>
        <p:spPr>
          <a:xfrm>
            <a:off x="457200" y="955040"/>
            <a:ext cx="8321040" cy="1503680"/>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4" name="図形グループ 3"/>
          <p:cNvGrpSpPr/>
          <p:nvPr/>
        </p:nvGrpSpPr>
        <p:grpSpPr>
          <a:xfrm>
            <a:off x="695959" y="1152673"/>
            <a:ext cx="538480" cy="1100428"/>
            <a:chOff x="1946324" y="4125162"/>
            <a:chExt cx="969964" cy="2007872"/>
          </a:xfrm>
        </p:grpSpPr>
        <p:sp>
          <p:nvSpPr>
            <p:cNvPr id="5" name="円/楕円 4"/>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6" name="フローチャート: 論理積ゲート 5"/>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sp>
        <p:nvSpPr>
          <p:cNvPr id="16" name="テキスト ボックス 15"/>
          <p:cNvSpPr txBox="1"/>
          <p:nvPr/>
        </p:nvSpPr>
        <p:spPr>
          <a:xfrm>
            <a:off x="1563147" y="1213520"/>
            <a:ext cx="1261885" cy="954107"/>
          </a:xfrm>
          <a:prstGeom prst="rect">
            <a:avLst/>
          </a:prstGeom>
          <a:noFill/>
        </p:spPr>
        <p:txBody>
          <a:bodyPr wrap="none" rtlCol="0">
            <a:spAutoFit/>
          </a:bodyPr>
          <a:lstStyle/>
          <a:p>
            <a:pPr algn="ctr"/>
            <a:r>
              <a:rPr kumimoji="1" lang="ja-JP" altLang="en-US" sz="2800" dirty="0">
                <a:solidFill>
                  <a:schemeClr val="accent3">
                    <a:lumMod val="50000"/>
                  </a:schemeClr>
                </a:solidFill>
                <a:latin typeface="Meiryo" charset="-128"/>
                <a:ea typeface="Meiryo" charset="-128"/>
                <a:cs typeface="Meiryo" charset="-128"/>
              </a:rPr>
              <a:t>使　用</a:t>
            </a:r>
            <a:endParaRPr kumimoji="1" lang="en-US" altLang="ja-JP" sz="2800" dirty="0">
              <a:solidFill>
                <a:schemeClr val="accent3">
                  <a:lumMod val="50000"/>
                </a:schemeClr>
              </a:solidFill>
              <a:latin typeface="Meiryo" charset="-128"/>
              <a:ea typeface="Meiryo" charset="-128"/>
              <a:cs typeface="Meiryo" charset="-128"/>
            </a:endParaRPr>
          </a:p>
          <a:p>
            <a:pPr algn="ctr"/>
            <a:r>
              <a:rPr kumimoji="1" lang="ja-JP" altLang="en-US" sz="2000" dirty="0">
                <a:solidFill>
                  <a:schemeClr val="accent3">
                    <a:lumMod val="50000"/>
                  </a:schemeClr>
                </a:solidFill>
                <a:latin typeface="Meiryo" charset="-128"/>
                <a:ea typeface="Meiryo" charset="-128"/>
                <a:cs typeface="Meiryo" charset="-128"/>
              </a:rPr>
              <a:t>の</a:t>
            </a:r>
            <a:r>
              <a:rPr kumimoji="1" lang="ja-JP" altLang="en-US" sz="2800" dirty="0">
                <a:solidFill>
                  <a:schemeClr val="accent3">
                    <a:lumMod val="50000"/>
                  </a:schemeClr>
                </a:solidFill>
                <a:latin typeface="Meiryo" charset="-128"/>
                <a:ea typeface="Meiryo" charset="-128"/>
                <a:cs typeface="Meiryo" charset="-128"/>
              </a:rPr>
              <a:t>現場</a:t>
            </a:r>
          </a:p>
        </p:txBody>
      </p:sp>
      <p:sp>
        <p:nvSpPr>
          <p:cNvPr id="18" name="正方形/長方形 17"/>
          <p:cNvSpPr/>
          <p:nvPr/>
        </p:nvSpPr>
        <p:spPr>
          <a:xfrm>
            <a:off x="2968792" y="1130859"/>
            <a:ext cx="5565608" cy="112224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正方形/長方形 18"/>
          <p:cNvSpPr/>
          <p:nvPr/>
        </p:nvSpPr>
        <p:spPr>
          <a:xfrm>
            <a:off x="3286976" y="1562433"/>
            <a:ext cx="1430957" cy="520967"/>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a:solidFill>
                  <a:srgbClr val="FFFFFF"/>
                </a:solidFill>
                <a:latin typeface="Meiryo" charset="-128"/>
                <a:ea typeface="Meiryo" charset="-128"/>
                <a:cs typeface="Meiryo" charset="-128"/>
              </a:rPr>
              <a:t>センサー</a:t>
            </a:r>
          </a:p>
        </p:txBody>
      </p:sp>
      <p:sp>
        <p:nvSpPr>
          <p:cNvPr id="20" name="正方形/長方形 19"/>
          <p:cNvSpPr/>
          <p:nvPr/>
        </p:nvSpPr>
        <p:spPr>
          <a:xfrm>
            <a:off x="5036117" y="1562433"/>
            <a:ext cx="1430957" cy="520967"/>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a:solidFill>
                  <a:srgbClr val="FFFFFF"/>
                </a:solidFill>
                <a:latin typeface="Meiryo" charset="-128"/>
                <a:ea typeface="Meiryo" charset="-128"/>
                <a:cs typeface="Meiryo" charset="-128"/>
              </a:rPr>
              <a:t>コンピュータ</a:t>
            </a:r>
            <a:endParaRPr kumimoji="1" lang="ja-JP" altLang="en-US" sz="1400" dirty="0">
              <a:solidFill>
                <a:srgbClr val="FFFFFF"/>
              </a:solidFill>
              <a:latin typeface="Meiryo" charset="-128"/>
              <a:ea typeface="Meiryo" charset="-128"/>
              <a:cs typeface="Meiryo" charset="-128"/>
            </a:endParaRPr>
          </a:p>
        </p:txBody>
      </p:sp>
      <p:sp>
        <p:nvSpPr>
          <p:cNvPr id="21" name="正方形/長方形 20"/>
          <p:cNvSpPr/>
          <p:nvPr/>
        </p:nvSpPr>
        <p:spPr>
          <a:xfrm>
            <a:off x="6790897" y="1562433"/>
            <a:ext cx="1430957" cy="520967"/>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a:solidFill>
                  <a:srgbClr val="FFFFFF"/>
                </a:solidFill>
                <a:latin typeface="Meiryo" charset="-128"/>
                <a:ea typeface="Meiryo" charset="-128"/>
                <a:cs typeface="Meiryo" charset="-128"/>
              </a:rPr>
              <a:t>ソフトウエア</a:t>
            </a:r>
          </a:p>
        </p:txBody>
      </p:sp>
      <p:sp>
        <p:nvSpPr>
          <p:cNvPr id="26" name="テキスト ボックス 25"/>
          <p:cNvSpPr txBox="1"/>
          <p:nvPr/>
        </p:nvSpPr>
        <p:spPr>
          <a:xfrm>
            <a:off x="5018061" y="1219156"/>
            <a:ext cx="1467068" cy="400110"/>
          </a:xfrm>
          <a:prstGeom prst="rect">
            <a:avLst/>
          </a:prstGeom>
          <a:noFill/>
        </p:spPr>
        <p:txBody>
          <a:bodyPr wrap="none" rtlCol="0">
            <a:spAutoFit/>
          </a:bodyPr>
          <a:lstStyle/>
          <a:p>
            <a:r>
              <a:rPr kumimoji="1" lang="ja-JP" altLang="en-US" sz="2000" dirty="0">
                <a:solidFill>
                  <a:schemeClr val="bg1"/>
                </a:solidFill>
                <a:latin typeface="Meiryo" charset="-128"/>
                <a:ea typeface="Meiryo" charset="-128"/>
                <a:cs typeface="Meiryo" charset="-128"/>
              </a:rPr>
              <a:t>モノ・製品</a:t>
            </a:r>
          </a:p>
        </p:txBody>
      </p:sp>
      <p:sp>
        <p:nvSpPr>
          <p:cNvPr id="15" name="正方形/長方形 14"/>
          <p:cNvSpPr/>
          <p:nvPr/>
        </p:nvSpPr>
        <p:spPr>
          <a:xfrm>
            <a:off x="457200" y="4883841"/>
            <a:ext cx="8321040" cy="1503680"/>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 name="下矢印 26"/>
          <p:cNvSpPr/>
          <p:nvPr/>
        </p:nvSpPr>
        <p:spPr>
          <a:xfrm>
            <a:off x="3485131" y="1971040"/>
            <a:ext cx="1034645" cy="3076548"/>
          </a:xfrm>
          <a:prstGeom prst="downArrow">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dirty="0"/>
              <a:t>モノ</a:t>
            </a:r>
            <a:r>
              <a:rPr kumimoji="1" lang="ja-JP" altLang="en-US"/>
              <a:t>のサービス化：メカニズム</a:t>
            </a:r>
            <a:endParaRPr kumimoji="1" lang="ja-JP" altLang="en-US" dirty="0"/>
          </a:p>
        </p:txBody>
      </p:sp>
      <p:grpSp>
        <p:nvGrpSpPr>
          <p:cNvPr id="11" name="図形グループ 10"/>
          <p:cNvGrpSpPr/>
          <p:nvPr/>
        </p:nvGrpSpPr>
        <p:grpSpPr>
          <a:xfrm>
            <a:off x="695959" y="5048581"/>
            <a:ext cx="538480" cy="1100428"/>
            <a:chOff x="1946324" y="4125162"/>
            <a:chExt cx="969964" cy="2007872"/>
          </a:xfrm>
        </p:grpSpPr>
        <p:sp>
          <p:nvSpPr>
            <p:cNvPr id="12" name="円/楕円 11"/>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13" name="フローチャート: 論理積ゲート 12"/>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sp>
        <p:nvSpPr>
          <p:cNvPr id="17" name="テキスト ボックス 16"/>
          <p:cNvSpPr txBox="1"/>
          <p:nvPr/>
        </p:nvSpPr>
        <p:spPr>
          <a:xfrm>
            <a:off x="1460556" y="5323841"/>
            <a:ext cx="1467068" cy="830997"/>
          </a:xfrm>
          <a:prstGeom prst="rect">
            <a:avLst/>
          </a:prstGeom>
          <a:noFill/>
        </p:spPr>
        <p:txBody>
          <a:bodyPr wrap="none" rtlCol="0">
            <a:spAutoFit/>
          </a:bodyPr>
          <a:lstStyle/>
          <a:p>
            <a:pPr algn="ctr"/>
            <a:r>
              <a:rPr kumimoji="1" lang="ja-JP" altLang="en-US" sz="2000" dirty="0">
                <a:solidFill>
                  <a:schemeClr val="accent6">
                    <a:lumMod val="50000"/>
                  </a:schemeClr>
                </a:solidFill>
                <a:latin typeface="Meiryo" charset="-128"/>
                <a:ea typeface="Meiryo" charset="-128"/>
                <a:cs typeface="Meiryo" charset="-128"/>
              </a:rPr>
              <a:t>ものづくり</a:t>
            </a:r>
            <a:endParaRPr kumimoji="1" lang="en-US" altLang="ja-JP" sz="2000" dirty="0">
              <a:solidFill>
                <a:schemeClr val="accent6">
                  <a:lumMod val="50000"/>
                </a:schemeClr>
              </a:solidFill>
              <a:latin typeface="Meiryo" charset="-128"/>
              <a:ea typeface="Meiryo" charset="-128"/>
              <a:cs typeface="Meiryo" charset="-128"/>
            </a:endParaRPr>
          </a:p>
          <a:p>
            <a:pPr algn="ctr"/>
            <a:r>
              <a:rPr kumimoji="1" lang="ja-JP" altLang="en-US" sz="2000" dirty="0">
                <a:solidFill>
                  <a:schemeClr val="accent6">
                    <a:lumMod val="50000"/>
                  </a:schemeClr>
                </a:solidFill>
                <a:latin typeface="Meiryo" charset="-128"/>
                <a:ea typeface="Meiryo" charset="-128"/>
                <a:cs typeface="Meiryo" charset="-128"/>
              </a:rPr>
              <a:t>の</a:t>
            </a:r>
            <a:r>
              <a:rPr kumimoji="1" lang="ja-JP" altLang="en-US" sz="2800" dirty="0">
                <a:solidFill>
                  <a:schemeClr val="accent6">
                    <a:lumMod val="50000"/>
                  </a:schemeClr>
                </a:solidFill>
                <a:latin typeface="Meiryo" charset="-128"/>
                <a:ea typeface="Meiryo" charset="-128"/>
                <a:cs typeface="Meiryo" charset="-128"/>
              </a:rPr>
              <a:t>現場</a:t>
            </a:r>
          </a:p>
        </p:txBody>
      </p:sp>
      <p:sp>
        <p:nvSpPr>
          <p:cNvPr id="22" name="正方形/長方形 21"/>
          <p:cNvSpPr/>
          <p:nvPr/>
        </p:nvSpPr>
        <p:spPr>
          <a:xfrm>
            <a:off x="2968792" y="5323841"/>
            <a:ext cx="1594327" cy="746786"/>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a:solidFill>
                  <a:srgbClr val="FFFFFF"/>
                </a:solidFill>
                <a:latin typeface="Meiryo" charset="-128"/>
                <a:ea typeface="Meiryo" charset="-128"/>
                <a:cs typeface="Meiryo" charset="-128"/>
              </a:rPr>
              <a:t>開　発</a:t>
            </a:r>
            <a:endParaRPr kumimoji="1" lang="en-US" altLang="ja-JP" dirty="0">
              <a:solidFill>
                <a:srgbClr val="FFFFFF"/>
              </a:solidFill>
              <a:latin typeface="Meiryo" charset="-128"/>
              <a:ea typeface="Meiryo" charset="-128"/>
              <a:cs typeface="Meiryo" charset="-128"/>
            </a:endParaRPr>
          </a:p>
          <a:p>
            <a:pPr algn="ctr"/>
            <a:r>
              <a:rPr kumimoji="1" lang="ja-JP" altLang="en-US" dirty="0">
                <a:solidFill>
                  <a:srgbClr val="FFFFFF"/>
                </a:solidFill>
                <a:latin typeface="Meiryo" charset="-128"/>
                <a:ea typeface="Meiryo" charset="-128"/>
                <a:cs typeface="Meiryo" charset="-128"/>
              </a:rPr>
              <a:t>製　造</a:t>
            </a:r>
          </a:p>
        </p:txBody>
      </p:sp>
      <p:sp>
        <p:nvSpPr>
          <p:cNvPr id="23" name="正方形/長方形 22"/>
          <p:cNvSpPr/>
          <p:nvPr/>
        </p:nvSpPr>
        <p:spPr>
          <a:xfrm>
            <a:off x="4954432" y="5323841"/>
            <a:ext cx="1594327" cy="746786"/>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srgbClr val="FFFFFF"/>
                </a:solidFill>
                <a:latin typeface="Meiryo" charset="-128"/>
                <a:ea typeface="Meiryo" charset="-128"/>
                <a:cs typeface="Meiryo" charset="-128"/>
              </a:rPr>
              <a:t>保守</a:t>
            </a:r>
            <a:endParaRPr lang="en-US" altLang="ja-JP" dirty="0">
              <a:solidFill>
                <a:srgbClr val="FFFFFF"/>
              </a:solidFill>
              <a:latin typeface="Meiryo" charset="-128"/>
              <a:ea typeface="Meiryo" charset="-128"/>
              <a:cs typeface="Meiryo" charset="-128"/>
            </a:endParaRPr>
          </a:p>
          <a:p>
            <a:pPr algn="ctr"/>
            <a:r>
              <a:rPr lang="ja-JP" altLang="en-US" dirty="0">
                <a:solidFill>
                  <a:srgbClr val="FFFFFF"/>
                </a:solidFill>
                <a:latin typeface="Meiryo" charset="-128"/>
                <a:ea typeface="Meiryo" charset="-128"/>
                <a:cs typeface="Meiryo" charset="-128"/>
              </a:rPr>
              <a:t>サポート</a:t>
            </a:r>
            <a:endParaRPr kumimoji="1" lang="ja-JP" altLang="en-US" dirty="0">
              <a:solidFill>
                <a:srgbClr val="FFFFFF"/>
              </a:solidFill>
              <a:latin typeface="Meiryo" charset="-128"/>
              <a:ea typeface="Meiryo" charset="-128"/>
              <a:cs typeface="Meiryo" charset="-128"/>
            </a:endParaRPr>
          </a:p>
        </p:txBody>
      </p:sp>
      <p:sp>
        <p:nvSpPr>
          <p:cNvPr id="24" name="正方形/長方形 23"/>
          <p:cNvSpPr/>
          <p:nvPr/>
        </p:nvSpPr>
        <p:spPr>
          <a:xfrm>
            <a:off x="6940073" y="5323841"/>
            <a:ext cx="1594327" cy="746786"/>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a:solidFill>
                  <a:srgbClr val="FFFFFF"/>
                </a:solidFill>
                <a:latin typeface="Meiryo" charset="-128"/>
                <a:ea typeface="Meiryo" charset="-128"/>
                <a:cs typeface="Meiryo" charset="-128"/>
              </a:rPr>
              <a:t>ソフトウェア</a:t>
            </a:r>
            <a:endParaRPr kumimoji="1" lang="en-US" altLang="ja-JP" dirty="0">
              <a:solidFill>
                <a:srgbClr val="FFFFFF"/>
              </a:solidFill>
              <a:latin typeface="Meiryo" charset="-128"/>
              <a:ea typeface="Meiryo" charset="-128"/>
              <a:cs typeface="Meiryo" charset="-128"/>
            </a:endParaRPr>
          </a:p>
          <a:p>
            <a:pPr algn="ctr"/>
            <a:r>
              <a:rPr kumimoji="1" lang="ja-JP" altLang="en-US" dirty="0">
                <a:solidFill>
                  <a:srgbClr val="FFFFFF"/>
                </a:solidFill>
                <a:latin typeface="Meiryo" charset="-128"/>
                <a:ea typeface="Meiryo" charset="-128"/>
                <a:cs typeface="Meiryo" charset="-128"/>
              </a:rPr>
              <a:t>改修・更新</a:t>
            </a:r>
          </a:p>
        </p:txBody>
      </p:sp>
      <p:sp>
        <p:nvSpPr>
          <p:cNvPr id="28" name="下矢印 27"/>
          <p:cNvSpPr/>
          <p:nvPr/>
        </p:nvSpPr>
        <p:spPr>
          <a:xfrm rot="10800000">
            <a:off x="6994586" y="1995838"/>
            <a:ext cx="1034645" cy="3076548"/>
          </a:xfrm>
          <a:prstGeom prst="downArrow">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 name="角丸四角形 24"/>
          <p:cNvSpPr/>
          <p:nvPr/>
        </p:nvSpPr>
        <p:spPr>
          <a:xfrm>
            <a:off x="2968792" y="2920038"/>
            <a:ext cx="5565608" cy="1514475"/>
          </a:xfrm>
          <a:prstGeom prst="roundRect">
            <a:avLst>
              <a:gd name="adj" fmla="val 50000"/>
            </a:avLst>
          </a:prstGeom>
          <a:solidFill>
            <a:srgbClr val="0432FF">
              <a:alpha val="55686"/>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3200">
                <a:solidFill>
                  <a:srgbClr val="FFFFFF"/>
                </a:solidFill>
                <a:latin typeface="Meiryo" charset="-128"/>
                <a:ea typeface="Meiryo" charset="-128"/>
                <a:cs typeface="Meiryo" charset="-128"/>
              </a:rPr>
              <a:t>インターネット</a:t>
            </a:r>
            <a:endParaRPr kumimoji="1" lang="ja-JP" altLang="en-US" sz="3200" dirty="0">
              <a:solidFill>
                <a:srgbClr val="FFFFFF"/>
              </a:solidFill>
              <a:latin typeface="Meiryo" charset="-128"/>
              <a:ea typeface="Meiryo" charset="-128"/>
              <a:cs typeface="Meiryo" charset="-128"/>
            </a:endParaRPr>
          </a:p>
        </p:txBody>
      </p:sp>
      <p:sp>
        <p:nvSpPr>
          <p:cNvPr id="29" name="上下矢印 28"/>
          <p:cNvSpPr/>
          <p:nvPr/>
        </p:nvSpPr>
        <p:spPr>
          <a:xfrm>
            <a:off x="493983" y="2172205"/>
            <a:ext cx="2191275" cy="2887455"/>
          </a:xfrm>
          <a:prstGeom prst="upDownArrow">
            <a:avLst>
              <a:gd name="adj1" fmla="val 50000"/>
              <a:gd name="adj2" fmla="val 33308"/>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 name="テキスト ボックス 29"/>
          <p:cNvSpPr txBox="1"/>
          <p:nvPr/>
        </p:nvSpPr>
        <p:spPr>
          <a:xfrm>
            <a:off x="1251066" y="2543843"/>
            <a:ext cx="677108" cy="2144177"/>
          </a:xfrm>
          <a:prstGeom prst="rect">
            <a:avLst/>
          </a:prstGeom>
          <a:noFill/>
        </p:spPr>
        <p:txBody>
          <a:bodyPr vert="eaVert" wrap="none" rtlCol="0">
            <a:spAutoFit/>
          </a:bodyPr>
          <a:lstStyle/>
          <a:p>
            <a:pPr algn="ctr"/>
            <a:r>
              <a:rPr kumimoji="1" lang="ja-JP" altLang="en-US" sz="3200" b="1" dirty="0">
                <a:solidFill>
                  <a:schemeClr val="bg1"/>
                </a:solidFill>
                <a:latin typeface="Meiryo" charset="-128"/>
                <a:ea typeface="Meiryo" charset="-128"/>
                <a:cs typeface="Meiryo" charset="-128"/>
              </a:rPr>
              <a:t>直結</a:t>
            </a:r>
            <a:r>
              <a:rPr lang="ja-JP" altLang="en-US" sz="3200" b="1" dirty="0">
                <a:solidFill>
                  <a:schemeClr val="bg1"/>
                </a:solidFill>
                <a:latin typeface="Meiryo" charset="-128"/>
                <a:ea typeface="Meiryo" charset="-128"/>
                <a:cs typeface="Meiryo" charset="-128"/>
              </a:rPr>
              <a:t>・</a:t>
            </a:r>
            <a:r>
              <a:rPr kumimoji="1" lang="ja-JP" altLang="en-US" sz="3200" b="1" dirty="0">
                <a:solidFill>
                  <a:schemeClr val="bg1"/>
                </a:solidFill>
                <a:latin typeface="Meiryo" charset="-128"/>
                <a:ea typeface="Meiryo" charset="-128"/>
                <a:cs typeface="Meiryo" charset="-128"/>
              </a:rPr>
              <a:t>連係</a:t>
            </a:r>
            <a:endParaRPr kumimoji="1" lang="en-US" altLang="ja-JP" sz="3200" b="1" dirty="0">
              <a:solidFill>
                <a:schemeClr val="bg1"/>
              </a:solidFill>
              <a:latin typeface="Meiryo" charset="-128"/>
              <a:ea typeface="Meiryo" charset="-128"/>
              <a:cs typeface="Meiryo" charset="-128"/>
            </a:endParaRPr>
          </a:p>
        </p:txBody>
      </p:sp>
    </p:spTree>
    <p:extLst>
      <p:ext uri="{BB962C8B-B14F-4D97-AF65-F5344CB8AC3E}">
        <p14:creationId xmlns:p14="http://schemas.microsoft.com/office/powerpoint/2010/main" val="42438579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正方形/長方形 23">
            <a:extLst>
              <a:ext uri="{FF2B5EF4-FFF2-40B4-BE49-F238E27FC236}">
                <a16:creationId xmlns:a16="http://schemas.microsoft.com/office/drawing/2014/main" id="{50EEBB87-9900-1340-BCBC-307414F717F6}"/>
              </a:ext>
            </a:extLst>
          </p:cNvPr>
          <p:cNvSpPr/>
          <p:nvPr/>
        </p:nvSpPr>
        <p:spPr>
          <a:xfrm>
            <a:off x="230400" y="762161"/>
            <a:ext cx="8686800" cy="5834743"/>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2ADD1F1D-3186-1A4D-BE79-4DD102E4BA45}"/>
              </a:ext>
            </a:extLst>
          </p:cNvPr>
          <p:cNvSpPr>
            <a:spLocks noGrp="1"/>
          </p:cNvSpPr>
          <p:nvPr>
            <p:ph type="title"/>
          </p:nvPr>
        </p:nvSpPr>
        <p:spPr/>
        <p:txBody>
          <a:bodyPr/>
          <a:lstStyle/>
          <a:p>
            <a:r>
              <a:rPr lang="ja-JP" altLang="en-US"/>
              <a:t>モノのサービス化：収益モデルの転換</a:t>
            </a:r>
            <a:endParaRPr kumimoji="1" lang="ja-JP" altLang="en-US"/>
          </a:p>
        </p:txBody>
      </p:sp>
      <p:sp>
        <p:nvSpPr>
          <p:cNvPr id="3" name="正方形/長方形 2">
            <a:extLst>
              <a:ext uri="{FF2B5EF4-FFF2-40B4-BE49-F238E27FC236}">
                <a16:creationId xmlns:a16="http://schemas.microsoft.com/office/drawing/2014/main" id="{65CB03CB-9996-4940-840C-9A7727AA6C4C}"/>
              </a:ext>
            </a:extLst>
          </p:cNvPr>
          <p:cNvSpPr/>
          <p:nvPr/>
        </p:nvSpPr>
        <p:spPr>
          <a:xfrm>
            <a:off x="1324432" y="2796922"/>
            <a:ext cx="6509657" cy="1618343"/>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 name="正方形/長方形 3">
            <a:extLst>
              <a:ext uri="{FF2B5EF4-FFF2-40B4-BE49-F238E27FC236}">
                <a16:creationId xmlns:a16="http://schemas.microsoft.com/office/drawing/2014/main" id="{0E2F28A0-3F52-A84A-83D8-417DA273763E}"/>
              </a:ext>
            </a:extLst>
          </p:cNvPr>
          <p:cNvSpPr/>
          <p:nvPr/>
        </p:nvSpPr>
        <p:spPr>
          <a:xfrm>
            <a:off x="3389088" y="905456"/>
            <a:ext cx="2380343" cy="1503680"/>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5" name="図形グループ 3">
            <a:extLst>
              <a:ext uri="{FF2B5EF4-FFF2-40B4-BE49-F238E27FC236}">
                <a16:creationId xmlns:a16="http://schemas.microsoft.com/office/drawing/2014/main" id="{F6E5A824-E66A-874A-BA0C-51CFB8619E1D}"/>
              </a:ext>
            </a:extLst>
          </p:cNvPr>
          <p:cNvGrpSpPr/>
          <p:nvPr/>
        </p:nvGrpSpPr>
        <p:grpSpPr>
          <a:xfrm>
            <a:off x="3664133" y="1107082"/>
            <a:ext cx="538480" cy="1100428"/>
            <a:chOff x="1946324" y="4125162"/>
            <a:chExt cx="969964" cy="2007872"/>
          </a:xfrm>
        </p:grpSpPr>
        <p:sp>
          <p:nvSpPr>
            <p:cNvPr id="6" name="円/楕円 5">
              <a:extLst>
                <a:ext uri="{FF2B5EF4-FFF2-40B4-BE49-F238E27FC236}">
                  <a16:creationId xmlns:a16="http://schemas.microsoft.com/office/drawing/2014/main" id="{CBB7BAF0-44FA-CA4F-99CA-DB52CECD2C8D}"/>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7" name="フローチャート: 論理積ゲート 6">
              <a:extLst>
                <a:ext uri="{FF2B5EF4-FFF2-40B4-BE49-F238E27FC236}">
                  <a16:creationId xmlns:a16="http://schemas.microsoft.com/office/drawing/2014/main" id="{396469A5-6F25-F44E-8103-A629F8931253}"/>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sp>
        <p:nvSpPr>
          <p:cNvPr id="8" name="テキスト ボックス 7">
            <a:extLst>
              <a:ext uri="{FF2B5EF4-FFF2-40B4-BE49-F238E27FC236}">
                <a16:creationId xmlns:a16="http://schemas.microsoft.com/office/drawing/2014/main" id="{84003A7F-44DC-A446-AC1F-BA00A1F9FAAF}"/>
              </a:ext>
            </a:extLst>
          </p:cNvPr>
          <p:cNvSpPr txBox="1"/>
          <p:nvPr/>
        </p:nvSpPr>
        <p:spPr>
          <a:xfrm>
            <a:off x="3204525" y="3107741"/>
            <a:ext cx="2749471" cy="954107"/>
          </a:xfrm>
          <a:prstGeom prst="rect">
            <a:avLst/>
          </a:prstGeom>
          <a:noFill/>
        </p:spPr>
        <p:txBody>
          <a:bodyPr wrap="none" rtlCol="0">
            <a:spAutoFit/>
          </a:bodyPr>
          <a:lstStyle/>
          <a:p>
            <a:pPr algn="ctr"/>
            <a:r>
              <a:rPr kumimoji="1" lang="ja-JP" altLang="en-US" sz="2000" b="1">
                <a:solidFill>
                  <a:schemeClr val="bg1"/>
                </a:solidFill>
                <a:latin typeface="Meiryo" charset="-128"/>
                <a:ea typeface="Meiryo" charset="-128"/>
                <a:cs typeface="Meiryo" charset="-128"/>
              </a:rPr>
              <a:t>モノのソフトウェア化</a:t>
            </a:r>
            <a:endParaRPr kumimoji="1" lang="en-US" altLang="ja-JP" sz="2000" b="1" dirty="0">
              <a:solidFill>
                <a:schemeClr val="bg1"/>
              </a:solidFill>
              <a:latin typeface="Meiryo" charset="-128"/>
              <a:ea typeface="Meiryo" charset="-128"/>
              <a:cs typeface="Meiryo" charset="-128"/>
            </a:endParaRPr>
          </a:p>
          <a:p>
            <a:pPr algn="ctr"/>
            <a:r>
              <a:rPr lang="ja-JP" altLang="en-US">
                <a:solidFill>
                  <a:schemeClr val="bg1"/>
                </a:solidFill>
                <a:latin typeface="Meiryo" charset="-128"/>
                <a:ea typeface="Meiryo" charset="-128"/>
                <a:cs typeface="Meiryo" charset="-128"/>
              </a:rPr>
              <a:t>ソフトウエアによる</a:t>
            </a:r>
            <a:endParaRPr lang="en-US" altLang="ja-JP" dirty="0">
              <a:solidFill>
                <a:schemeClr val="bg1"/>
              </a:solidFill>
              <a:latin typeface="Meiryo" charset="-128"/>
              <a:ea typeface="Meiryo" charset="-128"/>
              <a:cs typeface="Meiryo" charset="-128"/>
            </a:endParaRPr>
          </a:p>
          <a:p>
            <a:pPr algn="ctr"/>
            <a:r>
              <a:rPr lang="ja-JP" altLang="en-US">
                <a:solidFill>
                  <a:schemeClr val="bg1"/>
                </a:solidFill>
                <a:latin typeface="Meiryo" charset="-128"/>
                <a:ea typeface="Meiryo" charset="-128"/>
                <a:cs typeface="Meiryo" charset="-128"/>
              </a:rPr>
              <a:t>機能・性能の実装</a:t>
            </a:r>
            <a:endParaRPr kumimoji="1" lang="ja-JP" altLang="en-US" dirty="0">
              <a:solidFill>
                <a:schemeClr val="bg1"/>
              </a:solidFill>
              <a:latin typeface="Meiryo" charset="-128"/>
              <a:ea typeface="Meiryo" charset="-128"/>
              <a:cs typeface="Meiryo" charset="-128"/>
            </a:endParaRPr>
          </a:p>
        </p:txBody>
      </p:sp>
      <p:sp>
        <p:nvSpPr>
          <p:cNvPr id="9" name="正方形/長方形 8">
            <a:extLst>
              <a:ext uri="{FF2B5EF4-FFF2-40B4-BE49-F238E27FC236}">
                <a16:creationId xmlns:a16="http://schemas.microsoft.com/office/drawing/2014/main" id="{5E1D9D53-B2FE-7D46-8841-1C3104E4F7F6}"/>
              </a:ext>
            </a:extLst>
          </p:cNvPr>
          <p:cNvSpPr/>
          <p:nvPr/>
        </p:nvSpPr>
        <p:spPr>
          <a:xfrm>
            <a:off x="3389088" y="4883841"/>
            <a:ext cx="2380344" cy="1503680"/>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10" name="図形グループ 10">
            <a:extLst>
              <a:ext uri="{FF2B5EF4-FFF2-40B4-BE49-F238E27FC236}">
                <a16:creationId xmlns:a16="http://schemas.microsoft.com/office/drawing/2014/main" id="{0DB41B7D-53A5-5042-B2FE-189A04B7F58F}"/>
              </a:ext>
            </a:extLst>
          </p:cNvPr>
          <p:cNvGrpSpPr/>
          <p:nvPr/>
        </p:nvGrpSpPr>
        <p:grpSpPr>
          <a:xfrm>
            <a:off x="3664133" y="5085467"/>
            <a:ext cx="538480" cy="1100428"/>
            <a:chOff x="1946324" y="4125162"/>
            <a:chExt cx="969964" cy="2007872"/>
          </a:xfrm>
        </p:grpSpPr>
        <p:sp>
          <p:nvSpPr>
            <p:cNvPr id="11" name="円/楕円 10">
              <a:extLst>
                <a:ext uri="{FF2B5EF4-FFF2-40B4-BE49-F238E27FC236}">
                  <a16:creationId xmlns:a16="http://schemas.microsoft.com/office/drawing/2014/main" id="{F46F54F9-1C33-8B42-98C2-E2A9A5ED0886}"/>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12" name="フローチャート: 論理積ゲート 11">
              <a:extLst>
                <a:ext uri="{FF2B5EF4-FFF2-40B4-BE49-F238E27FC236}">
                  <a16:creationId xmlns:a16="http://schemas.microsoft.com/office/drawing/2014/main" id="{E807F4FA-DE0D-944F-96BA-147AF9839E12}"/>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sp>
        <p:nvSpPr>
          <p:cNvPr id="13" name="テキスト ボックス 12">
            <a:extLst>
              <a:ext uri="{FF2B5EF4-FFF2-40B4-BE49-F238E27FC236}">
                <a16:creationId xmlns:a16="http://schemas.microsoft.com/office/drawing/2014/main" id="{7B3FDF3E-3B2F-404A-B21E-5EE66F691D29}"/>
              </a:ext>
            </a:extLst>
          </p:cNvPr>
          <p:cNvSpPr txBox="1"/>
          <p:nvPr/>
        </p:nvSpPr>
        <p:spPr>
          <a:xfrm>
            <a:off x="4339209" y="5149670"/>
            <a:ext cx="1467068" cy="1138773"/>
          </a:xfrm>
          <a:prstGeom prst="rect">
            <a:avLst/>
          </a:prstGeom>
          <a:noFill/>
        </p:spPr>
        <p:txBody>
          <a:bodyPr wrap="none" rtlCol="0">
            <a:spAutoFit/>
          </a:bodyPr>
          <a:lstStyle/>
          <a:p>
            <a:pPr algn="ctr"/>
            <a:r>
              <a:rPr kumimoji="1" lang="ja-JP" altLang="en-US" sz="2000" dirty="0">
                <a:solidFill>
                  <a:schemeClr val="accent6">
                    <a:lumMod val="50000"/>
                  </a:schemeClr>
                </a:solidFill>
                <a:latin typeface="Meiryo" charset="-128"/>
                <a:ea typeface="Meiryo" charset="-128"/>
                <a:cs typeface="Meiryo" charset="-128"/>
              </a:rPr>
              <a:t>ものづくり</a:t>
            </a:r>
            <a:endParaRPr kumimoji="1" lang="en-US" altLang="ja-JP" sz="2000" dirty="0">
              <a:solidFill>
                <a:schemeClr val="accent6">
                  <a:lumMod val="50000"/>
                </a:schemeClr>
              </a:solidFill>
              <a:latin typeface="Meiryo" charset="-128"/>
              <a:ea typeface="Meiryo" charset="-128"/>
              <a:cs typeface="Meiryo" charset="-128"/>
            </a:endParaRPr>
          </a:p>
          <a:p>
            <a:pPr algn="ctr"/>
            <a:r>
              <a:rPr kumimoji="1" lang="ja-JP" altLang="en-US" sz="2000">
                <a:solidFill>
                  <a:schemeClr val="accent6">
                    <a:lumMod val="50000"/>
                  </a:schemeClr>
                </a:solidFill>
                <a:latin typeface="Meiryo" charset="-128"/>
                <a:ea typeface="Meiryo" charset="-128"/>
                <a:cs typeface="Meiryo" charset="-128"/>
              </a:rPr>
              <a:t>の</a:t>
            </a:r>
            <a:endParaRPr kumimoji="1" lang="en-US" altLang="ja-JP" sz="2000" dirty="0">
              <a:solidFill>
                <a:schemeClr val="accent6">
                  <a:lumMod val="50000"/>
                </a:schemeClr>
              </a:solidFill>
              <a:latin typeface="Meiryo" charset="-128"/>
              <a:ea typeface="Meiryo" charset="-128"/>
              <a:cs typeface="Meiryo" charset="-128"/>
            </a:endParaRPr>
          </a:p>
          <a:p>
            <a:pPr algn="ctr"/>
            <a:r>
              <a:rPr kumimoji="1" lang="ja-JP" altLang="en-US" sz="2800">
                <a:solidFill>
                  <a:schemeClr val="accent6">
                    <a:lumMod val="50000"/>
                  </a:schemeClr>
                </a:solidFill>
                <a:latin typeface="Meiryo" charset="-128"/>
                <a:ea typeface="Meiryo" charset="-128"/>
                <a:cs typeface="Meiryo" charset="-128"/>
              </a:rPr>
              <a:t>現場</a:t>
            </a:r>
            <a:endParaRPr kumimoji="1" lang="ja-JP" altLang="en-US" sz="2800" dirty="0">
              <a:solidFill>
                <a:schemeClr val="accent6">
                  <a:lumMod val="50000"/>
                </a:schemeClr>
              </a:solidFill>
              <a:latin typeface="Meiryo" charset="-128"/>
              <a:ea typeface="Meiryo" charset="-128"/>
              <a:cs typeface="Meiryo" charset="-128"/>
            </a:endParaRPr>
          </a:p>
        </p:txBody>
      </p:sp>
      <p:sp>
        <p:nvSpPr>
          <p:cNvPr id="16" name="テキスト ボックス 15">
            <a:extLst>
              <a:ext uri="{FF2B5EF4-FFF2-40B4-BE49-F238E27FC236}">
                <a16:creationId xmlns:a16="http://schemas.microsoft.com/office/drawing/2014/main" id="{5E1D48D1-3CC3-5C49-BD87-168047C822A3}"/>
              </a:ext>
            </a:extLst>
          </p:cNvPr>
          <p:cNvSpPr txBox="1"/>
          <p:nvPr/>
        </p:nvSpPr>
        <p:spPr>
          <a:xfrm>
            <a:off x="4621338" y="1054423"/>
            <a:ext cx="902811" cy="1261884"/>
          </a:xfrm>
          <a:prstGeom prst="rect">
            <a:avLst/>
          </a:prstGeom>
          <a:noFill/>
        </p:spPr>
        <p:txBody>
          <a:bodyPr wrap="none" rtlCol="0">
            <a:spAutoFit/>
          </a:bodyPr>
          <a:lstStyle/>
          <a:p>
            <a:pPr algn="ctr"/>
            <a:r>
              <a:rPr kumimoji="1" lang="ja-JP" altLang="en-US" sz="2800">
                <a:solidFill>
                  <a:schemeClr val="accent3">
                    <a:lumMod val="50000"/>
                  </a:schemeClr>
                </a:solidFill>
                <a:latin typeface="Meiryo" charset="-128"/>
                <a:ea typeface="Meiryo" charset="-128"/>
                <a:cs typeface="Meiryo" charset="-128"/>
              </a:rPr>
              <a:t>使用</a:t>
            </a:r>
            <a:endParaRPr kumimoji="1" lang="en-US" altLang="ja-JP" sz="2800" dirty="0">
              <a:solidFill>
                <a:schemeClr val="accent3">
                  <a:lumMod val="50000"/>
                </a:schemeClr>
              </a:solidFill>
              <a:latin typeface="Meiryo" charset="-128"/>
              <a:ea typeface="Meiryo" charset="-128"/>
              <a:cs typeface="Meiryo" charset="-128"/>
            </a:endParaRPr>
          </a:p>
          <a:p>
            <a:pPr algn="ctr"/>
            <a:r>
              <a:rPr kumimoji="1" lang="ja-JP" altLang="en-US" sz="2000">
                <a:solidFill>
                  <a:schemeClr val="accent3">
                    <a:lumMod val="50000"/>
                  </a:schemeClr>
                </a:solidFill>
                <a:latin typeface="Meiryo" charset="-128"/>
                <a:ea typeface="Meiryo" charset="-128"/>
                <a:cs typeface="Meiryo" charset="-128"/>
              </a:rPr>
              <a:t>の</a:t>
            </a:r>
            <a:endParaRPr kumimoji="1" lang="en-US" altLang="ja-JP" sz="2000" dirty="0">
              <a:solidFill>
                <a:schemeClr val="accent3">
                  <a:lumMod val="50000"/>
                </a:schemeClr>
              </a:solidFill>
              <a:latin typeface="Meiryo" charset="-128"/>
              <a:ea typeface="Meiryo" charset="-128"/>
              <a:cs typeface="Meiryo" charset="-128"/>
            </a:endParaRPr>
          </a:p>
          <a:p>
            <a:pPr algn="ctr"/>
            <a:r>
              <a:rPr kumimoji="1" lang="ja-JP" altLang="en-US" sz="2800">
                <a:solidFill>
                  <a:schemeClr val="accent3">
                    <a:lumMod val="50000"/>
                  </a:schemeClr>
                </a:solidFill>
                <a:latin typeface="Meiryo" charset="-128"/>
                <a:ea typeface="Meiryo" charset="-128"/>
                <a:cs typeface="Meiryo" charset="-128"/>
              </a:rPr>
              <a:t>現場</a:t>
            </a:r>
            <a:endParaRPr kumimoji="1" lang="ja-JP" altLang="en-US" sz="2800" dirty="0">
              <a:solidFill>
                <a:schemeClr val="accent3">
                  <a:lumMod val="50000"/>
                </a:schemeClr>
              </a:solidFill>
              <a:latin typeface="Meiryo" charset="-128"/>
              <a:ea typeface="Meiryo" charset="-128"/>
              <a:cs typeface="Meiryo" charset="-128"/>
            </a:endParaRPr>
          </a:p>
        </p:txBody>
      </p:sp>
      <p:sp>
        <p:nvSpPr>
          <p:cNvPr id="17" name="U ターン矢印 16">
            <a:extLst>
              <a:ext uri="{FF2B5EF4-FFF2-40B4-BE49-F238E27FC236}">
                <a16:creationId xmlns:a16="http://schemas.microsoft.com/office/drawing/2014/main" id="{88E84EF3-7FA4-BD4C-BDD5-8A2EC97A5FC3}"/>
              </a:ext>
            </a:extLst>
          </p:cNvPr>
          <p:cNvSpPr/>
          <p:nvPr/>
        </p:nvSpPr>
        <p:spPr>
          <a:xfrm rot="16200000" flipV="1">
            <a:off x="4203836" y="2987343"/>
            <a:ext cx="4463851" cy="1205530"/>
          </a:xfrm>
          <a:prstGeom prst="uturnArrow">
            <a:avLst>
              <a:gd name="adj1" fmla="val 25000"/>
              <a:gd name="adj2" fmla="val 25000"/>
              <a:gd name="adj3" fmla="val 25000"/>
              <a:gd name="adj4" fmla="val 43750"/>
              <a:gd name="adj5" fmla="val 100000"/>
            </a:avLst>
          </a:prstGeom>
          <a:solidFill>
            <a:schemeClr val="tx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U ターン矢印 17">
            <a:extLst>
              <a:ext uri="{FF2B5EF4-FFF2-40B4-BE49-F238E27FC236}">
                <a16:creationId xmlns:a16="http://schemas.microsoft.com/office/drawing/2014/main" id="{D7104211-7105-D74E-A159-AB88C2352B96}"/>
              </a:ext>
            </a:extLst>
          </p:cNvPr>
          <p:cNvSpPr/>
          <p:nvPr/>
        </p:nvSpPr>
        <p:spPr>
          <a:xfrm rot="5400000" flipV="1">
            <a:off x="490833" y="3139744"/>
            <a:ext cx="4463851" cy="1205530"/>
          </a:xfrm>
          <a:prstGeom prst="uturnArrow">
            <a:avLst>
              <a:gd name="adj1" fmla="val 25000"/>
              <a:gd name="adj2" fmla="val 25000"/>
              <a:gd name="adj3" fmla="val 25000"/>
              <a:gd name="adj4" fmla="val 43750"/>
              <a:gd name="adj5" fmla="val 100000"/>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角丸四角形 18">
            <a:extLst>
              <a:ext uri="{FF2B5EF4-FFF2-40B4-BE49-F238E27FC236}">
                <a16:creationId xmlns:a16="http://schemas.microsoft.com/office/drawing/2014/main" id="{90E8288C-D36F-DB42-8821-44CD2D66B352}"/>
              </a:ext>
            </a:extLst>
          </p:cNvPr>
          <p:cNvSpPr/>
          <p:nvPr/>
        </p:nvSpPr>
        <p:spPr>
          <a:xfrm>
            <a:off x="1494975" y="3129462"/>
            <a:ext cx="1582057" cy="972222"/>
          </a:xfrm>
          <a:prstGeom prst="round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角丸四角形 19">
            <a:extLst>
              <a:ext uri="{FF2B5EF4-FFF2-40B4-BE49-F238E27FC236}">
                <a16:creationId xmlns:a16="http://schemas.microsoft.com/office/drawing/2014/main" id="{8618C13B-C2E1-484B-935A-5526447E2F4B}"/>
              </a:ext>
            </a:extLst>
          </p:cNvPr>
          <p:cNvSpPr/>
          <p:nvPr/>
        </p:nvSpPr>
        <p:spPr>
          <a:xfrm>
            <a:off x="6110517" y="3129462"/>
            <a:ext cx="1582057" cy="972222"/>
          </a:xfrm>
          <a:prstGeom prst="round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テキスト ボックス 20">
            <a:extLst>
              <a:ext uri="{FF2B5EF4-FFF2-40B4-BE49-F238E27FC236}">
                <a16:creationId xmlns:a16="http://schemas.microsoft.com/office/drawing/2014/main" id="{C3B1419C-D92E-0E4C-9F7F-8EF716C13122}"/>
              </a:ext>
            </a:extLst>
          </p:cNvPr>
          <p:cNvSpPr txBox="1"/>
          <p:nvPr/>
        </p:nvSpPr>
        <p:spPr>
          <a:xfrm>
            <a:off x="6110517" y="3343590"/>
            <a:ext cx="1582057" cy="584775"/>
          </a:xfrm>
          <a:prstGeom prst="rect">
            <a:avLst/>
          </a:prstGeom>
          <a:noFill/>
        </p:spPr>
        <p:txBody>
          <a:bodyPr wrap="square" rtlCol="0">
            <a:spAutoFit/>
          </a:bodyPr>
          <a:lstStyle/>
          <a:p>
            <a:pPr algn="ctr"/>
            <a:r>
              <a:rPr kumimoji="1" lang="ja-JP" altLang="en-US" sz="1600" b="1">
                <a:solidFill>
                  <a:schemeClr val="bg1"/>
                </a:solidFill>
                <a:latin typeface="Meiryo" panose="020B0604030504040204" pitchFamily="34" charset="-128"/>
                <a:ea typeface="Meiryo" panose="020B0604030504040204" pitchFamily="34" charset="-128"/>
              </a:rPr>
              <a:t>機能</a:t>
            </a:r>
            <a:r>
              <a:rPr kumimoji="1" lang="en-US" altLang="ja-JP" sz="1600" b="1" dirty="0">
                <a:solidFill>
                  <a:schemeClr val="bg1"/>
                </a:solidFill>
                <a:latin typeface="Meiryo" panose="020B0604030504040204" pitchFamily="34" charset="-128"/>
                <a:ea typeface="Meiryo" panose="020B0604030504040204" pitchFamily="34" charset="-128"/>
              </a:rPr>
              <a:t>&amp;</a:t>
            </a:r>
            <a:r>
              <a:rPr kumimoji="1" lang="ja-JP" altLang="en-US" sz="1600" b="1">
                <a:solidFill>
                  <a:schemeClr val="bg1"/>
                </a:solidFill>
                <a:latin typeface="Meiryo" panose="020B0604030504040204" pitchFamily="34" charset="-128"/>
                <a:ea typeface="Meiryo" panose="020B0604030504040204" pitchFamily="34" charset="-128"/>
              </a:rPr>
              <a:t>性能</a:t>
            </a:r>
            <a:endParaRPr lang="en-US" altLang="ja-JP" sz="1600" b="1" dirty="0">
              <a:solidFill>
                <a:schemeClr val="bg1"/>
              </a:solidFill>
              <a:latin typeface="Meiryo" panose="020B0604030504040204" pitchFamily="34" charset="-128"/>
              <a:ea typeface="Meiryo" panose="020B0604030504040204" pitchFamily="34" charset="-128"/>
            </a:endParaRPr>
          </a:p>
          <a:p>
            <a:pPr algn="ctr"/>
            <a:r>
              <a:rPr lang="ja-JP" altLang="en-US" sz="1600" b="1">
                <a:solidFill>
                  <a:schemeClr val="bg1"/>
                </a:solidFill>
                <a:latin typeface="Meiryo" panose="020B0604030504040204" pitchFamily="34" charset="-128"/>
                <a:ea typeface="Meiryo" panose="020B0604030504040204" pitchFamily="34" charset="-128"/>
              </a:rPr>
              <a:t>改善と追加</a:t>
            </a:r>
            <a:endParaRPr kumimoji="1" lang="ja-JP" altLang="en-US" sz="1600" b="1">
              <a:solidFill>
                <a:schemeClr val="bg1"/>
              </a:solidFill>
              <a:latin typeface="Meiryo" panose="020B0604030504040204" pitchFamily="34" charset="-128"/>
              <a:ea typeface="Meiryo" panose="020B0604030504040204" pitchFamily="34" charset="-128"/>
            </a:endParaRPr>
          </a:p>
        </p:txBody>
      </p:sp>
      <p:sp>
        <p:nvSpPr>
          <p:cNvPr id="22" name="テキスト ボックス 21">
            <a:extLst>
              <a:ext uri="{FF2B5EF4-FFF2-40B4-BE49-F238E27FC236}">
                <a16:creationId xmlns:a16="http://schemas.microsoft.com/office/drawing/2014/main" id="{17174E42-F6EF-6C4E-8849-36BE8A8E67F0}"/>
              </a:ext>
            </a:extLst>
          </p:cNvPr>
          <p:cNvSpPr txBox="1"/>
          <p:nvPr/>
        </p:nvSpPr>
        <p:spPr>
          <a:xfrm>
            <a:off x="1494974" y="3295673"/>
            <a:ext cx="1582057" cy="738664"/>
          </a:xfrm>
          <a:prstGeom prst="rect">
            <a:avLst/>
          </a:prstGeom>
          <a:noFill/>
        </p:spPr>
        <p:txBody>
          <a:bodyPr wrap="square" rtlCol="0">
            <a:spAutoFit/>
          </a:bodyPr>
          <a:lstStyle/>
          <a:p>
            <a:pPr algn="ctr"/>
            <a:r>
              <a:rPr kumimoji="1" lang="ja-JP" altLang="en-US" sz="1400" b="1">
                <a:solidFill>
                  <a:schemeClr val="bg1"/>
                </a:solidFill>
                <a:latin typeface="Meiryo" panose="020B0604030504040204" pitchFamily="34" charset="-128"/>
                <a:ea typeface="Meiryo" panose="020B0604030504040204" pitchFamily="34" charset="-128"/>
              </a:rPr>
              <a:t>データによる</a:t>
            </a:r>
            <a:endParaRPr kumimoji="1" lang="en-US" altLang="ja-JP" sz="1400" b="1" dirty="0">
              <a:solidFill>
                <a:schemeClr val="bg1"/>
              </a:solidFill>
              <a:latin typeface="Meiryo" panose="020B0604030504040204" pitchFamily="34" charset="-128"/>
              <a:ea typeface="Meiryo" panose="020B0604030504040204" pitchFamily="34" charset="-128"/>
            </a:endParaRPr>
          </a:p>
          <a:p>
            <a:pPr algn="ctr"/>
            <a:r>
              <a:rPr kumimoji="1" lang="ja-JP" altLang="en-US" sz="1400" b="1">
                <a:solidFill>
                  <a:schemeClr val="bg1"/>
                </a:solidFill>
                <a:latin typeface="Meiryo" panose="020B0604030504040204" pitchFamily="34" charset="-128"/>
                <a:ea typeface="Meiryo" panose="020B0604030504040204" pitchFamily="34" charset="-128"/>
              </a:rPr>
              <a:t>使用状況の把握</a:t>
            </a:r>
            <a:endParaRPr kumimoji="1" lang="en-US" altLang="ja-JP" sz="1400" b="1" dirty="0">
              <a:solidFill>
                <a:schemeClr val="bg1"/>
              </a:solidFill>
              <a:latin typeface="Meiryo" panose="020B0604030504040204" pitchFamily="34" charset="-128"/>
              <a:ea typeface="Meiryo" panose="020B0604030504040204" pitchFamily="34" charset="-128"/>
            </a:endParaRPr>
          </a:p>
          <a:p>
            <a:pPr algn="ctr"/>
            <a:r>
              <a:rPr kumimoji="1" lang="ja-JP" altLang="en-US" sz="1400" b="1">
                <a:solidFill>
                  <a:schemeClr val="bg1"/>
                </a:solidFill>
                <a:latin typeface="Meiryo" panose="020B0604030504040204" pitchFamily="34" charset="-128"/>
                <a:ea typeface="Meiryo" panose="020B0604030504040204" pitchFamily="34" charset="-128"/>
              </a:rPr>
              <a:t>と見える化</a:t>
            </a:r>
            <a:endParaRPr kumimoji="1" lang="en-US" altLang="ja-JP" sz="1400" b="1" dirty="0">
              <a:solidFill>
                <a:schemeClr val="bg1"/>
              </a:solidFill>
              <a:latin typeface="Meiryo" panose="020B0604030504040204" pitchFamily="34" charset="-128"/>
              <a:ea typeface="Meiryo" panose="020B0604030504040204" pitchFamily="34" charset="-128"/>
            </a:endParaRPr>
          </a:p>
        </p:txBody>
      </p:sp>
      <p:sp>
        <p:nvSpPr>
          <p:cNvPr id="25" name="テキスト ボックス 24">
            <a:extLst>
              <a:ext uri="{FF2B5EF4-FFF2-40B4-BE49-F238E27FC236}">
                <a16:creationId xmlns:a16="http://schemas.microsoft.com/office/drawing/2014/main" id="{1E5CCF33-4738-6445-8D40-A390E9C942F8}"/>
              </a:ext>
            </a:extLst>
          </p:cNvPr>
          <p:cNvSpPr txBox="1"/>
          <p:nvPr/>
        </p:nvSpPr>
        <p:spPr>
          <a:xfrm>
            <a:off x="296544" y="883565"/>
            <a:ext cx="2236510" cy="400110"/>
          </a:xfrm>
          <a:prstGeom prst="rect">
            <a:avLst/>
          </a:prstGeom>
          <a:noFill/>
        </p:spPr>
        <p:txBody>
          <a:bodyPr wrap="none" rtlCol="0">
            <a:spAutoFit/>
          </a:bodyPr>
          <a:lstStyle/>
          <a:p>
            <a:pPr algn="ctr"/>
            <a:r>
              <a:rPr kumimoji="1" lang="ja-JP" altLang="en-US" sz="2000" b="1">
                <a:solidFill>
                  <a:schemeClr val="bg1"/>
                </a:solidFill>
                <a:latin typeface="Meiryo" charset="-128"/>
                <a:ea typeface="Meiryo" charset="-128"/>
                <a:cs typeface="Meiryo" charset="-128"/>
              </a:rPr>
              <a:t>モノのサービス化</a:t>
            </a:r>
            <a:endParaRPr kumimoji="1" lang="en-US" altLang="ja-JP" sz="2000" b="1" dirty="0">
              <a:solidFill>
                <a:schemeClr val="bg1"/>
              </a:solidFill>
              <a:latin typeface="Meiryo" charset="-128"/>
              <a:ea typeface="Meiryo" charset="-128"/>
              <a:cs typeface="Meiryo" charset="-128"/>
            </a:endParaRPr>
          </a:p>
        </p:txBody>
      </p:sp>
      <p:sp>
        <p:nvSpPr>
          <p:cNvPr id="26" name="テキスト ボックス 25">
            <a:extLst>
              <a:ext uri="{FF2B5EF4-FFF2-40B4-BE49-F238E27FC236}">
                <a16:creationId xmlns:a16="http://schemas.microsoft.com/office/drawing/2014/main" id="{CE548311-73EC-0842-9CEE-9ADE8DD0D6A5}"/>
              </a:ext>
            </a:extLst>
          </p:cNvPr>
          <p:cNvSpPr txBox="1"/>
          <p:nvPr/>
        </p:nvSpPr>
        <p:spPr>
          <a:xfrm>
            <a:off x="296543" y="1233827"/>
            <a:ext cx="2031325" cy="830997"/>
          </a:xfrm>
          <a:prstGeom prst="rect">
            <a:avLst/>
          </a:prstGeom>
          <a:noFill/>
        </p:spPr>
        <p:txBody>
          <a:bodyPr wrap="none" rtlCol="0">
            <a:spAutoFit/>
          </a:bodyPr>
          <a:lstStyle/>
          <a:p>
            <a:r>
              <a:rPr kumimoji="1" lang="ja-JP" altLang="en-US" sz="1600">
                <a:solidFill>
                  <a:schemeClr val="bg1"/>
                </a:solidFill>
                <a:latin typeface="Meiryo" charset="-128"/>
                <a:ea typeface="Meiryo" charset="-128"/>
                <a:cs typeface="Meiryo" charset="-128"/>
              </a:rPr>
              <a:t>モノの売り切りでは</a:t>
            </a:r>
            <a:endParaRPr kumimoji="1" lang="en-US" altLang="ja-JP" sz="1600" dirty="0">
              <a:solidFill>
                <a:schemeClr val="bg1"/>
              </a:solidFill>
              <a:latin typeface="Meiryo" charset="-128"/>
              <a:ea typeface="Meiryo" charset="-128"/>
              <a:cs typeface="Meiryo" charset="-128"/>
            </a:endParaRPr>
          </a:p>
          <a:p>
            <a:r>
              <a:rPr kumimoji="1" lang="ja-JP" altLang="en-US" sz="1600">
                <a:solidFill>
                  <a:schemeClr val="bg1"/>
                </a:solidFill>
                <a:latin typeface="Meiryo" charset="-128"/>
                <a:ea typeface="Meiryo" charset="-128"/>
                <a:cs typeface="Meiryo" charset="-128"/>
              </a:rPr>
              <a:t>このサイクルを回す</a:t>
            </a:r>
            <a:endParaRPr kumimoji="1" lang="en-US" altLang="ja-JP" sz="1600" dirty="0">
              <a:solidFill>
                <a:schemeClr val="bg1"/>
              </a:solidFill>
              <a:latin typeface="Meiryo" charset="-128"/>
              <a:ea typeface="Meiryo" charset="-128"/>
              <a:cs typeface="Meiryo" charset="-128"/>
            </a:endParaRPr>
          </a:p>
          <a:p>
            <a:r>
              <a:rPr lang="ja-JP" altLang="en-US" sz="1600">
                <a:solidFill>
                  <a:schemeClr val="bg1"/>
                </a:solidFill>
                <a:latin typeface="Meiryo" charset="-128"/>
                <a:ea typeface="Meiryo" charset="-128"/>
                <a:cs typeface="Meiryo" charset="-128"/>
              </a:rPr>
              <a:t>コストを賄えない</a:t>
            </a:r>
            <a:endParaRPr kumimoji="1" lang="en-US" altLang="ja-JP" sz="1600" dirty="0">
              <a:solidFill>
                <a:schemeClr val="bg1"/>
              </a:solidFill>
              <a:latin typeface="Meiryo" charset="-128"/>
              <a:ea typeface="Meiryo" charset="-128"/>
              <a:cs typeface="Meiryo" charset="-128"/>
            </a:endParaRPr>
          </a:p>
        </p:txBody>
      </p:sp>
      <p:sp>
        <p:nvSpPr>
          <p:cNvPr id="28" name="テキスト ボックス 27">
            <a:extLst>
              <a:ext uri="{FF2B5EF4-FFF2-40B4-BE49-F238E27FC236}">
                <a16:creationId xmlns:a16="http://schemas.microsoft.com/office/drawing/2014/main" id="{8EC44CC2-1CE0-F74D-8480-B15504C60C10}"/>
              </a:ext>
            </a:extLst>
          </p:cNvPr>
          <p:cNvSpPr txBox="1"/>
          <p:nvPr/>
        </p:nvSpPr>
        <p:spPr>
          <a:xfrm>
            <a:off x="6354466" y="883565"/>
            <a:ext cx="2492990" cy="892552"/>
          </a:xfrm>
          <a:prstGeom prst="rect">
            <a:avLst/>
          </a:prstGeom>
          <a:noFill/>
        </p:spPr>
        <p:txBody>
          <a:bodyPr wrap="none" rtlCol="0">
            <a:spAutoFit/>
          </a:bodyPr>
          <a:lstStyle/>
          <a:p>
            <a:pPr algn="r"/>
            <a:r>
              <a:rPr kumimoji="1" lang="ja-JP" altLang="en-US" sz="2000" b="1">
                <a:solidFill>
                  <a:schemeClr val="bg1"/>
                </a:solidFill>
                <a:latin typeface="Meiryo" charset="-128"/>
                <a:ea typeface="Meiryo" charset="-128"/>
                <a:cs typeface="Meiryo" charset="-128"/>
              </a:rPr>
              <a:t>継続的な収益モデル</a:t>
            </a:r>
            <a:endParaRPr kumimoji="1" lang="en-US" altLang="ja-JP" sz="2000" b="1" dirty="0">
              <a:solidFill>
                <a:schemeClr val="bg1"/>
              </a:solidFill>
              <a:latin typeface="Meiryo" charset="-128"/>
              <a:ea typeface="Meiryo" charset="-128"/>
              <a:cs typeface="Meiryo" charset="-128"/>
            </a:endParaRPr>
          </a:p>
          <a:p>
            <a:pPr algn="r"/>
            <a:r>
              <a:rPr kumimoji="1" lang="ja-JP" altLang="en-US" sz="1600" b="1">
                <a:solidFill>
                  <a:schemeClr val="bg1"/>
                </a:solidFill>
                <a:latin typeface="Meiryo" charset="-128"/>
                <a:ea typeface="Meiryo" charset="-128"/>
                <a:cs typeface="Meiryo" charset="-128"/>
              </a:rPr>
              <a:t>サブスクリプション</a:t>
            </a:r>
            <a:endParaRPr kumimoji="1" lang="en-US" altLang="ja-JP" sz="1600" b="1" dirty="0">
              <a:solidFill>
                <a:schemeClr val="bg1"/>
              </a:solidFill>
              <a:latin typeface="Meiryo" charset="-128"/>
              <a:ea typeface="Meiryo" charset="-128"/>
              <a:cs typeface="Meiryo" charset="-128"/>
            </a:endParaRPr>
          </a:p>
          <a:p>
            <a:pPr algn="r"/>
            <a:r>
              <a:rPr lang="ja-JP" altLang="en-US" sz="1600" b="1">
                <a:solidFill>
                  <a:schemeClr val="bg1"/>
                </a:solidFill>
                <a:latin typeface="Meiryo" charset="-128"/>
                <a:ea typeface="Meiryo" charset="-128"/>
                <a:cs typeface="Meiryo" charset="-128"/>
              </a:rPr>
              <a:t>従量課金　</a:t>
            </a:r>
            <a:r>
              <a:rPr lang="ja-JP" altLang="en-US" sz="1600">
                <a:solidFill>
                  <a:schemeClr val="bg1"/>
                </a:solidFill>
                <a:latin typeface="Meiryo" charset="-128"/>
                <a:ea typeface="Meiryo" charset="-128"/>
                <a:cs typeface="Meiryo" charset="-128"/>
              </a:rPr>
              <a:t>など</a:t>
            </a:r>
            <a:endParaRPr kumimoji="1" lang="en-US" altLang="ja-JP" sz="1600" dirty="0">
              <a:solidFill>
                <a:schemeClr val="bg1"/>
              </a:solidFill>
              <a:latin typeface="Meiryo" charset="-128"/>
              <a:ea typeface="Meiryo" charset="-128"/>
              <a:cs typeface="Meiryo" charset="-128"/>
            </a:endParaRPr>
          </a:p>
        </p:txBody>
      </p:sp>
      <p:sp>
        <p:nvSpPr>
          <p:cNvPr id="29" name="テキスト ボックス 28">
            <a:extLst>
              <a:ext uri="{FF2B5EF4-FFF2-40B4-BE49-F238E27FC236}">
                <a16:creationId xmlns:a16="http://schemas.microsoft.com/office/drawing/2014/main" id="{375A5971-AC02-044B-BE52-7235FB2E9EB2}"/>
              </a:ext>
            </a:extLst>
          </p:cNvPr>
          <p:cNvSpPr txBox="1"/>
          <p:nvPr/>
        </p:nvSpPr>
        <p:spPr>
          <a:xfrm>
            <a:off x="296543" y="5884151"/>
            <a:ext cx="2262158" cy="646331"/>
          </a:xfrm>
          <a:prstGeom prst="rect">
            <a:avLst/>
          </a:prstGeom>
          <a:noFill/>
        </p:spPr>
        <p:txBody>
          <a:bodyPr wrap="none" rtlCol="0">
            <a:spAutoFit/>
          </a:bodyPr>
          <a:lstStyle/>
          <a:p>
            <a:r>
              <a:rPr kumimoji="1" lang="ja-JP" altLang="en-US" b="1">
                <a:solidFill>
                  <a:schemeClr val="bg1"/>
                </a:solidFill>
                <a:latin typeface="Meiryo" charset="-128"/>
                <a:ea typeface="Meiryo" charset="-128"/>
                <a:cs typeface="Meiryo" charset="-128"/>
              </a:rPr>
              <a:t>マーケティング情報</a:t>
            </a:r>
            <a:endParaRPr kumimoji="1" lang="en-US" altLang="ja-JP" b="1" dirty="0">
              <a:solidFill>
                <a:schemeClr val="bg1"/>
              </a:solidFill>
              <a:latin typeface="Meiryo" charset="-128"/>
              <a:ea typeface="Meiryo" charset="-128"/>
              <a:cs typeface="Meiryo" charset="-128"/>
            </a:endParaRPr>
          </a:p>
          <a:p>
            <a:r>
              <a:rPr kumimoji="1" lang="ja-JP" altLang="en-US" b="1">
                <a:solidFill>
                  <a:schemeClr val="bg1"/>
                </a:solidFill>
                <a:latin typeface="Meiryo" charset="-128"/>
                <a:ea typeface="Meiryo" charset="-128"/>
                <a:cs typeface="Meiryo" charset="-128"/>
              </a:rPr>
              <a:t>継続的収集</a:t>
            </a:r>
            <a:endParaRPr kumimoji="1" lang="en-US" altLang="ja-JP" b="1" dirty="0">
              <a:solidFill>
                <a:schemeClr val="bg1"/>
              </a:solidFill>
              <a:latin typeface="Meiryo" charset="-128"/>
              <a:ea typeface="Meiryo" charset="-128"/>
              <a:cs typeface="Meiryo" charset="-128"/>
            </a:endParaRPr>
          </a:p>
        </p:txBody>
      </p:sp>
      <p:sp>
        <p:nvSpPr>
          <p:cNvPr id="30" name="テキスト ボックス 29">
            <a:extLst>
              <a:ext uri="{FF2B5EF4-FFF2-40B4-BE49-F238E27FC236}">
                <a16:creationId xmlns:a16="http://schemas.microsoft.com/office/drawing/2014/main" id="{3F1CF6F3-4949-714D-A128-C40BB288922B}"/>
              </a:ext>
            </a:extLst>
          </p:cNvPr>
          <p:cNvSpPr txBox="1"/>
          <p:nvPr/>
        </p:nvSpPr>
        <p:spPr>
          <a:xfrm>
            <a:off x="6814286" y="5878835"/>
            <a:ext cx="2031325" cy="646331"/>
          </a:xfrm>
          <a:prstGeom prst="rect">
            <a:avLst/>
          </a:prstGeom>
          <a:noFill/>
        </p:spPr>
        <p:txBody>
          <a:bodyPr wrap="none" rtlCol="0">
            <a:spAutoFit/>
          </a:bodyPr>
          <a:lstStyle/>
          <a:p>
            <a:pPr algn="r"/>
            <a:r>
              <a:rPr kumimoji="1" lang="ja-JP" altLang="en-US" b="1">
                <a:solidFill>
                  <a:schemeClr val="bg1"/>
                </a:solidFill>
                <a:latin typeface="Meiryo" charset="-128"/>
                <a:ea typeface="Meiryo" charset="-128"/>
                <a:cs typeface="Meiryo" charset="-128"/>
              </a:rPr>
              <a:t>顧客／ユーザー</a:t>
            </a:r>
            <a:endParaRPr kumimoji="1" lang="en-US" altLang="ja-JP" b="1" dirty="0">
              <a:solidFill>
                <a:schemeClr val="bg1"/>
              </a:solidFill>
              <a:latin typeface="Meiryo" charset="-128"/>
              <a:ea typeface="Meiryo" charset="-128"/>
              <a:cs typeface="Meiryo" charset="-128"/>
            </a:endParaRPr>
          </a:p>
          <a:p>
            <a:pPr algn="r"/>
            <a:r>
              <a:rPr kumimoji="1" lang="ja-JP" altLang="en-US" b="1">
                <a:solidFill>
                  <a:schemeClr val="bg1"/>
                </a:solidFill>
                <a:latin typeface="Meiryo" charset="-128"/>
                <a:ea typeface="Meiryo" charset="-128"/>
                <a:cs typeface="Meiryo" charset="-128"/>
              </a:rPr>
              <a:t>固定化／囲い込み</a:t>
            </a:r>
            <a:endParaRPr kumimoji="1" lang="en-US" altLang="ja-JP" b="1" dirty="0">
              <a:solidFill>
                <a:schemeClr val="bg1"/>
              </a:solidFill>
              <a:latin typeface="Meiryo" charset="-128"/>
              <a:ea typeface="Meiryo" charset="-128"/>
              <a:cs typeface="Meiryo" charset="-128"/>
            </a:endParaRPr>
          </a:p>
        </p:txBody>
      </p:sp>
    </p:spTree>
    <p:extLst>
      <p:ext uri="{BB962C8B-B14F-4D97-AF65-F5344CB8AC3E}">
        <p14:creationId xmlns:p14="http://schemas.microsoft.com/office/powerpoint/2010/main" val="2665165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cTn>
                              </p:par>
                            </p:childTnLst>
                          </p:cTn>
                        </p:par>
                        <p:par>
                          <p:cTn id="10" fill="hold">
                            <p:stCondLst>
                              <p:cond delay="500"/>
                            </p:stCondLst>
                            <p:childTnLst>
                              <p:par>
                                <p:cTn id="11" presetID="12" presetClass="entr" presetSubtype="8" fill="hold" grpId="0" nodeType="afterEffect">
                                  <p:stCondLst>
                                    <p:cond delay="0"/>
                                  </p:stCondLst>
                                  <p:childTnLst>
                                    <p:set>
                                      <p:cBhvr>
                                        <p:cTn id="12" dur="1" fill="hold">
                                          <p:stCondLst>
                                            <p:cond delay="0"/>
                                          </p:stCondLst>
                                        </p:cTn>
                                        <p:tgtEl>
                                          <p:spTgt spid="28"/>
                                        </p:tgtEl>
                                        <p:attrNameLst>
                                          <p:attrName>style.visibility</p:attrName>
                                        </p:attrNameLst>
                                      </p:cBhvr>
                                      <p:to>
                                        <p:strVal val="visible"/>
                                      </p:to>
                                    </p:set>
                                    <p:anim calcmode="lin" valueType="num">
                                      <p:cBhvr additive="base">
                                        <p:cTn id="13" dur="500"/>
                                        <p:tgtEl>
                                          <p:spTgt spid="28"/>
                                        </p:tgtEl>
                                        <p:attrNameLst>
                                          <p:attrName>ppt_x</p:attrName>
                                        </p:attrNameLst>
                                      </p:cBhvr>
                                      <p:tavLst>
                                        <p:tav tm="0">
                                          <p:val>
                                            <p:strVal val="#ppt_x-#ppt_w*1.125000"/>
                                          </p:val>
                                        </p:tav>
                                        <p:tav tm="100000">
                                          <p:val>
                                            <p:strVal val="#ppt_x"/>
                                          </p:val>
                                        </p:tav>
                                      </p:tavLst>
                                    </p:anim>
                                    <p:animEffect transition="in" filter="wipe(right)">
                                      <p:cBhvr>
                                        <p:cTn id="14" dur="500"/>
                                        <p:tgtEl>
                                          <p:spTgt spid="28"/>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anim calcmode="lin" valueType="num">
                                      <p:cBhvr>
                                        <p:cTn id="19" dur="500" fill="hold"/>
                                        <p:tgtEl>
                                          <p:spTgt spid="29"/>
                                        </p:tgtEl>
                                        <p:attrNameLst>
                                          <p:attrName>ppt_w</p:attrName>
                                        </p:attrNameLst>
                                      </p:cBhvr>
                                      <p:tavLst>
                                        <p:tav tm="0">
                                          <p:val>
                                            <p:fltVal val="0"/>
                                          </p:val>
                                        </p:tav>
                                        <p:tav tm="100000">
                                          <p:val>
                                            <p:strVal val="#ppt_w"/>
                                          </p:val>
                                        </p:tav>
                                      </p:tavLst>
                                    </p:anim>
                                    <p:anim calcmode="lin" valueType="num">
                                      <p:cBhvr>
                                        <p:cTn id="20" dur="500" fill="hold"/>
                                        <p:tgtEl>
                                          <p:spTgt spid="29"/>
                                        </p:tgtEl>
                                        <p:attrNameLst>
                                          <p:attrName>ppt_h</p:attrName>
                                        </p:attrNameLst>
                                      </p:cBhvr>
                                      <p:tavLst>
                                        <p:tav tm="0">
                                          <p:val>
                                            <p:fltVal val="0"/>
                                          </p:val>
                                        </p:tav>
                                        <p:tav tm="100000">
                                          <p:val>
                                            <p:strVal val="#ppt_h"/>
                                          </p:val>
                                        </p:tav>
                                      </p:tavLst>
                                    </p:anim>
                                    <p:animEffect transition="in" filter="fade">
                                      <p:cBhvr>
                                        <p:cTn id="21" dur="500"/>
                                        <p:tgtEl>
                                          <p:spTgt spid="29"/>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30"/>
                                        </p:tgtEl>
                                        <p:attrNameLst>
                                          <p:attrName>style.visibility</p:attrName>
                                        </p:attrNameLst>
                                      </p:cBhvr>
                                      <p:to>
                                        <p:strVal val="visible"/>
                                      </p:to>
                                    </p:set>
                                    <p:anim calcmode="lin" valueType="num">
                                      <p:cBhvr>
                                        <p:cTn id="24" dur="500" fill="hold"/>
                                        <p:tgtEl>
                                          <p:spTgt spid="30"/>
                                        </p:tgtEl>
                                        <p:attrNameLst>
                                          <p:attrName>ppt_w</p:attrName>
                                        </p:attrNameLst>
                                      </p:cBhvr>
                                      <p:tavLst>
                                        <p:tav tm="0">
                                          <p:val>
                                            <p:fltVal val="0"/>
                                          </p:val>
                                        </p:tav>
                                        <p:tav tm="100000">
                                          <p:val>
                                            <p:strVal val="#ppt_w"/>
                                          </p:val>
                                        </p:tav>
                                      </p:tavLst>
                                    </p:anim>
                                    <p:anim calcmode="lin" valueType="num">
                                      <p:cBhvr>
                                        <p:cTn id="25" dur="500" fill="hold"/>
                                        <p:tgtEl>
                                          <p:spTgt spid="30"/>
                                        </p:tgtEl>
                                        <p:attrNameLst>
                                          <p:attrName>ppt_h</p:attrName>
                                        </p:attrNameLst>
                                      </p:cBhvr>
                                      <p:tavLst>
                                        <p:tav tm="0">
                                          <p:val>
                                            <p:fltVal val="0"/>
                                          </p:val>
                                        </p:tav>
                                        <p:tav tm="100000">
                                          <p:val>
                                            <p:strVal val="#ppt_h"/>
                                          </p:val>
                                        </p:tav>
                                      </p:tavLst>
                                    </p:anim>
                                    <p:animEffect transition="in" filter="fade">
                                      <p:cBhvr>
                                        <p:cTn id="26"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8" grpId="0"/>
      <p:bldP spid="29" grpId="0"/>
      <p:bldP spid="3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正方形/長方形 20">
            <a:extLst>
              <a:ext uri="{FF2B5EF4-FFF2-40B4-BE49-F238E27FC236}">
                <a16:creationId xmlns:a16="http://schemas.microsoft.com/office/drawing/2014/main" id="{202C9096-FD40-7141-9E2C-24D0DBADBC0E}"/>
              </a:ext>
            </a:extLst>
          </p:cNvPr>
          <p:cNvSpPr/>
          <p:nvPr/>
        </p:nvSpPr>
        <p:spPr>
          <a:xfrm>
            <a:off x="321240" y="2567525"/>
            <a:ext cx="2459012" cy="3311681"/>
          </a:xfrm>
          <a:prstGeom prst="rect">
            <a:avLst/>
          </a:prstGeom>
          <a:solidFill>
            <a:schemeClr val="accent6">
              <a:alpha val="56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正方形/長方形 21">
            <a:extLst>
              <a:ext uri="{FF2B5EF4-FFF2-40B4-BE49-F238E27FC236}">
                <a16:creationId xmlns:a16="http://schemas.microsoft.com/office/drawing/2014/main" id="{C8539549-F04C-0E40-8367-54C6B36E0A88}"/>
              </a:ext>
            </a:extLst>
          </p:cNvPr>
          <p:cNvSpPr/>
          <p:nvPr/>
        </p:nvSpPr>
        <p:spPr>
          <a:xfrm>
            <a:off x="3591015" y="2562851"/>
            <a:ext cx="2459012" cy="3311681"/>
          </a:xfrm>
          <a:prstGeom prst="rect">
            <a:avLst/>
          </a:prstGeom>
          <a:solidFill>
            <a:srgbClr val="0070C0">
              <a:alpha val="65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正方形/長方形 14">
            <a:extLst>
              <a:ext uri="{FF2B5EF4-FFF2-40B4-BE49-F238E27FC236}">
                <a16:creationId xmlns:a16="http://schemas.microsoft.com/office/drawing/2014/main" id="{F0DF6E21-F8E7-9640-A30B-CC9E24DC4E45}"/>
              </a:ext>
            </a:extLst>
          </p:cNvPr>
          <p:cNvSpPr/>
          <p:nvPr/>
        </p:nvSpPr>
        <p:spPr>
          <a:xfrm>
            <a:off x="1551904" y="1345774"/>
            <a:ext cx="3234395" cy="2451257"/>
          </a:xfrm>
          <a:prstGeom prst="rect">
            <a:avLst/>
          </a:prstGeom>
          <a:solidFill>
            <a:srgbClr val="FF6666">
              <a:alpha val="43922"/>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51E348B6-4A81-A34A-90ED-FFC4F2C89556}"/>
              </a:ext>
            </a:extLst>
          </p:cNvPr>
          <p:cNvSpPr>
            <a:spLocks noGrp="1"/>
          </p:cNvSpPr>
          <p:nvPr>
            <p:ph type="title"/>
          </p:nvPr>
        </p:nvSpPr>
        <p:spPr/>
        <p:txBody>
          <a:bodyPr/>
          <a:lstStyle/>
          <a:p>
            <a:r>
              <a:rPr lang="ja-JP" altLang="en-US"/>
              <a:t>モノのサービス化：</a:t>
            </a:r>
            <a:r>
              <a:rPr kumimoji="1" lang="ja-JP" altLang="en-US"/>
              <a:t>ビジネスの主役がモノからコトへ</a:t>
            </a:r>
          </a:p>
        </p:txBody>
      </p:sp>
      <p:sp>
        <p:nvSpPr>
          <p:cNvPr id="3" name="円/楕円 2">
            <a:extLst>
              <a:ext uri="{FF2B5EF4-FFF2-40B4-BE49-F238E27FC236}">
                <a16:creationId xmlns:a16="http://schemas.microsoft.com/office/drawing/2014/main" id="{17675B38-DDF3-5440-87FD-36D5770A1E86}"/>
              </a:ext>
            </a:extLst>
          </p:cNvPr>
          <p:cNvSpPr/>
          <p:nvPr/>
        </p:nvSpPr>
        <p:spPr>
          <a:xfrm>
            <a:off x="323301" y="1338019"/>
            <a:ext cx="2459012" cy="2459012"/>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 name="円/楕円 3">
            <a:extLst>
              <a:ext uri="{FF2B5EF4-FFF2-40B4-BE49-F238E27FC236}">
                <a16:creationId xmlns:a16="http://schemas.microsoft.com/office/drawing/2014/main" id="{E005A6AC-7CA1-2C42-8644-5D66B8F6432E}"/>
              </a:ext>
            </a:extLst>
          </p:cNvPr>
          <p:cNvSpPr/>
          <p:nvPr/>
        </p:nvSpPr>
        <p:spPr>
          <a:xfrm>
            <a:off x="3574775" y="1338019"/>
            <a:ext cx="2459012" cy="245901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正方形/長方形 11">
            <a:extLst>
              <a:ext uri="{FF2B5EF4-FFF2-40B4-BE49-F238E27FC236}">
                <a16:creationId xmlns:a16="http://schemas.microsoft.com/office/drawing/2014/main" id="{56BC6D39-3902-924C-8C7F-6857DA179227}"/>
              </a:ext>
            </a:extLst>
          </p:cNvPr>
          <p:cNvSpPr/>
          <p:nvPr/>
        </p:nvSpPr>
        <p:spPr>
          <a:xfrm>
            <a:off x="1551904" y="1802974"/>
            <a:ext cx="3258354" cy="1529103"/>
          </a:xfrm>
          <a:prstGeom prst="rect">
            <a:avLst/>
          </a:prstGeom>
          <a:solidFill>
            <a:srgbClr val="7030A0">
              <a:alpha val="43922"/>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円/楕円 6">
            <a:extLst>
              <a:ext uri="{FF2B5EF4-FFF2-40B4-BE49-F238E27FC236}">
                <a16:creationId xmlns:a16="http://schemas.microsoft.com/office/drawing/2014/main" id="{4A7A0DA1-C96E-A54A-8793-02343CD4BD1F}"/>
              </a:ext>
            </a:extLst>
          </p:cNvPr>
          <p:cNvSpPr/>
          <p:nvPr/>
        </p:nvSpPr>
        <p:spPr>
          <a:xfrm>
            <a:off x="788255" y="1802974"/>
            <a:ext cx="1529103" cy="1529103"/>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テキスト ボックス 8">
            <a:extLst>
              <a:ext uri="{FF2B5EF4-FFF2-40B4-BE49-F238E27FC236}">
                <a16:creationId xmlns:a16="http://schemas.microsoft.com/office/drawing/2014/main" id="{91A36AFF-DFF0-C94E-99C6-72E5600C5DAC}"/>
              </a:ext>
            </a:extLst>
          </p:cNvPr>
          <p:cNvSpPr txBox="1"/>
          <p:nvPr/>
        </p:nvSpPr>
        <p:spPr>
          <a:xfrm>
            <a:off x="998808" y="2193859"/>
            <a:ext cx="1107996" cy="830997"/>
          </a:xfrm>
          <a:prstGeom prst="rect">
            <a:avLst/>
          </a:prstGeom>
          <a:noFill/>
        </p:spPr>
        <p:txBody>
          <a:bodyPr wrap="none" rtlCol="0">
            <a:spAutoFit/>
          </a:bodyPr>
          <a:lstStyle/>
          <a:p>
            <a:pPr algn="ctr"/>
            <a:r>
              <a:rPr kumimoji="1" lang="ja-JP" altLang="en-US" sz="2400" b="1">
                <a:solidFill>
                  <a:schemeClr val="bg1"/>
                </a:solidFill>
                <a:latin typeface="Meiryo" panose="020B0604030504040204" pitchFamily="34" charset="-128"/>
                <a:ea typeface="Meiryo" panose="020B0604030504040204" pitchFamily="34" charset="-128"/>
              </a:rPr>
              <a:t>ハード</a:t>
            </a:r>
            <a:endParaRPr kumimoji="1" lang="en-US" altLang="ja-JP" sz="2400" b="1" dirty="0">
              <a:solidFill>
                <a:schemeClr val="bg1"/>
              </a:solidFill>
              <a:latin typeface="Meiryo" panose="020B0604030504040204" pitchFamily="34" charset="-128"/>
              <a:ea typeface="Meiryo" panose="020B0604030504040204" pitchFamily="34" charset="-128"/>
            </a:endParaRPr>
          </a:p>
          <a:p>
            <a:pPr algn="ctr"/>
            <a:r>
              <a:rPr kumimoji="1" lang="ja-JP" altLang="en-US" sz="2400" b="1">
                <a:solidFill>
                  <a:schemeClr val="bg1"/>
                </a:solidFill>
                <a:latin typeface="Meiryo" panose="020B0604030504040204" pitchFamily="34" charset="-128"/>
                <a:ea typeface="Meiryo" panose="020B0604030504040204" pitchFamily="34" charset="-128"/>
              </a:rPr>
              <a:t>ウェア</a:t>
            </a:r>
          </a:p>
        </p:txBody>
      </p:sp>
      <p:sp>
        <p:nvSpPr>
          <p:cNvPr id="13" name="テキスト ボックス 12">
            <a:extLst>
              <a:ext uri="{FF2B5EF4-FFF2-40B4-BE49-F238E27FC236}">
                <a16:creationId xmlns:a16="http://schemas.microsoft.com/office/drawing/2014/main" id="{2395A14E-742A-C446-B70A-4378AB6A59A7}"/>
              </a:ext>
            </a:extLst>
          </p:cNvPr>
          <p:cNvSpPr txBox="1"/>
          <p:nvPr/>
        </p:nvSpPr>
        <p:spPr>
          <a:xfrm>
            <a:off x="2304737" y="2224635"/>
            <a:ext cx="1732313" cy="800219"/>
          </a:xfrm>
          <a:prstGeom prst="rect">
            <a:avLst/>
          </a:prstGeom>
          <a:noFill/>
        </p:spPr>
        <p:txBody>
          <a:bodyPr wrap="square" rtlCol="0">
            <a:spAutoFit/>
          </a:bodyPr>
          <a:lstStyle/>
          <a:p>
            <a:pPr algn="ctr"/>
            <a:r>
              <a:rPr kumimoji="1" lang="ja-JP" altLang="en-US"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中核的価値</a:t>
            </a:r>
            <a:endParaRPr lang="en-US" altLang="ja-JP"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kumimoji="1" lang="ja-JP" altLang="en-US" sz="14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是非とも</a:t>
            </a:r>
            <a:endParaRPr kumimoji="1" lang="en-US" altLang="ja-JP" sz="14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kumimoji="1" lang="ja-JP" altLang="en-US" sz="14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手に入れたい価値</a:t>
            </a:r>
            <a:endParaRPr kumimoji="1" lang="en-US" altLang="ja-JP" sz="14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16" name="テキスト ボックス 15">
            <a:extLst>
              <a:ext uri="{FF2B5EF4-FFF2-40B4-BE49-F238E27FC236}">
                <a16:creationId xmlns:a16="http://schemas.microsoft.com/office/drawing/2014/main" id="{CD753BB2-77A0-DE49-8448-BA8DEC219E69}"/>
              </a:ext>
            </a:extLst>
          </p:cNvPr>
          <p:cNvSpPr txBox="1"/>
          <p:nvPr/>
        </p:nvSpPr>
        <p:spPr>
          <a:xfrm>
            <a:off x="2312388" y="1419269"/>
            <a:ext cx="1732313" cy="369332"/>
          </a:xfrm>
          <a:prstGeom prst="rect">
            <a:avLst/>
          </a:prstGeom>
          <a:noFill/>
        </p:spPr>
        <p:txBody>
          <a:bodyPr wrap="square" rtlCol="0">
            <a:spAutoFit/>
          </a:bodyPr>
          <a:lstStyle/>
          <a:p>
            <a:pPr algn="ctr"/>
            <a:r>
              <a:rPr kumimoji="1" lang="ja-JP" altLang="en-US"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附帯的価値</a:t>
            </a:r>
            <a:endParaRPr lang="en-US" altLang="ja-JP"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17" name="正方形/長方形 16">
            <a:extLst>
              <a:ext uri="{FF2B5EF4-FFF2-40B4-BE49-F238E27FC236}">
                <a16:creationId xmlns:a16="http://schemas.microsoft.com/office/drawing/2014/main" id="{72285A9D-E87B-B34F-B030-60CEB8CA611A}"/>
              </a:ext>
            </a:extLst>
          </p:cNvPr>
          <p:cNvSpPr/>
          <p:nvPr/>
        </p:nvSpPr>
        <p:spPr>
          <a:xfrm>
            <a:off x="1894538" y="3446515"/>
            <a:ext cx="2677462" cy="307777"/>
          </a:xfrm>
          <a:prstGeom prst="rect">
            <a:avLst/>
          </a:prstGeom>
        </p:spPr>
        <p:txBody>
          <a:bodyPr wrap="square">
            <a:spAutoFit/>
          </a:bodyPr>
          <a:lstStyle/>
          <a:p>
            <a:pPr algn="ctr"/>
            <a:r>
              <a:rPr lang="ja-JP" altLang="en-US" sz="14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中核的価値</a:t>
            </a:r>
            <a:r>
              <a:rPr lang="ja-JP" altLang="en-US" sz="14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を高める価値</a:t>
            </a:r>
            <a:endParaRPr lang="en-US" altLang="ja-JP" sz="14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19" name="テキスト ボックス 18">
            <a:extLst>
              <a:ext uri="{FF2B5EF4-FFF2-40B4-BE49-F238E27FC236}">
                <a16:creationId xmlns:a16="http://schemas.microsoft.com/office/drawing/2014/main" id="{12B2FBF4-7B88-AF43-A804-C4E6873D28F2}"/>
              </a:ext>
            </a:extLst>
          </p:cNvPr>
          <p:cNvSpPr txBox="1"/>
          <p:nvPr/>
        </p:nvSpPr>
        <p:spPr>
          <a:xfrm>
            <a:off x="1145817" y="1465435"/>
            <a:ext cx="800219" cy="276999"/>
          </a:xfrm>
          <a:prstGeom prst="rect">
            <a:avLst/>
          </a:prstGeom>
          <a:noFill/>
        </p:spPr>
        <p:txBody>
          <a:bodyPr wrap="none" rtlCol="0">
            <a:spAutoFit/>
          </a:bodyPr>
          <a:lstStyle/>
          <a:p>
            <a:pPr algn="ctr"/>
            <a:r>
              <a:rPr kumimoji="1" lang="ja-JP" altLang="en-US" sz="1200" b="1">
                <a:solidFill>
                  <a:schemeClr val="bg1"/>
                </a:solidFill>
                <a:latin typeface="Meiryo" panose="020B0604030504040204" pitchFamily="34" charset="-128"/>
                <a:ea typeface="Meiryo" panose="020B0604030504040204" pitchFamily="34" charset="-128"/>
              </a:rPr>
              <a:t>サービス</a:t>
            </a:r>
          </a:p>
        </p:txBody>
      </p:sp>
      <p:sp>
        <p:nvSpPr>
          <p:cNvPr id="20" name="テキスト ボックス 19">
            <a:extLst>
              <a:ext uri="{FF2B5EF4-FFF2-40B4-BE49-F238E27FC236}">
                <a16:creationId xmlns:a16="http://schemas.microsoft.com/office/drawing/2014/main" id="{BD3DA936-A282-954D-96DC-05E74C3FE988}"/>
              </a:ext>
            </a:extLst>
          </p:cNvPr>
          <p:cNvSpPr txBox="1"/>
          <p:nvPr/>
        </p:nvSpPr>
        <p:spPr>
          <a:xfrm>
            <a:off x="4258058" y="1465434"/>
            <a:ext cx="1107997" cy="276999"/>
          </a:xfrm>
          <a:prstGeom prst="rect">
            <a:avLst/>
          </a:prstGeom>
          <a:noFill/>
        </p:spPr>
        <p:txBody>
          <a:bodyPr wrap="none" rtlCol="0">
            <a:spAutoFit/>
          </a:bodyPr>
          <a:lstStyle/>
          <a:p>
            <a:pPr algn="ctr"/>
            <a:r>
              <a:rPr kumimoji="1" lang="ja-JP" altLang="en-US" sz="1200" b="1">
                <a:solidFill>
                  <a:schemeClr val="bg1"/>
                </a:solidFill>
                <a:latin typeface="Meiryo" panose="020B0604030504040204" pitchFamily="34" charset="-128"/>
                <a:ea typeface="Meiryo" panose="020B0604030504040204" pitchFamily="34" charset="-128"/>
              </a:rPr>
              <a:t>ハードウェア</a:t>
            </a:r>
          </a:p>
        </p:txBody>
      </p:sp>
      <p:sp>
        <p:nvSpPr>
          <p:cNvPr id="23" name="正方形/長方形 22">
            <a:extLst>
              <a:ext uri="{FF2B5EF4-FFF2-40B4-BE49-F238E27FC236}">
                <a16:creationId xmlns:a16="http://schemas.microsoft.com/office/drawing/2014/main" id="{CA04F4A8-5AD4-6844-B476-81FB0F79C38D}"/>
              </a:ext>
            </a:extLst>
          </p:cNvPr>
          <p:cNvSpPr/>
          <p:nvPr/>
        </p:nvSpPr>
        <p:spPr>
          <a:xfrm>
            <a:off x="321241" y="5429866"/>
            <a:ext cx="2459012" cy="369332"/>
          </a:xfrm>
          <a:prstGeom prst="rect">
            <a:avLst/>
          </a:prstGeom>
        </p:spPr>
        <p:txBody>
          <a:bodyPr wrap="square">
            <a:spAutoFit/>
          </a:bodyPr>
          <a:lstStyle/>
          <a:p>
            <a:pPr algn="ctr"/>
            <a:r>
              <a:rPr lang="ja-JP" altLang="en-US"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モノのビジネス</a:t>
            </a:r>
            <a:endParaRPr lang="en-US" altLang="ja-JP"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24" name="正方形/長方形 23">
            <a:extLst>
              <a:ext uri="{FF2B5EF4-FFF2-40B4-BE49-F238E27FC236}">
                <a16:creationId xmlns:a16="http://schemas.microsoft.com/office/drawing/2014/main" id="{765483C1-783D-F34A-8156-A5BA86066965}"/>
              </a:ext>
            </a:extLst>
          </p:cNvPr>
          <p:cNvSpPr/>
          <p:nvPr/>
        </p:nvSpPr>
        <p:spPr>
          <a:xfrm>
            <a:off x="3607255" y="5429865"/>
            <a:ext cx="2459012" cy="369332"/>
          </a:xfrm>
          <a:prstGeom prst="rect">
            <a:avLst/>
          </a:prstGeom>
        </p:spPr>
        <p:txBody>
          <a:bodyPr wrap="square">
            <a:spAutoFit/>
          </a:bodyPr>
          <a:lstStyle/>
          <a:p>
            <a:pPr algn="ctr"/>
            <a:r>
              <a:rPr lang="ja-JP" altLang="en-US"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コトのビジネス</a:t>
            </a:r>
            <a:endParaRPr lang="en-US" altLang="ja-JP"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26" name="テキスト ボックス 25">
            <a:extLst>
              <a:ext uri="{FF2B5EF4-FFF2-40B4-BE49-F238E27FC236}">
                <a16:creationId xmlns:a16="http://schemas.microsoft.com/office/drawing/2014/main" id="{8A55672D-9A95-6442-9E4C-B1FFF7917F03}"/>
              </a:ext>
            </a:extLst>
          </p:cNvPr>
          <p:cNvSpPr txBox="1"/>
          <p:nvPr/>
        </p:nvSpPr>
        <p:spPr>
          <a:xfrm>
            <a:off x="431791" y="4026419"/>
            <a:ext cx="2236510" cy="1077218"/>
          </a:xfrm>
          <a:prstGeom prst="rect">
            <a:avLst/>
          </a:prstGeom>
          <a:noFill/>
        </p:spPr>
        <p:txBody>
          <a:bodyPr wrap="none" rtlCol="0">
            <a:spAutoFit/>
          </a:bodyPr>
          <a:lstStyle/>
          <a:p>
            <a:pPr algn="ctr"/>
            <a:r>
              <a:rPr lang="ja-JP" altLang="en-US" sz="16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商品は、</a:t>
            </a:r>
            <a:r>
              <a:rPr lang="ja-JP" altLang="en-US" sz="1600" b="1" u="sng">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魅力的なモノ</a:t>
            </a:r>
            <a:endParaRPr lang="en-US" altLang="ja-JP" sz="1600" b="1" u="sng"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endParaRPr lang="en-US" altLang="ja-JP" sz="12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lang="ja-JP" altLang="en-US" sz="12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サービスは、ハードウェア</a:t>
            </a:r>
            <a:endParaRPr lang="en-US" altLang="ja-JP" sz="12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lang="ja-JP" altLang="en-US" sz="12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の機能や性能を維持する</a:t>
            </a:r>
          </a:p>
          <a:p>
            <a:pPr algn="ctr"/>
            <a:r>
              <a:rPr lang="ja-JP" altLang="en-US" sz="12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ための</a:t>
            </a:r>
            <a:r>
              <a:rPr kumimoji="1" lang="ja-JP" altLang="en-US" sz="12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修理やサポートなど</a:t>
            </a:r>
            <a:endParaRPr kumimoji="1" lang="en-US" altLang="ja-JP" sz="12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28" name="テキスト ボックス 27">
            <a:extLst>
              <a:ext uri="{FF2B5EF4-FFF2-40B4-BE49-F238E27FC236}">
                <a16:creationId xmlns:a16="http://schemas.microsoft.com/office/drawing/2014/main" id="{1948B272-4338-AB42-9235-59034A65214E}"/>
              </a:ext>
            </a:extLst>
          </p:cNvPr>
          <p:cNvSpPr txBox="1"/>
          <p:nvPr/>
        </p:nvSpPr>
        <p:spPr>
          <a:xfrm>
            <a:off x="3727915" y="4026419"/>
            <a:ext cx="2185214" cy="1077218"/>
          </a:xfrm>
          <a:prstGeom prst="rect">
            <a:avLst/>
          </a:prstGeom>
          <a:noFill/>
        </p:spPr>
        <p:txBody>
          <a:bodyPr wrap="none" rtlCol="0">
            <a:spAutoFit/>
          </a:bodyPr>
          <a:lstStyle/>
          <a:p>
            <a:pPr algn="ctr"/>
            <a:r>
              <a:rPr lang="ja-JP" altLang="en-US" sz="16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商品は、</a:t>
            </a:r>
            <a:r>
              <a:rPr lang="ja-JP" altLang="en-US" sz="1600" b="1" u="sng">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魅力的な</a:t>
            </a:r>
            <a:r>
              <a:rPr lang="en-US" altLang="ja-JP" sz="1600" b="1" u="sng"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UX</a:t>
            </a:r>
            <a:endParaRPr kumimoji="1" lang="en-US" altLang="ja-JP" sz="1200" u="sng"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endParaRPr lang="en-US" altLang="ja-JP" sz="12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lang="ja-JP" altLang="en-US" sz="12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ハードウェアは、サービスを</a:t>
            </a:r>
            <a:endParaRPr lang="en-US" altLang="ja-JP" sz="12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lang="ja-JP" altLang="en-US" sz="12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利用する</a:t>
            </a:r>
            <a:r>
              <a:rPr kumimoji="1" lang="ja-JP" altLang="en-US" sz="12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ための手段としての</a:t>
            </a:r>
            <a:endParaRPr kumimoji="1" lang="en-US" altLang="ja-JP" sz="12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kumimoji="1" lang="ja-JP" altLang="en-US" sz="12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乗り物や道具など</a:t>
            </a:r>
            <a:endParaRPr kumimoji="1" lang="en-US" altLang="ja-JP" sz="12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grpSp>
        <p:nvGrpSpPr>
          <p:cNvPr id="5" name="グループ化 4">
            <a:extLst>
              <a:ext uri="{FF2B5EF4-FFF2-40B4-BE49-F238E27FC236}">
                <a16:creationId xmlns:a16="http://schemas.microsoft.com/office/drawing/2014/main" id="{A50340E1-262C-8A48-A185-80564907D1BC}"/>
              </a:ext>
            </a:extLst>
          </p:cNvPr>
          <p:cNvGrpSpPr/>
          <p:nvPr/>
        </p:nvGrpSpPr>
        <p:grpSpPr>
          <a:xfrm>
            <a:off x="4804281" y="1817347"/>
            <a:ext cx="4013346" cy="4037867"/>
            <a:chOff x="4804281" y="1817347"/>
            <a:chExt cx="4013346" cy="4037867"/>
          </a:xfrm>
        </p:grpSpPr>
        <p:sp>
          <p:nvSpPr>
            <p:cNvPr id="29" name="正方形/長方形 28">
              <a:extLst>
                <a:ext uri="{FF2B5EF4-FFF2-40B4-BE49-F238E27FC236}">
                  <a16:creationId xmlns:a16="http://schemas.microsoft.com/office/drawing/2014/main" id="{9C4224B2-1A43-A047-8A57-133CF041A885}"/>
                </a:ext>
              </a:extLst>
            </p:cNvPr>
            <p:cNvSpPr/>
            <p:nvPr/>
          </p:nvSpPr>
          <p:spPr>
            <a:xfrm>
              <a:off x="7288524" y="2543533"/>
              <a:ext cx="1491824" cy="3311681"/>
            </a:xfrm>
            <a:prstGeom prst="rect">
              <a:avLst/>
            </a:prstGeom>
            <a:solidFill>
              <a:schemeClr val="accent3">
                <a:lumMod val="50000"/>
                <a:alpha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正方形/長方形 13">
              <a:extLst>
                <a:ext uri="{FF2B5EF4-FFF2-40B4-BE49-F238E27FC236}">
                  <a16:creationId xmlns:a16="http://schemas.microsoft.com/office/drawing/2014/main" id="{0A537421-4E35-2045-9B22-423E721066EB}"/>
                </a:ext>
              </a:extLst>
            </p:cNvPr>
            <p:cNvSpPr/>
            <p:nvPr/>
          </p:nvSpPr>
          <p:spPr>
            <a:xfrm>
              <a:off x="4804281" y="1817347"/>
              <a:ext cx="3258354" cy="1529103"/>
            </a:xfrm>
            <a:prstGeom prst="rect">
              <a:avLst/>
            </a:prstGeom>
            <a:solidFill>
              <a:schemeClr val="accent3">
                <a:lumMod val="75000"/>
                <a:alpha val="43922"/>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円/楕円 7">
              <a:extLst>
                <a:ext uri="{FF2B5EF4-FFF2-40B4-BE49-F238E27FC236}">
                  <a16:creationId xmlns:a16="http://schemas.microsoft.com/office/drawing/2014/main" id="{23479C2F-5026-EC4D-90FC-6E8923E1200B}"/>
                </a:ext>
              </a:extLst>
            </p:cNvPr>
            <p:cNvSpPr/>
            <p:nvPr/>
          </p:nvSpPr>
          <p:spPr>
            <a:xfrm>
              <a:off x="7288524" y="1820903"/>
              <a:ext cx="1529103" cy="1529103"/>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テキスト ボックス 10">
              <a:extLst>
                <a:ext uri="{FF2B5EF4-FFF2-40B4-BE49-F238E27FC236}">
                  <a16:creationId xmlns:a16="http://schemas.microsoft.com/office/drawing/2014/main" id="{6FFBDD1F-5D86-8743-A3BF-DCE02598E4D4}"/>
                </a:ext>
              </a:extLst>
            </p:cNvPr>
            <p:cNvSpPr txBox="1"/>
            <p:nvPr/>
          </p:nvSpPr>
          <p:spPr>
            <a:xfrm>
              <a:off x="7513713" y="2193859"/>
              <a:ext cx="1107996" cy="830997"/>
            </a:xfrm>
            <a:prstGeom prst="rect">
              <a:avLst/>
            </a:prstGeom>
            <a:noFill/>
          </p:spPr>
          <p:txBody>
            <a:bodyPr wrap="none" rtlCol="0">
              <a:spAutoFit/>
            </a:bodyPr>
            <a:lstStyle/>
            <a:p>
              <a:pPr algn="ctr"/>
              <a:r>
                <a:rPr kumimoji="1" lang="ja-JP" altLang="en-US" sz="2400" b="1">
                  <a:solidFill>
                    <a:schemeClr val="bg1"/>
                  </a:solidFill>
                  <a:latin typeface="Meiryo" panose="020B0604030504040204" pitchFamily="34" charset="-128"/>
                  <a:ea typeface="Meiryo" panose="020B0604030504040204" pitchFamily="34" charset="-128"/>
                </a:rPr>
                <a:t>ソフト</a:t>
              </a:r>
              <a:endParaRPr kumimoji="1" lang="en-US" altLang="ja-JP" sz="2400" b="1" dirty="0">
                <a:solidFill>
                  <a:schemeClr val="bg1"/>
                </a:solidFill>
                <a:latin typeface="Meiryo" panose="020B0604030504040204" pitchFamily="34" charset="-128"/>
                <a:ea typeface="Meiryo" panose="020B0604030504040204" pitchFamily="34" charset="-128"/>
              </a:endParaRPr>
            </a:p>
            <a:p>
              <a:pPr algn="ctr"/>
              <a:r>
                <a:rPr kumimoji="1" lang="ja-JP" altLang="en-US" sz="2400" b="1">
                  <a:solidFill>
                    <a:schemeClr val="bg1"/>
                  </a:solidFill>
                  <a:latin typeface="Meiryo" panose="020B0604030504040204" pitchFamily="34" charset="-128"/>
                  <a:ea typeface="Meiryo" panose="020B0604030504040204" pitchFamily="34" charset="-128"/>
                </a:rPr>
                <a:t>ウェア</a:t>
              </a:r>
            </a:p>
          </p:txBody>
        </p:sp>
        <p:sp>
          <p:nvSpPr>
            <p:cNvPr id="18" name="正方形/長方形 17">
              <a:extLst>
                <a:ext uri="{FF2B5EF4-FFF2-40B4-BE49-F238E27FC236}">
                  <a16:creationId xmlns:a16="http://schemas.microsoft.com/office/drawing/2014/main" id="{1300BE23-B10F-4341-B18C-596CF74B16A2}"/>
                </a:ext>
              </a:extLst>
            </p:cNvPr>
            <p:cNvSpPr/>
            <p:nvPr/>
          </p:nvSpPr>
          <p:spPr>
            <a:xfrm>
              <a:off x="5776866" y="2209245"/>
              <a:ext cx="1768580" cy="830997"/>
            </a:xfrm>
            <a:prstGeom prst="rect">
              <a:avLst/>
            </a:prstGeom>
          </p:spPr>
          <p:txBody>
            <a:bodyPr wrap="square">
              <a:spAutoFit/>
            </a:bodyPr>
            <a:lstStyle/>
            <a:p>
              <a:pPr algn="ctr"/>
              <a:r>
                <a:rPr lang="ja-JP" altLang="en-US" sz="16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体験価値</a:t>
              </a:r>
              <a:endParaRPr lang="en-US" altLang="ja-JP" sz="1600"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lang="ja-JP" altLang="en-US" sz="16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a:t>
              </a:r>
              <a:r>
                <a:rPr lang="en-US" altLang="ja-JP" sz="1600"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UX</a:t>
              </a:r>
              <a:r>
                <a:rPr lang="ja-JP" altLang="en-US" sz="16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a:t>
              </a:r>
              <a:endParaRPr lang="en-US" altLang="ja-JP" sz="1600"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lang="ja-JP" altLang="en-US" sz="16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を実装する</a:t>
              </a:r>
              <a:endParaRPr lang="en-US" altLang="ja-JP" sz="16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30" name="テキスト ボックス 29">
              <a:extLst>
                <a:ext uri="{FF2B5EF4-FFF2-40B4-BE49-F238E27FC236}">
                  <a16:creationId xmlns:a16="http://schemas.microsoft.com/office/drawing/2014/main" id="{7DD401EE-4B3B-C640-86DB-96280D8F6E09}"/>
                </a:ext>
              </a:extLst>
            </p:cNvPr>
            <p:cNvSpPr txBox="1"/>
            <p:nvPr/>
          </p:nvSpPr>
          <p:spPr>
            <a:xfrm>
              <a:off x="7268842" y="4399597"/>
              <a:ext cx="1531188" cy="577081"/>
            </a:xfrm>
            <a:prstGeom prst="rect">
              <a:avLst/>
            </a:prstGeom>
            <a:noFill/>
          </p:spPr>
          <p:txBody>
            <a:bodyPr wrap="none" rtlCol="0">
              <a:spAutoFit/>
            </a:bodyPr>
            <a:lstStyle/>
            <a:p>
              <a:pPr algn="ctr"/>
              <a:r>
                <a:rPr lang="ja-JP" altLang="en-US" sz="105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データで、利用状況の</a:t>
              </a:r>
              <a:endParaRPr lang="en-US" altLang="ja-JP" sz="1050"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lang="ja-JP" altLang="en-US" sz="105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フィードバックを得て</a:t>
              </a:r>
              <a:endParaRPr lang="en-US" altLang="ja-JP" sz="1050"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kumimoji="1" lang="ja-JP" altLang="en-US" sz="105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高速に改善を繰り返す</a:t>
              </a:r>
              <a:endParaRPr kumimoji="1" lang="ja-JP" altLang="en-US" sz="105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grpSp>
      <p:sp>
        <p:nvSpPr>
          <p:cNvPr id="6" name="円/楕円 5">
            <a:extLst>
              <a:ext uri="{FF2B5EF4-FFF2-40B4-BE49-F238E27FC236}">
                <a16:creationId xmlns:a16="http://schemas.microsoft.com/office/drawing/2014/main" id="{C43E2C69-858C-2744-AF7F-9A87A06CCEED}"/>
              </a:ext>
            </a:extLst>
          </p:cNvPr>
          <p:cNvSpPr/>
          <p:nvPr/>
        </p:nvSpPr>
        <p:spPr>
          <a:xfrm>
            <a:off x="4045706" y="1802974"/>
            <a:ext cx="1529103" cy="1529103"/>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テキスト ボックス 9">
            <a:extLst>
              <a:ext uri="{FF2B5EF4-FFF2-40B4-BE49-F238E27FC236}">
                <a16:creationId xmlns:a16="http://schemas.microsoft.com/office/drawing/2014/main" id="{F87A905A-4E84-1D45-935D-9F3373E03B35}"/>
              </a:ext>
            </a:extLst>
          </p:cNvPr>
          <p:cNvSpPr txBox="1"/>
          <p:nvPr/>
        </p:nvSpPr>
        <p:spPr>
          <a:xfrm>
            <a:off x="4104171" y="2378524"/>
            <a:ext cx="1415773" cy="461665"/>
          </a:xfrm>
          <a:prstGeom prst="rect">
            <a:avLst/>
          </a:prstGeom>
          <a:noFill/>
        </p:spPr>
        <p:txBody>
          <a:bodyPr wrap="none" rtlCol="0">
            <a:spAutoFit/>
          </a:bodyPr>
          <a:lstStyle/>
          <a:p>
            <a:pPr algn="ctr"/>
            <a:r>
              <a:rPr kumimoji="1" lang="ja-JP" altLang="en-US" sz="2400" b="1">
                <a:solidFill>
                  <a:schemeClr val="bg1"/>
                </a:solidFill>
                <a:latin typeface="Meiryo" panose="020B0604030504040204" pitchFamily="34" charset="-128"/>
                <a:ea typeface="Meiryo" panose="020B0604030504040204" pitchFamily="34" charset="-128"/>
              </a:rPr>
              <a:t>サービス</a:t>
            </a:r>
          </a:p>
        </p:txBody>
      </p:sp>
    </p:spTree>
    <p:extLst>
      <p:ext uri="{BB962C8B-B14F-4D97-AF65-F5344CB8AC3E}">
        <p14:creationId xmlns:p14="http://schemas.microsoft.com/office/powerpoint/2010/main" val="1827688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正方形/長方形 18">
            <a:extLst>
              <a:ext uri="{FF2B5EF4-FFF2-40B4-BE49-F238E27FC236}">
                <a16:creationId xmlns:a16="http://schemas.microsoft.com/office/drawing/2014/main" id="{D2F35FFB-143C-484A-98CF-D97205AD8241}"/>
              </a:ext>
            </a:extLst>
          </p:cNvPr>
          <p:cNvSpPr/>
          <p:nvPr/>
        </p:nvSpPr>
        <p:spPr>
          <a:xfrm>
            <a:off x="2663684" y="1936983"/>
            <a:ext cx="5923723" cy="4444783"/>
          </a:xfrm>
          <a:prstGeom prst="rect">
            <a:avLst/>
          </a:prstGeom>
          <a:solidFill>
            <a:srgbClr val="0070C0">
              <a:alpha val="46000"/>
            </a:srgb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38" name="グループ化 37">
            <a:extLst>
              <a:ext uri="{FF2B5EF4-FFF2-40B4-BE49-F238E27FC236}">
                <a16:creationId xmlns:a16="http://schemas.microsoft.com/office/drawing/2014/main" id="{380DA011-CA79-DA4C-B149-C956C6072D9D}"/>
              </a:ext>
            </a:extLst>
          </p:cNvPr>
          <p:cNvGrpSpPr/>
          <p:nvPr/>
        </p:nvGrpSpPr>
        <p:grpSpPr>
          <a:xfrm>
            <a:off x="4389570" y="2027024"/>
            <a:ext cx="4105423" cy="4369852"/>
            <a:chOff x="4389570" y="1616686"/>
            <a:chExt cx="4105423" cy="4369852"/>
          </a:xfrm>
        </p:grpSpPr>
        <p:grpSp>
          <p:nvGrpSpPr>
            <p:cNvPr id="37" name="グループ化 36">
              <a:extLst>
                <a:ext uri="{FF2B5EF4-FFF2-40B4-BE49-F238E27FC236}">
                  <a16:creationId xmlns:a16="http://schemas.microsoft.com/office/drawing/2014/main" id="{FEB72174-4BC0-F043-8946-FB2DC1C855AF}"/>
                </a:ext>
              </a:extLst>
            </p:cNvPr>
            <p:cNvGrpSpPr/>
            <p:nvPr/>
          </p:nvGrpSpPr>
          <p:grpSpPr>
            <a:xfrm>
              <a:off x="4389570" y="1616686"/>
              <a:ext cx="2364087" cy="4369852"/>
              <a:chOff x="4389570" y="1616686"/>
              <a:chExt cx="2364087" cy="4369852"/>
            </a:xfrm>
          </p:grpSpPr>
          <p:sp>
            <p:nvSpPr>
              <p:cNvPr id="20" name="テキスト ボックス 19">
                <a:extLst>
                  <a:ext uri="{FF2B5EF4-FFF2-40B4-BE49-F238E27FC236}">
                    <a16:creationId xmlns:a16="http://schemas.microsoft.com/office/drawing/2014/main" id="{B8D83AFD-DFEA-F94A-B90F-8883E1E7347B}"/>
                  </a:ext>
                </a:extLst>
              </p:cNvPr>
              <p:cNvSpPr txBox="1"/>
              <p:nvPr/>
            </p:nvSpPr>
            <p:spPr>
              <a:xfrm>
                <a:off x="4389570" y="1616686"/>
                <a:ext cx="1415772" cy="461665"/>
              </a:xfrm>
              <a:prstGeom prst="rect">
                <a:avLst/>
              </a:prstGeom>
              <a:noFill/>
            </p:spPr>
            <p:txBody>
              <a:bodyPr wrap="none" rtlCol="0">
                <a:spAutoFit/>
              </a:bodyPr>
              <a:lstStyle/>
              <a:p>
                <a:r>
                  <a:rPr kumimoji="1" lang="ja-JP" altLang="en-US" sz="2400">
                    <a:solidFill>
                      <a:srgbClr val="002060"/>
                    </a:solidFill>
                    <a:latin typeface="Meiryo" panose="020B0604030504040204" pitchFamily="34" charset="-128"/>
                    <a:ea typeface="Meiryo" panose="020B0604030504040204" pitchFamily="34" charset="-128"/>
                  </a:rPr>
                  <a:t>顧客価値</a:t>
                </a:r>
              </a:p>
            </p:txBody>
          </p:sp>
          <p:sp>
            <p:nvSpPr>
              <p:cNvPr id="21" name="テキスト ボックス 20">
                <a:extLst>
                  <a:ext uri="{FF2B5EF4-FFF2-40B4-BE49-F238E27FC236}">
                    <a16:creationId xmlns:a16="http://schemas.microsoft.com/office/drawing/2014/main" id="{290D371B-584A-9B4B-9F6D-95DFBBA052C3}"/>
                  </a:ext>
                </a:extLst>
              </p:cNvPr>
              <p:cNvSpPr txBox="1"/>
              <p:nvPr/>
            </p:nvSpPr>
            <p:spPr>
              <a:xfrm>
                <a:off x="4389570" y="5476717"/>
                <a:ext cx="1415772" cy="461665"/>
              </a:xfrm>
              <a:prstGeom prst="rect">
                <a:avLst/>
              </a:prstGeom>
              <a:noFill/>
            </p:spPr>
            <p:txBody>
              <a:bodyPr wrap="none" rtlCol="0">
                <a:spAutoFit/>
              </a:bodyPr>
              <a:lstStyle/>
              <a:p>
                <a:r>
                  <a:rPr kumimoji="1" lang="ja-JP" altLang="en-US" sz="2400">
                    <a:solidFill>
                      <a:srgbClr val="002060"/>
                    </a:solidFill>
                    <a:latin typeface="Meiryo" panose="020B0604030504040204" pitchFamily="34" charset="-128"/>
                    <a:ea typeface="Meiryo" panose="020B0604030504040204" pitchFamily="34" charset="-128"/>
                  </a:rPr>
                  <a:t>価値実装</a:t>
                </a:r>
              </a:p>
            </p:txBody>
          </p:sp>
          <p:sp>
            <p:nvSpPr>
              <p:cNvPr id="22" name="テキスト ボックス 21">
                <a:extLst>
                  <a:ext uri="{FF2B5EF4-FFF2-40B4-BE49-F238E27FC236}">
                    <a16:creationId xmlns:a16="http://schemas.microsoft.com/office/drawing/2014/main" id="{D97C0FCB-6700-1D4A-84B0-135249D398C3}"/>
                  </a:ext>
                </a:extLst>
              </p:cNvPr>
              <p:cNvSpPr txBox="1"/>
              <p:nvPr/>
            </p:nvSpPr>
            <p:spPr>
              <a:xfrm>
                <a:off x="5695351" y="1638405"/>
                <a:ext cx="1005403" cy="584775"/>
              </a:xfrm>
              <a:prstGeom prst="rect">
                <a:avLst/>
              </a:prstGeom>
              <a:noFill/>
            </p:spPr>
            <p:txBody>
              <a:bodyPr wrap="none" rtlCol="0">
                <a:spAutoFit/>
              </a:bodyPr>
              <a:lstStyle/>
              <a:p>
                <a:r>
                  <a:rPr kumimoji="1" lang="ja-JP" altLang="en-US" sz="3200" b="1">
                    <a:solidFill>
                      <a:srgbClr val="002060"/>
                    </a:solidFill>
                    <a:latin typeface="Meiryo" panose="020B0604030504040204" pitchFamily="34" charset="-128"/>
                    <a:ea typeface="Meiryo" panose="020B0604030504040204" pitchFamily="34" charset="-128"/>
                  </a:rPr>
                  <a:t>体験</a:t>
                </a:r>
              </a:p>
            </p:txBody>
          </p:sp>
          <p:sp>
            <p:nvSpPr>
              <p:cNvPr id="25" name="テキスト ボックス 24">
                <a:extLst>
                  <a:ext uri="{FF2B5EF4-FFF2-40B4-BE49-F238E27FC236}">
                    <a16:creationId xmlns:a16="http://schemas.microsoft.com/office/drawing/2014/main" id="{330C2175-506C-5C4A-A3C8-6AA40150296B}"/>
                  </a:ext>
                </a:extLst>
              </p:cNvPr>
              <p:cNvSpPr txBox="1"/>
              <p:nvPr/>
            </p:nvSpPr>
            <p:spPr>
              <a:xfrm>
                <a:off x="5748254" y="5401763"/>
                <a:ext cx="1005403" cy="584775"/>
              </a:xfrm>
              <a:prstGeom prst="rect">
                <a:avLst/>
              </a:prstGeom>
              <a:noFill/>
            </p:spPr>
            <p:txBody>
              <a:bodyPr wrap="none" rtlCol="0">
                <a:spAutoFit/>
              </a:bodyPr>
              <a:lstStyle/>
              <a:p>
                <a:r>
                  <a:rPr kumimoji="1" lang="ja-JP" altLang="en-US" sz="3200" b="1">
                    <a:solidFill>
                      <a:srgbClr val="002060"/>
                    </a:solidFill>
                    <a:latin typeface="Meiryo" panose="020B0604030504040204" pitchFamily="34" charset="-128"/>
                    <a:ea typeface="Meiryo" panose="020B0604030504040204" pitchFamily="34" charset="-128"/>
                  </a:rPr>
                  <a:t>更新</a:t>
                </a:r>
              </a:p>
            </p:txBody>
          </p:sp>
          <p:sp>
            <p:nvSpPr>
              <p:cNvPr id="27" name="上矢印 26">
                <a:extLst>
                  <a:ext uri="{FF2B5EF4-FFF2-40B4-BE49-F238E27FC236}">
                    <a16:creationId xmlns:a16="http://schemas.microsoft.com/office/drawing/2014/main" id="{8AE3AF44-3454-E040-9BF6-4D2DC97C40A0}"/>
                  </a:ext>
                </a:extLst>
              </p:cNvPr>
              <p:cNvSpPr/>
              <p:nvPr/>
            </p:nvSpPr>
            <p:spPr>
              <a:xfrm>
                <a:off x="5835262" y="2118690"/>
                <a:ext cx="739471" cy="951129"/>
              </a:xfrm>
              <a:prstGeom prst="upArrow">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 name="上矢印 27">
                <a:extLst>
                  <a:ext uri="{FF2B5EF4-FFF2-40B4-BE49-F238E27FC236}">
                    <a16:creationId xmlns:a16="http://schemas.microsoft.com/office/drawing/2014/main" id="{93846F15-8E55-F440-B250-AFB5005C7C08}"/>
                  </a:ext>
                </a:extLst>
              </p:cNvPr>
              <p:cNvSpPr/>
              <p:nvPr/>
            </p:nvSpPr>
            <p:spPr>
              <a:xfrm rot="10800000">
                <a:off x="5835262" y="4409813"/>
                <a:ext cx="739471" cy="951129"/>
              </a:xfrm>
              <a:prstGeom prst="upArrow">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31" name="テキスト ボックス 30">
              <a:extLst>
                <a:ext uri="{FF2B5EF4-FFF2-40B4-BE49-F238E27FC236}">
                  <a16:creationId xmlns:a16="http://schemas.microsoft.com/office/drawing/2014/main" id="{37E37495-E408-CA4C-9625-DBAF61A9F9E0}"/>
                </a:ext>
              </a:extLst>
            </p:cNvPr>
            <p:cNvSpPr txBox="1"/>
            <p:nvPr/>
          </p:nvSpPr>
          <p:spPr>
            <a:xfrm>
              <a:off x="6670529" y="1637569"/>
              <a:ext cx="1742785" cy="646331"/>
            </a:xfrm>
            <a:prstGeom prst="rect">
              <a:avLst/>
            </a:prstGeom>
            <a:noFill/>
          </p:spPr>
          <p:txBody>
            <a:bodyPr wrap="none" rtlCol="0">
              <a:spAutoFit/>
            </a:bodyPr>
            <a:lstStyle/>
            <a:p>
              <a:pPr marL="171450" indent="-171450">
                <a:buFont typeface="Wingdings" pitchFamily="2" charset="2"/>
                <a:buChar char="Ø"/>
              </a:pPr>
              <a:r>
                <a:rPr kumimoji="1" lang="ja-JP" altLang="en-US" sz="1200">
                  <a:solidFill>
                    <a:srgbClr val="002060"/>
                  </a:solidFill>
                  <a:latin typeface="Meiryo" panose="020B0604030504040204" pitchFamily="34" charset="-128"/>
                  <a:ea typeface="Meiryo" panose="020B0604030504040204" pitchFamily="34" charset="-128"/>
                </a:rPr>
                <a:t>心地良い・使い易い</a:t>
              </a:r>
              <a:endParaRPr kumimoji="1" lang="en-US" altLang="ja-JP" sz="1200" dirty="0">
                <a:solidFill>
                  <a:srgbClr val="002060"/>
                </a:solidFill>
                <a:latin typeface="Meiryo" panose="020B0604030504040204" pitchFamily="34" charset="-128"/>
                <a:ea typeface="Meiryo" panose="020B0604030504040204" pitchFamily="34" charset="-128"/>
              </a:endParaRPr>
            </a:p>
            <a:p>
              <a:pPr marL="171450" indent="-171450">
                <a:buFont typeface="Wingdings" pitchFamily="2" charset="2"/>
                <a:buChar char="Ø"/>
              </a:pPr>
              <a:r>
                <a:rPr kumimoji="1" lang="ja-JP" altLang="en-US" sz="1200">
                  <a:solidFill>
                    <a:srgbClr val="002060"/>
                  </a:solidFill>
                  <a:latin typeface="Meiryo" panose="020B0604030504040204" pitchFamily="34" charset="-128"/>
                  <a:ea typeface="Meiryo" panose="020B0604030504040204" pitchFamily="34" charset="-128"/>
                </a:rPr>
                <a:t>もっと使いたい</a:t>
              </a:r>
              <a:endParaRPr kumimoji="1" lang="en-US" altLang="ja-JP" sz="1200" dirty="0">
                <a:solidFill>
                  <a:srgbClr val="002060"/>
                </a:solidFill>
                <a:latin typeface="Meiryo" panose="020B0604030504040204" pitchFamily="34" charset="-128"/>
                <a:ea typeface="Meiryo" panose="020B0604030504040204" pitchFamily="34" charset="-128"/>
              </a:endParaRPr>
            </a:p>
            <a:p>
              <a:pPr marL="171450" indent="-171450">
                <a:buFont typeface="Wingdings" pitchFamily="2" charset="2"/>
                <a:buChar char="Ø"/>
              </a:pPr>
              <a:r>
                <a:rPr lang="ja-JP" altLang="en-US" sz="1200">
                  <a:solidFill>
                    <a:srgbClr val="002060"/>
                  </a:solidFill>
                  <a:latin typeface="Meiryo" panose="020B0604030504040204" pitchFamily="34" charset="-128"/>
                  <a:ea typeface="Meiryo" panose="020B0604030504040204" pitchFamily="34" charset="-128"/>
                </a:rPr>
                <a:t>ずっと使い続けたい</a:t>
              </a:r>
              <a:endParaRPr kumimoji="1" lang="ja-JP" altLang="en-US" sz="1200">
                <a:solidFill>
                  <a:srgbClr val="002060"/>
                </a:solidFill>
                <a:latin typeface="Meiryo" panose="020B0604030504040204" pitchFamily="34" charset="-128"/>
                <a:ea typeface="Meiryo" panose="020B0604030504040204" pitchFamily="34" charset="-128"/>
              </a:endParaRPr>
            </a:p>
          </p:txBody>
        </p:sp>
        <p:sp>
          <p:nvSpPr>
            <p:cNvPr id="32" name="テキスト ボックス 31">
              <a:extLst>
                <a:ext uri="{FF2B5EF4-FFF2-40B4-BE49-F238E27FC236}">
                  <a16:creationId xmlns:a16="http://schemas.microsoft.com/office/drawing/2014/main" id="{CF75ED48-5F8A-FC4B-B63B-70D34B961F46}"/>
                </a:ext>
              </a:extLst>
            </p:cNvPr>
            <p:cNvSpPr txBox="1"/>
            <p:nvPr/>
          </p:nvSpPr>
          <p:spPr>
            <a:xfrm>
              <a:off x="6752208" y="5290687"/>
              <a:ext cx="1742785" cy="646331"/>
            </a:xfrm>
            <a:prstGeom prst="rect">
              <a:avLst/>
            </a:prstGeom>
            <a:noFill/>
          </p:spPr>
          <p:txBody>
            <a:bodyPr wrap="none" rtlCol="0">
              <a:spAutoFit/>
            </a:bodyPr>
            <a:lstStyle/>
            <a:p>
              <a:pPr marL="171450" indent="-171450">
                <a:buFont typeface="Wingdings" pitchFamily="2" charset="2"/>
                <a:buChar char="Ø"/>
              </a:pPr>
              <a:r>
                <a:rPr lang="ja-JP" altLang="en-US" sz="1200">
                  <a:solidFill>
                    <a:srgbClr val="002060"/>
                  </a:solidFill>
                  <a:latin typeface="Meiryo" panose="020B0604030504040204" pitchFamily="34" charset="-128"/>
                  <a:ea typeface="Meiryo" panose="020B0604030504040204" pitchFamily="34" charset="-128"/>
                </a:rPr>
                <a:t>継続的な改善</a:t>
              </a:r>
              <a:endParaRPr lang="en-US" altLang="ja-JP" sz="1200" dirty="0">
                <a:solidFill>
                  <a:srgbClr val="002060"/>
                </a:solidFill>
                <a:latin typeface="Meiryo" panose="020B0604030504040204" pitchFamily="34" charset="-128"/>
                <a:ea typeface="Meiryo" panose="020B0604030504040204" pitchFamily="34" charset="-128"/>
              </a:endParaRPr>
            </a:p>
            <a:p>
              <a:pPr marL="171450" indent="-171450">
                <a:buFont typeface="Wingdings" pitchFamily="2" charset="2"/>
                <a:buChar char="Ø"/>
              </a:pPr>
              <a:r>
                <a:rPr lang="ja-JP" altLang="en-US" sz="1200">
                  <a:solidFill>
                    <a:srgbClr val="002060"/>
                  </a:solidFill>
                  <a:latin typeface="Meiryo" panose="020B0604030504040204" pitchFamily="34" charset="-128"/>
                  <a:ea typeface="Meiryo" panose="020B0604030504040204" pitchFamily="34" charset="-128"/>
                </a:rPr>
                <a:t>最適を維持</a:t>
              </a:r>
              <a:endParaRPr lang="en-US" altLang="ja-JP" sz="1200" dirty="0">
                <a:solidFill>
                  <a:srgbClr val="002060"/>
                </a:solidFill>
                <a:latin typeface="Meiryo" panose="020B0604030504040204" pitchFamily="34" charset="-128"/>
                <a:ea typeface="Meiryo" panose="020B0604030504040204" pitchFamily="34" charset="-128"/>
              </a:endParaRPr>
            </a:p>
            <a:p>
              <a:pPr marL="171450" indent="-171450">
                <a:buFont typeface="Wingdings" pitchFamily="2" charset="2"/>
                <a:buChar char="Ø"/>
              </a:pPr>
              <a:r>
                <a:rPr lang="ja-JP" altLang="en-US" sz="1200">
                  <a:solidFill>
                    <a:srgbClr val="002060"/>
                  </a:solidFill>
                  <a:latin typeface="Meiryo" panose="020B0604030504040204" pitchFamily="34" charset="-128"/>
                  <a:ea typeface="Meiryo" panose="020B0604030504040204" pitchFamily="34" charset="-128"/>
                </a:rPr>
                <a:t>顧客の期待を先回り</a:t>
              </a:r>
              <a:endParaRPr kumimoji="1" lang="ja-JP" altLang="en-US" sz="1200">
                <a:solidFill>
                  <a:srgbClr val="002060"/>
                </a:solidFill>
                <a:latin typeface="Meiryo" panose="020B0604030504040204" pitchFamily="34" charset="-128"/>
                <a:ea typeface="Meiryo" panose="020B0604030504040204" pitchFamily="34" charset="-128"/>
              </a:endParaRPr>
            </a:p>
          </p:txBody>
        </p:sp>
      </p:grpSp>
      <p:sp>
        <p:nvSpPr>
          <p:cNvPr id="14" name="円/楕円 13">
            <a:extLst>
              <a:ext uri="{FF2B5EF4-FFF2-40B4-BE49-F238E27FC236}">
                <a16:creationId xmlns:a16="http://schemas.microsoft.com/office/drawing/2014/main" id="{266972C9-D884-A447-AA29-161D4F508191}"/>
              </a:ext>
            </a:extLst>
          </p:cNvPr>
          <p:cNvSpPr/>
          <p:nvPr/>
        </p:nvSpPr>
        <p:spPr>
          <a:xfrm>
            <a:off x="438977" y="1936985"/>
            <a:ext cx="4449418" cy="4444783"/>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角丸四角形 9">
            <a:extLst>
              <a:ext uri="{FF2B5EF4-FFF2-40B4-BE49-F238E27FC236}">
                <a16:creationId xmlns:a16="http://schemas.microsoft.com/office/drawing/2014/main" id="{B0A5B234-D720-E74F-8988-519954384624}"/>
              </a:ext>
            </a:extLst>
          </p:cNvPr>
          <p:cNvSpPr/>
          <p:nvPr/>
        </p:nvSpPr>
        <p:spPr>
          <a:xfrm rot="17987865" flipH="1">
            <a:off x="1202299" y="2325699"/>
            <a:ext cx="1908314" cy="3076034"/>
          </a:xfrm>
          <a:prstGeom prst="roundRect">
            <a:avLst>
              <a:gd name="adj" fmla="val 50000"/>
            </a:avLst>
          </a:prstGeom>
          <a:solidFill>
            <a:schemeClr val="accent3">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角丸四角形 11">
            <a:extLst>
              <a:ext uri="{FF2B5EF4-FFF2-40B4-BE49-F238E27FC236}">
                <a16:creationId xmlns:a16="http://schemas.microsoft.com/office/drawing/2014/main" id="{AEA26B78-227D-6045-837F-04978B710A15}"/>
              </a:ext>
            </a:extLst>
          </p:cNvPr>
          <p:cNvSpPr/>
          <p:nvPr/>
        </p:nvSpPr>
        <p:spPr>
          <a:xfrm rot="3612135">
            <a:off x="2216758" y="2325700"/>
            <a:ext cx="1908314" cy="3076034"/>
          </a:xfrm>
          <a:prstGeom prst="roundRect">
            <a:avLst>
              <a:gd name="adj" fmla="val 50000"/>
            </a:avLst>
          </a:prstGeom>
          <a:solidFill>
            <a:schemeClr val="accent3">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角丸四角形 4">
            <a:extLst>
              <a:ext uri="{FF2B5EF4-FFF2-40B4-BE49-F238E27FC236}">
                <a16:creationId xmlns:a16="http://schemas.microsoft.com/office/drawing/2014/main" id="{6D519380-7C62-7E45-9461-85793721BC52}"/>
              </a:ext>
            </a:extLst>
          </p:cNvPr>
          <p:cNvSpPr/>
          <p:nvPr/>
        </p:nvSpPr>
        <p:spPr>
          <a:xfrm>
            <a:off x="1711185" y="3206213"/>
            <a:ext cx="1908314" cy="3076034"/>
          </a:xfrm>
          <a:prstGeom prst="roundRect">
            <a:avLst>
              <a:gd name="adj" fmla="val 50000"/>
            </a:avLst>
          </a:prstGeom>
          <a:solidFill>
            <a:schemeClr val="accent3">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 name="テキスト ボックス 15">
            <a:extLst>
              <a:ext uri="{FF2B5EF4-FFF2-40B4-BE49-F238E27FC236}">
                <a16:creationId xmlns:a16="http://schemas.microsoft.com/office/drawing/2014/main" id="{7DC6B1E9-8EF6-6A40-84D0-B399DF3650E1}"/>
              </a:ext>
            </a:extLst>
          </p:cNvPr>
          <p:cNvSpPr txBox="1"/>
          <p:nvPr/>
        </p:nvSpPr>
        <p:spPr>
          <a:xfrm>
            <a:off x="1039868" y="2952769"/>
            <a:ext cx="649537" cy="461665"/>
          </a:xfrm>
          <a:prstGeom prst="rect">
            <a:avLst/>
          </a:prstGeom>
          <a:noFill/>
        </p:spPr>
        <p:txBody>
          <a:bodyPr wrap="none" rtlCol="0">
            <a:spAutoFit/>
          </a:bodyPr>
          <a:lstStyle/>
          <a:p>
            <a:pPr algn="ctr"/>
            <a:r>
              <a:rPr kumimoji="1" lang="en-US" altLang="ja-JP" sz="2400" b="1" dirty="0">
                <a:solidFill>
                  <a:schemeClr val="bg1"/>
                </a:solidFill>
                <a:latin typeface="Meiryo" panose="020B0604030504040204" pitchFamily="34" charset="-128"/>
                <a:ea typeface="Meiryo" panose="020B0604030504040204" pitchFamily="34" charset="-128"/>
              </a:rPr>
              <a:t>UX</a:t>
            </a:r>
            <a:endParaRPr kumimoji="1" lang="ja-JP" altLang="en-US" sz="2400" b="1">
              <a:solidFill>
                <a:schemeClr val="bg1"/>
              </a:solidFill>
              <a:latin typeface="Meiryo" panose="020B0604030504040204" pitchFamily="34" charset="-128"/>
              <a:ea typeface="Meiryo" panose="020B0604030504040204" pitchFamily="34" charset="-128"/>
            </a:endParaRPr>
          </a:p>
        </p:txBody>
      </p:sp>
      <p:sp>
        <p:nvSpPr>
          <p:cNvPr id="18" name="テキスト ボックス 17">
            <a:extLst>
              <a:ext uri="{FF2B5EF4-FFF2-40B4-BE49-F238E27FC236}">
                <a16:creationId xmlns:a16="http://schemas.microsoft.com/office/drawing/2014/main" id="{1CA5FBA9-8ECF-4C4C-9A65-FD9C7D122C77}"/>
              </a:ext>
            </a:extLst>
          </p:cNvPr>
          <p:cNvSpPr txBox="1"/>
          <p:nvPr/>
        </p:nvSpPr>
        <p:spPr>
          <a:xfrm>
            <a:off x="1801911" y="5390337"/>
            <a:ext cx="1723549" cy="400110"/>
          </a:xfrm>
          <a:prstGeom prst="rect">
            <a:avLst/>
          </a:prstGeom>
          <a:noFill/>
        </p:spPr>
        <p:txBody>
          <a:bodyPr wrap="none" rtlCol="0">
            <a:spAutoFit/>
          </a:bodyPr>
          <a:lstStyle/>
          <a:p>
            <a:pPr algn="ctr"/>
            <a:r>
              <a:rPr lang="ja-JP" altLang="en-US" sz="2000" b="1">
                <a:solidFill>
                  <a:schemeClr val="bg1"/>
                </a:solidFill>
                <a:latin typeface="Meiryo" panose="020B0604030504040204" pitchFamily="34" charset="-128"/>
                <a:ea typeface="Meiryo" panose="020B0604030504040204" pitchFamily="34" charset="-128"/>
              </a:rPr>
              <a:t>ソフトウエア</a:t>
            </a:r>
            <a:endParaRPr kumimoji="1" lang="ja-JP" altLang="en-US" sz="2000" b="1">
              <a:solidFill>
                <a:schemeClr val="bg1"/>
              </a:solidFill>
              <a:latin typeface="Meiryo" panose="020B0604030504040204" pitchFamily="34" charset="-128"/>
              <a:ea typeface="Meiryo" panose="020B0604030504040204" pitchFamily="34" charset="-128"/>
            </a:endParaRPr>
          </a:p>
        </p:txBody>
      </p:sp>
      <p:sp>
        <p:nvSpPr>
          <p:cNvPr id="2" name="タイトル 1">
            <a:extLst>
              <a:ext uri="{FF2B5EF4-FFF2-40B4-BE49-F238E27FC236}">
                <a16:creationId xmlns:a16="http://schemas.microsoft.com/office/drawing/2014/main" id="{45986FF4-B056-0447-B562-756B83CE0446}"/>
              </a:ext>
            </a:extLst>
          </p:cNvPr>
          <p:cNvSpPr>
            <a:spLocks noGrp="1"/>
          </p:cNvSpPr>
          <p:nvPr>
            <p:ph type="title"/>
          </p:nvPr>
        </p:nvSpPr>
        <p:spPr/>
        <p:txBody>
          <a:bodyPr/>
          <a:lstStyle/>
          <a:p>
            <a:r>
              <a:rPr kumimoji="1" lang="ja-JP" altLang="en-US"/>
              <a:t>モノのサービス化：サービス・ビジネスの構造</a:t>
            </a:r>
          </a:p>
        </p:txBody>
      </p:sp>
      <p:grpSp>
        <p:nvGrpSpPr>
          <p:cNvPr id="33" name="グループ化 32">
            <a:extLst>
              <a:ext uri="{FF2B5EF4-FFF2-40B4-BE49-F238E27FC236}">
                <a16:creationId xmlns:a16="http://schemas.microsoft.com/office/drawing/2014/main" id="{057E8AFA-198E-D949-9241-0778FC04CC8B}"/>
              </a:ext>
            </a:extLst>
          </p:cNvPr>
          <p:cNvGrpSpPr/>
          <p:nvPr/>
        </p:nvGrpSpPr>
        <p:grpSpPr>
          <a:xfrm>
            <a:off x="2647332" y="3210992"/>
            <a:ext cx="4208919" cy="1901546"/>
            <a:chOff x="2647332" y="2800654"/>
            <a:chExt cx="4208919" cy="1901546"/>
          </a:xfrm>
        </p:grpSpPr>
        <p:sp>
          <p:nvSpPr>
            <p:cNvPr id="26" name="正方形/長方形 25">
              <a:extLst>
                <a:ext uri="{FF2B5EF4-FFF2-40B4-BE49-F238E27FC236}">
                  <a16:creationId xmlns:a16="http://schemas.microsoft.com/office/drawing/2014/main" id="{B39215B9-7A1D-9E41-803D-DF4412406786}"/>
                </a:ext>
              </a:extLst>
            </p:cNvPr>
            <p:cNvSpPr/>
            <p:nvPr/>
          </p:nvSpPr>
          <p:spPr>
            <a:xfrm>
              <a:off x="2647332" y="2800654"/>
              <a:ext cx="4208919" cy="1901546"/>
            </a:xfrm>
            <a:prstGeom prst="rect">
              <a:avLst/>
            </a:prstGeom>
            <a:solidFill>
              <a:schemeClr val="accent6">
                <a:lumMod val="50000"/>
                <a:alpha val="46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テキスト ボックス 22">
              <a:extLst>
                <a:ext uri="{FF2B5EF4-FFF2-40B4-BE49-F238E27FC236}">
                  <a16:creationId xmlns:a16="http://schemas.microsoft.com/office/drawing/2014/main" id="{1C5D4C72-7B14-5743-B563-40C5CB4482B5}"/>
                </a:ext>
              </a:extLst>
            </p:cNvPr>
            <p:cNvSpPr txBox="1"/>
            <p:nvPr/>
          </p:nvSpPr>
          <p:spPr>
            <a:xfrm>
              <a:off x="5727410" y="3149144"/>
              <a:ext cx="1005403" cy="584775"/>
            </a:xfrm>
            <a:prstGeom prst="rect">
              <a:avLst/>
            </a:prstGeom>
            <a:noFill/>
          </p:spPr>
          <p:txBody>
            <a:bodyPr wrap="none" rtlCol="0">
              <a:spAutoFit/>
            </a:bodyPr>
            <a:lstStyle/>
            <a:p>
              <a:r>
                <a:rPr kumimoji="1" lang="ja-JP" altLang="en-US" sz="3200">
                  <a:solidFill>
                    <a:schemeClr val="bg1"/>
                  </a:solidFill>
                  <a:latin typeface="Meiryo" panose="020B0604030504040204" pitchFamily="34" charset="-128"/>
                  <a:ea typeface="Meiryo" panose="020B0604030504040204" pitchFamily="34" charset="-128"/>
                </a:rPr>
                <a:t>機能</a:t>
              </a:r>
            </a:p>
          </p:txBody>
        </p:sp>
        <p:sp>
          <p:nvSpPr>
            <p:cNvPr id="24" name="テキスト ボックス 23">
              <a:extLst>
                <a:ext uri="{FF2B5EF4-FFF2-40B4-BE49-F238E27FC236}">
                  <a16:creationId xmlns:a16="http://schemas.microsoft.com/office/drawing/2014/main" id="{5A7C1109-9672-154C-BCCC-C8493D06772C}"/>
                </a:ext>
              </a:extLst>
            </p:cNvPr>
            <p:cNvSpPr txBox="1"/>
            <p:nvPr/>
          </p:nvSpPr>
          <p:spPr>
            <a:xfrm>
              <a:off x="5748255" y="3825039"/>
              <a:ext cx="1005403" cy="584775"/>
            </a:xfrm>
            <a:prstGeom prst="rect">
              <a:avLst/>
            </a:prstGeom>
            <a:noFill/>
          </p:spPr>
          <p:txBody>
            <a:bodyPr wrap="none" rtlCol="0">
              <a:spAutoFit/>
            </a:bodyPr>
            <a:lstStyle/>
            <a:p>
              <a:r>
                <a:rPr kumimoji="1" lang="ja-JP" altLang="en-US" sz="3200">
                  <a:solidFill>
                    <a:schemeClr val="bg1"/>
                  </a:solidFill>
                  <a:latin typeface="Meiryo" panose="020B0604030504040204" pitchFamily="34" charset="-128"/>
                  <a:ea typeface="Meiryo" panose="020B0604030504040204" pitchFamily="34" charset="-128"/>
                </a:rPr>
                <a:t>仕様</a:t>
              </a:r>
            </a:p>
          </p:txBody>
        </p:sp>
        <p:sp>
          <p:nvSpPr>
            <p:cNvPr id="29" name="テキスト ボックス 28">
              <a:extLst>
                <a:ext uri="{FF2B5EF4-FFF2-40B4-BE49-F238E27FC236}">
                  <a16:creationId xmlns:a16="http://schemas.microsoft.com/office/drawing/2014/main" id="{C9112F19-89C6-A642-B00B-CAC84FE899B6}"/>
                </a:ext>
              </a:extLst>
            </p:cNvPr>
            <p:cNvSpPr txBox="1"/>
            <p:nvPr/>
          </p:nvSpPr>
          <p:spPr>
            <a:xfrm>
              <a:off x="5062765" y="2933428"/>
              <a:ext cx="553998" cy="1631216"/>
            </a:xfrm>
            <a:prstGeom prst="rect">
              <a:avLst/>
            </a:prstGeom>
            <a:noFill/>
          </p:spPr>
          <p:txBody>
            <a:bodyPr vert="eaVert" wrap="none" rtlCol="0">
              <a:spAutoFit/>
            </a:bodyPr>
            <a:lstStyle/>
            <a:p>
              <a:pPr algn="ctr"/>
              <a:r>
                <a:rPr kumimoji="1" lang="ja-JP" altLang="en-US" sz="2400" b="1">
                  <a:solidFill>
                    <a:schemeClr val="bg1"/>
                  </a:solidFill>
                  <a:latin typeface="Meiryo" panose="020B0604030504040204" pitchFamily="34" charset="-128"/>
                  <a:ea typeface="Meiryo" panose="020B0604030504040204" pitchFamily="34" charset="-128"/>
                </a:rPr>
                <a:t>モノづくり</a:t>
              </a:r>
            </a:p>
          </p:txBody>
        </p:sp>
      </p:grpSp>
      <p:grpSp>
        <p:nvGrpSpPr>
          <p:cNvPr id="35" name="グループ化 34">
            <a:extLst>
              <a:ext uri="{FF2B5EF4-FFF2-40B4-BE49-F238E27FC236}">
                <a16:creationId xmlns:a16="http://schemas.microsoft.com/office/drawing/2014/main" id="{D27ACCAC-F1DA-9D44-B4D2-E1E48DACCB74}"/>
              </a:ext>
            </a:extLst>
          </p:cNvPr>
          <p:cNvGrpSpPr/>
          <p:nvPr/>
        </p:nvGrpSpPr>
        <p:grpSpPr>
          <a:xfrm>
            <a:off x="1711185" y="3206213"/>
            <a:ext cx="1908313" cy="1906325"/>
            <a:chOff x="1711185" y="2795875"/>
            <a:chExt cx="1908313" cy="1906325"/>
          </a:xfrm>
        </p:grpSpPr>
        <p:sp>
          <p:nvSpPr>
            <p:cNvPr id="3" name="円/楕円 2">
              <a:extLst>
                <a:ext uri="{FF2B5EF4-FFF2-40B4-BE49-F238E27FC236}">
                  <a16:creationId xmlns:a16="http://schemas.microsoft.com/office/drawing/2014/main" id="{0C500043-F855-9F46-BF1F-3C0E49668B0B}"/>
                </a:ext>
              </a:extLst>
            </p:cNvPr>
            <p:cNvSpPr/>
            <p:nvPr/>
          </p:nvSpPr>
          <p:spPr>
            <a:xfrm>
              <a:off x="1711185" y="2795875"/>
              <a:ext cx="1908313" cy="1906325"/>
            </a:xfrm>
            <a:prstGeom prst="ellipse">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テキスト ボックス 14">
              <a:extLst>
                <a:ext uri="{FF2B5EF4-FFF2-40B4-BE49-F238E27FC236}">
                  <a16:creationId xmlns:a16="http://schemas.microsoft.com/office/drawing/2014/main" id="{BA45BE9D-69B3-544B-A94F-8BE7F75D358A}"/>
                </a:ext>
              </a:extLst>
            </p:cNvPr>
            <p:cNvSpPr txBox="1"/>
            <p:nvPr/>
          </p:nvSpPr>
          <p:spPr>
            <a:xfrm>
              <a:off x="1808317" y="3564371"/>
              <a:ext cx="1723549" cy="400110"/>
            </a:xfrm>
            <a:prstGeom prst="rect">
              <a:avLst/>
            </a:prstGeom>
            <a:noFill/>
          </p:spPr>
          <p:txBody>
            <a:bodyPr wrap="none" rtlCol="0">
              <a:spAutoFit/>
            </a:bodyPr>
            <a:lstStyle/>
            <a:p>
              <a:pPr algn="ctr"/>
              <a:r>
                <a:rPr kumimoji="1" lang="ja-JP" altLang="en-US" sz="2000" b="1">
                  <a:solidFill>
                    <a:schemeClr val="bg1"/>
                  </a:solidFill>
                  <a:latin typeface="Meiryo" panose="020B0604030504040204" pitchFamily="34" charset="-128"/>
                  <a:ea typeface="Meiryo" panose="020B0604030504040204" pitchFamily="34" charset="-128"/>
                </a:rPr>
                <a:t>ハードウェア</a:t>
              </a:r>
            </a:p>
          </p:txBody>
        </p:sp>
      </p:grpSp>
      <p:sp>
        <p:nvSpPr>
          <p:cNvPr id="17" name="テキスト ボックス 16">
            <a:extLst>
              <a:ext uri="{FF2B5EF4-FFF2-40B4-BE49-F238E27FC236}">
                <a16:creationId xmlns:a16="http://schemas.microsoft.com/office/drawing/2014/main" id="{844EB888-08B6-AC43-AD65-76F9962A85D8}"/>
              </a:ext>
            </a:extLst>
          </p:cNvPr>
          <p:cNvSpPr txBox="1"/>
          <p:nvPr/>
        </p:nvSpPr>
        <p:spPr>
          <a:xfrm>
            <a:off x="3505302" y="2952769"/>
            <a:ext cx="582211" cy="461665"/>
          </a:xfrm>
          <a:prstGeom prst="rect">
            <a:avLst/>
          </a:prstGeom>
          <a:noFill/>
        </p:spPr>
        <p:txBody>
          <a:bodyPr wrap="none" rtlCol="0">
            <a:spAutoFit/>
          </a:bodyPr>
          <a:lstStyle/>
          <a:p>
            <a:pPr algn="ctr"/>
            <a:r>
              <a:rPr kumimoji="1" lang="en-US" altLang="ja-JP" sz="2400" b="1" dirty="0">
                <a:solidFill>
                  <a:schemeClr val="bg1"/>
                </a:solidFill>
                <a:latin typeface="Meiryo" panose="020B0604030504040204" pitchFamily="34" charset="-128"/>
                <a:ea typeface="Meiryo" panose="020B0604030504040204" pitchFamily="34" charset="-128"/>
              </a:rPr>
              <a:t>UI</a:t>
            </a:r>
            <a:endParaRPr kumimoji="1" lang="ja-JP" altLang="en-US" sz="2400" b="1">
              <a:solidFill>
                <a:schemeClr val="bg1"/>
              </a:solidFill>
              <a:latin typeface="Meiryo" panose="020B0604030504040204" pitchFamily="34" charset="-128"/>
              <a:ea typeface="Meiryo" panose="020B0604030504040204" pitchFamily="34" charset="-128"/>
            </a:endParaRPr>
          </a:p>
        </p:txBody>
      </p:sp>
      <p:sp>
        <p:nvSpPr>
          <p:cNvPr id="34" name="テキスト ボックス 13">
            <a:extLst>
              <a:ext uri="{FF2B5EF4-FFF2-40B4-BE49-F238E27FC236}">
                <a16:creationId xmlns:a16="http://schemas.microsoft.com/office/drawing/2014/main" id="{A65876CA-0032-6142-BF9A-5925915C7234}"/>
              </a:ext>
            </a:extLst>
          </p:cNvPr>
          <p:cNvSpPr txBox="1"/>
          <p:nvPr/>
        </p:nvSpPr>
        <p:spPr>
          <a:xfrm>
            <a:off x="264953" y="981769"/>
            <a:ext cx="8614093" cy="400110"/>
          </a:xfrm>
          <a:prstGeom prst="rect">
            <a:avLst/>
          </a:prstGeom>
          <a:noFill/>
        </p:spPr>
        <p:txBody>
          <a:bodyPr wrap="square" rtlCol="0">
            <a:spAutoFit/>
          </a:bodyPr>
          <a:ls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pPr algn="ctr"/>
            <a:r>
              <a:rPr kumimoji="1" lang="ja-JP" altLang="en-US" sz="2000" b="1">
                <a:solidFill>
                  <a:srgbClr val="0070C0"/>
                </a:solidFill>
                <a:latin typeface="Meiryo" panose="020B0604030504040204" pitchFamily="34" charset="-128"/>
                <a:ea typeface="Meiryo" panose="020B0604030504040204" pitchFamily="34" charset="-128"/>
              </a:rPr>
              <a:t>サービス・ビジネス</a:t>
            </a:r>
            <a:r>
              <a:rPr kumimoji="1" lang="ja-JP" altLang="en-US" sz="2000">
                <a:solidFill>
                  <a:srgbClr val="0070C0"/>
                </a:solidFill>
                <a:latin typeface="Meiryo" panose="020B0604030504040204" pitchFamily="34" charset="-128"/>
                <a:ea typeface="Meiryo" panose="020B0604030504040204" pitchFamily="34" charset="-128"/>
              </a:rPr>
              <a:t>とは、コトの価値を提供し続けるビジネスのこと</a:t>
            </a:r>
            <a:endParaRPr kumimoji="1" lang="en-US" altLang="ja-JP" sz="2000" dirty="0">
              <a:solidFill>
                <a:srgbClr val="0070C0"/>
              </a:solidFill>
              <a:latin typeface="Meiryo" panose="020B0604030504040204" pitchFamily="34" charset="-128"/>
              <a:ea typeface="Meiryo" panose="020B0604030504040204" pitchFamily="34" charset="-128"/>
            </a:endParaRPr>
          </a:p>
        </p:txBody>
      </p:sp>
      <p:sp>
        <p:nvSpPr>
          <p:cNvPr id="36" name="テキスト ボックス 35">
            <a:extLst>
              <a:ext uri="{FF2B5EF4-FFF2-40B4-BE49-F238E27FC236}">
                <a16:creationId xmlns:a16="http://schemas.microsoft.com/office/drawing/2014/main" id="{5FB51644-D379-A84E-B3B8-A59468AEB190}"/>
              </a:ext>
            </a:extLst>
          </p:cNvPr>
          <p:cNvSpPr txBox="1"/>
          <p:nvPr/>
        </p:nvSpPr>
        <p:spPr>
          <a:xfrm>
            <a:off x="7234191" y="2869062"/>
            <a:ext cx="800219" cy="2657138"/>
          </a:xfrm>
          <a:prstGeom prst="rect">
            <a:avLst/>
          </a:prstGeom>
          <a:noFill/>
        </p:spPr>
        <p:txBody>
          <a:bodyPr vert="eaVert" wrap="none" rtlCol="0">
            <a:spAutoFit/>
          </a:bodyPr>
          <a:lstStyle/>
          <a:p>
            <a:pPr algn="ctr"/>
            <a:r>
              <a:rPr kumimoji="1" lang="ja-JP" altLang="en-US" sz="4000" b="1">
                <a:solidFill>
                  <a:srgbClr val="002060"/>
                </a:solidFill>
                <a:latin typeface="Meiryo" panose="020B0604030504040204" pitchFamily="34" charset="-128"/>
                <a:ea typeface="Meiryo" panose="020B0604030504040204" pitchFamily="34" charset="-128"/>
              </a:rPr>
              <a:t>コトづくり</a:t>
            </a:r>
          </a:p>
        </p:txBody>
      </p:sp>
    </p:spTree>
    <p:extLst>
      <p:ext uri="{BB962C8B-B14F-4D97-AF65-F5344CB8AC3E}">
        <p14:creationId xmlns:p14="http://schemas.microsoft.com/office/powerpoint/2010/main" val="3373203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left)">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500" fill="hold"/>
                                        <p:tgtEl>
                                          <p:spTgt spid="16"/>
                                        </p:tgtEl>
                                        <p:attrNameLst>
                                          <p:attrName>ppt_w</p:attrName>
                                        </p:attrNameLst>
                                      </p:cBhvr>
                                      <p:tavLst>
                                        <p:tav tm="0">
                                          <p:val>
                                            <p:fltVal val="0"/>
                                          </p:val>
                                        </p:tav>
                                        <p:tav tm="100000">
                                          <p:val>
                                            <p:strVal val="#ppt_w"/>
                                          </p:val>
                                        </p:tav>
                                      </p:tavLst>
                                    </p:anim>
                                    <p:anim calcmode="lin" valueType="num">
                                      <p:cBhvr>
                                        <p:cTn id="13" dur="500" fill="hold"/>
                                        <p:tgtEl>
                                          <p:spTgt spid="16"/>
                                        </p:tgtEl>
                                        <p:attrNameLst>
                                          <p:attrName>ppt_h</p:attrName>
                                        </p:attrNameLst>
                                      </p:cBhvr>
                                      <p:tavLst>
                                        <p:tav tm="0">
                                          <p:val>
                                            <p:fltVal val="0"/>
                                          </p:val>
                                        </p:tav>
                                        <p:tav tm="100000">
                                          <p:val>
                                            <p:strVal val="#ppt_h"/>
                                          </p:val>
                                        </p:tav>
                                      </p:tavLst>
                                    </p:anim>
                                    <p:animEffect transition="in" filter="fade">
                                      <p:cBhvr>
                                        <p:cTn id="14" dur="500"/>
                                        <p:tgtEl>
                                          <p:spTgt spid="16"/>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Effect transition="in" filter="fade">
                                      <p:cBhvr>
                                        <p:cTn id="19" dur="500"/>
                                        <p:tgtEl>
                                          <p:spTgt spid="10"/>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p:cTn id="22" dur="500" fill="hold"/>
                                        <p:tgtEl>
                                          <p:spTgt spid="17"/>
                                        </p:tgtEl>
                                        <p:attrNameLst>
                                          <p:attrName>ppt_w</p:attrName>
                                        </p:attrNameLst>
                                      </p:cBhvr>
                                      <p:tavLst>
                                        <p:tav tm="0">
                                          <p:val>
                                            <p:fltVal val="0"/>
                                          </p:val>
                                        </p:tav>
                                        <p:tav tm="100000">
                                          <p:val>
                                            <p:strVal val="#ppt_w"/>
                                          </p:val>
                                        </p:tav>
                                      </p:tavLst>
                                    </p:anim>
                                    <p:anim calcmode="lin" valueType="num">
                                      <p:cBhvr>
                                        <p:cTn id="23" dur="500" fill="hold"/>
                                        <p:tgtEl>
                                          <p:spTgt spid="17"/>
                                        </p:tgtEl>
                                        <p:attrNameLst>
                                          <p:attrName>ppt_h</p:attrName>
                                        </p:attrNameLst>
                                      </p:cBhvr>
                                      <p:tavLst>
                                        <p:tav tm="0">
                                          <p:val>
                                            <p:fltVal val="0"/>
                                          </p:val>
                                        </p:tav>
                                        <p:tav tm="100000">
                                          <p:val>
                                            <p:strVal val="#ppt_h"/>
                                          </p:val>
                                        </p:tav>
                                      </p:tavLst>
                                    </p:anim>
                                    <p:animEffect transition="in" filter="fade">
                                      <p:cBhvr>
                                        <p:cTn id="24" dur="500"/>
                                        <p:tgtEl>
                                          <p:spTgt spid="17"/>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p:cTn id="27" dur="500" fill="hold"/>
                                        <p:tgtEl>
                                          <p:spTgt spid="12"/>
                                        </p:tgtEl>
                                        <p:attrNameLst>
                                          <p:attrName>ppt_w</p:attrName>
                                        </p:attrNameLst>
                                      </p:cBhvr>
                                      <p:tavLst>
                                        <p:tav tm="0">
                                          <p:val>
                                            <p:fltVal val="0"/>
                                          </p:val>
                                        </p:tav>
                                        <p:tav tm="100000">
                                          <p:val>
                                            <p:strVal val="#ppt_w"/>
                                          </p:val>
                                        </p:tav>
                                      </p:tavLst>
                                    </p:anim>
                                    <p:anim calcmode="lin" valueType="num">
                                      <p:cBhvr>
                                        <p:cTn id="28" dur="500" fill="hold"/>
                                        <p:tgtEl>
                                          <p:spTgt spid="12"/>
                                        </p:tgtEl>
                                        <p:attrNameLst>
                                          <p:attrName>ppt_h</p:attrName>
                                        </p:attrNameLst>
                                      </p:cBhvr>
                                      <p:tavLst>
                                        <p:tav tm="0">
                                          <p:val>
                                            <p:fltVal val="0"/>
                                          </p:val>
                                        </p:tav>
                                        <p:tav tm="100000">
                                          <p:val>
                                            <p:strVal val="#ppt_h"/>
                                          </p:val>
                                        </p:tav>
                                      </p:tavLst>
                                    </p:anim>
                                    <p:animEffect transition="in" filter="fade">
                                      <p:cBhvr>
                                        <p:cTn id="29" dur="500"/>
                                        <p:tgtEl>
                                          <p:spTgt spid="12"/>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18"/>
                                        </p:tgtEl>
                                        <p:attrNameLst>
                                          <p:attrName>style.visibility</p:attrName>
                                        </p:attrNameLst>
                                      </p:cBhvr>
                                      <p:to>
                                        <p:strVal val="visible"/>
                                      </p:to>
                                    </p:set>
                                    <p:anim calcmode="lin" valueType="num">
                                      <p:cBhvr>
                                        <p:cTn id="32" dur="500" fill="hold"/>
                                        <p:tgtEl>
                                          <p:spTgt spid="18"/>
                                        </p:tgtEl>
                                        <p:attrNameLst>
                                          <p:attrName>ppt_w</p:attrName>
                                        </p:attrNameLst>
                                      </p:cBhvr>
                                      <p:tavLst>
                                        <p:tav tm="0">
                                          <p:val>
                                            <p:fltVal val="0"/>
                                          </p:val>
                                        </p:tav>
                                        <p:tav tm="100000">
                                          <p:val>
                                            <p:strVal val="#ppt_w"/>
                                          </p:val>
                                        </p:tav>
                                      </p:tavLst>
                                    </p:anim>
                                    <p:anim calcmode="lin" valueType="num">
                                      <p:cBhvr>
                                        <p:cTn id="33" dur="500" fill="hold"/>
                                        <p:tgtEl>
                                          <p:spTgt spid="18"/>
                                        </p:tgtEl>
                                        <p:attrNameLst>
                                          <p:attrName>ppt_h</p:attrName>
                                        </p:attrNameLst>
                                      </p:cBhvr>
                                      <p:tavLst>
                                        <p:tav tm="0">
                                          <p:val>
                                            <p:fltVal val="0"/>
                                          </p:val>
                                        </p:tav>
                                        <p:tav tm="100000">
                                          <p:val>
                                            <p:strVal val="#ppt_h"/>
                                          </p:val>
                                        </p:tav>
                                      </p:tavLst>
                                    </p:anim>
                                    <p:animEffect transition="in" filter="fade">
                                      <p:cBhvr>
                                        <p:cTn id="34" dur="500"/>
                                        <p:tgtEl>
                                          <p:spTgt spid="18"/>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p:cTn id="37" dur="500" fill="hold"/>
                                        <p:tgtEl>
                                          <p:spTgt spid="14"/>
                                        </p:tgtEl>
                                        <p:attrNameLst>
                                          <p:attrName>ppt_w</p:attrName>
                                        </p:attrNameLst>
                                      </p:cBhvr>
                                      <p:tavLst>
                                        <p:tav tm="0">
                                          <p:val>
                                            <p:fltVal val="0"/>
                                          </p:val>
                                        </p:tav>
                                        <p:tav tm="100000">
                                          <p:val>
                                            <p:strVal val="#ppt_w"/>
                                          </p:val>
                                        </p:tav>
                                      </p:tavLst>
                                    </p:anim>
                                    <p:anim calcmode="lin" valueType="num">
                                      <p:cBhvr>
                                        <p:cTn id="38" dur="500" fill="hold"/>
                                        <p:tgtEl>
                                          <p:spTgt spid="14"/>
                                        </p:tgtEl>
                                        <p:attrNameLst>
                                          <p:attrName>ppt_h</p:attrName>
                                        </p:attrNameLst>
                                      </p:cBhvr>
                                      <p:tavLst>
                                        <p:tav tm="0">
                                          <p:val>
                                            <p:fltVal val="0"/>
                                          </p:val>
                                        </p:tav>
                                        <p:tav tm="100000">
                                          <p:val>
                                            <p:strVal val="#ppt_h"/>
                                          </p:val>
                                        </p:tav>
                                      </p:tavLst>
                                    </p:anim>
                                    <p:animEffect transition="in" filter="fade">
                                      <p:cBhvr>
                                        <p:cTn id="39" dur="500"/>
                                        <p:tgtEl>
                                          <p:spTgt spid="14"/>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5"/>
                                        </p:tgtEl>
                                        <p:attrNameLst>
                                          <p:attrName>style.visibility</p:attrName>
                                        </p:attrNameLst>
                                      </p:cBhvr>
                                      <p:to>
                                        <p:strVal val="visible"/>
                                      </p:to>
                                    </p:set>
                                    <p:anim calcmode="lin" valueType="num">
                                      <p:cBhvr>
                                        <p:cTn id="42" dur="500" fill="hold"/>
                                        <p:tgtEl>
                                          <p:spTgt spid="5"/>
                                        </p:tgtEl>
                                        <p:attrNameLst>
                                          <p:attrName>ppt_w</p:attrName>
                                        </p:attrNameLst>
                                      </p:cBhvr>
                                      <p:tavLst>
                                        <p:tav tm="0">
                                          <p:val>
                                            <p:fltVal val="0"/>
                                          </p:val>
                                        </p:tav>
                                        <p:tav tm="100000">
                                          <p:val>
                                            <p:strVal val="#ppt_w"/>
                                          </p:val>
                                        </p:tav>
                                      </p:tavLst>
                                    </p:anim>
                                    <p:anim calcmode="lin" valueType="num">
                                      <p:cBhvr>
                                        <p:cTn id="43" dur="500" fill="hold"/>
                                        <p:tgtEl>
                                          <p:spTgt spid="5"/>
                                        </p:tgtEl>
                                        <p:attrNameLst>
                                          <p:attrName>ppt_h</p:attrName>
                                        </p:attrNameLst>
                                      </p:cBhvr>
                                      <p:tavLst>
                                        <p:tav tm="0">
                                          <p:val>
                                            <p:fltVal val="0"/>
                                          </p:val>
                                        </p:tav>
                                        <p:tav tm="100000">
                                          <p:val>
                                            <p:strVal val="#ppt_h"/>
                                          </p:val>
                                        </p:tav>
                                      </p:tavLst>
                                    </p:anim>
                                    <p:animEffect transition="in" filter="fade">
                                      <p:cBhvr>
                                        <p:cTn id="44" dur="500"/>
                                        <p:tgtEl>
                                          <p:spTgt spid="5"/>
                                        </p:tgtEl>
                                      </p:cBhvr>
                                    </p:animEffect>
                                  </p:childTnLst>
                                </p:cTn>
                              </p:par>
                            </p:childTnLst>
                          </p:cTn>
                        </p:par>
                        <p:par>
                          <p:cTn id="45" fill="hold">
                            <p:stCondLst>
                              <p:cond delay="500"/>
                            </p:stCondLst>
                            <p:childTnLst>
                              <p:par>
                                <p:cTn id="46" presetID="22" presetClass="entr" presetSubtype="8" fill="hold" grpId="0" nodeType="after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wipe(left)">
                                      <p:cBhvr>
                                        <p:cTn id="48" dur="500"/>
                                        <p:tgtEl>
                                          <p:spTgt spid="19"/>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42" fill="hold" nodeType="clickEffect">
                                  <p:stCondLst>
                                    <p:cond delay="0"/>
                                  </p:stCondLst>
                                  <p:childTnLst>
                                    <p:set>
                                      <p:cBhvr>
                                        <p:cTn id="52" dur="1" fill="hold">
                                          <p:stCondLst>
                                            <p:cond delay="0"/>
                                          </p:stCondLst>
                                        </p:cTn>
                                        <p:tgtEl>
                                          <p:spTgt spid="38"/>
                                        </p:tgtEl>
                                        <p:attrNameLst>
                                          <p:attrName>style.visibility</p:attrName>
                                        </p:attrNameLst>
                                      </p:cBhvr>
                                      <p:to>
                                        <p:strVal val="visible"/>
                                      </p:to>
                                    </p:set>
                                    <p:animEffect transition="in" filter="barn(outHorizontal)">
                                      <p:cBhvr>
                                        <p:cTn id="53" dur="500"/>
                                        <p:tgtEl>
                                          <p:spTgt spid="38"/>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grpId="0" nodeType="clickEffect">
                                  <p:stCondLst>
                                    <p:cond delay="0"/>
                                  </p:stCondLst>
                                  <p:childTnLst>
                                    <p:set>
                                      <p:cBhvr>
                                        <p:cTn id="57" dur="1" fill="hold">
                                          <p:stCondLst>
                                            <p:cond delay="0"/>
                                          </p:stCondLst>
                                        </p:cTn>
                                        <p:tgtEl>
                                          <p:spTgt spid="36"/>
                                        </p:tgtEl>
                                        <p:attrNameLst>
                                          <p:attrName>style.visibility</p:attrName>
                                        </p:attrNameLst>
                                      </p:cBhvr>
                                      <p:to>
                                        <p:strVal val="visible"/>
                                      </p:to>
                                    </p:set>
                                    <p:anim calcmode="lin" valueType="num">
                                      <p:cBhvr>
                                        <p:cTn id="58" dur="500" fill="hold"/>
                                        <p:tgtEl>
                                          <p:spTgt spid="36"/>
                                        </p:tgtEl>
                                        <p:attrNameLst>
                                          <p:attrName>ppt_w</p:attrName>
                                        </p:attrNameLst>
                                      </p:cBhvr>
                                      <p:tavLst>
                                        <p:tav tm="0">
                                          <p:val>
                                            <p:fltVal val="0"/>
                                          </p:val>
                                        </p:tav>
                                        <p:tav tm="100000">
                                          <p:val>
                                            <p:strVal val="#ppt_w"/>
                                          </p:val>
                                        </p:tav>
                                      </p:tavLst>
                                    </p:anim>
                                    <p:anim calcmode="lin" valueType="num">
                                      <p:cBhvr>
                                        <p:cTn id="59" dur="500" fill="hold"/>
                                        <p:tgtEl>
                                          <p:spTgt spid="36"/>
                                        </p:tgtEl>
                                        <p:attrNameLst>
                                          <p:attrName>ppt_h</p:attrName>
                                        </p:attrNameLst>
                                      </p:cBhvr>
                                      <p:tavLst>
                                        <p:tav tm="0">
                                          <p:val>
                                            <p:fltVal val="0"/>
                                          </p:val>
                                        </p:tav>
                                        <p:tav tm="100000">
                                          <p:val>
                                            <p:strVal val="#ppt_h"/>
                                          </p:val>
                                        </p:tav>
                                      </p:tavLst>
                                    </p:anim>
                                    <p:animEffect transition="in" filter="fade">
                                      <p:cBhvr>
                                        <p:cTn id="60" dur="500"/>
                                        <p:tgtEl>
                                          <p:spTgt spid="36"/>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8" fill="hold" grpId="0" nodeType="clickEffect">
                                  <p:stCondLst>
                                    <p:cond delay="0"/>
                                  </p:stCondLst>
                                  <p:childTnLst>
                                    <p:set>
                                      <p:cBhvr>
                                        <p:cTn id="64" dur="1" fill="hold">
                                          <p:stCondLst>
                                            <p:cond delay="0"/>
                                          </p:stCondLst>
                                        </p:cTn>
                                        <p:tgtEl>
                                          <p:spTgt spid="34"/>
                                        </p:tgtEl>
                                        <p:attrNameLst>
                                          <p:attrName>style.visibility</p:attrName>
                                        </p:attrNameLst>
                                      </p:cBhvr>
                                      <p:to>
                                        <p:strVal val="visible"/>
                                      </p:to>
                                    </p:set>
                                    <p:animEffect transition="in" filter="wipe(left)">
                                      <p:cBhvr>
                                        <p:cTn id="65"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4" grpId="0" animBg="1"/>
      <p:bldP spid="10" grpId="0" animBg="1"/>
      <p:bldP spid="12" grpId="0" animBg="1"/>
      <p:bldP spid="5" grpId="0" animBg="1"/>
      <p:bldP spid="16" grpId="0"/>
      <p:bldP spid="18" grpId="0"/>
      <p:bldP spid="17" grpId="0"/>
      <p:bldP spid="34" grpId="0"/>
      <p:bldP spid="3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a:extLst>
              <a:ext uri="{FF2B5EF4-FFF2-40B4-BE49-F238E27FC236}">
                <a16:creationId xmlns:a16="http://schemas.microsoft.com/office/drawing/2014/main" id="{A7C164CD-A976-9643-BEC9-98D17A02CABF}"/>
              </a:ext>
            </a:extLst>
          </p:cNvPr>
          <p:cNvSpPr/>
          <p:nvPr/>
        </p:nvSpPr>
        <p:spPr>
          <a:xfrm>
            <a:off x="134315" y="1419316"/>
            <a:ext cx="2880049" cy="834982"/>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2B07EBCB-545C-6747-8678-A6F804F54152}"/>
              </a:ext>
            </a:extLst>
          </p:cNvPr>
          <p:cNvSpPr>
            <a:spLocks noGrp="1"/>
          </p:cNvSpPr>
          <p:nvPr>
            <p:ph type="title"/>
          </p:nvPr>
        </p:nvSpPr>
        <p:spPr/>
        <p:txBody>
          <a:bodyPr/>
          <a:lstStyle/>
          <a:p>
            <a:r>
              <a:rPr lang="ja-JP" altLang="en-US"/>
              <a:t>モノのサービス化：</a:t>
            </a:r>
            <a:r>
              <a:rPr kumimoji="1" lang="ja-JP" altLang="en-US"/>
              <a:t>ビジネス価値の比較</a:t>
            </a:r>
          </a:p>
        </p:txBody>
      </p:sp>
      <p:sp>
        <p:nvSpPr>
          <p:cNvPr id="3" name="正方形/長方形 2">
            <a:extLst>
              <a:ext uri="{FF2B5EF4-FFF2-40B4-BE49-F238E27FC236}">
                <a16:creationId xmlns:a16="http://schemas.microsoft.com/office/drawing/2014/main" id="{92738B18-F0BD-154D-81F7-EA6E8672AD77}"/>
              </a:ext>
            </a:extLst>
          </p:cNvPr>
          <p:cNvSpPr/>
          <p:nvPr/>
        </p:nvSpPr>
        <p:spPr>
          <a:xfrm>
            <a:off x="134315" y="2254298"/>
            <a:ext cx="2880049" cy="83498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 name="正方形/長方形 3">
            <a:extLst>
              <a:ext uri="{FF2B5EF4-FFF2-40B4-BE49-F238E27FC236}">
                <a16:creationId xmlns:a16="http://schemas.microsoft.com/office/drawing/2014/main" id="{B02B16D1-F49F-4843-A62E-EE9297F036AD}"/>
              </a:ext>
            </a:extLst>
          </p:cNvPr>
          <p:cNvSpPr/>
          <p:nvPr/>
        </p:nvSpPr>
        <p:spPr>
          <a:xfrm>
            <a:off x="134315" y="3089280"/>
            <a:ext cx="2880049" cy="3458547"/>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テキスト ボックス 5">
            <a:extLst>
              <a:ext uri="{FF2B5EF4-FFF2-40B4-BE49-F238E27FC236}">
                <a16:creationId xmlns:a16="http://schemas.microsoft.com/office/drawing/2014/main" id="{DAFB3215-8B58-BB43-BF89-1C8E8F1E5DF4}"/>
              </a:ext>
            </a:extLst>
          </p:cNvPr>
          <p:cNvSpPr txBox="1"/>
          <p:nvPr/>
        </p:nvSpPr>
        <p:spPr>
          <a:xfrm>
            <a:off x="404789" y="4367078"/>
            <a:ext cx="2339102" cy="738664"/>
          </a:xfrm>
          <a:prstGeom prst="rect">
            <a:avLst/>
          </a:prstGeom>
          <a:noFill/>
        </p:spPr>
        <p:txBody>
          <a:bodyPr wrap="none" rtlCol="0">
            <a:spAutoFit/>
          </a:bodyPr>
          <a:lstStyle/>
          <a:p>
            <a:pPr algn="ctr"/>
            <a:r>
              <a:rPr kumimoji="1" lang="ja-JP" altLang="en-US" sz="2800" b="1">
                <a:solidFill>
                  <a:schemeClr val="bg1"/>
                </a:solidFill>
                <a:latin typeface="Meiryo" panose="020B0604030504040204" pitchFamily="34" charset="-128"/>
                <a:ea typeface="Meiryo" panose="020B0604030504040204" pitchFamily="34" charset="-128"/>
              </a:rPr>
              <a:t>ハードウェア</a:t>
            </a:r>
            <a:endParaRPr kumimoji="1" lang="en-US" altLang="ja-JP" sz="2800" b="1" dirty="0">
              <a:solidFill>
                <a:schemeClr val="bg1"/>
              </a:solidFill>
              <a:latin typeface="Meiryo" panose="020B0604030504040204" pitchFamily="34" charset="-128"/>
              <a:ea typeface="Meiryo" panose="020B0604030504040204" pitchFamily="34" charset="-128"/>
            </a:endParaRPr>
          </a:p>
          <a:p>
            <a:pPr algn="ctr"/>
            <a:r>
              <a:rPr lang="ja-JP" altLang="en-US" sz="1400">
                <a:solidFill>
                  <a:schemeClr val="bg1"/>
                </a:solidFill>
                <a:latin typeface="Meiryo" panose="020B0604030504040204" pitchFamily="34" charset="-128"/>
                <a:ea typeface="Meiryo" panose="020B0604030504040204" pitchFamily="34" charset="-128"/>
              </a:rPr>
              <a:t>車両本体</a:t>
            </a:r>
            <a:endParaRPr kumimoji="1" lang="ja-JP" altLang="en-US" sz="1400">
              <a:solidFill>
                <a:schemeClr val="bg1"/>
              </a:solidFill>
              <a:latin typeface="Meiryo" panose="020B0604030504040204" pitchFamily="34" charset="-128"/>
              <a:ea typeface="Meiryo" panose="020B0604030504040204" pitchFamily="34" charset="-128"/>
            </a:endParaRPr>
          </a:p>
        </p:txBody>
      </p:sp>
      <p:sp>
        <p:nvSpPr>
          <p:cNvPr id="7" name="テキスト ボックス 6">
            <a:extLst>
              <a:ext uri="{FF2B5EF4-FFF2-40B4-BE49-F238E27FC236}">
                <a16:creationId xmlns:a16="http://schemas.microsoft.com/office/drawing/2014/main" id="{13746798-E2CD-4E4B-8229-FBE1D22803D5}"/>
              </a:ext>
            </a:extLst>
          </p:cNvPr>
          <p:cNvSpPr txBox="1"/>
          <p:nvPr/>
        </p:nvSpPr>
        <p:spPr>
          <a:xfrm>
            <a:off x="404789" y="2334354"/>
            <a:ext cx="2339102" cy="738664"/>
          </a:xfrm>
          <a:prstGeom prst="rect">
            <a:avLst/>
          </a:prstGeom>
          <a:noFill/>
        </p:spPr>
        <p:txBody>
          <a:bodyPr wrap="none" rtlCol="0">
            <a:spAutoFit/>
          </a:bodyPr>
          <a:lstStyle/>
          <a:p>
            <a:pPr algn="ctr"/>
            <a:r>
              <a:rPr kumimoji="1" lang="ja-JP" altLang="en-US" sz="2800" b="1">
                <a:solidFill>
                  <a:schemeClr val="bg1"/>
                </a:solidFill>
                <a:latin typeface="Meiryo" panose="020B0604030504040204" pitchFamily="34" charset="-128"/>
                <a:ea typeface="Meiryo" panose="020B0604030504040204" pitchFamily="34" charset="-128"/>
              </a:rPr>
              <a:t>ソフトウェア</a:t>
            </a:r>
            <a:endParaRPr kumimoji="1" lang="en-US" altLang="ja-JP" sz="2800" b="1" dirty="0">
              <a:solidFill>
                <a:schemeClr val="bg1"/>
              </a:solidFill>
              <a:latin typeface="Meiryo" panose="020B0604030504040204" pitchFamily="34" charset="-128"/>
              <a:ea typeface="Meiryo" panose="020B0604030504040204" pitchFamily="34" charset="-128"/>
            </a:endParaRPr>
          </a:p>
          <a:p>
            <a:pPr algn="ctr"/>
            <a:r>
              <a:rPr lang="ja-JP" altLang="en-US" sz="1400">
                <a:solidFill>
                  <a:schemeClr val="bg1"/>
                </a:solidFill>
                <a:latin typeface="Meiryo" panose="020B0604030504040204" pitchFamily="34" charset="-128"/>
                <a:ea typeface="Meiryo" panose="020B0604030504040204" pitchFamily="34" charset="-128"/>
              </a:rPr>
              <a:t>制御系</a:t>
            </a:r>
            <a:endParaRPr kumimoji="1" lang="ja-JP" altLang="en-US" sz="1400">
              <a:solidFill>
                <a:schemeClr val="bg1"/>
              </a:solidFill>
              <a:latin typeface="Meiryo" panose="020B0604030504040204" pitchFamily="34" charset="-128"/>
              <a:ea typeface="Meiryo" panose="020B0604030504040204" pitchFamily="34" charset="-128"/>
            </a:endParaRPr>
          </a:p>
        </p:txBody>
      </p:sp>
      <p:sp>
        <p:nvSpPr>
          <p:cNvPr id="8" name="テキスト ボックス 7">
            <a:extLst>
              <a:ext uri="{FF2B5EF4-FFF2-40B4-BE49-F238E27FC236}">
                <a16:creationId xmlns:a16="http://schemas.microsoft.com/office/drawing/2014/main" id="{96D5010F-D305-5641-ADF0-E60F63DFCC78}"/>
              </a:ext>
            </a:extLst>
          </p:cNvPr>
          <p:cNvSpPr txBox="1"/>
          <p:nvPr/>
        </p:nvSpPr>
        <p:spPr>
          <a:xfrm>
            <a:off x="763860" y="1507503"/>
            <a:ext cx="1620957" cy="738664"/>
          </a:xfrm>
          <a:prstGeom prst="rect">
            <a:avLst/>
          </a:prstGeom>
          <a:noFill/>
        </p:spPr>
        <p:txBody>
          <a:bodyPr wrap="none" rtlCol="0">
            <a:spAutoFit/>
          </a:bodyPr>
          <a:lstStyle/>
          <a:p>
            <a:pPr algn="ctr"/>
            <a:r>
              <a:rPr kumimoji="1" lang="ja-JP" altLang="en-US" sz="2800" b="1">
                <a:solidFill>
                  <a:schemeClr val="bg1"/>
                </a:solidFill>
                <a:latin typeface="Meiryo" panose="020B0604030504040204" pitchFamily="34" charset="-128"/>
                <a:ea typeface="Meiryo" panose="020B0604030504040204" pitchFamily="34" charset="-128"/>
              </a:rPr>
              <a:t>サービス</a:t>
            </a:r>
            <a:endParaRPr kumimoji="1" lang="en-US" altLang="ja-JP" sz="2800" b="1" dirty="0">
              <a:solidFill>
                <a:schemeClr val="bg1"/>
              </a:solidFill>
              <a:latin typeface="Meiryo" panose="020B0604030504040204" pitchFamily="34" charset="-128"/>
              <a:ea typeface="Meiryo" panose="020B0604030504040204" pitchFamily="34" charset="-128"/>
            </a:endParaRPr>
          </a:p>
          <a:p>
            <a:pPr algn="ctr"/>
            <a:r>
              <a:rPr kumimoji="1" lang="ja-JP" altLang="en-US" sz="1400">
                <a:solidFill>
                  <a:schemeClr val="bg1"/>
                </a:solidFill>
                <a:latin typeface="Meiryo" panose="020B0604030504040204" pitchFamily="34" charset="-128"/>
                <a:ea typeface="Meiryo" panose="020B0604030504040204" pitchFamily="34" charset="-128"/>
              </a:rPr>
              <a:t>保守・点検・修理</a:t>
            </a:r>
          </a:p>
        </p:txBody>
      </p:sp>
      <p:pic>
        <p:nvPicPr>
          <p:cNvPr id="22" name="図 21">
            <a:extLst>
              <a:ext uri="{FF2B5EF4-FFF2-40B4-BE49-F238E27FC236}">
                <a16:creationId xmlns:a16="http://schemas.microsoft.com/office/drawing/2014/main" id="{BD77E236-5A74-114F-BCBD-524DB4587FA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70175" y="851560"/>
            <a:ext cx="828670" cy="530348"/>
          </a:xfrm>
          <a:prstGeom prst="rect">
            <a:avLst/>
          </a:prstGeom>
        </p:spPr>
      </p:pic>
      <p:sp>
        <p:nvSpPr>
          <p:cNvPr id="24" name="テキスト ボックス 23">
            <a:extLst>
              <a:ext uri="{FF2B5EF4-FFF2-40B4-BE49-F238E27FC236}">
                <a16:creationId xmlns:a16="http://schemas.microsoft.com/office/drawing/2014/main" id="{451BEF19-BA5A-CD46-B234-0ED785E64F5A}"/>
              </a:ext>
            </a:extLst>
          </p:cNvPr>
          <p:cNvSpPr txBox="1"/>
          <p:nvPr/>
        </p:nvSpPr>
        <p:spPr>
          <a:xfrm>
            <a:off x="992852" y="909995"/>
            <a:ext cx="1980029" cy="400110"/>
          </a:xfrm>
          <a:prstGeom prst="rect">
            <a:avLst/>
          </a:prstGeom>
          <a:noFill/>
        </p:spPr>
        <p:txBody>
          <a:bodyPr wrap="none" rtlCol="0">
            <a:spAutoFit/>
          </a:bodyPr>
          <a:lstStyle/>
          <a:p>
            <a:r>
              <a:rPr kumimoji="1" lang="ja-JP" altLang="en-US" sz="2000">
                <a:solidFill>
                  <a:srgbClr val="0070C0"/>
                </a:solidFill>
                <a:latin typeface="Meiryo" panose="020B0604030504040204" pitchFamily="34" charset="-128"/>
                <a:ea typeface="Meiryo" panose="020B0604030504040204" pitchFamily="34" charset="-128"/>
              </a:rPr>
              <a:t>自動車メーカー</a:t>
            </a:r>
          </a:p>
        </p:txBody>
      </p:sp>
      <p:grpSp>
        <p:nvGrpSpPr>
          <p:cNvPr id="15" name="グループ化 14">
            <a:extLst>
              <a:ext uri="{FF2B5EF4-FFF2-40B4-BE49-F238E27FC236}">
                <a16:creationId xmlns:a16="http://schemas.microsoft.com/office/drawing/2014/main" id="{00AA7810-08B8-804A-B9AA-C6D4633381E0}"/>
              </a:ext>
            </a:extLst>
          </p:cNvPr>
          <p:cNvGrpSpPr/>
          <p:nvPr/>
        </p:nvGrpSpPr>
        <p:grpSpPr>
          <a:xfrm>
            <a:off x="3001924" y="796802"/>
            <a:ext cx="5355754" cy="5757245"/>
            <a:chOff x="3327928" y="796802"/>
            <a:chExt cx="5355754" cy="5757245"/>
          </a:xfrm>
        </p:grpSpPr>
        <p:sp>
          <p:nvSpPr>
            <p:cNvPr id="10" name="正方形/長方形 9">
              <a:extLst>
                <a:ext uri="{FF2B5EF4-FFF2-40B4-BE49-F238E27FC236}">
                  <a16:creationId xmlns:a16="http://schemas.microsoft.com/office/drawing/2014/main" id="{8D85B5B7-7926-E047-866A-B52BB0F9ABF2}"/>
                </a:ext>
              </a:extLst>
            </p:cNvPr>
            <p:cNvSpPr/>
            <p:nvPr/>
          </p:nvSpPr>
          <p:spPr>
            <a:xfrm>
              <a:off x="5803631" y="1417761"/>
              <a:ext cx="2880049" cy="4215666"/>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正方形/長方形 8">
              <a:extLst>
                <a:ext uri="{FF2B5EF4-FFF2-40B4-BE49-F238E27FC236}">
                  <a16:creationId xmlns:a16="http://schemas.microsoft.com/office/drawing/2014/main" id="{175F0485-6986-C54D-BF85-94838D268782}"/>
                </a:ext>
              </a:extLst>
            </p:cNvPr>
            <p:cNvSpPr/>
            <p:nvPr/>
          </p:nvSpPr>
          <p:spPr>
            <a:xfrm>
              <a:off x="5934393" y="1514228"/>
              <a:ext cx="2655425" cy="2189318"/>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正方形/長方形 10">
              <a:extLst>
                <a:ext uri="{FF2B5EF4-FFF2-40B4-BE49-F238E27FC236}">
                  <a16:creationId xmlns:a16="http://schemas.microsoft.com/office/drawing/2014/main" id="{7D6924E0-54CA-6746-A5D9-AA83D1A9E092}"/>
                </a:ext>
              </a:extLst>
            </p:cNvPr>
            <p:cNvSpPr/>
            <p:nvPr/>
          </p:nvSpPr>
          <p:spPr>
            <a:xfrm>
              <a:off x="5803633" y="5633427"/>
              <a:ext cx="2880049" cy="91440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テキスト ボックス 11">
              <a:extLst>
                <a:ext uri="{FF2B5EF4-FFF2-40B4-BE49-F238E27FC236}">
                  <a16:creationId xmlns:a16="http://schemas.microsoft.com/office/drawing/2014/main" id="{93EB8AAD-709F-4F42-9C09-404CDCA5324F}"/>
                </a:ext>
              </a:extLst>
            </p:cNvPr>
            <p:cNvSpPr txBox="1"/>
            <p:nvPr/>
          </p:nvSpPr>
          <p:spPr>
            <a:xfrm>
              <a:off x="6074108" y="5747608"/>
              <a:ext cx="2339102" cy="738664"/>
            </a:xfrm>
            <a:prstGeom prst="rect">
              <a:avLst/>
            </a:prstGeom>
            <a:noFill/>
          </p:spPr>
          <p:txBody>
            <a:bodyPr wrap="none" rtlCol="0">
              <a:spAutoFit/>
            </a:bodyPr>
            <a:lstStyle/>
            <a:p>
              <a:pPr algn="ctr"/>
              <a:r>
                <a:rPr kumimoji="1" lang="ja-JP" altLang="en-US" sz="2800" b="1">
                  <a:solidFill>
                    <a:schemeClr val="bg1"/>
                  </a:solidFill>
                  <a:latin typeface="Meiryo" panose="020B0604030504040204" pitchFamily="34" charset="-128"/>
                  <a:ea typeface="Meiryo" panose="020B0604030504040204" pitchFamily="34" charset="-128"/>
                </a:rPr>
                <a:t>ハードウェア</a:t>
              </a:r>
              <a:endParaRPr kumimoji="1" lang="en-US" altLang="ja-JP" sz="2800" b="1" dirty="0">
                <a:solidFill>
                  <a:schemeClr val="bg1"/>
                </a:solidFill>
                <a:latin typeface="Meiryo" panose="020B0604030504040204" pitchFamily="34" charset="-128"/>
                <a:ea typeface="Meiryo" panose="020B0604030504040204" pitchFamily="34" charset="-128"/>
              </a:endParaRPr>
            </a:p>
            <a:p>
              <a:pPr algn="ctr"/>
              <a:r>
                <a:rPr lang="ja-JP" altLang="en-US" sz="1400">
                  <a:solidFill>
                    <a:schemeClr val="bg1"/>
                  </a:solidFill>
                  <a:latin typeface="Meiryo" panose="020B0604030504040204" pitchFamily="34" charset="-128"/>
                  <a:ea typeface="Meiryo" panose="020B0604030504040204" pitchFamily="34" charset="-128"/>
                </a:rPr>
                <a:t>車両本体</a:t>
              </a:r>
              <a:endParaRPr kumimoji="1" lang="ja-JP" altLang="en-US" sz="1400">
                <a:solidFill>
                  <a:schemeClr val="bg1"/>
                </a:solidFill>
                <a:latin typeface="Meiryo" panose="020B0604030504040204" pitchFamily="34" charset="-128"/>
                <a:ea typeface="Meiryo" panose="020B0604030504040204" pitchFamily="34" charset="-128"/>
              </a:endParaRPr>
            </a:p>
          </p:txBody>
        </p:sp>
        <p:sp>
          <p:nvSpPr>
            <p:cNvPr id="13" name="テキスト ボックス 12">
              <a:extLst>
                <a:ext uri="{FF2B5EF4-FFF2-40B4-BE49-F238E27FC236}">
                  <a16:creationId xmlns:a16="http://schemas.microsoft.com/office/drawing/2014/main" id="{B3406947-127F-3F4F-8FF2-F375F5EB5BC6}"/>
                </a:ext>
              </a:extLst>
            </p:cNvPr>
            <p:cNvSpPr txBox="1"/>
            <p:nvPr/>
          </p:nvSpPr>
          <p:spPr>
            <a:xfrm>
              <a:off x="6077232" y="4259357"/>
              <a:ext cx="2339102" cy="954107"/>
            </a:xfrm>
            <a:prstGeom prst="rect">
              <a:avLst/>
            </a:prstGeom>
            <a:noFill/>
          </p:spPr>
          <p:txBody>
            <a:bodyPr wrap="none" rtlCol="0">
              <a:spAutoFit/>
            </a:bodyPr>
            <a:lstStyle/>
            <a:p>
              <a:pPr algn="ctr"/>
              <a:r>
                <a:rPr kumimoji="1" lang="ja-JP" altLang="en-US" sz="2800" b="1">
                  <a:solidFill>
                    <a:schemeClr val="bg1"/>
                  </a:solidFill>
                  <a:latin typeface="Meiryo" panose="020B0604030504040204" pitchFamily="34" charset="-128"/>
                  <a:ea typeface="Meiryo" panose="020B0604030504040204" pitchFamily="34" charset="-128"/>
                </a:rPr>
                <a:t>ソフトウェア</a:t>
              </a:r>
              <a:endParaRPr kumimoji="1" lang="en-US" altLang="ja-JP" sz="2800" b="1" dirty="0">
                <a:solidFill>
                  <a:schemeClr val="bg1"/>
                </a:solidFill>
                <a:latin typeface="Meiryo" panose="020B0604030504040204" pitchFamily="34" charset="-128"/>
                <a:ea typeface="Meiryo" panose="020B0604030504040204" pitchFamily="34" charset="-128"/>
              </a:endParaRPr>
            </a:p>
            <a:p>
              <a:pPr algn="ctr"/>
              <a:r>
                <a:rPr lang="ja-JP" altLang="en-US" sz="1400">
                  <a:solidFill>
                    <a:schemeClr val="bg1"/>
                  </a:solidFill>
                  <a:latin typeface="Meiryo" panose="020B0604030504040204" pitchFamily="34" charset="-128"/>
                  <a:ea typeface="Meiryo" panose="020B0604030504040204" pitchFamily="34" charset="-128"/>
                </a:rPr>
                <a:t>サービスの実装</a:t>
              </a:r>
              <a:endParaRPr lang="en-US" altLang="ja-JP" sz="1400" dirty="0">
                <a:solidFill>
                  <a:schemeClr val="bg1"/>
                </a:solidFill>
                <a:latin typeface="Meiryo" panose="020B0604030504040204" pitchFamily="34" charset="-128"/>
                <a:ea typeface="Meiryo" panose="020B0604030504040204" pitchFamily="34" charset="-128"/>
              </a:endParaRPr>
            </a:p>
            <a:p>
              <a:pPr algn="ctr"/>
              <a:r>
                <a:rPr lang="ja-JP" altLang="en-US" sz="1400">
                  <a:solidFill>
                    <a:schemeClr val="bg1"/>
                  </a:solidFill>
                  <a:latin typeface="Meiryo" panose="020B0604030504040204" pitchFamily="34" charset="-128"/>
                  <a:ea typeface="Meiryo" panose="020B0604030504040204" pitchFamily="34" charset="-128"/>
                </a:rPr>
                <a:t>制御系のスマート化</a:t>
              </a:r>
              <a:endParaRPr kumimoji="1" lang="ja-JP" altLang="en-US" sz="1400">
                <a:solidFill>
                  <a:schemeClr val="bg1"/>
                </a:solidFill>
                <a:latin typeface="Meiryo" panose="020B0604030504040204" pitchFamily="34" charset="-128"/>
                <a:ea typeface="Meiryo" panose="020B0604030504040204" pitchFamily="34" charset="-128"/>
              </a:endParaRPr>
            </a:p>
          </p:txBody>
        </p:sp>
        <p:sp>
          <p:nvSpPr>
            <p:cNvPr id="14" name="テキスト ボックス 13">
              <a:extLst>
                <a:ext uri="{FF2B5EF4-FFF2-40B4-BE49-F238E27FC236}">
                  <a16:creationId xmlns:a16="http://schemas.microsoft.com/office/drawing/2014/main" id="{C7B310C2-2D7A-8F43-95DD-DC3B8A94EAD6}"/>
                </a:ext>
              </a:extLst>
            </p:cNvPr>
            <p:cNvSpPr txBox="1"/>
            <p:nvPr/>
          </p:nvSpPr>
          <p:spPr>
            <a:xfrm>
              <a:off x="5984336" y="1861688"/>
              <a:ext cx="2518638" cy="1600438"/>
            </a:xfrm>
            <a:prstGeom prst="rect">
              <a:avLst/>
            </a:prstGeom>
            <a:noFill/>
          </p:spPr>
          <p:txBody>
            <a:bodyPr wrap="none" rtlCol="0">
              <a:spAutoFit/>
            </a:bodyPr>
            <a:lstStyle/>
            <a:p>
              <a:pPr algn="ctr"/>
              <a:r>
                <a:rPr kumimoji="1" lang="ja-JP" altLang="en-US" sz="2800" b="1">
                  <a:solidFill>
                    <a:schemeClr val="bg1"/>
                  </a:solidFill>
                  <a:latin typeface="Meiryo" panose="020B0604030504040204" pitchFamily="34" charset="-128"/>
                  <a:ea typeface="Meiryo" panose="020B0604030504040204" pitchFamily="34" charset="-128"/>
                </a:rPr>
                <a:t>サービス</a:t>
              </a:r>
              <a:endParaRPr kumimoji="1" lang="en-US" altLang="ja-JP" sz="2800" b="1" dirty="0">
                <a:solidFill>
                  <a:schemeClr val="bg1"/>
                </a:solidFill>
                <a:latin typeface="Meiryo" panose="020B0604030504040204" pitchFamily="34" charset="-128"/>
                <a:ea typeface="Meiryo" panose="020B0604030504040204" pitchFamily="34" charset="-128"/>
              </a:endParaRPr>
            </a:p>
            <a:p>
              <a:pPr algn="ctr"/>
              <a:r>
                <a:rPr kumimoji="1" lang="ja-JP" altLang="en-US" sz="1400">
                  <a:solidFill>
                    <a:schemeClr val="bg1"/>
                  </a:solidFill>
                  <a:latin typeface="Meiryo" panose="020B0604030504040204" pitchFamily="34" charset="-128"/>
                  <a:ea typeface="Meiryo" panose="020B0604030504040204" pitchFamily="34" charset="-128"/>
                </a:rPr>
                <a:t>モビリティ・サービス</a:t>
              </a:r>
              <a:endParaRPr kumimoji="1" lang="en-US" altLang="ja-JP" sz="1400" dirty="0">
                <a:solidFill>
                  <a:schemeClr val="bg1"/>
                </a:solidFill>
                <a:latin typeface="Meiryo" panose="020B0604030504040204" pitchFamily="34" charset="-128"/>
                <a:ea typeface="Meiryo" panose="020B0604030504040204" pitchFamily="34" charset="-128"/>
              </a:endParaRPr>
            </a:p>
            <a:p>
              <a:pPr algn="ctr"/>
              <a:r>
                <a:rPr lang="ja-JP" altLang="en-US" sz="1400">
                  <a:solidFill>
                    <a:schemeClr val="bg1"/>
                  </a:solidFill>
                  <a:latin typeface="Meiryo" panose="020B0604030504040204" pitchFamily="34" charset="-128"/>
                  <a:ea typeface="Meiryo" panose="020B0604030504040204" pitchFamily="34" charset="-128"/>
                </a:rPr>
                <a:t>生活サービス　など</a:t>
              </a:r>
              <a:endParaRPr kumimoji="1" lang="en-US" altLang="ja-JP" sz="1400" dirty="0">
                <a:solidFill>
                  <a:schemeClr val="bg1"/>
                </a:solidFill>
                <a:latin typeface="Meiryo" panose="020B0604030504040204" pitchFamily="34" charset="-128"/>
                <a:ea typeface="Meiryo" panose="020B0604030504040204" pitchFamily="34" charset="-128"/>
              </a:endParaRPr>
            </a:p>
            <a:p>
              <a:pPr algn="ctr"/>
              <a:r>
                <a:rPr kumimoji="1" lang="ja-JP" altLang="en-US" sz="1400">
                  <a:solidFill>
                    <a:schemeClr val="bg1"/>
                  </a:solidFill>
                  <a:latin typeface="Meiryo" panose="020B0604030504040204" pitchFamily="34" charset="-128"/>
                  <a:ea typeface="Meiryo" panose="020B0604030504040204" pitchFamily="34" charset="-128"/>
                </a:rPr>
                <a:t>保守・点検・修理の価値向上</a:t>
              </a:r>
              <a:endParaRPr kumimoji="1" lang="en-US" altLang="ja-JP" sz="1400" dirty="0">
                <a:solidFill>
                  <a:schemeClr val="bg1"/>
                </a:solidFill>
                <a:latin typeface="Meiryo" panose="020B0604030504040204" pitchFamily="34" charset="-128"/>
                <a:ea typeface="Meiryo" panose="020B0604030504040204" pitchFamily="34" charset="-128"/>
              </a:endParaRPr>
            </a:p>
            <a:p>
              <a:pPr algn="ctr"/>
              <a:endParaRPr lang="en-US" altLang="ja-JP" sz="1400" dirty="0">
                <a:solidFill>
                  <a:schemeClr val="bg1"/>
                </a:solidFill>
                <a:latin typeface="Meiryo" panose="020B0604030504040204" pitchFamily="34" charset="-128"/>
                <a:ea typeface="Meiryo" panose="020B0604030504040204" pitchFamily="34" charset="-128"/>
              </a:endParaRPr>
            </a:p>
            <a:p>
              <a:pPr algn="ctr"/>
              <a:r>
                <a:rPr kumimoji="1" lang="ja-JP" altLang="en-US" sz="1400" b="1">
                  <a:solidFill>
                    <a:schemeClr val="bg1"/>
                  </a:solidFill>
                  <a:latin typeface="Meiryo" panose="020B0604030504040204" pitchFamily="34" charset="-128"/>
                  <a:ea typeface="Meiryo" panose="020B0604030504040204" pitchFamily="34" charset="-128"/>
                </a:rPr>
                <a:t>ソフトウェアによって実装</a:t>
              </a:r>
            </a:p>
          </p:txBody>
        </p:sp>
        <p:sp>
          <p:nvSpPr>
            <p:cNvPr id="16" name="正方形/長方形 15">
              <a:extLst>
                <a:ext uri="{FF2B5EF4-FFF2-40B4-BE49-F238E27FC236}">
                  <a16:creationId xmlns:a16="http://schemas.microsoft.com/office/drawing/2014/main" id="{D422AA38-26DC-6E4C-928A-44AA0F97081D}"/>
                </a:ext>
              </a:extLst>
            </p:cNvPr>
            <p:cNvSpPr/>
            <p:nvPr/>
          </p:nvSpPr>
          <p:spPr>
            <a:xfrm>
              <a:off x="3327928" y="3095500"/>
              <a:ext cx="2484494" cy="3458547"/>
            </a:xfrm>
            <a:custGeom>
              <a:avLst/>
              <a:gdLst>
                <a:gd name="connsiteX0" fmla="*/ 0 w 2475702"/>
                <a:gd name="connsiteY0" fmla="*/ 0 h 3458547"/>
                <a:gd name="connsiteX1" fmla="*/ 2475702 w 2475702"/>
                <a:gd name="connsiteY1" fmla="*/ 0 h 3458547"/>
                <a:gd name="connsiteX2" fmla="*/ 2475702 w 2475702"/>
                <a:gd name="connsiteY2" fmla="*/ 3458547 h 3458547"/>
                <a:gd name="connsiteX3" fmla="*/ 0 w 2475702"/>
                <a:gd name="connsiteY3" fmla="*/ 3458547 h 3458547"/>
                <a:gd name="connsiteX4" fmla="*/ 0 w 2475702"/>
                <a:gd name="connsiteY4" fmla="*/ 0 h 3458547"/>
                <a:gd name="connsiteX0" fmla="*/ 0 w 2484494"/>
                <a:gd name="connsiteY0" fmla="*/ 0 h 3458547"/>
                <a:gd name="connsiteX1" fmla="*/ 2484494 w 2484494"/>
                <a:gd name="connsiteY1" fmla="*/ 2549770 h 3458547"/>
                <a:gd name="connsiteX2" fmla="*/ 2475702 w 2484494"/>
                <a:gd name="connsiteY2" fmla="*/ 3458547 h 3458547"/>
                <a:gd name="connsiteX3" fmla="*/ 0 w 2484494"/>
                <a:gd name="connsiteY3" fmla="*/ 3458547 h 3458547"/>
                <a:gd name="connsiteX4" fmla="*/ 0 w 2484494"/>
                <a:gd name="connsiteY4" fmla="*/ 0 h 34585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4494" h="3458547">
                  <a:moveTo>
                    <a:pt x="0" y="0"/>
                  </a:moveTo>
                  <a:lnTo>
                    <a:pt x="2484494" y="2549770"/>
                  </a:lnTo>
                  <a:cubicBezTo>
                    <a:pt x="2481563" y="2852696"/>
                    <a:pt x="2478633" y="3155621"/>
                    <a:pt x="2475702" y="3458547"/>
                  </a:cubicBezTo>
                  <a:lnTo>
                    <a:pt x="0" y="3458547"/>
                  </a:lnTo>
                  <a:lnTo>
                    <a:pt x="0" y="0"/>
                  </a:lnTo>
                  <a:close/>
                </a:path>
              </a:pathLst>
            </a:custGeom>
            <a:solidFill>
              <a:srgbClr val="0070C0">
                <a:alpha val="51373"/>
              </a:srgb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 name="正方形/長方形 16">
              <a:extLst>
                <a:ext uri="{FF2B5EF4-FFF2-40B4-BE49-F238E27FC236}">
                  <a16:creationId xmlns:a16="http://schemas.microsoft.com/office/drawing/2014/main" id="{944B5BD2-5FDA-FF4D-9277-BA024E08D955}"/>
                </a:ext>
              </a:extLst>
            </p:cNvPr>
            <p:cNvSpPr/>
            <p:nvPr/>
          </p:nvSpPr>
          <p:spPr>
            <a:xfrm>
              <a:off x="3344322" y="2257272"/>
              <a:ext cx="2470636" cy="3383453"/>
            </a:xfrm>
            <a:custGeom>
              <a:avLst/>
              <a:gdLst>
                <a:gd name="connsiteX0" fmla="*/ 0 w 2466239"/>
                <a:gd name="connsiteY0" fmla="*/ 0 h 1928326"/>
                <a:gd name="connsiteX1" fmla="*/ 2466239 w 2466239"/>
                <a:gd name="connsiteY1" fmla="*/ 0 h 1928326"/>
                <a:gd name="connsiteX2" fmla="*/ 2466239 w 2466239"/>
                <a:gd name="connsiteY2" fmla="*/ 1928326 h 1928326"/>
                <a:gd name="connsiteX3" fmla="*/ 0 w 2466239"/>
                <a:gd name="connsiteY3" fmla="*/ 1928326 h 1928326"/>
                <a:gd name="connsiteX4" fmla="*/ 0 w 2466239"/>
                <a:gd name="connsiteY4" fmla="*/ 0 h 1928326"/>
                <a:gd name="connsiteX0" fmla="*/ 4397 w 2470636"/>
                <a:gd name="connsiteY0" fmla="*/ 0 h 1928326"/>
                <a:gd name="connsiteX1" fmla="*/ 2470636 w 2470636"/>
                <a:gd name="connsiteY1" fmla="*/ 0 h 1928326"/>
                <a:gd name="connsiteX2" fmla="*/ 2470636 w 2470636"/>
                <a:gd name="connsiteY2" fmla="*/ 1928326 h 1928326"/>
                <a:gd name="connsiteX3" fmla="*/ 0 w 2470636"/>
                <a:gd name="connsiteY3" fmla="*/ 846872 h 1928326"/>
                <a:gd name="connsiteX4" fmla="*/ 4397 w 2470636"/>
                <a:gd name="connsiteY4" fmla="*/ 0 h 1928326"/>
                <a:gd name="connsiteX0" fmla="*/ 4397 w 2470636"/>
                <a:gd name="connsiteY0" fmla="*/ 0 h 3383453"/>
                <a:gd name="connsiteX1" fmla="*/ 2470636 w 2470636"/>
                <a:gd name="connsiteY1" fmla="*/ 0 h 3383453"/>
                <a:gd name="connsiteX2" fmla="*/ 2466240 w 2470636"/>
                <a:gd name="connsiteY2" fmla="*/ 3383453 h 3383453"/>
                <a:gd name="connsiteX3" fmla="*/ 0 w 2470636"/>
                <a:gd name="connsiteY3" fmla="*/ 846872 h 3383453"/>
                <a:gd name="connsiteX4" fmla="*/ 4397 w 2470636"/>
                <a:gd name="connsiteY4" fmla="*/ 0 h 3383453"/>
                <a:gd name="connsiteX0" fmla="*/ 4397 w 2466662"/>
                <a:gd name="connsiteY0" fmla="*/ 0 h 3383453"/>
                <a:gd name="connsiteX1" fmla="*/ 2466240 w 2466662"/>
                <a:gd name="connsiteY1" fmla="*/ 1459523 h 3383453"/>
                <a:gd name="connsiteX2" fmla="*/ 2466240 w 2466662"/>
                <a:gd name="connsiteY2" fmla="*/ 3383453 h 3383453"/>
                <a:gd name="connsiteX3" fmla="*/ 0 w 2466662"/>
                <a:gd name="connsiteY3" fmla="*/ 846872 h 3383453"/>
                <a:gd name="connsiteX4" fmla="*/ 4397 w 2466662"/>
                <a:gd name="connsiteY4" fmla="*/ 0 h 3383453"/>
                <a:gd name="connsiteX0" fmla="*/ 4397 w 2470636"/>
                <a:gd name="connsiteY0" fmla="*/ 0 h 3383453"/>
                <a:gd name="connsiteX1" fmla="*/ 2470636 w 2470636"/>
                <a:gd name="connsiteY1" fmla="*/ 1450731 h 3383453"/>
                <a:gd name="connsiteX2" fmla="*/ 2466240 w 2470636"/>
                <a:gd name="connsiteY2" fmla="*/ 3383453 h 3383453"/>
                <a:gd name="connsiteX3" fmla="*/ 0 w 2470636"/>
                <a:gd name="connsiteY3" fmla="*/ 846872 h 3383453"/>
                <a:gd name="connsiteX4" fmla="*/ 4397 w 2470636"/>
                <a:gd name="connsiteY4" fmla="*/ 0 h 3383453"/>
                <a:gd name="connsiteX0" fmla="*/ 4397 w 2470636"/>
                <a:gd name="connsiteY0" fmla="*/ 0 h 3383453"/>
                <a:gd name="connsiteX1" fmla="*/ 2470636 w 2470636"/>
                <a:gd name="connsiteY1" fmla="*/ 1450731 h 3383453"/>
                <a:gd name="connsiteX2" fmla="*/ 2466240 w 2470636"/>
                <a:gd name="connsiteY2" fmla="*/ 3383453 h 3383453"/>
                <a:gd name="connsiteX3" fmla="*/ 0 w 2470636"/>
                <a:gd name="connsiteY3" fmla="*/ 846872 h 3383453"/>
                <a:gd name="connsiteX4" fmla="*/ 4397 w 2470636"/>
                <a:gd name="connsiteY4" fmla="*/ 0 h 3383453"/>
                <a:gd name="connsiteX0" fmla="*/ 4397 w 2470636"/>
                <a:gd name="connsiteY0" fmla="*/ 0 h 3383453"/>
                <a:gd name="connsiteX1" fmla="*/ 2470636 w 2470636"/>
                <a:gd name="connsiteY1" fmla="*/ 1450731 h 3383453"/>
                <a:gd name="connsiteX2" fmla="*/ 2466240 w 2470636"/>
                <a:gd name="connsiteY2" fmla="*/ 3383453 h 3383453"/>
                <a:gd name="connsiteX3" fmla="*/ 0 w 2470636"/>
                <a:gd name="connsiteY3" fmla="*/ 860061 h 3383453"/>
                <a:gd name="connsiteX4" fmla="*/ 4397 w 2470636"/>
                <a:gd name="connsiteY4" fmla="*/ 0 h 33834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0636" h="3383453">
                  <a:moveTo>
                    <a:pt x="4397" y="0"/>
                  </a:moveTo>
                  <a:lnTo>
                    <a:pt x="2470636" y="1450731"/>
                  </a:lnTo>
                  <a:cubicBezTo>
                    <a:pt x="2469171" y="2578549"/>
                    <a:pt x="2467705" y="2255635"/>
                    <a:pt x="2466240" y="3383453"/>
                  </a:cubicBezTo>
                  <a:lnTo>
                    <a:pt x="0" y="860061"/>
                  </a:lnTo>
                  <a:cubicBezTo>
                    <a:pt x="1466" y="577770"/>
                    <a:pt x="2931" y="282291"/>
                    <a:pt x="4397" y="0"/>
                  </a:cubicBezTo>
                  <a:close/>
                </a:path>
              </a:pathLst>
            </a:custGeom>
            <a:solidFill>
              <a:srgbClr val="77933C">
                <a:alpha val="50588"/>
              </a:srgb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正方形/長方形 17">
              <a:extLst>
                <a:ext uri="{FF2B5EF4-FFF2-40B4-BE49-F238E27FC236}">
                  <a16:creationId xmlns:a16="http://schemas.microsoft.com/office/drawing/2014/main" id="{3E0C666D-1F8C-4B4C-9523-1B62C1EB2922}"/>
                </a:ext>
              </a:extLst>
            </p:cNvPr>
            <p:cNvSpPr/>
            <p:nvPr/>
          </p:nvSpPr>
          <p:spPr>
            <a:xfrm>
              <a:off x="3331576" y="1417761"/>
              <a:ext cx="2480846" cy="2285785"/>
            </a:xfrm>
            <a:custGeom>
              <a:avLst/>
              <a:gdLst>
                <a:gd name="connsiteX0" fmla="*/ 0 w 2466663"/>
                <a:gd name="connsiteY0" fmla="*/ 0 h 2285785"/>
                <a:gd name="connsiteX1" fmla="*/ 2466663 w 2466663"/>
                <a:gd name="connsiteY1" fmla="*/ 0 h 2285785"/>
                <a:gd name="connsiteX2" fmla="*/ 2466663 w 2466663"/>
                <a:gd name="connsiteY2" fmla="*/ 2285785 h 2285785"/>
                <a:gd name="connsiteX3" fmla="*/ 0 w 2466663"/>
                <a:gd name="connsiteY3" fmla="*/ 2285785 h 2285785"/>
                <a:gd name="connsiteX4" fmla="*/ 0 w 2466663"/>
                <a:gd name="connsiteY4" fmla="*/ 0 h 2285785"/>
                <a:gd name="connsiteX0" fmla="*/ 4397 w 2471060"/>
                <a:gd name="connsiteY0" fmla="*/ 0 h 2285785"/>
                <a:gd name="connsiteX1" fmla="*/ 2471060 w 2471060"/>
                <a:gd name="connsiteY1" fmla="*/ 0 h 2285785"/>
                <a:gd name="connsiteX2" fmla="*/ 2471060 w 2471060"/>
                <a:gd name="connsiteY2" fmla="*/ 2285785 h 2285785"/>
                <a:gd name="connsiteX3" fmla="*/ 0 w 2471060"/>
                <a:gd name="connsiteY3" fmla="*/ 839450 h 2285785"/>
                <a:gd name="connsiteX4" fmla="*/ 4397 w 2471060"/>
                <a:gd name="connsiteY4" fmla="*/ 0 h 22857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1060" h="2285785">
                  <a:moveTo>
                    <a:pt x="4397" y="0"/>
                  </a:moveTo>
                  <a:lnTo>
                    <a:pt x="2471060" y="0"/>
                  </a:lnTo>
                  <a:lnTo>
                    <a:pt x="2471060" y="2285785"/>
                  </a:lnTo>
                  <a:lnTo>
                    <a:pt x="0" y="839450"/>
                  </a:lnTo>
                  <a:cubicBezTo>
                    <a:pt x="1466" y="559633"/>
                    <a:pt x="2931" y="279817"/>
                    <a:pt x="4397" y="0"/>
                  </a:cubicBezTo>
                  <a:close/>
                </a:path>
              </a:pathLst>
            </a:custGeom>
            <a:solidFill>
              <a:srgbClr val="E46C0A">
                <a:alpha val="65098"/>
              </a:srgb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テキスト ボックス 18">
              <a:extLst>
                <a:ext uri="{FF2B5EF4-FFF2-40B4-BE49-F238E27FC236}">
                  <a16:creationId xmlns:a16="http://schemas.microsoft.com/office/drawing/2014/main" id="{CDB9B3FC-2FAB-8247-8ED6-9DBB9806CA10}"/>
                </a:ext>
              </a:extLst>
            </p:cNvPr>
            <p:cNvSpPr txBox="1"/>
            <p:nvPr/>
          </p:nvSpPr>
          <p:spPr>
            <a:xfrm>
              <a:off x="3865914" y="5640725"/>
              <a:ext cx="1415772" cy="584775"/>
            </a:xfrm>
            <a:prstGeom prst="rect">
              <a:avLst/>
            </a:prstGeom>
            <a:noFill/>
          </p:spPr>
          <p:txBody>
            <a:bodyPr wrap="none" rtlCol="0">
              <a:spAutoFit/>
            </a:bodyPr>
            <a:lstStyle/>
            <a:p>
              <a:r>
                <a:rPr kumimoji="1" lang="ja-JP" altLang="en-US" sz="1600" b="1">
                  <a:solidFill>
                    <a:schemeClr val="bg1"/>
                  </a:solidFill>
                  <a:latin typeface="Meiryo" panose="020B0604030504040204" pitchFamily="34" charset="-128"/>
                  <a:ea typeface="Meiryo" panose="020B0604030504040204" pitchFamily="34" charset="-128"/>
                </a:rPr>
                <a:t>汎用部品化</a:t>
              </a:r>
              <a:endParaRPr kumimoji="1" lang="en-US" altLang="ja-JP" sz="1600" b="1" dirty="0">
                <a:solidFill>
                  <a:schemeClr val="bg1"/>
                </a:solidFill>
                <a:latin typeface="Meiryo" panose="020B0604030504040204" pitchFamily="34" charset="-128"/>
                <a:ea typeface="Meiryo" panose="020B0604030504040204" pitchFamily="34" charset="-128"/>
              </a:endParaRPr>
            </a:p>
            <a:p>
              <a:r>
                <a:rPr lang="ja-JP" altLang="en-US" sz="1600" b="1">
                  <a:solidFill>
                    <a:schemeClr val="bg1"/>
                  </a:solidFill>
                  <a:latin typeface="Meiryo" panose="020B0604030504040204" pitchFamily="34" charset="-128"/>
                  <a:ea typeface="Meiryo" panose="020B0604030504040204" pitchFamily="34" charset="-128"/>
                </a:rPr>
                <a:t>モジュラー化</a:t>
              </a:r>
              <a:endParaRPr kumimoji="1" lang="ja-JP" altLang="en-US" sz="1600">
                <a:solidFill>
                  <a:schemeClr val="bg1"/>
                </a:solidFill>
                <a:latin typeface="Meiryo" panose="020B0604030504040204" pitchFamily="34" charset="-128"/>
                <a:ea typeface="Meiryo" panose="020B0604030504040204" pitchFamily="34" charset="-128"/>
              </a:endParaRPr>
            </a:p>
          </p:txBody>
        </p:sp>
        <p:sp>
          <p:nvSpPr>
            <p:cNvPr id="20" name="テキスト ボックス 19">
              <a:extLst>
                <a:ext uri="{FF2B5EF4-FFF2-40B4-BE49-F238E27FC236}">
                  <a16:creationId xmlns:a16="http://schemas.microsoft.com/office/drawing/2014/main" id="{A5178103-EFDC-554F-8DB5-01A4C947F87C}"/>
                </a:ext>
              </a:extLst>
            </p:cNvPr>
            <p:cNvSpPr txBox="1"/>
            <p:nvPr/>
          </p:nvSpPr>
          <p:spPr>
            <a:xfrm>
              <a:off x="4192460" y="3553953"/>
              <a:ext cx="1620957" cy="584775"/>
            </a:xfrm>
            <a:prstGeom prst="rect">
              <a:avLst/>
            </a:prstGeom>
            <a:noFill/>
          </p:spPr>
          <p:txBody>
            <a:bodyPr wrap="none" rtlCol="0">
              <a:spAutoFit/>
            </a:bodyPr>
            <a:lstStyle/>
            <a:p>
              <a:r>
                <a:rPr kumimoji="1" lang="ja-JP" altLang="en-US" sz="1600" b="1">
                  <a:solidFill>
                    <a:schemeClr val="bg1"/>
                  </a:solidFill>
                  <a:latin typeface="Meiryo" panose="020B0604030504040204" pitchFamily="34" charset="-128"/>
                  <a:ea typeface="Meiryo" panose="020B0604030504040204" pitchFamily="34" charset="-128"/>
                </a:rPr>
                <a:t>機能・操作の</a:t>
              </a:r>
              <a:endParaRPr kumimoji="1" lang="en-US" altLang="ja-JP" sz="1600" b="1" dirty="0">
                <a:solidFill>
                  <a:schemeClr val="bg1"/>
                </a:solidFill>
                <a:latin typeface="Meiryo" panose="020B0604030504040204" pitchFamily="34" charset="-128"/>
                <a:ea typeface="Meiryo" panose="020B0604030504040204" pitchFamily="34" charset="-128"/>
              </a:endParaRPr>
            </a:p>
            <a:p>
              <a:r>
                <a:rPr lang="ja-JP" altLang="en-US" sz="1600" b="1">
                  <a:solidFill>
                    <a:schemeClr val="bg1"/>
                  </a:solidFill>
                  <a:latin typeface="Meiryo" panose="020B0604030504040204" pitchFamily="34" charset="-128"/>
                  <a:ea typeface="Meiryo" panose="020B0604030504040204" pitchFamily="34" charset="-128"/>
                </a:rPr>
                <a:t>ソフトウェア化</a:t>
              </a:r>
              <a:endParaRPr kumimoji="1" lang="ja-JP" altLang="en-US" sz="1600">
                <a:solidFill>
                  <a:schemeClr val="bg1"/>
                </a:solidFill>
                <a:latin typeface="Meiryo" panose="020B0604030504040204" pitchFamily="34" charset="-128"/>
                <a:ea typeface="Meiryo" panose="020B0604030504040204" pitchFamily="34" charset="-128"/>
              </a:endParaRPr>
            </a:p>
          </p:txBody>
        </p:sp>
        <p:sp>
          <p:nvSpPr>
            <p:cNvPr id="21" name="テキスト ボックス 20">
              <a:extLst>
                <a:ext uri="{FF2B5EF4-FFF2-40B4-BE49-F238E27FC236}">
                  <a16:creationId xmlns:a16="http://schemas.microsoft.com/office/drawing/2014/main" id="{E47283C8-BDF3-FF49-9FAF-769D3B84E5E4}"/>
                </a:ext>
              </a:extLst>
            </p:cNvPr>
            <p:cNvSpPr txBox="1"/>
            <p:nvPr/>
          </p:nvSpPr>
          <p:spPr>
            <a:xfrm>
              <a:off x="3521071" y="1850768"/>
              <a:ext cx="2236573" cy="584775"/>
            </a:xfrm>
            <a:prstGeom prst="rect">
              <a:avLst/>
            </a:prstGeom>
            <a:noFill/>
          </p:spPr>
          <p:txBody>
            <a:bodyPr wrap="none" rtlCol="0">
              <a:spAutoFit/>
            </a:bodyPr>
            <a:lstStyle/>
            <a:p>
              <a:pPr algn="r"/>
              <a:r>
                <a:rPr lang="ja-JP" altLang="en-US" sz="1600" b="1">
                  <a:solidFill>
                    <a:schemeClr val="bg1"/>
                  </a:solidFill>
                  <a:latin typeface="Meiryo" panose="020B0604030504040204" pitchFamily="34" charset="-128"/>
                  <a:ea typeface="Meiryo" panose="020B0604030504040204" pitchFamily="34" charset="-128"/>
                </a:rPr>
                <a:t>サービス価値を高めて</a:t>
              </a:r>
              <a:endParaRPr lang="en-US" altLang="ja-JP" sz="1600" b="1" dirty="0">
                <a:solidFill>
                  <a:schemeClr val="bg1"/>
                </a:solidFill>
                <a:latin typeface="Meiryo" panose="020B0604030504040204" pitchFamily="34" charset="-128"/>
                <a:ea typeface="Meiryo" panose="020B0604030504040204" pitchFamily="34" charset="-128"/>
              </a:endParaRPr>
            </a:p>
            <a:p>
              <a:pPr algn="r"/>
              <a:r>
                <a:rPr lang="ja-JP" altLang="en-US" sz="1600" b="1">
                  <a:solidFill>
                    <a:schemeClr val="bg1"/>
                  </a:solidFill>
                  <a:latin typeface="Meiryo" panose="020B0604030504040204" pitchFamily="34" charset="-128"/>
                  <a:ea typeface="Meiryo" panose="020B0604030504040204" pitchFamily="34" charset="-128"/>
                </a:rPr>
                <a:t>ビジネスを差別化</a:t>
              </a:r>
              <a:endParaRPr lang="en-US" altLang="ja-JP" sz="1600" b="1" dirty="0">
                <a:solidFill>
                  <a:schemeClr val="bg1"/>
                </a:solidFill>
                <a:latin typeface="Meiryo" panose="020B0604030504040204" pitchFamily="34" charset="-128"/>
                <a:ea typeface="Meiryo" panose="020B0604030504040204" pitchFamily="34" charset="-128"/>
              </a:endParaRPr>
            </a:p>
          </p:txBody>
        </p:sp>
        <p:pic>
          <p:nvPicPr>
            <p:cNvPr id="23" name="図 22">
              <a:extLst>
                <a:ext uri="{FF2B5EF4-FFF2-40B4-BE49-F238E27FC236}">
                  <a16:creationId xmlns:a16="http://schemas.microsoft.com/office/drawing/2014/main" id="{013DA1A2-D400-2E46-B02B-F5DF82D4950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561793" y="820735"/>
              <a:ext cx="941181" cy="536907"/>
            </a:xfrm>
            <a:prstGeom prst="rect">
              <a:avLst/>
            </a:prstGeom>
          </p:spPr>
        </p:pic>
        <p:sp>
          <p:nvSpPr>
            <p:cNvPr id="25" name="テキスト ボックス 24">
              <a:extLst>
                <a:ext uri="{FF2B5EF4-FFF2-40B4-BE49-F238E27FC236}">
                  <a16:creationId xmlns:a16="http://schemas.microsoft.com/office/drawing/2014/main" id="{5F308D0C-7350-9846-97EA-1E3CE258B855}"/>
                </a:ext>
              </a:extLst>
            </p:cNvPr>
            <p:cNvSpPr txBox="1"/>
            <p:nvPr/>
          </p:nvSpPr>
          <p:spPr>
            <a:xfrm>
              <a:off x="5848547" y="796802"/>
              <a:ext cx="1638590" cy="584775"/>
            </a:xfrm>
            <a:prstGeom prst="rect">
              <a:avLst/>
            </a:prstGeom>
            <a:noFill/>
          </p:spPr>
          <p:txBody>
            <a:bodyPr wrap="none" rtlCol="0">
              <a:spAutoFit/>
            </a:bodyPr>
            <a:lstStyle/>
            <a:p>
              <a:r>
                <a:rPr kumimoji="1" lang="ja-JP" altLang="en-US" sz="1600">
                  <a:solidFill>
                    <a:schemeClr val="accent6">
                      <a:lumMod val="75000"/>
                    </a:schemeClr>
                  </a:solidFill>
                  <a:latin typeface="Meiryo" panose="020B0604030504040204" pitchFamily="34" charset="-128"/>
                  <a:ea typeface="Meiryo" panose="020B0604030504040204" pitchFamily="34" charset="-128"/>
                </a:rPr>
                <a:t>モビリティ</a:t>
              </a:r>
              <a:r>
                <a:rPr kumimoji="1" lang="en-US" altLang="ja-JP" sz="1600" dirty="0">
                  <a:solidFill>
                    <a:schemeClr val="accent6">
                      <a:lumMod val="75000"/>
                    </a:schemeClr>
                  </a:solidFill>
                  <a:latin typeface="Meiryo" panose="020B0604030504040204" pitchFamily="34" charset="-128"/>
                  <a:ea typeface="Meiryo" panose="020B0604030504040204" pitchFamily="34" charset="-128"/>
                </a:rPr>
                <a:t> &amp; X</a:t>
              </a:r>
            </a:p>
            <a:p>
              <a:r>
                <a:rPr kumimoji="1" lang="ja-JP" altLang="en-US" sz="1600">
                  <a:solidFill>
                    <a:schemeClr val="accent6">
                      <a:lumMod val="75000"/>
                    </a:schemeClr>
                  </a:solidFill>
                  <a:latin typeface="Meiryo" panose="020B0604030504040204" pitchFamily="34" charset="-128"/>
                  <a:ea typeface="Meiryo" panose="020B0604030504040204" pitchFamily="34" charset="-128"/>
                </a:rPr>
                <a:t>サービス</a:t>
              </a:r>
              <a:r>
                <a:rPr lang="ja-JP" altLang="en-US" sz="1600">
                  <a:solidFill>
                    <a:schemeClr val="accent6">
                      <a:lumMod val="75000"/>
                    </a:schemeClr>
                  </a:solidFill>
                  <a:latin typeface="Meiryo" panose="020B0604030504040204" pitchFamily="34" charset="-128"/>
                  <a:ea typeface="Meiryo" panose="020B0604030504040204" pitchFamily="34" charset="-128"/>
                </a:rPr>
                <a:t>事業者</a:t>
              </a:r>
              <a:endParaRPr kumimoji="1" lang="ja-JP" altLang="en-US" sz="1600">
                <a:solidFill>
                  <a:schemeClr val="accent6">
                    <a:lumMod val="75000"/>
                  </a:schemeClr>
                </a:solidFill>
                <a:latin typeface="Meiryo" panose="020B0604030504040204" pitchFamily="34" charset="-128"/>
                <a:ea typeface="Meiryo" panose="020B0604030504040204" pitchFamily="34" charset="-128"/>
              </a:endParaRPr>
            </a:p>
          </p:txBody>
        </p:sp>
        <p:sp>
          <p:nvSpPr>
            <p:cNvPr id="27" name="テキスト ボックス 26">
              <a:extLst>
                <a:ext uri="{FF2B5EF4-FFF2-40B4-BE49-F238E27FC236}">
                  <a16:creationId xmlns:a16="http://schemas.microsoft.com/office/drawing/2014/main" id="{1EF4CA28-0412-1341-8EF1-45267D51C4D4}"/>
                </a:ext>
              </a:extLst>
            </p:cNvPr>
            <p:cNvSpPr txBox="1"/>
            <p:nvPr/>
          </p:nvSpPr>
          <p:spPr>
            <a:xfrm>
              <a:off x="3524997" y="2639199"/>
              <a:ext cx="2236510" cy="584775"/>
            </a:xfrm>
            <a:prstGeom prst="rect">
              <a:avLst/>
            </a:prstGeom>
            <a:noFill/>
          </p:spPr>
          <p:txBody>
            <a:bodyPr wrap="none" rtlCol="0">
              <a:spAutoFit/>
            </a:bodyPr>
            <a:lstStyle/>
            <a:p>
              <a:r>
                <a:rPr kumimoji="1" lang="ja-JP" altLang="en-US" sz="1600" b="1">
                  <a:solidFill>
                    <a:schemeClr val="bg1"/>
                  </a:solidFill>
                  <a:latin typeface="Meiryo" panose="020B0604030504040204" pitchFamily="34" charset="-128"/>
                  <a:ea typeface="Meiryo" panose="020B0604030504040204" pitchFamily="34" charset="-128"/>
                </a:rPr>
                <a:t>ビジネス・プロセスの</a:t>
              </a:r>
              <a:endParaRPr kumimoji="1" lang="en-US" altLang="ja-JP" sz="1600" b="1" dirty="0">
                <a:solidFill>
                  <a:schemeClr val="bg1"/>
                </a:solidFill>
                <a:latin typeface="Meiryo" panose="020B0604030504040204" pitchFamily="34" charset="-128"/>
                <a:ea typeface="Meiryo" panose="020B0604030504040204" pitchFamily="34" charset="-128"/>
              </a:endParaRPr>
            </a:p>
            <a:p>
              <a:r>
                <a:rPr lang="ja-JP" altLang="en-US" sz="1600" b="1">
                  <a:solidFill>
                    <a:schemeClr val="bg1"/>
                  </a:solidFill>
                  <a:latin typeface="Meiryo" panose="020B0604030504040204" pitchFamily="34" charset="-128"/>
                  <a:ea typeface="Meiryo" panose="020B0604030504040204" pitchFamily="34" charset="-128"/>
                </a:rPr>
                <a:t>ソフトウェア化</a:t>
              </a:r>
              <a:endParaRPr kumimoji="1" lang="ja-JP" altLang="en-US" sz="1600">
                <a:solidFill>
                  <a:schemeClr val="bg1"/>
                </a:solidFill>
                <a:latin typeface="Meiryo" panose="020B0604030504040204" pitchFamily="34" charset="-128"/>
                <a:ea typeface="Meiryo" panose="020B0604030504040204" pitchFamily="34" charset="-128"/>
              </a:endParaRPr>
            </a:p>
          </p:txBody>
        </p:sp>
      </p:grpSp>
      <p:grpSp>
        <p:nvGrpSpPr>
          <p:cNvPr id="31" name="グループ化 30">
            <a:extLst>
              <a:ext uri="{FF2B5EF4-FFF2-40B4-BE49-F238E27FC236}">
                <a16:creationId xmlns:a16="http://schemas.microsoft.com/office/drawing/2014/main" id="{227E9C99-5747-1147-B0F6-54F2B51F4D58}"/>
              </a:ext>
            </a:extLst>
          </p:cNvPr>
          <p:cNvGrpSpPr/>
          <p:nvPr/>
        </p:nvGrpSpPr>
        <p:grpSpPr>
          <a:xfrm>
            <a:off x="8393216" y="786885"/>
            <a:ext cx="646332" cy="5812314"/>
            <a:chOff x="8393216" y="786885"/>
            <a:chExt cx="646332" cy="5812314"/>
          </a:xfrm>
        </p:grpSpPr>
        <p:sp>
          <p:nvSpPr>
            <p:cNvPr id="26" name="上下矢印 25">
              <a:extLst>
                <a:ext uri="{FF2B5EF4-FFF2-40B4-BE49-F238E27FC236}">
                  <a16:creationId xmlns:a16="http://schemas.microsoft.com/office/drawing/2014/main" id="{FBABD2B0-8E0A-EF4C-98D7-1F4BD35437CB}"/>
                </a:ext>
              </a:extLst>
            </p:cNvPr>
            <p:cNvSpPr/>
            <p:nvPr/>
          </p:nvSpPr>
          <p:spPr>
            <a:xfrm>
              <a:off x="8477111" y="1998536"/>
              <a:ext cx="478544" cy="3954332"/>
            </a:xfrm>
            <a:prstGeom prst="upDownArrow">
              <a:avLst>
                <a:gd name="adj1" fmla="val 52690"/>
                <a:gd name="adj2" fmla="val 62000"/>
              </a:avLst>
            </a:prstGeom>
            <a:gradFill>
              <a:gsLst>
                <a:gs pos="18000">
                  <a:schemeClr val="accent6">
                    <a:lumMod val="75000"/>
                  </a:schemeClr>
                </a:gs>
                <a:gs pos="57000">
                  <a:schemeClr val="accent3">
                    <a:lumMod val="75000"/>
                  </a:schemeClr>
                </a:gs>
                <a:gs pos="42000">
                  <a:schemeClr val="accent3">
                    <a:lumMod val="75000"/>
                  </a:schemeClr>
                </a:gs>
                <a:gs pos="83000">
                  <a:srgbClr val="0070C0"/>
                </a:gs>
              </a:gsLst>
              <a:lin ang="5400000" scaled="1"/>
            </a:gra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 name="テキスト ボックス 27">
              <a:extLst>
                <a:ext uri="{FF2B5EF4-FFF2-40B4-BE49-F238E27FC236}">
                  <a16:creationId xmlns:a16="http://schemas.microsoft.com/office/drawing/2014/main" id="{56EA0D63-1DC0-4A42-A494-E99E693FA552}"/>
                </a:ext>
              </a:extLst>
            </p:cNvPr>
            <p:cNvSpPr txBox="1"/>
            <p:nvPr/>
          </p:nvSpPr>
          <p:spPr>
            <a:xfrm>
              <a:off x="8393217" y="1417761"/>
              <a:ext cx="646331" cy="646331"/>
            </a:xfrm>
            <a:prstGeom prst="rect">
              <a:avLst/>
            </a:prstGeom>
            <a:noFill/>
          </p:spPr>
          <p:txBody>
            <a:bodyPr wrap="none" rtlCol="0">
              <a:spAutoFit/>
            </a:bodyPr>
            <a:lstStyle/>
            <a:p>
              <a:pPr algn="ctr"/>
              <a:r>
                <a:rPr kumimoji="1" lang="ja-JP" altLang="en-US">
                  <a:solidFill>
                    <a:schemeClr val="accent6">
                      <a:lumMod val="75000"/>
                    </a:schemeClr>
                  </a:solidFill>
                  <a:latin typeface="Meiryo" panose="020B0604030504040204" pitchFamily="34" charset="-128"/>
                  <a:ea typeface="Meiryo" panose="020B0604030504040204" pitchFamily="34" charset="-128"/>
                </a:rPr>
                <a:t>高速</a:t>
              </a:r>
              <a:endParaRPr kumimoji="1" lang="en-US" altLang="ja-JP" dirty="0">
                <a:solidFill>
                  <a:schemeClr val="accent6">
                    <a:lumMod val="75000"/>
                  </a:schemeClr>
                </a:solidFill>
                <a:latin typeface="Meiryo" panose="020B0604030504040204" pitchFamily="34" charset="-128"/>
                <a:ea typeface="Meiryo" panose="020B0604030504040204" pitchFamily="34" charset="-128"/>
              </a:endParaRPr>
            </a:p>
            <a:p>
              <a:pPr algn="ctr"/>
              <a:r>
                <a:rPr kumimoji="1" lang="ja-JP" altLang="en-US">
                  <a:solidFill>
                    <a:schemeClr val="accent6">
                      <a:lumMod val="75000"/>
                    </a:schemeClr>
                  </a:solidFill>
                  <a:latin typeface="Meiryo" panose="020B0604030504040204" pitchFamily="34" charset="-128"/>
                  <a:ea typeface="Meiryo" panose="020B0604030504040204" pitchFamily="34" charset="-128"/>
                </a:rPr>
                <a:t>改善</a:t>
              </a:r>
            </a:p>
          </p:txBody>
        </p:sp>
        <p:sp>
          <p:nvSpPr>
            <p:cNvPr id="29" name="テキスト ボックス 28">
              <a:extLst>
                <a:ext uri="{FF2B5EF4-FFF2-40B4-BE49-F238E27FC236}">
                  <a16:creationId xmlns:a16="http://schemas.microsoft.com/office/drawing/2014/main" id="{8BB516C6-4E8F-1546-85A7-C55DEF72F3F0}"/>
                </a:ext>
              </a:extLst>
            </p:cNvPr>
            <p:cNvSpPr txBox="1"/>
            <p:nvPr/>
          </p:nvSpPr>
          <p:spPr>
            <a:xfrm>
              <a:off x="8393216" y="5952868"/>
              <a:ext cx="646331" cy="646331"/>
            </a:xfrm>
            <a:prstGeom prst="rect">
              <a:avLst/>
            </a:prstGeom>
            <a:noFill/>
          </p:spPr>
          <p:txBody>
            <a:bodyPr wrap="square" rtlCol="0">
              <a:spAutoFit/>
            </a:bodyPr>
            <a:lstStyle/>
            <a:p>
              <a:pPr algn="ctr"/>
              <a:r>
                <a:rPr kumimoji="1" lang="ja-JP" altLang="en-US">
                  <a:solidFill>
                    <a:srgbClr val="0070C0"/>
                  </a:solidFill>
                  <a:latin typeface="Meiryo" panose="020B0604030504040204" pitchFamily="34" charset="-128"/>
                  <a:ea typeface="Meiryo" panose="020B0604030504040204" pitchFamily="34" charset="-128"/>
                </a:rPr>
                <a:t>欠陥</a:t>
              </a:r>
              <a:endParaRPr kumimoji="1" lang="en-US" altLang="ja-JP" dirty="0">
                <a:solidFill>
                  <a:srgbClr val="0070C0"/>
                </a:solidFill>
                <a:latin typeface="Meiryo" panose="020B0604030504040204" pitchFamily="34" charset="-128"/>
                <a:ea typeface="Meiryo" panose="020B0604030504040204" pitchFamily="34" charset="-128"/>
              </a:endParaRPr>
            </a:p>
            <a:p>
              <a:pPr algn="ctr"/>
              <a:r>
                <a:rPr kumimoji="1" lang="ja-JP" altLang="en-US">
                  <a:solidFill>
                    <a:srgbClr val="0070C0"/>
                  </a:solidFill>
                  <a:latin typeface="Meiryo" panose="020B0604030504040204" pitchFamily="34" charset="-128"/>
                  <a:ea typeface="Meiryo" panose="020B0604030504040204" pitchFamily="34" charset="-128"/>
                </a:rPr>
                <a:t>ゼロ</a:t>
              </a:r>
            </a:p>
          </p:txBody>
        </p:sp>
        <p:sp>
          <p:nvSpPr>
            <p:cNvPr id="30" name="テキスト ボックス 29">
              <a:extLst>
                <a:ext uri="{FF2B5EF4-FFF2-40B4-BE49-F238E27FC236}">
                  <a16:creationId xmlns:a16="http://schemas.microsoft.com/office/drawing/2014/main" id="{759EB9D7-05E4-9048-9CD0-C5EC75284C24}"/>
                </a:ext>
              </a:extLst>
            </p:cNvPr>
            <p:cNvSpPr txBox="1"/>
            <p:nvPr/>
          </p:nvSpPr>
          <p:spPr>
            <a:xfrm>
              <a:off x="8430086" y="786885"/>
              <a:ext cx="543739" cy="523220"/>
            </a:xfrm>
            <a:prstGeom prst="rect">
              <a:avLst/>
            </a:prstGeom>
            <a:noFill/>
          </p:spPr>
          <p:txBody>
            <a:bodyPr wrap="none" rtlCol="0">
              <a:spAutoFit/>
            </a:bodyPr>
            <a:lstStyle/>
            <a:p>
              <a:pPr algn="ctr"/>
              <a:r>
                <a:rPr kumimoji="1" lang="ja-JP" altLang="en-US" sz="1400" b="1">
                  <a:solidFill>
                    <a:srgbClr val="C00000"/>
                  </a:solidFill>
                  <a:latin typeface="Meiryo" panose="020B0604030504040204" pitchFamily="34" charset="-128"/>
                  <a:ea typeface="Meiryo" panose="020B0604030504040204" pitchFamily="34" charset="-128"/>
                </a:rPr>
                <a:t>要求</a:t>
              </a:r>
              <a:endParaRPr kumimoji="1" lang="en-US" altLang="ja-JP" sz="1400" b="1" dirty="0">
                <a:solidFill>
                  <a:srgbClr val="C00000"/>
                </a:solidFill>
                <a:latin typeface="Meiryo" panose="020B0604030504040204" pitchFamily="34" charset="-128"/>
                <a:ea typeface="Meiryo" panose="020B0604030504040204" pitchFamily="34" charset="-128"/>
              </a:endParaRPr>
            </a:p>
            <a:p>
              <a:pPr algn="ctr"/>
              <a:r>
                <a:rPr lang="ja-JP" altLang="en-US" sz="1400" b="1">
                  <a:solidFill>
                    <a:srgbClr val="C00000"/>
                  </a:solidFill>
                  <a:latin typeface="Meiryo" panose="020B0604030504040204" pitchFamily="34" charset="-128"/>
                  <a:ea typeface="Meiryo" panose="020B0604030504040204" pitchFamily="34" charset="-128"/>
                </a:rPr>
                <a:t>品質</a:t>
              </a:r>
              <a:endParaRPr kumimoji="1" lang="ja-JP" altLang="en-US" sz="1400" b="1">
                <a:solidFill>
                  <a:srgbClr val="C00000"/>
                </a:solidFill>
                <a:latin typeface="Meiryo" panose="020B0604030504040204" pitchFamily="34" charset="-128"/>
                <a:ea typeface="Meiryo" panose="020B0604030504040204" pitchFamily="34" charset="-128"/>
              </a:endParaRPr>
            </a:p>
          </p:txBody>
        </p:sp>
      </p:grpSp>
    </p:spTree>
    <p:extLst>
      <p:ext uri="{BB962C8B-B14F-4D97-AF65-F5344CB8AC3E}">
        <p14:creationId xmlns:p14="http://schemas.microsoft.com/office/powerpoint/2010/main" val="381544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42"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barn(outHorizontal)">
                                      <p:cBhvr>
                                        <p:cTn id="1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正方形/長方形 43"/>
          <p:cNvSpPr/>
          <p:nvPr/>
        </p:nvSpPr>
        <p:spPr>
          <a:xfrm>
            <a:off x="577626" y="790865"/>
            <a:ext cx="7991923" cy="5732318"/>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メイリオ"/>
            </a:endParaRPr>
          </a:p>
        </p:txBody>
      </p:sp>
      <p:sp>
        <p:nvSpPr>
          <p:cNvPr id="2" name="タイトル 1"/>
          <p:cNvSpPr>
            <a:spLocks noGrp="1"/>
          </p:cNvSpPr>
          <p:nvPr>
            <p:ph type="title"/>
          </p:nvPr>
        </p:nvSpPr>
        <p:spPr>
          <a:xfrm>
            <a:off x="230400" y="266400"/>
            <a:ext cx="8686800" cy="416221"/>
          </a:xfrm>
        </p:spPr>
        <p:txBody>
          <a:bodyPr lIns="0" rIns="0"/>
          <a:lstStyle/>
          <a:p>
            <a:r>
              <a:rPr lang="en-US" altLang="ja-JP" sz="2700" dirty="0">
                <a:solidFill>
                  <a:schemeClr val="tx1">
                    <a:lumMod val="50000"/>
                    <a:lumOff val="50000"/>
                  </a:schemeClr>
                </a:solidFill>
                <a:latin typeface="Meiryo" panose="020B0604030504040204" pitchFamily="34" charset="-128"/>
                <a:ea typeface="Meiryo" panose="020B0604030504040204" pitchFamily="34" charset="-128"/>
              </a:rPr>
              <a:t>DX</a:t>
            </a:r>
            <a:r>
              <a:rPr lang="ja-JP" altLang="en-US" sz="2700">
                <a:solidFill>
                  <a:schemeClr val="tx1">
                    <a:lumMod val="50000"/>
                    <a:lumOff val="50000"/>
                  </a:schemeClr>
                </a:solidFill>
                <a:latin typeface="Meiryo" panose="020B0604030504040204" pitchFamily="34" charset="-128"/>
                <a:ea typeface="Meiryo" panose="020B0604030504040204" pitchFamily="34" charset="-128"/>
              </a:rPr>
              <a:t>を支えるテクノロジー・トライアングル</a:t>
            </a:r>
            <a:endParaRPr kumimoji="1" lang="ja-JP" altLang="en-US" sz="2700" dirty="0">
              <a:latin typeface="Meiryo" panose="020B0604030504040204" pitchFamily="34" charset="-128"/>
              <a:ea typeface="Meiryo" panose="020B0604030504040204" pitchFamily="34" charset="-128"/>
            </a:endParaRPr>
          </a:p>
        </p:txBody>
      </p:sp>
      <p:sp>
        <p:nvSpPr>
          <p:cNvPr id="4" name="正方形/長方形 3"/>
          <p:cNvSpPr/>
          <p:nvPr/>
        </p:nvSpPr>
        <p:spPr>
          <a:xfrm>
            <a:off x="755650" y="1110348"/>
            <a:ext cx="7632700" cy="2571402"/>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メイリオ"/>
            </a:endParaRPr>
          </a:p>
        </p:txBody>
      </p:sp>
      <p:sp>
        <p:nvSpPr>
          <p:cNvPr id="5" name="正方形/長方形 4"/>
          <p:cNvSpPr/>
          <p:nvPr/>
        </p:nvSpPr>
        <p:spPr>
          <a:xfrm>
            <a:off x="755650" y="3807866"/>
            <a:ext cx="7613853" cy="261813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r"/>
            <a:endParaRPr kumimoji="1" lang="ja-JP" altLang="en-US" sz="1200" dirty="0">
              <a:solidFill>
                <a:srgbClr val="FFFFFF"/>
              </a:solidFill>
              <a:latin typeface="Meiryo" panose="020B0604030504040204" pitchFamily="34" charset="-128"/>
              <a:ea typeface="Meiryo" panose="020B0604030504040204" pitchFamily="34" charset="-128"/>
              <a:cs typeface="メイリオ"/>
            </a:endParaRPr>
          </a:p>
        </p:txBody>
      </p:sp>
      <p:sp>
        <p:nvSpPr>
          <p:cNvPr id="63" name="テキスト ボックス 62"/>
          <p:cNvSpPr txBox="1"/>
          <p:nvPr/>
        </p:nvSpPr>
        <p:spPr>
          <a:xfrm>
            <a:off x="1111567" y="6109084"/>
            <a:ext cx="2469985" cy="307777"/>
          </a:xfrm>
          <a:prstGeom prst="rect">
            <a:avLst/>
          </a:prstGeom>
          <a:noFill/>
          <a:effectLst>
            <a:outerShdw blurRad="50800" dist="38100" dir="2700000" algn="tl" rotWithShape="0">
              <a:prstClr val="black">
                <a:alpha val="40000"/>
              </a:prstClr>
            </a:outerShdw>
          </a:effectLst>
        </p:spPr>
        <p:txBody>
          <a:bodyPr wrap="none" rtlCol="0">
            <a:spAutoFit/>
          </a:bodyPr>
          <a:lstStyle/>
          <a:p>
            <a:pPr algn="ctr"/>
            <a:r>
              <a:rPr kumimoji="1" lang="ja-JP" altLang="en-US" sz="1400" b="1" dirty="0">
                <a:solidFill>
                  <a:schemeClr val="bg1"/>
                </a:solidFill>
                <a:latin typeface="Meiryo" panose="020B0604030504040204" pitchFamily="34" charset="-128"/>
                <a:ea typeface="Meiryo" panose="020B0604030504040204" pitchFamily="34" charset="-128"/>
                <a:cs typeface="メイリオ"/>
              </a:rPr>
              <a:t>現実世界／</a:t>
            </a:r>
            <a:r>
              <a:rPr kumimoji="1" lang="en-US" altLang="ja-JP" sz="1400" b="1" dirty="0">
                <a:solidFill>
                  <a:schemeClr val="bg1"/>
                </a:solidFill>
                <a:latin typeface="Meiryo" panose="020B0604030504040204" pitchFamily="34" charset="-128"/>
                <a:ea typeface="Meiryo" panose="020B0604030504040204" pitchFamily="34" charset="-128"/>
                <a:cs typeface="メイリオ"/>
              </a:rPr>
              <a:t>Physical World</a:t>
            </a:r>
            <a:endParaRPr kumimoji="1" lang="ja-JP" altLang="en-US" sz="1400" b="1" dirty="0">
              <a:solidFill>
                <a:schemeClr val="bg1"/>
              </a:solidFill>
              <a:latin typeface="Meiryo" panose="020B0604030504040204" pitchFamily="34" charset="-128"/>
              <a:ea typeface="Meiryo" panose="020B0604030504040204" pitchFamily="34" charset="-128"/>
              <a:cs typeface="メイリオ"/>
            </a:endParaRPr>
          </a:p>
        </p:txBody>
      </p:sp>
      <p:grpSp>
        <p:nvGrpSpPr>
          <p:cNvPr id="64" name="図形グループ 63"/>
          <p:cNvGrpSpPr/>
          <p:nvPr/>
        </p:nvGrpSpPr>
        <p:grpSpPr>
          <a:xfrm>
            <a:off x="928414" y="6065849"/>
            <a:ext cx="140847" cy="285806"/>
            <a:chOff x="1305189" y="2570455"/>
            <a:chExt cx="969964" cy="2007872"/>
          </a:xfrm>
          <a:solidFill>
            <a:schemeClr val="bg1">
              <a:lumMod val="85000"/>
            </a:schemeClr>
          </a:solidFill>
        </p:grpSpPr>
        <p:sp>
          <p:nvSpPr>
            <p:cNvPr id="65" name="円/楕円 64"/>
            <p:cNvSpPr/>
            <p:nvPr/>
          </p:nvSpPr>
          <p:spPr>
            <a:xfrm>
              <a:off x="1305189" y="2570455"/>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66" name="フローチャート: 論理積ゲート 65"/>
            <p:cNvSpPr/>
            <p:nvPr/>
          </p:nvSpPr>
          <p:spPr>
            <a:xfrm rot="16200000">
              <a:off x="1246611" y="3549784"/>
              <a:ext cx="1087122" cy="969963"/>
            </a:xfrm>
            <a:prstGeom prst="flowChartDelay">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sp>
        <p:nvSpPr>
          <p:cNvPr id="78" name="テキスト ボックス 77"/>
          <p:cNvSpPr txBox="1"/>
          <p:nvPr/>
        </p:nvSpPr>
        <p:spPr>
          <a:xfrm>
            <a:off x="774386" y="802571"/>
            <a:ext cx="6909827"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kumimoji="1" lang="en-US" altLang="ja-JP" sz="1400" b="1" dirty="0">
                <a:solidFill>
                  <a:srgbClr val="0000FF"/>
                </a:solidFill>
                <a:latin typeface="Meiryo" panose="020B0604030504040204" pitchFamily="34" charset="-128"/>
                <a:ea typeface="Meiryo" panose="020B0604030504040204" pitchFamily="34" charset="-128"/>
                <a:cs typeface="メイリオ"/>
              </a:rPr>
              <a:t>Cyber Physical System</a:t>
            </a:r>
            <a:r>
              <a:rPr lang="ja-JP" altLang="en-US" sz="1400" dirty="0">
                <a:solidFill>
                  <a:srgbClr val="0000FF"/>
                </a:solidFill>
                <a:latin typeface="Meiryo" panose="020B0604030504040204" pitchFamily="34" charset="-128"/>
                <a:ea typeface="Meiryo" panose="020B0604030504040204" pitchFamily="34" charset="-128"/>
                <a:cs typeface="メイリオ"/>
              </a:rPr>
              <a:t>／現実世界とサイバー世界が緊密に結合されたシステム</a:t>
            </a:r>
            <a:endParaRPr kumimoji="1" lang="ja-JP" altLang="en-US" sz="1400" dirty="0">
              <a:solidFill>
                <a:srgbClr val="0000FF"/>
              </a:solidFill>
              <a:latin typeface="Meiryo" panose="020B0604030504040204" pitchFamily="34" charset="-128"/>
              <a:ea typeface="Meiryo" panose="020B0604030504040204" pitchFamily="34" charset="-128"/>
              <a:cs typeface="メイリオ"/>
            </a:endParaRPr>
          </a:p>
        </p:txBody>
      </p:sp>
      <p:sp>
        <p:nvSpPr>
          <p:cNvPr id="88" name="円/楕円 87">
            <a:extLst>
              <a:ext uri="{FF2B5EF4-FFF2-40B4-BE49-F238E27FC236}">
                <a16:creationId xmlns:a16="http://schemas.microsoft.com/office/drawing/2014/main" id="{2212206C-EC7C-2544-BB2D-C8A11B46589E}"/>
              </a:ext>
            </a:extLst>
          </p:cNvPr>
          <p:cNvSpPr/>
          <p:nvPr/>
        </p:nvSpPr>
        <p:spPr>
          <a:xfrm>
            <a:off x="2822026" y="1679203"/>
            <a:ext cx="3507102" cy="3507102"/>
          </a:xfrm>
          <a:prstGeom prst="ellipse">
            <a:avLst/>
          </a:prstGeom>
          <a:solidFill>
            <a:srgbClr val="7030A0">
              <a:alpha val="78824"/>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nvGrpSpPr>
          <p:cNvPr id="67" name="図形グループ 66"/>
          <p:cNvGrpSpPr/>
          <p:nvPr/>
        </p:nvGrpSpPr>
        <p:grpSpPr>
          <a:xfrm>
            <a:off x="868098" y="1226153"/>
            <a:ext cx="435120" cy="221430"/>
            <a:chOff x="896286" y="1234200"/>
            <a:chExt cx="462010" cy="243850"/>
          </a:xfrm>
        </p:grpSpPr>
        <p:grpSp>
          <p:nvGrpSpPr>
            <p:cNvPr id="68" name="図形グループ 67"/>
            <p:cNvGrpSpPr/>
            <p:nvPr/>
          </p:nvGrpSpPr>
          <p:grpSpPr>
            <a:xfrm>
              <a:off x="896286" y="1234200"/>
              <a:ext cx="195054" cy="110026"/>
              <a:chOff x="6769100" y="1390650"/>
              <a:chExt cx="317500" cy="157483"/>
            </a:xfrm>
          </p:grpSpPr>
          <p:sp>
            <p:nvSpPr>
              <p:cNvPr id="74" name="正方形/長方形 73"/>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75" name="円/楕円 74"/>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76" name="直線コネクタ 75"/>
              <p:cNvCxnSpPr>
                <a:stCxn id="75" idx="6"/>
                <a:endCxn id="74"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69" name="図形グループ 68"/>
            <p:cNvGrpSpPr/>
            <p:nvPr/>
          </p:nvGrpSpPr>
          <p:grpSpPr>
            <a:xfrm>
              <a:off x="902307" y="1368024"/>
              <a:ext cx="195054" cy="110026"/>
              <a:chOff x="6769100" y="1390650"/>
              <a:chExt cx="317500" cy="157483"/>
            </a:xfrm>
          </p:grpSpPr>
          <p:sp>
            <p:nvSpPr>
              <p:cNvPr id="71" name="正方形/長方形 70"/>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72" name="円/楕円 7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73" name="直線コネクタ 72"/>
              <p:cNvCxnSpPr>
                <a:stCxn id="72" idx="6"/>
                <a:endCxn id="71"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70" name="フローチャート: 磁気ディスク 69"/>
            <p:cNvSpPr/>
            <p:nvPr/>
          </p:nvSpPr>
          <p:spPr>
            <a:xfrm>
              <a:off x="1128131" y="1234598"/>
              <a:ext cx="230165" cy="24164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grpSp>
      <p:sp>
        <p:nvSpPr>
          <p:cNvPr id="77" name="テキスト ボックス 76"/>
          <p:cNvSpPr txBox="1"/>
          <p:nvPr/>
        </p:nvSpPr>
        <p:spPr>
          <a:xfrm>
            <a:off x="1336332" y="1183409"/>
            <a:ext cx="2604374"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kumimoji="1" lang="ja-JP" altLang="en-US" sz="1400" b="1" dirty="0">
                <a:solidFill>
                  <a:srgbClr val="FFFFFF"/>
                </a:solidFill>
                <a:latin typeface="Meiryo" panose="020B0604030504040204" pitchFamily="34" charset="-128"/>
                <a:ea typeface="Meiryo" panose="020B0604030504040204" pitchFamily="34" charset="-128"/>
                <a:cs typeface="メイリオ"/>
              </a:rPr>
              <a:t>サイバー世界／</a:t>
            </a:r>
            <a:r>
              <a:rPr kumimoji="1" lang="en-US" altLang="ja-JP" sz="1400" b="1" dirty="0">
                <a:solidFill>
                  <a:srgbClr val="FFFFFF"/>
                </a:solidFill>
                <a:latin typeface="Meiryo" panose="020B0604030504040204" pitchFamily="34" charset="-128"/>
                <a:ea typeface="Meiryo" panose="020B0604030504040204" pitchFamily="34" charset="-128"/>
                <a:cs typeface="メイリオ"/>
              </a:rPr>
              <a:t>Cyber World</a:t>
            </a:r>
            <a:endParaRPr kumimoji="1" lang="ja-JP" altLang="en-US" sz="1400" b="1" dirty="0">
              <a:solidFill>
                <a:srgbClr val="FFFFFF"/>
              </a:solidFill>
              <a:latin typeface="Meiryo" panose="020B0604030504040204" pitchFamily="34" charset="-128"/>
              <a:ea typeface="Meiryo" panose="020B0604030504040204" pitchFamily="34" charset="-128"/>
              <a:cs typeface="メイリオ"/>
            </a:endParaRPr>
          </a:p>
        </p:txBody>
      </p:sp>
      <p:sp>
        <p:nvSpPr>
          <p:cNvPr id="81" name="正方形/長方形 80">
            <a:extLst>
              <a:ext uri="{FF2B5EF4-FFF2-40B4-BE49-F238E27FC236}">
                <a16:creationId xmlns:a16="http://schemas.microsoft.com/office/drawing/2014/main" id="{895A4DC9-B688-954F-8EEB-C740148047D4}"/>
              </a:ext>
            </a:extLst>
          </p:cNvPr>
          <p:cNvSpPr/>
          <p:nvPr/>
        </p:nvSpPr>
        <p:spPr>
          <a:xfrm>
            <a:off x="6290139" y="1475283"/>
            <a:ext cx="2026602" cy="1898455"/>
          </a:xfrm>
          <a:prstGeom prst="rect">
            <a:avLst/>
          </a:prstGeom>
          <a:solidFill>
            <a:srgbClr val="0432FF">
              <a:alpha val="52941"/>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3" name="正方形/長方形 82">
            <a:extLst>
              <a:ext uri="{FF2B5EF4-FFF2-40B4-BE49-F238E27FC236}">
                <a16:creationId xmlns:a16="http://schemas.microsoft.com/office/drawing/2014/main" id="{82136033-EBDE-9443-8BC5-7FD22DBD246D}"/>
              </a:ext>
            </a:extLst>
          </p:cNvPr>
          <p:cNvSpPr/>
          <p:nvPr/>
        </p:nvSpPr>
        <p:spPr>
          <a:xfrm>
            <a:off x="827259" y="1469193"/>
            <a:ext cx="2038697" cy="1898455"/>
          </a:xfrm>
          <a:prstGeom prst="rect">
            <a:avLst/>
          </a:prstGeom>
          <a:solidFill>
            <a:srgbClr val="0432FF">
              <a:alpha val="52941"/>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4" name="テキスト ボックス 83">
            <a:extLst>
              <a:ext uri="{FF2B5EF4-FFF2-40B4-BE49-F238E27FC236}">
                <a16:creationId xmlns:a16="http://schemas.microsoft.com/office/drawing/2014/main" id="{F337555C-DAEA-4643-9F90-2326AE63C641}"/>
              </a:ext>
            </a:extLst>
          </p:cNvPr>
          <p:cNvSpPr txBox="1"/>
          <p:nvPr/>
        </p:nvSpPr>
        <p:spPr>
          <a:xfrm>
            <a:off x="979406" y="2127045"/>
            <a:ext cx="1152800" cy="584775"/>
          </a:xfrm>
          <a:prstGeom prst="rect">
            <a:avLst/>
          </a:prstGeom>
          <a:noFill/>
        </p:spPr>
        <p:txBody>
          <a:bodyPr wrap="square" rtlCol="0" anchor="ctr">
            <a:spAutoFit/>
          </a:bodyPr>
          <a:lstStyle/>
          <a:p>
            <a:r>
              <a:rPr kumimoji="1" lang="ja-JP" altLang="en-US" sz="1600" b="1">
                <a:solidFill>
                  <a:schemeClr val="bg1"/>
                </a:solidFill>
                <a:latin typeface="Meiryo" panose="020B0604030504040204" pitchFamily="34" charset="-128"/>
                <a:ea typeface="Meiryo" panose="020B0604030504040204" pitchFamily="34" charset="-128"/>
                <a:cs typeface="Meiryo" charset="-128"/>
              </a:rPr>
              <a:t>予　測</a:t>
            </a:r>
            <a:endParaRPr kumimoji="1" lang="en-US" altLang="ja-JP" sz="1600" b="1" dirty="0">
              <a:solidFill>
                <a:schemeClr val="bg1"/>
              </a:solidFill>
              <a:latin typeface="Meiryo" panose="020B0604030504040204" pitchFamily="34" charset="-128"/>
              <a:ea typeface="Meiryo" panose="020B0604030504040204" pitchFamily="34" charset="-128"/>
              <a:cs typeface="Meiryo" charset="-128"/>
            </a:endParaRPr>
          </a:p>
          <a:p>
            <a:r>
              <a:rPr lang="ja-JP" altLang="en-US" sz="1600" b="1">
                <a:solidFill>
                  <a:schemeClr val="bg1"/>
                </a:solidFill>
                <a:latin typeface="Meiryo" panose="020B0604030504040204" pitchFamily="34" charset="-128"/>
                <a:ea typeface="Meiryo" panose="020B0604030504040204" pitchFamily="34" charset="-128"/>
                <a:cs typeface="Meiryo" charset="-128"/>
              </a:rPr>
              <a:t>最適解</a:t>
            </a:r>
            <a:endParaRPr kumimoji="1" lang="ja-JP" altLang="en-US" sz="1400" b="1" dirty="0">
              <a:solidFill>
                <a:schemeClr val="bg1"/>
              </a:solidFill>
              <a:latin typeface="Meiryo" panose="020B0604030504040204" pitchFamily="34" charset="-128"/>
              <a:ea typeface="Meiryo" panose="020B0604030504040204" pitchFamily="34" charset="-128"/>
              <a:cs typeface="Meiryo" charset="-128"/>
            </a:endParaRPr>
          </a:p>
        </p:txBody>
      </p:sp>
      <p:sp>
        <p:nvSpPr>
          <p:cNvPr id="85" name="テキスト ボックス 84">
            <a:extLst>
              <a:ext uri="{FF2B5EF4-FFF2-40B4-BE49-F238E27FC236}">
                <a16:creationId xmlns:a16="http://schemas.microsoft.com/office/drawing/2014/main" id="{4EB94EF2-A9BC-C14C-A5E8-F3B82647CB35}"/>
              </a:ext>
            </a:extLst>
          </p:cNvPr>
          <p:cNvSpPr txBox="1"/>
          <p:nvPr/>
        </p:nvSpPr>
        <p:spPr>
          <a:xfrm>
            <a:off x="7068972" y="2125138"/>
            <a:ext cx="1237959" cy="584775"/>
          </a:xfrm>
          <a:prstGeom prst="rect">
            <a:avLst/>
          </a:prstGeom>
          <a:noFill/>
        </p:spPr>
        <p:txBody>
          <a:bodyPr wrap="square" rtlCol="0" anchor="ctr">
            <a:spAutoFit/>
          </a:bodyPr>
          <a:lstStyle/>
          <a:p>
            <a:pPr algn="r"/>
            <a:r>
              <a:rPr kumimoji="1" lang="ja-JP" altLang="en-US" sz="1600" b="1">
                <a:solidFill>
                  <a:schemeClr val="bg1"/>
                </a:solidFill>
                <a:latin typeface="Meiryo" panose="020B0604030504040204" pitchFamily="34" charset="-128"/>
                <a:ea typeface="Meiryo" panose="020B0604030504040204" pitchFamily="34" charset="-128"/>
                <a:cs typeface="Meiryo" charset="-128"/>
              </a:rPr>
              <a:t>ビジネス</a:t>
            </a:r>
            <a:endParaRPr kumimoji="1" lang="en-US" altLang="ja-JP" sz="1600" b="1" dirty="0">
              <a:solidFill>
                <a:schemeClr val="bg1"/>
              </a:solidFill>
              <a:latin typeface="Meiryo" panose="020B0604030504040204" pitchFamily="34" charset="-128"/>
              <a:ea typeface="Meiryo" panose="020B0604030504040204" pitchFamily="34" charset="-128"/>
              <a:cs typeface="Meiryo" charset="-128"/>
            </a:endParaRPr>
          </a:p>
          <a:p>
            <a:pPr algn="r"/>
            <a:r>
              <a:rPr kumimoji="1" lang="ja-JP" altLang="en-US" sz="1600" b="1">
                <a:solidFill>
                  <a:schemeClr val="bg1"/>
                </a:solidFill>
                <a:latin typeface="Meiryo" panose="020B0604030504040204" pitchFamily="34" charset="-128"/>
                <a:ea typeface="Meiryo" panose="020B0604030504040204" pitchFamily="34" charset="-128"/>
                <a:cs typeface="Meiryo" charset="-128"/>
              </a:rPr>
              <a:t>の</a:t>
            </a:r>
            <a:r>
              <a:rPr lang="ja-JP" altLang="en-US" sz="1600" b="1">
                <a:solidFill>
                  <a:schemeClr val="bg1"/>
                </a:solidFill>
                <a:latin typeface="Meiryo" panose="020B0604030504040204" pitchFamily="34" charset="-128"/>
                <a:ea typeface="Meiryo" panose="020B0604030504040204" pitchFamily="34" charset="-128"/>
                <a:cs typeface="Meiryo" charset="-128"/>
              </a:rPr>
              <a:t>最適化</a:t>
            </a:r>
            <a:endParaRPr kumimoji="1" lang="ja-JP" altLang="en-US" sz="1400" b="1" dirty="0">
              <a:solidFill>
                <a:schemeClr val="bg1"/>
              </a:solidFill>
              <a:latin typeface="Meiryo" panose="020B0604030504040204" pitchFamily="34" charset="-128"/>
              <a:ea typeface="Meiryo" panose="020B0604030504040204" pitchFamily="34" charset="-128"/>
              <a:cs typeface="Meiryo" charset="-128"/>
            </a:endParaRPr>
          </a:p>
        </p:txBody>
      </p:sp>
      <p:sp>
        <p:nvSpPr>
          <p:cNvPr id="7" name="円/楕円 6"/>
          <p:cNvSpPr/>
          <p:nvPr/>
        </p:nvSpPr>
        <p:spPr>
          <a:xfrm>
            <a:off x="1886709" y="1474753"/>
            <a:ext cx="1898455" cy="1898455"/>
          </a:xfrm>
          <a:prstGeom prst="ellips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8" name="円/楕円 7"/>
          <p:cNvSpPr/>
          <p:nvPr/>
        </p:nvSpPr>
        <p:spPr>
          <a:xfrm>
            <a:off x="5340912" y="1474753"/>
            <a:ext cx="1898455" cy="1898455"/>
          </a:xfrm>
          <a:prstGeom prst="ellips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3" name="テキスト ボックス 22"/>
          <p:cNvSpPr txBox="1"/>
          <p:nvPr/>
        </p:nvSpPr>
        <p:spPr>
          <a:xfrm>
            <a:off x="1886710" y="1622721"/>
            <a:ext cx="1898455" cy="307777"/>
          </a:xfrm>
          <a:prstGeom prst="rect">
            <a:avLst/>
          </a:prstGeom>
          <a:noFill/>
        </p:spPr>
        <p:txBody>
          <a:bodyPr wrap="square" rtlCol="0" anchor="ctr">
            <a:spAutoFit/>
          </a:bodyPr>
          <a:lstStyle/>
          <a:p>
            <a:pPr algn="ctr"/>
            <a:r>
              <a:rPr kumimoji="1" lang="ja-JP" altLang="en-US" sz="1400" b="1">
                <a:solidFill>
                  <a:schemeClr val="bg1"/>
                </a:solidFill>
                <a:latin typeface="Meiryo" panose="020B0604030504040204" pitchFamily="34" charset="-128"/>
                <a:ea typeface="Meiryo" panose="020B0604030504040204" pitchFamily="34" charset="-128"/>
                <a:cs typeface="Meiryo" charset="-128"/>
              </a:rPr>
              <a:t>データ解析</a:t>
            </a:r>
            <a:endParaRPr kumimoji="1" lang="ja-JP" altLang="en-US" sz="1400" b="1" dirty="0">
              <a:solidFill>
                <a:schemeClr val="bg1"/>
              </a:solidFill>
              <a:latin typeface="Meiryo" panose="020B0604030504040204" pitchFamily="34" charset="-128"/>
              <a:ea typeface="Meiryo" panose="020B0604030504040204" pitchFamily="34" charset="-128"/>
              <a:cs typeface="Meiryo" charset="-128"/>
            </a:endParaRPr>
          </a:p>
        </p:txBody>
      </p:sp>
      <p:sp>
        <p:nvSpPr>
          <p:cNvPr id="24" name="テキスト ボックス 23"/>
          <p:cNvSpPr txBox="1"/>
          <p:nvPr/>
        </p:nvSpPr>
        <p:spPr>
          <a:xfrm>
            <a:off x="5340912" y="1623707"/>
            <a:ext cx="1898455" cy="307777"/>
          </a:xfrm>
          <a:prstGeom prst="rect">
            <a:avLst/>
          </a:prstGeom>
          <a:noFill/>
        </p:spPr>
        <p:txBody>
          <a:bodyPr wrap="square" rtlCol="0" anchor="ctr">
            <a:spAutoFit/>
          </a:bodyPr>
          <a:lstStyle/>
          <a:p>
            <a:pPr algn="ctr"/>
            <a:r>
              <a:rPr kumimoji="1" lang="ja-JP" altLang="en-US" sz="1400" b="1">
                <a:solidFill>
                  <a:schemeClr val="bg1"/>
                </a:solidFill>
                <a:latin typeface="Meiryo" panose="020B0604030504040204" pitchFamily="34" charset="-128"/>
                <a:ea typeface="Meiryo" panose="020B0604030504040204" pitchFamily="34" charset="-128"/>
                <a:cs typeface="Meiryo" charset="-128"/>
              </a:rPr>
              <a:t>データ活用</a:t>
            </a:r>
            <a:endParaRPr kumimoji="1" lang="ja-JP" altLang="en-US" sz="1400" b="1" dirty="0">
              <a:solidFill>
                <a:schemeClr val="bg1"/>
              </a:solidFill>
              <a:latin typeface="Meiryo" panose="020B0604030504040204" pitchFamily="34" charset="-128"/>
              <a:ea typeface="Meiryo" panose="020B0604030504040204" pitchFamily="34" charset="-128"/>
              <a:cs typeface="Meiryo" charset="-128"/>
            </a:endParaRPr>
          </a:p>
        </p:txBody>
      </p:sp>
      <p:sp>
        <p:nvSpPr>
          <p:cNvPr id="3" name="テキスト ボックス 2">
            <a:extLst>
              <a:ext uri="{FF2B5EF4-FFF2-40B4-BE49-F238E27FC236}">
                <a16:creationId xmlns:a16="http://schemas.microsoft.com/office/drawing/2014/main" id="{F26144AF-EBFB-3743-9CC7-E9D2E1221DFC}"/>
              </a:ext>
            </a:extLst>
          </p:cNvPr>
          <p:cNvSpPr txBox="1"/>
          <p:nvPr/>
        </p:nvSpPr>
        <p:spPr>
          <a:xfrm>
            <a:off x="1942269" y="2201605"/>
            <a:ext cx="1786066" cy="400110"/>
          </a:xfrm>
          <a:prstGeom prst="rect">
            <a:avLst/>
          </a:prstGeom>
          <a:noFill/>
        </p:spPr>
        <p:txBody>
          <a:bodyPr wrap="none" rtlCol="0">
            <a:spAutoFit/>
          </a:bodyPr>
          <a:lstStyle/>
          <a:p>
            <a:pPr algn="ctr"/>
            <a:r>
              <a:rPr kumimoji="1" lang="en-US" altLang="ja-JP" sz="2000"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AI</a:t>
            </a:r>
            <a:r>
              <a:rPr kumimoji="1" lang="ja-JP" altLang="en-US" sz="20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・機械学習</a:t>
            </a:r>
          </a:p>
        </p:txBody>
      </p:sp>
      <p:sp>
        <p:nvSpPr>
          <p:cNvPr id="55" name="テキスト ボックス 54">
            <a:extLst>
              <a:ext uri="{FF2B5EF4-FFF2-40B4-BE49-F238E27FC236}">
                <a16:creationId xmlns:a16="http://schemas.microsoft.com/office/drawing/2014/main" id="{1A0BE842-D658-A349-B449-F5BCE021F451}"/>
              </a:ext>
            </a:extLst>
          </p:cNvPr>
          <p:cNvSpPr txBox="1"/>
          <p:nvPr/>
        </p:nvSpPr>
        <p:spPr>
          <a:xfrm>
            <a:off x="5685804" y="2202212"/>
            <a:ext cx="1210588" cy="400110"/>
          </a:xfrm>
          <a:prstGeom prst="rect">
            <a:avLst/>
          </a:prstGeom>
          <a:noFill/>
        </p:spPr>
        <p:txBody>
          <a:bodyPr wrap="none" rtlCol="0">
            <a:spAutoFit/>
          </a:bodyPr>
          <a:lstStyle/>
          <a:p>
            <a:pPr algn="ctr"/>
            <a:r>
              <a:rPr kumimoji="1" lang="ja-JP" altLang="en-US" sz="20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クラウド</a:t>
            </a:r>
          </a:p>
        </p:txBody>
      </p:sp>
      <p:sp>
        <p:nvSpPr>
          <p:cNvPr id="60" name="テキスト ボックス 59">
            <a:extLst>
              <a:ext uri="{FF2B5EF4-FFF2-40B4-BE49-F238E27FC236}">
                <a16:creationId xmlns:a16="http://schemas.microsoft.com/office/drawing/2014/main" id="{C9D16A91-CB2B-8E41-BCFC-5AB7299D242F}"/>
              </a:ext>
            </a:extLst>
          </p:cNvPr>
          <p:cNvSpPr txBox="1"/>
          <p:nvPr/>
        </p:nvSpPr>
        <p:spPr>
          <a:xfrm>
            <a:off x="1891906" y="2537714"/>
            <a:ext cx="1898455" cy="400110"/>
          </a:xfrm>
          <a:prstGeom prst="rect">
            <a:avLst/>
          </a:prstGeom>
          <a:noFill/>
        </p:spPr>
        <p:txBody>
          <a:bodyPr wrap="square" rtlCol="0" anchor="ctr">
            <a:spAutoFit/>
          </a:bodyPr>
          <a:lstStyle/>
          <a:p>
            <a:pPr algn="ctr"/>
            <a:r>
              <a:rPr lang="ja-JP" altLang="en-US" sz="1000" b="1">
                <a:solidFill>
                  <a:schemeClr val="bg1"/>
                </a:solidFill>
                <a:latin typeface="Meiryo" panose="020B0604030504040204" pitchFamily="34" charset="-128"/>
                <a:ea typeface="Meiryo" panose="020B0604030504040204" pitchFamily="34" charset="-128"/>
                <a:cs typeface="Meiryo" charset="-128"/>
              </a:rPr>
              <a:t>機械学習・深層学習</a:t>
            </a:r>
            <a:endParaRPr lang="en-US" altLang="ja-JP" sz="1000" b="1" dirty="0">
              <a:solidFill>
                <a:schemeClr val="bg1"/>
              </a:solidFill>
              <a:latin typeface="Meiryo" panose="020B0604030504040204" pitchFamily="34" charset="-128"/>
              <a:ea typeface="Meiryo" panose="020B0604030504040204" pitchFamily="34" charset="-128"/>
              <a:cs typeface="Meiryo" charset="-128"/>
            </a:endParaRPr>
          </a:p>
          <a:p>
            <a:pPr algn="ctr"/>
            <a:r>
              <a:rPr kumimoji="1" lang="en-US" altLang="ja-JP" sz="1000" b="1" dirty="0">
                <a:solidFill>
                  <a:schemeClr val="bg1"/>
                </a:solidFill>
                <a:latin typeface="Meiryo" panose="020B0604030504040204" pitchFamily="34" charset="-128"/>
                <a:ea typeface="Meiryo" panose="020B0604030504040204" pitchFamily="34" charset="-128"/>
                <a:cs typeface="Meiryo" charset="-128"/>
              </a:rPr>
              <a:t>AI</a:t>
            </a:r>
            <a:r>
              <a:rPr kumimoji="1" lang="ja-JP" altLang="en-US" sz="1000" b="1">
                <a:solidFill>
                  <a:schemeClr val="bg1"/>
                </a:solidFill>
                <a:latin typeface="Meiryo" panose="020B0604030504040204" pitchFamily="34" charset="-128"/>
                <a:ea typeface="Meiryo" panose="020B0604030504040204" pitchFamily="34" charset="-128"/>
                <a:cs typeface="Meiryo" charset="-128"/>
              </a:rPr>
              <a:t>チップなど</a:t>
            </a:r>
            <a:endParaRPr kumimoji="1" lang="en-US" altLang="ja-JP" sz="1000" b="1" dirty="0">
              <a:solidFill>
                <a:schemeClr val="bg1"/>
              </a:solidFill>
              <a:latin typeface="Meiryo" panose="020B0604030504040204" pitchFamily="34" charset="-128"/>
              <a:ea typeface="Meiryo" panose="020B0604030504040204" pitchFamily="34" charset="-128"/>
              <a:cs typeface="Meiryo" charset="-128"/>
            </a:endParaRPr>
          </a:p>
        </p:txBody>
      </p:sp>
      <p:sp>
        <p:nvSpPr>
          <p:cNvPr id="79" name="テキスト ボックス 78">
            <a:extLst>
              <a:ext uri="{FF2B5EF4-FFF2-40B4-BE49-F238E27FC236}">
                <a16:creationId xmlns:a16="http://schemas.microsoft.com/office/drawing/2014/main" id="{30A75259-2031-E64F-A77F-9CE5FCF19BAE}"/>
              </a:ext>
            </a:extLst>
          </p:cNvPr>
          <p:cNvSpPr txBox="1"/>
          <p:nvPr/>
        </p:nvSpPr>
        <p:spPr>
          <a:xfrm>
            <a:off x="5340912" y="2537714"/>
            <a:ext cx="1898455" cy="400110"/>
          </a:xfrm>
          <a:prstGeom prst="rect">
            <a:avLst/>
          </a:prstGeom>
          <a:noFill/>
        </p:spPr>
        <p:txBody>
          <a:bodyPr wrap="square" rtlCol="0" anchor="ctr">
            <a:spAutoFit/>
          </a:bodyPr>
          <a:lstStyle/>
          <a:p>
            <a:pPr algn="ctr"/>
            <a:r>
              <a:rPr lang="ja-JP" altLang="en-US" sz="1000" b="1">
                <a:solidFill>
                  <a:schemeClr val="bg1"/>
                </a:solidFill>
                <a:latin typeface="Meiryo" panose="020B0604030504040204" pitchFamily="34" charset="-128"/>
                <a:ea typeface="Meiryo" panose="020B0604030504040204" pitchFamily="34" charset="-128"/>
                <a:cs typeface="Meiryo" charset="-128"/>
              </a:rPr>
              <a:t>サーバーレス・コンテナ</a:t>
            </a:r>
            <a:endParaRPr lang="en-US" altLang="ja-JP" sz="1000" b="1" dirty="0">
              <a:solidFill>
                <a:schemeClr val="bg1"/>
              </a:solidFill>
              <a:latin typeface="Meiryo" panose="020B0604030504040204" pitchFamily="34" charset="-128"/>
              <a:ea typeface="Meiryo" panose="020B0604030504040204" pitchFamily="34" charset="-128"/>
              <a:cs typeface="Meiryo" charset="-128"/>
            </a:endParaRPr>
          </a:p>
          <a:p>
            <a:pPr algn="ctr"/>
            <a:r>
              <a:rPr lang="en-US" altLang="ja-JP" sz="1000" b="1" dirty="0">
                <a:solidFill>
                  <a:schemeClr val="bg1"/>
                </a:solidFill>
                <a:latin typeface="Meiryo" panose="020B0604030504040204" pitchFamily="34" charset="-128"/>
                <a:ea typeface="Meiryo" panose="020B0604030504040204" pitchFamily="34" charset="-128"/>
                <a:cs typeface="Meiryo" charset="-128"/>
              </a:rPr>
              <a:t>SaaS</a:t>
            </a:r>
            <a:r>
              <a:rPr lang="ja-JP" altLang="en-US" sz="1000" b="1">
                <a:solidFill>
                  <a:schemeClr val="bg1"/>
                </a:solidFill>
                <a:latin typeface="Meiryo" panose="020B0604030504040204" pitchFamily="34" charset="-128"/>
                <a:ea typeface="Meiryo" panose="020B0604030504040204" pitchFamily="34" charset="-128"/>
                <a:cs typeface="Meiryo" charset="-128"/>
              </a:rPr>
              <a:t>・</a:t>
            </a:r>
            <a:r>
              <a:rPr lang="en-US" altLang="ja-JP" sz="1000" b="1" dirty="0">
                <a:solidFill>
                  <a:schemeClr val="bg1"/>
                </a:solidFill>
                <a:latin typeface="Meiryo" panose="020B0604030504040204" pitchFamily="34" charset="-128"/>
                <a:ea typeface="Meiryo" panose="020B0604030504040204" pitchFamily="34" charset="-128"/>
                <a:cs typeface="Meiryo" charset="-128"/>
              </a:rPr>
              <a:t>PaaS</a:t>
            </a:r>
            <a:r>
              <a:rPr lang="ja-JP" altLang="en-US" sz="1000" b="1">
                <a:solidFill>
                  <a:schemeClr val="bg1"/>
                </a:solidFill>
                <a:latin typeface="Meiryo" panose="020B0604030504040204" pitchFamily="34" charset="-128"/>
                <a:ea typeface="Meiryo" panose="020B0604030504040204" pitchFamily="34" charset="-128"/>
                <a:cs typeface="Meiryo" charset="-128"/>
              </a:rPr>
              <a:t>など</a:t>
            </a:r>
            <a:endParaRPr kumimoji="1" lang="en-US" altLang="ja-JP" sz="1000" b="1" dirty="0">
              <a:solidFill>
                <a:schemeClr val="bg1"/>
              </a:solidFill>
              <a:latin typeface="Meiryo" panose="020B0604030504040204" pitchFamily="34" charset="-128"/>
              <a:ea typeface="Meiryo" panose="020B0604030504040204" pitchFamily="34" charset="-128"/>
              <a:cs typeface="Meiryo" charset="-128"/>
            </a:endParaRPr>
          </a:p>
        </p:txBody>
      </p:sp>
      <p:sp>
        <p:nvSpPr>
          <p:cNvPr id="22" name="テキスト ボックス 21"/>
          <p:cNvSpPr txBox="1"/>
          <p:nvPr/>
        </p:nvSpPr>
        <p:spPr>
          <a:xfrm>
            <a:off x="3622772" y="4568206"/>
            <a:ext cx="1898455" cy="307777"/>
          </a:xfrm>
          <a:prstGeom prst="rect">
            <a:avLst/>
          </a:prstGeom>
          <a:noFill/>
        </p:spPr>
        <p:txBody>
          <a:bodyPr wrap="square" rtlCol="0" anchor="ctr">
            <a:spAutoFit/>
          </a:bodyPr>
          <a:lstStyle/>
          <a:p>
            <a:pPr algn="ctr"/>
            <a:r>
              <a:rPr kumimoji="1" lang="ja-JP" altLang="en-US" sz="1400" b="1">
                <a:solidFill>
                  <a:schemeClr val="bg1"/>
                </a:solidFill>
                <a:latin typeface="Meiryo" panose="020B0604030504040204" pitchFamily="34" charset="-128"/>
                <a:ea typeface="Meiryo" panose="020B0604030504040204" pitchFamily="34" charset="-128"/>
                <a:cs typeface="Meiryo" charset="-128"/>
              </a:rPr>
              <a:t>データ収集</a:t>
            </a:r>
            <a:endParaRPr kumimoji="1" lang="ja-JP" altLang="en-US" sz="1400" b="1" dirty="0">
              <a:solidFill>
                <a:schemeClr val="bg1"/>
              </a:solidFill>
              <a:latin typeface="Meiryo" panose="020B0604030504040204" pitchFamily="34" charset="-128"/>
              <a:ea typeface="Meiryo" panose="020B0604030504040204" pitchFamily="34" charset="-128"/>
              <a:cs typeface="Meiryo" charset="-128"/>
            </a:endParaRPr>
          </a:p>
        </p:txBody>
      </p:sp>
      <p:sp>
        <p:nvSpPr>
          <p:cNvPr id="82" name="正方形/長方形 81">
            <a:extLst>
              <a:ext uri="{FF2B5EF4-FFF2-40B4-BE49-F238E27FC236}">
                <a16:creationId xmlns:a16="http://schemas.microsoft.com/office/drawing/2014/main" id="{AF56802A-8500-A74D-A075-CD95D66D382D}"/>
              </a:ext>
            </a:extLst>
          </p:cNvPr>
          <p:cNvSpPr/>
          <p:nvPr/>
        </p:nvSpPr>
        <p:spPr>
          <a:xfrm>
            <a:off x="4568705" y="4408455"/>
            <a:ext cx="2026602" cy="1898455"/>
          </a:xfrm>
          <a:prstGeom prst="rect">
            <a:avLst/>
          </a:prstGeom>
          <a:solidFill>
            <a:srgbClr val="0432FF">
              <a:alpha val="52941"/>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円/楕円 8"/>
          <p:cNvSpPr/>
          <p:nvPr/>
        </p:nvSpPr>
        <p:spPr>
          <a:xfrm>
            <a:off x="3604851" y="4410865"/>
            <a:ext cx="1898455" cy="1898455"/>
          </a:xfrm>
          <a:prstGeom prst="ellips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87" name="テキスト ボックス 86">
            <a:extLst>
              <a:ext uri="{FF2B5EF4-FFF2-40B4-BE49-F238E27FC236}">
                <a16:creationId xmlns:a16="http://schemas.microsoft.com/office/drawing/2014/main" id="{5F785E39-5D7E-144C-A3F4-C843E74157BD}"/>
              </a:ext>
            </a:extLst>
          </p:cNvPr>
          <p:cNvSpPr txBox="1"/>
          <p:nvPr/>
        </p:nvSpPr>
        <p:spPr>
          <a:xfrm>
            <a:off x="5194495" y="5024281"/>
            <a:ext cx="1368732" cy="584775"/>
          </a:xfrm>
          <a:prstGeom prst="rect">
            <a:avLst/>
          </a:prstGeom>
          <a:noFill/>
        </p:spPr>
        <p:txBody>
          <a:bodyPr wrap="square" rtlCol="0" anchor="ctr">
            <a:spAutoFit/>
          </a:bodyPr>
          <a:lstStyle/>
          <a:p>
            <a:pPr algn="r"/>
            <a:r>
              <a:rPr kumimoji="1" lang="ja-JP" altLang="en-US" sz="1600" b="1">
                <a:solidFill>
                  <a:schemeClr val="bg1"/>
                </a:solidFill>
                <a:latin typeface="Meiryo" panose="020B0604030504040204" pitchFamily="34" charset="-128"/>
                <a:ea typeface="Meiryo" panose="020B0604030504040204" pitchFamily="34" charset="-128"/>
                <a:cs typeface="Meiryo" charset="-128"/>
              </a:rPr>
              <a:t>デジタル</a:t>
            </a:r>
            <a:endParaRPr kumimoji="1" lang="en-US" altLang="ja-JP" sz="1600" b="1" dirty="0">
              <a:solidFill>
                <a:schemeClr val="bg1"/>
              </a:solidFill>
              <a:latin typeface="Meiryo" panose="020B0604030504040204" pitchFamily="34" charset="-128"/>
              <a:ea typeface="Meiryo" panose="020B0604030504040204" pitchFamily="34" charset="-128"/>
              <a:cs typeface="Meiryo" charset="-128"/>
            </a:endParaRPr>
          </a:p>
          <a:p>
            <a:pPr algn="r"/>
            <a:r>
              <a:rPr kumimoji="1" lang="ja-JP" altLang="en-US" sz="1600" b="1">
                <a:solidFill>
                  <a:schemeClr val="bg1"/>
                </a:solidFill>
                <a:latin typeface="Meiryo" panose="020B0604030504040204" pitchFamily="34" charset="-128"/>
                <a:ea typeface="Meiryo" panose="020B0604030504040204" pitchFamily="34" charset="-128"/>
                <a:cs typeface="Meiryo" charset="-128"/>
              </a:rPr>
              <a:t>ツイン</a:t>
            </a:r>
            <a:endParaRPr kumimoji="1" lang="ja-JP" altLang="en-US" sz="1400" b="1" dirty="0">
              <a:solidFill>
                <a:schemeClr val="bg1"/>
              </a:solidFill>
              <a:latin typeface="Meiryo" panose="020B0604030504040204" pitchFamily="34" charset="-128"/>
              <a:ea typeface="Meiryo" panose="020B0604030504040204" pitchFamily="34" charset="-128"/>
              <a:cs typeface="Meiryo" charset="-128"/>
            </a:endParaRPr>
          </a:p>
        </p:txBody>
      </p:sp>
      <p:sp>
        <p:nvSpPr>
          <p:cNvPr id="57" name="テキスト ボックス 56">
            <a:extLst>
              <a:ext uri="{FF2B5EF4-FFF2-40B4-BE49-F238E27FC236}">
                <a16:creationId xmlns:a16="http://schemas.microsoft.com/office/drawing/2014/main" id="{7E6ADCA7-5A37-C649-A6CC-D89FF667C814}"/>
              </a:ext>
            </a:extLst>
          </p:cNvPr>
          <p:cNvSpPr txBox="1"/>
          <p:nvPr/>
        </p:nvSpPr>
        <p:spPr>
          <a:xfrm>
            <a:off x="4158617" y="5111583"/>
            <a:ext cx="826765" cy="523220"/>
          </a:xfrm>
          <a:prstGeom prst="rect">
            <a:avLst/>
          </a:prstGeom>
          <a:noFill/>
        </p:spPr>
        <p:txBody>
          <a:bodyPr wrap="none" rtlCol="0">
            <a:spAutoFit/>
          </a:bodyPr>
          <a:lstStyle/>
          <a:p>
            <a:pPr algn="ctr"/>
            <a:r>
              <a:rPr kumimoji="1" lang="en-US" altLang="ja-JP" sz="2800"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IoT</a:t>
            </a:r>
            <a:endParaRPr kumimoji="1" lang="ja-JP" altLang="en-US" sz="28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80" name="テキスト ボックス 79">
            <a:extLst>
              <a:ext uri="{FF2B5EF4-FFF2-40B4-BE49-F238E27FC236}">
                <a16:creationId xmlns:a16="http://schemas.microsoft.com/office/drawing/2014/main" id="{CD2A5F13-C88E-AF45-848E-A547522746D6}"/>
              </a:ext>
            </a:extLst>
          </p:cNvPr>
          <p:cNvSpPr txBox="1"/>
          <p:nvPr/>
        </p:nvSpPr>
        <p:spPr>
          <a:xfrm>
            <a:off x="3619477" y="5566063"/>
            <a:ext cx="1898455" cy="400110"/>
          </a:xfrm>
          <a:prstGeom prst="rect">
            <a:avLst/>
          </a:prstGeom>
          <a:noFill/>
        </p:spPr>
        <p:txBody>
          <a:bodyPr wrap="square" rtlCol="0" anchor="ctr">
            <a:spAutoFit/>
          </a:bodyPr>
          <a:lstStyle/>
          <a:p>
            <a:pPr algn="ctr"/>
            <a:r>
              <a:rPr lang="ja-JP" altLang="en-US" sz="1000" b="1">
                <a:solidFill>
                  <a:schemeClr val="bg1"/>
                </a:solidFill>
                <a:latin typeface="Meiryo" panose="020B0604030504040204" pitchFamily="34" charset="-128"/>
                <a:ea typeface="Meiryo" panose="020B0604030504040204" pitchFamily="34" charset="-128"/>
                <a:cs typeface="Meiryo" charset="-128"/>
              </a:rPr>
              <a:t>センサー・モバイル</a:t>
            </a:r>
            <a:endParaRPr lang="en-US" altLang="ja-JP" sz="1000" b="1" dirty="0">
              <a:solidFill>
                <a:schemeClr val="bg1"/>
              </a:solidFill>
              <a:latin typeface="Meiryo" panose="020B0604030504040204" pitchFamily="34" charset="-128"/>
              <a:ea typeface="Meiryo" panose="020B0604030504040204" pitchFamily="34" charset="-128"/>
              <a:cs typeface="Meiryo" charset="-128"/>
            </a:endParaRPr>
          </a:p>
          <a:p>
            <a:pPr algn="ctr"/>
            <a:r>
              <a:rPr lang="ja-JP" altLang="en-US" sz="1000" b="1">
                <a:solidFill>
                  <a:schemeClr val="bg1"/>
                </a:solidFill>
                <a:latin typeface="Meiryo" panose="020B0604030504040204" pitchFamily="34" charset="-128"/>
                <a:ea typeface="Meiryo" panose="020B0604030504040204" pitchFamily="34" charset="-128"/>
                <a:cs typeface="Meiryo" charset="-128"/>
              </a:rPr>
              <a:t>自律制御など</a:t>
            </a:r>
            <a:endParaRPr kumimoji="1" lang="en-US" altLang="ja-JP" sz="1000" b="1" dirty="0">
              <a:solidFill>
                <a:schemeClr val="bg1"/>
              </a:solidFill>
              <a:latin typeface="Meiryo" panose="020B0604030504040204" pitchFamily="34" charset="-128"/>
              <a:ea typeface="Meiryo" panose="020B0604030504040204" pitchFamily="34" charset="-128"/>
              <a:cs typeface="Meiryo" charset="-128"/>
            </a:endParaRPr>
          </a:p>
        </p:txBody>
      </p:sp>
      <p:sp>
        <p:nvSpPr>
          <p:cNvPr id="86" name="テキスト ボックス 85">
            <a:extLst>
              <a:ext uri="{FF2B5EF4-FFF2-40B4-BE49-F238E27FC236}">
                <a16:creationId xmlns:a16="http://schemas.microsoft.com/office/drawing/2014/main" id="{245B635B-81EC-F144-B165-3C8101E9573C}"/>
              </a:ext>
            </a:extLst>
          </p:cNvPr>
          <p:cNvSpPr txBox="1"/>
          <p:nvPr/>
        </p:nvSpPr>
        <p:spPr>
          <a:xfrm>
            <a:off x="4561892" y="5637213"/>
            <a:ext cx="2029225" cy="461665"/>
          </a:xfrm>
          <a:prstGeom prst="rect">
            <a:avLst/>
          </a:prstGeom>
          <a:noFill/>
        </p:spPr>
        <p:txBody>
          <a:bodyPr wrap="square" rtlCol="0" anchor="ctr">
            <a:spAutoFit/>
          </a:bodyPr>
          <a:lstStyle/>
          <a:p>
            <a:pPr algn="r"/>
            <a:r>
              <a:rPr kumimoji="1" lang="ja-JP" altLang="en-US" sz="1200" b="1">
                <a:solidFill>
                  <a:schemeClr val="bg1"/>
                </a:solidFill>
                <a:latin typeface="Meiryo" panose="020B0604030504040204" pitchFamily="34" charset="-128"/>
                <a:ea typeface="Meiryo" panose="020B0604030504040204" pitchFamily="34" charset="-128"/>
                <a:cs typeface="Meiryo" charset="-128"/>
              </a:rPr>
              <a:t>現実世界の</a:t>
            </a:r>
            <a:endParaRPr kumimoji="1" lang="en-US" altLang="ja-JP" sz="1200" b="1" dirty="0">
              <a:solidFill>
                <a:schemeClr val="bg1"/>
              </a:solidFill>
              <a:latin typeface="Meiryo" panose="020B0604030504040204" pitchFamily="34" charset="-128"/>
              <a:ea typeface="Meiryo" panose="020B0604030504040204" pitchFamily="34" charset="-128"/>
              <a:cs typeface="Meiryo" charset="-128"/>
            </a:endParaRPr>
          </a:p>
          <a:p>
            <a:pPr algn="r"/>
            <a:r>
              <a:rPr lang="ja-JP" altLang="en-US" sz="1200" b="1">
                <a:solidFill>
                  <a:schemeClr val="bg1"/>
                </a:solidFill>
                <a:latin typeface="Meiryo" panose="020B0604030504040204" pitchFamily="34" charset="-128"/>
                <a:ea typeface="Meiryo" panose="020B0604030504040204" pitchFamily="34" charset="-128"/>
                <a:cs typeface="Meiryo" charset="-128"/>
              </a:rPr>
              <a:t>デジタルコピー</a:t>
            </a:r>
            <a:endParaRPr kumimoji="1" lang="ja-JP" altLang="en-US" sz="1200" b="1" dirty="0">
              <a:solidFill>
                <a:schemeClr val="bg1"/>
              </a:solidFill>
              <a:latin typeface="Meiryo" panose="020B0604030504040204" pitchFamily="34" charset="-128"/>
              <a:ea typeface="Meiryo" panose="020B0604030504040204" pitchFamily="34" charset="-128"/>
              <a:cs typeface="Meiryo" charset="-128"/>
            </a:endParaRPr>
          </a:p>
        </p:txBody>
      </p:sp>
      <p:sp>
        <p:nvSpPr>
          <p:cNvPr id="20" name="上矢印 19"/>
          <p:cNvSpPr/>
          <p:nvPr/>
        </p:nvSpPr>
        <p:spPr>
          <a:xfrm rot="16200000" flipV="1">
            <a:off x="4007097" y="1761749"/>
            <a:ext cx="1152128" cy="1359365"/>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8" name="上矢印 17"/>
          <p:cNvSpPr/>
          <p:nvPr/>
        </p:nvSpPr>
        <p:spPr>
          <a:xfrm rot="12915436">
            <a:off x="4914680" y="3321550"/>
            <a:ext cx="1152128" cy="1359365"/>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9" name="上矢印 18"/>
          <p:cNvSpPr/>
          <p:nvPr/>
        </p:nvSpPr>
        <p:spPr>
          <a:xfrm rot="8765260" flipV="1">
            <a:off x="3015170" y="3229746"/>
            <a:ext cx="1152128" cy="1359365"/>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59" name="テキスト ボックス 58">
            <a:extLst>
              <a:ext uri="{FF2B5EF4-FFF2-40B4-BE49-F238E27FC236}">
                <a16:creationId xmlns:a16="http://schemas.microsoft.com/office/drawing/2014/main" id="{34DA344F-AE70-AD41-997A-B6776A67FC26}"/>
              </a:ext>
            </a:extLst>
          </p:cNvPr>
          <p:cNvSpPr txBox="1"/>
          <p:nvPr/>
        </p:nvSpPr>
        <p:spPr>
          <a:xfrm>
            <a:off x="3611668" y="3064893"/>
            <a:ext cx="1922321" cy="738664"/>
          </a:xfrm>
          <a:prstGeom prst="rect">
            <a:avLst/>
          </a:prstGeom>
          <a:noFill/>
        </p:spPr>
        <p:txBody>
          <a:bodyPr wrap="none" rtlCol="0">
            <a:spAutoFit/>
          </a:bodyPr>
          <a:lstStyle/>
          <a:p>
            <a:pPr algn="ctr"/>
            <a:r>
              <a:rPr kumimoji="1" lang="en-US" altLang="ja-JP" sz="2800"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5G</a:t>
            </a:r>
          </a:p>
          <a:p>
            <a:pPr algn="ctr"/>
            <a:r>
              <a:rPr lang="ja-JP" altLang="en-US" sz="14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第</a:t>
            </a:r>
            <a:r>
              <a:rPr lang="en-US" altLang="ja-JP" sz="1400"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5</a:t>
            </a:r>
            <a:r>
              <a:rPr lang="ja-JP" altLang="en-US" sz="14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世代通信システム</a:t>
            </a:r>
            <a:endParaRPr kumimoji="1" lang="ja-JP" altLang="en-US" sz="14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26507222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C2A31F3-A233-3D47-9641-B01D5513109D}"/>
              </a:ext>
            </a:extLst>
          </p:cNvPr>
          <p:cNvSpPr>
            <a:spLocks noGrp="1"/>
          </p:cNvSpPr>
          <p:nvPr>
            <p:ph type="title"/>
          </p:nvPr>
        </p:nvSpPr>
        <p:spPr/>
        <p:txBody>
          <a:bodyPr/>
          <a:lstStyle/>
          <a:p>
            <a:r>
              <a:rPr lang="ja-JP" altLang="en-US"/>
              <a:t>モノのサービス化：</a:t>
            </a:r>
            <a:r>
              <a:rPr kumimoji="1" lang="ja-JP" altLang="en-US"/>
              <a:t>これからのビジネスの方向</a:t>
            </a:r>
          </a:p>
        </p:txBody>
      </p:sp>
      <p:sp>
        <p:nvSpPr>
          <p:cNvPr id="3" name="正方形/長方形 2">
            <a:extLst>
              <a:ext uri="{FF2B5EF4-FFF2-40B4-BE49-F238E27FC236}">
                <a16:creationId xmlns:a16="http://schemas.microsoft.com/office/drawing/2014/main" id="{3739D33C-CFB8-8D4D-8D5F-34066CBA8327}"/>
              </a:ext>
            </a:extLst>
          </p:cNvPr>
          <p:cNvSpPr/>
          <p:nvPr/>
        </p:nvSpPr>
        <p:spPr>
          <a:xfrm>
            <a:off x="3414093" y="1822066"/>
            <a:ext cx="2321078" cy="2494430"/>
          </a:xfrm>
          <a:prstGeom prst="rect">
            <a:avLst/>
          </a:prstGeom>
          <a:noFill/>
          <a:ln w="38100">
            <a:solidFill>
              <a:schemeClr val="bg1">
                <a:lumMod val="65000"/>
              </a:schemeClr>
            </a:solidFill>
            <a:prstDash val="sysDot"/>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chemeClr val="tx1">
                  <a:lumMod val="65000"/>
                  <a:lumOff val="35000"/>
                </a:schemeClr>
              </a:solidFill>
            </a:endParaRPr>
          </a:p>
        </p:txBody>
      </p:sp>
      <p:sp>
        <p:nvSpPr>
          <p:cNvPr id="4" name="正方形/長方形 3">
            <a:extLst>
              <a:ext uri="{FF2B5EF4-FFF2-40B4-BE49-F238E27FC236}">
                <a16:creationId xmlns:a16="http://schemas.microsoft.com/office/drawing/2014/main" id="{372D7B89-D0DA-6642-946D-C7A9C666F192}"/>
              </a:ext>
            </a:extLst>
          </p:cNvPr>
          <p:cNvSpPr/>
          <p:nvPr/>
        </p:nvSpPr>
        <p:spPr>
          <a:xfrm>
            <a:off x="3564931" y="2165801"/>
            <a:ext cx="1959468" cy="745477"/>
          </a:xfrm>
          <a:prstGeom prst="rect">
            <a:avLst/>
          </a:prstGeom>
          <a:solidFill>
            <a:srgbClr val="0070C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3600">
                <a:solidFill>
                  <a:schemeClr val="bg1">
                    <a:lumMod val="95000"/>
                  </a:schemeClr>
                </a:solidFill>
                <a:latin typeface="Meiryo" panose="020B0604030504040204" pitchFamily="34" charset="-128"/>
                <a:ea typeface="Meiryo" panose="020B0604030504040204" pitchFamily="34" charset="-128"/>
              </a:rPr>
              <a:t>価値</a:t>
            </a:r>
          </a:p>
        </p:txBody>
      </p:sp>
      <p:sp>
        <p:nvSpPr>
          <p:cNvPr id="5" name="正方形/長方形 4">
            <a:extLst>
              <a:ext uri="{FF2B5EF4-FFF2-40B4-BE49-F238E27FC236}">
                <a16:creationId xmlns:a16="http://schemas.microsoft.com/office/drawing/2014/main" id="{4D4A593F-8055-F64C-A662-18AE89DC70A0}"/>
              </a:ext>
            </a:extLst>
          </p:cNvPr>
          <p:cNvSpPr/>
          <p:nvPr/>
        </p:nvSpPr>
        <p:spPr>
          <a:xfrm>
            <a:off x="3564931" y="3242473"/>
            <a:ext cx="1959468" cy="745477"/>
          </a:xfrm>
          <a:prstGeom prst="rect">
            <a:avLst/>
          </a:prstGeom>
          <a:solidFill>
            <a:schemeClr val="accent3">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3600">
                <a:solidFill>
                  <a:schemeClr val="bg1">
                    <a:lumMod val="95000"/>
                  </a:schemeClr>
                </a:solidFill>
                <a:latin typeface="Meiryo" panose="020B0604030504040204" pitchFamily="34" charset="-128"/>
                <a:ea typeface="Meiryo" panose="020B0604030504040204" pitchFamily="34" charset="-128"/>
              </a:rPr>
              <a:t>モノ</a:t>
            </a:r>
          </a:p>
        </p:txBody>
      </p:sp>
      <p:sp>
        <p:nvSpPr>
          <p:cNvPr id="6" name="正方形/長方形 5">
            <a:extLst>
              <a:ext uri="{FF2B5EF4-FFF2-40B4-BE49-F238E27FC236}">
                <a16:creationId xmlns:a16="http://schemas.microsoft.com/office/drawing/2014/main" id="{6A1E79F8-1DBC-C642-8CFF-E3D8F3B29D5B}"/>
              </a:ext>
            </a:extLst>
          </p:cNvPr>
          <p:cNvSpPr/>
          <p:nvPr/>
        </p:nvSpPr>
        <p:spPr>
          <a:xfrm>
            <a:off x="6338828" y="1822066"/>
            <a:ext cx="2321077" cy="2494430"/>
          </a:xfrm>
          <a:prstGeom prst="rect">
            <a:avLst/>
          </a:prstGeom>
          <a:solidFill>
            <a:schemeClr val="accent3">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3200">
              <a:solidFill>
                <a:schemeClr val="bg1">
                  <a:lumMod val="95000"/>
                </a:schemeClr>
              </a:solidFill>
              <a:latin typeface="Meiryo" panose="020B0604030504040204" pitchFamily="34" charset="-128"/>
              <a:ea typeface="Meiryo" panose="020B0604030504040204" pitchFamily="34" charset="-128"/>
            </a:endParaRPr>
          </a:p>
        </p:txBody>
      </p:sp>
      <p:sp>
        <p:nvSpPr>
          <p:cNvPr id="7" name="正方形/長方形 6">
            <a:extLst>
              <a:ext uri="{FF2B5EF4-FFF2-40B4-BE49-F238E27FC236}">
                <a16:creationId xmlns:a16="http://schemas.microsoft.com/office/drawing/2014/main" id="{97662FAB-5694-C641-B1E8-A605C72334EE}"/>
              </a:ext>
            </a:extLst>
          </p:cNvPr>
          <p:cNvSpPr/>
          <p:nvPr/>
        </p:nvSpPr>
        <p:spPr>
          <a:xfrm>
            <a:off x="6945367" y="3322823"/>
            <a:ext cx="1107997" cy="646331"/>
          </a:xfrm>
          <a:prstGeom prst="rect">
            <a:avLst/>
          </a:prstGeom>
        </p:spPr>
        <p:txBody>
          <a:bodyPr wrap="none">
            <a:spAutoFit/>
          </a:bodyPr>
          <a:lstStyle/>
          <a:p>
            <a:pPr algn="ctr"/>
            <a:r>
              <a:rPr lang="ja-JP" altLang="en-US" sz="3600">
                <a:solidFill>
                  <a:schemeClr val="bg1">
                    <a:lumMod val="95000"/>
                  </a:schemeClr>
                </a:solidFill>
                <a:latin typeface="Meiryo" panose="020B0604030504040204" pitchFamily="34" charset="-128"/>
                <a:ea typeface="Meiryo" panose="020B0604030504040204" pitchFamily="34" charset="-128"/>
              </a:rPr>
              <a:t>モノ</a:t>
            </a:r>
          </a:p>
        </p:txBody>
      </p:sp>
      <p:sp>
        <p:nvSpPr>
          <p:cNvPr id="8" name="正方形/長方形 7">
            <a:extLst>
              <a:ext uri="{FF2B5EF4-FFF2-40B4-BE49-F238E27FC236}">
                <a16:creationId xmlns:a16="http://schemas.microsoft.com/office/drawing/2014/main" id="{FE5A04D7-1B03-2847-9C83-7BB3DB931534}"/>
              </a:ext>
            </a:extLst>
          </p:cNvPr>
          <p:cNvSpPr/>
          <p:nvPr/>
        </p:nvSpPr>
        <p:spPr>
          <a:xfrm>
            <a:off x="6519631" y="2165800"/>
            <a:ext cx="1959468" cy="745477"/>
          </a:xfrm>
          <a:prstGeom prst="rect">
            <a:avLst/>
          </a:prstGeom>
          <a:solidFill>
            <a:srgbClr val="0070C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3600">
                <a:solidFill>
                  <a:schemeClr val="bg1">
                    <a:lumMod val="95000"/>
                  </a:schemeClr>
                </a:solidFill>
                <a:latin typeface="Meiryo" panose="020B0604030504040204" pitchFamily="34" charset="-128"/>
                <a:ea typeface="Meiryo" panose="020B0604030504040204" pitchFamily="34" charset="-128"/>
              </a:rPr>
              <a:t>価値</a:t>
            </a:r>
          </a:p>
        </p:txBody>
      </p:sp>
      <p:sp>
        <p:nvSpPr>
          <p:cNvPr id="9" name="正方形/長方形 8">
            <a:extLst>
              <a:ext uri="{FF2B5EF4-FFF2-40B4-BE49-F238E27FC236}">
                <a16:creationId xmlns:a16="http://schemas.microsoft.com/office/drawing/2014/main" id="{FB619A05-5548-9B44-875D-B2E4259DE600}"/>
              </a:ext>
            </a:extLst>
          </p:cNvPr>
          <p:cNvSpPr/>
          <p:nvPr/>
        </p:nvSpPr>
        <p:spPr>
          <a:xfrm>
            <a:off x="491296" y="1822066"/>
            <a:ext cx="2316256" cy="2494430"/>
          </a:xfrm>
          <a:prstGeom prst="rect">
            <a:avLst/>
          </a:prstGeom>
          <a:solidFill>
            <a:srgbClr val="0070C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3200">
              <a:solidFill>
                <a:schemeClr val="tx1">
                  <a:lumMod val="65000"/>
                  <a:lumOff val="35000"/>
                </a:schemeClr>
              </a:solidFill>
              <a:latin typeface="Meiryo" panose="020B0604030504040204" pitchFamily="34" charset="-128"/>
              <a:ea typeface="Meiryo" panose="020B0604030504040204" pitchFamily="34" charset="-128"/>
            </a:endParaRPr>
          </a:p>
        </p:txBody>
      </p:sp>
      <p:sp>
        <p:nvSpPr>
          <p:cNvPr id="10" name="正方形/長方形 9">
            <a:extLst>
              <a:ext uri="{FF2B5EF4-FFF2-40B4-BE49-F238E27FC236}">
                <a16:creationId xmlns:a16="http://schemas.microsoft.com/office/drawing/2014/main" id="{E6810935-BBD2-174D-8057-D16B367DE22E}"/>
              </a:ext>
            </a:extLst>
          </p:cNvPr>
          <p:cNvSpPr/>
          <p:nvPr/>
        </p:nvSpPr>
        <p:spPr>
          <a:xfrm>
            <a:off x="1095425" y="2215372"/>
            <a:ext cx="1107997" cy="646331"/>
          </a:xfrm>
          <a:prstGeom prst="rect">
            <a:avLst/>
          </a:prstGeom>
        </p:spPr>
        <p:txBody>
          <a:bodyPr wrap="none">
            <a:spAutoFit/>
          </a:bodyPr>
          <a:lstStyle/>
          <a:p>
            <a:pPr algn="ctr"/>
            <a:r>
              <a:rPr lang="ja-JP" altLang="en-US" sz="3600">
                <a:solidFill>
                  <a:schemeClr val="bg1">
                    <a:lumMod val="95000"/>
                  </a:schemeClr>
                </a:solidFill>
                <a:latin typeface="Meiryo" panose="020B0604030504040204" pitchFamily="34" charset="-128"/>
                <a:ea typeface="Meiryo" panose="020B0604030504040204" pitchFamily="34" charset="-128"/>
              </a:rPr>
              <a:t>価値</a:t>
            </a:r>
          </a:p>
        </p:txBody>
      </p:sp>
      <p:sp>
        <p:nvSpPr>
          <p:cNvPr id="11" name="正方形/長方形 10">
            <a:extLst>
              <a:ext uri="{FF2B5EF4-FFF2-40B4-BE49-F238E27FC236}">
                <a16:creationId xmlns:a16="http://schemas.microsoft.com/office/drawing/2014/main" id="{3C5A2FBB-E05D-7247-B0C7-BFF0B9B3CCD6}"/>
              </a:ext>
            </a:extLst>
          </p:cNvPr>
          <p:cNvSpPr/>
          <p:nvPr/>
        </p:nvSpPr>
        <p:spPr>
          <a:xfrm>
            <a:off x="669689" y="3242472"/>
            <a:ext cx="1959468" cy="745477"/>
          </a:xfrm>
          <a:prstGeom prst="rect">
            <a:avLst/>
          </a:prstGeom>
          <a:solidFill>
            <a:schemeClr val="accent3">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3600">
                <a:solidFill>
                  <a:schemeClr val="bg1">
                    <a:lumMod val="95000"/>
                  </a:schemeClr>
                </a:solidFill>
                <a:latin typeface="Meiryo" panose="020B0604030504040204" pitchFamily="34" charset="-128"/>
                <a:ea typeface="Meiryo" panose="020B0604030504040204" pitchFamily="34" charset="-128"/>
              </a:rPr>
              <a:t>モノ</a:t>
            </a:r>
          </a:p>
        </p:txBody>
      </p:sp>
      <p:sp>
        <p:nvSpPr>
          <p:cNvPr id="12" name="左矢印 11">
            <a:extLst>
              <a:ext uri="{FF2B5EF4-FFF2-40B4-BE49-F238E27FC236}">
                <a16:creationId xmlns:a16="http://schemas.microsoft.com/office/drawing/2014/main" id="{885ADCD3-AD61-474F-B525-85C72D283582}"/>
              </a:ext>
            </a:extLst>
          </p:cNvPr>
          <p:cNvSpPr/>
          <p:nvPr/>
        </p:nvSpPr>
        <p:spPr>
          <a:xfrm>
            <a:off x="2859326" y="2340683"/>
            <a:ext cx="410136" cy="1457194"/>
          </a:xfrm>
          <a:prstGeom prst="leftArrow">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chemeClr val="tx1">
                  <a:lumMod val="65000"/>
                  <a:lumOff val="35000"/>
                </a:schemeClr>
              </a:solidFill>
            </a:endParaRPr>
          </a:p>
        </p:txBody>
      </p:sp>
      <p:sp>
        <p:nvSpPr>
          <p:cNvPr id="13" name="左矢印 12">
            <a:extLst>
              <a:ext uri="{FF2B5EF4-FFF2-40B4-BE49-F238E27FC236}">
                <a16:creationId xmlns:a16="http://schemas.microsoft.com/office/drawing/2014/main" id="{E7710F78-E085-6E40-9210-B9FFDFBADE8B}"/>
              </a:ext>
            </a:extLst>
          </p:cNvPr>
          <p:cNvSpPr/>
          <p:nvPr/>
        </p:nvSpPr>
        <p:spPr>
          <a:xfrm flipH="1">
            <a:off x="5879802" y="2794307"/>
            <a:ext cx="420390" cy="549945"/>
          </a:xfrm>
          <a:prstGeom prst="leftArrow">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chemeClr val="tx1">
                  <a:lumMod val="65000"/>
                  <a:lumOff val="35000"/>
                </a:schemeClr>
              </a:solidFill>
            </a:endParaRPr>
          </a:p>
        </p:txBody>
      </p:sp>
      <p:sp>
        <p:nvSpPr>
          <p:cNvPr id="14" name="テキスト ボックス 13">
            <a:extLst>
              <a:ext uri="{FF2B5EF4-FFF2-40B4-BE49-F238E27FC236}">
                <a16:creationId xmlns:a16="http://schemas.microsoft.com/office/drawing/2014/main" id="{2B11B7BF-1959-3949-8207-8A83462D60E2}"/>
              </a:ext>
            </a:extLst>
          </p:cNvPr>
          <p:cNvSpPr txBox="1"/>
          <p:nvPr/>
        </p:nvSpPr>
        <p:spPr>
          <a:xfrm>
            <a:off x="3527483" y="1003867"/>
            <a:ext cx="2089034" cy="646331"/>
          </a:xfrm>
          <a:prstGeom prst="rect">
            <a:avLst/>
          </a:prstGeom>
          <a:noFill/>
        </p:spPr>
        <p:txBody>
          <a:bodyPr wrap="none" rtlCol="0">
            <a:spAutoFit/>
          </a:bodyPr>
          <a:lstStyle/>
          <a:p>
            <a:pPr algn="ctr"/>
            <a:r>
              <a:rPr kumimoji="1" lang="ja-JP" altLang="en-US" sz="3600">
                <a:solidFill>
                  <a:schemeClr val="tx1">
                    <a:lumMod val="65000"/>
                    <a:lumOff val="35000"/>
                  </a:schemeClr>
                </a:solidFill>
              </a:rPr>
              <a:t>プロダクト</a:t>
            </a:r>
          </a:p>
        </p:txBody>
      </p:sp>
      <p:sp>
        <p:nvSpPr>
          <p:cNvPr id="15" name="テキスト ボックス 14">
            <a:extLst>
              <a:ext uri="{FF2B5EF4-FFF2-40B4-BE49-F238E27FC236}">
                <a16:creationId xmlns:a16="http://schemas.microsoft.com/office/drawing/2014/main" id="{415B2F51-5F46-8641-A7AB-F7723D60CBDA}"/>
              </a:ext>
            </a:extLst>
          </p:cNvPr>
          <p:cNvSpPr txBox="1"/>
          <p:nvPr/>
        </p:nvSpPr>
        <p:spPr>
          <a:xfrm>
            <a:off x="564830" y="921484"/>
            <a:ext cx="2169184" cy="861774"/>
          </a:xfrm>
          <a:prstGeom prst="rect">
            <a:avLst/>
          </a:prstGeom>
          <a:noFill/>
        </p:spPr>
        <p:txBody>
          <a:bodyPr wrap="none" rtlCol="0">
            <a:spAutoFit/>
          </a:bodyPr>
          <a:lstStyle/>
          <a:p>
            <a:pPr algn="ctr"/>
            <a:r>
              <a:rPr kumimoji="1" lang="ja-JP" altLang="en-US" sz="3200">
                <a:solidFill>
                  <a:srgbClr val="0070C0"/>
                </a:solidFill>
              </a:rPr>
              <a:t>価値を買う</a:t>
            </a:r>
            <a:endParaRPr kumimoji="1" lang="en-US" altLang="ja-JP" sz="3200" dirty="0">
              <a:solidFill>
                <a:srgbClr val="0070C0"/>
              </a:solidFill>
            </a:endParaRPr>
          </a:p>
          <a:p>
            <a:pPr algn="ctr"/>
            <a:r>
              <a:rPr lang="ja-JP" altLang="en-US">
                <a:solidFill>
                  <a:srgbClr val="0070C0"/>
                </a:solidFill>
              </a:rPr>
              <a:t>モノを手段として使う</a:t>
            </a:r>
            <a:endParaRPr kumimoji="1" lang="ja-JP" altLang="en-US">
              <a:solidFill>
                <a:srgbClr val="0070C0"/>
              </a:solidFill>
            </a:endParaRPr>
          </a:p>
        </p:txBody>
      </p:sp>
      <p:sp>
        <p:nvSpPr>
          <p:cNvPr id="16" name="テキスト ボックス 15">
            <a:extLst>
              <a:ext uri="{FF2B5EF4-FFF2-40B4-BE49-F238E27FC236}">
                <a16:creationId xmlns:a16="http://schemas.microsoft.com/office/drawing/2014/main" id="{FE1FC4E4-B021-414D-AC5E-76DB2B4D47CD}"/>
              </a:ext>
            </a:extLst>
          </p:cNvPr>
          <p:cNvSpPr txBox="1"/>
          <p:nvPr/>
        </p:nvSpPr>
        <p:spPr>
          <a:xfrm>
            <a:off x="6526983" y="921483"/>
            <a:ext cx="1944763" cy="861774"/>
          </a:xfrm>
          <a:prstGeom prst="rect">
            <a:avLst/>
          </a:prstGeom>
          <a:noFill/>
        </p:spPr>
        <p:txBody>
          <a:bodyPr wrap="none" rtlCol="0">
            <a:spAutoFit/>
          </a:bodyPr>
          <a:lstStyle/>
          <a:p>
            <a:pPr algn="ctr"/>
            <a:r>
              <a:rPr kumimoji="1" lang="ja-JP" altLang="en-US" sz="3200">
                <a:solidFill>
                  <a:schemeClr val="accent3">
                    <a:lumMod val="75000"/>
                  </a:schemeClr>
                </a:solidFill>
              </a:rPr>
              <a:t>モノを買う</a:t>
            </a:r>
            <a:endParaRPr kumimoji="1" lang="en-US" altLang="ja-JP" sz="3200" dirty="0">
              <a:solidFill>
                <a:schemeClr val="accent3">
                  <a:lumMod val="75000"/>
                </a:schemeClr>
              </a:solidFill>
            </a:endParaRPr>
          </a:p>
          <a:p>
            <a:pPr algn="ctr"/>
            <a:r>
              <a:rPr lang="ja-JP" altLang="en-US">
                <a:solidFill>
                  <a:schemeClr val="accent3">
                    <a:lumMod val="75000"/>
                  </a:schemeClr>
                </a:solidFill>
              </a:rPr>
              <a:t>価値が提供される</a:t>
            </a:r>
            <a:endParaRPr kumimoji="1" lang="ja-JP" altLang="en-US">
              <a:solidFill>
                <a:schemeClr val="accent3">
                  <a:lumMod val="75000"/>
                </a:schemeClr>
              </a:solidFill>
            </a:endParaRPr>
          </a:p>
        </p:txBody>
      </p:sp>
      <p:sp>
        <p:nvSpPr>
          <p:cNvPr id="17" name="テキスト ボックス 16">
            <a:extLst>
              <a:ext uri="{FF2B5EF4-FFF2-40B4-BE49-F238E27FC236}">
                <a16:creationId xmlns:a16="http://schemas.microsoft.com/office/drawing/2014/main" id="{FD5B09CB-57AF-834B-A461-449AD9080C92}"/>
              </a:ext>
            </a:extLst>
          </p:cNvPr>
          <p:cNvSpPr txBox="1"/>
          <p:nvPr/>
        </p:nvSpPr>
        <p:spPr>
          <a:xfrm>
            <a:off x="457200" y="4818689"/>
            <a:ext cx="3589444" cy="923330"/>
          </a:xfrm>
          <a:prstGeom prst="rect">
            <a:avLst/>
          </a:prstGeom>
          <a:noFill/>
        </p:spPr>
        <p:txBody>
          <a:bodyPr wrap="none" rtlCol="0">
            <a:spAutoFit/>
          </a:bodyPr>
          <a:lstStyle/>
          <a:p>
            <a:pPr marL="285750" indent="-285750">
              <a:buFont typeface="Wingdings" pitchFamily="2" charset="2"/>
              <a:buChar char="Ø"/>
            </a:pPr>
            <a:r>
              <a:rPr kumimoji="1" lang="ja-JP" altLang="en-US">
                <a:solidFill>
                  <a:srgbClr val="0070C0"/>
                </a:solidFill>
                <a:latin typeface="Meiryo" panose="020B0604030504040204" pitchFamily="34" charset="-128"/>
                <a:ea typeface="Meiryo" panose="020B0604030504040204" pitchFamily="34" charset="-128"/>
              </a:rPr>
              <a:t>デジタルテクノロジーを駆使</a:t>
            </a:r>
            <a:endParaRPr kumimoji="1" lang="en-US" altLang="ja-JP" dirty="0">
              <a:solidFill>
                <a:srgbClr val="0070C0"/>
              </a:solidFill>
              <a:latin typeface="Meiryo" panose="020B0604030504040204" pitchFamily="34" charset="-128"/>
              <a:ea typeface="Meiryo" panose="020B0604030504040204" pitchFamily="34" charset="-128"/>
            </a:endParaRPr>
          </a:p>
          <a:p>
            <a:pPr marL="285750" indent="-285750">
              <a:buFont typeface="Wingdings" pitchFamily="2" charset="2"/>
              <a:buChar char="Ø"/>
            </a:pPr>
            <a:r>
              <a:rPr kumimoji="1" lang="ja-JP" altLang="en-US">
                <a:solidFill>
                  <a:srgbClr val="0070C0"/>
                </a:solidFill>
                <a:latin typeface="Meiryo" panose="020B0604030504040204" pitchFamily="34" charset="-128"/>
                <a:ea typeface="Meiryo" panose="020B0604030504040204" pitchFamily="34" charset="-128"/>
              </a:rPr>
              <a:t>継続的な顧客との関係を維持</a:t>
            </a:r>
            <a:endParaRPr kumimoji="1" lang="en-US" altLang="ja-JP" dirty="0">
              <a:solidFill>
                <a:srgbClr val="0070C0"/>
              </a:solidFill>
              <a:latin typeface="Meiryo" panose="020B0604030504040204" pitchFamily="34" charset="-128"/>
              <a:ea typeface="Meiryo" panose="020B0604030504040204" pitchFamily="34" charset="-128"/>
            </a:endParaRPr>
          </a:p>
          <a:p>
            <a:pPr marL="285750" indent="-285750">
              <a:buFont typeface="Wingdings" pitchFamily="2" charset="2"/>
              <a:buChar char="Ø"/>
            </a:pPr>
            <a:r>
              <a:rPr lang="ja-JP" altLang="en-US">
                <a:solidFill>
                  <a:srgbClr val="0070C0"/>
                </a:solidFill>
                <a:latin typeface="Meiryo" panose="020B0604030504040204" pitchFamily="34" charset="-128"/>
                <a:ea typeface="Meiryo" panose="020B0604030504040204" pitchFamily="34" charset="-128"/>
              </a:rPr>
              <a:t>顧客の体験を進化させ続ける</a:t>
            </a:r>
            <a:endParaRPr kumimoji="1" lang="en-US" altLang="ja-JP" dirty="0">
              <a:solidFill>
                <a:srgbClr val="0070C0"/>
              </a:solidFill>
              <a:latin typeface="Meiryo" panose="020B0604030504040204" pitchFamily="34" charset="-128"/>
              <a:ea typeface="Meiryo" panose="020B0604030504040204" pitchFamily="34" charset="-128"/>
            </a:endParaRPr>
          </a:p>
        </p:txBody>
      </p:sp>
      <p:sp>
        <p:nvSpPr>
          <p:cNvPr id="18" name="テキスト ボックス 17">
            <a:extLst>
              <a:ext uri="{FF2B5EF4-FFF2-40B4-BE49-F238E27FC236}">
                <a16:creationId xmlns:a16="http://schemas.microsoft.com/office/drawing/2014/main" id="{6C455670-005B-7947-A314-B065F2BB79D4}"/>
              </a:ext>
            </a:extLst>
          </p:cNvPr>
          <p:cNvSpPr txBox="1"/>
          <p:nvPr/>
        </p:nvSpPr>
        <p:spPr>
          <a:xfrm>
            <a:off x="5291416" y="4818689"/>
            <a:ext cx="3474028" cy="923330"/>
          </a:xfrm>
          <a:prstGeom prst="rect">
            <a:avLst/>
          </a:prstGeom>
          <a:noFill/>
        </p:spPr>
        <p:txBody>
          <a:bodyPr wrap="none" rtlCol="0">
            <a:spAutoFit/>
          </a:bodyPr>
          <a:lstStyle/>
          <a:p>
            <a:pPr marL="285750" indent="-285750">
              <a:buFont typeface="Wingdings" pitchFamily="2" charset="2"/>
              <a:buChar char="Ø"/>
            </a:pPr>
            <a:r>
              <a:rPr kumimoji="1" lang="ja-JP" altLang="en-US">
                <a:solidFill>
                  <a:schemeClr val="accent3">
                    <a:lumMod val="75000"/>
                  </a:schemeClr>
                </a:solidFill>
                <a:latin typeface="Meiryo" panose="020B0604030504040204" pitchFamily="34" charset="-128"/>
                <a:ea typeface="Meiryo" panose="020B0604030504040204" pitchFamily="34" charset="-128"/>
              </a:rPr>
              <a:t>モノ自体の機能と性能を極め</a:t>
            </a:r>
            <a:endParaRPr kumimoji="1" lang="en-US" altLang="ja-JP" dirty="0">
              <a:solidFill>
                <a:schemeClr val="accent3">
                  <a:lumMod val="75000"/>
                </a:schemeClr>
              </a:solidFill>
              <a:latin typeface="Meiryo" panose="020B0604030504040204" pitchFamily="34" charset="-128"/>
              <a:ea typeface="Meiryo" panose="020B0604030504040204" pitchFamily="34" charset="-128"/>
            </a:endParaRPr>
          </a:p>
          <a:p>
            <a:pPr marL="285750" indent="-285750">
              <a:buFont typeface="Wingdings" pitchFamily="2" charset="2"/>
              <a:buChar char="Ø"/>
            </a:pPr>
            <a:r>
              <a:rPr lang="ja-JP" altLang="en-US">
                <a:solidFill>
                  <a:schemeClr val="accent3">
                    <a:lumMod val="75000"/>
                  </a:schemeClr>
                </a:solidFill>
                <a:latin typeface="Meiryo" panose="020B0604030504040204" pitchFamily="34" charset="-128"/>
                <a:ea typeface="Meiryo" panose="020B0604030504040204" pitchFamily="34" charset="-128"/>
              </a:rPr>
              <a:t>使いこなすための支援を継続</a:t>
            </a:r>
            <a:endParaRPr lang="en-US" altLang="ja-JP" dirty="0">
              <a:solidFill>
                <a:schemeClr val="accent3">
                  <a:lumMod val="75000"/>
                </a:schemeClr>
              </a:solidFill>
              <a:latin typeface="Meiryo" panose="020B0604030504040204" pitchFamily="34" charset="-128"/>
              <a:ea typeface="Meiryo" panose="020B0604030504040204" pitchFamily="34" charset="-128"/>
            </a:endParaRPr>
          </a:p>
          <a:p>
            <a:pPr marL="285750" indent="-285750">
              <a:buFont typeface="Wingdings" pitchFamily="2" charset="2"/>
              <a:buChar char="Ø"/>
            </a:pPr>
            <a:r>
              <a:rPr lang="ja-JP" altLang="en-US">
                <a:solidFill>
                  <a:schemeClr val="accent3">
                    <a:lumMod val="75000"/>
                  </a:schemeClr>
                </a:solidFill>
                <a:latin typeface="Meiryo" panose="020B0604030504040204" pitchFamily="34" charset="-128"/>
                <a:ea typeface="Meiryo" panose="020B0604030504040204" pitchFamily="34" charset="-128"/>
              </a:rPr>
              <a:t>顧客体験をモノに合せ最適化</a:t>
            </a:r>
            <a:endParaRPr kumimoji="1" lang="en-US" altLang="ja-JP" dirty="0">
              <a:solidFill>
                <a:schemeClr val="accent3">
                  <a:lumMod val="75000"/>
                </a:schemeClr>
              </a:solidFill>
              <a:latin typeface="Meiryo" panose="020B0604030504040204" pitchFamily="34" charset="-128"/>
              <a:ea typeface="Meiryo" panose="020B0604030504040204" pitchFamily="34" charset="-128"/>
            </a:endParaRPr>
          </a:p>
        </p:txBody>
      </p:sp>
      <p:sp>
        <p:nvSpPr>
          <p:cNvPr id="19" name="テキスト ボックス 18">
            <a:extLst>
              <a:ext uri="{FF2B5EF4-FFF2-40B4-BE49-F238E27FC236}">
                <a16:creationId xmlns:a16="http://schemas.microsoft.com/office/drawing/2014/main" id="{06F54DD8-FBC2-D94D-B964-76B7E46237F7}"/>
              </a:ext>
            </a:extLst>
          </p:cNvPr>
          <p:cNvSpPr txBox="1"/>
          <p:nvPr/>
        </p:nvSpPr>
        <p:spPr>
          <a:xfrm>
            <a:off x="459505" y="5787324"/>
            <a:ext cx="3834704" cy="400110"/>
          </a:xfrm>
          <a:prstGeom prst="rect">
            <a:avLst/>
          </a:prstGeom>
          <a:noFill/>
        </p:spPr>
        <p:txBody>
          <a:bodyPr wrap="none" rtlCol="0">
            <a:spAutoFit/>
          </a:bodyPr>
          <a:lstStyle/>
          <a:p>
            <a:r>
              <a:rPr kumimoji="1" lang="ja-JP" altLang="en-US" sz="2000" b="1">
                <a:solidFill>
                  <a:srgbClr val="0070C0"/>
                </a:solidFill>
              </a:rPr>
              <a:t>価値＝サービス体験に対価を払う</a:t>
            </a:r>
            <a:endParaRPr kumimoji="1" lang="en-US" altLang="ja-JP" sz="2000" b="1" dirty="0">
              <a:solidFill>
                <a:srgbClr val="0070C0"/>
              </a:solidFill>
            </a:endParaRPr>
          </a:p>
        </p:txBody>
      </p:sp>
      <p:sp>
        <p:nvSpPr>
          <p:cNvPr id="20" name="テキスト ボックス 19">
            <a:extLst>
              <a:ext uri="{FF2B5EF4-FFF2-40B4-BE49-F238E27FC236}">
                <a16:creationId xmlns:a16="http://schemas.microsoft.com/office/drawing/2014/main" id="{E002282A-B8E9-F148-AB63-037F3EA26C16}"/>
              </a:ext>
            </a:extLst>
          </p:cNvPr>
          <p:cNvSpPr txBox="1"/>
          <p:nvPr/>
        </p:nvSpPr>
        <p:spPr>
          <a:xfrm>
            <a:off x="5217678" y="5787324"/>
            <a:ext cx="3547766" cy="400110"/>
          </a:xfrm>
          <a:prstGeom prst="rect">
            <a:avLst/>
          </a:prstGeom>
          <a:noFill/>
        </p:spPr>
        <p:txBody>
          <a:bodyPr wrap="none" rtlCol="0">
            <a:spAutoFit/>
          </a:bodyPr>
          <a:lstStyle/>
          <a:p>
            <a:r>
              <a:rPr kumimoji="1" lang="ja-JP" altLang="en-US" sz="2000" b="1">
                <a:solidFill>
                  <a:schemeClr val="accent3">
                    <a:lumMod val="75000"/>
                  </a:schemeClr>
                </a:solidFill>
              </a:rPr>
              <a:t>モノ＝機能や性能に対価を払う</a:t>
            </a:r>
            <a:endParaRPr kumimoji="1" lang="en-US" altLang="ja-JP" sz="2000" b="1" dirty="0">
              <a:solidFill>
                <a:schemeClr val="accent3">
                  <a:lumMod val="75000"/>
                </a:schemeClr>
              </a:solidFill>
            </a:endParaRPr>
          </a:p>
        </p:txBody>
      </p:sp>
    </p:spTree>
    <p:extLst>
      <p:ext uri="{BB962C8B-B14F-4D97-AF65-F5344CB8AC3E}">
        <p14:creationId xmlns:p14="http://schemas.microsoft.com/office/powerpoint/2010/main" val="29106746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モノのサービス化：ビジネス事例</a:t>
            </a:r>
            <a:endParaRPr kumimoji="1" lang="ja-JP" altLang="en-US" dirty="0"/>
          </a:p>
        </p:txBody>
      </p:sp>
      <p:sp>
        <p:nvSpPr>
          <p:cNvPr id="4" name="正方形/長方形 3"/>
          <p:cNvSpPr/>
          <p:nvPr/>
        </p:nvSpPr>
        <p:spPr>
          <a:xfrm>
            <a:off x="467544" y="4581128"/>
            <a:ext cx="8208912" cy="1728192"/>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5" name="正方形/長方形 4"/>
          <p:cNvSpPr/>
          <p:nvPr/>
        </p:nvSpPr>
        <p:spPr>
          <a:xfrm>
            <a:off x="467544" y="2780928"/>
            <a:ext cx="8208912" cy="1728192"/>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6" name="正方形/長方形 5"/>
          <p:cNvSpPr/>
          <p:nvPr/>
        </p:nvSpPr>
        <p:spPr>
          <a:xfrm>
            <a:off x="467544" y="980728"/>
            <a:ext cx="8208912" cy="172819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8" name="ホームベース 7"/>
          <p:cNvSpPr/>
          <p:nvPr/>
        </p:nvSpPr>
        <p:spPr>
          <a:xfrm rot="16200000">
            <a:off x="2934689" y="2713917"/>
            <a:ext cx="5606627" cy="1872208"/>
          </a:xfrm>
          <a:prstGeom prst="homePlate">
            <a:avLst>
              <a:gd name="adj" fmla="val 27476"/>
            </a:avLst>
          </a:prstGeom>
          <a:solidFill>
            <a:srgbClr val="FFFFFF">
              <a:alpha val="4666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9" name="ホームベース 8"/>
          <p:cNvSpPr/>
          <p:nvPr/>
        </p:nvSpPr>
        <p:spPr>
          <a:xfrm rot="16200000">
            <a:off x="1012894" y="2713917"/>
            <a:ext cx="5606627" cy="1872208"/>
          </a:xfrm>
          <a:prstGeom prst="homePlate">
            <a:avLst>
              <a:gd name="adj" fmla="val 27476"/>
            </a:avLst>
          </a:prstGeom>
          <a:solidFill>
            <a:srgbClr val="FFFFFF">
              <a:alpha val="4666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0" name="ホームベース 9"/>
          <p:cNvSpPr/>
          <p:nvPr/>
        </p:nvSpPr>
        <p:spPr>
          <a:xfrm rot="16200000">
            <a:off x="4865029" y="2713918"/>
            <a:ext cx="5606630" cy="1872208"/>
          </a:xfrm>
          <a:prstGeom prst="homePlate">
            <a:avLst>
              <a:gd name="adj" fmla="val 27476"/>
            </a:avLst>
          </a:prstGeom>
          <a:solidFill>
            <a:srgbClr val="FFFFFF">
              <a:alpha val="4666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1" name="テキスト ボックス 10"/>
          <p:cNvSpPr txBox="1"/>
          <p:nvPr/>
        </p:nvSpPr>
        <p:spPr>
          <a:xfrm>
            <a:off x="516013" y="4924078"/>
            <a:ext cx="2089033" cy="1046440"/>
          </a:xfrm>
          <a:prstGeom prst="rect">
            <a:avLst/>
          </a:prstGeom>
          <a:noFill/>
        </p:spPr>
        <p:txBody>
          <a:bodyPr wrap="none" rtlCol="0">
            <a:spAutoFit/>
          </a:bodyPr>
          <a:lstStyle/>
          <a:p>
            <a:r>
              <a:rPr kumimoji="1" lang="ja-JP" altLang="en-US" sz="2000" b="1" dirty="0">
                <a:solidFill>
                  <a:schemeClr val="bg1"/>
                </a:solidFill>
                <a:latin typeface="Meiryo" panose="020B0604030504040204" pitchFamily="34" charset="-128"/>
                <a:ea typeface="Meiryo" panose="020B0604030504040204" pitchFamily="34" charset="-128"/>
                <a:cs typeface="Meiryo" charset="-128"/>
              </a:rPr>
              <a:t>コア・ビジネス</a:t>
            </a:r>
            <a:endParaRPr kumimoji="1" lang="en-US" altLang="ja-JP" sz="2000" b="1" dirty="0">
              <a:solidFill>
                <a:schemeClr val="bg1"/>
              </a:solidFill>
              <a:latin typeface="Meiryo" panose="020B0604030504040204" pitchFamily="34" charset="-128"/>
              <a:ea typeface="Meiryo" panose="020B0604030504040204" pitchFamily="34" charset="-128"/>
              <a:cs typeface="Meiryo" charset="-128"/>
            </a:endParaRPr>
          </a:p>
          <a:p>
            <a:pPr marL="285750" indent="-285750">
              <a:buFont typeface="Wingdings" charset="2"/>
              <a:buChar char="ü"/>
            </a:pPr>
            <a:r>
              <a:rPr lang="ja-JP" altLang="en-US" sz="1400" dirty="0">
                <a:solidFill>
                  <a:schemeClr val="bg1"/>
                </a:solidFill>
                <a:latin typeface="Meiryo" panose="020B0604030504040204" pitchFamily="34" charset="-128"/>
                <a:ea typeface="Meiryo" panose="020B0604030504040204" pitchFamily="34" charset="-128"/>
                <a:cs typeface="Meiryo" charset="-128"/>
              </a:rPr>
              <a:t>既存ビジネス</a:t>
            </a:r>
            <a:endParaRPr lang="en-US" altLang="ja-JP" sz="1400" dirty="0">
              <a:solidFill>
                <a:schemeClr val="bg1"/>
              </a:solidFill>
              <a:latin typeface="Meiryo" panose="020B0604030504040204" pitchFamily="34" charset="-128"/>
              <a:ea typeface="Meiryo" panose="020B0604030504040204" pitchFamily="34" charset="-128"/>
              <a:cs typeface="Meiryo" charset="-128"/>
            </a:endParaRPr>
          </a:p>
          <a:p>
            <a:pPr marL="285750" indent="-285750">
              <a:buFont typeface="Wingdings" charset="2"/>
              <a:buChar char="ü"/>
            </a:pPr>
            <a:r>
              <a:rPr kumimoji="1" lang="ja-JP" altLang="en-US" sz="1400" dirty="0">
                <a:solidFill>
                  <a:schemeClr val="bg1"/>
                </a:solidFill>
                <a:latin typeface="Meiryo" panose="020B0604030504040204" pitchFamily="34" charset="-128"/>
                <a:ea typeface="Meiryo" panose="020B0604030504040204" pitchFamily="34" charset="-128"/>
                <a:cs typeface="Meiryo" charset="-128"/>
              </a:rPr>
              <a:t>蓄積されたノウハウ</a:t>
            </a:r>
            <a:endParaRPr kumimoji="1" lang="en-US" altLang="ja-JP" sz="1400" dirty="0">
              <a:solidFill>
                <a:schemeClr val="bg1"/>
              </a:solidFill>
              <a:latin typeface="Meiryo" panose="020B0604030504040204" pitchFamily="34" charset="-128"/>
              <a:ea typeface="Meiryo" panose="020B0604030504040204" pitchFamily="34" charset="-128"/>
              <a:cs typeface="Meiryo" charset="-128"/>
            </a:endParaRPr>
          </a:p>
          <a:p>
            <a:pPr marL="285750" indent="-285750">
              <a:buFont typeface="Wingdings" charset="2"/>
              <a:buChar char="ü"/>
            </a:pPr>
            <a:r>
              <a:rPr kumimoji="1" lang="ja-JP" altLang="en-US" sz="1400" dirty="0">
                <a:solidFill>
                  <a:schemeClr val="bg1"/>
                </a:solidFill>
                <a:latin typeface="Meiryo" panose="020B0604030504040204" pitchFamily="34" charset="-128"/>
                <a:ea typeface="Meiryo" panose="020B0604030504040204" pitchFamily="34" charset="-128"/>
                <a:cs typeface="Meiryo" charset="-128"/>
              </a:rPr>
              <a:t>確実な顧客ベース</a:t>
            </a:r>
            <a:endParaRPr kumimoji="1" lang="en-US" altLang="ja-JP" sz="1400" dirty="0">
              <a:solidFill>
                <a:schemeClr val="bg1"/>
              </a:solidFill>
              <a:latin typeface="Meiryo" panose="020B0604030504040204" pitchFamily="34" charset="-128"/>
              <a:ea typeface="Meiryo" panose="020B0604030504040204" pitchFamily="34" charset="-128"/>
              <a:cs typeface="Meiryo" charset="-128"/>
            </a:endParaRPr>
          </a:p>
        </p:txBody>
      </p:sp>
      <p:sp>
        <p:nvSpPr>
          <p:cNvPr id="12" name="テキスト ボックス 11"/>
          <p:cNvSpPr txBox="1"/>
          <p:nvPr/>
        </p:nvSpPr>
        <p:spPr>
          <a:xfrm>
            <a:off x="516013" y="3121804"/>
            <a:ext cx="2268570" cy="1046440"/>
          </a:xfrm>
          <a:prstGeom prst="rect">
            <a:avLst/>
          </a:prstGeom>
          <a:noFill/>
        </p:spPr>
        <p:txBody>
          <a:bodyPr wrap="none" rtlCol="0">
            <a:spAutoFit/>
          </a:bodyPr>
          <a:lstStyle/>
          <a:p>
            <a:r>
              <a:rPr kumimoji="1" lang="ja-JP" altLang="en-US" sz="2000" b="1" dirty="0">
                <a:solidFill>
                  <a:schemeClr val="bg1"/>
                </a:solidFill>
                <a:latin typeface="Meiryo" panose="020B0604030504040204" pitchFamily="34" charset="-128"/>
                <a:ea typeface="Meiryo" panose="020B0604030504040204" pitchFamily="34" charset="-128"/>
                <a:cs typeface="Meiryo" charset="-128"/>
              </a:rPr>
              <a:t>付加価値ビジネス</a:t>
            </a:r>
            <a:endParaRPr kumimoji="1" lang="en-US" altLang="ja-JP" sz="2000" b="1" dirty="0">
              <a:solidFill>
                <a:schemeClr val="bg1"/>
              </a:solidFill>
              <a:latin typeface="Meiryo" panose="020B0604030504040204" pitchFamily="34" charset="-128"/>
              <a:ea typeface="Meiryo" panose="020B0604030504040204" pitchFamily="34" charset="-128"/>
              <a:cs typeface="Meiryo" charset="-128"/>
            </a:endParaRPr>
          </a:p>
          <a:p>
            <a:pPr marL="285750" indent="-285750">
              <a:buFont typeface="Wingdings" charset="2"/>
              <a:buChar char="ü"/>
            </a:pPr>
            <a:r>
              <a:rPr lang="ja-JP" altLang="en-US" sz="1400" dirty="0">
                <a:solidFill>
                  <a:schemeClr val="bg1"/>
                </a:solidFill>
                <a:latin typeface="Meiryo" panose="020B0604030504040204" pitchFamily="34" charset="-128"/>
                <a:ea typeface="Meiryo" panose="020B0604030504040204" pitchFamily="34" charset="-128"/>
                <a:cs typeface="Meiryo" charset="-128"/>
              </a:rPr>
              <a:t>収益構造の多様化</a:t>
            </a:r>
            <a:endParaRPr lang="en-US" altLang="ja-JP" sz="1400" dirty="0">
              <a:solidFill>
                <a:schemeClr val="bg1"/>
              </a:solidFill>
              <a:latin typeface="Meiryo" panose="020B0604030504040204" pitchFamily="34" charset="-128"/>
              <a:ea typeface="Meiryo" panose="020B0604030504040204" pitchFamily="34" charset="-128"/>
              <a:cs typeface="Meiryo" charset="-128"/>
            </a:endParaRPr>
          </a:p>
          <a:p>
            <a:pPr marL="285750" indent="-285750">
              <a:buFont typeface="Wingdings" charset="2"/>
              <a:buChar char="ü"/>
            </a:pPr>
            <a:r>
              <a:rPr kumimoji="1" lang="ja-JP" altLang="en-US" sz="1400" dirty="0">
                <a:solidFill>
                  <a:schemeClr val="bg1"/>
                </a:solidFill>
                <a:latin typeface="Meiryo" panose="020B0604030504040204" pitchFamily="34" charset="-128"/>
                <a:ea typeface="Meiryo" panose="020B0604030504040204" pitchFamily="34" charset="-128"/>
                <a:cs typeface="Meiryo" charset="-128"/>
              </a:rPr>
              <a:t>既存ノウハウの活用</a:t>
            </a:r>
            <a:endParaRPr kumimoji="1" lang="en-US" altLang="ja-JP" sz="1400" dirty="0">
              <a:solidFill>
                <a:schemeClr val="bg1"/>
              </a:solidFill>
              <a:latin typeface="Meiryo" panose="020B0604030504040204" pitchFamily="34" charset="-128"/>
              <a:ea typeface="Meiryo" panose="020B0604030504040204" pitchFamily="34" charset="-128"/>
              <a:cs typeface="Meiryo" charset="-128"/>
            </a:endParaRPr>
          </a:p>
          <a:p>
            <a:pPr marL="285750" indent="-285750">
              <a:buFont typeface="Wingdings" charset="2"/>
              <a:buChar char="ü"/>
            </a:pPr>
            <a:r>
              <a:rPr lang="ja-JP" altLang="en-US" sz="1400" dirty="0">
                <a:solidFill>
                  <a:schemeClr val="bg1"/>
                </a:solidFill>
                <a:latin typeface="Meiryo" panose="020B0604030504040204" pitchFamily="34" charset="-128"/>
                <a:ea typeface="Meiryo" panose="020B0604030504040204" pitchFamily="34" charset="-128"/>
                <a:cs typeface="Meiryo" charset="-128"/>
              </a:rPr>
              <a:t>顧客ベースの囲い込み</a:t>
            </a:r>
            <a:endParaRPr kumimoji="1" lang="en-US" altLang="ja-JP" sz="1400" dirty="0">
              <a:solidFill>
                <a:schemeClr val="bg1"/>
              </a:solidFill>
              <a:latin typeface="Meiryo" panose="020B0604030504040204" pitchFamily="34" charset="-128"/>
              <a:ea typeface="Meiryo" panose="020B0604030504040204" pitchFamily="34" charset="-128"/>
              <a:cs typeface="Meiryo" charset="-128"/>
            </a:endParaRPr>
          </a:p>
        </p:txBody>
      </p:sp>
      <p:sp>
        <p:nvSpPr>
          <p:cNvPr id="13" name="テキスト ボックス 12"/>
          <p:cNvSpPr txBox="1"/>
          <p:nvPr/>
        </p:nvSpPr>
        <p:spPr>
          <a:xfrm>
            <a:off x="516013" y="1321604"/>
            <a:ext cx="1909497" cy="1046440"/>
          </a:xfrm>
          <a:prstGeom prst="rect">
            <a:avLst/>
          </a:prstGeom>
          <a:noFill/>
        </p:spPr>
        <p:txBody>
          <a:bodyPr wrap="none" rtlCol="0">
            <a:spAutoFit/>
          </a:bodyPr>
          <a:lstStyle/>
          <a:p>
            <a:r>
              <a:rPr kumimoji="1" lang="ja-JP" altLang="en-US" sz="2000" b="1" dirty="0">
                <a:solidFill>
                  <a:schemeClr val="bg1"/>
                </a:solidFill>
                <a:latin typeface="Meiryo" panose="020B0604030504040204" pitchFamily="34" charset="-128"/>
                <a:ea typeface="Meiryo" panose="020B0604030504040204" pitchFamily="34" charset="-128"/>
                <a:cs typeface="Meiryo" charset="-128"/>
              </a:rPr>
              <a:t>新規ビジネス</a:t>
            </a:r>
            <a:endParaRPr kumimoji="1" lang="en-US" altLang="ja-JP" sz="2000" b="1" dirty="0">
              <a:solidFill>
                <a:schemeClr val="bg1"/>
              </a:solidFill>
              <a:latin typeface="Meiryo" panose="020B0604030504040204" pitchFamily="34" charset="-128"/>
              <a:ea typeface="Meiryo" panose="020B0604030504040204" pitchFamily="34" charset="-128"/>
              <a:cs typeface="Meiryo" charset="-128"/>
            </a:endParaRPr>
          </a:p>
          <a:p>
            <a:pPr marL="285750" indent="-285750">
              <a:buFont typeface="Wingdings" charset="2"/>
              <a:buChar char="ü"/>
            </a:pPr>
            <a:r>
              <a:rPr lang="ja-JP" altLang="en-US" sz="1400" dirty="0">
                <a:solidFill>
                  <a:schemeClr val="bg1"/>
                </a:solidFill>
                <a:latin typeface="Meiryo" panose="020B0604030504040204" pitchFamily="34" charset="-128"/>
                <a:ea typeface="Meiryo" panose="020B0604030504040204" pitchFamily="34" charset="-128"/>
                <a:cs typeface="Meiryo" charset="-128"/>
              </a:rPr>
              <a:t>顧客価値の拡大</a:t>
            </a:r>
            <a:endParaRPr lang="en-US" altLang="ja-JP" sz="1400" dirty="0">
              <a:solidFill>
                <a:schemeClr val="bg1"/>
              </a:solidFill>
              <a:latin typeface="Meiryo" panose="020B0604030504040204" pitchFamily="34" charset="-128"/>
              <a:ea typeface="Meiryo" panose="020B0604030504040204" pitchFamily="34" charset="-128"/>
              <a:cs typeface="Meiryo" charset="-128"/>
            </a:endParaRPr>
          </a:p>
          <a:p>
            <a:pPr marL="285750" indent="-285750">
              <a:buFont typeface="Wingdings" charset="2"/>
              <a:buChar char="ü"/>
            </a:pPr>
            <a:r>
              <a:rPr lang="ja-JP" altLang="en-US" sz="1400" dirty="0">
                <a:solidFill>
                  <a:schemeClr val="bg1"/>
                </a:solidFill>
                <a:latin typeface="Meiryo" panose="020B0604030504040204" pitchFamily="34" charset="-128"/>
                <a:ea typeface="Meiryo" panose="020B0604030504040204" pitchFamily="34" charset="-128"/>
                <a:cs typeface="Meiryo" charset="-128"/>
              </a:rPr>
              <a:t>ノウハウの創出</a:t>
            </a:r>
            <a:endParaRPr kumimoji="1" lang="en-US" altLang="ja-JP" sz="1400" dirty="0">
              <a:solidFill>
                <a:schemeClr val="bg1"/>
              </a:solidFill>
              <a:latin typeface="Meiryo" panose="020B0604030504040204" pitchFamily="34" charset="-128"/>
              <a:ea typeface="Meiryo" panose="020B0604030504040204" pitchFamily="34" charset="-128"/>
              <a:cs typeface="Meiryo" charset="-128"/>
            </a:endParaRPr>
          </a:p>
          <a:p>
            <a:pPr marL="285750" indent="-285750">
              <a:buFont typeface="Wingdings" charset="2"/>
              <a:buChar char="ü"/>
            </a:pPr>
            <a:r>
              <a:rPr lang="ja-JP" altLang="en-US" sz="1400" dirty="0">
                <a:solidFill>
                  <a:schemeClr val="bg1"/>
                </a:solidFill>
                <a:latin typeface="Meiryo" panose="020B0604030504040204" pitchFamily="34" charset="-128"/>
                <a:ea typeface="Meiryo" panose="020B0604030504040204" pitchFamily="34" charset="-128"/>
                <a:cs typeface="Meiryo" charset="-128"/>
              </a:rPr>
              <a:t>顧客ベースの拡大</a:t>
            </a:r>
            <a:endParaRPr kumimoji="1" lang="en-US" altLang="ja-JP" sz="1400" dirty="0">
              <a:solidFill>
                <a:schemeClr val="bg1"/>
              </a:solidFill>
              <a:latin typeface="Meiryo" panose="020B0604030504040204" pitchFamily="34" charset="-128"/>
              <a:ea typeface="Meiryo" panose="020B0604030504040204" pitchFamily="34" charset="-128"/>
              <a:cs typeface="Meiryo" charset="-128"/>
            </a:endParaRPr>
          </a:p>
        </p:txBody>
      </p:sp>
      <p:pic>
        <p:nvPicPr>
          <p:cNvPr id="14" name="図 13"/>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929767" y="5899440"/>
            <a:ext cx="1616472" cy="430071"/>
          </a:xfrm>
          <a:prstGeom prst="rect">
            <a:avLst/>
          </a:prstGeom>
        </p:spPr>
      </p:pic>
      <p:pic>
        <p:nvPicPr>
          <p:cNvPr id="15" name="図 1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078380" y="5860688"/>
            <a:ext cx="1475656" cy="447308"/>
          </a:xfrm>
          <a:prstGeom prst="rect">
            <a:avLst/>
          </a:prstGeom>
        </p:spPr>
      </p:pic>
      <p:pic>
        <p:nvPicPr>
          <p:cNvPr id="16" name="図 1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793953" y="5429781"/>
            <a:ext cx="1748782" cy="1311587"/>
          </a:xfrm>
          <a:prstGeom prst="rect">
            <a:avLst/>
          </a:prstGeom>
        </p:spPr>
      </p:pic>
      <p:pic>
        <p:nvPicPr>
          <p:cNvPr id="17" name="図 1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110699" y="4990707"/>
            <a:ext cx="1254460" cy="836725"/>
          </a:xfrm>
          <a:prstGeom prst="rect">
            <a:avLst/>
          </a:prstGeom>
          <a:ln>
            <a:noFill/>
          </a:ln>
          <a:effectLst>
            <a:outerShdw blurRad="292100" dist="139700" dir="2700000" algn="tl" rotWithShape="0">
              <a:srgbClr val="333333">
                <a:alpha val="65000"/>
              </a:srgbClr>
            </a:outerShdw>
          </a:effectLst>
        </p:spPr>
      </p:pic>
      <p:pic>
        <p:nvPicPr>
          <p:cNvPr id="19" name="図 18"/>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108582" y="4994901"/>
            <a:ext cx="1110043" cy="832532"/>
          </a:xfrm>
          <a:prstGeom prst="rect">
            <a:avLst/>
          </a:prstGeom>
          <a:ln>
            <a:noFill/>
          </a:ln>
          <a:effectLst>
            <a:outerShdw blurRad="292100" dist="139700" dir="2700000" algn="tl" rotWithShape="0">
              <a:srgbClr val="333333">
                <a:alpha val="65000"/>
              </a:srgbClr>
            </a:outerShdw>
          </a:effectLst>
        </p:spPr>
      </p:pic>
      <p:pic>
        <p:nvPicPr>
          <p:cNvPr id="20" name="図 19"/>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182154" y="4991389"/>
            <a:ext cx="1256344" cy="836725"/>
          </a:xfrm>
          <a:prstGeom prst="rect">
            <a:avLst/>
          </a:prstGeom>
          <a:ln>
            <a:noFill/>
          </a:ln>
          <a:effectLst>
            <a:outerShdw blurRad="292100" dist="139700" dir="2700000" algn="tl" rotWithShape="0">
              <a:srgbClr val="333333">
                <a:alpha val="65000"/>
              </a:srgbClr>
            </a:outerShdw>
          </a:effectLst>
        </p:spPr>
      </p:pic>
      <p:sp>
        <p:nvSpPr>
          <p:cNvPr id="21" name="テキスト ボックス 20"/>
          <p:cNvSpPr txBox="1"/>
          <p:nvPr/>
        </p:nvSpPr>
        <p:spPr>
          <a:xfrm>
            <a:off x="5140880" y="4650718"/>
            <a:ext cx="1210588" cy="338554"/>
          </a:xfrm>
          <a:prstGeom prst="rect">
            <a:avLst/>
          </a:prstGeom>
          <a:noFill/>
        </p:spPr>
        <p:txBody>
          <a:bodyPr wrap="none" rtlCol="0">
            <a:spAutoFit/>
          </a:bodyPr>
          <a:lstStyle/>
          <a:p>
            <a:pPr algn="ctr"/>
            <a:r>
              <a:rPr kumimoji="1" lang="ja-JP" altLang="en-US" sz="1600">
                <a:solidFill>
                  <a:schemeClr val="bg1"/>
                </a:solidFill>
                <a:latin typeface="Meiryo" panose="020B0604030504040204" pitchFamily="34" charset="-128"/>
                <a:ea typeface="Meiryo" panose="020B0604030504040204" pitchFamily="34" charset="-128"/>
                <a:cs typeface="Meiryo" charset="-128"/>
              </a:rPr>
              <a:t>製造・販売</a:t>
            </a:r>
            <a:endParaRPr kumimoji="1" lang="ja-JP" altLang="en-US" sz="1600" dirty="0">
              <a:solidFill>
                <a:schemeClr val="bg1"/>
              </a:solidFill>
              <a:latin typeface="Meiryo" panose="020B0604030504040204" pitchFamily="34" charset="-128"/>
              <a:ea typeface="Meiryo" panose="020B0604030504040204" pitchFamily="34" charset="-128"/>
              <a:cs typeface="Meiryo" charset="-128"/>
            </a:endParaRPr>
          </a:p>
        </p:txBody>
      </p:sp>
      <p:sp>
        <p:nvSpPr>
          <p:cNvPr id="22" name="テキスト ボックス 21"/>
          <p:cNvSpPr txBox="1"/>
          <p:nvPr/>
        </p:nvSpPr>
        <p:spPr>
          <a:xfrm>
            <a:off x="3205032" y="4649486"/>
            <a:ext cx="1210588" cy="338554"/>
          </a:xfrm>
          <a:prstGeom prst="rect">
            <a:avLst/>
          </a:prstGeom>
          <a:noFill/>
        </p:spPr>
        <p:txBody>
          <a:bodyPr wrap="none" rtlCol="0">
            <a:spAutoFit/>
          </a:bodyPr>
          <a:lstStyle/>
          <a:p>
            <a:pPr algn="ctr"/>
            <a:r>
              <a:rPr kumimoji="1" lang="ja-JP" altLang="en-US" sz="1600">
                <a:solidFill>
                  <a:schemeClr val="bg1"/>
                </a:solidFill>
                <a:latin typeface="Meiryo" panose="020B0604030504040204" pitchFamily="34" charset="-128"/>
                <a:ea typeface="Meiryo" panose="020B0604030504040204" pitchFamily="34" charset="-128"/>
                <a:cs typeface="Meiryo" charset="-128"/>
              </a:rPr>
              <a:t>製造・販売</a:t>
            </a:r>
            <a:endParaRPr kumimoji="1" lang="ja-JP" altLang="en-US" sz="1600" dirty="0">
              <a:solidFill>
                <a:schemeClr val="bg1"/>
              </a:solidFill>
              <a:latin typeface="Meiryo" panose="020B0604030504040204" pitchFamily="34" charset="-128"/>
              <a:ea typeface="Meiryo" panose="020B0604030504040204" pitchFamily="34" charset="-128"/>
              <a:cs typeface="Meiryo" charset="-128"/>
            </a:endParaRPr>
          </a:p>
        </p:txBody>
      </p:sp>
      <p:sp>
        <p:nvSpPr>
          <p:cNvPr id="23" name="テキスト ボックス 22"/>
          <p:cNvSpPr txBox="1"/>
          <p:nvPr/>
        </p:nvSpPr>
        <p:spPr>
          <a:xfrm>
            <a:off x="7058309" y="4645164"/>
            <a:ext cx="1210588" cy="338554"/>
          </a:xfrm>
          <a:prstGeom prst="rect">
            <a:avLst/>
          </a:prstGeom>
          <a:noFill/>
        </p:spPr>
        <p:txBody>
          <a:bodyPr wrap="none" rtlCol="0">
            <a:spAutoFit/>
          </a:bodyPr>
          <a:lstStyle/>
          <a:p>
            <a:pPr algn="ctr"/>
            <a:r>
              <a:rPr kumimoji="1" lang="ja-JP" altLang="en-US" sz="1600">
                <a:solidFill>
                  <a:schemeClr val="bg1"/>
                </a:solidFill>
                <a:latin typeface="Meiryo" panose="020B0604030504040204" pitchFamily="34" charset="-128"/>
                <a:ea typeface="Meiryo" panose="020B0604030504040204" pitchFamily="34" charset="-128"/>
                <a:cs typeface="Meiryo" charset="-128"/>
              </a:rPr>
              <a:t>製造・販売</a:t>
            </a:r>
            <a:endParaRPr kumimoji="1" lang="ja-JP" altLang="en-US" sz="1600" dirty="0">
              <a:solidFill>
                <a:schemeClr val="bg1"/>
              </a:solidFill>
              <a:latin typeface="Meiryo" panose="020B0604030504040204" pitchFamily="34" charset="-128"/>
              <a:ea typeface="Meiryo" panose="020B0604030504040204" pitchFamily="34" charset="-128"/>
              <a:cs typeface="Meiryo" charset="-128"/>
            </a:endParaRPr>
          </a:p>
        </p:txBody>
      </p:sp>
      <p:sp>
        <p:nvSpPr>
          <p:cNvPr id="25" name="テキスト ボックス 24"/>
          <p:cNvSpPr txBox="1"/>
          <p:nvPr/>
        </p:nvSpPr>
        <p:spPr>
          <a:xfrm>
            <a:off x="2892680" y="3242220"/>
            <a:ext cx="1826141" cy="800219"/>
          </a:xfrm>
          <a:prstGeom prst="rect">
            <a:avLst/>
          </a:prstGeom>
          <a:noFill/>
        </p:spPr>
        <p:txBody>
          <a:bodyPr wrap="none" rtlCol="0">
            <a:spAutoFit/>
          </a:bodyPr>
          <a:lstStyle/>
          <a:p>
            <a:pPr algn="ctr"/>
            <a:r>
              <a:rPr lang="ja-JP" altLang="en-US" sz="1600" dirty="0">
                <a:solidFill>
                  <a:schemeClr val="bg1"/>
                </a:solidFill>
                <a:latin typeface="Meiryo" panose="020B0604030504040204" pitchFamily="34" charset="-128"/>
                <a:ea typeface="Meiryo" panose="020B0604030504040204" pitchFamily="34" charset="-128"/>
                <a:cs typeface="Meiryo" charset="-128"/>
              </a:rPr>
              <a:t>走行距離に応じた</a:t>
            </a:r>
            <a:endParaRPr lang="en-US" altLang="ja-JP" sz="1600" dirty="0">
              <a:solidFill>
                <a:schemeClr val="bg1"/>
              </a:solidFill>
              <a:latin typeface="Meiryo" panose="020B0604030504040204" pitchFamily="34" charset="-128"/>
              <a:ea typeface="Meiryo" panose="020B0604030504040204" pitchFamily="34" charset="-128"/>
              <a:cs typeface="Meiryo" charset="-128"/>
            </a:endParaRPr>
          </a:p>
          <a:p>
            <a:pPr algn="ctr"/>
            <a:r>
              <a:rPr kumimoji="1" lang="ja-JP" altLang="en-US" sz="1600" dirty="0">
                <a:solidFill>
                  <a:schemeClr val="bg1"/>
                </a:solidFill>
                <a:latin typeface="Meiryo" panose="020B0604030504040204" pitchFamily="34" charset="-128"/>
                <a:ea typeface="Meiryo" panose="020B0604030504040204" pitchFamily="34" charset="-128"/>
                <a:cs typeface="Meiryo" charset="-128"/>
              </a:rPr>
              <a:t>従量課金サービス</a:t>
            </a:r>
            <a:endParaRPr kumimoji="1" lang="en-US" altLang="ja-JP" sz="1600" dirty="0">
              <a:solidFill>
                <a:schemeClr val="bg1"/>
              </a:solidFill>
              <a:latin typeface="Meiryo" panose="020B0604030504040204" pitchFamily="34" charset="-128"/>
              <a:ea typeface="Meiryo" panose="020B0604030504040204" pitchFamily="34" charset="-128"/>
              <a:cs typeface="Meiryo" charset="-128"/>
            </a:endParaRPr>
          </a:p>
          <a:p>
            <a:pPr algn="ctr"/>
            <a:r>
              <a:rPr lang="en-US" altLang="ja-JP" sz="1400" dirty="0">
                <a:solidFill>
                  <a:schemeClr val="bg1"/>
                </a:solidFill>
                <a:latin typeface="Meiryo" panose="020B0604030504040204" pitchFamily="34" charset="-128"/>
                <a:ea typeface="Meiryo" panose="020B0604030504040204" pitchFamily="34" charset="-128"/>
                <a:cs typeface="Meiryo" charset="-128"/>
              </a:rPr>
              <a:t>Pay by Mile</a:t>
            </a:r>
            <a:endParaRPr kumimoji="1" lang="ja-JP" altLang="en-US" sz="1400" dirty="0">
              <a:solidFill>
                <a:schemeClr val="bg1"/>
              </a:solidFill>
              <a:latin typeface="Meiryo" panose="020B0604030504040204" pitchFamily="34" charset="-128"/>
              <a:ea typeface="Meiryo" panose="020B0604030504040204" pitchFamily="34" charset="-128"/>
              <a:cs typeface="Meiryo" charset="-128"/>
            </a:endParaRPr>
          </a:p>
        </p:txBody>
      </p:sp>
      <p:sp>
        <p:nvSpPr>
          <p:cNvPr id="26" name="テキスト ボックス 25"/>
          <p:cNvSpPr txBox="1"/>
          <p:nvPr/>
        </p:nvSpPr>
        <p:spPr>
          <a:xfrm>
            <a:off x="6647943" y="3243452"/>
            <a:ext cx="2031325" cy="800219"/>
          </a:xfrm>
          <a:prstGeom prst="rect">
            <a:avLst/>
          </a:prstGeom>
          <a:noFill/>
        </p:spPr>
        <p:txBody>
          <a:bodyPr wrap="none" rtlCol="0">
            <a:spAutoFit/>
          </a:bodyPr>
          <a:lstStyle/>
          <a:p>
            <a:pPr algn="ctr"/>
            <a:r>
              <a:rPr lang="ja-JP" altLang="en-US" sz="1600" dirty="0">
                <a:solidFill>
                  <a:schemeClr val="bg1"/>
                </a:solidFill>
                <a:latin typeface="Meiryo" panose="020B0604030504040204" pitchFamily="34" charset="-128"/>
                <a:ea typeface="Meiryo" panose="020B0604030504040204" pitchFamily="34" charset="-128"/>
                <a:cs typeface="Meiryo" charset="-128"/>
              </a:rPr>
              <a:t>出力</a:t>
            </a:r>
            <a:r>
              <a:rPr lang="en-US" altLang="ja-JP" sz="1600" dirty="0">
                <a:solidFill>
                  <a:schemeClr val="bg1"/>
                </a:solidFill>
                <a:latin typeface="Meiryo" panose="020B0604030504040204" pitchFamily="34" charset="-128"/>
                <a:ea typeface="Meiryo" panose="020B0604030504040204" pitchFamily="34" charset="-128"/>
                <a:cs typeface="Meiryo" charset="-128"/>
              </a:rPr>
              <a:t>×</a:t>
            </a:r>
            <a:r>
              <a:rPr lang="ja-JP" altLang="en-US" sz="1600" dirty="0">
                <a:solidFill>
                  <a:schemeClr val="bg1"/>
                </a:solidFill>
                <a:latin typeface="Meiryo" panose="020B0604030504040204" pitchFamily="34" charset="-128"/>
                <a:ea typeface="Meiryo" panose="020B0604030504040204" pitchFamily="34" charset="-128"/>
                <a:cs typeface="Meiryo" charset="-128"/>
              </a:rPr>
              <a:t>時間に応じた</a:t>
            </a:r>
            <a:endParaRPr lang="en-US" altLang="ja-JP" sz="1600" dirty="0">
              <a:solidFill>
                <a:schemeClr val="bg1"/>
              </a:solidFill>
              <a:latin typeface="Meiryo" panose="020B0604030504040204" pitchFamily="34" charset="-128"/>
              <a:ea typeface="Meiryo" panose="020B0604030504040204" pitchFamily="34" charset="-128"/>
              <a:cs typeface="Meiryo" charset="-128"/>
            </a:endParaRPr>
          </a:p>
          <a:p>
            <a:pPr algn="ctr"/>
            <a:r>
              <a:rPr kumimoji="1" lang="ja-JP" altLang="en-US" sz="1600" dirty="0">
                <a:solidFill>
                  <a:schemeClr val="bg1"/>
                </a:solidFill>
                <a:latin typeface="Meiryo" panose="020B0604030504040204" pitchFamily="34" charset="-128"/>
                <a:ea typeface="Meiryo" panose="020B0604030504040204" pitchFamily="34" charset="-128"/>
                <a:cs typeface="Meiryo" charset="-128"/>
              </a:rPr>
              <a:t>従量課金サービス</a:t>
            </a:r>
            <a:endParaRPr kumimoji="1" lang="en-US" altLang="ja-JP" sz="1600" dirty="0">
              <a:solidFill>
                <a:schemeClr val="bg1"/>
              </a:solidFill>
              <a:latin typeface="Meiryo" panose="020B0604030504040204" pitchFamily="34" charset="-128"/>
              <a:ea typeface="Meiryo" panose="020B0604030504040204" pitchFamily="34" charset="-128"/>
              <a:cs typeface="Meiryo" charset="-128"/>
            </a:endParaRPr>
          </a:p>
          <a:p>
            <a:pPr algn="ctr"/>
            <a:r>
              <a:rPr lang="en-US" altLang="ja-JP" sz="1400" dirty="0">
                <a:solidFill>
                  <a:schemeClr val="bg1"/>
                </a:solidFill>
                <a:latin typeface="Meiryo" panose="020B0604030504040204" pitchFamily="34" charset="-128"/>
                <a:ea typeface="Meiryo" panose="020B0604030504040204" pitchFamily="34" charset="-128"/>
                <a:cs typeface="Meiryo" charset="-128"/>
              </a:rPr>
              <a:t>Pay by Power</a:t>
            </a:r>
            <a:endParaRPr kumimoji="1" lang="ja-JP" altLang="en-US" sz="1400" dirty="0">
              <a:solidFill>
                <a:schemeClr val="bg1"/>
              </a:solidFill>
              <a:latin typeface="Meiryo" panose="020B0604030504040204" pitchFamily="34" charset="-128"/>
              <a:ea typeface="Meiryo" panose="020B0604030504040204" pitchFamily="34" charset="-128"/>
              <a:cs typeface="Meiryo" charset="-128"/>
            </a:endParaRPr>
          </a:p>
        </p:txBody>
      </p:sp>
      <p:sp>
        <p:nvSpPr>
          <p:cNvPr id="27" name="テキスト ボックス 26"/>
          <p:cNvSpPr txBox="1"/>
          <p:nvPr/>
        </p:nvSpPr>
        <p:spPr>
          <a:xfrm>
            <a:off x="4830821" y="1518687"/>
            <a:ext cx="1814215" cy="800219"/>
          </a:xfrm>
          <a:prstGeom prst="rect">
            <a:avLst/>
          </a:prstGeom>
          <a:noFill/>
        </p:spPr>
        <p:txBody>
          <a:bodyPr wrap="none" rtlCol="0">
            <a:spAutoFit/>
          </a:bodyPr>
          <a:lstStyle/>
          <a:p>
            <a:pPr algn="ctr"/>
            <a:r>
              <a:rPr kumimoji="1" lang="ja-JP" altLang="en-US" sz="1600" dirty="0">
                <a:solidFill>
                  <a:schemeClr val="bg1"/>
                </a:solidFill>
                <a:latin typeface="Meiryo" panose="020B0604030504040204" pitchFamily="34" charset="-128"/>
                <a:ea typeface="Meiryo" panose="020B0604030504040204" pitchFamily="34" charset="-128"/>
                <a:cs typeface="Meiryo" charset="-128"/>
              </a:rPr>
              <a:t>工事施工</a:t>
            </a:r>
            <a:endParaRPr kumimoji="1" lang="en-US" altLang="ja-JP" sz="1600" dirty="0">
              <a:solidFill>
                <a:schemeClr val="bg1"/>
              </a:solidFill>
              <a:latin typeface="Meiryo" panose="020B0604030504040204" pitchFamily="34" charset="-128"/>
              <a:ea typeface="Meiryo" panose="020B0604030504040204" pitchFamily="34" charset="-128"/>
              <a:cs typeface="Meiryo" charset="-128"/>
            </a:endParaRPr>
          </a:p>
          <a:p>
            <a:pPr algn="ctr"/>
            <a:r>
              <a:rPr lang="ja-JP" altLang="en-US" sz="1600" dirty="0">
                <a:solidFill>
                  <a:schemeClr val="bg1"/>
                </a:solidFill>
                <a:latin typeface="Meiryo" panose="020B0604030504040204" pitchFamily="34" charset="-128"/>
                <a:ea typeface="Meiryo" panose="020B0604030504040204" pitchFamily="34" charset="-128"/>
                <a:cs typeface="Meiryo" charset="-128"/>
              </a:rPr>
              <a:t>自動化</a:t>
            </a:r>
            <a:r>
              <a:rPr kumimoji="1" lang="ja-JP" altLang="en-US" sz="1600" dirty="0">
                <a:solidFill>
                  <a:schemeClr val="bg1"/>
                </a:solidFill>
                <a:latin typeface="Meiryo" panose="020B0604030504040204" pitchFamily="34" charset="-128"/>
                <a:ea typeface="Meiryo" panose="020B0604030504040204" pitchFamily="34" charset="-128"/>
                <a:cs typeface="Meiryo" charset="-128"/>
              </a:rPr>
              <a:t>サービス</a:t>
            </a:r>
            <a:endParaRPr kumimoji="1" lang="en-US" altLang="ja-JP" sz="1600" dirty="0">
              <a:solidFill>
                <a:schemeClr val="bg1"/>
              </a:solidFill>
              <a:latin typeface="Meiryo" panose="020B0604030504040204" pitchFamily="34" charset="-128"/>
              <a:ea typeface="Meiryo" panose="020B0604030504040204" pitchFamily="34" charset="-128"/>
              <a:cs typeface="Meiryo" charset="-128"/>
            </a:endParaRPr>
          </a:p>
          <a:p>
            <a:pPr algn="ctr"/>
            <a:r>
              <a:rPr lang="en-US" altLang="ja-JP" sz="1400" dirty="0">
                <a:solidFill>
                  <a:schemeClr val="bg1"/>
                </a:solidFill>
                <a:latin typeface="Meiryo" panose="020B0604030504040204" pitchFamily="34" charset="-128"/>
                <a:ea typeface="Meiryo" panose="020B0604030504040204" pitchFamily="34" charset="-128"/>
                <a:cs typeface="Meiryo" charset="-128"/>
              </a:rPr>
              <a:t>Smart Constriction</a:t>
            </a:r>
            <a:endParaRPr kumimoji="1" lang="ja-JP" altLang="en-US" sz="1400" dirty="0">
              <a:solidFill>
                <a:schemeClr val="bg1"/>
              </a:solidFill>
              <a:latin typeface="Meiryo" panose="020B0604030504040204" pitchFamily="34" charset="-128"/>
              <a:ea typeface="Meiryo" panose="020B0604030504040204" pitchFamily="34" charset="-128"/>
              <a:cs typeface="Meiryo" charset="-128"/>
            </a:endParaRPr>
          </a:p>
        </p:txBody>
      </p:sp>
      <p:sp>
        <p:nvSpPr>
          <p:cNvPr id="29" name="正方形/長方形 28"/>
          <p:cNvSpPr/>
          <p:nvPr/>
        </p:nvSpPr>
        <p:spPr>
          <a:xfrm>
            <a:off x="4830822" y="3248677"/>
            <a:ext cx="1843286" cy="830997"/>
          </a:xfrm>
          <a:prstGeom prst="rect">
            <a:avLst/>
          </a:prstGeom>
        </p:spPr>
        <p:txBody>
          <a:bodyPr wrap="square">
            <a:spAutoFit/>
          </a:bodyPr>
          <a:lstStyle/>
          <a:p>
            <a:pPr algn="ctr"/>
            <a:r>
              <a:rPr lang="ja-JP" altLang="en-US" sz="1600" dirty="0">
                <a:solidFill>
                  <a:schemeClr val="bg1"/>
                </a:solidFill>
                <a:latin typeface="Meiryo" panose="020B0604030504040204" pitchFamily="34" charset="-128"/>
                <a:ea typeface="Meiryo" panose="020B0604030504040204" pitchFamily="34" charset="-128"/>
                <a:cs typeface="Meiryo" charset="-128"/>
              </a:rPr>
              <a:t>建設機械</a:t>
            </a:r>
            <a:endParaRPr lang="en-US" altLang="ja-JP" sz="1600" dirty="0">
              <a:solidFill>
                <a:schemeClr val="bg1"/>
              </a:solidFill>
              <a:latin typeface="Meiryo" panose="020B0604030504040204" pitchFamily="34" charset="-128"/>
              <a:ea typeface="Meiryo" panose="020B0604030504040204" pitchFamily="34" charset="-128"/>
              <a:cs typeface="Meiryo" charset="-128"/>
            </a:endParaRPr>
          </a:p>
          <a:p>
            <a:pPr algn="ctr"/>
            <a:r>
              <a:rPr lang="ja-JP" altLang="en-US" sz="1600" dirty="0">
                <a:solidFill>
                  <a:schemeClr val="bg1"/>
                </a:solidFill>
                <a:latin typeface="Meiryo" panose="020B0604030504040204" pitchFamily="34" charset="-128"/>
                <a:ea typeface="Meiryo" panose="020B0604030504040204" pitchFamily="34" charset="-128"/>
                <a:cs typeface="Meiryo" charset="-128"/>
              </a:rPr>
              <a:t>遠隔確認サービス</a:t>
            </a:r>
            <a:endParaRPr lang="en-US" altLang="ja-JP" sz="1600" dirty="0">
              <a:solidFill>
                <a:schemeClr val="bg1"/>
              </a:solidFill>
              <a:latin typeface="Meiryo" panose="020B0604030504040204" pitchFamily="34" charset="-128"/>
              <a:ea typeface="Meiryo" panose="020B0604030504040204" pitchFamily="34" charset="-128"/>
              <a:cs typeface="Meiryo" charset="-128"/>
            </a:endParaRPr>
          </a:p>
          <a:p>
            <a:pPr algn="ctr"/>
            <a:r>
              <a:rPr lang="en-US" altLang="ja-JP" sz="1600" dirty="0">
                <a:solidFill>
                  <a:schemeClr val="bg1"/>
                </a:solidFill>
                <a:latin typeface="Meiryo" panose="020B0604030504040204" pitchFamily="34" charset="-128"/>
                <a:ea typeface="Meiryo" panose="020B0604030504040204" pitchFamily="34" charset="-128"/>
                <a:cs typeface="Meiryo" charset="-128"/>
              </a:rPr>
              <a:t>KOMTRAX</a:t>
            </a:r>
            <a:endParaRPr lang="ja-JP" altLang="en-US" sz="1600" dirty="0">
              <a:solidFill>
                <a:schemeClr val="bg1"/>
              </a:solidFill>
              <a:latin typeface="Meiryo" panose="020B0604030504040204" pitchFamily="34" charset="-128"/>
              <a:ea typeface="Meiryo" panose="020B0604030504040204" pitchFamily="34" charset="-128"/>
              <a:cs typeface="Meiryo" charset="-128"/>
            </a:endParaRPr>
          </a:p>
        </p:txBody>
      </p:sp>
      <p:sp>
        <p:nvSpPr>
          <p:cNvPr id="30" name="テキスト ボックス 29"/>
          <p:cNvSpPr txBox="1"/>
          <p:nvPr/>
        </p:nvSpPr>
        <p:spPr>
          <a:xfrm>
            <a:off x="2880103" y="1517455"/>
            <a:ext cx="1865886" cy="830997"/>
          </a:xfrm>
          <a:prstGeom prst="rect">
            <a:avLst/>
          </a:prstGeom>
          <a:noFill/>
        </p:spPr>
        <p:txBody>
          <a:bodyPr wrap="square" rtlCol="0">
            <a:spAutoFit/>
          </a:bodyPr>
          <a:lstStyle/>
          <a:p>
            <a:pPr algn="ctr"/>
            <a:r>
              <a:rPr lang="ja-JP" altLang="en-US" sz="1600" dirty="0">
                <a:solidFill>
                  <a:schemeClr val="bg1"/>
                </a:solidFill>
                <a:latin typeface="Meiryo" panose="020B0604030504040204" pitchFamily="34" charset="-128"/>
                <a:ea typeface="Meiryo" panose="020B0604030504040204" pitchFamily="34" charset="-128"/>
                <a:cs typeface="Meiryo" charset="-128"/>
              </a:rPr>
              <a:t>安全・省エネ</a:t>
            </a:r>
            <a:r>
              <a:rPr kumimoji="1" lang="ja-JP" altLang="en-US" sz="1600" dirty="0">
                <a:solidFill>
                  <a:schemeClr val="bg1"/>
                </a:solidFill>
                <a:latin typeface="Meiryo" panose="020B0604030504040204" pitchFamily="34" charset="-128"/>
                <a:ea typeface="Meiryo" panose="020B0604030504040204" pitchFamily="34" charset="-128"/>
                <a:cs typeface="Meiryo" charset="-128"/>
              </a:rPr>
              <a:t>運転</a:t>
            </a:r>
            <a:endParaRPr kumimoji="1" lang="en-US" altLang="ja-JP" sz="1600" dirty="0">
              <a:solidFill>
                <a:schemeClr val="bg1"/>
              </a:solidFill>
              <a:latin typeface="Meiryo" panose="020B0604030504040204" pitchFamily="34" charset="-128"/>
              <a:ea typeface="Meiryo" panose="020B0604030504040204" pitchFamily="34" charset="-128"/>
              <a:cs typeface="Meiryo" charset="-128"/>
            </a:endParaRPr>
          </a:p>
          <a:p>
            <a:pPr algn="ctr"/>
            <a:r>
              <a:rPr lang="ja-JP" altLang="en-US" sz="1600" dirty="0">
                <a:solidFill>
                  <a:schemeClr val="bg1"/>
                </a:solidFill>
                <a:latin typeface="Meiryo" panose="020B0604030504040204" pitchFamily="34" charset="-128"/>
                <a:ea typeface="Meiryo" panose="020B0604030504040204" pitchFamily="34" charset="-128"/>
                <a:cs typeface="Meiryo" charset="-128"/>
              </a:rPr>
              <a:t>コンサルティング</a:t>
            </a:r>
            <a:endParaRPr lang="en-US" altLang="ja-JP" sz="1600" dirty="0">
              <a:solidFill>
                <a:schemeClr val="bg1"/>
              </a:solidFill>
              <a:latin typeface="Meiryo" panose="020B0604030504040204" pitchFamily="34" charset="-128"/>
              <a:ea typeface="Meiryo" panose="020B0604030504040204" pitchFamily="34" charset="-128"/>
              <a:cs typeface="Meiryo" charset="-128"/>
            </a:endParaRPr>
          </a:p>
          <a:p>
            <a:pPr algn="ctr"/>
            <a:r>
              <a:rPr kumimoji="1" lang="ja-JP" altLang="en-US" sz="1600" dirty="0">
                <a:solidFill>
                  <a:schemeClr val="bg1"/>
                </a:solidFill>
                <a:latin typeface="Meiryo" panose="020B0604030504040204" pitchFamily="34" charset="-128"/>
                <a:ea typeface="Meiryo" panose="020B0604030504040204" pitchFamily="34" charset="-128"/>
                <a:cs typeface="Meiryo" charset="-128"/>
              </a:rPr>
              <a:t>予防保守・交換</a:t>
            </a:r>
            <a:endParaRPr kumimoji="1" lang="ja-JP" altLang="en-US" sz="1400" dirty="0">
              <a:solidFill>
                <a:schemeClr val="bg1"/>
              </a:solidFill>
              <a:latin typeface="Meiryo" panose="020B0604030504040204" pitchFamily="34" charset="-128"/>
              <a:ea typeface="Meiryo" panose="020B0604030504040204" pitchFamily="34" charset="-128"/>
              <a:cs typeface="Meiryo" charset="-128"/>
            </a:endParaRPr>
          </a:p>
        </p:txBody>
      </p:sp>
      <p:sp>
        <p:nvSpPr>
          <p:cNvPr id="31" name="テキスト ボックス 30"/>
          <p:cNvSpPr txBox="1"/>
          <p:nvPr/>
        </p:nvSpPr>
        <p:spPr>
          <a:xfrm>
            <a:off x="6725916" y="1519373"/>
            <a:ext cx="1865886" cy="830997"/>
          </a:xfrm>
          <a:prstGeom prst="rect">
            <a:avLst/>
          </a:prstGeom>
          <a:noFill/>
        </p:spPr>
        <p:txBody>
          <a:bodyPr wrap="square" rtlCol="0">
            <a:spAutoFit/>
          </a:bodyPr>
          <a:lstStyle/>
          <a:p>
            <a:pPr algn="ctr"/>
            <a:r>
              <a:rPr lang="ja-JP" altLang="en-US" sz="1600" dirty="0">
                <a:solidFill>
                  <a:schemeClr val="bg1"/>
                </a:solidFill>
                <a:latin typeface="Meiryo" panose="020B0604030504040204" pitchFamily="34" charset="-128"/>
                <a:ea typeface="Meiryo" panose="020B0604030504040204" pitchFamily="34" charset="-128"/>
                <a:cs typeface="Meiryo" charset="-128"/>
              </a:rPr>
              <a:t>燃料費節約</a:t>
            </a:r>
            <a:endParaRPr lang="en-US" altLang="ja-JP" sz="1600" dirty="0">
              <a:solidFill>
                <a:schemeClr val="bg1"/>
              </a:solidFill>
              <a:latin typeface="Meiryo" panose="020B0604030504040204" pitchFamily="34" charset="-128"/>
              <a:ea typeface="Meiryo" panose="020B0604030504040204" pitchFamily="34" charset="-128"/>
              <a:cs typeface="Meiryo" charset="-128"/>
            </a:endParaRPr>
          </a:p>
          <a:p>
            <a:pPr algn="ctr"/>
            <a:r>
              <a:rPr lang="ja-JP" altLang="en-US" sz="1600" dirty="0">
                <a:solidFill>
                  <a:schemeClr val="bg1"/>
                </a:solidFill>
                <a:latin typeface="Meiryo" panose="020B0604030504040204" pitchFamily="34" charset="-128"/>
                <a:ea typeface="Meiryo" panose="020B0604030504040204" pitchFamily="34" charset="-128"/>
                <a:cs typeface="Meiryo" charset="-128"/>
              </a:rPr>
              <a:t>コンサルティング</a:t>
            </a:r>
            <a:endParaRPr lang="en-US" altLang="ja-JP" sz="1600" dirty="0">
              <a:solidFill>
                <a:schemeClr val="bg1"/>
              </a:solidFill>
              <a:latin typeface="Meiryo" panose="020B0604030504040204" pitchFamily="34" charset="-128"/>
              <a:ea typeface="Meiryo" panose="020B0604030504040204" pitchFamily="34" charset="-128"/>
              <a:cs typeface="Meiryo" charset="-128"/>
            </a:endParaRPr>
          </a:p>
          <a:p>
            <a:pPr algn="ctr"/>
            <a:r>
              <a:rPr kumimoji="1" lang="ja-JP" altLang="en-US" sz="1600" dirty="0">
                <a:solidFill>
                  <a:schemeClr val="bg1"/>
                </a:solidFill>
                <a:latin typeface="Meiryo" panose="020B0604030504040204" pitchFamily="34" charset="-128"/>
                <a:ea typeface="Meiryo" panose="020B0604030504040204" pitchFamily="34" charset="-128"/>
                <a:cs typeface="Meiryo" charset="-128"/>
              </a:rPr>
              <a:t>予防保守・交換</a:t>
            </a:r>
            <a:endParaRPr kumimoji="1" lang="ja-JP" altLang="en-US" sz="1400" dirty="0">
              <a:solidFill>
                <a:schemeClr val="bg1"/>
              </a:solidFill>
              <a:latin typeface="Meiryo" panose="020B0604030504040204" pitchFamily="34" charset="-128"/>
              <a:ea typeface="Meiryo" panose="020B0604030504040204" pitchFamily="34" charset="-128"/>
              <a:cs typeface="Meiryo" charset="-128"/>
            </a:endParaRPr>
          </a:p>
        </p:txBody>
      </p:sp>
    </p:spTree>
    <p:extLst>
      <p:ext uri="{BB962C8B-B14F-4D97-AF65-F5344CB8AC3E}">
        <p14:creationId xmlns:p14="http://schemas.microsoft.com/office/powerpoint/2010/main" val="7820826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174EDE1-BC86-EB4A-8C52-9E42714C641A}"/>
              </a:ext>
            </a:extLst>
          </p:cNvPr>
          <p:cNvSpPr>
            <a:spLocks noGrp="1"/>
          </p:cNvSpPr>
          <p:nvPr>
            <p:ph type="title"/>
          </p:nvPr>
        </p:nvSpPr>
        <p:spPr/>
        <p:txBody>
          <a:bodyPr/>
          <a:lstStyle/>
          <a:p>
            <a:r>
              <a:rPr lang="ja-JP" altLang="en-US"/>
              <a:t>モノのサービス化：</a:t>
            </a:r>
            <a:r>
              <a:rPr kumimoji="1" lang="ja-JP" altLang="en-US"/>
              <a:t>ビジネス</a:t>
            </a:r>
            <a:r>
              <a:rPr lang="ja-JP" altLang="en-US"/>
              <a:t>・</a:t>
            </a:r>
            <a:r>
              <a:rPr kumimoji="1" lang="ja-JP" altLang="en-US"/>
              <a:t>モデルの変革</a:t>
            </a:r>
          </a:p>
        </p:txBody>
      </p:sp>
      <p:pic>
        <p:nvPicPr>
          <p:cNvPr id="3" name="図 2">
            <a:extLst>
              <a:ext uri="{FF2B5EF4-FFF2-40B4-BE49-F238E27FC236}">
                <a16:creationId xmlns:a16="http://schemas.microsoft.com/office/drawing/2014/main" id="{B8B83DC8-E235-D04A-93EC-BA1EC490813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95535" y="2006277"/>
            <a:ext cx="2528853" cy="1685902"/>
          </a:xfrm>
          <a:prstGeom prst="rect">
            <a:avLst/>
          </a:prstGeom>
        </p:spPr>
      </p:pic>
      <p:pic>
        <p:nvPicPr>
          <p:cNvPr id="4" name="図 3">
            <a:extLst>
              <a:ext uri="{FF2B5EF4-FFF2-40B4-BE49-F238E27FC236}">
                <a16:creationId xmlns:a16="http://schemas.microsoft.com/office/drawing/2014/main" id="{F97CA4E1-8B96-044D-AA27-E6B01DB2FDE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95535" y="4022501"/>
            <a:ext cx="2528853" cy="1685902"/>
          </a:xfrm>
          <a:prstGeom prst="rect">
            <a:avLst/>
          </a:prstGeom>
        </p:spPr>
      </p:pic>
      <p:pic>
        <p:nvPicPr>
          <p:cNvPr id="6" name="図 5">
            <a:extLst>
              <a:ext uri="{FF2B5EF4-FFF2-40B4-BE49-F238E27FC236}">
                <a16:creationId xmlns:a16="http://schemas.microsoft.com/office/drawing/2014/main" id="{F89D409E-289B-5847-8638-9A1BC11B7E61}"/>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61808" y="1467339"/>
            <a:ext cx="719574" cy="394922"/>
          </a:xfrm>
          <a:prstGeom prst="rect">
            <a:avLst/>
          </a:prstGeom>
        </p:spPr>
      </p:pic>
      <p:sp>
        <p:nvSpPr>
          <p:cNvPr id="7" name="テキスト ボックス 6">
            <a:extLst>
              <a:ext uri="{FF2B5EF4-FFF2-40B4-BE49-F238E27FC236}">
                <a16:creationId xmlns:a16="http://schemas.microsoft.com/office/drawing/2014/main" id="{F7A195CE-50E8-8443-B8D9-918412EA581C}"/>
              </a:ext>
            </a:extLst>
          </p:cNvPr>
          <p:cNvSpPr txBox="1"/>
          <p:nvPr/>
        </p:nvSpPr>
        <p:spPr>
          <a:xfrm>
            <a:off x="1115109" y="1501366"/>
            <a:ext cx="1802095" cy="338554"/>
          </a:xfrm>
          <a:prstGeom prst="rect">
            <a:avLst/>
          </a:prstGeom>
          <a:noFill/>
        </p:spPr>
        <p:txBody>
          <a:bodyPr wrap="none" rtlCol="0">
            <a:spAutoFit/>
          </a:bodyPr>
          <a:lstStyle/>
          <a:p>
            <a:pPr algn="r"/>
            <a:r>
              <a:rPr kumimoji="1" lang="en-US" altLang="ja-JP" sz="1600" dirty="0"/>
              <a:t>VISION-S Prototype</a:t>
            </a:r>
            <a:endParaRPr kumimoji="1" lang="ja-JP" altLang="en-US" sz="1600"/>
          </a:p>
        </p:txBody>
      </p:sp>
      <p:pic>
        <p:nvPicPr>
          <p:cNvPr id="9" name="図 8">
            <a:extLst>
              <a:ext uri="{FF2B5EF4-FFF2-40B4-BE49-F238E27FC236}">
                <a16:creationId xmlns:a16="http://schemas.microsoft.com/office/drawing/2014/main" id="{A17AA647-9C56-D84E-8135-9432300A32ED}"/>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481899" y="3428055"/>
            <a:ext cx="2354527" cy="2561299"/>
          </a:xfrm>
          <a:prstGeom prst="rect">
            <a:avLst/>
          </a:prstGeom>
        </p:spPr>
      </p:pic>
      <p:pic>
        <p:nvPicPr>
          <p:cNvPr id="8" name="図 7">
            <a:extLst>
              <a:ext uri="{FF2B5EF4-FFF2-40B4-BE49-F238E27FC236}">
                <a16:creationId xmlns:a16="http://schemas.microsoft.com/office/drawing/2014/main" id="{37D5DA15-4BC3-D744-AE85-A88F7AC8602E}"/>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307573" y="2047248"/>
            <a:ext cx="2528853" cy="1421778"/>
          </a:xfrm>
          <a:prstGeom prst="rect">
            <a:avLst/>
          </a:prstGeom>
        </p:spPr>
      </p:pic>
      <p:pic>
        <p:nvPicPr>
          <p:cNvPr id="10" name="図 9">
            <a:extLst>
              <a:ext uri="{FF2B5EF4-FFF2-40B4-BE49-F238E27FC236}">
                <a16:creationId xmlns:a16="http://schemas.microsoft.com/office/drawing/2014/main" id="{A8246974-14D9-224E-B748-E3B27F59C4C3}"/>
              </a:ext>
            </a:extLst>
          </p:cNvPr>
          <p:cNvPicPr>
            <a:picLocks noChangeAspect="1"/>
          </p:cNvPicPr>
          <p:nvPr/>
        </p:nvPicPr>
        <p:blipFill>
          <a:blip r:embed="rId8"/>
          <a:stretch>
            <a:fillRect/>
          </a:stretch>
        </p:blipFill>
        <p:spPr>
          <a:xfrm>
            <a:off x="6010752" y="2006277"/>
            <a:ext cx="2528853" cy="1685902"/>
          </a:xfrm>
          <a:prstGeom prst="rect">
            <a:avLst/>
          </a:prstGeom>
        </p:spPr>
      </p:pic>
      <p:pic>
        <p:nvPicPr>
          <p:cNvPr id="11" name="図 10">
            <a:extLst>
              <a:ext uri="{FF2B5EF4-FFF2-40B4-BE49-F238E27FC236}">
                <a16:creationId xmlns:a16="http://schemas.microsoft.com/office/drawing/2014/main" id="{3E1853FA-D7F7-5241-A188-817178C80EAC}"/>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6010752" y="4285923"/>
            <a:ext cx="2528853" cy="1422480"/>
          </a:xfrm>
          <a:prstGeom prst="rect">
            <a:avLst/>
          </a:prstGeom>
        </p:spPr>
      </p:pic>
      <p:pic>
        <p:nvPicPr>
          <p:cNvPr id="14" name="図 13">
            <a:extLst>
              <a:ext uri="{FF2B5EF4-FFF2-40B4-BE49-F238E27FC236}">
                <a16:creationId xmlns:a16="http://schemas.microsoft.com/office/drawing/2014/main" id="{408F06E2-56CA-0A43-9875-94703A112C2A}"/>
              </a:ext>
              <a:ext uri="{C183D7F6-B498-43B3-948B-1728B52AA6E4}">
                <adec:decorative xmlns:adec="http://schemas.microsoft.com/office/drawing/2017/decorative" val="1"/>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7020272" y="3468181"/>
            <a:ext cx="720080" cy="904065"/>
          </a:xfrm>
          <a:prstGeom prst="rect">
            <a:avLst/>
          </a:prstGeom>
          <a:effectLst>
            <a:outerShdw blurRad="50800" dist="38100" dir="2700000" algn="tl" rotWithShape="0">
              <a:prstClr val="black">
                <a:alpha val="40000"/>
              </a:prstClr>
            </a:outerShdw>
          </a:effectLst>
        </p:spPr>
      </p:pic>
      <p:pic>
        <p:nvPicPr>
          <p:cNvPr id="15" name="図 14">
            <a:extLst>
              <a:ext uri="{FF2B5EF4-FFF2-40B4-BE49-F238E27FC236}">
                <a16:creationId xmlns:a16="http://schemas.microsoft.com/office/drawing/2014/main" id="{B9AF15A2-4A3B-AD4A-8608-9C3371CC27C6}"/>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3635896" y="1594567"/>
            <a:ext cx="901335" cy="152152"/>
          </a:xfrm>
          <a:prstGeom prst="rect">
            <a:avLst/>
          </a:prstGeom>
        </p:spPr>
      </p:pic>
      <p:sp>
        <p:nvSpPr>
          <p:cNvPr id="16" name="テキスト ボックス 15">
            <a:extLst>
              <a:ext uri="{FF2B5EF4-FFF2-40B4-BE49-F238E27FC236}">
                <a16:creationId xmlns:a16="http://schemas.microsoft.com/office/drawing/2014/main" id="{C35CD3AD-45F6-AC44-BA6A-E2D1837B4B4A}"/>
              </a:ext>
            </a:extLst>
          </p:cNvPr>
          <p:cNvSpPr txBox="1"/>
          <p:nvPr/>
        </p:nvSpPr>
        <p:spPr>
          <a:xfrm>
            <a:off x="7174502" y="1501366"/>
            <a:ext cx="1213922" cy="338554"/>
          </a:xfrm>
          <a:prstGeom prst="rect">
            <a:avLst/>
          </a:prstGeom>
          <a:noFill/>
        </p:spPr>
        <p:txBody>
          <a:bodyPr wrap="none" rtlCol="0">
            <a:spAutoFit/>
          </a:bodyPr>
          <a:lstStyle/>
          <a:p>
            <a:pPr algn="r"/>
            <a:r>
              <a:rPr kumimoji="1" lang="en-US" altLang="ja-JP" sz="1600" dirty="0"/>
              <a:t>WOVEN City</a:t>
            </a:r>
            <a:endParaRPr kumimoji="1" lang="ja-JP" altLang="en-US" sz="1600"/>
          </a:p>
        </p:txBody>
      </p:sp>
      <p:sp>
        <p:nvSpPr>
          <p:cNvPr id="17" name="テキスト ボックス 16">
            <a:extLst>
              <a:ext uri="{FF2B5EF4-FFF2-40B4-BE49-F238E27FC236}">
                <a16:creationId xmlns:a16="http://schemas.microsoft.com/office/drawing/2014/main" id="{03F72FB9-9AEF-4B44-BC9C-25FF1B266497}"/>
              </a:ext>
            </a:extLst>
          </p:cNvPr>
          <p:cNvSpPr txBox="1"/>
          <p:nvPr/>
        </p:nvSpPr>
        <p:spPr>
          <a:xfrm>
            <a:off x="4574835" y="1489308"/>
            <a:ext cx="933269" cy="338554"/>
          </a:xfrm>
          <a:prstGeom prst="rect">
            <a:avLst/>
          </a:prstGeom>
          <a:noFill/>
        </p:spPr>
        <p:txBody>
          <a:bodyPr wrap="none" rtlCol="0">
            <a:spAutoFit/>
          </a:bodyPr>
          <a:lstStyle/>
          <a:p>
            <a:pPr algn="r"/>
            <a:r>
              <a:rPr kumimoji="1" lang="en-US" altLang="ja-JP" sz="1600" dirty="0"/>
              <a:t>e-palette</a:t>
            </a:r>
            <a:endParaRPr kumimoji="1" lang="ja-JP" altLang="en-US" sz="1600"/>
          </a:p>
        </p:txBody>
      </p:sp>
      <p:pic>
        <p:nvPicPr>
          <p:cNvPr id="18" name="図 17">
            <a:extLst>
              <a:ext uri="{FF2B5EF4-FFF2-40B4-BE49-F238E27FC236}">
                <a16:creationId xmlns:a16="http://schemas.microsoft.com/office/drawing/2014/main" id="{1265FF50-B6DB-E747-84DB-57A5547BF44C}"/>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6228184" y="1594567"/>
            <a:ext cx="901335" cy="152152"/>
          </a:xfrm>
          <a:prstGeom prst="rect">
            <a:avLst/>
          </a:prstGeom>
        </p:spPr>
      </p:pic>
      <p:sp>
        <p:nvSpPr>
          <p:cNvPr id="19" name="テキスト ボックス 18">
            <a:extLst>
              <a:ext uri="{FF2B5EF4-FFF2-40B4-BE49-F238E27FC236}">
                <a16:creationId xmlns:a16="http://schemas.microsoft.com/office/drawing/2014/main" id="{D95C226F-8E5B-6D42-9EA5-9F6A8F1F59B3}"/>
              </a:ext>
            </a:extLst>
          </p:cNvPr>
          <p:cNvSpPr txBox="1"/>
          <p:nvPr/>
        </p:nvSpPr>
        <p:spPr>
          <a:xfrm>
            <a:off x="230400" y="917128"/>
            <a:ext cx="2698175" cy="523220"/>
          </a:xfrm>
          <a:prstGeom prst="rect">
            <a:avLst/>
          </a:prstGeom>
          <a:noFill/>
        </p:spPr>
        <p:txBody>
          <a:bodyPr wrap="none" rtlCol="0">
            <a:spAutoFit/>
          </a:bodyPr>
          <a:lstStyle/>
          <a:p>
            <a:r>
              <a:rPr kumimoji="1" lang="ja-JP" altLang="en-US" sz="1400">
                <a:solidFill>
                  <a:srgbClr val="0070C0"/>
                </a:solidFill>
                <a:latin typeface="Meiryo" panose="020B0604030504040204" pitchFamily="34" charset="-128"/>
                <a:ea typeface="Meiryo" panose="020B0604030504040204" pitchFamily="34" charset="-128"/>
              </a:rPr>
              <a:t>エンターテイメント・デバイス</a:t>
            </a:r>
            <a:endParaRPr kumimoji="1" lang="en-US" altLang="ja-JP" sz="1400" dirty="0">
              <a:solidFill>
                <a:srgbClr val="0070C0"/>
              </a:solidFill>
              <a:latin typeface="Meiryo" panose="020B0604030504040204" pitchFamily="34" charset="-128"/>
              <a:ea typeface="Meiryo" panose="020B0604030504040204" pitchFamily="34" charset="-128"/>
            </a:endParaRPr>
          </a:p>
          <a:p>
            <a:r>
              <a:rPr lang="ja-JP" altLang="en-US" sz="1400">
                <a:solidFill>
                  <a:srgbClr val="0070C0"/>
                </a:solidFill>
                <a:latin typeface="Meiryo" panose="020B0604030504040204" pitchFamily="34" charset="-128"/>
                <a:ea typeface="Meiryo" panose="020B0604030504040204" pitchFamily="34" charset="-128"/>
              </a:rPr>
              <a:t>エンターテイメント空間として</a:t>
            </a:r>
            <a:endParaRPr kumimoji="1" lang="ja-JP" altLang="en-US" sz="1400">
              <a:solidFill>
                <a:srgbClr val="0070C0"/>
              </a:solidFill>
              <a:latin typeface="Meiryo" panose="020B0604030504040204" pitchFamily="34" charset="-128"/>
              <a:ea typeface="Meiryo" panose="020B0604030504040204" pitchFamily="34" charset="-128"/>
            </a:endParaRPr>
          </a:p>
        </p:txBody>
      </p:sp>
      <p:sp>
        <p:nvSpPr>
          <p:cNvPr id="20" name="テキスト ボックス 19">
            <a:extLst>
              <a:ext uri="{FF2B5EF4-FFF2-40B4-BE49-F238E27FC236}">
                <a16:creationId xmlns:a16="http://schemas.microsoft.com/office/drawing/2014/main" id="{D8A45047-70F9-EE45-B70D-E5A1B712B891}"/>
              </a:ext>
            </a:extLst>
          </p:cNvPr>
          <p:cNvSpPr txBox="1"/>
          <p:nvPr/>
        </p:nvSpPr>
        <p:spPr>
          <a:xfrm>
            <a:off x="3222911" y="917128"/>
            <a:ext cx="3057247" cy="523220"/>
          </a:xfrm>
          <a:prstGeom prst="rect">
            <a:avLst/>
          </a:prstGeom>
          <a:noFill/>
        </p:spPr>
        <p:txBody>
          <a:bodyPr wrap="none" rtlCol="0">
            <a:spAutoFit/>
          </a:bodyPr>
          <a:lstStyle/>
          <a:p>
            <a:r>
              <a:rPr kumimoji="1" lang="ja-JP" altLang="en-US" sz="1400">
                <a:solidFill>
                  <a:srgbClr val="0070C0"/>
                </a:solidFill>
                <a:latin typeface="Meiryo" panose="020B0604030504040204" pitchFamily="34" charset="-128"/>
                <a:ea typeface="Meiryo" panose="020B0604030504040204" pitchFamily="34" charset="-128"/>
              </a:rPr>
              <a:t>サービスを提供するためのデバイス</a:t>
            </a:r>
            <a:endParaRPr kumimoji="1" lang="en-US" altLang="ja-JP" sz="1400" dirty="0">
              <a:solidFill>
                <a:srgbClr val="0070C0"/>
              </a:solidFill>
              <a:latin typeface="Meiryo" panose="020B0604030504040204" pitchFamily="34" charset="-128"/>
              <a:ea typeface="Meiryo" panose="020B0604030504040204" pitchFamily="34" charset="-128"/>
            </a:endParaRPr>
          </a:p>
          <a:p>
            <a:r>
              <a:rPr lang="ja-JP" altLang="en-US" sz="1400">
                <a:solidFill>
                  <a:srgbClr val="0070C0"/>
                </a:solidFill>
                <a:latin typeface="Meiryo" panose="020B0604030504040204" pitchFamily="34" charset="-128"/>
                <a:ea typeface="Meiryo" panose="020B0604030504040204" pitchFamily="34" charset="-128"/>
              </a:rPr>
              <a:t>サービス・プラットフォームとして</a:t>
            </a:r>
            <a:endParaRPr kumimoji="1" lang="ja-JP" altLang="en-US" sz="1400">
              <a:solidFill>
                <a:srgbClr val="0070C0"/>
              </a:solidFill>
              <a:latin typeface="Meiryo" panose="020B0604030504040204" pitchFamily="34" charset="-128"/>
              <a:ea typeface="Meiryo" panose="020B0604030504040204" pitchFamily="34" charset="-128"/>
            </a:endParaRPr>
          </a:p>
        </p:txBody>
      </p:sp>
      <p:sp>
        <p:nvSpPr>
          <p:cNvPr id="21" name="テキスト ボックス 20">
            <a:extLst>
              <a:ext uri="{FF2B5EF4-FFF2-40B4-BE49-F238E27FC236}">
                <a16:creationId xmlns:a16="http://schemas.microsoft.com/office/drawing/2014/main" id="{06694892-FEA9-014B-993B-EC3CE424FBEE}"/>
              </a:ext>
            </a:extLst>
          </p:cNvPr>
          <p:cNvSpPr txBox="1"/>
          <p:nvPr/>
        </p:nvSpPr>
        <p:spPr>
          <a:xfrm>
            <a:off x="6760821" y="908720"/>
            <a:ext cx="1980029" cy="523220"/>
          </a:xfrm>
          <a:prstGeom prst="rect">
            <a:avLst/>
          </a:prstGeom>
          <a:noFill/>
        </p:spPr>
        <p:txBody>
          <a:bodyPr wrap="none" rtlCol="0">
            <a:spAutoFit/>
          </a:bodyPr>
          <a:lstStyle/>
          <a:p>
            <a:r>
              <a:rPr lang="ja-JP" altLang="en-US" sz="1400">
                <a:solidFill>
                  <a:srgbClr val="0070C0"/>
                </a:solidFill>
                <a:latin typeface="Meiryo" panose="020B0604030504040204" pitchFamily="34" charset="-128"/>
                <a:ea typeface="Meiryo" panose="020B0604030504040204" pitchFamily="34" charset="-128"/>
              </a:rPr>
              <a:t>コネクテッドな</a:t>
            </a:r>
            <a:r>
              <a:rPr kumimoji="1" lang="ja-JP" altLang="en-US" sz="1400">
                <a:solidFill>
                  <a:srgbClr val="0070C0"/>
                </a:solidFill>
                <a:latin typeface="Meiryo" panose="020B0604030504040204" pitchFamily="34" charset="-128"/>
                <a:ea typeface="Meiryo" panose="020B0604030504040204" pitchFamily="34" charset="-128"/>
              </a:rPr>
              <a:t>時代の</a:t>
            </a:r>
            <a:endParaRPr kumimoji="1" lang="en-US" altLang="ja-JP" sz="1400" dirty="0">
              <a:solidFill>
                <a:srgbClr val="0070C0"/>
              </a:solidFill>
              <a:latin typeface="Meiryo" panose="020B0604030504040204" pitchFamily="34" charset="-128"/>
              <a:ea typeface="Meiryo" panose="020B0604030504040204" pitchFamily="34" charset="-128"/>
            </a:endParaRPr>
          </a:p>
          <a:p>
            <a:r>
              <a:rPr kumimoji="1" lang="ja-JP" altLang="en-US" sz="1400">
                <a:solidFill>
                  <a:srgbClr val="0070C0"/>
                </a:solidFill>
                <a:latin typeface="Meiryo" panose="020B0604030504040204" pitchFamily="34" charset="-128"/>
                <a:ea typeface="Meiryo" panose="020B0604030504040204" pitchFamily="34" charset="-128"/>
              </a:rPr>
              <a:t>社会・生活空間として</a:t>
            </a:r>
          </a:p>
        </p:txBody>
      </p:sp>
      <p:sp>
        <p:nvSpPr>
          <p:cNvPr id="22" name="テキスト ボックス 21">
            <a:extLst>
              <a:ext uri="{FF2B5EF4-FFF2-40B4-BE49-F238E27FC236}">
                <a16:creationId xmlns:a16="http://schemas.microsoft.com/office/drawing/2014/main" id="{82AD1CF7-EA6C-B943-9C1B-E95ABFC170DC}"/>
              </a:ext>
            </a:extLst>
          </p:cNvPr>
          <p:cNvSpPr txBox="1"/>
          <p:nvPr/>
        </p:nvSpPr>
        <p:spPr>
          <a:xfrm>
            <a:off x="504219" y="6057267"/>
            <a:ext cx="8135560" cy="400110"/>
          </a:xfrm>
          <a:prstGeom prst="rect">
            <a:avLst/>
          </a:prstGeom>
          <a:noFill/>
        </p:spPr>
        <p:txBody>
          <a:bodyPr wrap="none" rtlCol="0">
            <a:spAutoFit/>
          </a:bodyPr>
          <a:lstStyle/>
          <a:p>
            <a:pPr algn="ctr"/>
            <a:r>
              <a:rPr kumimoji="1" lang="ja-JP" altLang="en-US" sz="2000">
                <a:solidFill>
                  <a:srgbClr val="0070C0"/>
                </a:solidFill>
                <a:latin typeface="Meiryo" panose="020B0604030504040204" pitchFamily="34" charset="-128"/>
                <a:ea typeface="Meiryo" panose="020B0604030504040204" pitchFamily="34" charset="-128"/>
              </a:rPr>
              <a:t>コネクテッドな時代のビジネスの可能性・新たな生き残り戦略の模索</a:t>
            </a:r>
          </a:p>
        </p:txBody>
      </p:sp>
      <p:pic>
        <p:nvPicPr>
          <p:cNvPr id="23" name="図 22">
            <a:extLst>
              <a:ext uri="{FF2B5EF4-FFF2-40B4-BE49-F238E27FC236}">
                <a16:creationId xmlns:a16="http://schemas.microsoft.com/office/drawing/2014/main" id="{348F3D1D-BA8C-AB46-B0CF-FB9832DFFBF5}"/>
              </a:ext>
            </a:extLst>
          </p:cNvPr>
          <p:cNvPicPr>
            <a:picLocks noChangeAspect="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704153" y="3800038"/>
            <a:ext cx="603589" cy="173230"/>
          </a:xfrm>
          <a:prstGeom prst="rect">
            <a:avLst/>
          </a:prstGeom>
        </p:spPr>
      </p:pic>
      <p:pic>
        <p:nvPicPr>
          <p:cNvPr id="24" name="図 23">
            <a:extLst>
              <a:ext uri="{FF2B5EF4-FFF2-40B4-BE49-F238E27FC236}">
                <a16:creationId xmlns:a16="http://schemas.microsoft.com/office/drawing/2014/main" id="{C6520AF5-F3FB-374A-A2C1-F22AB6E19857}"/>
              </a:ext>
            </a:extLst>
          </p:cNvPr>
          <p:cNvPicPr>
            <a:picLocks noChangeAspect="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145330" y="3826771"/>
            <a:ext cx="511988" cy="99581"/>
          </a:xfrm>
          <a:prstGeom prst="rect">
            <a:avLst/>
          </a:prstGeom>
        </p:spPr>
      </p:pic>
      <p:pic>
        <p:nvPicPr>
          <p:cNvPr id="25" name="図 24">
            <a:extLst>
              <a:ext uri="{FF2B5EF4-FFF2-40B4-BE49-F238E27FC236}">
                <a16:creationId xmlns:a16="http://schemas.microsoft.com/office/drawing/2014/main" id="{44BC40D0-16B9-FE4D-8741-B40A5F707B31}"/>
              </a:ext>
            </a:extLst>
          </p:cNvPr>
          <p:cNvPicPr>
            <a:picLocks noChangeAspect="1"/>
          </p:cNvPicPr>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339752" y="3789040"/>
            <a:ext cx="585293" cy="163055"/>
          </a:xfrm>
          <a:prstGeom prst="rect">
            <a:avLst/>
          </a:prstGeom>
        </p:spPr>
      </p:pic>
      <p:pic>
        <p:nvPicPr>
          <p:cNvPr id="26" name="図 25">
            <a:extLst>
              <a:ext uri="{FF2B5EF4-FFF2-40B4-BE49-F238E27FC236}">
                <a16:creationId xmlns:a16="http://schemas.microsoft.com/office/drawing/2014/main" id="{0AA152A2-8B0A-FA41-BBB5-C6FAA5FB4B20}"/>
              </a:ext>
            </a:extLst>
          </p:cNvPr>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395536" y="3805768"/>
            <a:ext cx="702959" cy="129601"/>
          </a:xfrm>
          <a:prstGeom prst="rect">
            <a:avLst/>
          </a:prstGeom>
        </p:spPr>
      </p:pic>
    </p:spTree>
    <p:extLst>
      <p:ext uri="{BB962C8B-B14F-4D97-AF65-F5344CB8AC3E}">
        <p14:creationId xmlns:p14="http://schemas.microsoft.com/office/powerpoint/2010/main" val="941861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par>
                                <p:cTn id="15" presetID="53" presetClass="entr" presetSubtype="16"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500" fill="hold"/>
                                        <p:tgtEl>
                                          <p:spTgt spid="14"/>
                                        </p:tgtEl>
                                        <p:attrNameLst>
                                          <p:attrName>ppt_w</p:attrName>
                                        </p:attrNameLst>
                                      </p:cBhvr>
                                      <p:tavLst>
                                        <p:tav tm="0">
                                          <p:val>
                                            <p:fltVal val="0"/>
                                          </p:val>
                                        </p:tav>
                                        <p:tav tm="100000">
                                          <p:val>
                                            <p:strVal val="#ppt_w"/>
                                          </p:val>
                                        </p:tav>
                                      </p:tavLst>
                                    </p:anim>
                                    <p:anim calcmode="lin" valueType="num">
                                      <p:cBhvr>
                                        <p:cTn id="18" dur="500" fill="hold"/>
                                        <p:tgtEl>
                                          <p:spTgt spid="14"/>
                                        </p:tgtEl>
                                        <p:attrNameLst>
                                          <p:attrName>ppt_h</p:attrName>
                                        </p:attrNameLst>
                                      </p:cBhvr>
                                      <p:tavLst>
                                        <p:tav tm="0">
                                          <p:val>
                                            <p:fltVal val="0"/>
                                          </p:val>
                                        </p:tav>
                                        <p:tav tm="100000">
                                          <p:val>
                                            <p:strVal val="#ppt_h"/>
                                          </p:val>
                                        </p:tav>
                                      </p:tavLst>
                                    </p:anim>
                                    <p:animEffect transition="in" filter="fade">
                                      <p:cBhvr>
                                        <p:cTn id="19" dur="500"/>
                                        <p:tgtEl>
                                          <p:spTgt spid="14"/>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 calcmode="lin" valueType="num">
                                      <p:cBhvr>
                                        <p:cTn id="22" dur="500" fill="hold"/>
                                        <p:tgtEl>
                                          <p:spTgt spid="16"/>
                                        </p:tgtEl>
                                        <p:attrNameLst>
                                          <p:attrName>ppt_w</p:attrName>
                                        </p:attrNameLst>
                                      </p:cBhvr>
                                      <p:tavLst>
                                        <p:tav tm="0">
                                          <p:val>
                                            <p:fltVal val="0"/>
                                          </p:val>
                                        </p:tav>
                                        <p:tav tm="100000">
                                          <p:val>
                                            <p:strVal val="#ppt_w"/>
                                          </p:val>
                                        </p:tav>
                                      </p:tavLst>
                                    </p:anim>
                                    <p:anim calcmode="lin" valueType="num">
                                      <p:cBhvr>
                                        <p:cTn id="23" dur="500" fill="hold"/>
                                        <p:tgtEl>
                                          <p:spTgt spid="16"/>
                                        </p:tgtEl>
                                        <p:attrNameLst>
                                          <p:attrName>ppt_h</p:attrName>
                                        </p:attrNameLst>
                                      </p:cBhvr>
                                      <p:tavLst>
                                        <p:tav tm="0">
                                          <p:val>
                                            <p:fltVal val="0"/>
                                          </p:val>
                                        </p:tav>
                                        <p:tav tm="100000">
                                          <p:val>
                                            <p:strVal val="#ppt_h"/>
                                          </p:val>
                                        </p:tav>
                                      </p:tavLst>
                                    </p:anim>
                                    <p:animEffect transition="in" filter="fade">
                                      <p:cBhvr>
                                        <p:cTn id="24" dur="500"/>
                                        <p:tgtEl>
                                          <p:spTgt spid="16"/>
                                        </p:tgtEl>
                                      </p:cBhvr>
                                    </p:animEffect>
                                  </p:childTnLst>
                                </p:cTn>
                              </p:par>
                              <p:par>
                                <p:cTn id="25" presetID="53" presetClass="entr" presetSubtype="16"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p:cTn id="27" dur="500" fill="hold"/>
                                        <p:tgtEl>
                                          <p:spTgt spid="18"/>
                                        </p:tgtEl>
                                        <p:attrNameLst>
                                          <p:attrName>ppt_w</p:attrName>
                                        </p:attrNameLst>
                                      </p:cBhvr>
                                      <p:tavLst>
                                        <p:tav tm="0">
                                          <p:val>
                                            <p:fltVal val="0"/>
                                          </p:val>
                                        </p:tav>
                                        <p:tav tm="100000">
                                          <p:val>
                                            <p:strVal val="#ppt_w"/>
                                          </p:val>
                                        </p:tav>
                                      </p:tavLst>
                                    </p:anim>
                                    <p:anim calcmode="lin" valueType="num">
                                      <p:cBhvr>
                                        <p:cTn id="28" dur="500" fill="hold"/>
                                        <p:tgtEl>
                                          <p:spTgt spid="18"/>
                                        </p:tgtEl>
                                        <p:attrNameLst>
                                          <p:attrName>ppt_h</p:attrName>
                                        </p:attrNameLst>
                                      </p:cBhvr>
                                      <p:tavLst>
                                        <p:tav tm="0">
                                          <p:val>
                                            <p:fltVal val="0"/>
                                          </p:val>
                                        </p:tav>
                                        <p:tav tm="100000">
                                          <p:val>
                                            <p:strVal val="#ppt_h"/>
                                          </p:val>
                                        </p:tav>
                                      </p:tavLst>
                                    </p:anim>
                                    <p:animEffect transition="in" filter="fade">
                                      <p:cBhvr>
                                        <p:cTn id="29" dur="500"/>
                                        <p:tgtEl>
                                          <p:spTgt spid="18"/>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21"/>
                                        </p:tgtEl>
                                        <p:attrNameLst>
                                          <p:attrName>style.visibility</p:attrName>
                                        </p:attrNameLst>
                                      </p:cBhvr>
                                      <p:to>
                                        <p:strVal val="visible"/>
                                      </p:to>
                                    </p:set>
                                    <p:anim calcmode="lin" valueType="num">
                                      <p:cBhvr>
                                        <p:cTn id="32" dur="500" fill="hold"/>
                                        <p:tgtEl>
                                          <p:spTgt spid="21"/>
                                        </p:tgtEl>
                                        <p:attrNameLst>
                                          <p:attrName>ppt_w</p:attrName>
                                        </p:attrNameLst>
                                      </p:cBhvr>
                                      <p:tavLst>
                                        <p:tav tm="0">
                                          <p:val>
                                            <p:fltVal val="0"/>
                                          </p:val>
                                        </p:tav>
                                        <p:tav tm="100000">
                                          <p:val>
                                            <p:strVal val="#ppt_w"/>
                                          </p:val>
                                        </p:tav>
                                      </p:tavLst>
                                    </p:anim>
                                    <p:anim calcmode="lin" valueType="num">
                                      <p:cBhvr>
                                        <p:cTn id="33" dur="500" fill="hold"/>
                                        <p:tgtEl>
                                          <p:spTgt spid="21"/>
                                        </p:tgtEl>
                                        <p:attrNameLst>
                                          <p:attrName>ppt_h</p:attrName>
                                        </p:attrNameLst>
                                      </p:cBhvr>
                                      <p:tavLst>
                                        <p:tav tm="0">
                                          <p:val>
                                            <p:fltVal val="0"/>
                                          </p:val>
                                        </p:tav>
                                        <p:tav tm="100000">
                                          <p:val>
                                            <p:strVal val="#ppt_h"/>
                                          </p:val>
                                        </p:tav>
                                      </p:tavLst>
                                    </p:anim>
                                    <p:animEffect transition="in" filter="fade">
                                      <p:cBhvr>
                                        <p:cTn id="34" dur="500"/>
                                        <p:tgtEl>
                                          <p:spTgt spid="21"/>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22"/>
                                        </p:tgtEl>
                                        <p:attrNameLst>
                                          <p:attrName>style.visibility</p:attrName>
                                        </p:attrNameLst>
                                      </p:cBhvr>
                                      <p:to>
                                        <p:strVal val="visible"/>
                                      </p:to>
                                    </p:set>
                                    <p:anim calcmode="lin" valueType="num">
                                      <p:cBhvr>
                                        <p:cTn id="39" dur="500" fill="hold"/>
                                        <p:tgtEl>
                                          <p:spTgt spid="22"/>
                                        </p:tgtEl>
                                        <p:attrNameLst>
                                          <p:attrName>ppt_w</p:attrName>
                                        </p:attrNameLst>
                                      </p:cBhvr>
                                      <p:tavLst>
                                        <p:tav tm="0">
                                          <p:val>
                                            <p:fltVal val="0"/>
                                          </p:val>
                                        </p:tav>
                                        <p:tav tm="100000">
                                          <p:val>
                                            <p:strVal val="#ppt_w"/>
                                          </p:val>
                                        </p:tav>
                                      </p:tavLst>
                                    </p:anim>
                                    <p:anim calcmode="lin" valueType="num">
                                      <p:cBhvr>
                                        <p:cTn id="40" dur="500" fill="hold"/>
                                        <p:tgtEl>
                                          <p:spTgt spid="22"/>
                                        </p:tgtEl>
                                        <p:attrNameLst>
                                          <p:attrName>ppt_h</p:attrName>
                                        </p:attrNameLst>
                                      </p:cBhvr>
                                      <p:tavLst>
                                        <p:tav tm="0">
                                          <p:val>
                                            <p:fltVal val="0"/>
                                          </p:val>
                                        </p:tav>
                                        <p:tav tm="100000">
                                          <p:val>
                                            <p:strVal val="#ppt_h"/>
                                          </p:val>
                                        </p:tav>
                                      </p:tavLst>
                                    </p:anim>
                                    <p:animEffect transition="in" filter="fade">
                                      <p:cBhvr>
                                        <p:cTn id="4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1" grpId="0"/>
      <p:bldP spid="2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2E01365-C23D-DF4F-9505-B2E19E5C11A7}"/>
              </a:ext>
            </a:extLst>
          </p:cNvPr>
          <p:cNvSpPr>
            <a:spLocks noGrp="1"/>
          </p:cNvSpPr>
          <p:nvPr>
            <p:ph type="title"/>
          </p:nvPr>
        </p:nvSpPr>
        <p:spPr/>
        <p:txBody>
          <a:bodyPr/>
          <a:lstStyle/>
          <a:p>
            <a:r>
              <a:rPr lang="ja-JP" altLang="en-US"/>
              <a:t>モノのサービス化： </a:t>
            </a:r>
            <a:r>
              <a:rPr kumimoji="1" lang="en-US" altLang="ja-JP" dirty="0"/>
              <a:t>TOYOT Woven City</a:t>
            </a:r>
            <a:endParaRPr kumimoji="1" lang="ja-JP" altLang="en-US"/>
          </a:p>
        </p:txBody>
      </p:sp>
      <p:pic>
        <p:nvPicPr>
          <p:cNvPr id="3" name="オンライン メディア 2" descr="Woven Cityã¤ã¡ã¼ã¸ãããªï¼long verï¼">
            <a:hlinkClick r:id="" action="ppaction://media"/>
            <a:extLst>
              <a:ext uri="{FF2B5EF4-FFF2-40B4-BE49-F238E27FC236}">
                <a16:creationId xmlns:a16="http://schemas.microsoft.com/office/drawing/2014/main" id="{D7790D7B-76F3-5041-8EC6-15E99CF83E5C}"/>
              </a:ext>
            </a:extLst>
          </p:cNvPr>
          <p:cNvPicPr>
            <a:picLocks noRot="1" noChangeAspect="1"/>
          </p:cNvPicPr>
          <p:nvPr>
            <a:videoFile r:link="rId1"/>
          </p:nvPr>
        </p:nvPicPr>
        <p:blipFill>
          <a:blip r:embed="rId3"/>
          <a:stretch>
            <a:fillRect/>
          </a:stretch>
        </p:blipFill>
        <p:spPr>
          <a:xfrm>
            <a:off x="175490" y="1366404"/>
            <a:ext cx="8793018" cy="4946073"/>
          </a:xfrm>
          <a:prstGeom prst="rect">
            <a:avLst/>
          </a:prstGeom>
        </p:spPr>
      </p:pic>
      <p:sp>
        <p:nvSpPr>
          <p:cNvPr id="4" name="正方形/長方形 3">
            <a:extLst>
              <a:ext uri="{FF2B5EF4-FFF2-40B4-BE49-F238E27FC236}">
                <a16:creationId xmlns:a16="http://schemas.microsoft.com/office/drawing/2014/main" id="{A78AB524-1905-4949-AF69-929BB54FC98C}"/>
              </a:ext>
            </a:extLst>
          </p:cNvPr>
          <p:cNvSpPr/>
          <p:nvPr/>
        </p:nvSpPr>
        <p:spPr>
          <a:xfrm>
            <a:off x="202945" y="961891"/>
            <a:ext cx="8738109" cy="307777"/>
          </a:xfrm>
          <a:prstGeom prst="rect">
            <a:avLst/>
          </a:prstGeom>
        </p:spPr>
        <p:txBody>
          <a:bodyPr wrap="square">
            <a:spAutoFit/>
          </a:bodyPr>
          <a:lstStyle/>
          <a:p>
            <a:r>
              <a:rPr lang="ja-JP" altLang="en-US" sz="1400">
                <a:solidFill>
                  <a:srgbClr val="212121"/>
                </a:solidFill>
                <a:latin typeface="Meiryo" panose="020B0604030504040204" pitchFamily="34" charset="-128"/>
                <a:ea typeface="Meiryo" panose="020B0604030504040204" pitchFamily="34" charset="-128"/>
              </a:rPr>
              <a:t>あらゆるモノやサービスがつながる実証都市「コネクティッド・シティ」を東富士（静岡県裾野市）に設置</a:t>
            </a:r>
            <a:endParaRPr lang="ja-JP" altLang="en-US" sz="1400">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948981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A9951E5-5AD2-4248-80E0-24C71BF9CF2B}"/>
              </a:ext>
            </a:extLst>
          </p:cNvPr>
          <p:cNvSpPr>
            <a:spLocks noGrp="1"/>
          </p:cNvSpPr>
          <p:nvPr>
            <p:ph type="title"/>
          </p:nvPr>
        </p:nvSpPr>
        <p:spPr/>
        <p:txBody>
          <a:bodyPr/>
          <a:lstStyle/>
          <a:p>
            <a:r>
              <a:rPr kumimoji="1" lang="ja-JP" altLang="en-US"/>
              <a:t>属性データと行動データ</a:t>
            </a:r>
          </a:p>
        </p:txBody>
      </p:sp>
      <p:sp>
        <p:nvSpPr>
          <p:cNvPr id="4" name="フリーフォーム 3">
            <a:extLst>
              <a:ext uri="{FF2B5EF4-FFF2-40B4-BE49-F238E27FC236}">
                <a16:creationId xmlns:a16="http://schemas.microsoft.com/office/drawing/2014/main" id="{5088172C-FE18-1F4D-BC20-14C1145E9F5D}"/>
              </a:ext>
            </a:extLst>
          </p:cNvPr>
          <p:cNvSpPr/>
          <p:nvPr/>
        </p:nvSpPr>
        <p:spPr>
          <a:xfrm>
            <a:off x="409651" y="748910"/>
            <a:ext cx="4696359" cy="780870"/>
          </a:xfrm>
          <a:custGeom>
            <a:avLst/>
            <a:gdLst>
              <a:gd name="connsiteX0" fmla="*/ 0 w 4352544"/>
              <a:gd name="connsiteY0" fmla="*/ 0 h 2011680"/>
              <a:gd name="connsiteX1" fmla="*/ 7315 w 4352544"/>
              <a:gd name="connsiteY1" fmla="*/ 2011680 h 2011680"/>
              <a:gd name="connsiteX2" fmla="*/ 4352544 w 4352544"/>
              <a:gd name="connsiteY2" fmla="*/ 1989734 h 2011680"/>
              <a:gd name="connsiteX3" fmla="*/ 3284525 w 4352544"/>
              <a:gd name="connsiteY3" fmla="*/ 14630 h 2011680"/>
              <a:gd name="connsiteX4" fmla="*/ 0 w 4352544"/>
              <a:gd name="connsiteY4" fmla="*/ 0 h 2011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2544" h="2011680">
                <a:moveTo>
                  <a:pt x="0" y="0"/>
                </a:moveTo>
                <a:cubicBezTo>
                  <a:pt x="2438" y="670560"/>
                  <a:pt x="4877" y="1341120"/>
                  <a:pt x="7315" y="2011680"/>
                </a:cubicBezTo>
                <a:lnTo>
                  <a:pt x="4352544" y="1989734"/>
                </a:lnTo>
                <a:lnTo>
                  <a:pt x="3284525" y="14630"/>
                </a:lnTo>
                <a:lnTo>
                  <a:pt x="0" y="0"/>
                </a:lnTo>
                <a:close/>
              </a:path>
            </a:pathLst>
          </a:cu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a:extLst>
              <a:ext uri="{FF2B5EF4-FFF2-40B4-BE49-F238E27FC236}">
                <a16:creationId xmlns:a16="http://schemas.microsoft.com/office/drawing/2014/main" id="{7FD76827-4397-CE4D-AC4B-44F04849B4C3}"/>
              </a:ext>
            </a:extLst>
          </p:cNvPr>
          <p:cNvSpPr/>
          <p:nvPr/>
        </p:nvSpPr>
        <p:spPr>
          <a:xfrm>
            <a:off x="409651" y="1627420"/>
            <a:ext cx="4111144" cy="4905053"/>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テキスト ボックス 7">
            <a:extLst>
              <a:ext uri="{FF2B5EF4-FFF2-40B4-BE49-F238E27FC236}">
                <a16:creationId xmlns:a16="http://schemas.microsoft.com/office/drawing/2014/main" id="{B5E7E93E-758C-EC42-9DE4-5D83248D8963}"/>
              </a:ext>
            </a:extLst>
          </p:cNvPr>
          <p:cNvSpPr txBox="1"/>
          <p:nvPr/>
        </p:nvSpPr>
        <p:spPr>
          <a:xfrm>
            <a:off x="639706" y="1755143"/>
            <a:ext cx="3775393" cy="400110"/>
          </a:xfrm>
          <a:prstGeom prst="rect">
            <a:avLst/>
          </a:prstGeom>
          <a:noFill/>
        </p:spPr>
        <p:txBody>
          <a:bodyPr wrap="none" rtlCol="0">
            <a:spAutoFit/>
          </a:bodyPr>
          <a:lstStyle/>
          <a:p>
            <a:r>
              <a:rPr kumimoji="1" lang="ja-JP" altLang="en-US" sz="2000">
                <a:latin typeface="Meiryo" panose="020B0604030504040204" pitchFamily="34" charset="-128"/>
                <a:ea typeface="Meiryo" panose="020B0604030504040204" pitchFamily="34" charset="-128"/>
              </a:rPr>
              <a:t>性別・年代・結婚・職業・・・</a:t>
            </a:r>
          </a:p>
        </p:txBody>
      </p:sp>
      <p:sp>
        <p:nvSpPr>
          <p:cNvPr id="10" name="テキスト ボックス 9">
            <a:extLst>
              <a:ext uri="{FF2B5EF4-FFF2-40B4-BE49-F238E27FC236}">
                <a16:creationId xmlns:a16="http://schemas.microsoft.com/office/drawing/2014/main" id="{A3D03FD4-41CC-7B47-AC28-2AEBC9E51508}"/>
              </a:ext>
            </a:extLst>
          </p:cNvPr>
          <p:cNvSpPr txBox="1"/>
          <p:nvPr/>
        </p:nvSpPr>
        <p:spPr>
          <a:xfrm>
            <a:off x="639706" y="2183029"/>
            <a:ext cx="3627916" cy="276999"/>
          </a:xfrm>
          <a:prstGeom prst="rect">
            <a:avLst/>
          </a:prstGeom>
          <a:noFill/>
        </p:spPr>
        <p:txBody>
          <a:bodyPr wrap="none" rtlCol="0">
            <a:spAutoFit/>
          </a:bodyPr>
          <a:lstStyle/>
          <a:p>
            <a:pPr marL="171450" indent="-171450">
              <a:buFont typeface="Wingdings" pitchFamily="2" charset="2"/>
              <a:buChar char="ü"/>
            </a:pPr>
            <a:r>
              <a:rPr kumimoji="1" lang="ja-JP" altLang="en-US" sz="1200">
                <a:latin typeface="Meiryo" panose="020B0604030504040204" pitchFamily="34" charset="-128"/>
                <a:ea typeface="Meiryo" panose="020B0604030504040204" pitchFamily="34" charset="-128"/>
              </a:rPr>
              <a:t>女性・</a:t>
            </a:r>
            <a:r>
              <a:rPr kumimoji="1" lang="en-US" altLang="ja-JP" sz="1200" dirty="0">
                <a:latin typeface="Meiryo" panose="020B0604030504040204" pitchFamily="34" charset="-128"/>
                <a:ea typeface="Meiryo" panose="020B0604030504040204" pitchFamily="34" charset="-128"/>
              </a:rPr>
              <a:t>20</a:t>
            </a:r>
            <a:r>
              <a:rPr kumimoji="1" lang="ja-JP" altLang="en-US" sz="1200">
                <a:latin typeface="Meiryo" panose="020B0604030504040204" pitchFamily="34" charset="-128"/>
                <a:ea typeface="Meiryo" panose="020B0604030504040204" pitchFamily="34" charset="-128"/>
              </a:rPr>
              <a:t>代・独身・事務職・手芸が好き・・・</a:t>
            </a:r>
          </a:p>
        </p:txBody>
      </p:sp>
      <p:grpSp>
        <p:nvGrpSpPr>
          <p:cNvPr id="12" name="図形グループ 63">
            <a:extLst>
              <a:ext uri="{FF2B5EF4-FFF2-40B4-BE49-F238E27FC236}">
                <a16:creationId xmlns:a16="http://schemas.microsoft.com/office/drawing/2014/main" id="{552E712E-5C07-BD48-BFDD-303FE3D1E766}"/>
              </a:ext>
            </a:extLst>
          </p:cNvPr>
          <p:cNvGrpSpPr/>
          <p:nvPr/>
        </p:nvGrpSpPr>
        <p:grpSpPr>
          <a:xfrm>
            <a:off x="832192" y="2861129"/>
            <a:ext cx="324417" cy="682201"/>
            <a:chOff x="1946324" y="4125162"/>
            <a:chExt cx="969964" cy="2007872"/>
          </a:xfrm>
          <a:solidFill>
            <a:schemeClr val="tx1">
              <a:lumMod val="50000"/>
              <a:lumOff val="50000"/>
            </a:schemeClr>
          </a:solidFill>
        </p:grpSpPr>
        <p:sp>
          <p:nvSpPr>
            <p:cNvPr id="13" name="円/楕円 12">
              <a:extLst>
                <a:ext uri="{FF2B5EF4-FFF2-40B4-BE49-F238E27FC236}">
                  <a16:creationId xmlns:a16="http://schemas.microsoft.com/office/drawing/2014/main" id="{D3A90553-FBDA-EF43-BA33-510ED3FC5F7D}"/>
                </a:ext>
              </a:extLst>
            </p:cNvPr>
            <p:cNvSpPr/>
            <p:nvPr/>
          </p:nvSpPr>
          <p:spPr>
            <a:xfrm>
              <a:off x="1946324" y="4125162"/>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フローチャート: 論理積ゲート 13">
              <a:extLst>
                <a:ext uri="{FF2B5EF4-FFF2-40B4-BE49-F238E27FC236}">
                  <a16:creationId xmlns:a16="http://schemas.microsoft.com/office/drawing/2014/main" id="{58E4FA85-0BF0-A04E-B49B-38323ACCDB95}"/>
                </a:ext>
              </a:extLst>
            </p:cNvPr>
            <p:cNvSpPr/>
            <p:nvPr/>
          </p:nvSpPr>
          <p:spPr>
            <a:xfrm rot="16200000">
              <a:off x="1887746" y="5104491"/>
              <a:ext cx="1087122" cy="969963"/>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5" name="図形グループ 63">
            <a:extLst>
              <a:ext uri="{FF2B5EF4-FFF2-40B4-BE49-F238E27FC236}">
                <a16:creationId xmlns:a16="http://schemas.microsoft.com/office/drawing/2014/main" id="{6482F243-0613-6742-B6F8-77667E426144}"/>
              </a:ext>
            </a:extLst>
          </p:cNvPr>
          <p:cNvGrpSpPr/>
          <p:nvPr/>
        </p:nvGrpSpPr>
        <p:grpSpPr>
          <a:xfrm>
            <a:off x="1313720" y="2861129"/>
            <a:ext cx="324417" cy="682201"/>
            <a:chOff x="1946324" y="4125162"/>
            <a:chExt cx="969964" cy="2007872"/>
          </a:xfrm>
          <a:solidFill>
            <a:schemeClr val="tx1">
              <a:lumMod val="50000"/>
              <a:lumOff val="50000"/>
            </a:schemeClr>
          </a:solidFill>
        </p:grpSpPr>
        <p:sp>
          <p:nvSpPr>
            <p:cNvPr id="16" name="円/楕円 15">
              <a:extLst>
                <a:ext uri="{FF2B5EF4-FFF2-40B4-BE49-F238E27FC236}">
                  <a16:creationId xmlns:a16="http://schemas.microsoft.com/office/drawing/2014/main" id="{CEB6E9FC-CEA6-0344-90D1-157BD61CCAEE}"/>
                </a:ext>
              </a:extLst>
            </p:cNvPr>
            <p:cNvSpPr/>
            <p:nvPr/>
          </p:nvSpPr>
          <p:spPr>
            <a:xfrm>
              <a:off x="1946324" y="4125162"/>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 name="フローチャート: 論理積ゲート 16">
              <a:extLst>
                <a:ext uri="{FF2B5EF4-FFF2-40B4-BE49-F238E27FC236}">
                  <a16:creationId xmlns:a16="http://schemas.microsoft.com/office/drawing/2014/main" id="{1A5A53BF-5FC6-4A4A-A6DE-DC648BDD85CF}"/>
                </a:ext>
              </a:extLst>
            </p:cNvPr>
            <p:cNvSpPr/>
            <p:nvPr/>
          </p:nvSpPr>
          <p:spPr>
            <a:xfrm rot="16200000">
              <a:off x="1887746" y="5104491"/>
              <a:ext cx="1087122" cy="969963"/>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8" name="図形グループ 63">
            <a:extLst>
              <a:ext uri="{FF2B5EF4-FFF2-40B4-BE49-F238E27FC236}">
                <a16:creationId xmlns:a16="http://schemas.microsoft.com/office/drawing/2014/main" id="{25CEE24C-578A-0445-944E-21613AB0F2E0}"/>
              </a:ext>
            </a:extLst>
          </p:cNvPr>
          <p:cNvGrpSpPr/>
          <p:nvPr/>
        </p:nvGrpSpPr>
        <p:grpSpPr>
          <a:xfrm>
            <a:off x="2272012" y="2861129"/>
            <a:ext cx="324417" cy="682201"/>
            <a:chOff x="1946324" y="4125162"/>
            <a:chExt cx="969964" cy="2007872"/>
          </a:xfrm>
          <a:solidFill>
            <a:schemeClr val="tx1">
              <a:lumMod val="50000"/>
              <a:lumOff val="50000"/>
            </a:schemeClr>
          </a:solidFill>
        </p:grpSpPr>
        <p:sp>
          <p:nvSpPr>
            <p:cNvPr id="19" name="円/楕円 18">
              <a:extLst>
                <a:ext uri="{FF2B5EF4-FFF2-40B4-BE49-F238E27FC236}">
                  <a16:creationId xmlns:a16="http://schemas.microsoft.com/office/drawing/2014/main" id="{78EAB9C2-EB04-0F43-B2D0-61CB56486E22}"/>
                </a:ext>
              </a:extLst>
            </p:cNvPr>
            <p:cNvSpPr/>
            <p:nvPr/>
          </p:nvSpPr>
          <p:spPr>
            <a:xfrm>
              <a:off x="1946324" y="4125162"/>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フローチャート: 論理積ゲート 19">
              <a:extLst>
                <a:ext uri="{FF2B5EF4-FFF2-40B4-BE49-F238E27FC236}">
                  <a16:creationId xmlns:a16="http://schemas.microsoft.com/office/drawing/2014/main" id="{3D8C2F68-FCDD-154B-B3DD-80BBC888AF43}"/>
                </a:ext>
              </a:extLst>
            </p:cNvPr>
            <p:cNvSpPr/>
            <p:nvPr/>
          </p:nvSpPr>
          <p:spPr>
            <a:xfrm rot="16200000">
              <a:off x="1887746" y="5104491"/>
              <a:ext cx="1087122" cy="969963"/>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1" name="図形グループ 63">
            <a:extLst>
              <a:ext uri="{FF2B5EF4-FFF2-40B4-BE49-F238E27FC236}">
                <a16:creationId xmlns:a16="http://schemas.microsoft.com/office/drawing/2014/main" id="{A86755DD-611B-B045-8BE2-6E124ED42833}"/>
              </a:ext>
            </a:extLst>
          </p:cNvPr>
          <p:cNvGrpSpPr/>
          <p:nvPr/>
        </p:nvGrpSpPr>
        <p:grpSpPr>
          <a:xfrm>
            <a:off x="2748776" y="2861129"/>
            <a:ext cx="324417" cy="682201"/>
            <a:chOff x="1946324" y="4125162"/>
            <a:chExt cx="969964" cy="2007872"/>
          </a:xfrm>
          <a:solidFill>
            <a:schemeClr val="tx1">
              <a:lumMod val="50000"/>
              <a:lumOff val="50000"/>
            </a:schemeClr>
          </a:solidFill>
        </p:grpSpPr>
        <p:sp>
          <p:nvSpPr>
            <p:cNvPr id="22" name="円/楕円 21">
              <a:extLst>
                <a:ext uri="{FF2B5EF4-FFF2-40B4-BE49-F238E27FC236}">
                  <a16:creationId xmlns:a16="http://schemas.microsoft.com/office/drawing/2014/main" id="{D8A59E99-D1BA-1C45-B0C3-621C52AE8FFE}"/>
                </a:ext>
              </a:extLst>
            </p:cNvPr>
            <p:cNvSpPr/>
            <p:nvPr/>
          </p:nvSpPr>
          <p:spPr>
            <a:xfrm>
              <a:off x="1946324" y="4125162"/>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フローチャート: 論理積ゲート 22">
              <a:extLst>
                <a:ext uri="{FF2B5EF4-FFF2-40B4-BE49-F238E27FC236}">
                  <a16:creationId xmlns:a16="http://schemas.microsoft.com/office/drawing/2014/main" id="{ED2C73ED-B619-B441-8E0D-1A00E1119762}"/>
                </a:ext>
              </a:extLst>
            </p:cNvPr>
            <p:cNvSpPr/>
            <p:nvPr/>
          </p:nvSpPr>
          <p:spPr>
            <a:xfrm rot="16200000">
              <a:off x="1887746" y="5104491"/>
              <a:ext cx="1087122" cy="969963"/>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4" name="図形グループ 63">
            <a:extLst>
              <a:ext uri="{FF2B5EF4-FFF2-40B4-BE49-F238E27FC236}">
                <a16:creationId xmlns:a16="http://schemas.microsoft.com/office/drawing/2014/main" id="{9F3F1F11-F75B-DE40-BA48-AB042132B34C}"/>
              </a:ext>
            </a:extLst>
          </p:cNvPr>
          <p:cNvGrpSpPr/>
          <p:nvPr/>
        </p:nvGrpSpPr>
        <p:grpSpPr>
          <a:xfrm>
            <a:off x="3225538" y="2861129"/>
            <a:ext cx="324417" cy="682201"/>
            <a:chOff x="1946324" y="4125162"/>
            <a:chExt cx="969964" cy="2007872"/>
          </a:xfrm>
          <a:solidFill>
            <a:schemeClr val="tx1">
              <a:lumMod val="50000"/>
              <a:lumOff val="50000"/>
            </a:schemeClr>
          </a:solidFill>
        </p:grpSpPr>
        <p:sp>
          <p:nvSpPr>
            <p:cNvPr id="25" name="円/楕円 24">
              <a:extLst>
                <a:ext uri="{FF2B5EF4-FFF2-40B4-BE49-F238E27FC236}">
                  <a16:creationId xmlns:a16="http://schemas.microsoft.com/office/drawing/2014/main" id="{2E1B26FC-3957-294C-B2D6-07D906DB0178}"/>
                </a:ext>
              </a:extLst>
            </p:cNvPr>
            <p:cNvSpPr/>
            <p:nvPr/>
          </p:nvSpPr>
          <p:spPr>
            <a:xfrm>
              <a:off x="1946324" y="4125162"/>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 name="フローチャート: 論理積ゲート 25">
              <a:extLst>
                <a:ext uri="{FF2B5EF4-FFF2-40B4-BE49-F238E27FC236}">
                  <a16:creationId xmlns:a16="http://schemas.microsoft.com/office/drawing/2014/main" id="{E8EA9428-1C1B-4247-B98E-07B0548BC513}"/>
                </a:ext>
              </a:extLst>
            </p:cNvPr>
            <p:cNvSpPr/>
            <p:nvPr/>
          </p:nvSpPr>
          <p:spPr>
            <a:xfrm rot="16200000">
              <a:off x="1887746" y="5104491"/>
              <a:ext cx="1087122" cy="969963"/>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7" name="図形グループ 63">
            <a:extLst>
              <a:ext uri="{FF2B5EF4-FFF2-40B4-BE49-F238E27FC236}">
                <a16:creationId xmlns:a16="http://schemas.microsoft.com/office/drawing/2014/main" id="{D0D7475C-61DF-1348-8008-93C6DACE9F98}"/>
              </a:ext>
            </a:extLst>
          </p:cNvPr>
          <p:cNvGrpSpPr/>
          <p:nvPr/>
        </p:nvGrpSpPr>
        <p:grpSpPr>
          <a:xfrm>
            <a:off x="1795246" y="2861129"/>
            <a:ext cx="324417" cy="682201"/>
            <a:chOff x="1946324" y="4125162"/>
            <a:chExt cx="969964" cy="2007872"/>
          </a:xfrm>
          <a:solidFill>
            <a:srgbClr val="FF6666"/>
          </a:solidFill>
        </p:grpSpPr>
        <p:sp>
          <p:nvSpPr>
            <p:cNvPr id="28" name="円/楕円 27">
              <a:extLst>
                <a:ext uri="{FF2B5EF4-FFF2-40B4-BE49-F238E27FC236}">
                  <a16:creationId xmlns:a16="http://schemas.microsoft.com/office/drawing/2014/main" id="{7AFE0841-E142-6146-B699-8988F4DDDE5D}"/>
                </a:ext>
              </a:extLst>
            </p:cNvPr>
            <p:cNvSpPr/>
            <p:nvPr/>
          </p:nvSpPr>
          <p:spPr>
            <a:xfrm>
              <a:off x="1946324" y="4125162"/>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 name="フローチャート: 論理積ゲート 28">
              <a:extLst>
                <a:ext uri="{FF2B5EF4-FFF2-40B4-BE49-F238E27FC236}">
                  <a16:creationId xmlns:a16="http://schemas.microsoft.com/office/drawing/2014/main" id="{2D7BAE33-FD96-824B-90CE-3DBCC51D898D}"/>
                </a:ext>
              </a:extLst>
            </p:cNvPr>
            <p:cNvSpPr/>
            <p:nvPr/>
          </p:nvSpPr>
          <p:spPr>
            <a:xfrm rot="16200000">
              <a:off x="1887746" y="5104491"/>
              <a:ext cx="1087122" cy="969963"/>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30" name="図形グループ 63">
            <a:extLst>
              <a:ext uri="{FF2B5EF4-FFF2-40B4-BE49-F238E27FC236}">
                <a16:creationId xmlns:a16="http://schemas.microsoft.com/office/drawing/2014/main" id="{5504E5EF-82BE-B041-B0E4-03D8F3EDB41A}"/>
              </a:ext>
            </a:extLst>
          </p:cNvPr>
          <p:cNvGrpSpPr/>
          <p:nvPr/>
        </p:nvGrpSpPr>
        <p:grpSpPr>
          <a:xfrm>
            <a:off x="3702298" y="2861129"/>
            <a:ext cx="324417" cy="682201"/>
            <a:chOff x="1946324" y="4125162"/>
            <a:chExt cx="969964" cy="2007872"/>
          </a:xfrm>
          <a:solidFill>
            <a:srgbClr val="FF6666"/>
          </a:solidFill>
        </p:grpSpPr>
        <p:sp>
          <p:nvSpPr>
            <p:cNvPr id="31" name="円/楕円 30">
              <a:extLst>
                <a:ext uri="{FF2B5EF4-FFF2-40B4-BE49-F238E27FC236}">
                  <a16:creationId xmlns:a16="http://schemas.microsoft.com/office/drawing/2014/main" id="{22755160-4824-7E4F-9A1E-36EE7FD4457C}"/>
                </a:ext>
              </a:extLst>
            </p:cNvPr>
            <p:cNvSpPr/>
            <p:nvPr/>
          </p:nvSpPr>
          <p:spPr>
            <a:xfrm>
              <a:off x="1946324" y="4125162"/>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 name="フローチャート: 論理積ゲート 31">
              <a:extLst>
                <a:ext uri="{FF2B5EF4-FFF2-40B4-BE49-F238E27FC236}">
                  <a16:creationId xmlns:a16="http://schemas.microsoft.com/office/drawing/2014/main" id="{3C778F5B-3D14-E04C-9F4C-0A101B3CC1A2}"/>
                </a:ext>
              </a:extLst>
            </p:cNvPr>
            <p:cNvSpPr/>
            <p:nvPr/>
          </p:nvSpPr>
          <p:spPr>
            <a:xfrm rot="16200000">
              <a:off x="1887746" y="5104491"/>
              <a:ext cx="1087122" cy="969963"/>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51" name="テキスト ボックス 50">
            <a:extLst>
              <a:ext uri="{FF2B5EF4-FFF2-40B4-BE49-F238E27FC236}">
                <a16:creationId xmlns:a16="http://schemas.microsoft.com/office/drawing/2014/main" id="{399EAD73-34A6-124C-AC44-82CCD3F7E5A8}"/>
              </a:ext>
            </a:extLst>
          </p:cNvPr>
          <p:cNvSpPr txBox="1"/>
          <p:nvPr/>
        </p:nvSpPr>
        <p:spPr>
          <a:xfrm>
            <a:off x="764282" y="4095085"/>
            <a:ext cx="3262432" cy="707886"/>
          </a:xfrm>
          <a:prstGeom prst="rect">
            <a:avLst/>
          </a:prstGeom>
          <a:noFill/>
        </p:spPr>
        <p:txBody>
          <a:bodyPr wrap="none" rtlCol="0">
            <a:spAutoFit/>
          </a:bodyPr>
          <a:lstStyle/>
          <a:p>
            <a:pPr algn="ctr"/>
            <a:r>
              <a:rPr kumimoji="1" lang="ja-JP" altLang="en-US" sz="2000">
                <a:latin typeface="Meiryo" panose="020B0604030504040204" pitchFamily="34" charset="-128"/>
                <a:ea typeface="Meiryo" panose="020B0604030504040204" pitchFamily="34" charset="-128"/>
              </a:rPr>
              <a:t>属性に応じて最適化された</a:t>
            </a:r>
            <a:endParaRPr kumimoji="1" lang="en-US" altLang="ja-JP" sz="2000" dirty="0">
              <a:latin typeface="Meiryo" panose="020B0604030504040204" pitchFamily="34" charset="-128"/>
              <a:ea typeface="Meiryo" panose="020B0604030504040204" pitchFamily="34" charset="-128"/>
            </a:endParaRPr>
          </a:p>
          <a:p>
            <a:pPr algn="ctr"/>
            <a:r>
              <a:rPr kumimoji="1" lang="ja-JP" altLang="en-US" sz="2000">
                <a:latin typeface="Meiryo" panose="020B0604030504040204" pitchFamily="34" charset="-128"/>
                <a:ea typeface="Meiryo" panose="020B0604030504040204" pitchFamily="34" charset="-128"/>
              </a:rPr>
              <a:t>機能・性能・品質の提供</a:t>
            </a:r>
          </a:p>
        </p:txBody>
      </p:sp>
      <p:sp>
        <p:nvSpPr>
          <p:cNvPr id="55" name="正方形/長方形 54">
            <a:extLst>
              <a:ext uri="{FF2B5EF4-FFF2-40B4-BE49-F238E27FC236}">
                <a16:creationId xmlns:a16="http://schemas.microsoft.com/office/drawing/2014/main" id="{A5646E3D-953E-9349-995B-226F58107F2D}"/>
              </a:ext>
            </a:extLst>
          </p:cNvPr>
          <p:cNvSpPr/>
          <p:nvPr/>
        </p:nvSpPr>
        <p:spPr>
          <a:xfrm>
            <a:off x="515811" y="944894"/>
            <a:ext cx="1723549" cy="461665"/>
          </a:xfrm>
          <a:prstGeom prst="rect">
            <a:avLst/>
          </a:prstGeom>
        </p:spPr>
        <p:txBody>
          <a:bodyPr wrap="none">
            <a:spAutoFit/>
          </a:bodyPr>
          <a:lstStyle/>
          <a:p>
            <a:r>
              <a:rPr lang="ja-JP" altLang="en-US" sz="2400" b="1">
                <a:solidFill>
                  <a:schemeClr val="bg1"/>
                </a:solidFill>
                <a:latin typeface="Meiryo" panose="020B0604030504040204" pitchFamily="34" charset="-128"/>
                <a:ea typeface="Meiryo" panose="020B0604030504040204" pitchFamily="34" charset="-128"/>
              </a:rPr>
              <a:t>属性データ</a:t>
            </a:r>
          </a:p>
        </p:txBody>
      </p:sp>
      <p:sp>
        <p:nvSpPr>
          <p:cNvPr id="58" name="正方形/長方形 57">
            <a:extLst>
              <a:ext uri="{FF2B5EF4-FFF2-40B4-BE49-F238E27FC236}">
                <a16:creationId xmlns:a16="http://schemas.microsoft.com/office/drawing/2014/main" id="{133C4F51-E2B0-0B48-9EE1-1C07217128BA}"/>
              </a:ext>
            </a:extLst>
          </p:cNvPr>
          <p:cNvSpPr/>
          <p:nvPr/>
        </p:nvSpPr>
        <p:spPr>
          <a:xfrm>
            <a:off x="409271" y="5658655"/>
            <a:ext cx="4111144" cy="369332"/>
          </a:xfrm>
          <a:prstGeom prst="rect">
            <a:avLst/>
          </a:prstGeom>
        </p:spPr>
        <p:txBody>
          <a:bodyPr wrap="square">
            <a:spAutoFit/>
          </a:bodyPr>
          <a:lstStyle/>
          <a:p>
            <a:pPr algn="ctr"/>
            <a:r>
              <a:rPr lang="ja-JP" altLang="en-US" b="1">
                <a:solidFill>
                  <a:schemeClr val="accent3">
                    <a:lumMod val="75000"/>
                  </a:schemeClr>
                </a:solidFill>
                <a:latin typeface="Meiryo" panose="020B0604030504040204" pitchFamily="34" charset="-128"/>
                <a:ea typeface="Meiryo" panose="020B0604030504040204" pitchFamily="34" charset="-128"/>
              </a:rPr>
              <a:t>属性（静的）データ</a:t>
            </a:r>
            <a:r>
              <a:rPr lang="en-US" altLang="ja-JP" b="1" dirty="0">
                <a:solidFill>
                  <a:schemeClr val="accent3">
                    <a:lumMod val="75000"/>
                  </a:schemeClr>
                </a:solidFill>
                <a:latin typeface="Meiryo" panose="020B0604030504040204" pitchFamily="34" charset="-128"/>
                <a:ea typeface="Meiryo" panose="020B0604030504040204" pitchFamily="34" charset="-128"/>
              </a:rPr>
              <a:t> </a:t>
            </a:r>
            <a:r>
              <a:rPr lang="ja-JP" altLang="en-US" b="1">
                <a:solidFill>
                  <a:schemeClr val="accent3">
                    <a:lumMod val="75000"/>
                  </a:schemeClr>
                </a:solidFill>
                <a:latin typeface="Meiryo" panose="020B0604030504040204" pitchFamily="34" charset="-128"/>
                <a:ea typeface="Meiryo" panose="020B0604030504040204" pitchFamily="34" charset="-128"/>
              </a:rPr>
              <a:t>✖️</a:t>
            </a:r>
            <a:r>
              <a:rPr lang="en-US" altLang="ja-JP" b="1" dirty="0">
                <a:solidFill>
                  <a:schemeClr val="accent3">
                    <a:lumMod val="75000"/>
                  </a:schemeClr>
                </a:solidFill>
                <a:latin typeface="Meiryo" panose="020B0604030504040204" pitchFamily="34" charset="-128"/>
                <a:ea typeface="Meiryo" panose="020B0604030504040204" pitchFamily="34" charset="-128"/>
              </a:rPr>
              <a:t> </a:t>
            </a:r>
            <a:r>
              <a:rPr lang="ja-JP" altLang="en-US" b="1">
                <a:solidFill>
                  <a:schemeClr val="accent3">
                    <a:lumMod val="75000"/>
                  </a:schemeClr>
                </a:solidFill>
                <a:latin typeface="Meiryo" panose="020B0604030504040204" pitchFamily="34" charset="-128"/>
                <a:ea typeface="Meiryo" panose="020B0604030504040204" pitchFamily="34" charset="-128"/>
              </a:rPr>
              <a:t>商品（モノ）</a:t>
            </a:r>
          </a:p>
        </p:txBody>
      </p:sp>
      <p:sp>
        <p:nvSpPr>
          <p:cNvPr id="66" name="正方形/長方形 65">
            <a:extLst>
              <a:ext uri="{FF2B5EF4-FFF2-40B4-BE49-F238E27FC236}">
                <a16:creationId xmlns:a16="http://schemas.microsoft.com/office/drawing/2014/main" id="{3FFB0B97-F175-D645-AA55-68DE8705D97B}"/>
              </a:ext>
            </a:extLst>
          </p:cNvPr>
          <p:cNvSpPr/>
          <p:nvPr/>
        </p:nvSpPr>
        <p:spPr>
          <a:xfrm>
            <a:off x="488729" y="5977952"/>
            <a:ext cx="3804247" cy="338554"/>
          </a:xfrm>
          <a:prstGeom prst="rect">
            <a:avLst/>
          </a:prstGeom>
        </p:spPr>
        <p:txBody>
          <a:bodyPr wrap="none">
            <a:spAutoFit/>
          </a:bodyPr>
          <a:lstStyle/>
          <a:p>
            <a:pPr algn="ctr"/>
            <a:r>
              <a:rPr lang="ja-JP" altLang="en-US" sz="1600" b="1">
                <a:solidFill>
                  <a:schemeClr val="accent3">
                    <a:lumMod val="75000"/>
                  </a:schemeClr>
                </a:solidFill>
                <a:latin typeface="Meiryo" panose="020B0604030504040204" pitchFamily="34" charset="-128"/>
                <a:ea typeface="Meiryo" panose="020B0604030504040204" pitchFamily="34" charset="-128"/>
              </a:rPr>
              <a:t>商品力向上＝調査✖️技術開発✖️製造技術</a:t>
            </a:r>
          </a:p>
        </p:txBody>
      </p:sp>
      <p:sp>
        <p:nvSpPr>
          <p:cNvPr id="67" name="テキスト ボックス 66">
            <a:extLst>
              <a:ext uri="{FF2B5EF4-FFF2-40B4-BE49-F238E27FC236}">
                <a16:creationId xmlns:a16="http://schemas.microsoft.com/office/drawing/2014/main" id="{531F352C-A890-4840-BB5C-A6F7E77A120F}"/>
              </a:ext>
            </a:extLst>
          </p:cNvPr>
          <p:cNvSpPr txBox="1"/>
          <p:nvPr/>
        </p:nvSpPr>
        <p:spPr>
          <a:xfrm>
            <a:off x="832192" y="3177828"/>
            <a:ext cx="346249" cy="361637"/>
          </a:xfrm>
          <a:prstGeom prst="rect">
            <a:avLst/>
          </a:prstGeom>
          <a:noFill/>
        </p:spPr>
        <p:txBody>
          <a:bodyPr vert="eaVert" wrap="none" rtlCol="0">
            <a:spAutoFit/>
          </a:bodyPr>
          <a:lstStyle/>
          <a:p>
            <a:pPr algn="ctr"/>
            <a:r>
              <a:rPr kumimoji="1" lang="ja-JP" altLang="en-US" sz="1050">
                <a:solidFill>
                  <a:schemeClr val="bg1"/>
                </a:solidFill>
                <a:latin typeface="Meiryo" panose="020B0604030504040204" pitchFamily="34" charset="-128"/>
                <a:ea typeface="Meiryo" panose="020B0604030504040204" pitchFamily="34" charset="-128"/>
              </a:rPr>
              <a:t>個人</a:t>
            </a:r>
          </a:p>
        </p:txBody>
      </p:sp>
      <p:grpSp>
        <p:nvGrpSpPr>
          <p:cNvPr id="63" name="グループ化 62">
            <a:extLst>
              <a:ext uri="{FF2B5EF4-FFF2-40B4-BE49-F238E27FC236}">
                <a16:creationId xmlns:a16="http://schemas.microsoft.com/office/drawing/2014/main" id="{C84434A7-B198-C742-BC71-CF0B0F83E405}"/>
              </a:ext>
            </a:extLst>
          </p:cNvPr>
          <p:cNvGrpSpPr/>
          <p:nvPr/>
        </p:nvGrpSpPr>
        <p:grpSpPr>
          <a:xfrm>
            <a:off x="2958444" y="748906"/>
            <a:ext cx="5821566" cy="5793613"/>
            <a:chOff x="2958444" y="748906"/>
            <a:chExt cx="5821566" cy="5793613"/>
          </a:xfrm>
        </p:grpSpPr>
        <p:sp>
          <p:nvSpPr>
            <p:cNvPr id="5" name="フリーフォーム 4">
              <a:extLst>
                <a:ext uri="{FF2B5EF4-FFF2-40B4-BE49-F238E27FC236}">
                  <a16:creationId xmlns:a16="http://schemas.microsoft.com/office/drawing/2014/main" id="{57452753-BD9D-1B48-97E1-5D95BCBFE166}"/>
                </a:ext>
              </a:extLst>
            </p:cNvPr>
            <p:cNvSpPr/>
            <p:nvPr/>
          </p:nvSpPr>
          <p:spPr>
            <a:xfrm rot="10800000">
              <a:off x="4037987" y="748906"/>
              <a:ext cx="4696359" cy="780870"/>
            </a:xfrm>
            <a:custGeom>
              <a:avLst/>
              <a:gdLst>
                <a:gd name="connsiteX0" fmla="*/ 0 w 4352544"/>
                <a:gd name="connsiteY0" fmla="*/ 0 h 2011680"/>
                <a:gd name="connsiteX1" fmla="*/ 7315 w 4352544"/>
                <a:gd name="connsiteY1" fmla="*/ 2011680 h 2011680"/>
                <a:gd name="connsiteX2" fmla="*/ 4352544 w 4352544"/>
                <a:gd name="connsiteY2" fmla="*/ 1989734 h 2011680"/>
                <a:gd name="connsiteX3" fmla="*/ 3284525 w 4352544"/>
                <a:gd name="connsiteY3" fmla="*/ 14630 h 2011680"/>
                <a:gd name="connsiteX4" fmla="*/ 0 w 4352544"/>
                <a:gd name="connsiteY4" fmla="*/ 0 h 2011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2544" h="2011680">
                  <a:moveTo>
                    <a:pt x="0" y="0"/>
                  </a:moveTo>
                  <a:cubicBezTo>
                    <a:pt x="2438" y="670560"/>
                    <a:pt x="4877" y="1341120"/>
                    <a:pt x="7315" y="2011680"/>
                  </a:cubicBezTo>
                  <a:lnTo>
                    <a:pt x="4352544" y="1989734"/>
                  </a:lnTo>
                  <a:lnTo>
                    <a:pt x="3284525" y="14630"/>
                  </a:lnTo>
                  <a:lnTo>
                    <a:pt x="0" y="0"/>
                  </a:lnTo>
                  <a:close/>
                </a:path>
              </a:pathLst>
            </a:cu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正方形/長方形 6">
              <a:extLst>
                <a:ext uri="{FF2B5EF4-FFF2-40B4-BE49-F238E27FC236}">
                  <a16:creationId xmlns:a16="http://schemas.microsoft.com/office/drawing/2014/main" id="{D36506FA-65D1-F940-B59A-2483E2C3873C}"/>
                </a:ext>
              </a:extLst>
            </p:cNvPr>
            <p:cNvSpPr/>
            <p:nvPr/>
          </p:nvSpPr>
          <p:spPr>
            <a:xfrm>
              <a:off x="4623202" y="1637466"/>
              <a:ext cx="4111144" cy="4905053"/>
            </a:xfrm>
            <a:prstGeom prst="rect">
              <a:avLst/>
            </a:prstGeom>
            <a:solidFill>
              <a:schemeClr val="tx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テキスト ボックス 8">
              <a:extLst>
                <a:ext uri="{FF2B5EF4-FFF2-40B4-BE49-F238E27FC236}">
                  <a16:creationId xmlns:a16="http://schemas.microsoft.com/office/drawing/2014/main" id="{B1B486C4-D288-954D-9DF5-079815794751}"/>
                </a:ext>
              </a:extLst>
            </p:cNvPr>
            <p:cNvSpPr txBox="1"/>
            <p:nvPr/>
          </p:nvSpPr>
          <p:spPr>
            <a:xfrm>
              <a:off x="4728901" y="1755143"/>
              <a:ext cx="3775393" cy="400110"/>
            </a:xfrm>
            <a:prstGeom prst="rect">
              <a:avLst/>
            </a:prstGeom>
            <a:noFill/>
          </p:spPr>
          <p:txBody>
            <a:bodyPr wrap="none" rtlCol="0">
              <a:spAutoFit/>
            </a:bodyPr>
            <a:lstStyle/>
            <a:p>
              <a:r>
                <a:rPr kumimoji="1" lang="ja-JP" altLang="en-US" sz="2000">
                  <a:latin typeface="Meiryo" panose="020B0604030504040204" pitchFamily="34" charset="-128"/>
                  <a:ea typeface="Meiryo" panose="020B0604030504040204" pitchFamily="34" charset="-128"/>
                </a:rPr>
                <a:t>場所・時間・体験・感情・・・</a:t>
              </a:r>
            </a:p>
          </p:txBody>
        </p:sp>
        <p:sp>
          <p:nvSpPr>
            <p:cNvPr id="11" name="テキスト ボックス 10">
              <a:extLst>
                <a:ext uri="{FF2B5EF4-FFF2-40B4-BE49-F238E27FC236}">
                  <a16:creationId xmlns:a16="http://schemas.microsoft.com/office/drawing/2014/main" id="{50E74956-0585-994D-A0FD-A67EA30B6590}"/>
                </a:ext>
              </a:extLst>
            </p:cNvPr>
            <p:cNvSpPr txBox="1"/>
            <p:nvPr/>
          </p:nvSpPr>
          <p:spPr>
            <a:xfrm>
              <a:off x="4602535" y="2183029"/>
              <a:ext cx="4177475" cy="276999"/>
            </a:xfrm>
            <a:prstGeom prst="rect">
              <a:avLst/>
            </a:prstGeom>
            <a:noFill/>
          </p:spPr>
          <p:txBody>
            <a:bodyPr wrap="square" rtlCol="0">
              <a:spAutoFit/>
            </a:bodyPr>
            <a:lstStyle/>
            <a:p>
              <a:pPr marL="171450" indent="-171450">
                <a:buFont typeface="Wingdings" pitchFamily="2" charset="2"/>
                <a:buChar char="ü"/>
              </a:pPr>
              <a:r>
                <a:rPr lang="ja-JP" altLang="en-US" sz="1200">
                  <a:latin typeface="Meiryo" panose="020B0604030504040204" pitchFamily="34" charset="-128"/>
                  <a:ea typeface="Meiryo" panose="020B0604030504040204" pitchFamily="34" charset="-128"/>
                </a:rPr>
                <a:t>競技場・夏の夕方・サッカー観戦・勝利の喜び・・・</a:t>
              </a:r>
              <a:endParaRPr kumimoji="1" lang="ja-JP" altLang="en-US" sz="1200">
                <a:latin typeface="Meiryo" panose="020B0604030504040204" pitchFamily="34" charset="-128"/>
                <a:ea typeface="Meiryo" panose="020B0604030504040204" pitchFamily="34" charset="-128"/>
              </a:endParaRPr>
            </a:p>
          </p:txBody>
        </p:sp>
        <p:grpSp>
          <p:nvGrpSpPr>
            <p:cNvPr id="33" name="図形グループ 63">
              <a:extLst>
                <a:ext uri="{FF2B5EF4-FFF2-40B4-BE49-F238E27FC236}">
                  <a16:creationId xmlns:a16="http://schemas.microsoft.com/office/drawing/2014/main" id="{7F6C9FCD-25CC-1B4D-A394-E9475172A26C}"/>
                </a:ext>
              </a:extLst>
            </p:cNvPr>
            <p:cNvGrpSpPr/>
            <p:nvPr/>
          </p:nvGrpSpPr>
          <p:grpSpPr>
            <a:xfrm>
              <a:off x="5002326" y="2714784"/>
              <a:ext cx="194794" cy="405168"/>
              <a:chOff x="1946324" y="4125162"/>
              <a:chExt cx="969964" cy="2007872"/>
            </a:xfrm>
            <a:solidFill>
              <a:schemeClr val="tx1">
                <a:lumMod val="50000"/>
                <a:lumOff val="50000"/>
              </a:schemeClr>
            </a:solidFill>
          </p:grpSpPr>
          <p:sp>
            <p:nvSpPr>
              <p:cNvPr id="34" name="円/楕円 33">
                <a:extLst>
                  <a:ext uri="{FF2B5EF4-FFF2-40B4-BE49-F238E27FC236}">
                    <a16:creationId xmlns:a16="http://schemas.microsoft.com/office/drawing/2014/main" id="{7BA9D3A7-04A4-A542-8BA1-AB394FFF34FE}"/>
                  </a:ext>
                </a:extLst>
              </p:cNvPr>
              <p:cNvSpPr/>
              <p:nvPr/>
            </p:nvSpPr>
            <p:spPr>
              <a:xfrm>
                <a:off x="1946324" y="4125162"/>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5" name="フローチャート: 論理積ゲート 34">
                <a:extLst>
                  <a:ext uri="{FF2B5EF4-FFF2-40B4-BE49-F238E27FC236}">
                    <a16:creationId xmlns:a16="http://schemas.microsoft.com/office/drawing/2014/main" id="{30E8B517-9211-1643-A006-AE3F5588B6BE}"/>
                  </a:ext>
                </a:extLst>
              </p:cNvPr>
              <p:cNvSpPr/>
              <p:nvPr/>
            </p:nvSpPr>
            <p:spPr>
              <a:xfrm rot="16200000">
                <a:off x="1887746" y="5104491"/>
                <a:ext cx="1087122" cy="969963"/>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36" name="図形グループ 63">
              <a:extLst>
                <a:ext uri="{FF2B5EF4-FFF2-40B4-BE49-F238E27FC236}">
                  <a16:creationId xmlns:a16="http://schemas.microsoft.com/office/drawing/2014/main" id="{6F0C41F6-6DBB-F44D-B76B-AF03F25AD4F1}"/>
                </a:ext>
              </a:extLst>
            </p:cNvPr>
            <p:cNvGrpSpPr/>
            <p:nvPr/>
          </p:nvGrpSpPr>
          <p:grpSpPr>
            <a:xfrm>
              <a:off x="5008613" y="3370337"/>
              <a:ext cx="194794" cy="405168"/>
              <a:chOff x="1946324" y="4125162"/>
              <a:chExt cx="969964" cy="2007872"/>
            </a:xfrm>
            <a:solidFill>
              <a:schemeClr val="tx1">
                <a:lumMod val="50000"/>
                <a:lumOff val="50000"/>
              </a:schemeClr>
            </a:solidFill>
          </p:grpSpPr>
          <p:sp>
            <p:nvSpPr>
              <p:cNvPr id="37" name="円/楕円 36">
                <a:extLst>
                  <a:ext uri="{FF2B5EF4-FFF2-40B4-BE49-F238E27FC236}">
                    <a16:creationId xmlns:a16="http://schemas.microsoft.com/office/drawing/2014/main" id="{04D6735D-C118-7345-BD27-0AD489F87225}"/>
                  </a:ext>
                </a:extLst>
              </p:cNvPr>
              <p:cNvSpPr/>
              <p:nvPr/>
            </p:nvSpPr>
            <p:spPr>
              <a:xfrm>
                <a:off x="1946324" y="4125162"/>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8" name="フローチャート: 論理積ゲート 37">
                <a:extLst>
                  <a:ext uri="{FF2B5EF4-FFF2-40B4-BE49-F238E27FC236}">
                    <a16:creationId xmlns:a16="http://schemas.microsoft.com/office/drawing/2014/main" id="{A61B3DFD-08A0-0A45-8C22-1868B48E7B1D}"/>
                  </a:ext>
                </a:extLst>
              </p:cNvPr>
              <p:cNvSpPr/>
              <p:nvPr/>
            </p:nvSpPr>
            <p:spPr>
              <a:xfrm rot="16200000">
                <a:off x="1887746" y="5104491"/>
                <a:ext cx="1087122" cy="969963"/>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39" name="ホームベース 38">
              <a:extLst>
                <a:ext uri="{FF2B5EF4-FFF2-40B4-BE49-F238E27FC236}">
                  <a16:creationId xmlns:a16="http://schemas.microsoft.com/office/drawing/2014/main" id="{764E049C-33C0-9B41-8DCA-4670B8E2EC69}"/>
                </a:ext>
              </a:extLst>
            </p:cNvPr>
            <p:cNvSpPr/>
            <p:nvPr/>
          </p:nvSpPr>
          <p:spPr>
            <a:xfrm>
              <a:off x="7680962" y="2728571"/>
              <a:ext cx="629107" cy="398566"/>
            </a:xfrm>
            <a:prstGeom prst="homePlate">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0" name="ホームベース 39">
              <a:extLst>
                <a:ext uri="{FF2B5EF4-FFF2-40B4-BE49-F238E27FC236}">
                  <a16:creationId xmlns:a16="http://schemas.microsoft.com/office/drawing/2014/main" id="{72637D11-38A6-BF45-937C-782E6CCCC080}"/>
                </a:ext>
              </a:extLst>
            </p:cNvPr>
            <p:cNvSpPr/>
            <p:nvPr/>
          </p:nvSpPr>
          <p:spPr>
            <a:xfrm>
              <a:off x="7276412" y="2728571"/>
              <a:ext cx="629107" cy="398566"/>
            </a:xfrm>
            <a:prstGeom prst="homePlate">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1" name="ホームベース 40">
              <a:extLst>
                <a:ext uri="{FF2B5EF4-FFF2-40B4-BE49-F238E27FC236}">
                  <a16:creationId xmlns:a16="http://schemas.microsoft.com/office/drawing/2014/main" id="{DEEF6C46-25BF-1B45-B6F6-0B238DCEC278}"/>
                </a:ext>
              </a:extLst>
            </p:cNvPr>
            <p:cNvSpPr/>
            <p:nvPr/>
          </p:nvSpPr>
          <p:spPr>
            <a:xfrm>
              <a:off x="6832399" y="2728571"/>
              <a:ext cx="629107" cy="398566"/>
            </a:xfrm>
            <a:prstGeom prst="homePlate">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2" name="ホームベース 41">
              <a:extLst>
                <a:ext uri="{FF2B5EF4-FFF2-40B4-BE49-F238E27FC236}">
                  <a16:creationId xmlns:a16="http://schemas.microsoft.com/office/drawing/2014/main" id="{0E7555B9-83CA-7B47-8730-B0A0F7C36CFF}"/>
                </a:ext>
              </a:extLst>
            </p:cNvPr>
            <p:cNvSpPr/>
            <p:nvPr/>
          </p:nvSpPr>
          <p:spPr>
            <a:xfrm>
              <a:off x="6386172" y="2728571"/>
              <a:ext cx="629107" cy="398566"/>
            </a:xfrm>
            <a:prstGeom prst="homePlate">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3" name="ホームベース 42">
              <a:extLst>
                <a:ext uri="{FF2B5EF4-FFF2-40B4-BE49-F238E27FC236}">
                  <a16:creationId xmlns:a16="http://schemas.microsoft.com/office/drawing/2014/main" id="{14D74BE6-87EB-9240-B7B1-6A91835AA56B}"/>
                </a:ext>
              </a:extLst>
            </p:cNvPr>
            <p:cNvSpPr/>
            <p:nvPr/>
          </p:nvSpPr>
          <p:spPr>
            <a:xfrm>
              <a:off x="5941052" y="2730346"/>
              <a:ext cx="629107" cy="398566"/>
            </a:xfrm>
            <a:prstGeom prst="homePlate">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4" name="ホームベース 43">
              <a:extLst>
                <a:ext uri="{FF2B5EF4-FFF2-40B4-BE49-F238E27FC236}">
                  <a16:creationId xmlns:a16="http://schemas.microsoft.com/office/drawing/2014/main" id="{55BE7BB3-8569-DD46-9442-F54A5104AC83}"/>
                </a:ext>
              </a:extLst>
            </p:cNvPr>
            <p:cNvSpPr/>
            <p:nvPr/>
          </p:nvSpPr>
          <p:spPr>
            <a:xfrm>
              <a:off x="5494825" y="2728571"/>
              <a:ext cx="629107" cy="398566"/>
            </a:xfrm>
            <a:prstGeom prst="homePlate">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5" name="ホームベース 44">
              <a:extLst>
                <a:ext uri="{FF2B5EF4-FFF2-40B4-BE49-F238E27FC236}">
                  <a16:creationId xmlns:a16="http://schemas.microsoft.com/office/drawing/2014/main" id="{0E1FBBE4-5AC3-F541-9A87-8C3BE8D17406}"/>
                </a:ext>
              </a:extLst>
            </p:cNvPr>
            <p:cNvSpPr/>
            <p:nvPr/>
          </p:nvSpPr>
          <p:spPr>
            <a:xfrm>
              <a:off x="7680962" y="3376939"/>
              <a:ext cx="629107" cy="398566"/>
            </a:xfrm>
            <a:prstGeom prst="homePlate">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6" name="ホームベース 45">
              <a:extLst>
                <a:ext uri="{FF2B5EF4-FFF2-40B4-BE49-F238E27FC236}">
                  <a16:creationId xmlns:a16="http://schemas.microsoft.com/office/drawing/2014/main" id="{8B6F1E7C-8B0D-D348-81AC-AAD082286DA3}"/>
                </a:ext>
              </a:extLst>
            </p:cNvPr>
            <p:cNvSpPr/>
            <p:nvPr/>
          </p:nvSpPr>
          <p:spPr>
            <a:xfrm>
              <a:off x="7276412" y="3376939"/>
              <a:ext cx="629107" cy="398566"/>
            </a:xfrm>
            <a:prstGeom prst="homePlate">
              <a:avLst/>
            </a:prstGeom>
            <a:solidFill>
              <a:schemeClr val="accent3"/>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7" name="ホームベース 46">
              <a:extLst>
                <a:ext uri="{FF2B5EF4-FFF2-40B4-BE49-F238E27FC236}">
                  <a16:creationId xmlns:a16="http://schemas.microsoft.com/office/drawing/2014/main" id="{7E157FA3-D864-F64C-BD05-F08803D3BDDE}"/>
                </a:ext>
              </a:extLst>
            </p:cNvPr>
            <p:cNvSpPr/>
            <p:nvPr/>
          </p:nvSpPr>
          <p:spPr>
            <a:xfrm>
              <a:off x="6832399" y="3376939"/>
              <a:ext cx="629107" cy="398566"/>
            </a:xfrm>
            <a:prstGeom prst="homePlate">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8" name="ホームベース 47">
              <a:extLst>
                <a:ext uri="{FF2B5EF4-FFF2-40B4-BE49-F238E27FC236}">
                  <a16:creationId xmlns:a16="http://schemas.microsoft.com/office/drawing/2014/main" id="{44943384-74D5-5249-A4E9-61A62093BF2D}"/>
                </a:ext>
              </a:extLst>
            </p:cNvPr>
            <p:cNvSpPr/>
            <p:nvPr/>
          </p:nvSpPr>
          <p:spPr>
            <a:xfrm>
              <a:off x="6386172" y="3376939"/>
              <a:ext cx="629107" cy="398566"/>
            </a:xfrm>
            <a:prstGeom prst="homePlate">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9" name="ホームベース 48">
              <a:extLst>
                <a:ext uri="{FF2B5EF4-FFF2-40B4-BE49-F238E27FC236}">
                  <a16:creationId xmlns:a16="http://schemas.microsoft.com/office/drawing/2014/main" id="{CC0BC3E8-DAD4-CB41-9526-0147AC497D56}"/>
                </a:ext>
              </a:extLst>
            </p:cNvPr>
            <p:cNvSpPr/>
            <p:nvPr/>
          </p:nvSpPr>
          <p:spPr>
            <a:xfrm>
              <a:off x="5941052" y="3378714"/>
              <a:ext cx="629107" cy="398566"/>
            </a:xfrm>
            <a:prstGeom prst="homePlate">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0" name="ホームベース 49">
              <a:extLst>
                <a:ext uri="{FF2B5EF4-FFF2-40B4-BE49-F238E27FC236}">
                  <a16:creationId xmlns:a16="http://schemas.microsoft.com/office/drawing/2014/main" id="{CE9EC9A2-BD58-E948-AB4E-C9C01725EC66}"/>
                </a:ext>
              </a:extLst>
            </p:cNvPr>
            <p:cNvSpPr/>
            <p:nvPr/>
          </p:nvSpPr>
          <p:spPr>
            <a:xfrm>
              <a:off x="5494825" y="3376939"/>
              <a:ext cx="629107" cy="398566"/>
            </a:xfrm>
            <a:prstGeom prst="homePlate">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2" name="テキスト ボックス 51">
              <a:extLst>
                <a:ext uri="{FF2B5EF4-FFF2-40B4-BE49-F238E27FC236}">
                  <a16:creationId xmlns:a16="http://schemas.microsoft.com/office/drawing/2014/main" id="{97CA6F88-1A1D-2245-AC42-895D7ED2A3B5}"/>
                </a:ext>
              </a:extLst>
            </p:cNvPr>
            <p:cNvSpPr txBox="1"/>
            <p:nvPr/>
          </p:nvSpPr>
          <p:spPr>
            <a:xfrm>
              <a:off x="5060056" y="4095085"/>
              <a:ext cx="3262432" cy="707886"/>
            </a:xfrm>
            <a:prstGeom prst="rect">
              <a:avLst/>
            </a:prstGeom>
            <a:noFill/>
          </p:spPr>
          <p:txBody>
            <a:bodyPr wrap="none" rtlCol="0">
              <a:spAutoFit/>
            </a:bodyPr>
            <a:lstStyle/>
            <a:p>
              <a:pPr algn="ctr"/>
              <a:r>
                <a:rPr kumimoji="1" lang="ja-JP" altLang="en-US" sz="2000">
                  <a:latin typeface="Meiryo" panose="020B0604030504040204" pitchFamily="34" charset="-128"/>
                  <a:ea typeface="Meiryo" panose="020B0604030504040204" pitchFamily="34" charset="-128"/>
                </a:rPr>
                <a:t>状況に応じて最適化された</a:t>
              </a:r>
              <a:endParaRPr kumimoji="1" lang="en-US" altLang="ja-JP" sz="2000" dirty="0">
                <a:latin typeface="Meiryo" panose="020B0604030504040204" pitchFamily="34" charset="-128"/>
                <a:ea typeface="Meiryo" panose="020B0604030504040204" pitchFamily="34" charset="-128"/>
              </a:endParaRPr>
            </a:p>
            <a:p>
              <a:pPr algn="ctr"/>
              <a:r>
                <a:rPr kumimoji="1" lang="ja-JP" altLang="en-US" sz="2000">
                  <a:latin typeface="Meiryo" panose="020B0604030504040204" pitchFamily="34" charset="-128"/>
                  <a:ea typeface="Meiryo" panose="020B0604030504040204" pitchFamily="34" charset="-128"/>
                </a:rPr>
                <a:t>感動・楽しさ・共感の提供</a:t>
              </a:r>
            </a:p>
          </p:txBody>
        </p:sp>
        <p:sp>
          <p:nvSpPr>
            <p:cNvPr id="56" name="正方形/長方形 55">
              <a:extLst>
                <a:ext uri="{FF2B5EF4-FFF2-40B4-BE49-F238E27FC236}">
                  <a16:creationId xmlns:a16="http://schemas.microsoft.com/office/drawing/2014/main" id="{6DEA5233-E44A-9844-94E1-7803E661048C}"/>
                </a:ext>
              </a:extLst>
            </p:cNvPr>
            <p:cNvSpPr/>
            <p:nvPr/>
          </p:nvSpPr>
          <p:spPr>
            <a:xfrm>
              <a:off x="6899652" y="962353"/>
              <a:ext cx="1723549" cy="461665"/>
            </a:xfrm>
            <a:prstGeom prst="rect">
              <a:avLst/>
            </a:prstGeom>
          </p:spPr>
          <p:txBody>
            <a:bodyPr wrap="none">
              <a:spAutoFit/>
            </a:bodyPr>
            <a:lstStyle/>
            <a:p>
              <a:r>
                <a:rPr lang="ja-JP" altLang="en-US" sz="2400" b="1">
                  <a:solidFill>
                    <a:schemeClr val="bg1"/>
                  </a:solidFill>
                  <a:latin typeface="Meiryo" panose="020B0604030504040204" pitchFamily="34" charset="-128"/>
                  <a:ea typeface="Meiryo" panose="020B0604030504040204" pitchFamily="34" charset="-128"/>
                </a:rPr>
                <a:t>行動データ</a:t>
              </a:r>
            </a:p>
          </p:txBody>
        </p:sp>
        <p:sp>
          <p:nvSpPr>
            <p:cNvPr id="57" name="正方形/長方形 56">
              <a:extLst>
                <a:ext uri="{FF2B5EF4-FFF2-40B4-BE49-F238E27FC236}">
                  <a16:creationId xmlns:a16="http://schemas.microsoft.com/office/drawing/2014/main" id="{DCEAFE15-0C0C-A949-AF98-24D184822DD2}"/>
                </a:ext>
              </a:extLst>
            </p:cNvPr>
            <p:cNvSpPr/>
            <p:nvPr/>
          </p:nvSpPr>
          <p:spPr>
            <a:xfrm>
              <a:off x="4622822" y="5655718"/>
              <a:ext cx="4111144" cy="369332"/>
            </a:xfrm>
            <a:prstGeom prst="rect">
              <a:avLst/>
            </a:prstGeom>
          </p:spPr>
          <p:txBody>
            <a:bodyPr wrap="square">
              <a:spAutoFit/>
            </a:bodyPr>
            <a:lstStyle/>
            <a:p>
              <a:pPr algn="ctr"/>
              <a:r>
                <a:rPr lang="ja-JP" altLang="en-US" b="1">
                  <a:solidFill>
                    <a:srgbClr val="0070C0"/>
                  </a:solidFill>
                  <a:latin typeface="Meiryo" panose="020B0604030504040204" pitchFamily="34" charset="-128"/>
                  <a:ea typeface="Meiryo" panose="020B0604030504040204" pitchFamily="34" charset="-128"/>
                </a:rPr>
                <a:t>行動（動的）データ</a:t>
              </a:r>
              <a:r>
                <a:rPr lang="en-US" altLang="ja-JP" b="1" dirty="0">
                  <a:solidFill>
                    <a:srgbClr val="0070C0"/>
                  </a:solidFill>
                  <a:latin typeface="Meiryo" panose="020B0604030504040204" pitchFamily="34" charset="-128"/>
                  <a:ea typeface="Meiryo" panose="020B0604030504040204" pitchFamily="34" charset="-128"/>
                </a:rPr>
                <a:t> </a:t>
              </a:r>
              <a:r>
                <a:rPr lang="ja-JP" altLang="en-US" b="1">
                  <a:solidFill>
                    <a:srgbClr val="0070C0"/>
                  </a:solidFill>
                  <a:latin typeface="Meiryo" panose="020B0604030504040204" pitchFamily="34" charset="-128"/>
                  <a:ea typeface="Meiryo" panose="020B0604030504040204" pitchFamily="34" charset="-128"/>
                </a:rPr>
                <a:t>✖️</a:t>
              </a:r>
              <a:r>
                <a:rPr lang="en-US" altLang="ja-JP" b="1" dirty="0">
                  <a:solidFill>
                    <a:srgbClr val="0070C0"/>
                  </a:solidFill>
                  <a:latin typeface="Meiryo" panose="020B0604030504040204" pitchFamily="34" charset="-128"/>
                  <a:ea typeface="Meiryo" panose="020B0604030504040204" pitchFamily="34" charset="-128"/>
                </a:rPr>
                <a:t> UX</a:t>
              </a:r>
              <a:r>
                <a:rPr lang="ja-JP" altLang="en-US" b="1">
                  <a:solidFill>
                    <a:srgbClr val="0070C0"/>
                  </a:solidFill>
                  <a:latin typeface="Meiryo" panose="020B0604030504040204" pitchFamily="34" charset="-128"/>
                  <a:ea typeface="Meiryo" panose="020B0604030504040204" pitchFamily="34" charset="-128"/>
                </a:rPr>
                <a:t>（体験）</a:t>
              </a:r>
            </a:p>
          </p:txBody>
        </p:sp>
        <p:sp>
          <p:nvSpPr>
            <p:cNvPr id="59" name="右矢印 58">
              <a:extLst>
                <a:ext uri="{FF2B5EF4-FFF2-40B4-BE49-F238E27FC236}">
                  <a16:creationId xmlns:a16="http://schemas.microsoft.com/office/drawing/2014/main" id="{5CE03BFE-D4A0-0F49-908F-3AA0A5C087D8}"/>
                </a:ext>
              </a:extLst>
            </p:cNvPr>
            <p:cNvSpPr/>
            <p:nvPr/>
          </p:nvSpPr>
          <p:spPr>
            <a:xfrm>
              <a:off x="2958444" y="790879"/>
              <a:ext cx="3227111" cy="702781"/>
            </a:xfrm>
            <a:prstGeom prst="rightArrow">
              <a:avLst>
                <a:gd name="adj1" fmla="val 65616"/>
                <a:gd name="adj2" fmla="val 50000"/>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0" name="角丸四角形 59">
              <a:extLst>
                <a:ext uri="{FF2B5EF4-FFF2-40B4-BE49-F238E27FC236}">
                  <a16:creationId xmlns:a16="http://schemas.microsoft.com/office/drawing/2014/main" id="{8B4047F2-7AC1-414C-8580-8A264EB0231E}"/>
                </a:ext>
              </a:extLst>
            </p:cNvPr>
            <p:cNvSpPr/>
            <p:nvPr/>
          </p:nvSpPr>
          <p:spPr>
            <a:xfrm>
              <a:off x="6342281" y="2517465"/>
              <a:ext cx="733738" cy="1441094"/>
            </a:xfrm>
            <a:prstGeom prst="roundRect">
              <a:avLst/>
            </a:prstGeom>
            <a:noFill/>
            <a:ln w="28575">
              <a:solidFill>
                <a:srgbClr val="C00000"/>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1" name="テキスト ボックス 60">
              <a:extLst>
                <a:ext uri="{FF2B5EF4-FFF2-40B4-BE49-F238E27FC236}">
                  <a16:creationId xmlns:a16="http://schemas.microsoft.com/office/drawing/2014/main" id="{3A637E67-4F16-0845-A677-D982C9366C12}"/>
                </a:ext>
              </a:extLst>
            </p:cNvPr>
            <p:cNvSpPr txBox="1"/>
            <p:nvPr/>
          </p:nvSpPr>
          <p:spPr>
            <a:xfrm>
              <a:off x="6427649" y="3119952"/>
              <a:ext cx="543739" cy="307777"/>
            </a:xfrm>
            <a:prstGeom prst="rect">
              <a:avLst/>
            </a:prstGeom>
            <a:noFill/>
          </p:spPr>
          <p:txBody>
            <a:bodyPr wrap="none" rtlCol="0">
              <a:spAutoFit/>
            </a:bodyPr>
            <a:lstStyle/>
            <a:p>
              <a:pPr algn="ctr"/>
              <a:r>
                <a:rPr lang="ja-JP" altLang="en-US" sz="1400">
                  <a:solidFill>
                    <a:srgbClr val="C00000"/>
                  </a:solidFill>
                  <a:latin typeface="Meiryo" panose="020B0604030504040204" pitchFamily="34" charset="-128"/>
                  <a:ea typeface="Meiryo" panose="020B0604030504040204" pitchFamily="34" charset="-128"/>
                </a:rPr>
                <a:t>共感</a:t>
              </a:r>
              <a:endParaRPr kumimoji="1" lang="en-US" altLang="ja-JP" sz="1400" dirty="0">
                <a:solidFill>
                  <a:srgbClr val="C00000"/>
                </a:solidFill>
                <a:latin typeface="Meiryo" panose="020B0604030504040204" pitchFamily="34" charset="-128"/>
                <a:ea typeface="Meiryo" panose="020B0604030504040204" pitchFamily="34" charset="-128"/>
              </a:endParaRPr>
            </a:p>
          </p:txBody>
        </p:sp>
        <p:sp>
          <p:nvSpPr>
            <p:cNvPr id="62" name="テキスト ボックス 61">
              <a:extLst>
                <a:ext uri="{FF2B5EF4-FFF2-40B4-BE49-F238E27FC236}">
                  <a16:creationId xmlns:a16="http://schemas.microsoft.com/office/drawing/2014/main" id="{90D100D2-5528-6B4F-8D2E-A1CB4ED3295E}"/>
                </a:ext>
              </a:extLst>
            </p:cNvPr>
            <p:cNvSpPr txBox="1"/>
            <p:nvPr/>
          </p:nvSpPr>
          <p:spPr>
            <a:xfrm>
              <a:off x="3543965" y="918217"/>
              <a:ext cx="2031325" cy="461665"/>
            </a:xfrm>
            <a:prstGeom prst="rect">
              <a:avLst/>
            </a:prstGeom>
            <a:noFill/>
          </p:spPr>
          <p:txBody>
            <a:bodyPr wrap="none" rtlCol="0">
              <a:spAutoFit/>
            </a:bodyPr>
            <a:lstStyle/>
            <a:p>
              <a:r>
                <a:rPr kumimoji="1" lang="ja-JP" altLang="en-US" sz="1200">
                  <a:solidFill>
                    <a:schemeClr val="bg1"/>
                  </a:solidFill>
                  <a:latin typeface="Meiryo" panose="020B0604030504040204" pitchFamily="34" charset="-128"/>
                  <a:ea typeface="Meiryo" panose="020B0604030504040204" pitchFamily="34" charset="-128"/>
                </a:rPr>
                <a:t>デジタル接点・取得頻度の</a:t>
              </a:r>
              <a:endParaRPr kumimoji="1" lang="en-US" altLang="ja-JP" sz="1200" dirty="0">
                <a:solidFill>
                  <a:schemeClr val="bg1"/>
                </a:solidFill>
                <a:latin typeface="Meiryo" panose="020B0604030504040204" pitchFamily="34" charset="-128"/>
                <a:ea typeface="Meiryo" panose="020B0604030504040204" pitchFamily="34" charset="-128"/>
              </a:endParaRPr>
            </a:p>
            <a:p>
              <a:r>
                <a:rPr kumimoji="1" lang="ja-JP" altLang="en-US" sz="1200">
                  <a:solidFill>
                    <a:schemeClr val="bg1"/>
                  </a:solidFill>
                  <a:latin typeface="Meiryo" panose="020B0604030504040204" pitchFamily="34" charset="-128"/>
                  <a:ea typeface="Meiryo" panose="020B0604030504040204" pitchFamily="34" charset="-128"/>
                </a:rPr>
                <a:t>増加によって解像度が上昇</a:t>
              </a:r>
            </a:p>
          </p:txBody>
        </p:sp>
        <p:sp>
          <p:nvSpPr>
            <p:cNvPr id="65" name="正方形/長方形 64">
              <a:extLst>
                <a:ext uri="{FF2B5EF4-FFF2-40B4-BE49-F238E27FC236}">
                  <a16:creationId xmlns:a16="http://schemas.microsoft.com/office/drawing/2014/main" id="{9CAD6967-E57C-4848-B374-CAD71570849B}"/>
                </a:ext>
              </a:extLst>
            </p:cNvPr>
            <p:cNvSpPr/>
            <p:nvPr/>
          </p:nvSpPr>
          <p:spPr>
            <a:xfrm>
              <a:off x="4789952" y="5972456"/>
              <a:ext cx="3498072" cy="338554"/>
            </a:xfrm>
            <a:prstGeom prst="rect">
              <a:avLst/>
            </a:prstGeom>
          </p:spPr>
          <p:txBody>
            <a:bodyPr wrap="none">
              <a:spAutoFit/>
            </a:bodyPr>
            <a:lstStyle/>
            <a:p>
              <a:pPr algn="ctr"/>
              <a:r>
                <a:rPr lang="en-US" altLang="ja-JP" sz="1600" b="1" dirty="0">
                  <a:solidFill>
                    <a:srgbClr val="0070C0"/>
                  </a:solidFill>
                  <a:latin typeface="Meiryo" panose="020B0604030504040204" pitchFamily="34" charset="-128"/>
                  <a:ea typeface="Meiryo" panose="020B0604030504040204" pitchFamily="34" charset="-128"/>
                </a:rPr>
                <a:t>UX</a:t>
              </a:r>
              <a:r>
                <a:rPr lang="ja-JP" altLang="en-US" sz="1600" b="1">
                  <a:solidFill>
                    <a:srgbClr val="0070C0"/>
                  </a:solidFill>
                  <a:latin typeface="Meiryo" panose="020B0604030504040204" pitchFamily="34" charset="-128"/>
                  <a:ea typeface="Meiryo" panose="020B0604030504040204" pitchFamily="34" charset="-128"/>
                </a:rPr>
                <a:t>向上＝多接点✖️高頻度✖️高速改善</a:t>
              </a:r>
            </a:p>
          </p:txBody>
        </p:sp>
        <p:sp>
          <p:nvSpPr>
            <p:cNvPr id="68" name="テキスト ボックス 67">
              <a:extLst>
                <a:ext uri="{FF2B5EF4-FFF2-40B4-BE49-F238E27FC236}">
                  <a16:creationId xmlns:a16="http://schemas.microsoft.com/office/drawing/2014/main" id="{A8A6E2EC-7DDA-5345-9795-4B71161CCCCF}"/>
                </a:ext>
              </a:extLst>
            </p:cNvPr>
            <p:cNvSpPr txBox="1"/>
            <p:nvPr/>
          </p:nvSpPr>
          <p:spPr>
            <a:xfrm>
              <a:off x="5516840" y="2813980"/>
              <a:ext cx="453970" cy="253916"/>
            </a:xfrm>
            <a:prstGeom prst="rect">
              <a:avLst/>
            </a:prstGeom>
            <a:noFill/>
          </p:spPr>
          <p:txBody>
            <a:bodyPr wrap="none" rtlCol="0">
              <a:spAutoFit/>
            </a:bodyPr>
            <a:lstStyle/>
            <a:p>
              <a:pPr algn="ctr"/>
              <a:r>
                <a:rPr kumimoji="1" lang="ja-JP" altLang="en-US" sz="1050">
                  <a:solidFill>
                    <a:schemeClr val="bg1"/>
                  </a:solidFill>
                  <a:latin typeface="Meiryo" panose="020B0604030504040204" pitchFamily="34" charset="-128"/>
                  <a:ea typeface="Meiryo" panose="020B0604030504040204" pitchFamily="34" charset="-128"/>
                </a:rPr>
                <a:t>状況</a:t>
              </a:r>
            </a:p>
          </p:txBody>
        </p:sp>
      </p:grpSp>
      <p:grpSp>
        <p:nvGrpSpPr>
          <p:cNvPr id="64" name="グループ化 63">
            <a:extLst>
              <a:ext uri="{FF2B5EF4-FFF2-40B4-BE49-F238E27FC236}">
                <a16:creationId xmlns:a16="http://schemas.microsoft.com/office/drawing/2014/main" id="{708D6912-7E0B-2D42-A9E6-4FBB2F31434A}"/>
              </a:ext>
            </a:extLst>
          </p:cNvPr>
          <p:cNvGrpSpPr/>
          <p:nvPr/>
        </p:nvGrpSpPr>
        <p:grpSpPr>
          <a:xfrm>
            <a:off x="2748776" y="4840306"/>
            <a:ext cx="5641757" cy="582909"/>
            <a:chOff x="2748776" y="4840306"/>
            <a:chExt cx="5641757" cy="582909"/>
          </a:xfrm>
        </p:grpSpPr>
        <p:sp>
          <p:nvSpPr>
            <p:cNvPr id="53" name="ホームベース 52">
              <a:extLst>
                <a:ext uri="{FF2B5EF4-FFF2-40B4-BE49-F238E27FC236}">
                  <a16:creationId xmlns:a16="http://schemas.microsoft.com/office/drawing/2014/main" id="{91B36800-D688-D240-AF17-D69F78BE2696}"/>
                </a:ext>
              </a:extLst>
            </p:cNvPr>
            <p:cNvSpPr/>
            <p:nvPr/>
          </p:nvSpPr>
          <p:spPr>
            <a:xfrm>
              <a:off x="2748776" y="4840306"/>
              <a:ext cx="5641757" cy="582909"/>
            </a:xfrm>
            <a:prstGeom prst="homePlat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4" name="テキスト ボックス 53">
              <a:extLst>
                <a:ext uri="{FF2B5EF4-FFF2-40B4-BE49-F238E27FC236}">
                  <a16:creationId xmlns:a16="http://schemas.microsoft.com/office/drawing/2014/main" id="{17D1E370-9155-7941-8F2D-C477AF7EAAB9}"/>
                </a:ext>
              </a:extLst>
            </p:cNvPr>
            <p:cNvSpPr txBox="1"/>
            <p:nvPr/>
          </p:nvSpPr>
          <p:spPr>
            <a:xfrm>
              <a:off x="2872664" y="4980122"/>
              <a:ext cx="5262979" cy="369332"/>
            </a:xfrm>
            <a:prstGeom prst="rect">
              <a:avLst/>
            </a:prstGeom>
            <a:noFill/>
          </p:spPr>
          <p:txBody>
            <a:bodyPr wrap="none" rtlCol="0">
              <a:spAutoFit/>
            </a:bodyPr>
            <a:lstStyle/>
            <a:p>
              <a:r>
                <a:rPr kumimoji="1" lang="ja-JP" altLang="en-US">
                  <a:solidFill>
                    <a:schemeClr val="bg1"/>
                  </a:solidFill>
                  <a:latin typeface="Meiryo" panose="020B0604030504040204" pitchFamily="34" charset="-128"/>
                  <a:ea typeface="Meiryo" panose="020B0604030504040204" pitchFamily="34" charset="-128"/>
                </a:rPr>
                <a:t>主義主張・人生観・価値観・悩み・生活圏・・・</a:t>
              </a:r>
            </a:p>
          </p:txBody>
        </p:sp>
      </p:grpSp>
    </p:spTree>
    <p:extLst>
      <p:ext uri="{BB962C8B-B14F-4D97-AF65-F5344CB8AC3E}">
        <p14:creationId xmlns:p14="http://schemas.microsoft.com/office/powerpoint/2010/main" val="3797656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wipe(left)">
                                      <p:cBhvr>
                                        <p:cTn id="7" dur="500"/>
                                        <p:tgtEl>
                                          <p:spTgt spid="6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4"/>
                                        </p:tgtEl>
                                        <p:attrNameLst>
                                          <p:attrName>style.visibility</p:attrName>
                                        </p:attrNameLst>
                                      </p:cBhvr>
                                      <p:to>
                                        <p:strVal val="visible"/>
                                      </p:to>
                                    </p:set>
                                    <p:animEffect transition="in" filter="wipe(left)">
                                      <p:cBhvr>
                                        <p:cTn id="12"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04DCF19-91A9-7840-81C0-7D02E3E69798}"/>
              </a:ext>
            </a:extLst>
          </p:cNvPr>
          <p:cNvSpPr>
            <a:spLocks noGrp="1"/>
          </p:cNvSpPr>
          <p:nvPr>
            <p:ph type="title"/>
          </p:nvPr>
        </p:nvSpPr>
        <p:spPr/>
        <p:txBody>
          <a:bodyPr/>
          <a:lstStyle/>
          <a:p>
            <a:r>
              <a:rPr kumimoji="1" lang="ja-JP" altLang="en-US"/>
              <a:t>データとモノ／コト・ビジネスの関係</a:t>
            </a:r>
          </a:p>
        </p:txBody>
      </p:sp>
      <p:sp>
        <p:nvSpPr>
          <p:cNvPr id="3" name="円柱 2">
            <a:extLst>
              <a:ext uri="{FF2B5EF4-FFF2-40B4-BE49-F238E27FC236}">
                <a16:creationId xmlns:a16="http://schemas.microsoft.com/office/drawing/2014/main" id="{D806D9CF-DC79-3745-A7C3-34CB81647FB3}"/>
              </a:ext>
            </a:extLst>
          </p:cNvPr>
          <p:cNvSpPr/>
          <p:nvPr/>
        </p:nvSpPr>
        <p:spPr>
          <a:xfrm>
            <a:off x="1009498" y="1170435"/>
            <a:ext cx="2311604" cy="1258215"/>
          </a:xfrm>
          <a:prstGeom prst="can">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4" name="正方形/長方形 3">
            <a:extLst>
              <a:ext uri="{FF2B5EF4-FFF2-40B4-BE49-F238E27FC236}">
                <a16:creationId xmlns:a16="http://schemas.microsoft.com/office/drawing/2014/main" id="{AD015739-F681-694D-A5D6-DA6F578B137B}"/>
              </a:ext>
            </a:extLst>
          </p:cNvPr>
          <p:cNvSpPr/>
          <p:nvPr/>
        </p:nvSpPr>
        <p:spPr>
          <a:xfrm>
            <a:off x="5822898" y="1170435"/>
            <a:ext cx="2311604" cy="1258215"/>
          </a:xfrm>
          <a:prstGeom prst="rect">
            <a:avLst/>
          </a:prstGeom>
          <a:solidFill>
            <a:schemeClr val="accent4"/>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6" name="右矢印 5">
            <a:extLst>
              <a:ext uri="{FF2B5EF4-FFF2-40B4-BE49-F238E27FC236}">
                <a16:creationId xmlns:a16="http://schemas.microsoft.com/office/drawing/2014/main" id="{14193F0B-DF01-C043-8B43-F158B3C0BA64}"/>
              </a:ext>
            </a:extLst>
          </p:cNvPr>
          <p:cNvSpPr/>
          <p:nvPr/>
        </p:nvSpPr>
        <p:spPr>
          <a:xfrm>
            <a:off x="3558845" y="1170435"/>
            <a:ext cx="2026310" cy="1258215"/>
          </a:xfrm>
          <a:prstGeom prst="right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7" name="テキスト ボックス 6">
            <a:extLst>
              <a:ext uri="{FF2B5EF4-FFF2-40B4-BE49-F238E27FC236}">
                <a16:creationId xmlns:a16="http://schemas.microsoft.com/office/drawing/2014/main" id="{F2AB3AA8-C3DF-C646-85DD-1F9ECFF71AEB}"/>
              </a:ext>
            </a:extLst>
          </p:cNvPr>
          <p:cNvSpPr txBox="1"/>
          <p:nvPr/>
        </p:nvSpPr>
        <p:spPr>
          <a:xfrm>
            <a:off x="1175285" y="1616665"/>
            <a:ext cx="1980030" cy="523220"/>
          </a:xfrm>
          <a:prstGeom prst="rect">
            <a:avLst/>
          </a:prstGeom>
          <a:noFill/>
        </p:spPr>
        <p:txBody>
          <a:bodyPr wrap="none" rtlCol="0">
            <a:spAutoFit/>
          </a:bodyPr>
          <a:lstStyle/>
          <a:p>
            <a:pPr algn="ctr"/>
            <a:r>
              <a:rPr kumimoji="1" lang="ja-JP" altLang="en-US" sz="2800">
                <a:solidFill>
                  <a:schemeClr val="bg1"/>
                </a:solidFill>
                <a:latin typeface="Meiryo" panose="020B0604030504040204" pitchFamily="34" charset="-128"/>
                <a:ea typeface="Meiryo" panose="020B0604030504040204" pitchFamily="34" charset="-128"/>
              </a:rPr>
              <a:t>属性データ</a:t>
            </a:r>
          </a:p>
        </p:txBody>
      </p:sp>
      <p:sp>
        <p:nvSpPr>
          <p:cNvPr id="8" name="テキスト ボックス 7">
            <a:extLst>
              <a:ext uri="{FF2B5EF4-FFF2-40B4-BE49-F238E27FC236}">
                <a16:creationId xmlns:a16="http://schemas.microsoft.com/office/drawing/2014/main" id="{40799A3E-147A-534B-8363-DC00DCE5C797}"/>
              </a:ext>
            </a:extLst>
          </p:cNvPr>
          <p:cNvSpPr txBox="1"/>
          <p:nvPr/>
        </p:nvSpPr>
        <p:spPr>
          <a:xfrm>
            <a:off x="3937333" y="1505128"/>
            <a:ext cx="1024640" cy="523220"/>
          </a:xfrm>
          <a:prstGeom prst="rect">
            <a:avLst/>
          </a:prstGeom>
          <a:noFill/>
        </p:spPr>
        <p:txBody>
          <a:bodyPr wrap="none" rtlCol="0">
            <a:spAutoFit/>
          </a:bodyPr>
          <a:lstStyle/>
          <a:p>
            <a:pPr algn="ctr"/>
            <a:r>
              <a:rPr kumimoji="1" lang="ja-JP" altLang="en-US" sz="2800">
                <a:solidFill>
                  <a:schemeClr val="bg1"/>
                </a:solidFill>
                <a:latin typeface="Meiryo" panose="020B0604030504040204" pitchFamily="34" charset="-128"/>
                <a:ea typeface="Meiryo" panose="020B0604030504040204" pitchFamily="34" charset="-128"/>
              </a:rPr>
              <a:t>商</a:t>
            </a:r>
            <a:r>
              <a:rPr kumimoji="1" lang="en-US" altLang="ja-JP" sz="2800" dirty="0">
                <a:solidFill>
                  <a:schemeClr val="bg1"/>
                </a:solidFill>
                <a:latin typeface="Meiryo" panose="020B0604030504040204" pitchFamily="34" charset="-128"/>
                <a:ea typeface="Meiryo" panose="020B0604030504040204" pitchFamily="34" charset="-128"/>
              </a:rPr>
              <a:t> </a:t>
            </a:r>
            <a:r>
              <a:rPr kumimoji="1" lang="ja-JP" altLang="en-US" sz="2800">
                <a:solidFill>
                  <a:schemeClr val="bg1"/>
                </a:solidFill>
                <a:latin typeface="Meiryo" panose="020B0604030504040204" pitchFamily="34" charset="-128"/>
                <a:ea typeface="Meiryo" panose="020B0604030504040204" pitchFamily="34" charset="-128"/>
              </a:rPr>
              <a:t>品</a:t>
            </a:r>
          </a:p>
        </p:txBody>
      </p:sp>
      <p:sp>
        <p:nvSpPr>
          <p:cNvPr id="9" name="テキスト ボックス 8">
            <a:extLst>
              <a:ext uri="{FF2B5EF4-FFF2-40B4-BE49-F238E27FC236}">
                <a16:creationId xmlns:a16="http://schemas.microsoft.com/office/drawing/2014/main" id="{002831CC-5DB6-DF48-99F3-E10864BBDCFA}"/>
              </a:ext>
            </a:extLst>
          </p:cNvPr>
          <p:cNvSpPr txBox="1"/>
          <p:nvPr/>
        </p:nvSpPr>
        <p:spPr>
          <a:xfrm>
            <a:off x="6168222" y="1558143"/>
            <a:ext cx="1620957" cy="523220"/>
          </a:xfrm>
          <a:prstGeom prst="rect">
            <a:avLst/>
          </a:prstGeom>
          <a:noFill/>
        </p:spPr>
        <p:txBody>
          <a:bodyPr wrap="none" rtlCol="0">
            <a:spAutoFit/>
          </a:bodyPr>
          <a:lstStyle/>
          <a:p>
            <a:pPr algn="ctr"/>
            <a:r>
              <a:rPr kumimoji="1" lang="ja-JP" altLang="en-US" sz="2800">
                <a:solidFill>
                  <a:schemeClr val="bg1"/>
                </a:solidFill>
                <a:latin typeface="Meiryo" panose="020B0604030504040204" pitchFamily="34" charset="-128"/>
                <a:ea typeface="Meiryo" panose="020B0604030504040204" pitchFamily="34" charset="-128"/>
              </a:rPr>
              <a:t>販売代金</a:t>
            </a:r>
          </a:p>
        </p:txBody>
      </p:sp>
      <p:sp>
        <p:nvSpPr>
          <p:cNvPr id="25" name="テキスト ボックス 24">
            <a:extLst>
              <a:ext uri="{FF2B5EF4-FFF2-40B4-BE49-F238E27FC236}">
                <a16:creationId xmlns:a16="http://schemas.microsoft.com/office/drawing/2014/main" id="{3EC51E02-C1FE-7445-B393-604D0E3F80D9}"/>
              </a:ext>
            </a:extLst>
          </p:cNvPr>
          <p:cNvSpPr txBox="1"/>
          <p:nvPr/>
        </p:nvSpPr>
        <p:spPr>
          <a:xfrm>
            <a:off x="3519168" y="1074658"/>
            <a:ext cx="1454244" cy="430887"/>
          </a:xfrm>
          <a:prstGeom prst="rect">
            <a:avLst/>
          </a:prstGeom>
          <a:noFill/>
        </p:spPr>
        <p:txBody>
          <a:bodyPr wrap="none" rtlCol="0">
            <a:spAutoFit/>
          </a:bodyPr>
          <a:lstStyle/>
          <a:p>
            <a:r>
              <a:rPr kumimoji="1" lang="ja-JP" altLang="en-US" sz="1100">
                <a:solidFill>
                  <a:schemeClr val="accent3">
                    <a:lumMod val="75000"/>
                  </a:schemeClr>
                </a:solidFill>
                <a:latin typeface="Meiryo" panose="020B0604030504040204" pitchFamily="34" charset="-128"/>
                <a:ea typeface="Meiryo" panose="020B0604030504040204" pitchFamily="34" charset="-128"/>
              </a:rPr>
              <a:t>属性に最適化された</a:t>
            </a:r>
            <a:endParaRPr kumimoji="1" lang="en-US" altLang="ja-JP" sz="1100" dirty="0">
              <a:solidFill>
                <a:schemeClr val="accent3">
                  <a:lumMod val="75000"/>
                </a:schemeClr>
              </a:solidFill>
              <a:latin typeface="Meiryo" panose="020B0604030504040204" pitchFamily="34" charset="-128"/>
              <a:ea typeface="Meiryo" panose="020B0604030504040204" pitchFamily="34" charset="-128"/>
            </a:endParaRPr>
          </a:p>
          <a:p>
            <a:r>
              <a:rPr kumimoji="1" lang="ja-JP" altLang="en-US" sz="1100">
                <a:solidFill>
                  <a:schemeClr val="accent3">
                    <a:lumMod val="75000"/>
                  </a:schemeClr>
                </a:solidFill>
                <a:latin typeface="Meiryo" panose="020B0604030504040204" pitchFamily="34" charset="-128"/>
                <a:ea typeface="Meiryo" panose="020B0604030504040204" pitchFamily="34" charset="-128"/>
              </a:rPr>
              <a:t>商品の作り込み</a:t>
            </a:r>
          </a:p>
        </p:txBody>
      </p:sp>
      <p:sp>
        <p:nvSpPr>
          <p:cNvPr id="27" name="テキスト ボックス 26">
            <a:extLst>
              <a:ext uri="{FF2B5EF4-FFF2-40B4-BE49-F238E27FC236}">
                <a16:creationId xmlns:a16="http://schemas.microsoft.com/office/drawing/2014/main" id="{8CE51FD9-910B-3E4F-97D7-2B9ABA5FB027}"/>
              </a:ext>
            </a:extLst>
          </p:cNvPr>
          <p:cNvSpPr txBox="1"/>
          <p:nvPr/>
        </p:nvSpPr>
        <p:spPr>
          <a:xfrm>
            <a:off x="3492217" y="787500"/>
            <a:ext cx="2031325" cy="338554"/>
          </a:xfrm>
          <a:prstGeom prst="rect">
            <a:avLst/>
          </a:prstGeom>
          <a:noFill/>
        </p:spPr>
        <p:txBody>
          <a:bodyPr wrap="none" rtlCol="0">
            <a:spAutoFit/>
          </a:bodyPr>
          <a:lstStyle/>
          <a:p>
            <a:r>
              <a:rPr kumimoji="1" lang="ja-JP" altLang="en-US" sz="1600">
                <a:solidFill>
                  <a:schemeClr val="accent3">
                    <a:lumMod val="75000"/>
                  </a:schemeClr>
                </a:solidFill>
                <a:latin typeface="Meiryo" panose="020B0604030504040204" pitchFamily="34" charset="-128"/>
                <a:ea typeface="Meiryo" panose="020B0604030504040204" pitchFamily="34" charset="-128"/>
              </a:rPr>
              <a:t>魅力的な商品を作る</a:t>
            </a:r>
          </a:p>
        </p:txBody>
      </p:sp>
      <p:sp>
        <p:nvSpPr>
          <p:cNvPr id="33" name="テキスト ボックス 32">
            <a:extLst>
              <a:ext uri="{FF2B5EF4-FFF2-40B4-BE49-F238E27FC236}">
                <a16:creationId xmlns:a16="http://schemas.microsoft.com/office/drawing/2014/main" id="{7E16A15A-B007-4344-8EA6-E7771A0A9365}"/>
              </a:ext>
            </a:extLst>
          </p:cNvPr>
          <p:cNvSpPr txBox="1"/>
          <p:nvPr/>
        </p:nvSpPr>
        <p:spPr>
          <a:xfrm>
            <a:off x="3600591" y="1877696"/>
            <a:ext cx="1620957" cy="215444"/>
          </a:xfrm>
          <a:prstGeom prst="rect">
            <a:avLst/>
          </a:prstGeom>
          <a:noFill/>
        </p:spPr>
        <p:txBody>
          <a:bodyPr wrap="none" rtlCol="0">
            <a:spAutoFit/>
          </a:bodyPr>
          <a:lstStyle/>
          <a:p>
            <a:pPr algn="ctr"/>
            <a:r>
              <a:rPr lang="ja-JP" altLang="en-US" sz="800">
                <a:solidFill>
                  <a:schemeClr val="bg1"/>
                </a:solidFill>
                <a:latin typeface="Meiryo" panose="020B0604030504040204" pitchFamily="34" charset="-128"/>
                <a:ea typeface="Meiryo" panose="020B0604030504040204" pitchFamily="34" charset="-128"/>
              </a:rPr>
              <a:t>属性</a:t>
            </a:r>
            <a:r>
              <a:rPr kumimoji="1" lang="ja-JP" altLang="en-US" sz="800">
                <a:solidFill>
                  <a:schemeClr val="bg1"/>
                </a:solidFill>
                <a:latin typeface="Meiryo" panose="020B0604030504040204" pitchFamily="34" charset="-128"/>
                <a:ea typeface="Meiryo" panose="020B0604030504040204" pitchFamily="34" charset="-128"/>
              </a:rPr>
              <a:t>理解→</a:t>
            </a:r>
            <a:r>
              <a:rPr lang="ja-JP" altLang="en-US" sz="800">
                <a:solidFill>
                  <a:schemeClr val="bg1"/>
                </a:solidFill>
                <a:latin typeface="Meiryo" panose="020B0604030504040204" pitchFamily="34" charset="-128"/>
                <a:ea typeface="Meiryo" panose="020B0604030504040204" pitchFamily="34" charset="-128"/>
              </a:rPr>
              <a:t>商品</a:t>
            </a:r>
            <a:r>
              <a:rPr kumimoji="1" lang="ja-JP" altLang="en-US" sz="800">
                <a:solidFill>
                  <a:schemeClr val="bg1"/>
                </a:solidFill>
                <a:latin typeface="Meiryo" panose="020B0604030504040204" pitchFamily="34" charset="-128"/>
                <a:ea typeface="Meiryo" panose="020B0604030504040204" pitchFamily="34" charset="-128"/>
              </a:rPr>
              <a:t>設計→</a:t>
            </a:r>
            <a:r>
              <a:rPr lang="ja-JP" altLang="en-US" sz="800">
                <a:solidFill>
                  <a:schemeClr val="bg1"/>
                </a:solidFill>
                <a:latin typeface="Meiryo" panose="020B0604030504040204" pitchFamily="34" charset="-128"/>
                <a:ea typeface="Meiryo" panose="020B0604030504040204" pitchFamily="34" charset="-128"/>
              </a:rPr>
              <a:t>商品</a:t>
            </a:r>
            <a:r>
              <a:rPr kumimoji="1" lang="ja-JP" altLang="en-US" sz="800">
                <a:solidFill>
                  <a:schemeClr val="bg1"/>
                </a:solidFill>
                <a:latin typeface="Meiryo" panose="020B0604030504040204" pitchFamily="34" charset="-128"/>
                <a:ea typeface="Meiryo" panose="020B0604030504040204" pitchFamily="34" charset="-128"/>
              </a:rPr>
              <a:t>開発</a:t>
            </a:r>
          </a:p>
        </p:txBody>
      </p:sp>
      <p:grpSp>
        <p:nvGrpSpPr>
          <p:cNvPr id="30" name="グループ化 29">
            <a:extLst>
              <a:ext uri="{FF2B5EF4-FFF2-40B4-BE49-F238E27FC236}">
                <a16:creationId xmlns:a16="http://schemas.microsoft.com/office/drawing/2014/main" id="{0C9B8BD1-FB58-554B-BDC7-A42CED765D5D}"/>
              </a:ext>
            </a:extLst>
          </p:cNvPr>
          <p:cNvGrpSpPr/>
          <p:nvPr/>
        </p:nvGrpSpPr>
        <p:grpSpPr>
          <a:xfrm>
            <a:off x="1009498" y="4923127"/>
            <a:ext cx="7151576" cy="1741623"/>
            <a:chOff x="1009498" y="4923127"/>
            <a:chExt cx="7151576" cy="1741623"/>
          </a:xfrm>
        </p:grpSpPr>
        <p:sp>
          <p:nvSpPr>
            <p:cNvPr id="10" name="円柱 9">
              <a:extLst>
                <a:ext uri="{FF2B5EF4-FFF2-40B4-BE49-F238E27FC236}">
                  <a16:creationId xmlns:a16="http://schemas.microsoft.com/office/drawing/2014/main" id="{B828A3A7-693C-514A-9813-973E44F7BD39}"/>
                </a:ext>
              </a:extLst>
            </p:cNvPr>
            <p:cNvSpPr/>
            <p:nvPr/>
          </p:nvSpPr>
          <p:spPr>
            <a:xfrm>
              <a:off x="1009498" y="4923127"/>
              <a:ext cx="2311604" cy="1258215"/>
            </a:xfrm>
            <a:prstGeom prst="can">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11" name="正方形/長方形 10">
              <a:extLst>
                <a:ext uri="{FF2B5EF4-FFF2-40B4-BE49-F238E27FC236}">
                  <a16:creationId xmlns:a16="http://schemas.microsoft.com/office/drawing/2014/main" id="{4C60F015-128C-884C-B762-386F49198F1C}"/>
                </a:ext>
              </a:extLst>
            </p:cNvPr>
            <p:cNvSpPr/>
            <p:nvPr/>
          </p:nvSpPr>
          <p:spPr>
            <a:xfrm>
              <a:off x="5822898" y="4923127"/>
              <a:ext cx="2311604" cy="1258215"/>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12" name="右矢印 11">
              <a:extLst>
                <a:ext uri="{FF2B5EF4-FFF2-40B4-BE49-F238E27FC236}">
                  <a16:creationId xmlns:a16="http://schemas.microsoft.com/office/drawing/2014/main" id="{7FD67EED-5674-6E43-9427-32512FF01F68}"/>
                </a:ext>
              </a:extLst>
            </p:cNvPr>
            <p:cNvSpPr/>
            <p:nvPr/>
          </p:nvSpPr>
          <p:spPr>
            <a:xfrm>
              <a:off x="3558845" y="4923127"/>
              <a:ext cx="2026310" cy="1258215"/>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13" name="テキスト ボックス 12">
              <a:extLst>
                <a:ext uri="{FF2B5EF4-FFF2-40B4-BE49-F238E27FC236}">
                  <a16:creationId xmlns:a16="http://schemas.microsoft.com/office/drawing/2014/main" id="{8E810E45-02CB-8649-BA1E-E493A9C3244B}"/>
                </a:ext>
              </a:extLst>
            </p:cNvPr>
            <p:cNvSpPr txBox="1"/>
            <p:nvPr/>
          </p:nvSpPr>
          <p:spPr>
            <a:xfrm>
              <a:off x="1175285" y="5369357"/>
              <a:ext cx="1980029" cy="523220"/>
            </a:xfrm>
            <a:prstGeom prst="rect">
              <a:avLst/>
            </a:prstGeom>
            <a:noFill/>
          </p:spPr>
          <p:txBody>
            <a:bodyPr wrap="none" rtlCol="0">
              <a:spAutoFit/>
            </a:bodyPr>
            <a:lstStyle/>
            <a:p>
              <a:pPr algn="ctr"/>
              <a:r>
                <a:rPr kumimoji="1" lang="ja-JP" altLang="en-US" sz="2800">
                  <a:solidFill>
                    <a:schemeClr val="bg1"/>
                  </a:solidFill>
                  <a:latin typeface="Meiryo" panose="020B0604030504040204" pitchFamily="34" charset="-128"/>
                  <a:ea typeface="Meiryo" panose="020B0604030504040204" pitchFamily="34" charset="-128"/>
                </a:rPr>
                <a:t>行動データ</a:t>
              </a:r>
            </a:p>
          </p:txBody>
        </p:sp>
        <p:sp>
          <p:nvSpPr>
            <p:cNvPr id="14" name="テキスト ボックス 13">
              <a:extLst>
                <a:ext uri="{FF2B5EF4-FFF2-40B4-BE49-F238E27FC236}">
                  <a16:creationId xmlns:a16="http://schemas.microsoft.com/office/drawing/2014/main" id="{B366794C-DB74-8B4E-BACA-FC3FD71D312A}"/>
                </a:ext>
              </a:extLst>
            </p:cNvPr>
            <p:cNvSpPr txBox="1"/>
            <p:nvPr/>
          </p:nvSpPr>
          <p:spPr>
            <a:xfrm>
              <a:off x="4106268" y="5254051"/>
              <a:ext cx="686405" cy="523220"/>
            </a:xfrm>
            <a:prstGeom prst="rect">
              <a:avLst/>
            </a:prstGeom>
            <a:noFill/>
          </p:spPr>
          <p:txBody>
            <a:bodyPr wrap="none" rtlCol="0">
              <a:spAutoFit/>
            </a:bodyPr>
            <a:lstStyle/>
            <a:p>
              <a:pPr algn="ctr"/>
              <a:r>
                <a:rPr kumimoji="1" lang="en-US" altLang="ja-JP" sz="2800" dirty="0">
                  <a:solidFill>
                    <a:schemeClr val="bg1"/>
                  </a:solidFill>
                  <a:latin typeface="Meiryo" panose="020B0604030504040204" pitchFamily="34" charset="-128"/>
                  <a:ea typeface="Meiryo" panose="020B0604030504040204" pitchFamily="34" charset="-128"/>
                </a:rPr>
                <a:t>UX</a:t>
              </a:r>
              <a:endParaRPr kumimoji="1" lang="ja-JP" altLang="en-US" sz="2800">
                <a:solidFill>
                  <a:schemeClr val="bg1"/>
                </a:solidFill>
                <a:latin typeface="Meiryo" panose="020B0604030504040204" pitchFamily="34" charset="-128"/>
                <a:ea typeface="Meiryo" panose="020B0604030504040204" pitchFamily="34" charset="-128"/>
              </a:endParaRPr>
            </a:p>
          </p:txBody>
        </p:sp>
        <p:sp>
          <p:nvSpPr>
            <p:cNvPr id="15" name="テキスト ボックス 14">
              <a:extLst>
                <a:ext uri="{FF2B5EF4-FFF2-40B4-BE49-F238E27FC236}">
                  <a16:creationId xmlns:a16="http://schemas.microsoft.com/office/drawing/2014/main" id="{C8CBCE1C-755B-3140-9AA3-B1E02136CFCE}"/>
                </a:ext>
              </a:extLst>
            </p:cNvPr>
            <p:cNvSpPr txBox="1"/>
            <p:nvPr/>
          </p:nvSpPr>
          <p:spPr>
            <a:xfrm>
              <a:off x="6168221" y="5095395"/>
              <a:ext cx="1620957" cy="954107"/>
            </a:xfrm>
            <a:prstGeom prst="rect">
              <a:avLst/>
            </a:prstGeom>
            <a:noFill/>
          </p:spPr>
          <p:txBody>
            <a:bodyPr wrap="none" rtlCol="0">
              <a:spAutoFit/>
            </a:bodyPr>
            <a:lstStyle/>
            <a:p>
              <a:pPr algn="ctr"/>
              <a:r>
                <a:rPr kumimoji="1" lang="ja-JP" altLang="en-US" sz="2800">
                  <a:solidFill>
                    <a:schemeClr val="bg1"/>
                  </a:solidFill>
                  <a:latin typeface="Meiryo" panose="020B0604030504040204" pitchFamily="34" charset="-128"/>
                  <a:ea typeface="Meiryo" panose="020B0604030504040204" pitchFamily="34" charset="-128"/>
                </a:rPr>
                <a:t>サブスク</a:t>
              </a:r>
              <a:endParaRPr kumimoji="1" lang="en-US" altLang="ja-JP" sz="2800" dirty="0">
                <a:solidFill>
                  <a:schemeClr val="bg1"/>
                </a:solidFill>
                <a:latin typeface="Meiryo" panose="020B0604030504040204" pitchFamily="34" charset="-128"/>
                <a:ea typeface="Meiryo" panose="020B0604030504040204" pitchFamily="34" charset="-128"/>
              </a:endParaRPr>
            </a:p>
            <a:p>
              <a:pPr algn="ctr"/>
              <a:r>
                <a:rPr lang="ja-JP" altLang="en-US" sz="2800">
                  <a:solidFill>
                    <a:schemeClr val="bg1"/>
                  </a:solidFill>
                  <a:latin typeface="Meiryo" panose="020B0604030504040204" pitchFamily="34" charset="-128"/>
                  <a:ea typeface="Meiryo" panose="020B0604030504040204" pitchFamily="34" charset="-128"/>
                </a:rPr>
                <a:t>従量課金</a:t>
              </a:r>
              <a:endParaRPr kumimoji="1" lang="ja-JP" altLang="en-US" sz="2800">
                <a:solidFill>
                  <a:schemeClr val="bg1"/>
                </a:solidFill>
                <a:latin typeface="Meiryo" panose="020B0604030504040204" pitchFamily="34" charset="-128"/>
                <a:ea typeface="Meiryo" panose="020B0604030504040204" pitchFamily="34" charset="-128"/>
              </a:endParaRPr>
            </a:p>
          </p:txBody>
        </p:sp>
        <p:sp>
          <p:nvSpPr>
            <p:cNvPr id="26" name="テキスト ボックス 25">
              <a:extLst>
                <a:ext uri="{FF2B5EF4-FFF2-40B4-BE49-F238E27FC236}">
                  <a16:creationId xmlns:a16="http://schemas.microsoft.com/office/drawing/2014/main" id="{10DDACFB-B2EB-F744-81E2-17CD006A589D}"/>
                </a:ext>
              </a:extLst>
            </p:cNvPr>
            <p:cNvSpPr txBox="1"/>
            <p:nvPr/>
          </p:nvSpPr>
          <p:spPr>
            <a:xfrm>
              <a:off x="3519168" y="5939486"/>
              <a:ext cx="1454244" cy="430887"/>
            </a:xfrm>
            <a:prstGeom prst="rect">
              <a:avLst/>
            </a:prstGeom>
            <a:noFill/>
          </p:spPr>
          <p:txBody>
            <a:bodyPr wrap="none" rtlCol="0">
              <a:spAutoFit/>
            </a:bodyPr>
            <a:lstStyle/>
            <a:p>
              <a:r>
                <a:rPr kumimoji="1" lang="ja-JP" altLang="en-US" sz="1100">
                  <a:solidFill>
                    <a:srgbClr val="0070C0"/>
                  </a:solidFill>
                  <a:latin typeface="Meiryo" panose="020B0604030504040204" pitchFamily="34" charset="-128"/>
                  <a:ea typeface="Meiryo" panose="020B0604030504040204" pitchFamily="34" charset="-128"/>
                </a:rPr>
                <a:t>状況に最適化された</a:t>
              </a:r>
              <a:endParaRPr kumimoji="1" lang="en-US" altLang="ja-JP" sz="1100" dirty="0">
                <a:solidFill>
                  <a:srgbClr val="0070C0"/>
                </a:solidFill>
                <a:latin typeface="Meiryo" panose="020B0604030504040204" pitchFamily="34" charset="-128"/>
                <a:ea typeface="Meiryo" panose="020B0604030504040204" pitchFamily="34" charset="-128"/>
              </a:endParaRPr>
            </a:p>
            <a:p>
              <a:r>
                <a:rPr kumimoji="1" lang="en-US" altLang="ja-JP" sz="1100" dirty="0">
                  <a:solidFill>
                    <a:srgbClr val="0070C0"/>
                  </a:solidFill>
                  <a:latin typeface="Meiryo" panose="020B0604030504040204" pitchFamily="34" charset="-128"/>
                  <a:ea typeface="Meiryo" panose="020B0604030504040204" pitchFamily="34" charset="-128"/>
                </a:rPr>
                <a:t>UX</a:t>
              </a:r>
              <a:r>
                <a:rPr kumimoji="1" lang="ja-JP" altLang="en-US" sz="1100">
                  <a:solidFill>
                    <a:srgbClr val="0070C0"/>
                  </a:solidFill>
                  <a:latin typeface="Meiryo" panose="020B0604030504040204" pitchFamily="34" charset="-128"/>
                  <a:ea typeface="Meiryo" panose="020B0604030504040204" pitchFamily="34" charset="-128"/>
                </a:rPr>
                <a:t>のアップデート</a:t>
              </a:r>
            </a:p>
          </p:txBody>
        </p:sp>
        <p:sp>
          <p:nvSpPr>
            <p:cNvPr id="28" name="テキスト ボックス 27">
              <a:extLst>
                <a:ext uri="{FF2B5EF4-FFF2-40B4-BE49-F238E27FC236}">
                  <a16:creationId xmlns:a16="http://schemas.microsoft.com/office/drawing/2014/main" id="{396075CD-77FC-C94D-953B-AE8921E6213F}"/>
                </a:ext>
              </a:extLst>
            </p:cNvPr>
            <p:cNvSpPr txBox="1"/>
            <p:nvPr/>
          </p:nvSpPr>
          <p:spPr>
            <a:xfrm>
              <a:off x="3519168" y="6326196"/>
              <a:ext cx="2031325" cy="338554"/>
            </a:xfrm>
            <a:prstGeom prst="rect">
              <a:avLst/>
            </a:prstGeom>
            <a:noFill/>
          </p:spPr>
          <p:txBody>
            <a:bodyPr wrap="none" rtlCol="0">
              <a:spAutoFit/>
            </a:bodyPr>
            <a:lstStyle/>
            <a:p>
              <a:r>
                <a:rPr kumimoji="1" lang="ja-JP" altLang="en-US" sz="1600">
                  <a:solidFill>
                    <a:srgbClr val="0070C0"/>
                  </a:solidFill>
                  <a:latin typeface="Meiryo" panose="020B0604030504040204" pitchFamily="34" charset="-128"/>
                  <a:ea typeface="Meiryo" panose="020B0604030504040204" pitchFamily="34" charset="-128"/>
                </a:rPr>
                <a:t>魅力的な体験を作る</a:t>
              </a:r>
            </a:p>
          </p:txBody>
        </p:sp>
        <p:sp>
          <p:nvSpPr>
            <p:cNvPr id="32" name="テキスト ボックス 31">
              <a:extLst>
                <a:ext uri="{FF2B5EF4-FFF2-40B4-BE49-F238E27FC236}">
                  <a16:creationId xmlns:a16="http://schemas.microsoft.com/office/drawing/2014/main" id="{FC8939C9-745F-C246-9005-15946B291020}"/>
                </a:ext>
              </a:extLst>
            </p:cNvPr>
            <p:cNvSpPr txBox="1"/>
            <p:nvPr/>
          </p:nvSpPr>
          <p:spPr>
            <a:xfrm>
              <a:off x="3661505" y="5628327"/>
              <a:ext cx="1499128" cy="215444"/>
            </a:xfrm>
            <a:prstGeom prst="rect">
              <a:avLst/>
            </a:prstGeom>
            <a:noFill/>
          </p:spPr>
          <p:txBody>
            <a:bodyPr wrap="none" rtlCol="0">
              <a:spAutoFit/>
            </a:bodyPr>
            <a:lstStyle/>
            <a:p>
              <a:pPr algn="ctr"/>
              <a:r>
                <a:rPr kumimoji="1" lang="ja-JP" altLang="en-US" sz="800">
                  <a:solidFill>
                    <a:schemeClr val="bg1"/>
                  </a:solidFill>
                  <a:latin typeface="Meiryo" panose="020B0604030504040204" pitchFamily="34" charset="-128"/>
                  <a:ea typeface="Meiryo" panose="020B0604030504040204" pitchFamily="34" charset="-128"/>
                </a:rPr>
                <a:t>状況理解→</a:t>
              </a:r>
              <a:r>
                <a:rPr kumimoji="1" lang="en-US" altLang="ja-JP" sz="800" dirty="0">
                  <a:solidFill>
                    <a:schemeClr val="bg1"/>
                  </a:solidFill>
                  <a:latin typeface="Meiryo" panose="020B0604030504040204" pitchFamily="34" charset="-128"/>
                  <a:ea typeface="Meiryo" panose="020B0604030504040204" pitchFamily="34" charset="-128"/>
                </a:rPr>
                <a:t>UX</a:t>
              </a:r>
              <a:r>
                <a:rPr kumimoji="1" lang="ja-JP" altLang="en-US" sz="800">
                  <a:solidFill>
                    <a:schemeClr val="bg1"/>
                  </a:solidFill>
                  <a:latin typeface="Meiryo" panose="020B0604030504040204" pitchFamily="34" charset="-128"/>
                  <a:ea typeface="Meiryo" panose="020B0604030504040204" pitchFamily="34" charset="-128"/>
                </a:rPr>
                <a:t>設計→</a:t>
              </a:r>
              <a:r>
                <a:rPr kumimoji="1" lang="en-US" altLang="ja-JP" sz="800" dirty="0">
                  <a:solidFill>
                    <a:schemeClr val="bg1"/>
                  </a:solidFill>
                  <a:latin typeface="Meiryo" panose="020B0604030504040204" pitchFamily="34" charset="-128"/>
                  <a:ea typeface="Meiryo" panose="020B0604030504040204" pitchFamily="34" charset="-128"/>
                </a:rPr>
                <a:t>UX</a:t>
              </a:r>
              <a:r>
                <a:rPr kumimoji="1" lang="ja-JP" altLang="en-US" sz="800">
                  <a:solidFill>
                    <a:schemeClr val="bg1"/>
                  </a:solidFill>
                  <a:latin typeface="Meiryo" panose="020B0604030504040204" pitchFamily="34" charset="-128"/>
                  <a:ea typeface="Meiryo" panose="020B0604030504040204" pitchFamily="34" charset="-128"/>
                </a:rPr>
                <a:t>開発</a:t>
              </a:r>
            </a:p>
          </p:txBody>
        </p:sp>
        <p:sp>
          <p:nvSpPr>
            <p:cNvPr id="34" name="テキスト ボックス 33">
              <a:extLst>
                <a:ext uri="{FF2B5EF4-FFF2-40B4-BE49-F238E27FC236}">
                  <a16:creationId xmlns:a16="http://schemas.microsoft.com/office/drawing/2014/main" id="{0D857975-ACE5-8F46-9B5B-E4EC548B7783}"/>
                </a:ext>
              </a:extLst>
            </p:cNvPr>
            <p:cNvSpPr txBox="1"/>
            <p:nvPr/>
          </p:nvSpPr>
          <p:spPr>
            <a:xfrm>
              <a:off x="5796324" y="6231752"/>
              <a:ext cx="2364750" cy="246221"/>
            </a:xfrm>
            <a:prstGeom prst="rect">
              <a:avLst/>
            </a:prstGeom>
            <a:noFill/>
          </p:spPr>
          <p:txBody>
            <a:bodyPr wrap="none" rtlCol="0">
              <a:spAutoFit/>
            </a:bodyPr>
            <a:lstStyle/>
            <a:p>
              <a:pPr algn="ctr"/>
              <a:r>
                <a:rPr kumimoji="1" lang="ja-JP" altLang="en-US" sz="1000">
                  <a:solidFill>
                    <a:srgbClr val="7030A0"/>
                  </a:solidFill>
                  <a:latin typeface="Meiryo" panose="020B0604030504040204" pitchFamily="34" charset="-128"/>
                  <a:ea typeface="Meiryo" panose="020B0604030504040204" pitchFamily="34" charset="-128"/>
                </a:rPr>
                <a:t>体験を継続したいという想いへの対価</a:t>
              </a:r>
            </a:p>
          </p:txBody>
        </p:sp>
      </p:grpSp>
      <p:sp>
        <p:nvSpPr>
          <p:cNvPr id="35" name="テキスト ボックス 34">
            <a:extLst>
              <a:ext uri="{FF2B5EF4-FFF2-40B4-BE49-F238E27FC236}">
                <a16:creationId xmlns:a16="http://schemas.microsoft.com/office/drawing/2014/main" id="{2212EDBF-5E21-4743-B322-7A07AB93F3FC}"/>
              </a:ext>
            </a:extLst>
          </p:cNvPr>
          <p:cNvSpPr txBox="1"/>
          <p:nvPr/>
        </p:nvSpPr>
        <p:spPr>
          <a:xfrm>
            <a:off x="6003318" y="928232"/>
            <a:ext cx="1980029" cy="246221"/>
          </a:xfrm>
          <a:prstGeom prst="rect">
            <a:avLst/>
          </a:prstGeom>
          <a:noFill/>
        </p:spPr>
        <p:txBody>
          <a:bodyPr wrap="none" rtlCol="0">
            <a:spAutoFit/>
          </a:bodyPr>
          <a:lstStyle/>
          <a:p>
            <a:pPr algn="ctr"/>
            <a:r>
              <a:rPr kumimoji="1" lang="ja-JP" altLang="en-US" sz="1000">
                <a:solidFill>
                  <a:srgbClr val="7030A0"/>
                </a:solidFill>
                <a:latin typeface="Meiryo" panose="020B0604030504040204" pitchFamily="34" charset="-128"/>
                <a:ea typeface="Meiryo" panose="020B0604030504040204" pitchFamily="34" charset="-128"/>
              </a:rPr>
              <a:t>商品を手に入れることへの対価</a:t>
            </a:r>
          </a:p>
        </p:txBody>
      </p:sp>
      <p:grpSp>
        <p:nvGrpSpPr>
          <p:cNvPr id="5" name="グループ化 4">
            <a:extLst>
              <a:ext uri="{FF2B5EF4-FFF2-40B4-BE49-F238E27FC236}">
                <a16:creationId xmlns:a16="http://schemas.microsoft.com/office/drawing/2014/main" id="{A2D435C8-2B65-AB4C-B95B-8277A8E56563}"/>
              </a:ext>
            </a:extLst>
          </p:cNvPr>
          <p:cNvGrpSpPr/>
          <p:nvPr/>
        </p:nvGrpSpPr>
        <p:grpSpPr>
          <a:xfrm>
            <a:off x="566928" y="2573216"/>
            <a:ext cx="8010144" cy="2211374"/>
            <a:chOff x="566928" y="2573216"/>
            <a:chExt cx="8010144" cy="2211374"/>
          </a:xfrm>
        </p:grpSpPr>
        <p:sp>
          <p:nvSpPr>
            <p:cNvPr id="22" name="正方形/長方形 21">
              <a:extLst>
                <a:ext uri="{FF2B5EF4-FFF2-40B4-BE49-F238E27FC236}">
                  <a16:creationId xmlns:a16="http://schemas.microsoft.com/office/drawing/2014/main" id="{3294C297-A949-E44E-9BBD-2C10E3E747D7}"/>
                </a:ext>
              </a:extLst>
            </p:cNvPr>
            <p:cNvSpPr/>
            <p:nvPr/>
          </p:nvSpPr>
          <p:spPr>
            <a:xfrm>
              <a:off x="566928" y="2573216"/>
              <a:ext cx="8010144" cy="2211374"/>
            </a:xfrm>
            <a:prstGeom prst="rect">
              <a:avLst/>
            </a:prstGeom>
            <a:solidFill>
              <a:schemeClr val="accent2">
                <a:lumMod val="20000"/>
                <a:lumOff val="80000"/>
              </a:schemeClr>
            </a:solidFill>
            <a:ln w="38100">
              <a:solidFill>
                <a:srgbClr val="C00000"/>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 name="円柱 15">
              <a:extLst>
                <a:ext uri="{FF2B5EF4-FFF2-40B4-BE49-F238E27FC236}">
                  <a16:creationId xmlns:a16="http://schemas.microsoft.com/office/drawing/2014/main" id="{E9A54E66-B5B4-0A47-B41B-370E83810C3A}"/>
                </a:ext>
              </a:extLst>
            </p:cNvPr>
            <p:cNvSpPr/>
            <p:nvPr/>
          </p:nvSpPr>
          <p:spPr>
            <a:xfrm>
              <a:off x="1009498" y="3046781"/>
              <a:ext cx="2311604" cy="1258215"/>
            </a:xfrm>
            <a:prstGeom prst="can">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17" name="正方形/長方形 16">
              <a:extLst>
                <a:ext uri="{FF2B5EF4-FFF2-40B4-BE49-F238E27FC236}">
                  <a16:creationId xmlns:a16="http://schemas.microsoft.com/office/drawing/2014/main" id="{B9B3E4EE-075E-0F4B-99A4-ADBC94888477}"/>
                </a:ext>
              </a:extLst>
            </p:cNvPr>
            <p:cNvSpPr/>
            <p:nvPr/>
          </p:nvSpPr>
          <p:spPr>
            <a:xfrm>
              <a:off x="5822898" y="3046781"/>
              <a:ext cx="2311604" cy="1258215"/>
            </a:xfrm>
            <a:prstGeom prst="rect">
              <a:avLst/>
            </a:prstGeom>
            <a:solidFill>
              <a:schemeClr val="accent4"/>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18" name="右矢印 17">
              <a:extLst>
                <a:ext uri="{FF2B5EF4-FFF2-40B4-BE49-F238E27FC236}">
                  <a16:creationId xmlns:a16="http://schemas.microsoft.com/office/drawing/2014/main" id="{068FBA7E-FB22-6847-BB03-43FD5ABA7DD5}"/>
                </a:ext>
              </a:extLst>
            </p:cNvPr>
            <p:cNvSpPr/>
            <p:nvPr/>
          </p:nvSpPr>
          <p:spPr>
            <a:xfrm>
              <a:off x="3558845" y="3046781"/>
              <a:ext cx="2026310" cy="1258215"/>
            </a:xfrm>
            <a:prstGeom prst="right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19" name="テキスト ボックス 18">
              <a:extLst>
                <a:ext uri="{FF2B5EF4-FFF2-40B4-BE49-F238E27FC236}">
                  <a16:creationId xmlns:a16="http://schemas.microsoft.com/office/drawing/2014/main" id="{F4A0B9E7-5D86-EC40-A2AD-22D3ED1D0996}"/>
                </a:ext>
              </a:extLst>
            </p:cNvPr>
            <p:cNvSpPr txBox="1"/>
            <p:nvPr/>
          </p:nvSpPr>
          <p:spPr>
            <a:xfrm>
              <a:off x="1175285" y="3493011"/>
              <a:ext cx="1980029" cy="523220"/>
            </a:xfrm>
            <a:prstGeom prst="rect">
              <a:avLst/>
            </a:prstGeom>
            <a:noFill/>
          </p:spPr>
          <p:txBody>
            <a:bodyPr wrap="none" rtlCol="0">
              <a:spAutoFit/>
            </a:bodyPr>
            <a:lstStyle/>
            <a:p>
              <a:pPr algn="ctr"/>
              <a:r>
                <a:rPr kumimoji="1" lang="ja-JP" altLang="en-US" sz="2800">
                  <a:solidFill>
                    <a:schemeClr val="bg1"/>
                  </a:solidFill>
                  <a:latin typeface="Meiryo" panose="020B0604030504040204" pitchFamily="34" charset="-128"/>
                  <a:ea typeface="Meiryo" panose="020B0604030504040204" pitchFamily="34" charset="-128"/>
                </a:rPr>
                <a:t>行動データ</a:t>
              </a:r>
            </a:p>
          </p:txBody>
        </p:sp>
        <p:sp>
          <p:nvSpPr>
            <p:cNvPr id="20" name="テキスト ボックス 19">
              <a:extLst>
                <a:ext uri="{FF2B5EF4-FFF2-40B4-BE49-F238E27FC236}">
                  <a16:creationId xmlns:a16="http://schemas.microsoft.com/office/drawing/2014/main" id="{E8B3A3E2-BDE8-9C40-9927-535B21828CFD}"/>
                </a:ext>
              </a:extLst>
            </p:cNvPr>
            <p:cNvSpPr txBox="1"/>
            <p:nvPr/>
          </p:nvSpPr>
          <p:spPr>
            <a:xfrm>
              <a:off x="3937333" y="3434489"/>
              <a:ext cx="1024640" cy="523220"/>
            </a:xfrm>
            <a:prstGeom prst="rect">
              <a:avLst/>
            </a:prstGeom>
            <a:noFill/>
          </p:spPr>
          <p:txBody>
            <a:bodyPr wrap="none" rtlCol="0">
              <a:spAutoFit/>
            </a:bodyPr>
            <a:lstStyle/>
            <a:p>
              <a:pPr algn="ctr"/>
              <a:r>
                <a:rPr kumimoji="1" lang="ja-JP" altLang="en-US" sz="2800">
                  <a:solidFill>
                    <a:schemeClr val="bg1"/>
                  </a:solidFill>
                  <a:latin typeface="Meiryo" panose="020B0604030504040204" pitchFamily="34" charset="-128"/>
                  <a:ea typeface="Meiryo" panose="020B0604030504040204" pitchFamily="34" charset="-128"/>
                </a:rPr>
                <a:t>商</a:t>
              </a:r>
              <a:r>
                <a:rPr kumimoji="1" lang="en-US" altLang="ja-JP" sz="2800" dirty="0">
                  <a:solidFill>
                    <a:schemeClr val="bg1"/>
                  </a:solidFill>
                  <a:latin typeface="Meiryo" panose="020B0604030504040204" pitchFamily="34" charset="-128"/>
                  <a:ea typeface="Meiryo" panose="020B0604030504040204" pitchFamily="34" charset="-128"/>
                </a:rPr>
                <a:t> </a:t>
              </a:r>
              <a:r>
                <a:rPr kumimoji="1" lang="ja-JP" altLang="en-US" sz="2800">
                  <a:solidFill>
                    <a:schemeClr val="bg1"/>
                  </a:solidFill>
                  <a:latin typeface="Meiryo" panose="020B0604030504040204" pitchFamily="34" charset="-128"/>
                  <a:ea typeface="Meiryo" panose="020B0604030504040204" pitchFamily="34" charset="-128"/>
                </a:rPr>
                <a:t>品</a:t>
              </a:r>
            </a:p>
          </p:txBody>
        </p:sp>
        <p:sp>
          <p:nvSpPr>
            <p:cNvPr id="21" name="テキスト ボックス 20">
              <a:extLst>
                <a:ext uri="{FF2B5EF4-FFF2-40B4-BE49-F238E27FC236}">
                  <a16:creationId xmlns:a16="http://schemas.microsoft.com/office/drawing/2014/main" id="{3E90C123-050A-2246-819C-3C4C620AE5BF}"/>
                </a:ext>
              </a:extLst>
            </p:cNvPr>
            <p:cNvSpPr txBox="1"/>
            <p:nvPr/>
          </p:nvSpPr>
          <p:spPr>
            <a:xfrm>
              <a:off x="6168222" y="3434489"/>
              <a:ext cx="1620957" cy="523220"/>
            </a:xfrm>
            <a:prstGeom prst="rect">
              <a:avLst/>
            </a:prstGeom>
            <a:noFill/>
          </p:spPr>
          <p:txBody>
            <a:bodyPr wrap="none" rtlCol="0">
              <a:spAutoFit/>
            </a:bodyPr>
            <a:lstStyle/>
            <a:p>
              <a:pPr algn="ctr"/>
              <a:r>
                <a:rPr kumimoji="1" lang="ja-JP" altLang="en-US" sz="2800">
                  <a:solidFill>
                    <a:schemeClr val="bg1"/>
                  </a:solidFill>
                  <a:latin typeface="Meiryo" panose="020B0604030504040204" pitchFamily="34" charset="-128"/>
                  <a:ea typeface="Meiryo" panose="020B0604030504040204" pitchFamily="34" charset="-128"/>
                </a:rPr>
                <a:t>販売代金</a:t>
              </a:r>
            </a:p>
          </p:txBody>
        </p:sp>
        <p:sp>
          <p:nvSpPr>
            <p:cNvPr id="23" name="テキスト ボックス 22">
              <a:extLst>
                <a:ext uri="{FF2B5EF4-FFF2-40B4-BE49-F238E27FC236}">
                  <a16:creationId xmlns:a16="http://schemas.microsoft.com/office/drawing/2014/main" id="{A940B964-70BA-DA43-AAD5-F50F1734B9CE}"/>
                </a:ext>
              </a:extLst>
            </p:cNvPr>
            <p:cNvSpPr txBox="1"/>
            <p:nvPr/>
          </p:nvSpPr>
          <p:spPr>
            <a:xfrm>
              <a:off x="3492217" y="2753454"/>
              <a:ext cx="2159566" cy="307777"/>
            </a:xfrm>
            <a:prstGeom prst="rect">
              <a:avLst/>
            </a:prstGeom>
            <a:noFill/>
          </p:spPr>
          <p:txBody>
            <a:bodyPr wrap="none" rtlCol="0">
              <a:spAutoFit/>
            </a:bodyPr>
            <a:lstStyle/>
            <a:p>
              <a:pPr algn="ctr"/>
              <a:r>
                <a:rPr kumimoji="1" lang="ja-JP" altLang="en-US" sz="1400">
                  <a:solidFill>
                    <a:srgbClr val="C00000"/>
                  </a:solidFill>
                  <a:latin typeface="Meiryo" panose="020B0604030504040204" pitchFamily="34" charset="-128"/>
                  <a:ea typeface="Meiryo" panose="020B0604030504040204" pitchFamily="34" charset="-128"/>
                </a:rPr>
                <a:t>うまくいかないビジネス</a:t>
              </a:r>
            </a:p>
          </p:txBody>
        </p:sp>
        <p:sp>
          <p:nvSpPr>
            <p:cNvPr id="24" name="乗算記号 23">
              <a:extLst>
                <a:ext uri="{FF2B5EF4-FFF2-40B4-BE49-F238E27FC236}">
                  <a16:creationId xmlns:a16="http://schemas.microsoft.com/office/drawing/2014/main" id="{9ECEC31F-ECF8-0D4A-B2FF-0525BAE2B912}"/>
                </a:ext>
              </a:extLst>
            </p:cNvPr>
            <p:cNvSpPr/>
            <p:nvPr/>
          </p:nvSpPr>
          <p:spPr>
            <a:xfrm>
              <a:off x="3763672" y="2975370"/>
              <a:ext cx="1371598" cy="1415488"/>
            </a:xfrm>
            <a:prstGeom prst="mathMultiply">
              <a:avLst/>
            </a:prstGeom>
            <a:solidFill>
              <a:srgbClr val="C00000">
                <a:alpha val="43922"/>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 name="テキスト ボックス 28">
              <a:extLst>
                <a:ext uri="{FF2B5EF4-FFF2-40B4-BE49-F238E27FC236}">
                  <a16:creationId xmlns:a16="http://schemas.microsoft.com/office/drawing/2014/main" id="{89E81404-B10F-1F49-B2A7-A4293E469AD4}"/>
                </a:ext>
              </a:extLst>
            </p:cNvPr>
            <p:cNvSpPr txBox="1"/>
            <p:nvPr/>
          </p:nvSpPr>
          <p:spPr>
            <a:xfrm>
              <a:off x="1062742" y="4354526"/>
              <a:ext cx="2204450" cy="253916"/>
            </a:xfrm>
            <a:prstGeom prst="rect">
              <a:avLst/>
            </a:prstGeom>
            <a:noFill/>
          </p:spPr>
          <p:txBody>
            <a:bodyPr wrap="none" rtlCol="0">
              <a:spAutoFit/>
            </a:bodyPr>
            <a:lstStyle/>
            <a:p>
              <a:pPr algn="ctr"/>
              <a:r>
                <a:rPr kumimoji="1" lang="ja-JP" altLang="en-US" sz="1050">
                  <a:solidFill>
                    <a:srgbClr val="C00000"/>
                  </a:solidFill>
                  <a:latin typeface="Meiryo" panose="020B0604030504040204" pitchFamily="34" charset="-128"/>
                  <a:ea typeface="Meiryo" panose="020B0604030504040204" pitchFamily="34" charset="-128"/>
                </a:rPr>
                <a:t>行動データを取得する意味がない</a:t>
              </a:r>
            </a:p>
          </p:txBody>
        </p:sp>
        <p:sp>
          <p:nvSpPr>
            <p:cNvPr id="31" name="テキスト ボックス 30">
              <a:extLst>
                <a:ext uri="{FF2B5EF4-FFF2-40B4-BE49-F238E27FC236}">
                  <a16:creationId xmlns:a16="http://schemas.microsoft.com/office/drawing/2014/main" id="{29B151B6-805E-3D49-87B4-2D98EF494CE3}"/>
                </a:ext>
              </a:extLst>
            </p:cNvPr>
            <p:cNvSpPr txBox="1"/>
            <p:nvPr/>
          </p:nvSpPr>
          <p:spPr>
            <a:xfrm>
              <a:off x="3349143" y="4292716"/>
              <a:ext cx="2473755" cy="415498"/>
            </a:xfrm>
            <a:prstGeom prst="rect">
              <a:avLst/>
            </a:prstGeom>
            <a:noFill/>
          </p:spPr>
          <p:txBody>
            <a:bodyPr wrap="none" rtlCol="0">
              <a:spAutoFit/>
            </a:bodyPr>
            <a:lstStyle/>
            <a:p>
              <a:pPr algn="ctr"/>
              <a:r>
                <a:rPr kumimoji="1" lang="ja-JP" altLang="en-US" sz="1050">
                  <a:solidFill>
                    <a:srgbClr val="C00000"/>
                  </a:solidFill>
                  <a:latin typeface="Meiryo" panose="020B0604030504040204" pitchFamily="34" charset="-128"/>
                  <a:ea typeface="Meiryo" panose="020B0604030504040204" pitchFamily="34" charset="-128"/>
                </a:rPr>
                <a:t>商品の機能や性能を</a:t>
              </a:r>
              <a:endParaRPr kumimoji="1" lang="en-US" altLang="ja-JP" sz="1050" dirty="0">
                <a:solidFill>
                  <a:srgbClr val="C00000"/>
                </a:solidFill>
                <a:latin typeface="Meiryo" panose="020B0604030504040204" pitchFamily="34" charset="-128"/>
                <a:ea typeface="Meiryo" panose="020B0604030504040204" pitchFamily="34" charset="-128"/>
              </a:endParaRPr>
            </a:p>
            <a:p>
              <a:pPr algn="ctr"/>
              <a:r>
                <a:rPr lang="ja-JP" altLang="en-US" sz="1050">
                  <a:solidFill>
                    <a:srgbClr val="C00000"/>
                  </a:solidFill>
                  <a:latin typeface="Meiryo" panose="020B0604030504040204" pitchFamily="34" charset="-128"/>
                  <a:ea typeface="Meiryo" panose="020B0604030504040204" pitchFamily="34" charset="-128"/>
                </a:rPr>
                <a:t>アップデートできなければ意味がない</a:t>
              </a:r>
              <a:endParaRPr kumimoji="1" lang="ja-JP" altLang="en-US" sz="1050">
                <a:solidFill>
                  <a:srgbClr val="C00000"/>
                </a:solidFill>
                <a:latin typeface="Meiryo" panose="020B0604030504040204" pitchFamily="34" charset="-128"/>
                <a:ea typeface="Meiryo" panose="020B0604030504040204" pitchFamily="34" charset="-128"/>
              </a:endParaRPr>
            </a:p>
          </p:txBody>
        </p:sp>
        <p:sp>
          <p:nvSpPr>
            <p:cNvPr id="36" name="テキスト ボックス 35">
              <a:extLst>
                <a:ext uri="{FF2B5EF4-FFF2-40B4-BE49-F238E27FC236}">
                  <a16:creationId xmlns:a16="http://schemas.microsoft.com/office/drawing/2014/main" id="{480C7B66-20D0-1846-88F7-F3600306EBA3}"/>
                </a:ext>
              </a:extLst>
            </p:cNvPr>
            <p:cNvSpPr txBox="1"/>
            <p:nvPr/>
          </p:nvSpPr>
          <p:spPr>
            <a:xfrm>
              <a:off x="5742160" y="4354526"/>
              <a:ext cx="2473755" cy="253916"/>
            </a:xfrm>
            <a:prstGeom prst="rect">
              <a:avLst/>
            </a:prstGeom>
            <a:noFill/>
          </p:spPr>
          <p:txBody>
            <a:bodyPr wrap="none" rtlCol="0">
              <a:spAutoFit/>
            </a:bodyPr>
            <a:lstStyle/>
            <a:p>
              <a:pPr algn="ctr"/>
              <a:r>
                <a:rPr kumimoji="1" lang="ja-JP" altLang="en-US" sz="1050">
                  <a:solidFill>
                    <a:srgbClr val="C00000"/>
                  </a:solidFill>
                  <a:latin typeface="Meiryo" panose="020B0604030504040204" pitchFamily="34" charset="-128"/>
                  <a:ea typeface="Meiryo" panose="020B0604030504040204" pitchFamily="34" charset="-128"/>
                </a:rPr>
                <a:t>アップデートのコストをまかなえない</a:t>
              </a:r>
            </a:p>
          </p:txBody>
        </p:sp>
      </p:grpSp>
    </p:spTree>
    <p:extLst>
      <p:ext uri="{BB962C8B-B14F-4D97-AF65-F5344CB8AC3E}">
        <p14:creationId xmlns:p14="http://schemas.microsoft.com/office/powerpoint/2010/main" val="4222402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29F744D-8080-7A4A-8C3C-002827BBB116}"/>
              </a:ext>
            </a:extLst>
          </p:cNvPr>
          <p:cNvSpPr>
            <a:spLocks noGrp="1"/>
          </p:cNvSpPr>
          <p:nvPr>
            <p:ph type="title"/>
          </p:nvPr>
        </p:nvSpPr>
        <p:spPr>
          <a:xfrm>
            <a:off x="230400" y="266400"/>
            <a:ext cx="8913600" cy="416221"/>
          </a:xfrm>
        </p:spPr>
        <p:txBody>
          <a:bodyPr/>
          <a:lstStyle/>
          <a:p>
            <a:r>
              <a:rPr kumimoji="1" lang="ja-JP" altLang="en-US" sz="2800"/>
              <a:t>データ活用</a:t>
            </a:r>
            <a:r>
              <a:rPr kumimoji="1" lang="ja-JP" altLang="en-US" sz="2400"/>
              <a:t>の</a:t>
            </a:r>
            <a:r>
              <a:rPr kumimoji="1" lang="ja-JP" altLang="en-US" sz="2800"/>
              <a:t>前提</a:t>
            </a:r>
            <a:r>
              <a:rPr kumimoji="1" lang="ja-JP" altLang="en-US" sz="2400"/>
              <a:t>は</a:t>
            </a:r>
            <a:r>
              <a:rPr kumimoji="1" lang="en-US" altLang="ja-JP" sz="2800" dirty="0"/>
              <a:t>Data Virtuous Cycle </a:t>
            </a:r>
            <a:r>
              <a:rPr lang="ja-JP" altLang="en-US" sz="2400"/>
              <a:t>を実装すること</a:t>
            </a:r>
            <a:endParaRPr kumimoji="1" lang="ja-JP" altLang="en-US" sz="2400"/>
          </a:p>
        </p:txBody>
      </p:sp>
      <p:sp>
        <p:nvSpPr>
          <p:cNvPr id="3" name="正方形/長方形 2">
            <a:extLst>
              <a:ext uri="{FF2B5EF4-FFF2-40B4-BE49-F238E27FC236}">
                <a16:creationId xmlns:a16="http://schemas.microsoft.com/office/drawing/2014/main" id="{93911DBC-D1DD-DE4C-B0D2-718BAC32D73F}"/>
              </a:ext>
            </a:extLst>
          </p:cNvPr>
          <p:cNvSpPr/>
          <p:nvPr/>
        </p:nvSpPr>
        <p:spPr>
          <a:xfrm>
            <a:off x="798653" y="835692"/>
            <a:ext cx="7546694" cy="5709607"/>
          </a:xfrm>
          <a:prstGeom prst="rect">
            <a:avLst/>
          </a:prstGeom>
          <a:solidFill>
            <a:schemeClr val="accent5">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 name="正方形/長方形 3">
            <a:extLst>
              <a:ext uri="{FF2B5EF4-FFF2-40B4-BE49-F238E27FC236}">
                <a16:creationId xmlns:a16="http://schemas.microsoft.com/office/drawing/2014/main" id="{85A9CE7B-F0C3-4E4C-A71B-66464A5EB1BB}"/>
              </a:ext>
            </a:extLst>
          </p:cNvPr>
          <p:cNvSpPr/>
          <p:nvPr/>
        </p:nvSpPr>
        <p:spPr>
          <a:xfrm>
            <a:off x="1093781" y="3541691"/>
            <a:ext cx="3478217" cy="2879307"/>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a:extLst>
              <a:ext uri="{FF2B5EF4-FFF2-40B4-BE49-F238E27FC236}">
                <a16:creationId xmlns:a16="http://schemas.microsoft.com/office/drawing/2014/main" id="{FE90AD49-3F5D-E740-A628-CEBFCC923C33}"/>
              </a:ext>
            </a:extLst>
          </p:cNvPr>
          <p:cNvSpPr/>
          <p:nvPr/>
        </p:nvSpPr>
        <p:spPr>
          <a:xfrm>
            <a:off x="4572001" y="3553901"/>
            <a:ext cx="3478217" cy="2879307"/>
          </a:xfrm>
          <a:prstGeom prst="rect">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a:extLst>
              <a:ext uri="{FF2B5EF4-FFF2-40B4-BE49-F238E27FC236}">
                <a16:creationId xmlns:a16="http://schemas.microsoft.com/office/drawing/2014/main" id="{80C93F9D-4FFB-F14F-BD19-0AB5AAFE987A}"/>
              </a:ext>
            </a:extLst>
          </p:cNvPr>
          <p:cNvSpPr/>
          <p:nvPr/>
        </p:nvSpPr>
        <p:spPr>
          <a:xfrm>
            <a:off x="3333509" y="1328669"/>
            <a:ext cx="2476982" cy="902825"/>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a:solidFill>
                  <a:srgbClr val="FFFFFF"/>
                </a:solidFill>
                <a:latin typeface="Meiryo" panose="020B0604030504040204" pitchFamily="34" charset="-128"/>
                <a:ea typeface="Meiryo" panose="020B0604030504040204" pitchFamily="34" charset="-128"/>
                <a:cs typeface="ＭＳ Ｐゴシック"/>
              </a:rPr>
              <a:t>プロダクトやサービスを</a:t>
            </a:r>
            <a:endParaRPr kumimoji="1" lang="en-US" altLang="ja-JP" sz="1400" dirty="0">
              <a:solidFill>
                <a:srgbClr val="FFFFFF"/>
              </a:solidFill>
              <a:latin typeface="Meiryo" panose="020B0604030504040204" pitchFamily="34" charset="-128"/>
              <a:ea typeface="Meiryo" panose="020B0604030504040204" pitchFamily="34" charset="-128"/>
              <a:cs typeface="ＭＳ Ｐゴシック"/>
            </a:endParaRPr>
          </a:p>
          <a:p>
            <a:pPr algn="ctr"/>
            <a:r>
              <a:rPr kumimoji="1" lang="ja-JP" altLang="en-US" sz="2800">
                <a:solidFill>
                  <a:srgbClr val="FFFFFF"/>
                </a:solidFill>
                <a:latin typeface="Meiryo" panose="020B0604030504040204" pitchFamily="34" charset="-128"/>
                <a:ea typeface="Meiryo" panose="020B0604030504040204" pitchFamily="34" charset="-128"/>
                <a:cs typeface="ＭＳ Ｐゴシック"/>
              </a:rPr>
              <a:t>提供</a:t>
            </a:r>
            <a:r>
              <a:rPr kumimoji="1" lang="ja-JP" altLang="en-US" sz="1400">
                <a:solidFill>
                  <a:srgbClr val="FFFFFF"/>
                </a:solidFill>
                <a:latin typeface="Meiryo" panose="020B0604030504040204" pitchFamily="34" charset="-128"/>
                <a:ea typeface="Meiryo" panose="020B0604030504040204" pitchFamily="34" charset="-128"/>
                <a:cs typeface="ＭＳ Ｐゴシック"/>
              </a:rPr>
              <a:t>する</a:t>
            </a:r>
            <a:endParaRPr kumimoji="1" lang="ja-JP" altLang="en-US" sz="1400" dirty="0">
              <a:solidFill>
                <a:srgbClr val="FFFFFF"/>
              </a:solidFill>
              <a:latin typeface="Meiryo" panose="020B0604030504040204" pitchFamily="34" charset="-128"/>
              <a:ea typeface="Meiryo" panose="020B0604030504040204" pitchFamily="34" charset="-128"/>
              <a:cs typeface="ＭＳ Ｐゴシック"/>
            </a:endParaRPr>
          </a:p>
        </p:txBody>
      </p:sp>
      <p:sp>
        <p:nvSpPr>
          <p:cNvPr id="7" name="正方形/長方形 6">
            <a:extLst>
              <a:ext uri="{FF2B5EF4-FFF2-40B4-BE49-F238E27FC236}">
                <a16:creationId xmlns:a16="http://schemas.microsoft.com/office/drawing/2014/main" id="{E7119577-7A2C-1347-B593-5C381205DFBD}"/>
              </a:ext>
            </a:extLst>
          </p:cNvPr>
          <p:cNvSpPr/>
          <p:nvPr/>
        </p:nvSpPr>
        <p:spPr>
          <a:xfrm>
            <a:off x="5717892" y="3070149"/>
            <a:ext cx="2476982" cy="9028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a:solidFill>
                  <a:srgbClr val="FFFFFF"/>
                </a:solidFill>
                <a:latin typeface="Meiryo" panose="020B0604030504040204" pitchFamily="34" charset="-128"/>
                <a:ea typeface="Meiryo" panose="020B0604030504040204" pitchFamily="34" charset="-128"/>
                <a:cs typeface="ＭＳ Ｐゴシック"/>
              </a:rPr>
              <a:t>プロダクトやサービスを</a:t>
            </a:r>
            <a:endParaRPr kumimoji="1" lang="en-US" altLang="ja-JP" sz="1400" dirty="0">
              <a:solidFill>
                <a:srgbClr val="FFFFFF"/>
              </a:solidFill>
              <a:latin typeface="Meiryo" panose="020B0604030504040204" pitchFamily="34" charset="-128"/>
              <a:ea typeface="Meiryo" panose="020B0604030504040204" pitchFamily="34" charset="-128"/>
              <a:cs typeface="ＭＳ Ｐゴシック"/>
            </a:endParaRPr>
          </a:p>
          <a:p>
            <a:pPr algn="ctr"/>
            <a:r>
              <a:rPr lang="ja-JP" altLang="en-US" sz="2800">
                <a:solidFill>
                  <a:srgbClr val="FFFFFF"/>
                </a:solidFill>
                <a:latin typeface="Meiryo" panose="020B0604030504040204" pitchFamily="34" charset="-128"/>
                <a:ea typeface="Meiryo" panose="020B0604030504040204" pitchFamily="34" charset="-128"/>
                <a:cs typeface="ＭＳ Ｐゴシック"/>
              </a:rPr>
              <a:t>使用</a:t>
            </a:r>
            <a:r>
              <a:rPr kumimoji="1" lang="ja-JP" altLang="en-US" sz="1400">
                <a:solidFill>
                  <a:srgbClr val="FFFFFF"/>
                </a:solidFill>
                <a:latin typeface="Meiryo" panose="020B0604030504040204" pitchFamily="34" charset="-128"/>
                <a:ea typeface="Meiryo" panose="020B0604030504040204" pitchFamily="34" charset="-128"/>
                <a:cs typeface="ＭＳ Ｐゴシック"/>
              </a:rPr>
              <a:t>する</a:t>
            </a:r>
            <a:endParaRPr kumimoji="1" lang="ja-JP" altLang="en-US" sz="1400" dirty="0">
              <a:solidFill>
                <a:srgbClr val="FFFFFF"/>
              </a:solidFill>
              <a:latin typeface="Meiryo" panose="020B0604030504040204" pitchFamily="34" charset="-128"/>
              <a:ea typeface="Meiryo" panose="020B0604030504040204" pitchFamily="34" charset="-128"/>
              <a:cs typeface="ＭＳ Ｐゴシック"/>
            </a:endParaRPr>
          </a:p>
        </p:txBody>
      </p:sp>
      <p:sp>
        <p:nvSpPr>
          <p:cNvPr id="8" name="正方形/長方形 7">
            <a:extLst>
              <a:ext uri="{FF2B5EF4-FFF2-40B4-BE49-F238E27FC236}">
                <a16:creationId xmlns:a16="http://schemas.microsoft.com/office/drawing/2014/main" id="{E1CD243F-801E-C84C-9130-8076D748C05C}"/>
              </a:ext>
            </a:extLst>
          </p:cNvPr>
          <p:cNvSpPr/>
          <p:nvPr/>
        </p:nvSpPr>
        <p:spPr>
          <a:xfrm>
            <a:off x="5150735" y="4977874"/>
            <a:ext cx="1620455" cy="902825"/>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a:solidFill>
                  <a:srgbClr val="FFFFFF"/>
                </a:solidFill>
                <a:latin typeface="Meiryo" panose="020B0604030504040204" pitchFamily="34" charset="-128"/>
                <a:ea typeface="Meiryo" panose="020B0604030504040204" pitchFamily="34" charset="-128"/>
                <a:cs typeface="ＭＳ Ｐゴシック"/>
              </a:rPr>
              <a:t>データを</a:t>
            </a:r>
            <a:endParaRPr kumimoji="1" lang="en-US" altLang="ja-JP" sz="1400" dirty="0">
              <a:solidFill>
                <a:srgbClr val="FFFFFF"/>
              </a:solidFill>
              <a:latin typeface="Meiryo" panose="020B0604030504040204" pitchFamily="34" charset="-128"/>
              <a:ea typeface="Meiryo" panose="020B0604030504040204" pitchFamily="34" charset="-128"/>
              <a:cs typeface="ＭＳ Ｐゴシック"/>
            </a:endParaRPr>
          </a:p>
          <a:p>
            <a:pPr algn="ctr"/>
            <a:r>
              <a:rPr kumimoji="1" lang="ja-JP" altLang="en-US" sz="2800">
                <a:solidFill>
                  <a:srgbClr val="FFFFFF"/>
                </a:solidFill>
                <a:latin typeface="Meiryo" panose="020B0604030504040204" pitchFamily="34" charset="-128"/>
                <a:ea typeface="Meiryo" panose="020B0604030504040204" pitchFamily="34" charset="-128"/>
                <a:cs typeface="ＭＳ Ｐゴシック"/>
              </a:rPr>
              <a:t>収集</a:t>
            </a:r>
            <a:r>
              <a:rPr kumimoji="1" lang="ja-JP" altLang="en-US" sz="1400">
                <a:solidFill>
                  <a:srgbClr val="FFFFFF"/>
                </a:solidFill>
                <a:latin typeface="Meiryo" panose="020B0604030504040204" pitchFamily="34" charset="-128"/>
                <a:ea typeface="Meiryo" panose="020B0604030504040204" pitchFamily="34" charset="-128"/>
                <a:cs typeface="ＭＳ Ｐゴシック"/>
              </a:rPr>
              <a:t>する</a:t>
            </a:r>
            <a:endParaRPr kumimoji="1" lang="ja-JP" altLang="en-US" sz="1400" dirty="0">
              <a:solidFill>
                <a:srgbClr val="FFFFFF"/>
              </a:solidFill>
              <a:latin typeface="Meiryo" panose="020B0604030504040204" pitchFamily="34" charset="-128"/>
              <a:ea typeface="Meiryo" panose="020B0604030504040204" pitchFamily="34" charset="-128"/>
              <a:cs typeface="ＭＳ Ｐゴシック"/>
            </a:endParaRPr>
          </a:p>
        </p:txBody>
      </p:sp>
      <p:sp>
        <p:nvSpPr>
          <p:cNvPr id="9" name="正方形/長方形 8">
            <a:extLst>
              <a:ext uri="{FF2B5EF4-FFF2-40B4-BE49-F238E27FC236}">
                <a16:creationId xmlns:a16="http://schemas.microsoft.com/office/drawing/2014/main" id="{2809FBEA-8FC2-9145-8FE9-A917B83B5D86}"/>
              </a:ext>
            </a:extLst>
          </p:cNvPr>
          <p:cNvSpPr/>
          <p:nvPr/>
        </p:nvSpPr>
        <p:spPr>
          <a:xfrm>
            <a:off x="2380392" y="4977875"/>
            <a:ext cx="1620455" cy="902825"/>
          </a:xfrm>
          <a:prstGeom prst="rect">
            <a:avLst/>
          </a:prstGeom>
          <a:solidFill>
            <a:schemeClr val="accent3">
              <a:lumMod val="75000"/>
            </a:schemeClr>
          </a:solidFill>
          <a:ln>
            <a:solidFill>
              <a:schemeClr val="accent3">
                <a:lumMod val="7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a:solidFill>
                  <a:srgbClr val="FFFFFF"/>
                </a:solidFill>
                <a:latin typeface="Meiryo" panose="020B0604030504040204" pitchFamily="34" charset="-128"/>
                <a:ea typeface="Meiryo" panose="020B0604030504040204" pitchFamily="34" charset="-128"/>
                <a:cs typeface="ＭＳ Ｐゴシック"/>
              </a:rPr>
              <a:t>データから</a:t>
            </a:r>
            <a:endParaRPr kumimoji="1" lang="en-US" altLang="ja-JP" sz="1400" dirty="0">
              <a:solidFill>
                <a:srgbClr val="FFFFFF"/>
              </a:solidFill>
              <a:latin typeface="Meiryo" panose="020B0604030504040204" pitchFamily="34" charset="-128"/>
              <a:ea typeface="Meiryo" panose="020B0604030504040204" pitchFamily="34" charset="-128"/>
              <a:cs typeface="ＭＳ Ｐゴシック"/>
            </a:endParaRPr>
          </a:p>
          <a:p>
            <a:pPr algn="ctr"/>
            <a:r>
              <a:rPr kumimoji="1" lang="ja-JP" altLang="en-US" sz="2800">
                <a:solidFill>
                  <a:srgbClr val="FFFFFF"/>
                </a:solidFill>
                <a:latin typeface="Meiryo" panose="020B0604030504040204" pitchFamily="34" charset="-128"/>
                <a:ea typeface="Meiryo" panose="020B0604030504040204" pitchFamily="34" charset="-128"/>
                <a:cs typeface="ＭＳ Ｐゴシック"/>
              </a:rPr>
              <a:t>学ぶ</a:t>
            </a:r>
            <a:endParaRPr kumimoji="1" lang="ja-JP" altLang="en-US" sz="2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0" name="正方形/長方形 9">
            <a:extLst>
              <a:ext uri="{FF2B5EF4-FFF2-40B4-BE49-F238E27FC236}">
                <a16:creationId xmlns:a16="http://schemas.microsoft.com/office/drawing/2014/main" id="{2A4B0871-49F1-5742-A4FA-A419AB3C99FC}"/>
              </a:ext>
            </a:extLst>
          </p:cNvPr>
          <p:cNvSpPr/>
          <p:nvPr/>
        </p:nvSpPr>
        <p:spPr>
          <a:xfrm>
            <a:off x="949126" y="3070149"/>
            <a:ext cx="2476982" cy="9028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a:solidFill>
                  <a:srgbClr val="FFFFFF"/>
                </a:solidFill>
                <a:latin typeface="Meiryo" panose="020B0604030504040204" pitchFamily="34" charset="-128"/>
                <a:ea typeface="Meiryo" panose="020B0604030504040204" pitchFamily="34" charset="-128"/>
                <a:cs typeface="ＭＳ Ｐゴシック"/>
              </a:rPr>
              <a:t>プロダクトやサービスを</a:t>
            </a:r>
            <a:endParaRPr kumimoji="1" lang="en-US" altLang="ja-JP" sz="1400" dirty="0">
              <a:solidFill>
                <a:srgbClr val="FFFFFF"/>
              </a:solidFill>
              <a:latin typeface="Meiryo" panose="020B0604030504040204" pitchFamily="34" charset="-128"/>
              <a:ea typeface="Meiryo" panose="020B0604030504040204" pitchFamily="34" charset="-128"/>
              <a:cs typeface="ＭＳ Ｐゴシック"/>
            </a:endParaRPr>
          </a:p>
          <a:p>
            <a:pPr algn="ctr"/>
            <a:r>
              <a:rPr kumimoji="1" lang="ja-JP" altLang="en-US" sz="2800">
                <a:solidFill>
                  <a:srgbClr val="FFFFFF"/>
                </a:solidFill>
                <a:latin typeface="Meiryo" panose="020B0604030504040204" pitchFamily="34" charset="-128"/>
                <a:ea typeface="Meiryo" panose="020B0604030504040204" pitchFamily="34" charset="-128"/>
                <a:cs typeface="ＭＳ Ｐゴシック"/>
              </a:rPr>
              <a:t>改善</a:t>
            </a:r>
            <a:r>
              <a:rPr kumimoji="1" lang="ja-JP" altLang="en-US" sz="1400">
                <a:solidFill>
                  <a:srgbClr val="FFFFFF"/>
                </a:solidFill>
                <a:latin typeface="Meiryo" panose="020B0604030504040204" pitchFamily="34" charset="-128"/>
                <a:ea typeface="Meiryo" panose="020B0604030504040204" pitchFamily="34" charset="-128"/>
                <a:cs typeface="ＭＳ Ｐゴシック"/>
              </a:rPr>
              <a:t>する</a:t>
            </a:r>
            <a:endParaRPr kumimoji="1" lang="ja-JP" altLang="en-US" sz="14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2" name="環状矢印 11">
            <a:extLst>
              <a:ext uri="{FF2B5EF4-FFF2-40B4-BE49-F238E27FC236}">
                <a16:creationId xmlns:a16="http://schemas.microsoft.com/office/drawing/2014/main" id="{3466396C-948D-344F-AA93-0740F9E8E668}"/>
              </a:ext>
            </a:extLst>
          </p:cNvPr>
          <p:cNvSpPr/>
          <p:nvPr/>
        </p:nvSpPr>
        <p:spPr>
          <a:xfrm>
            <a:off x="4572002" y="1461354"/>
            <a:ext cx="2777923" cy="3129430"/>
          </a:xfrm>
          <a:prstGeom prst="circularArrow">
            <a:avLst>
              <a:gd name="adj1" fmla="val 12500"/>
              <a:gd name="adj2" fmla="val 1142319"/>
              <a:gd name="adj3" fmla="val 20457681"/>
              <a:gd name="adj4" fmla="val 16123007"/>
              <a:gd name="adj5" fmla="val 12500"/>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環状矢印 12">
            <a:extLst>
              <a:ext uri="{FF2B5EF4-FFF2-40B4-BE49-F238E27FC236}">
                <a16:creationId xmlns:a16="http://schemas.microsoft.com/office/drawing/2014/main" id="{F201E411-A04F-F240-85CF-458B6ACAD0DE}"/>
              </a:ext>
            </a:extLst>
          </p:cNvPr>
          <p:cNvSpPr/>
          <p:nvPr/>
        </p:nvSpPr>
        <p:spPr>
          <a:xfrm rot="5400000" flipH="1" flipV="1">
            <a:off x="1815094" y="1352288"/>
            <a:ext cx="2777923" cy="3129430"/>
          </a:xfrm>
          <a:prstGeom prst="circularArrow">
            <a:avLst>
              <a:gd name="adj1" fmla="val 12500"/>
              <a:gd name="adj2" fmla="val 1142319"/>
              <a:gd name="adj3" fmla="val 20457681"/>
              <a:gd name="adj4" fmla="val 16123007"/>
              <a:gd name="adj5" fmla="val 12500"/>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環状矢印 13">
            <a:extLst>
              <a:ext uri="{FF2B5EF4-FFF2-40B4-BE49-F238E27FC236}">
                <a16:creationId xmlns:a16="http://schemas.microsoft.com/office/drawing/2014/main" id="{7703D00C-7DCB-CE48-AEBC-7674A209960D}"/>
              </a:ext>
            </a:extLst>
          </p:cNvPr>
          <p:cNvSpPr/>
          <p:nvPr/>
        </p:nvSpPr>
        <p:spPr>
          <a:xfrm rot="3078680">
            <a:off x="4438891" y="2537984"/>
            <a:ext cx="2777923" cy="3129430"/>
          </a:xfrm>
          <a:prstGeom prst="circularArrow">
            <a:avLst>
              <a:gd name="adj1" fmla="val 12500"/>
              <a:gd name="adj2" fmla="val 1142319"/>
              <a:gd name="adj3" fmla="val 20457681"/>
              <a:gd name="adj4" fmla="val 18549590"/>
              <a:gd name="adj5" fmla="val 12500"/>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環状矢印 14">
            <a:extLst>
              <a:ext uri="{FF2B5EF4-FFF2-40B4-BE49-F238E27FC236}">
                <a16:creationId xmlns:a16="http://schemas.microsoft.com/office/drawing/2014/main" id="{06038B4F-F619-0B42-A144-407F45B2E7D4}"/>
              </a:ext>
            </a:extLst>
          </p:cNvPr>
          <p:cNvSpPr/>
          <p:nvPr/>
        </p:nvSpPr>
        <p:spPr>
          <a:xfrm rot="9826454">
            <a:off x="1626148" y="2180336"/>
            <a:ext cx="2777923" cy="3129430"/>
          </a:xfrm>
          <a:prstGeom prst="circularArrow">
            <a:avLst>
              <a:gd name="adj1" fmla="val 12500"/>
              <a:gd name="adj2" fmla="val 1142319"/>
              <a:gd name="adj3" fmla="val 20457681"/>
              <a:gd name="adj4" fmla="val 18549590"/>
              <a:gd name="adj5" fmla="val 12500"/>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 name="環状矢印 15">
            <a:extLst>
              <a:ext uri="{FF2B5EF4-FFF2-40B4-BE49-F238E27FC236}">
                <a16:creationId xmlns:a16="http://schemas.microsoft.com/office/drawing/2014/main" id="{FF1FE092-D8A7-EF4B-8BE9-F3BF4501D226}"/>
              </a:ext>
            </a:extLst>
          </p:cNvPr>
          <p:cNvSpPr/>
          <p:nvPr/>
        </p:nvSpPr>
        <p:spPr>
          <a:xfrm rot="6736007">
            <a:off x="3078834" y="2965785"/>
            <a:ext cx="2777923" cy="3129430"/>
          </a:xfrm>
          <a:prstGeom prst="circularArrow">
            <a:avLst>
              <a:gd name="adj1" fmla="val 12500"/>
              <a:gd name="adj2" fmla="val 1142319"/>
              <a:gd name="adj3" fmla="val 20457681"/>
              <a:gd name="adj4" fmla="val 18549590"/>
              <a:gd name="adj5" fmla="val 12500"/>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テキスト ボックス 17">
            <a:extLst>
              <a:ext uri="{FF2B5EF4-FFF2-40B4-BE49-F238E27FC236}">
                <a16:creationId xmlns:a16="http://schemas.microsoft.com/office/drawing/2014/main" id="{2FBB87D3-5601-154F-97CC-5CEBE3425927}"/>
              </a:ext>
            </a:extLst>
          </p:cNvPr>
          <p:cNvSpPr txBox="1"/>
          <p:nvPr/>
        </p:nvSpPr>
        <p:spPr>
          <a:xfrm>
            <a:off x="5818885" y="6051666"/>
            <a:ext cx="2237087" cy="369332"/>
          </a:xfrm>
          <a:prstGeom prst="rect">
            <a:avLst/>
          </a:prstGeom>
          <a:noFill/>
        </p:spPr>
        <p:txBody>
          <a:bodyPr wrap="none" rtlCol="0">
            <a:spAutoFit/>
          </a:bodyPr>
          <a:lstStyle/>
          <a:p>
            <a:r>
              <a:rPr kumimoji="1" lang="en-US" altLang="ja-JP" dirty="0">
                <a:solidFill>
                  <a:srgbClr val="7030A0"/>
                </a:solidFill>
                <a:latin typeface="Meiryo" panose="020B0604030504040204" pitchFamily="34" charset="-128"/>
                <a:ea typeface="Meiryo" panose="020B0604030504040204" pitchFamily="34" charset="-128"/>
              </a:rPr>
              <a:t>IoT</a:t>
            </a:r>
            <a:r>
              <a:rPr kumimoji="1" lang="ja-JP" altLang="en-US">
                <a:solidFill>
                  <a:srgbClr val="7030A0"/>
                </a:solidFill>
                <a:latin typeface="Meiryo" panose="020B0604030504040204" pitchFamily="34" charset="-128"/>
                <a:ea typeface="Meiryo" panose="020B0604030504040204" pitchFamily="34" charset="-128"/>
              </a:rPr>
              <a:t>・</a:t>
            </a:r>
            <a:r>
              <a:rPr kumimoji="1" lang="en-US" altLang="ja-JP" dirty="0">
                <a:solidFill>
                  <a:srgbClr val="7030A0"/>
                </a:solidFill>
                <a:latin typeface="Meiryo" panose="020B0604030504040204" pitchFamily="34" charset="-128"/>
                <a:ea typeface="Meiryo" panose="020B0604030504040204" pitchFamily="34" charset="-128"/>
              </a:rPr>
              <a:t>Mobile</a:t>
            </a:r>
            <a:r>
              <a:rPr kumimoji="1" lang="ja-JP" altLang="en-US">
                <a:solidFill>
                  <a:srgbClr val="7030A0"/>
                </a:solidFill>
                <a:latin typeface="Meiryo" panose="020B0604030504040204" pitchFamily="34" charset="-128"/>
                <a:ea typeface="Meiryo" panose="020B0604030504040204" pitchFamily="34" charset="-128"/>
              </a:rPr>
              <a:t>・</a:t>
            </a:r>
            <a:r>
              <a:rPr kumimoji="1" lang="en-US" altLang="ja-JP" dirty="0">
                <a:solidFill>
                  <a:srgbClr val="7030A0"/>
                </a:solidFill>
                <a:latin typeface="Meiryo" panose="020B0604030504040204" pitchFamily="34" charset="-128"/>
                <a:ea typeface="Meiryo" panose="020B0604030504040204" pitchFamily="34" charset="-128"/>
              </a:rPr>
              <a:t>Web</a:t>
            </a:r>
            <a:endParaRPr kumimoji="1" lang="ja-JP" altLang="en-US">
              <a:solidFill>
                <a:srgbClr val="7030A0"/>
              </a:solidFill>
              <a:latin typeface="Meiryo" panose="020B0604030504040204" pitchFamily="34" charset="-128"/>
              <a:ea typeface="Meiryo" panose="020B0604030504040204" pitchFamily="34" charset="-128"/>
            </a:endParaRPr>
          </a:p>
        </p:txBody>
      </p:sp>
      <p:sp>
        <p:nvSpPr>
          <p:cNvPr id="19" name="テキスト ボックス 18">
            <a:extLst>
              <a:ext uri="{FF2B5EF4-FFF2-40B4-BE49-F238E27FC236}">
                <a16:creationId xmlns:a16="http://schemas.microsoft.com/office/drawing/2014/main" id="{C9160B94-524C-1446-A167-70E1A8F73635}"/>
              </a:ext>
            </a:extLst>
          </p:cNvPr>
          <p:cNvSpPr txBox="1"/>
          <p:nvPr/>
        </p:nvSpPr>
        <p:spPr>
          <a:xfrm>
            <a:off x="1141978" y="6045561"/>
            <a:ext cx="1819729" cy="369332"/>
          </a:xfrm>
          <a:prstGeom prst="rect">
            <a:avLst/>
          </a:prstGeom>
          <a:noFill/>
        </p:spPr>
        <p:txBody>
          <a:bodyPr wrap="none" rtlCol="0">
            <a:spAutoFit/>
          </a:bodyPr>
          <a:lstStyle/>
          <a:p>
            <a:r>
              <a:rPr lang="en-US" altLang="ja-JP" dirty="0">
                <a:solidFill>
                  <a:srgbClr val="009051"/>
                </a:solidFill>
                <a:latin typeface="Meiryo" panose="020B0604030504040204" pitchFamily="34" charset="-128"/>
                <a:ea typeface="Meiryo" panose="020B0604030504040204" pitchFamily="34" charset="-128"/>
              </a:rPr>
              <a:t>AI</a:t>
            </a:r>
            <a:r>
              <a:rPr lang="ja-JP" altLang="en-US">
                <a:solidFill>
                  <a:srgbClr val="009051"/>
                </a:solidFill>
                <a:latin typeface="Meiryo" panose="020B0604030504040204" pitchFamily="34" charset="-128"/>
                <a:ea typeface="Meiryo" panose="020B0604030504040204" pitchFamily="34" charset="-128"/>
              </a:rPr>
              <a:t>（機械学習）</a:t>
            </a:r>
            <a:endParaRPr kumimoji="1" lang="ja-JP" altLang="en-US">
              <a:solidFill>
                <a:srgbClr val="009051"/>
              </a:solidFill>
              <a:latin typeface="Meiryo" panose="020B0604030504040204" pitchFamily="34" charset="-128"/>
              <a:ea typeface="Meiryo" panose="020B0604030504040204" pitchFamily="34" charset="-128"/>
            </a:endParaRPr>
          </a:p>
        </p:txBody>
      </p:sp>
      <p:sp>
        <p:nvSpPr>
          <p:cNvPr id="20" name="テキスト ボックス 19">
            <a:extLst>
              <a:ext uri="{FF2B5EF4-FFF2-40B4-BE49-F238E27FC236}">
                <a16:creationId xmlns:a16="http://schemas.microsoft.com/office/drawing/2014/main" id="{855840F8-BCF4-DA4A-AE9E-994212D9BCD9}"/>
              </a:ext>
            </a:extLst>
          </p:cNvPr>
          <p:cNvSpPr txBox="1"/>
          <p:nvPr/>
        </p:nvSpPr>
        <p:spPr>
          <a:xfrm>
            <a:off x="3442721" y="920049"/>
            <a:ext cx="2262158" cy="369332"/>
          </a:xfrm>
          <a:prstGeom prst="rect">
            <a:avLst/>
          </a:prstGeom>
          <a:noFill/>
        </p:spPr>
        <p:txBody>
          <a:bodyPr wrap="none" rtlCol="0">
            <a:spAutoFit/>
          </a:bodyPr>
          <a:lstStyle/>
          <a:p>
            <a:pPr algn="ctr"/>
            <a:r>
              <a:rPr lang="ja-JP" altLang="en-US">
                <a:solidFill>
                  <a:srgbClr val="0432FF"/>
                </a:solidFill>
                <a:latin typeface="Meiryo" panose="020B0604030504040204" pitchFamily="34" charset="-128"/>
                <a:ea typeface="Meiryo" panose="020B0604030504040204" pitchFamily="34" charset="-128"/>
              </a:rPr>
              <a:t>クラウド＋デバイス</a:t>
            </a:r>
            <a:endParaRPr kumimoji="1" lang="ja-JP" altLang="en-US">
              <a:solidFill>
                <a:srgbClr val="0432FF"/>
              </a:solidFill>
              <a:latin typeface="Meiryo" panose="020B0604030504040204" pitchFamily="34" charset="-128"/>
              <a:ea typeface="Meiryo" panose="020B0604030504040204" pitchFamily="34" charset="-128"/>
            </a:endParaRPr>
          </a:p>
        </p:txBody>
      </p:sp>
      <p:sp>
        <p:nvSpPr>
          <p:cNvPr id="11" name="円柱 10">
            <a:extLst>
              <a:ext uri="{FF2B5EF4-FFF2-40B4-BE49-F238E27FC236}">
                <a16:creationId xmlns:a16="http://schemas.microsoft.com/office/drawing/2014/main" id="{AABA64AC-D5C6-1443-977F-8854A21A954B}"/>
              </a:ext>
            </a:extLst>
          </p:cNvPr>
          <p:cNvSpPr/>
          <p:nvPr/>
        </p:nvSpPr>
        <p:spPr>
          <a:xfrm>
            <a:off x="3692046" y="2703036"/>
            <a:ext cx="1748393" cy="1705548"/>
          </a:xfrm>
          <a:prstGeom prst="can">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上下矢印 20">
            <a:extLst>
              <a:ext uri="{FF2B5EF4-FFF2-40B4-BE49-F238E27FC236}">
                <a16:creationId xmlns:a16="http://schemas.microsoft.com/office/drawing/2014/main" id="{C0580304-33F2-B14C-9F0B-F31579C60031}"/>
              </a:ext>
            </a:extLst>
          </p:cNvPr>
          <p:cNvSpPr/>
          <p:nvPr/>
        </p:nvSpPr>
        <p:spPr>
          <a:xfrm>
            <a:off x="4422165" y="2139887"/>
            <a:ext cx="308444" cy="780246"/>
          </a:xfrm>
          <a:prstGeom prst="up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上下矢印 21">
            <a:extLst>
              <a:ext uri="{FF2B5EF4-FFF2-40B4-BE49-F238E27FC236}">
                <a16:creationId xmlns:a16="http://schemas.microsoft.com/office/drawing/2014/main" id="{BF1AFA1D-0FF4-A246-8A5E-87D2254BD09B}"/>
              </a:ext>
            </a:extLst>
          </p:cNvPr>
          <p:cNvSpPr/>
          <p:nvPr/>
        </p:nvSpPr>
        <p:spPr>
          <a:xfrm rot="16200000">
            <a:off x="3408389" y="3312589"/>
            <a:ext cx="308444" cy="458203"/>
          </a:xfrm>
          <a:prstGeom prst="up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上下矢印 22">
            <a:extLst>
              <a:ext uri="{FF2B5EF4-FFF2-40B4-BE49-F238E27FC236}">
                <a16:creationId xmlns:a16="http://schemas.microsoft.com/office/drawing/2014/main" id="{90E3017B-3E7F-AB40-9F1F-B3B90F811635}"/>
              </a:ext>
            </a:extLst>
          </p:cNvPr>
          <p:cNvSpPr/>
          <p:nvPr/>
        </p:nvSpPr>
        <p:spPr>
          <a:xfrm rot="16200000">
            <a:off x="5425694" y="3324216"/>
            <a:ext cx="308444" cy="458203"/>
          </a:xfrm>
          <a:prstGeom prst="up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 name="上下矢印 23">
            <a:extLst>
              <a:ext uri="{FF2B5EF4-FFF2-40B4-BE49-F238E27FC236}">
                <a16:creationId xmlns:a16="http://schemas.microsoft.com/office/drawing/2014/main" id="{E08227D0-9CC8-5342-AACC-5F06361B9C17}"/>
              </a:ext>
            </a:extLst>
          </p:cNvPr>
          <p:cNvSpPr/>
          <p:nvPr/>
        </p:nvSpPr>
        <p:spPr>
          <a:xfrm rot="1766650">
            <a:off x="3729192" y="4273866"/>
            <a:ext cx="308444" cy="799490"/>
          </a:xfrm>
          <a:prstGeom prst="up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 name="上下矢印 24">
            <a:extLst>
              <a:ext uri="{FF2B5EF4-FFF2-40B4-BE49-F238E27FC236}">
                <a16:creationId xmlns:a16="http://schemas.microsoft.com/office/drawing/2014/main" id="{3DE92F13-44AC-6C49-BE14-910D791628D0}"/>
              </a:ext>
            </a:extLst>
          </p:cNvPr>
          <p:cNvSpPr/>
          <p:nvPr/>
        </p:nvSpPr>
        <p:spPr>
          <a:xfrm rot="19833350" flipH="1">
            <a:off x="5181985" y="4274044"/>
            <a:ext cx="308444" cy="796730"/>
          </a:xfrm>
          <a:prstGeom prst="up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 name="テキスト ボックス 16">
            <a:extLst>
              <a:ext uri="{FF2B5EF4-FFF2-40B4-BE49-F238E27FC236}">
                <a16:creationId xmlns:a16="http://schemas.microsoft.com/office/drawing/2014/main" id="{E40BCE63-065B-E243-B92C-4E00EBD96279}"/>
              </a:ext>
            </a:extLst>
          </p:cNvPr>
          <p:cNvSpPr txBox="1"/>
          <p:nvPr/>
        </p:nvSpPr>
        <p:spPr>
          <a:xfrm>
            <a:off x="3366296" y="3217000"/>
            <a:ext cx="2399440" cy="1107996"/>
          </a:xfrm>
          <a:prstGeom prst="rect">
            <a:avLst/>
          </a:prstGeom>
          <a:noFill/>
        </p:spPr>
        <p:txBody>
          <a:bodyPr wrap="square" rtlCol="0" anchor="ctr">
            <a:spAutoFit/>
          </a:bodyPr>
          <a:lstStyle/>
          <a:p>
            <a:pPr algn="ctr"/>
            <a:r>
              <a:rPr kumimoji="1" lang="ja-JP" altLang="en-US" sz="24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cs typeface="Meiryo" charset="-128"/>
              </a:rPr>
              <a:t>データ</a:t>
            </a:r>
            <a:endParaRPr kumimoji="1" lang="en-US" altLang="ja-JP" sz="2400"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cs typeface="Meiryo" charset="-128"/>
            </a:endParaRPr>
          </a:p>
          <a:p>
            <a:pPr algn="ctr"/>
            <a:r>
              <a:rPr lang="ja-JP" altLang="en-US" sz="14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cs typeface="Meiryo" charset="-128"/>
              </a:rPr>
              <a:t>生活データ</a:t>
            </a:r>
            <a:endParaRPr lang="en-US" altLang="ja-JP" sz="14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cs typeface="Meiryo" charset="-128"/>
            </a:endParaRPr>
          </a:p>
          <a:p>
            <a:pPr algn="ctr"/>
            <a:r>
              <a:rPr kumimoji="1" lang="ja-JP" altLang="en-US" sz="14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cs typeface="Meiryo" charset="-128"/>
              </a:rPr>
              <a:t>行動データ</a:t>
            </a:r>
            <a:endParaRPr kumimoji="1" lang="en-US" altLang="ja-JP" sz="14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cs typeface="Meiryo" charset="-128"/>
            </a:endParaRPr>
          </a:p>
          <a:p>
            <a:pPr algn="ctr"/>
            <a:r>
              <a:rPr lang="ja-JP" altLang="en-US" sz="14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cs typeface="Meiryo" charset="-128"/>
              </a:rPr>
              <a:t>属性データ</a:t>
            </a:r>
            <a:endParaRPr kumimoji="1" lang="ja-JP" altLang="en-US" sz="14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cs typeface="Meiryo" charset="-128"/>
            </a:endParaRPr>
          </a:p>
        </p:txBody>
      </p:sp>
    </p:spTree>
    <p:extLst>
      <p:ext uri="{BB962C8B-B14F-4D97-AF65-F5344CB8AC3E}">
        <p14:creationId xmlns:p14="http://schemas.microsoft.com/office/powerpoint/2010/main" val="11892615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en-US" altLang="ja-JP" sz="2400" dirty="0">
                <a:solidFill>
                  <a:srgbClr val="FFFFFF"/>
                </a:solidFill>
                <a:effectLst/>
                <a:latin typeface="Arial"/>
                <a:ea typeface="HGP創英角ｺﾞｼｯｸUB" pitchFamily="50" charset="-128"/>
                <a:cs typeface="Arial"/>
              </a:rPr>
              <a:t>IoT</a:t>
            </a:r>
            <a:r>
              <a:rPr lang="ja-JP" altLang="en-US" sz="2400" dirty="0">
                <a:solidFill>
                  <a:srgbClr val="FFFFFF"/>
                </a:solidFill>
                <a:effectLst/>
                <a:latin typeface="Arial"/>
                <a:ea typeface="HGP創英角ｺﾞｼｯｸUB" pitchFamily="50" charset="-128"/>
                <a:cs typeface="Arial"/>
              </a:rPr>
              <a:t>の仕組みと使われ方</a:t>
            </a:r>
            <a:endParaRPr lang="en-US" altLang="ja-JP" sz="2400" dirty="0">
              <a:solidFill>
                <a:srgbClr val="FFFFFF"/>
              </a:solidFill>
              <a:effectLst/>
              <a:latin typeface="Arial"/>
              <a:ea typeface="HGP創英角ｺﾞｼｯｸUB" pitchFamily="50" charset="-128"/>
              <a:cs typeface="Arial"/>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pic>
        <p:nvPicPr>
          <p:cNvPr id="5" name="図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128001" y="6690381"/>
            <a:ext cx="882650" cy="150697"/>
          </a:xfrm>
          <a:prstGeom prst="rect">
            <a:avLst/>
          </a:prstGeom>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095622930"/>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xmlns:p14="http://schemas.microsoft.com/office/powerpoint/2010/mai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正方形/長方形 63"/>
          <p:cNvSpPr/>
          <p:nvPr/>
        </p:nvSpPr>
        <p:spPr>
          <a:xfrm>
            <a:off x="566990" y="3429210"/>
            <a:ext cx="7977452" cy="2708971"/>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2000" dirty="0">
              <a:solidFill>
                <a:srgbClr val="FFFFFF"/>
              </a:solidFill>
              <a:latin typeface="メイリオ"/>
              <a:ea typeface="メイリオ"/>
              <a:cs typeface="メイリオ"/>
            </a:endParaRPr>
          </a:p>
        </p:txBody>
      </p:sp>
      <p:sp>
        <p:nvSpPr>
          <p:cNvPr id="36" name="正方形/長方形 35"/>
          <p:cNvSpPr/>
          <p:nvPr/>
        </p:nvSpPr>
        <p:spPr>
          <a:xfrm>
            <a:off x="583274" y="1157291"/>
            <a:ext cx="7977452" cy="2185323"/>
          </a:xfrm>
          <a:prstGeom prst="rect">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2000" dirty="0">
              <a:solidFill>
                <a:srgbClr val="FFFFFF"/>
              </a:solidFill>
              <a:latin typeface="メイリオ"/>
              <a:ea typeface="メイリオ"/>
              <a:cs typeface="メイリオ"/>
            </a:endParaRPr>
          </a:p>
        </p:txBody>
      </p:sp>
      <p:sp>
        <p:nvSpPr>
          <p:cNvPr id="2" name="タイトル 1"/>
          <p:cNvSpPr>
            <a:spLocks noGrp="1"/>
          </p:cNvSpPr>
          <p:nvPr>
            <p:ph type="title"/>
          </p:nvPr>
        </p:nvSpPr>
        <p:spPr/>
        <p:txBody>
          <a:bodyPr/>
          <a:lstStyle/>
          <a:p>
            <a:r>
              <a:rPr kumimoji="1" lang="en-US" altLang="ja-JP" dirty="0" err="1"/>
              <a:t>IoT</a:t>
            </a:r>
            <a:r>
              <a:rPr kumimoji="1" lang="ja-JP" altLang="en-US" dirty="0"/>
              <a:t>の機能と役割の</a:t>
            </a:r>
            <a:r>
              <a:rPr kumimoji="1" lang="en-US" altLang="ja-JP" dirty="0"/>
              <a:t>4</a:t>
            </a:r>
            <a:r>
              <a:rPr kumimoji="1" lang="ja-JP" altLang="en-US"/>
              <a:t>段階</a:t>
            </a:r>
            <a:endParaRPr kumimoji="1" lang="ja-JP" altLang="en-US" dirty="0"/>
          </a:p>
        </p:txBody>
      </p:sp>
      <p:sp>
        <p:nvSpPr>
          <p:cNvPr id="3" name="スライド番号プレースホルダー 2"/>
          <p:cNvSpPr>
            <a:spLocks noGrp="1"/>
          </p:cNvSpPr>
          <p:nvPr>
            <p:ph type="sldNum" sz="quarter" idx="12"/>
          </p:nvPr>
        </p:nvSpPr>
        <p:spPr>
          <a:xfrm>
            <a:off x="6932246" y="6651702"/>
            <a:ext cx="2133600" cy="217800"/>
          </a:xfrm>
          <a:prstGeom prst="rect">
            <a:avLst/>
          </a:prstGeom>
        </p:spPr>
        <p:txBody>
          <a:bodyPr vert="horz" lIns="91440" tIns="45720" rIns="91440" bIns="45720" rtlCol="0" anchor="ctr"/>
          <a:lstStyle>
            <a:defPPr>
              <a:defRPr lang="ja-JP"/>
            </a:defPPr>
            <a:lvl1pPr marL="0" algn="r" defTabSz="457200" rtl="0" eaLnBrk="1" latinLnBrk="0" hangingPunct="1">
              <a:defRPr kumimoji="1" sz="1000" kern="1200">
                <a:solidFill>
                  <a:schemeClr val="bg1"/>
                </a:solidFill>
                <a:latin typeface="American Typewriter"/>
                <a:ea typeface="+mn-ea"/>
                <a:cs typeface="American Typewriter"/>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8FF8CC5D-A65D-5946-99B5-645367A967AD}" type="slidenum">
              <a:rPr lang="ja-JP" altLang="en-US" smtClean="0"/>
              <a:pPr/>
              <a:t>28</a:t>
            </a:fld>
            <a:endParaRPr kumimoji="1" lang="ja-JP" altLang="en-US"/>
          </a:p>
        </p:txBody>
      </p:sp>
      <p:sp>
        <p:nvSpPr>
          <p:cNvPr id="4" name="正方形/長方形 3"/>
          <p:cNvSpPr/>
          <p:nvPr/>
        </p:nvSpPr>
        <p:spPr>
          <a:xfrm>
            <a:off x="698734" y="2718660"/>
            <a:ext cx="1871541" cy="437065"/>
          </a:xfrm>
          <a:prstGeom prst="rect">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1200" dirty="0">
                <a:solidFill>
                  <a:srgbClr val="FFFFFF"/>
                </a:solidFill>
                <a:latin typeface="メイリオ"/>
                <a:ea typeface="メイリオ"/>
                <a:cs typeface="メイリオ"/>
              </a:rPr>
              <a:t>モニタリング</a:t>
            </a:r>
            <a:endParaRPr kumimoji="1" lang="en-US" altLang="ja-JP" sz="1200" dirty="0">
              <a:solidFill>
                <a:srgbClr val="FFFFFF"/>
              </a:solidFill>
              <a:latin typeface="メイリオ"/>
              <a:ea typeface="メイリオ"/>
              <a:cs typeface="メイリオ"/>
            </a:endParaRPr>
          </a:p>
          <a:p>
            <a:pPr algn="ctr"/>
            <a:r>
              <a:rPr lang="en-US" altLang="ja-JP" sz="1200" dirty="0">
                <a:solidFill>
                  <a:srgbClr val="FFFFFF"/>
                </a:solidFill>
                <a:latin typeface="メイリオ"/>
                <a:ea typeface="メイリオ"/>
                <a:cs typeface="メイリオ"/>
              </a:rPr>
              <a:t>Monitoring</a:t>
            </a:r>
            <a:endParaRPr kumimoji="1" lang="ja-JP" altLang="en-US" sz="1200" dirty="0">
              <a:solidFill>
                <a:srgbClr val="FFFFFF"/>
              </a:solidFill>
              <a:latin typeface="メイリオ"/>
              <a:ea typeface="メイリオ"/>
              <a:cs typeface="メイリオ"/>
            </a:endParaRPr>
          </a:p>
        </p:txBody>
      </p:sp>
      <p:sp>
        <p:nvSpPr>
          <p:cNvPr id="6" name="正方形/長方形 5"/>
          <p:cNvSpPr/>
          <p:nvPr/>
        </p:nvSpPr>
        <p:spPr>
          <a:xfrm>
            <a:off x="2646169" y="2248609"/>
            <a:ext cx="1871541" cy="437065"/>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1200" dirty="0">
                <a:solidFill>
                  <a:srgbClr val="FFFFFF"/>
                </a:solidFill>
                <a:latin typeface="メイリオ"/>
                <a:ea typeface="メイリオ"/>
                <a:cs typeface="メイリオ"/>
              </a:rPr>
              <a:t>制御</a:t>
            </a:r>
            <a:endParaRPr kumimoji="1" lang="en-US" altLang="ja-JP" sz="1200" dirty="0">
              <a:solidFill>
                <a:srgbClr val="FFFFFF"/>
              </a:solidFill>
              <a:latin typeface="メイリオ"/>
              <a:ea typeface="メイリオ"/>
              <a:cs typeface="メイリオ"/>
            </a:endParaRPr>
          </a:p>
          <a:p>
            <a:pPr algn="ctr"/>
            <a:r>
              <a:rPr lang="en-US" altLang="ja-JP" sz="1200" dirty="0">
                <a:solidFill>
                  <a:srgbClr val="FFFFFF"/>
                </a:solidFill>
                <a:latin typeface="メイリオ"/>
                <a:ea typeface="メイリオ"/>
                <a:cs typeface="メイリオ"/>
              </a:rPr>
              <a:t>Control</a:t>
            </a:r>
            <a:endParaRPr kumimoji="1" lang="ja-JP" altLang="en-US" sz="1200" dirty="0">
              <a:solidFill>
                <a:srgbClr val="FFFFFF"/>
              </a:solidFill>
              <a:latin typeface="メイリオ"/>
              <a:ea typeface="メイリオ"/>
              <a:cs typeface="メイリオ"/>
            </a:endParaRPr>
          </a:p>
        </p:txBody>
      </p:sp>
      <p:sp>
        <p:nvSpPr>
          <p:cNvPr id="9" name="正方形/長方形 8"/>
          <p:cNvSpPr/>
          <p:nvPr/>
        </p:nvSpPr>
        <p:spPr>
          <a:xfrm>
            <a:off x="4600180" y="1786806"/>
            <a:ext cx="1871541" cy="437065"/>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1200" dirty="0">
                <a:solidFill>
                  <a:srgbClr val="FFFFFF"/>
                </a:solidFill>
                <a:latin typeface="メイリオ"/>
                <a:ea typeface="メイリオ"/>
                <a:cs typeface="メイリオ"/>
              </a:rPr>
              <a:t>最適化</a:t>
            </a:r>
            <a:endParaRPr kumimoji="1" lang="en-US" altLang="ja-JP" sz="1200" dirty="0">
              <a:solidFill>
                <a:srgbClr val="FFFFFF"/>
              </a:solidFill>
              <a:latin typeface="メイリオ"/>
              <a:ea typeface="メイリオ"/>
              <a:cs typeface="メイリオ"/>
            </a:endParaRPr>
          </a:p>
          <a:p>
            <a:pPr algn="ctr"/>
            <a:r>
              <a:rPr lang="en-US" altLang="ja-JP" sz="1200" dirty="0">
                <a:solidFill>
                  <a:srgbClr val="FFFFFF"/>
                </a:solidFill>
                <a:latin typeface="メイリオ"/>
                <a:ea typeface="メイリオ"/>
                <a:cs typeface="メイリオ"/>
              </a:rPr>
              <a:t>Optimization</a:t>
            </a:r>
            <a:endParaRPr kumimoji="1" lang="ja-JP" altLang="en-US" sz="1200" dirty="0">
              <a:solidFill>
                <a:srgbClr val="FFFFFF"/>
              </a:solidFill>
              <a:latin typeface="メイリオ"/>
              <a:ea typeface="メイリオ"/>
              <a:cs typeface="メイリオ"/>
            </a:endParaRPr>
          </a:p>
        </p:txBody>
      </p:sp>
      <p:sp>
        <p:nvSpPr>
          <p:cNvPr id="13" name="正方形/長方形 12"/>
          <p:cNvSpPr/>
          <p:nvPr/>
        </p:nvSpPr>
        <p:spPr>
          <a:xfrm>
            <a:off x="2646169" y="2718660"/>
            <a:ext cx="1871541" cy="437065"/>
          </a:xfrm>
          <a:prstGeom prst="rect">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メイリオ"/>
              <a:ea typeface="メイリオ"/>
              <a:cs typeface="メイリオ"/>
            </a:endParaRPr>
          </a:p>
        </p:txBody>
      </p:sp>
      <p:sp>
        <p:nvSpPr>
          <p:cNvPr id="14" name="正方形/長方形 13"/>
          <p:cNvSpPr/>
          <p:nvPr/>
        </p:nvSpPr>
        <p:spPr>
          <a:xfrm>
            <a:off x="4600180" y="2248609"/>
            <a:ext cx="1871541" cy="437065"/>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メイリオ"/>
              <a:ea typeface="メイリオ"/>
              <a:cs typeface="メイリオ"/>
            </a:endParaRPr>
          </a:p>
        </p:txBody>
      </p:sp>
      <p:sp>
        <p:nvSpPr>
          <p:cNvPr id="15" name="正方形/長方形 14"/>
          <p:cNvSpPr/>
          <p:nvPr/>
        </p:nvSpPr>
        <p:spPr>
          <a:xfrm>
            <a:off x="4600180" y="2718660"/>
            <a:ext cx="1871541" cy="437065"/>
          </a:xfrm>
          <a:prstGeom prst="rect">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メイリオ"/>
              <a:ea typeface="メイリオ"/>
              <a:cs typeface="メイリオ"/>
            </a:endParaRPr>
          </a:p>
        </p:txBody>
      </p:sp>
      <p:sp>
        <p:nvSpPr>
          <p:cNvPr id="16" name="正方形/長方形 15"/>
          <p:cNvSpPr/>
          <p:nvPr/>
        </p:nvSpPr>
        <p:spPr>
          <a:xfrm>
            <a:off x="6554749" y="1786806"/>
            <a:ext cx="1871541" cy="437065"/>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メイリオ"/>
              <a:ea typeface="メイリオ"/>
              <a:cs typeface="メイリオ"/>
            </a:endParaRPr>
          </a:p>
        </p:txBody>
      </p:sp>
      <p:sp>
        <p:nvSpPr>
          <p:cNvPr id="17" name="正方形/長方形 16"/>
          <p:cNvSpPr/>
          <p:nvPr/>
        </p:nvSpPr>
        <p:spPr>
          <a:xfrm>
            <a:off x="6554749" y="2248609"/>
            <a:ext cx="1871541" cy="437065"/>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メイリオ"/>
              <a:ea typeface="メイリオ"/>
              <a:cs typeface="メイリオ"/>
            </a:endParaRPr>
          </a:p>
        </p:txBody>
      </p:sp>
      <p:sp>
        <p:nvSpPr>
          <p:cNvPr id="18" name="正方形/長方形 17"/>
          <p:cNvSpPr/>
          <p:nvPr/>
        </p:nvSpPr>
        <p:spPr>
          <a:xfrm>
            <a:off x="6554749" y="2718660"/>
            <a:ext cx="1871541" cy="437065"/>
          </a:xfrm>
          <a:prstGeom prst="rect">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メイリオ"/>
              <a:ea typeface="メイリオ"/>
              <a:cs typeface="メイリオ"/>
            </a:endParaRPr>
          </a:p>
        </p:txBody>
      </p:sp>
      <p:sp>
        <p:nvSpPr>
          <p:cNvPr id="19" name="正方形/長方形 18"/>
          <p:cNvSpPr/>
          <p:nvPr/>
        </p:nvSpPr>
        <p:spPr>
          <a:xfrm>
            <a:off x="6554749" y="1283768"/>
            <a:ext cx="1871541" cy="437065"/>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200" dirty="0">
                <a:solidFill>
                  <a:srgbClr val="FFFFFF"/>
                </a:solidFill>
                <a:latin typeface="メイリオ"/>
                <a:ea typeface="メイリオ"/>
                <a:cs typeface="メイリオ"/>
              </a:rPr>
              <a:t>自律化</a:t>
            </a:r>
            <a:endParaRPr lang="en-US" altLang="ja-JP" sz="1200" dirty="0">
              <a:solidFill>
                <a:srgbClr val="FFFFFF"/>
              </a:solidFill>
              <a:latin typeface="メイリオ"/>
              <a:ea typeface="メイリオ"/>
              <a:cs typeface="メイリオ"/>
            </a:endParaRPr>
          </a:p>
          <a:p>
            <a:pPr algn="ctr"/>
            <a:r>
              <a:rPr kumimoji="1" lang="en-US" altLang="ja-JP" sz="1200" dirty="0">
                <a:solidFill>
                  <a:srgbClr val="FFFFFF"/>
                </a:solidFill>
                <a:latin typeface="メイリオ"/>
                <a:ea typeface="メイリオ"/>
                <a:cs typeface="メイリオ"/>
              </a:rPr>
              <a:t>Autonomy</a:t>
            </a:r>
            <a:endParaRPr kumimoji="1" lang="ja-JP" altLang="en-US" sz="1200" dirty="0">
              <a:solidFill>
                <a:srgbClr val="FFFFFF"/>
              </a:solidFill>
              <a:latin typeface="メイリオ"/>
              <a:ea typeface="メイリオ"/>
              <a:cs typeface="メイリオ"/>
            </a:endParaRPr>
          </a:p>
        </p:txBody>
      </p:sp>
      <p:sp>
        <p:nvSpPr>
          <p:cNvPr id="24" name="正方形/長方形 23"/>
          <p:cNvSpPr/>
          <p:nvPr/>
        </p:nvSpPr>
        <p:spPr>
          <a:xfrm>
            <a:off x="698734" y="4604337"/>
            <a:ext cx="1871541" cy="437065"/>
          </a:xfrm>
          <a:prstGeom prst="rect">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1200" dirty="0">
                <a:solidFill>
                  <a:srgbClr val="FFFFFF"/>
                </a:solidFill>
                <a:latin typeface="メイリオ"/>
                <a:ea typeface="メイリオ"/>
                <a:cs typeface="メイリオ"/>
              </a:rPr>
              <a:t>センサーと外部データ</a:t>
            </a:r>
          </a:p>
        </p:txBody>
      </p:sp>
      <p:sp>
        <p:nvSpPr>
          <p:cNvPr id="25" name="正方形/長方形 24"/>
          <p:cNvSpPr/>
          <p:nvPr/>
        </p:nvSpPr>
        <p:spPr>
          <a:xfrm>
            <a:off x="2646169" y="4604337"/>
            <a:ext cx="1871541" cy="437065"/>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200" dirty="0">
                <a:solidFill>
                  <a:srgbClr val="FFFFFF"/>
                </a:solidFill>
                <a:latin typeface="メイリオ"/>
                <a:ea typeface="メイリオ"/>
                <a:cs typeface="メイリオ"/>
              </a:rPr>
              <a:t>ソフトウェア</a:t>
            </a:r>
          </a:p>
        </p:txBody>
      </p:sp>
      <p:sp>
        <p:nvSpPr>
          <p:cNvPr id="26" name="正方形/長方形 25"/>
          <p:cNvSpPr/>
          <p:nvPr/>
        </p:nvSpPr>
        <p:spPr>
          <a:xfrm>
            <a:off x="4615339" y="4604337"/>
            <a:ext cx="1871541" cy="437065"/>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200" dirty="0">
                <a:solidFill>
                  <a:srgbClr val="FFFFFF"/>
                </a:solidFill>
                <a:latin typeface="メイリオ"/>
                <a:ea typeface="メイリオ"/>
                <a:cs typeface="メイリオ"/>
              </a:rPr>
              <a:t>アナリティクス</a:t>
            </a:r>
          </a:p>
        </p:txBody>
      </p:sp>
      <p:sp>
        <p:nvSpPr>
          <p:cNvPr id="27" name="正方形/長方形 26"/>
          <p:cNvSpPr/>
          <p:nvPr/>
        </p:nvSpPr>
        <p:spPr>
          <a:xfrm>
            <a:off x="6555832" y="4604337"/>
            <a:ext cx="1871541" cy="437065"/>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200" dirty="0">
                <a:solidFill>
                  <a:srgbClr val="FFFFFF"/>
                </a:solidFill>
                <a:latin typeface="メイリオ"/>
                <a:ea typeface="メイリオ"/>
                <a:cs typeface="メイリオ"/>
              </a:rPr>
              <a:t>人工</a:t>
            </a:r>
            <a:r>
              <a:rPr lang="ja-JP" altLang="en-US" sz="1200">
                <a:solidFill>
                  <a:srgbClr val="FFFFFF"/>
                </a:solidFill>
                <a:latin typeface="メイリオ"/>
                <a:ea typeface="メイリオ"/>
                <a:cs typeface="メイリオ"/>
              </a:rPr>
              <a:t>知能（機械学習）</a:t>
            </a:r>
            <a:endParaRPr lang="ja-JP" altLang="en-US" sz="1200" dirty="0">
              <a:solidFill>
                <a:srgbClr val="FFFFFF"/>
              </a:solidFill>
              <a:latin typeface="メイリオ"/>
              <a:ea typeface="メイリオ"/>
              <a:cs typeface="メイリオ"/>
            </a:endParaRPr>
          </a:p>
        </p:txBody>
      </p:sp>
      <p:sp>
        <p:nvSpPr>
          <p:cNvPr id="28" name="正方形/長方形 27"/>
          <p:cNvSpPr/>
          <p:nvPr/>
        </p:nvSpPr>
        <p:spPr>
          <a:xfrm>
            <a:off x="698734" y="3551719"/>
            <a:ext cx="1871541" cy="970153"/>
          </a:xfrm>
          <a:prstGeom prst="rect">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171450" indent="-171450">
              <a:buFont typeface="Wingdings" charset="2"/>
              <a:buChar char="v"/>
            </a:pPr>
            <a:r>
              <a:rPr lang="ja-JP" altLang="en-US" sz="1000" dirty="0">
                <a:solidFill>
                  <a:schemeClr val="bg1"/>
                </a:solidFill>
                <a:latin typeface="メイリオ"/>
                <a:ea typeface="メイリオ"/>
                <a:cs typeface="メイリオ"/>
              </a:rPr>
              <a:t>製品の状態</a:t>
            </a:r>
            <a:endParaRPr lang="en-US" altLang="ja-JP" sz="1000" dirty="0">
              <a:solidFill>
                <a:schemeClr val="bg1"/>
              </a:solidFill>
              <a:latin typeface="メイリオ"/>
              <a:ea typeface="メイリオ"/>
              <a:cs typeface="メイリオ"/>
            </a:endParaRPr>
          </a:p>
          <a:p>
            <a:pPr marL="171450" indent="-171450">
              <a:buFont typeface="Wingdings" charset="2"/>
              <a:buChar char="v"/>
            </a:pPr>
            <a:r>
              <a:rPr lang="ja-JP" altLang="en-US" sz="1000" dirty="0">
                <a:solidFill>
                  <a:schemeClr val="bg1"/>
                </a:solidFill>
                <a:latin typeface="メイリオ"/>
                <a:ea typeface="メイリオ"/>
                <a:cs typeface="メイリオ"/>
              </a:rPr>
              <a:t>外部環境</a:t>
            </a:r>
            <a:endParaRPr lang="en-US" altLang="ja-JP" sz="1000" dirty="0">
              <a:solidFill>
                <a:schemeClr val="bg1"/>
              </a:solidFill>
              <a:latin typeface="メイリオ"/>
              <a:ea typeface="メイリオ"/>
              <a:cs typeface="メイリオ"/>
            </a:endParaRPr>
          </a:p>
          <a:p>
            <a:pPr marL="171450" indent="-171450">
              <a:buFont typeface="Wingdings" charset="2"/>
              <a:buChar char="v"/>
            </a:pPr>
            <a:r>
              <a:rPr lang="ja-JP" altLang="en-US" sz="1000" dirty="0">
                <a:solidFill>
                  <a:schemeClr val="bg1"/>
                </a:solidFill>
                <a:latin typeface="メイリオ"/>
                <a:ea typeface="メイリオ"/>
                <a:cs typeface="メイリオ"/>
              </a:rPr>
              <a:t>製品の稼働、利用状況</a:t>
            </a:r>
          </a:p>
        </p:txBody>
      </p:sp>
      <p:sp>
        <p:nvSpPr>
          <p:cNvPr id="29" name="正方形/長方形 28"/>
          <p:cNvSpPr/>
          <p:nvPr/>
        </p:nvSpPr>
        <p:spPr>
          <a:xfrm>
            <a:off x="2646169" y="3551719"/>
            <a:ext cx="1871541" cy="970153"/>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171450" indent="-171450">
              <a:buFont typeface="Wingdings" charset="2"/>
              <a:buChar char="v"/>
            </a:pPr>
            <a:r>
              <a:rPr lang="ja-JP" altLang="en-US" sz="1000" dirty="0">
                <a:solidFill>
                  <a:srgbClr val="FFFFFF"/>
                </a:solidFill>
                <a:latin typeface="メイリオ"/>
                <a:ea typeface="メイリオ"/>
                <a:cs typeface="メイリオ"/>
              </a:rPr>
              <a:t>製品機能の制御</a:t>
            </a:r>
            <a:endParaRPr lang="en-US" altLang="ja-JP" sz="1000" dirty="0">
              <a:solidFill>
                <a:srgbClr val="FFFFFF"/>
              </a:solidFill>
              <a:latin typeface="メイリオ"/>
              <a:ea typeface="メイリオ"/>
              <a:cs typeface="メイリオ"/>
            </a:endParaRPr>
          </a:p>
          <a:p>
            <a:pPr marL="171450" indent="-171450">
              <a:buFont typeface="Wingdings" charset="2"/>
              <a:buChar char="v"/>
            </a:pPr>
            <a:r>
              <a:rPr lang="ja-JP" altLang="en-US" sz="1000" dirty="0">
                <a:solidFill>
                  <a:srgbClr val="FFFFFF"/>
                </a:solidFill>
                <a:latin typeface="メイリオ"/>
                <a:ea typeface="メイリオ"/>
                <a:cs typeface="メイリオ"/>
              </a:rPr>
              <a:t>パーソナライズ</a:t>
            </a:r>
          </a:p>
        </p:txBody>
      </p:sp>
      <p:sp>
        <p:nvSpPr>
          <p:cNvPr id="30" name="正方形/長方形 29"/>
          <p:cNvSpPr/>
          <p:nvPr/>
        </p:nvSpPr>
        <p:spPr>
          <a:xfrm>
            <a:off x="4600180" y="3551719"/>
            <a:ext cx="1871541" cy="970153"/>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171450" indent="-171450">
              <a:buFont typeface="Wingdings" charset="2"/>
              <a:buChar char="v"/>
            </a:pPr>
            <a:r>
              <a:rPr lang="ja-JP" altLang="en-US" sz="1000" dirty="0">
                <a:solidFill>
                  <a:srgbClr val="FFFFFF"/>
                </a:solidFill>
                <a:latin typeface="メイリオ"/>
                <a:ea typeface="メイリオ"/>
                <a:cs typeface="メイリオ"/>
              </a:rPr>
              <a:t>製品機能・性能の向上</a:t>
            </a:r>
          </a:p>
          <a:p>
            <a:pPr marL="171450" indent="-171450">
              <a:buFont typeface="Wingdings" charset="2"/>
              <a:buChar char="v"/>
            </a:pPr>
            <a:r>
              <a:rPr lang="ja-JP" altLang="en-US" sz="1000" dirty="0">
                <a:solidFill>
                  <a:srgbClr val="FFFFFF"/>
                </a:solidFill>
                <a:latin typeface="メイリオ"/>
                <a:ea typeface="メイリオ"/>
                <a:cs typeface="メイリオ"/>
              </a:rPr>
              <a:t>予防診断</a:t>
            </a:r>
            <a:endParaRPr lang="en-US" altLang="ja-JP" sz="1000" dirty="0">
              <a:solidFill>
                <a:srgbClr val="FFFFFF"/>
              </a:solidFill>
              <a:latin typeface="メイリオ"/>
              <a:ea typeface="メイリオ"/>
              <a:cs typeface="メイリオ"/>
            </a:endParaRPr>
          </a:p>
          <a:p>
            <a:pPr marL="171450" indent="-171450">
              <a:buFont typeface="Wingdings" charset="2"/>
              <a:buChar char="v"/>
            </a:pPr>
            <a:r>
              <a:rPr lang="ja-JP" altLang="en-US" sz="1000" dirty="0">
                <a:solidFill>
                  <a:srgbClr val="FFFFFF"/>
                </a:solidFill>
                <a:latin typeface="メイリオ"/>
                <a:ea typeface="メイリオ"/>
                <a:cs typeface="メイリオ"/>
              </a:rPr>
              <a:t>サービス、修理</a:t>
            </a:r>
            <a:endParaRPr lang="en-US" altLang="ja-JP" sz="1000" dirty="0">
              <a:solidFill>
                <a:srgbClr val="FFFFFF"/>
              </a:solidFill>
              <a:latin typeface="メイリオ"/>
              <a:ea typeface="メイリオ"/>
              <a:cs typeface="メイリオ"/>
            </a:endParaRPr>
          </a:p>
        </p:txBody>
      </p:sp>
      <p:sp>
        <p:nvSpPr>
          <p:cNvPr id="31" name="正方形/長方形 30"/>
          <p:cNvSpPr/>
          <p:nvPr/>
        </p:nvSpPr>
        <p:spPr>
          <a:xfrm>
            <a:off x="6555832" y="3551719"/>
            <a:ext cx="1871541" cy="970153"/>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171450" indent="-171450">
              <a:buFont typeface="Wingdings" charset="2"/>
              <a:buChar char="v"/>
            </a:pPr>
            <a:r>
              <a:rPr lang="ja-JP" altLang="en-US" sz="1000" dirty="0">
                <a:solidFill>
                  <a:srgbClr val="FFFFFF"/>
                </a:solidFill>
                <a:latin typeface="メイリオ"/>
                <a:ea typeface="メイリオ"/>
                <a:cs typeface="メイリオ"/>
              </a:rPr>
              <a:t>製品の自動運転</a:t>
            </a:r>
            <a:endParaRPr lang="en-US" altLang="ja-JP" sz="1000" dirty="0">
              <a:solidFill>
                <a:srgbClr val="FFFFFF"/>
              </a:solidFill>
              <a:latin typeface="メイリオ"/>
              <a:ea typeface="メイリオ"/>
              <a:cs typeface="メイリオ"/>
            </a:endParaRPr>
          </a:p>
          <a:p>
            <a:pPr marL="171450" indent="-171450">
              <a:buFont typeface="Wingdings" charset="2"/>
              <a:buChar char="v"/>
            </a:pPr>
            <a:r>
              <a:rPr lang="ja-JP" altLang="en-US" sz="1000" dirty="0">
                <a:solidFill>
                  <a:srgbClr val="FFFFFF"/>
                </a:solidFill>
                <a:latin typeface="メイリオ"/>
                <a:ea typeface="メイリオ"/>
                <a:cs typeface="メイリオ"/>
              </a:rPr>
              <a:t>他製品やシステムとの自動的連携</a:t>
            </a:r>
            <a:endParaRPr lang="en-US" altLang="ja-JP" sz="1000" dirty="0">
              <a:solidFill>
                <a:srgbClr val="FFFFFF"/>
              </a:solidFill>
              <a:latin typeface="メイリオ"/>
              <a:ea typeface="メイリオ"/>
              <a:cs typeface="メイリオ"/>
            </a:endParaRPr>
          </a:p>
          <a:p>
            <a:pPr marL="171450" indent="-171450">
              <a:buFont typeface="Wingdings" charset="2"/>
              <a:buChar char="v"/>
            </a:pPr>
            <a:r>
              <a:rPr lang="ja-JP" altLang="en-US" sz="1000" dirty="0">
                <a:solidFill>
                  <a:srgbClr val="FFFFFF"/>
                </a:solidFill>
                <a:latin typeface="メイリオ"/>
                <a:ea typeface="メイリオ"/>
                <a:cs typeface="メイリオ"/>
              </a:rPr>
              <a:t>自己診断と修理・修復</a:t>
            </a:r>
            <a:endParaRPr lang="en-US" altLang="ja-JP" sz="1000" dirty="0">
              <a:solidFill>
                <a:srgbClr val="FFFFFF"/>
              </a:solidFill>
              <a:latin typeface="メイリオ"/>
              <a:ea typeface="メイリオ"/>
              <a:cs typeface="メイリオ"/>
            </a:endParaRPr>
          </a:p>
          <a:p>
            <a:pPr marL="171450" indent="-171450">
              <a:buFont typeface="Wingdings" charset="2"/>
              <a:buChar char="v"/>
            </a:pPr>
            <a:r>
              <a:rPr lang="ja-JP" altLang="en-US" sz="1000" dirty="0">
                <a:solidFill>
                  <a:srgbClr val="FFFFFF"/>
                </a:solidFill>
                <a:latin typeface="メイリオ"/>
                <a:ea typeface="メイリオ"/>
                <a:cs typeface="メイリオ"/>
              </a:rPr>
              <a:t>製品の自動改良とパーソナライズ</a:t>
            </a:r>
            <a:endParaRPr lang="en-US" altLang="ja-JP" sz="1000" dirty="0">
              <a:solidFill>
                <a:srgbClr val="FFFFFF"/>
              </a:solidFill>
              <a:latin typeface="メイリオ"/>
              <a:ea typeface="メイリオ"/>
              <a:cs typeface="メイリオ"/>
            </a:endParaRPr>
          </a:p>
        </p:txBody>
      </p:sp>
      <p:sp>
        <p:nvSpPr>
          <p:cNvPr id="32" name="正方形/長方形 31"/>
          <p:cNvSpPr/>
          <p:nvPr/>
        </p:nvSpPr>
        <p:spPr>
          <a:xfrm>
            <a:off x="698734" y="5140360"/>
            <a:ext cx="1871541" cy="824651"/>
          </a:xfrm>
          <a:prstGeom prst="rect">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kumimoji="1" lang="ja-JP" altLang="en-US" sz="1000" dirty="0">
                <a:solidFill>
                  <a:srgbClr val="FFFFFF"/>
                </a:solidFill>
                <a:latin typeface="メイリオ"/>
                <a:ea typeface="メイリオ"/>
                <a:cs typeface="メイリオ"/>
              </a:rPr>
              <a:t>センサー、</a:t>
            </a:r>
            <a:r>
              <a:rPr kumimoji="1" lang="en-US" altLang="ja-JP" sz="1000" dirty="0">
                <a:solidFill>
                  <a:srgbClr val="FFFFFF"/>
                </a:solidFill>
                <a:latin typeface="メイリオ"/>
                <a:ea typeface="メイリオ"/>
                <a:cs typeface="メイリオ"/>
              </a:rPr>
              <a:t>CPU</a:t>
            </a:r>
            <a:r>
              <a:rPr kumimoji="1" lang="ja-JP" altLang="en-US" sz="1000" dirty="0">
                <a:solidFill>
                  <a:srgbClr val="FFFFFF"/>
                </a:solidFill>
                <a:latin typeface="メイリオ"/>
                <a:ea typeface="メイリオ"/>
                <a:cs typeface="メイリオ"/>
              </a:rPr>
              <a:t>、メモリーなどの小型化・低コスト化</a:t>
            </a:r>
          </a:p>
        </p:txBody>
      </p:sp>
      <p:sp>
        <p:nvSpPr>
          <p:cNvPr id="33" name="正方形/長方形 32"/>
          <p:cNvSpPr/>
          <p:nvPr/>
        </p:nvSpPr>
        <p:spPr>
          <a:xfrm>
            <a:off x="2646169" y="5140360"/>
            <a:ext cx="1871541" cy="824651"/>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000" dirty="0">
                <a:solidFill>
                  <a:srgbClr val="FFFFFF"/>
                </a:solidFill>
                <a:latin typeface="メイリオ"/>
                <a:ea typeface="メイリオ"/>
                <a:cs typeface="メイリオ"/>
              </a:rPr>
              <a:t>ソフトウェアやクラウドの進化とネットワークの低コスト化</a:t>
            </a:r>
          </a:p>
        </p:txBody>
      </p:sp>
      <p:sp>
        <p:nvSpPr>
          <p:cNvPr id="34" name="正方形/長方形 33"/>
          <p:cNvSpPr/>
          <p:nvPr/>
        </p:nvSpPr>
        <p:spPr>
          <a:xfrm>
            <a:off x="4615339" y="5140360"/>
            <a:ext cx="1871541" cy="824651"/>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000" dirty="0">
                <a:solidFill>
                  <a:srgbClr val="FFFFFF"/>
                </a:solidFill>
                <a:latin typeface="メイリオ"/>
                <a:ea typeface="メイリオ"/>
                <a:cs typeface="メイリオ"/>
              </a:rPr>
              <a:t>モデリングやシミュレーションのアルゴリズムの進化とビッグデータ</a:t>
            </a:r>
          </a:p>
        </p:txBody>
      </p:sp>
      <p:sp>
        <p:nvSpPr>
          <p:cNvPr id="35" name="正方形/長方形 34"/>
          <p:cNvSpPr/>
          <p:nvPr/>
        </p:nvSpPr>
        <p:spPr>
          <a:xfrm>
            <a:off x="6555832" y="5140360"/>
            <a:ext cx="1871541" cy="824651"/>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000" dirty="0">
                <a:solidFill>
                  <a:srgbClr val="FFFFFF"/>
                </a:solidFill>
                <a:latin typeface="メイリオ"/>
                <a:ea typeface="メイリオ"/>
                <a:cs typeface="メイリオ"/>
              </a:rPr>
              <a:t>人工知能アルゴリズムの進化</a:t>
            </a:r>
          </a:p>
        </p:txBody>
      </p:sp>
      <p:cxnSp>
        <p:nvCxnSpPr>
          <p:cNvPr id="53" name="直線矢印コネクタ 52"/>
          <p:cNvCxnSpPr>
            <a:stCxn id="28" idx="0"/>
            <a:endCxn id="4" idx="2"/>
          </p:cNvCxnSpPr>
          <p:nvPr/>
        </p:nvCxnSpPr>
        <p:spPr>
          <a:xfrm flipV="1">
            <a:off x="1634505" y="3155725"/>
            <a:ext cx="0" cy="395994"/>
          </a:xfrm>
          <a:prstGeom prst="straightConnector1">
            <a:avLst/>
          </a:prstGeom>
          <a:ln>
            <a:solidFill>
              <a:schemeClr val="accent1">
                <a:lumMod val="60000"/>
                <a:lumOff val="4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54" name="直線矢印コネクタ 53"/>
          <p:cNvCxnSpPr>
            <a:stCxn id="29" idx="0"/>
            <a:endCxn id="6" idx="2"/>
          </p:cNvCxnSpPr>
          <p:nvPr/>
        </p:nvCxnSpPr>
        <p:spPr>
          <a:xfrm flipV="1">
            <a:off x="3581940" y="2685674"/>
            <a:ext cx="0" cy="86604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7" name="直線矢印コネクタ 56"/>
          <p:cNvCxnSpPr>
            <a:stCxn id="30" idx="0"/>
            <a:endCxn id="9" idx="2"/>
          </p:cNvCxnSpPr>
          <p:nvPr/>
        </p:nvCxnSpPr>
        <p:spPr>
          <a:xfrm flipV="1">
            <a:off x="5535951" y="2223871"/>
            <a:ext cx="0" cy="1327848"/>
          </a:xfrm>
          <a:prstGeom prst="straightConnector1">
            <a:avLst/>
          </a:prstGeom>
          <a:ln>
            <a:solidFill>
              <a:srgbClr val="3366FF"/>
            </a:solidFill>
            <a:tailEnd type="arrow"/>
          </a:ln>
        </p:spPr>
        <p:style>
          <a:lnRef idx="2">
            <a:schemeClr val="accent1"/>
          </a:lnRef>
          <a:fillRef idx="0">
            <a:schemeClr val="accent1"/>
          </a:fillRef>
          <a:effectRef idx="1">
            <a:schemeClr val="accent1"/>
          </a:effectRef>
          <a:fontRef idx="minor">
            <a:schemeClr val="tx1"/>
          </a:fontRef>
        </p:style>
      </p:cxnSp>
      <p:cxnSp>
        <p:nvCxnSpPr>
          <p:cNvPr id="60" name="直線矢印コネクタ 59"/>
          <p:cNvCxnSpPr>
            <a:stCxn id="31" idx="0"/>
            <a:endCxn id="19" idx="2"/>
          </p:cNvCxnSpPr>
          <p:nvPr/>
        </p:nvCxnSpPr>
        <p:spPr>
          <a:xfrm flipH="1" flipV="1">
            <a:off x="7490520" y="1720833"/>
            <a:ext cx="1083" cy="1830886"/>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sp>
        <p:nvSpPr>
          <p:cNvPr id="63" name="テキスト ボックス 62"/>
          <p:cNvSpPr txBox="1"/>
          <p:nvPr/>
        </p:nvSpPr>
        <p:spPr>
          <a:xfrm>
            <a:off x="698734" y="1308508"/>
            <a:ext cx="2646878" cy="461665"/>
          </a:xfrm>
          <a:prstGeom prst="rect">
            <a:avLst/>
          </a:prstGeom>
          <a:noFill/>
        </p:spPr>
        <p:txBody>
          <a:bodyPr wrap="none" rtlCol="0">
            <a:spAutoFit/>
          </a:bodyPr>
          <a:lstStyle/>
          <a:p>
            <a:r>
              <a:rPr kumimoji="1" lang="ja-JP" altLang="en-US" sz="2400" dirty="0">
                <a:solidFill>
                  <a:srgbClr val="0000FF"/>
                </a:solidFill>
                <a:latin typeface="メイリオ"/>
                <a:ea typeface="メイリオ"/>
                <a:cs typeface="メイリオ"/>
              </a:rPr>
              <a:t>製品への組み込み</a:t>
            </a:r>
          </a:p>
        </p:txBody>
      </p:sp>
      <p:pic>
        <p:nvPicPr>
          <p:cNvPr id="65" name="図 64" descr="radio-45967_640.png"/>
          <p:cNvPicPr>
            <a:picLocks noChangeAspect="1"/>
          </p:cNvPicPr>
          <p:nvPr/>
        </p:nvPicPr>
        <p:blipFill>
          <a:blip r:embed="rId3" cstate="print">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1297630" y="1786806"/>
            <a:ext cx="673749" cy="75384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116792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正方形/長方形 17"/>
          <p:cNvSpPr/>
          <p:nvPr/>
        </p:nvSpPr>
        <p:spPr>
          <a:xfrm>
            <a:off x="4572000" y="3082087"/>
            <a:ext cx="4090576" cy="3454569"/>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5" name="正方形/長方形 44">
            <a:extLst>
              <a:ext uri="{FF2B5EF4-FFF2-40B4-BE49-F238E27FC236}">
                <a16:creationId xmlns:a16="http://schemas.microsoft.com/office/drawing/2014/main" id="{A4D3E45A-DA9A-344E-8808-7288BF9FF09D}"/>
              </a:ext>
            </a:extLst>
          </p:cNvPr>
          <p:cNvSpPr/>
          <p:nvPr/>
        </p:nvSpPr>
        <p:spPr>
          <a:xfrm>
            <a:off x="4781325" y="5588450"/>
            <a:ext cx="3748603" cy="867067"/>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lang="en-US" altLang="ja-JP" dirty="0"/>
              <a:t>IoT</a:t>
            </a:r>
            <a:r>
              <a:rPr lang="ja-JP" altLang="en-US"/>
              <a:t>の</a:t>
            </a:r>
            <a:r>
              <a:rPr lang="en-US" altLang="ja-JP" dirty="0"/>
              <a:t>3</a:t>
            </a:r>
            <a:r>
              <a:rPr lang="ja-JP" altLang="en-US"/>
              <a:t>層構造</a:t>
            </a:r>
            <a:endParaRPr kumimoji="1" lang="ja-JP" altLang="en-US" dirty="0"/>
          </a:p>
        </p:txBody>
      </p:sp>
      <p:sp>
        <p:nvSpPr>
          <p:cNvPr id="3" name="スライド番号プレースホルダー 2"/>
          <p:cNvSpPr>
            <a:spLocks noGrp="1"/>
          </p:cNvSpPr>
          <p:nvPr>
            <p:ph type="sldNum" sz="quarter" idx="12"/>
          </p:nvPr>
        </p:nvSpPr>
        <p:spPr>
          <a:xfrm>
            <a:off x="6932246" y="6651702"/>
            <a:ext cx="2133600" cy="217800"/>
          </a:xfrm>
          <a:prstGeom prst="rect">
            <a:avLst/>
          </a:prstGeom>
        </p:spPr>
        <p:txBody>
          <a:bodyPr vert="horz" lIns="91440" tIns="45720" rIns="91440" bIns="45720" rtlCol="0" anchor="ctr"/>
          <a:lstStyle>
            <a:defPPr>
              <a:defRPr lang="ja-JP"/>
            </a:defPPr>
            <a:lvl1pPr marL="0" algn="r" defTabSz="457200" rtl="0" eaLnBrk="1" latinLnBrk="0" hangingPunct="1">
              <a:defRPr kumimoji="1" sz="1000" kern="1200">
                <a:solidFill>
                  <a:schemeClr val="bg1"/>
                </a:solidFill>
                <a:latin typeface="American Typewriter"/>
                <a:ea typeface="+mn-ea"/>
                <a:cs typeface="American Typewriter"/>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8FF8CC5D-A65D-5946-99B5-645367A967AD}" type="slidenum">
              <a:rPr lang="ja-JP" altLang="en-US" smtClean="0"/>
              <a:pPr/>
              <a:t>29</a:t>
            </a:fld>
            <a:endParaRPr kumimoji="1" lang="ja-JP" altLang="en-US"/>
          </a:p>
        </p:txBody>
      </p:sp>
      <p:pic>
        <p:nvPicPr>
          <p:cNvPr id="4" name="図 3" descr="design_img_f_1133791_s.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331640" y="620688"/>
            <a:ext cx="2304256" cy="2000442"/>
          </a:xfrm>
          <a:prstGeom prst="rect">
            <a:avLst/>
          </a:prstGeom>
          <a:ln>
            <a:noFill/>
          </a:ln>
          <a:effectLst>
            <a:outerShdw blurRad="292100" dist="139700" dir="2700000" algn="tl" rotWithShape="0">
              <a:srgbClr val="333333">
                <a:alpha val="65000"/>
              </a:srgbClr>
            </a:outerShdw>
          </a:effectLst>
        </p:spPr>
      </p:pic>
      <p:sp>
        <p:nvSpPr>
          <p:cNvPr id="5" name="テキスト ボックス 4"/>
          <p:cNvSpPr txBox="1"/>
          <p:nvPr/>
        </p:nvSpPr>
        <p:spPr>
          <a:xfrm>
            <a:off x="1929199" y="1484784"/>
            <a:ext cx="1107996" cy="369332"/>
          </a:xfrm>
          <a:prstGeom prst="rect">
            <a:avLst/>
          </a:prstGeom>
          <a:noFill/>
        </p:spPr>
        <p:txBody>
          <a:bodyPr wrap="none" rtlCol="0">
            <a:spAutoFit/>
          </a:bodyPr>
          <a:lstStyle/>
          <a:p>
            <a:pPr algn="ctr"/>
            <a:r>
              <a:rPr kumimoji="1" lang="ja-JP" altLang="en-US" b="1" dirty="0">
                <a:solidFill>
                  <a:schemeClr val="bg1"/>
                </a:solidFill>
                <a:latin typeface="Meiryo" charset="-128"/>
                <a:ea typeface="Meiryo" charset="-128"/>
                <a:cs typeface="Meiryo" charset="-128"/>
              </a:rPr>
              <a:t>クラウド</a:t>
            </a:r>
          </a:p>
        </p:txBody>
      </p:sp>
      <p:pic>
        <p:nvPicPr>
          <p:cNvPr id="6" name="図 5" descr="design_img_f_1133791_s.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508104" y="620688"/>
            <a:ext cx="2304256" cy="2000442"/>
          </a:xfrm>
          <a:prstGeom prst="rect">
            <a:avLst/>
          </a:prstGeom>
          <a:ln>
            <a:noFill/>
          </a:ln>
          <a:effectLst>
            <a:outerShdw blurRad="292100" dist="139700" dir="2700000" algn="tl" rotWithShape="0">
              <a:srgbClr val="333333">
                <a:alpha val="65000"/>
              </a:srgbClr>
            </a:outerShdw>
          </a:effectLst>
        </p:spPr>
      </p:pic>
      <p:sp>
        <p:nvSpPr>
          <p:cNvPr id="7" name="テキスト ボックス 6"/>
          <p:cNvSpPr txBox="1"/>
          <p:nvPr/>
        </p:nvSpPr>
        <p:spPr>
          <a:xfrm>
            <a:off x="6101632" y="1484784"/>
            <a:ext cx="1107996" cy="369332"/>
          </a:xfrm>
          <a:prstGeom prst="rect">
            <a:avLst/>
          </a:prstGeom>
          <a:noFill/>
        </p:spPr>
        <p:txBody>
          <a:bodyPr wrap="none" rtlCol="0">
            <a:spAutoFit/>
          </a:bodyPr>
          <a:lstStyle/>
          <a:p>
            <a:pPr algn="ctr"/>
            <a:r>
              <a:rPr kumimoji="1" lang="ja-JP" altLang="en-US" b="1">
                <a:solidFill>
                  <a:schemeClr val="bg1"/>
                </a:solidFill>
                <a:latin typeface="Meiryo" charset="-128"/>
                <a:ea typeface="Meiryo" charset="-128"/>
                <a:cs typeface="Meiryo" charset="-128"/>
              </a:rPr>
              <a:t>クラウド</a:t>
            </a:r>
            <a:endParaRPr kumimoji="1" lang="ja-JP" altLang="en-US" b="1" dirty="0">
              <a:solidFill>
                <a:schemeClr val="bg1"/>
              </a:solidFill>
              <a:latin typeface="Meiryo" charset="-128"/>
              <a:ea typeface="Meiryo" charset="-128"/>
              <a:cs typeface="Meiryo" charset="-128"/>
            </a:endParaRPr>
          </a:p>
        </p:txBody>
      </p:sp>
      <p:pic>
        <p:nvPicPr>
          <p:cNvPr id="10" name="図 9"/>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85090" y="5021114"/>
            <a:ext cx="1135959" cy="1135959"/>
          </a:xfrm>
          <a:prstGeom prst="rect">
            <a:avLst/>
          </a:prstGeom>
        </p:spPr>
      </p:pic>
      <p:pic>
        <p:nvPicPr>
          <p:cNvPr id="11" name="図 10"/>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915218" y="5021116"/>
            <a:ext cx="1135959" cy="1135959"/>
          </a:xfrm>
          <a:prstGeom prst="rect">
            <a:avLst/>
          </a:prstGeom>
        </p:spPr>
      </p:pic>
      <p:pic>
        <p:nvPicPr>
          <p:cNvPr id="12" name="図 11"/>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051177" y="5021115"/>
            <a:ext cx="1135959" cy="1135959"/>
          </a:xfrm>
          <a:prstGeom prst="rect">
            <a:avLst/>
          </a:prstGeom>
        </p:spPr>
      </p:pic>
      <p:pic>
        <p:nvPicPr>
          <p:cNvPr id="13" name="図 12"/>
          <p:cNvPicPr>
            <a:picLocks noChangeAspect="1"/>
          </p:cNvPicPr>
          <p:nvPr/>
        </p:nvPicPr>
        <p:blipFill>
          <a:blip r:embed="rId5">
            <a:clrChange>
              <a:clrFrom>
                <a:srgbClr val="FFFFFF"/>
              </a:clrFrom>
              <a:clrTo>
                <a:srgbClr val="FFFFFF">
                  <a:alpha val="0"/>
                </a:srgbClr>
              </a:clrTo>
            </a:clrChange>
          </a:blip>
          <a:stretch>
            <a:fillRect/>
          </a:stretch>
        </p:blipFill>
        <p:spPr>
          <a:xfrm>
            <a:off x="6187163" y="3610434"/>
            <a:ext cx="936929" cy="936929"/>
          </a:xfrm>
          <a:prstGeom prst="rect">
            <a:avLst/>
          </a:prstGeom>
        </p:spPr>
      </p:pic>
      <p:pic>
        <p:nvPicPr>
          <p:cNvPr id="14" name="図 13"/>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937710" y="5021111"/>
            <a:ext cx="1135959" cy="1135959"/>
          </a:xfrm>
          <a:prstGeom prst="rect">
            <a:avLst/>
          </a:prstGeom>
        </p:spPr>
      </p:pic>
      <p:pic>
        <p:nvPicPr>
          <p:cNvPr id="15" name="図 14"/>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087649" y="5021110"/>
            <a:ext cx="1135959" cy="1135959"/>
          </a:xfrm>
          <a:prstGeom prst="rect">
            <a:avLst/>
          </a:prstGeom>
        </p:spPr>
      </p:pic>
      <p:pic>
        <p:nvPicPr>
          <p:cNvPr id="16" name="図 15"/>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230591" y="5021111"/>
            <a:ext cx="1135959" cy="1135959"/>
          </a:xfrm>
          <a:prstGeom prst="rect">
            <a:avLst/>
          </a:prstGeom>
        </p:spPr>
      </p:pic>
      <p:pic>
        <p:nvPicPr>
          <p:cNvPr id="17" name="図 16"/>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312547" y="2585280"/>
            <a:ext cx="686166" cy="686166"/>
          </a:xfrm>
          <a:prstGeom prst="rect">
            <a:avLst/>
          </a:prstGeom>
        </p:spPr>
      </p:pic>
      <p:cxnSp>
        <p:nvCxnSpPr>
          <p:cNvPr id="20" name="直線矢印コネクタ 19"/>
          <p:cNvCxnSpPr>
            <a:stCxn id="10" idx="0"/>
          </p:cNvCxnSpPr>
          <p:nvPr/>
        </p:nvCxnSpPr>
        <p:spPr>
          <a:xfrm flipV="1">
            <a:off x="1353070" y="2178804"/>
            <a:ext cx="931807" cy="2842310"/>
          </a:xfrm>
          <a:prstGeom prst="straightConnector1">
            <a:avLst/>
          </a:prstGeom>
          <a:ln w="28575">
            <a:solidFill>
              <a:srgbClr val="0432FF"/>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21" name="直線矢印コネクタ 20"/>
          <p:cNvCxnSpPr>
            <a:stCxn id="11" idx="0"/>
          </p:cNvCxnSpPr>
          <p:nvPr/>
        </p:nvCxnSpPr>
        <p:spPr>
          <a:xfrm flipV="1">
            <a:off x="2483198" y="2178804"/>
            <a:ext cx="21429" cy="2842312"/>
          </a:xfrm>
          <a:prstGeom prst="straightConnector1">
            <a:avLst/>
          </a:prstGeom>
          <a:ln w="28575">
            <a:solidFill>
              <a:srgbClr val="0432FF"/>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24" name="直線矢印コネクタ 23"/>
          <p:cNvCxnSpPr>
            <a:stCxn id="12" idx="0"/>
          </p:cNvCxnSpPr>
          <p:nvPr/>
        </p:nvCxnSpPr>
        <p:spPr>
          <a:xfrm flipH="1" flipV="1">
            <a:off x="2687349" y="2196635"/>
            <a:ext cx="931808" cy="2824480"/>
          </a:xfrm>
          <a:prstGeom prst="straightConnector1">
            <a:avLst/>
          </a:prstGeom>
          <a:ln w="28575">
            <a:solidFill>
              <a:srgbClr val="0432FF"/>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29" name="直線矢印コネクタ 28"/>
          <p:cNvCxnSpPr/>
          <p:nvPr/>
        </p:nvCxnSpPr>
        <p:spPr>
          <a:xfrm flipV="1">
            <a:off x="6655627" y="2124323"/>
            <a:ext cx="0" cy="593889"/>
          </a:xfrm>
          <a:prstGeom prst="straightConnector1">
            <a:avLst/>
          </a:prstGeom>
          <a:ln w="57150">
            <a:solidFill>
              <a:srgbClr val="0432FF"/>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33" name="直線矢印コネクタ 32"/>
          <p:cNvCxnSpPr>
            <a:stCxn id="13" idx="0"/>
          </p:cNvCxnSpPr>
          <p:nvPr/>
        </p:nvCxnSpPr>
        <p:spPr>
          <a:xfrm flipH="1" flipV="1">
            <a:off x="6655627" y="3128180"/>
            <a:ext cx="1" cy="482254"/>
          </a:xfrm>
          <a:prstGeom prst="straightConnector1">
            <a:avLst/>
          </a:prstGeom>
          <a:ln w="57150">
            <a:solidFill>
              <a:schemeClr val="accent3">
                <a:lumMod val="75000"/>
              </a:schemeClr>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36" name="直線矢印コネクタ 35"/>
          <p:cNvCxnSpPr>
            <a:stCxn id="14" idx="0"/>
            <a:endCxn id="13" idx="2"/>
          </p:cNvCxnSpPr>
          <p:nvPr/>
        </p:nvCxnSpPr>
        <p:spPr>
          <a:xfrm flipV="1">
            <a:off x="5505690" y="4547363"/>
            <a:ext cx="1149938" cy="473748"/>
          </a:xfrm>
          <a:prstGeom prst="straightConnector1">
            <a:avLst/>
          </a:prstGeom>
          <a:ln w="28575">
            <a:solidFill>
              <a:schemeClr val="accent3">
                <a:lumMod val="75000"/>
              </a:schemeClr>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39" name="直線矢印コネクタ 38"/>
          <p:cNvCxnSpPr>
            <a:stCxn id="15" idx="0"/>
            <a:endCxn id="13" idx="2"/>
          </p:cNvCxnSpPr>
          <p:nvPr/>
        </p:nvCxnSpPr>
        <p:spPr>
          <a:xfrm flipH="1" flipV="1">
            <a:off x="6655628" y="4547363"/>
            <a:ext cx="1" cy="473747"/>
          </a:xfrm>
          <a:prstGeom prst="straightConnector1">
            <a:avLst/>
          </a:prstGeom>
          <a:ln w="28575">
            <a:solidFill>
              <a:schemeClr val="accent3">
                <a:lumMod val="75000"/>
              </a:schemeClr>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43" name="直線矢印コネクタ 42"/>
          <p:cNvCxnSpPr>
            <a:stCxn id="16" idx="0"/>
            <a:endCxn id="13" idx="2"/>
          </p:cNvCxnSpPr>
          <p:nvPr/>
        </p:nvCxnSpPr>
        <p:spPr>
          <a:xfrm flipH="1" flipV="1">
            <a:off x="6655628" y="4547363"/>
            <a:ext cx="1142943" cy="473748"/>
          </a:xfrm>
          <a:prstGeom prst="straightConnector1">
            <a:avLst/>
          </a:prstGeom>
          <a:ln w="28575">
            <a:solidFill>
              <a:schemeClr val="accent3">
                <a:lumMod val="75000"/>
              </a:schemeClr>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47" name="テキスト ボックス 46"/>
          <p:cNvSpPr txBox="1"/>
          <p:nvPr/>
        </p:nvSpPr>
        <p:spPr>
          <a:xfrm>
            <a:off x="7114334" y="3685843"/>
            <a:ext cx="1261884" cy="253916"/>
          </a:xfrm>
          <a:prstGeom prst="rect">
            <a:avLst/>
          </a:prstGeom>
          <a:noFill/>
        </p:spPr>
        <p:txBody>
          <a:bodyPr wrap="none" rtlCol="0">
            <a:spAutoFit/>
          </a:bodyPr>
          <a:lstStyle/>
          <a:p>
            <a:r>
              <a:rPr kumimoji="1" lang="ja-JP" altLang="en-US" sz="1050" dirty="0">
                <a:latin typeface="Meiryo" charset="-128"/>
                <a:ea typeface="Meiryo" charset="-128"/>
                <a:cs typeface="Meiryo" charset="-128"/>
              </a:rPr>
              <a:t>エッジ</a:t>
            </a:r>
            <a:r>
              <a:rPr kumimoji="1" lang="ja-JP" altLang="en-US" sz="1050">
                <a:latin typeface="Meiryo" charset="-128"/>
                <a:ea typeface="Meiryo" charset="-128"/>
                <a:cs typeface="Meiryo" charset="-128"/>
              </a:rPr>
              <a:t>・サーバー</a:t>
            </a:r>
            <a:endParaRPr kumimoji="1" lang="en-US" altLang="ja-JP" sz="1050" dirty="0">
              <a:latin typeface="Meiryo" charset="-128"/>
              <a:ea typeface="Meiryo" charset="-128"/>
              <a:cs typeface="Meiryo" charset="-128"/>
            </a:endParaRPr>
          </a:p>
        </p:txBody>
      </p:sp>
      <p:sp>
        <p:nvSpPr>
          <p:cNvPr id="48" name="テキスト ボックス 47"/>
          <p:cNvSpPr txBox="1"/>
          <p:nvPr/>
        </p:nvSpPr>
        <p:spPr>
          <a:xfrm>
            <a:off x="7023213" y="2803017"/>
            <a:ext cx="992579" cy="253916"/>
          </a:xfrm>
          <a:prstGeom prst="rect">
            <a:avLst/>
          </a:prstGeom>
          <a:noFill/>
        </p:spPr>
        <p:txBody>
          <a:bodyPr wrap="none" rtlCol="0">
            <a:spAutoFit/>
          </a:bodyPr>
          <a:lstStyle/>
          <a:p>
            <a:r>
              <a:rPr kumimoji="1" lang="ja-JP" altLang="en-US" sz="1050">
                <a:latin typeface="Meiryo" charset="-128"/>
                <a:ea typeface="Meiryo" charset="-128"/>
                <a:cs typeface="Meiryo" charset="-128"/>
              </a:rPr>
              <a:t>ゲートウェイ</a:t>
            </a:r>
            <a:endParaRPr kumimoji="1" lang="ja-JP" altLang="en-US" sz="1050" dirty="0">
              <a:latin typeface="Meiryo" charset="-128"/>
              <a:ea typeface="Meiryo" charset="-128"/>
              <a:cs typeface="Meiryo" charset="-128"/>
            </a:endParaRPr>
          </a:p>
        </p:txBody>
      </p:sp>
      <p:sp>
        <p:nvSpPr>
          <p:cNvPr id="49" name="テキスト ボックス 48"/>
          <p:cNvSpPr txBox="1"/>
          <p:nvPr/>
        </p:nvSpPr>
        <p:spPr>
          <a:xfrm>
            <a:off x="6128881" y="6055404"/>
            <a:ext cx="1053495" cy="253916"/>
          </a:xfrm>
          <a:prstGeom prst="rect">
            <a:avLst/>
          </a:prstGeom>
          <a:noFill/>
        </p:spPr>
        <p:txBody>
          <a:bodyPr wrap="none" rtlCol="0">
            <a:spAutoFit/>
          </a:bodyPr>
          <a:lstStyle/>
          <a:p>
            <a:pPr algn="ctr"/>
            <a:r>
              <a:rPr kumimoji="1" lang="ja-JP" altLang="en-US" sz="1050" dirty="0">
                <a:latin typeface="Meiryo" charset="-128"/>
                <a:ea typeface="Meiryo" charset="-128"/>
                <a:cs typeface="Meiryo" charset="-128"/>
              </a:rPr>
              <a:t>センサー</a:t>
            </a:r>
            <a:r>
              <a:rPr lang="en-US" altLang="ja-JP" sz="1050" dirty="0">
                <a:latin typeface="Meiryo" charset="-128"/>
                <a:ea typeface="Meiryo" charset="-128"/>
                <a:cs typeface="Meiryo" charset="-128"/>
              </a:rPr>
              <a:t>/</a:t>
            </a:r>
            <a:r>
              <a:rPr lang="ja-JP" altLang="en-US" sz="1050" dirty="0">
                <a:latin typeface="Meiryo" charset="-128"/>
                <a:ea typeface="Meiryo" charset="-128"/>
                <a:cs typeface="Meiryo" charset="-128"/>
              </a:rPr>
              <a:t>モノ</a:t>
            </a:r>
            <a:endParaRPr kumimoji="1" lang="ja-JP" altLang="en-US" sz="1050" dirty="0">
              <a:latin typeface="Meiryo" charset="-128"/>
              <a:ea typeface="Meiryo" charset="-128"/>
              <a:cs typeface="Meiryo" charset="-128"/>
            </a:endParaRPr>
          </a:p>
        </p:txBody>
      </p:sp>
      <p:sp>
        <p:nvSpPr>
          <p:cNvPr id="50" name="テキスト ボックス 49"/>
          <p:cNvSpPr txBox="1"/>
          <p:nvPr/>
        </p:nvSpPr>
        <p:spPr>
          <a:xfrm>
            <a:off x="1967165" y="6055404"/>
            <a:ext cx="1053495" cy="253916"/>
          </a:xfrm>
          <a:prstGeom prst="rect">
            <a:avLst/>
          </a:prstGeom>
          <a:noFill/>
        </p:spPr>
        <p:txBody>
          <a:bodyPr wrap="none" rtlCol="0">
            <a:spAutoFit/>
          </a:bodyPr>
          <a:lstStyle/>
          <a:p>
            <a:pPr algn="ctr"/>
            <a:r>
              <a:rPr kumimoji="1" lang="ja-JP" altLang="en-US" sz="1050" dirty="0">
                <a:latin typeface="Meiryo" charset="-128"/>
                <a:ea typeface="Meiryo" charset="-128"/>
                <a:cs typeface="Meiryo" charset="-128"/>
              </a:rPr>
              <a:t>センサー</a:t>
            </a:r>
            <a:r>
              <a:rPr kumimoji="1" lang="en-US" altLang="ja-JP" sz="1050" dirty="0">
                <a:latin typeface="Meiryo" charset="-128"/>
                <a:ea typeface="Meiryo" charset="-128"/>
                <a:cs typeface="Meiryo" charset="-128"/>
              </a:rPr>
              <a:t>/</a:t>
            </a:r>
            <a:r>
              <a:rPr kumimoji="1" lang="ja-JP" altLang="en-US" sz="1050" dirty="0">
                <a:latin typeface="Meiryo" charset="-128"/>
                <a:ea typeface="Meiryo" charset="-128"/>
                <a:cs typeface="Meiryo" charset="-128"/>
              </a:rPr>
              <a:t>モノ</a:t>
            </a:r>
          </a:p>
        </p:txBody>
      </p:sp>
      <p:sp>
        <p:nvSpPr>
          <p:cNvPr id="51" name="四角形吹き出し 50"/>
          <p:cNvSpPr/>
          <p:nvPr/>
        </p:nvSpPr>
        <p:spPr>
          <a:xfrm>
            <a:off x="4717153" y="2160947"/>
            <a:ext cx="1249453" cy="381750"/>
          </a:xfrm>
          <a:prstGeom prst="wedgeRectCallout">
            <a:avLst>
              <a:gd name="adj1" fmla="val 75801"/>
              <a:gd name="adj2" fmla="val 35886"/>
            </a:avLst>
          </a:prstGeom>
          <a:solidFill>
            <a:srgbClr val="0070C0">
              <a:alpha val="6862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b="1" dirty="0">
                <a:solidFill>
                  <a:srgbClr val="FFFFFF"/>
                </a:solidFill>
                <a:latin typeface="Meiryo" charset="-128"/>
                <a:ea typeface="Meiryo" charset="-128"/>
                <a:cs typeface="Meiryo" charset="-128"/>
              </a:rPr>
              <a:t>通信料の削減</a:t>
            </a:r>
            <a:endParaRPr kumimoji="1" lang="en-US" altLang="ja-JP" sz="1050" b="1" dirty="0">
              <a:solidFill>
                <a:srgbClr val="FFFFFF"/>
              </a:solidFill>
              <a:latin typeface="Meiryo" charset="-128"/>
              <a:ea typeface="Meiryo" charset="-128"/>
              <a:cs typeface="Meiryo" charset="-128"/>
            </a:endParaRPr>
          </a:p>
          <a:p>
            <a:pPr algn="ctr"/>
            <a:r>
              <a:rPr lang="ja-JP" altLang="en-US" sz="600" dirty="0">
                <a:solidFill>
                  <a:srgbClr val="FFFFFF"/>
                </a:solidFill>
                <a:latin typeface="Meiryo" charset="-128"/>
                <a:ea typeface="Meiryo" charset="-128"/>
                <a:cs typeface="Meiryo" charset="-128"/>
              </a:rPr>
              <a:t>最低限のデータを送受信</a:t>
            </a:r>
            <a:endParaRPr kumimoji="1" lang="ja-JP" altLang="en-US" sz="600" dirty="0">
              <a:solidFill>
                <a:srgbClr val="FFFFFF"/>
              </a:solidFill>
              <a:latin typeface="Meiryo" charset="-128"/>
              <a:ea typeface="Meiryo" charset="-128"/>
              <a:cs typeface="Meiryo" charset="-128"/>
            </a:endParaRPr>
          </a:p>
        </p:txBody>
      </p:sp>
      <p:sp>
        <p:nvSpPr>
          <p:cNvPr id="52" name="四角形吹き出し 51"/>
          <p:cNvSpPr/>
          <p:nvPr/>
        </p:nvSpPr>
        <p:spPr>
          <a:xfrm>
            <a:off x="4716016" y="3429000"/>
            <a:ext cx="1250443" cy="381750"/>
          </a:xfrm>
          <a:prstGeom prst="wedgeRectCallout">
            <a:avLst>
              <a:gd name="adj1" fmla="val 73168"/>
              <a:gd name="adj2" fmla="val 31791"/>
            </a:avLst>
          </a:prstGeom>
          <a:solidFill>
            <a:srgbClr val="0070C0">
              <a:alpha val="6862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b="1" dirty="0">
                <a:solidFill>
                  <a:srgbClr val="FFFFFF"/>
                </a:solidFill>
                <a:latin typeface="Meiryo" charset="-128"/>
                <a:ea typeface="Meiryo" charset="-128"/>
                <a:cs typeface="Meiryo" charset="-128"/>
              </a:rPr>
              <a:t>セキュリティ確保</a:t>
            </a:r>
            <a:endParaRPr kumimoji="1" lang="en-US" altLang="ja-JP" sz="1050" b="1" dirty="0">
              <a:solidFill>
                <a:srgbClr val="FFFFFF"/>
              </a:solidFill>
              <a:latin typeface="Meiryo" charset="-128"/>
              <a:ea typeface="Meiryo" charset="-128"/>
              <a:cs typeface="Meiryo" charset="-128"/>
            </a:endParaRPr>
          </a:p>
          <a:p>
            <a:pPr algn="ctr"/>
            <a:r>
              <a:rPr lang="ja-JP" altLang="en-US" sz="600" dirty="0">
                <a:solidFill>
                  <a:srgbClr val="FFFFFF"/>
                </a:solidFill>
                <a:latin typeface="Meiryo" charset="-128"/>
                <a:ea typeface="Meiryo" charset="-128"/>
                <a:cs typeface="Meiryo" charset="-128"/>
              </a:rPr>
              <a:t>機密データをローカルに保持</a:t>
            </a:r>
            <a:endParaRPr kumimoji="1" lang="ja-JP" altLang="en-US" sz="600" dirty="0">
              <a:solidFill>
                <a:srgbClr val="FFFFFF"/>
              </a:solidFill>
              <a:latin typeface="Meiryo" charset="-128"/>
              <a:ea typeface="Meiryo" charset="-128"/>
              <a:cs typeface="Meiryo" charset="-128"/>
            </a:endParaRPr>
          </a:p>
        </p:txBody>
      </p:sp>
      <p:sp>
        <p:nvSpPr>
          <p:cNvPr id="53" name="四角形吹き出し 52"/>
          <p:cNvSpPr/>
          <p:nvPr/>
        </p:nvSpPr>
        <p:spPr>
          <a:xfrm>
            <a:off x="4716016" y="4348259"/>
            <a:ext cx="1250443" cy="381750"/>
          </a:xfrm>
          <a:prstGeom prst="wedgeRectCallout">
            <a:avLst>
              <a:gd name="adj1" fmla="val 71839"/>
              <a:gd name="adj2" fmla="val 33839"/>
            </a:avLst>
          </a:prstGeom>
          <a:solidFill>
            <a:srgbClr val="0070C0">
              <a:alpha val="6862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b="1" dirty="0">
                <a:solidFill>
                  <a:srgbClr val="FFFFFF"/>
                </a:solidFill>
                <a:latin typeface="Meiryo" charset="-128"/>
                <a:ea typeface="Meiryo" charset="-128"/>
                <a:cs typeface="Meiryo" charset="-128"/>
              </a:rPr>
              <a:t>低遅延</a:t>
            </a:r>
            <a:endParaRPr kumimoji="1" lang="en-US" altLang="ja-JP" sz="1050" b="1" dirty="0">
              <a:solidFill>
                <a:srgbClr val="FFFFFF"/>
              </a:solidFill>
              <a:latin typeface="Meiryo" charset="-128"/>
              <a:ea typeface="Meiryo" charset="-128"/>
              <a:cs typeface="Meiryo" charset="-128"/>
            </a:endParaRPr>
          </a:p>
          <a:p>
            <a:pPr algn="ctr"/>
            <a:r>
              <a:rPr lang="ja-JP" altLang="en-US" sz="600" dirty="0">
                <a:solidFill>
                  <a:srgbClr val="FFFFFF"/>
                </a:solidFill>
                <a:latin typeface="Meiryo" charset="-128"/>
                <a:ea typeface="Meiryo" charset="-128"/>
                <a:cs typeface="Meiryo" charset="-128"/>
              </a:rPr>
              <a:t>機器をリアルタイム制御</a:t>
            </a:r>
            <a:endParaRPr kumimoji="1" lang="ja-JP" altLang="en-US" sz="600" dirty="0">
              <a:solidFill>
                <a:srgbClr val="FFFFFF"/>
              </a:solidFill>
              <a:latin typeface="Meiryo" charset="-128"/>
              <a:ea typeface="Meiryo" charset="-128"/>
              <a:cs typeface="Meiryo" charset="-128"/>
            </a:endParaRPr>
          </a:p>
        </p:txBody>
      </p:sp>
      <p:sp>
        <p:nvSpPr>
          <p:cNvPr id="54" name="テキスト ボックス 53"/>
          <p:cNvSpPr txBox="1"/>
          <p:nvPr/>
        </p:nvSpPr>
        <p:spPr>
          <a:xfrm>
            <a:off x="4582199" y="3123514"/>
            <a:ext cx="1127232" cy="253916"/>
          </a:xfrm>
          <a:prstGeom prst="rect">
            <a:avLst/>
          </a:prstGeom>
          <a:noFill/>
        </p:spPr>
        <p:txBody>
          <a:bodyPr wrap="none" rtlCol="0">
            <a:spAutoFit/>
          </a:bodyPr>
          <a:lstStyle/>
          <a:p>
            <a:r>
              <a:rPr kumimoji="1" lang="ja-JP" altLang="en-US" sz="1050" dirty="0">
                <a:solidFill>
                  <a:schemeClr val="accent6">
                    <a:lumMod val="75000"/>
                  </a:schemeClr>
                </a:solidFill>
                <a:latin typeface="Meiryo" charset="-128"/>
                <a:ea typeface="Meiryo" charset="-128"/>
                <a:cs typeface="Meiryo" charset="-128"/>
              </a:rPr>
              <a:t>拠点内／</a:t>
            </a:r>
            <a:r>
              <a:rPr kumimoji="1" lang="ja-JP" altLang="en-US" sz="1050">
                <a:solidFill>
                  <a:schemeClr val="accent6">
                    <a:lumMod val="75000"/>
                  </a:schemeClr>
                </a:solidFill>
                <a:latin typeface="Meiryo" charset="-128"/>
                <a:ea typeface="Meiryo" charset="-128"/>
                <a:cs typeface="Meiryo" charset="-128"/>
              </a:rPr>
              <a:t>地域内</a:t>
            </a:r>
            <a:endParaRPr kumimoji="1" lang="ja-JP" altLang="en-US" sz="1050" dirty="0">
              <a:solidFill>
                <a:schemeClr val="accent6">
                  <a:lumMod val="75000"/>
                </a:schemeClr>
              </a:solidFill>
              <a:latin typeface="Meiryo" charset="-128"/>
              <a:ea typeface="Meiryo" charset="-128"/>
              <a:cs typeface="Meiryo" charset="-128"/>
            </a:endParaRPr>
          </a:p>
        </p:txBody>
      </p:sp>
      <p:sp>
        <p:nvSpPr>
          <p:cNvPr id="55" name="テキスト ボックス 54"/>
          <p:cNvSpPr txBox="1"/>
          <p:nvPr/>
        </p:nvSpPr>
        <p:spPr>
          <a:xfrm>
            <a:off x="6655627" y="2297898"/>
            <a:ext cx="723275" cy="253916"/>
          </a:xfrm>
          <a:prstGeom prst="rect">
            <a:avLst/>
          </a:prstGeom>
          <a:noFill/>
        </p:spPr>
        <p:txBody>
          <a:bodyPr wrap="none" rtlCol="0">
            <a:spAutoFit/>
          </a:bodyPr>
          <a:lstStyle/>
          <a:p>
            <a:r>
              <a:rPr kumimoji="1" lang="ja-JP" altLang="en-US" sz="1050">
                <a:solidFill>
                  <a:srgbClr val="0432FF"/>
                </a:solidFill>
                <a:latin typeface="Meiryo" charset="-128"/>
                <a:ea typeface="Meiryo" charset="-128"/>
                <a:cs typeface="Meiryo" charset="-128"/>
              </a:rPr>
              <a:t>遠隔通信</a:t>
            </a:r>
            <a:endParaRPr kumimoji="1" lang="ja-JP" altLang="en-US" sz="1050" dirty="0">
              <a:solidFill>
                <a:srgbClr val="0432FF"/>
              </a:solidFill>
              <a:latin typeface="Meiryo" charset="-128"/>
              <a:ea typeface="Meiryo" charset="-128"/>
              <a:cs typeface="Meiryo" charset="-128"/>
            </a:endParaRPr>
          </a:p>
        </p:txBody>
      </p:sp>
      <p:sp>
        <p:nvSpPr>
          <p:cNvPr id="56" name="テキスト ボックス 55"/>
          <p:cNvSpPr txBox="1"/>
          <p:nvPr/>
        </p:nvSpPr>
        <p:spPr>
          <a:xfrm>
            <a:off x="1397978" y="2294309"/>
            <a:ext cx="723275" cy="253916"/>
          </a:xfrm>
          <a:prstGeom prst="rect">
            <a:avLst/>
          </a:prstGeom>
          <a:noFill/>
        </p:spPr>
        <p:txBody>
          <a:bodyPr wrap="none" rtlCol="0">
            <a:spAutoFit/>
          </a:bodyPr>
          <a:lstStyle/>
          <a:p>
            <a:r>
              <a:rPr kumimoji="1" lang="ja-JP" altLang="en-US" sz="1050">
                <a:solidFill>
                  <a:srgbClr val="0432FF"/>
                </a:solidFill>
                <a:latin typeface="Meiryo" charset="-128"/>
                <a:ea typeface="Meiryo" charset="-128"/>
                <a:cs typeface="Meiryo" charset="-128"/>
              </a:rPr>
              <a:t>遠隔通信</a:t>
            </a:r>
            <a:endParaRPr kumimoji="1" lang="ja-JP" altLang="en-US" sz="1050" dirty="0">
              <a:solidFill>
                <a:srgbClr val="0432FF"/>
              </a:solidFill>
              <a:latin typeface="Meiryo" charset="-128"/>
              <a:ea typeface="Meiryo" charset="-128"/>
              <a:cs typeface="Meiryo" charset="-128"/>
            </a:endParaRPr>
          </a:p>
        </p:txBody>
      </p:sp>
      <p:sp>
        <p:nvSpPr>
          <p:cNvPr id="57" name="テキスト ボックス 56"/>
          <p:cNvSpPr txBox="1"/>
          <p:nvPr/>
        </p:nvSpPr>
        <p:spPr>
          <a:xfrm>
            <a:off x="7868242" y="1479799"/>
            <a:ext cx="825867" cy="400110"/>
          </a:xfrm>
          <a:prstGeom prst="rect">
            <a:avLst/>
          </a:prstGeom>
          <a:noFill/>
        </p:spPr>
        <p:txBody>
          <a:bodyPr wrap="none" rtlCol="0">
            <a:spAutoFit/>
          </a:bodyPr>
          <a:lstStyle/>
          <a:p>
            <a:r>
              <a:rPr kumimoji="1" lang="ja-JP" altLang="en-US" sz="1000" b="1" dirty="0">
                <a:solidFill>
                  <a:srgbClr val="0432FF"/>
                </a:solidFill>
                <a:latin typeface="メイリオ"/>
                <a:ea typeface="メイリオ"/>
                <a:cs typeface="メイリオ"/>
              </a:rPr>
              <a:t>データ活用</a:t>
            </a:r>
            <a:endParaRPr kumimoji="1" lang="en-US" altLang="ja-JP" sz="1000" b="1" dirty="0">
              <a:solidFill>
                <a:srgbClr val="0432FF"/>
              </a:solidFill>
              <a:latin typeface="メイリオ"/>
              <a:ea typeface="メイリオ"/>
              <a:cs typeface="メイリオ"/>
            </a:endParaRPr>
          </a:p>
          <a:p>
            <a:r>
              <a:rPr kumimoji="1" lang="ja-JP" altLang="en-US" sz="1000" b="1" dirty="0">
                <a:solidFill>
                  <a:srgbClr val="0432FF"/>
                </a:solidFill>
                <a:latin typeface="メイリオ"/>
                <a:ea typeface="メイリオ"/>
                <a:cs typeface="メイリオ"/>
              </a:rPr>
              <a:t>と</a:t>
            </a:r>
            <a:r>
              <a:rPr lang="ja-JP" altLang="en-US" sz="1000" b="1" dirty="0">
                <a:solidFill>
                  <a:srgbClr val="0432FF"/>
                </a:solidFill>
                <a:latin typeface="メイリオ"/>
                <a:ea typeface="メイリオ"/>
                <a:cs typeface="メイリオ"/>
              </a:rPr>
              <a:t>機能</a:t>
            </a:r>
            <a:r>
              <a:rPr kumimoji="1" lang="ja-JP" altLang="en-US" sz="1000" b="1" dirty="0">
                <a:solidFill>
                  <a:srgbClr val="0432FF"/>
                </a:solidFill>
                <a:latin typeface="メイリオ"/>
                <a:ea typeface="メイリオ"/>
                <a:cs typeface="メイリオ"/>
              </a:rPr>
              <a:t>連携</a:t>
            </a:r>
          </a:p>
        </p:txBody>
      </p:sp>
      <p:sp>
        <p:nvSpPr>
          <p:cNvPr id="58" name="テキスト ボックス 57"/>
          <p:cNvSpPr txBox="1"/>
          <p:nvPr/>
        </p:nvSpPr>
        <p:spPr>
          <a:xfrm>
            <a:off x="7094996" y="4068412"/>
            <a:ext cx="825867" cy="400110"/>
          </a:xfrm>
          <a:prstGeom prst="rect">
            <a:avLst/>
          </a:prstGeom>
          <a:noFill/>
        </p:spPr>
        <p:txBody>
          <a:bodyPr wrap="none" rtlCol="0">
            <a:spAutoFit/>
          </a:bodyPr>
          <a:lstStyle/>
          <a:p>
            <a:r>
              <a:rPr lang="ja-JP" altLang="en-US" sz="1000" b="1" dirty="0">
                <a:solidFill>
                  <a:schemeClr val="accent3">
                    <a:lumMod val="50000"/>
                  </a:schemeClr>
                </a:solidFill>
                <a:latin typeface="メイリオ"/>
                <a:ea typeface="メイリオ"/>
                <a:cs typeface="メイリオ"/>
              </a:rPr>
              <a:t>データ集約</a:t>
            </a:r>
            <a:endParaRPr lang="en-US" altLang="ja-JP" sz="1000" b="1" dirty="0">
              <a:solidFill>
                <a:schemeClr val="accent3">
                  <a:lumMod val="50000"/>
                </a:schemeClr>
              </a:solidFill>
              <a:latin typeface="メイリオ"/>
              <a:ea typeface="メイリオ"/>
              <a:cs typeface="メイリオ"/>
            </a:endParaRPr>
          </a:p>
          <a:p>
            <a:r>
              <a:rPr lang="ja-JP" altLang="en-US" sz="1000" b="1" dirty="0">
                <a:solidFill>
                  <a:schemeClr val="accent3">
                    <a:lumMod val="50000"/>
                  </a:schemeClr>
                </a:solidFill>
                <a:latin typeface="メイリオ"/>
                <a:ea typeface="メイリオ"/>
                <a:cs typeface="メイリオ"/>
              </a:rPr>
              <a:t>と高速応答</a:t>
            </a:r>
            <a:endParaRPr kumimoji="1" lang="ja-JP" altLang="en-US" sz="1000" b="1" dirty="0">
              <a:solidFill>
                <a:schemeClr val="accent3">
                  <a:lumMod val="50000"/>
                </a:schemeClr>
              </a:solidFill>
              <a:latin typeface="メイリオ"/>
              <a:ea typeface="メイリオ"/>
              <a:cs typeface="メイリオ"/>
            </a:endParaRPr>
          </a:p>
        </p:txBody>
      </p:sp>
      <p:sp>
        <p:nvSpPr>
          <p:cNvPr id="59" name="テキスト ボックス 58"/>
          <p:cNvSpPr txBox="1"/>
          <p:nvPr/>
        </p:nvSpPr>
        <p:spPr>
          <a:xfrm>
            <a:off x="5762357" y="4855742"/>
            <a:ext cx="825867" cy="400110"/>
          </a:xfrm>
          <a:prstGeom prst="rect">
            <a:avLst/>
          </a:prstGeom>
          <a:noFill/>
        </p:spPr>
        <p:txBody>
          <a:bodyPr wrap="none" rtlCol="0">
            <a:spAutoFit/>
          </a:bodyPr>
          <a:lstStyle/>
          <a:p>
            <a:r>
              <a:rPr lang="ja-JP" altLang="en-US" sz="1000" b="1" dirty="0">
                <a:solidFill>
                  <a:schemeClr val="accent3">
                    <a:lumMod val="50000"/>
                  </a:schemeClr>
                </a:solidFill>
                <a:latin typeface="メイリオ"/>
                <a:ea typeface="メイリオ"/>
                <a:cs typeface="メイリオ"/>
              </a:rPr>
              <a:t>データ収集</a:t>
            </a:r>
            <a:endParaRPr lang="en-US" altLang="ja-JP" sz="1000" b="1" dirty="0">
              <a:solidFill>
                <a:schemeClr val="accent3">
                  <a:lumMod val="50000"/>
                </a:schemeClr>
              </a:solidFill>
              <a:latin typeface="メイリオ"/>
              <a:ea typeface="メイリオ"/>
              <a:cs typeface="メイリオ"/>
            </a:endParaRPr>
          </a:p>
          <a:p>
            <a:r>
              <a:rPr lang="ja-JP" altLang="en-US" sz="1000" b="1" dirty="0">
                <a:solidFill>
                  <a:schemeClr val="accent3">
                    <a:lumMod val="50000"/>
                  </a:schemeClr>
                </a:solidFill>
                <a:latin typeface="メイリオ"/>
                <a:ea typeface="メイリオ"/>
                <a:cs typeface="メイリオ"/>
              </a:rPr>
              <a:t>と遠隔送信</a:t>
            </a:r>
            <a:endParaRPr kumimoji="1" lang="ja-JP" altLang="en-US" sz="1000" b="1" dirty="0">
              <a:solidFill>
                <a:schemeClr val="accent3">
                  <a:lumMod val="50000"/>
                </a:schemeClr>
              </a:solidFill>
              <a:latin typeface="メイリオ"/>
              <a:ea typeface="メイリオ"/>
              <a:cs typeface="メイリオ"/>
            </a:endParaRPr>
          </a:p>
        </p:txBody>
      </p:sp>
      <p:sp>
        <p:nvSpPr>
          <p:cNvPr id="60" name="テキスト ボックス 59"/>
          <p:cNvSpPr txBox="1"/>
          <p:nvPr/>
        </p:nvSpPr>
        <p:spPr>
          <a:xfrm>
            <a:off x="6732240" y="4853229"/>
            <a:ext cx="825867" cy="400110"/>
          </a:xfrm>
          <a:prstGeom prst="rect">
            <a:avLst/>
          </a:prstGeom>
          <a:noFill/>
        </p:spPr>
        <p:txBody>
          <a:bodyPr wrap="none" rtlCol="0">
            <a:spAutoFit/>
          </a:bodyPr>
          <a:lstStyle/>
          <a:p>
            <a:r>
              <a:rPr lang="ja-JP" altLang="en-US" sz="1000" b="1" dirty="0">
                <a:solidFill>
                  <a:schemeClr val="accent3">
                    <a:lumMod val="50000"/>
                  </a:schemeClr>
                </a:solidFill>
                <a:latin typeface="メイリオ"/>
                <a:ea typeface="メイリオ"/>
                <a:cs typeface="メイリオ"/>
              </a:rPr>
              <a:t>データ受信</a:t>
            </a:r>
            <a:endParaRPr lang="en-US" altLang="ja-JP" sz="1000" b="1" dirty="0">
              <a:solidFill>
                <a:schemeClr val="accent3">
                  <a:lumMod val="50000"/>
                </a:schemeClr>
              </a:solidFill>
              <a:latin typeface="メイリオ"/>
              <a:ea typeface="メイリオ"/>
              <a:cs typeface="メイリオ"/>
            </a:endParaRPr>
          </a:p>
          <a:p>
            <a:r>
              <a:rPr lang="ja-JP" altLang="en-US" sz="1000" b="1" dirty="0">
                <a:solidFill>
                  <a:schemeClr val="accent3">
                    <a:lumMod val="50000"/>
                  </a:schemeClr>
                </a:solidFill>
                <a:latin typeface="メイリオ"/>
                <a:ea typeface="メイリオ"/>
                <a:cs typeface="メイリオ"/>
              </a:rPr>
              <a:t>と遠隔制御</a:t>
            </a:r>
            <a:endParaRPr kumimoji="1" lang="ja-JP" altLang="en-US" sz="1000" b="1" dirty="0">
              <a:solidFill>
                <a:schemeClr val="accent3">
                  <a:lumMod val="50000"/>
                </a:schemeClr>
              </a:solidFill>
              <a:latin typeface="メイリオ"/>
              <a:ea typeface="メイリオ"/>
              <a:cs typeface="メイリオ"/>
            </a:endParaRPr>
          </a:p>
        </p:txBody>
      </p:sp>
      <p:sp>
        <p:nvSpPr>
          <p:cNvPr id="63" name="四角形吹き出し 62"/>
          <p:cNvSpPr/>
          <p:nvPr/>
        </p:nvSpPr>
        <p:spPr>
          <a:xfrm>
            <a:off x="3170575" y="2160947"/>
            <a:ext cx="1249453" cy="381750"/>
          </a:xfrm>
          <a:prstGeom prst="wedgeRectCallout">
            <a:avLst>
              <a:gd name="adj1" fmla="val -76197"/>
              <a:gd name="adj2" fmla="val 35886"/>
            </a:avLst>
          </a:prstGeom>
          <a:solidFill>
            <a:srgbClr val="FF0000">
              <a:alpha val="6862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b="1" dirty="0">
                <a:solidFill>
                  <a:srgbClr val="FFFFFF"/>
                </a:solidFill>
                <a:latin typeface="Meiryo" charset="-128"/>
                <a:ea typeface="Meiryo" charset="-128"/>
                <a:cs typeface="Meiryo" charset="-128"/>
              </a:rPr>
              <a:t>通信料の増大</a:t>
            </a:r>
            <a:endParaRPr kumimoji="1" lang="en-US" altLang="ja-JP" sz="1050" b="1" dirty="0">
              <a:solidFill>
                <a:srgbClr val="FFFFFF"/>
              </a:solidFill>
              <a:latin typeface="Meiryo" charset="-128"/>
              <a:ea typeface="Meiryo" charset="-128"/>
              <a:cs typeface="Meiryo" charset="-128"/>
            </a:endParaRPr>
          </a:p>
          <a:p>
            <a:pPr algn="ctr"/>
            <a:r>
              <a:rPr lang="ja-JP" altLang="en-US" sz="600" dirty="0">
                <a:solidFill>
                  <a:srgbClr val="FFFFFF"/>
                </a:solidFill>
                <a:latin typeface="Meiryo" charset="-128"/>
                <a:ea typeface="Meiryo" charset="-128"/>
                <a:cs typeface="Meiryo" charset="-128"/>
              </a:rPr>
              <a:t>全データを送受信</a:t>
            </a:r>
            <a:endParaRPr kumimoji="1" lang="ja-JP" altLang="en-US" sz="600" dirty="0">
              <a:solidFill>
                <a:srgbClr val="FFFFFF"/>
              </a:solidFill>
              <a:latin typeface="Meiryo" charset="-128"/>
              <a:ea typeface="Meiryo" charset="-128"/>
              <a:cs typeface="Meiryo" charset="-128"/>
            </a:endParaRPr>
          </a:p>
        </p:txBody>
      </p:sp>
      <p:sp>
        <p:nvSpPr>
          <p:cNvPr id="64" name="四角形吹き出し 63"/>
          <p:cNvSpPr/>
          <p:nvPr/>
        </p:nvSpPr>
        <p:spPr>
          <a:xfrm>
            <a:off x="3169438" y="3432853"/>
            <a:ext cx="1250443" cy="381750"/>
          </a:xfrm>
          <a:prstGeom prst="wedgeRectCallout">
            <a:avLst>
              <a:gd name="adj1" fmla="val -73084"/>
              <a:gd name="adj2" fmla="val 39980"/>
            </a:avLst>
          </a:prstGeom>
          <a:solidFill>
            <a:srgbClr val="FF0000">
              <a:alpha val="6862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b="1" dirty="0">
                <a:solidFill>
                  <a:srgbClr val="FFFFFF"/>
                </a:solidFill>
                <a:latin typeface="Meiryo" charset="-128"/>
                <a:ea typeface="Meiryo" charset="-128"/>
                <a:cs typeface="Meiryo" charset="-128"/>
              </a:rPr>
              <a:t>セキュリティ困難</a:t>
            </a:r>
            <a:endParaRPr kumimoji="1" lang="en-US" altLang="ja-JP" sz="1050" b="1" dirty="0">
              <a:solidFill>
                <a:srgbClr val="FFFFFF"/>
              </a:solidFill>
              <a:latin typeface="Meiryo" charset="-128"/>
              <a:ea typeface="Meiryo" charset="-128"/>
              <a:cs typeface="Meiryo" charset="-128"/>
            </a:endParaRPr>
          </a:p>
          <a:p>
            <a:pPr algn="ctr"/>
            <a:r>
              <a:rPr lang="ja-JP" altLang="en-US" sz="600" dirty="0">
                <a:solidFill>
                  <a:srgbClr val="FFFFFF"/>
                </a:solidFill>
                <a:latin typeface="Meiryo" charset="-128"/>
                <a:ea typeface="Meiryo" charset="-128"/>
                <a:cs typeface="Meiryo" charset="-128"/>
              </a:rPr>
              <a:t>機密データを送受信</a:t>
            </a:r>
            <a:endParaRPr kumimoji="1" lang="ja-JP" altLang="en-US" sz="600" dirty="0">
              <a:solidFill>
                <a:srgbClr val="FFFFFF"/>
              </a:solidFill>
              <a:latin typeface="Meiryo" charset="-128"/>
              <a:ea typeface="Meiryo" charset="-128"/>
              <a:cs typeface="Meiryo" charset="-128"/>
            </a:endParaRPr>
          </a:p>
        </p:txBody>
      </p:sp>
      <p:sp>
        <p:nvSpPr>
          <p:cNvPr id="65" name="四角形吹き出し 64"/>
          <p:cNvSpPr/>
          <p:nvPr/>
        </p:nvSpPr>
        <p:spPr>
          <a:xfrm>
            <a:off x="3169438" y="4348259"/>
            <a:ext cx="1250443" cy="381750"/>
          </a:xfrm>
          <a:prstGeom prst="wedgeRectCallout">
            <a:avLst>
              <a:gd name="adj1" fmla="val -70663"/>
              <a:gd name="adj2" fmla="val 37934"/>
            </a:avLst>
          </a:prstGeom>
          <a:solidFill>
            <a:srgbClr val="FF0000">
              <a:alpha val="6862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b="1" dirty="0">
                <a:solidFill>
                  <a:srgbClr val="FFFFFF"/>
                </a:solidFill>
                <a:latin typeface="Meiryo" charset="-128"/>
                <a:ea typeface="Meiryo" charset="-128"/>
                <a:cs typeface="Meiryo" charset="-128"/>
              </a:rPr>
              <a:t>高遅延</a:t>
            </a:r>
            <a:endParaRPr kumimoji="1" lang="en-US" altLang="ja-JP" sz="1050" b="1" dirty="0">
              <a:solidFill>
                <a:srgbClr val="FFFFFF"/>
              </a:solidFill>
              <a:latin typeface="Meiryo" charset="-128"/>
              <a:ea typeface="Meiryo" charset="-128"/>
              <a:cs typeface="Meiryo" charset="-128"/>
            </a:endParaRPr>
          </a:p>
          <a:p>
            <a:pPr algn="ctr"/>
            <a:r>
              <a:rPr lang="ja-JP" altLang="en-US" sz="600" dirty="0">
                <a:solidFill>
                  <a:srgbClr val="FFFFFF"/>
                </a:solidFill>
                <a:latin typeface="Meiryo" charset="-128"/>
                <a:ea typeface="Meiryo" charset="-128"/>
                <a:cs typeface="Meiryo" charset="-128"/>
              </a:rPr>
              <a:t>機器を遠隔制御</a:t>
            </a:r>
            <a:endParaRPr kumimoji="1" lang="ja-JP" altLang="en-US" sz="600" dirty="0">
              <a:solidFill>
                <a:srgbClr val="FFFFFF"/>
              </a:solidFill>
              <a:latin typeface="Meiryo" charset="-128"/>
              <a:ea typeface="Meiryo" charset="-128"/>
              <a:cs typeface="Meiryo" charset="-128"/>
            </a:endParaRPr>
          </a:p>
        </p:txBody>
      </p:sp>
      <p:sp>
        <p:nvSpPr>
          <p:cNvPr id="42" name="四角形吹き出し 41"/>
          <p:cNvSpPr/>
          <p:nvPr/>
        </p:nvSpPr>
        <p:spPr>
          <a:xfrm>
            <a:off x="4711397" y="2611349"/>
            <a:ext cx="1250443" cy="381750"/>
          </a:xfrm>
          <a:prstGeom prst="wedgeRectCallout">
            <a:avLst>
              <a:gd name="adj1" fmla="val 75418"/>
              <a:gd name="adj2" fmla="val -41910"/>
            </a:avLst>
          </a:prstGeom>
          <a:solidFill>
            <a:srgbClr val="0070C0">
              <a:alpha val="6862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b="1" dirty="0">
                <a:solidFill>
                  <a:srgbClr val="FFFFFF"/>
                </a:solidFill>
                <a:latin typeface="Meiryo" charset="-128"/>
                <a:ea typeface="Meiryo" charset="-128"/>
                <a:cs typeface="Meiryo" charset="-128"/>
              </a:rPr>
              <a:t>ネットワーク負荷低減</a:t>
            </a:r>
            <a:endParaRPr lang="en-US" altLang="ja-JP" sz="600" dirty="0">
              <a:solidFill>
                <a:srgbClr val="FFFFFF"/>
              </a:solidFill>
              <a:latin typeface="Meiryo" charset="-128"/>
              <a:ea typeface="Meiryo" charset="-128"/>
              <a:cs typeface="Meiryo" charset="-128"/>
            </a:endParaRPr>
          </a:p>
          <a:p>
            <a:pPr algn="ctr"/>
            <a:r>
              <a:rPr kumimoji="1" lang="ja-JP" altLang="en-US" sz="600" dirty="0">
                <a:solidFill>
                  <a:srgbClr val="FFFFFF"/>
                </a:solidFill>
                <a:latin typeface="Meiryo" charset="-128"/>
                <a:ea typeface="Meiryo" charset="-128"/>
                <a:cs typeface="Meiryo" charset="-128"/>
              </a:rPr>
              <a:t>スループット安定</a:t>
            </a:r>
          </a:p>
        </p:txBody>
      </p:sp>
      <p:sp>
        <p:nvSpPr>
          <p:cNvPr id="44" name="四角形吹き出し 43"/>
          <p:cNvSpPr/>
          <p:nvPr/>
        </p:nvSpPr>
        <p:spPr>
          <a:xfrm>
            <a:off x="3164819" y="2615202"/>
            <a:ext cx="1250443" cy="381750"/>
          </a:xfrm>
          <a:prstGeom prst="wedgeRectCallout">
            <a:avLst>
              <a:gd name="adj1" fmla="val -75334"/>
              <a:gd name="adj2" fmla="val -44776"/>
            </a:avLst>
          </a:prstGeom>
          <a:solidFill>
            <a:srgbClr val="FF0000">
              <a:alpha val="6862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b="1" dirty="0">
                <a:solidFill>
                  <a:srgbClr val="FFFFFF"/>
                </a:solidFill>
                <a:latin typeface="Meiryo" charset="-128"/>
                <a:ea typeface="Meiryo" charset="-128"/>
                <a:cs typeface="Meiryo" charset="-128"/>
              </a:rPr>
              <a:t>ネットワーク負荷増大</a:t>
            </a:r>
            <a:r>
              <a:rPr lang="ja-JP" altLang="en-US" sz="600" dirty="0">
                <a:solidFill>
                  <a:srgbClr val="FFFFFF"/>
                </a:solidFill>
                <a:latin typeface="Meiryo" charset="-128"/>
                <a:ea typeface="Meiryo" charset="-128"/>
                <a:cs typeface="Meiryo" charset="-128"/>
              </a:rPr>
              <a:t>スループット低下</a:t>
            </a:r>
            <a:endParaRPr kumimoji="1" lang="ja-JP" altLang="en-US" sz="600" dirty="0">
              <a:solidFill>
                <a:srgbClr val="FFFFFF"/>
              </a:solidFill>
              <a:latin typeface="Meiryo" charset="-128"/>
              <a:ea typeface="Meiryo" charset="-128"/>
              <a:cs typeface="Meiryo" charset="-128"/>
            </a:endParaRPr>
          </a:p>
        </p:txBody>
      </p:sp>
      <p:sp>
        <p:nvSpPr>
          <p:cNvPr id="8" name="テキスト ボックス 7">
            <a:extLst>
              <a:ext uri="{FF2B5EF4-FFF2-40B4-BE49-F238E27FC236}">
                <a16:creationId xmlns:a16="http://schemas.microsoft.com/office/drawing/2014/main" id="{13B501B6-A2EB-D64B-A8F8-C7CF2AE59407}"/>
              </a:ext>
            </a:extLst>
          </p:cNvPr>
          <p:cNvSpPr txBox="1"/>
          <p:nvPr/>
        </p:nvSpPr>
        <p:spPr>
          <a:xfrm>
            <a:off x="7742743" y="6206745"/>
            <a:ext cx="825867" cy="246221"/>
          </a:xfrm>
          <a:prstGeom prst="rect">
            <a:avLst/>
          </a:prstGeom>
          <a:noFill/>
        </p:spPr>
        <p:txBody>
          <a:bodyPr wrap="none" rtlCol="0">
            <a:spAutoFit/>
          </a:bodyPr>
          <a:lstStyle/>
          <a:p>
            <a:r>
              <a:rPr kumimoji="1" lang="ja-JP" altLang="en-US" sz="1000" b="1">
                <a:solidFill>
                  <a:schemeClr val="accent3">
                    <a:lumMod val="50000"/>
                  </a:schemeClr>
                </a:solidFill>
                <a:latin typeface="Meiryo" panose="020B0604030504040204" pitchFamily="34" charset="-128"/>
                <a:ea typeface="Meiryo" panose="020B0604030504040204" pitchFamily="34" charset="-128"/>
              </a:rPr>
              <a:t>デバイス層</a:t>
            </a:r>
          </a:p>
        </p:txBody>
      </p:sp>
      <p:sp>
        <p:nvSpPr>
          <p:cNvPr id="46" name="テキスト ボックス 45">
            <a:extLst>
              <a:ext uri="{FF2B5EF4-FFF2-40B4-BE49-F238E27FC236}">
                <a16:creationId xmlns:a16="http://schemas.microsoft.com/office/drawing/2014/main" id="{2CFCDD10-B66F-D24C-BAFE-073E317E6BE2}"/>
              </a:ext>
            </a:extLst>
          </p:cNvPr>
          <p:cNvSpPr txBox="1"/>
          <p:nvPr/>
        </p:nvSpPr>
        <p:spPr>
          <a:xfrm>
            <a:off x="6751353" y="3286438"/>
            <a:ext cx="1980029" cy="246221"/>
          </a:xfrm>
          <a:prstGeom prst="rect">
            <a:avLst/>
          </a:prstGeom>
          <a:noFill/>
        </p:spPr>
        <p:txBody>
          <a:bodyPr wrap="none" rtlCol="0">
            <a:spAutoFit/>
          </a:bodyPr>
          <a:lstStyle/>
          <a:p>
            <a:r>
              <a:rPr kumimoji="1" lang="ja-JP" altLang="en-US" sz="1000" b="1">
                <a:solidFill>
                  <a:schemeClr val="accent6">
                    <a:lumMod val="50000"/>
                  </a:schemeClr>
                </a:solidFill>
                <a:latin typeface="Meiryo" panose="020B0604030504040204" pitchFamily="34" charset="-128"/>
                <a:ea typeface="Meiryo" panose="020B0604030504040204" pitchFamily="34" charset="-128"/>
              </a:rPr>
              <a:t>エッジ</a:t>
            </a:r>
            <a:r>
              <a:rPr lang="ja-JP" altLang="en-US" sz="1000" b="1">
                <a:solidFill>
                  <a:schemeClr val="accent6">
                    <a:lumMod val="50000"/>
                  </a:schemeClr>
                </a:solidFill>
                <a:latin typeface="Meiryo" panose="020B0604030504040204" pitchFamily="34" charset="-128"/>
                <a:ea typeface="Meiryo" panose="020B0604030504040204" pitchFamily="34" charset="-128"/>
              </a:rPr>
              <a:t>・コンピューティング層</a:t>
            </a:r>
            <a:endParaRPr kumimoji="1" lang="ja-JP" altLang="en-US" sz="1000" b="1">
              <a:solidFill>
                <a:schemeClr val="accent6">
                  <a:lumMod val="50000"/>
                </a:schemeClr>
              </a:solidFill>
              <a:latin typeface="Meiryo" panose="020B0604030504040204" pitchFamily="34" charset="-128"/>
              <a:ea typeface="Meiryo" panose="020B0604030504040204" pitchFamily="34" charset="-128"/>
            </a:endParaRPr>
          </a:p>
        </p:txBody>
      </p:sp>
      <p:sp>
        <p:nvSpPr>
          <p:cNvPr id="61" name="テキスト ボックス 60">
            <a:extLst>
              <a:ext uri="{FF2B5EF4-FFF2-40B4-BE49-F238E27FC236}">
                <a16:creationId xmlns:a16="http://schemas.microsoft.com/office/drawing/2014/main" id="{72B00306-1B84-2F47-B745-8EA495CE6F0B}"/>
              </a:ext>
            </a:extLst>
          </p:cNvPr>
          <p:cNvSpPr txBox="1"/>
          <p:nvPr/>
        </p:nvSpPr>
        <p:spPr>
          <a:xfrm>
            <a:off x="6503972" y="923580"/>
            <a:ext cx="2108269" cy="246221"/>
          </a:xfrm>
          <a:prstGeom prst="rect">
            <a:avLst/>
          </a:prstGeom>
          <a:noFill/>
        </p:spPr>
        <p:txBody>
          <a:bodyPr wrap="none" rtlCol="0">
            <a:spAutoFit/>
          </a:bodyPr>
          <a:lstStyle/>
          <a:p>
            <a:r>
              <a:rPr kumimoji="1" lang="ja-JP" altLang="en-US" sz="1000" b="1">
                <a:solidFill>
                  <a:srgbClr val="0070C0"/>
                </a:solidFill>
                <a:latin typeface="Meiryo" panose="020B0604030504040204" pitchFamily="34" charset="-128"/>
                <a:ea typeface="Meiryo" panose="020B0604030504040204" pitchFamily="34" charset="-128"/>
              </a:rPr>
              <a:t>クラウド・</a:t>
            </a:r>
            <a:r>
              <a:rPr lang="ja-JP" altLang="en-US" sz="1000" b="1">
                <a:solidFill>
                  <a:srgbClr val="0070C0"/>
                </a:solidFill>
                <a:latin typeface="Meiryo" panose="020B0604030504040204" pitchFamily="34" charset="-128"/>
                <a:ea typeface="Meiryo" panose="020B0604030504040204" pitchFamily="34" charset="-128"/>
              </a:rPr>
              <a:t>コンピューティング層</a:t>
            </a:r>
            <a:endParaRPr kumimoji="1" lang="ja-JP" altLang="en-US" sz="1000" b="1">
              <a:solidFill>
                <a:srgbClr val="0070C0"/>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16689514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830355" y="2775338"/>
            <a:ext cx="7499634"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2800" dirty="0">
                <a:solidFill>
                  <a:srgbClr val="FFFFFF"/>
                </a:solidFill>
                <a:effectLst/>
                <a:latin typeface="Meiryo" panose="020B0604030504040204" pitchFamily="34" charset="-128"/>
                <a:ea typeface="Meiryo" panose="020B0604030504040204" pitchFamily="34" charset="-128"/>
                <a:cs typeface="Arial"/>
              </a:rPr>
              <a:t>IoT</a:t>
            </a:r>
            <a:r>
              <a:rPr lang="ja-JP" altLang="en-US" sz="2800">
                <a:solidFill>
                  <a:srgbClr val="FFFFFF"/>
                </a:solidFill>
                <a:effectLst/>
                <a:latin typeface="Meiryo" panose="020B0604030504040204" pitchFamily="34" charset="-128"/>
                <a:ea typeface="Meiryo" panose="020B0604030504040204" pitchFamily="34" charset="-128"/>
                <a:cs typeface="Arial"/>
              </a:rPr>
              <a:t>／モノのインターネット</a:t>
            </a:r>
            <a:endParaRPr lang="en-US" altLang="ja-JP" sz="2800" dirty="0">
              <a:solidFill>
                <a:srgbClr val="FFFFFF"/>
              </a:solidFill>
              <a:effectLst/>
              <a:latin typeface="Meiryo" panose="020B0604030504040204" pitchFamily="34" charset="-128"/>
              <a:ea typeface="Meiryo" panose="020B0604030504040204" pitchFamily="34" charset="-128"/>
              <a:cs typeface="Arial"/>
            </a:endParaRPr>
          </a:p>
        </p:txBody>
      </p:sp>
      <p:sp>
        <p:nvSpPr>
          <p:cNvPr id="7" name="正方形/長方形 6"/>
          <p:cNvSpPr/>
          <p:nvPr/>
        </p:nvSpPr>
        <p:spPr>
          <a:xfrm>
            <a:off x="830354" y="2775338"/>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
        <p:nvSpPr>
          <p:cNvPr id="4" name="テキスト ボックス 3">
            <a:extLst>
              <a:ext uri="{FF2B5EF4-FFF2-40B4-BE49-F238E27FC236}">
                <a16:creationId xmlns:a16="http://schemas.microsoft.com/office/drawing/2014/main" id="{1978C164-E4E8-5149-891B-9BAE27821D01}"/>
              </a:ext>
            </a:extLst>
          </p:cNvPr>
          <p:cNvSpPr txBox="1"/>
          <p:nvPr/>
        </p:nvSpPr>
        <p:spPr>
          <a:xfrm>
            <a:off x="771897" y="2406006"/>
            <a:ext cx="3511602" cy="369332"/>
          </a:xfrm>
          <a:prstGeom prst="rect">
            <a:avLst/>
          </a:prstGeom>
          <a:noFill/>
        </p:spPr>
        <p:txBody>
          <a:bodyPr wrap="none" rtlCol="0">
            <a:spAutoFit/>
          </a:bodyPr>
          <a:lstStyle/>
          <a:p>
            <a:r>
              <a:rPr kumimoji="1" lang="en-US" altLang="ja-JP" dirty="0">
                <a:solidFill>
                  <a:srgbClr val="0070C0"/>
                </a:solidFill>
                <a:latin typeface="Meiryo" panose="020B0604030504040204" pitchFamily="34" charset="-128"/>
                <a:ea typeface="Meiryo" panose="020B0604030504040204" pitchFamily="34" charset="-128"/>
              </a:rPr>
              <a:t>DX</a:t>
            </a:r>
            <a:r>
              <a:rPr lang="ja-JP" altLang="en-US">
                <a:solidFill>
                  <a:srgbClr val="0070C0"/>
                </a:solidFill>
                <a:latin typeface="Meiryo" panose="020B0604030504040204" pitchFamily="34" charset="-128"/>
                <a:ea typeface="Meiryo" panose="020B0604030504040204" pitchFamily="34" charset="-128"/>
              </a:rPr>
              <a:t>次代のビジネスの基盤となる</a:t>
            </a:r>
            <a:endParaRPr kumimoji="1" lang="ja-JP" altLang="en-US">
              <a:solidFill>
                <a:srgbClr val="0070C0"/>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409586231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右矢印 34">
            <a:extLst>
              <a:ext uri="{FF2B5EF4-FFF2-40B4-BE49-F238E27FC236}">
                <a16:creationId xmlns:a16="http://schemas.microsoft.com/office/drawing/2014/main" id="{66C34C46-E698-D54C-B3AC-13DC07A211C0}"/>
              </a:ext>
            </a:extLst>
          </p:cNvPr>
          <p:cNvSpPr/>
          <p:nvPr/>
        </p:nvSpPr>
        <p:spPr>
          <a:xfrm>
            <a:off x="426369" y="5612568"/>
            <a:ext cx="8291264" cy="982025"/>
          </a:xfrm>
          <a:prstGeom prst="rightArrow">
            <a:avLst>
              <a:gd name="adj1" fmla="val 77143"/>
              <a:gd name="adj2" fmla="val 50000"/>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 name="正方形/長方形 27">
            <a:extLst>
              <a:ext uri="{FF2B5EF4-FFF2-40B4-BE49-F238E27FC236}">
                <a16:creationId xmlns:a16="http://schemas.microsoft.com/office/drawing/2014/main" id="{33963B46-9922-4C47-899E-E34F7A2B109E}"/>
              </a:ext>
            </a:extLst>
          </p:cNvPr>
          <p:cNvSpPr/>
          <p:nvPr/>
        </p:nvSpPr>
        <p:spPr>
          <a:xfrm>
            <a:off x="426368" y="4504394"/>
            <a:ext cx="8291264" cy="1066455"/>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 name="正方形/長方形 26">
            <a:extLst>
              <a:ext uri="{FF2B5EF4-FFF2-40B4-BE49-F238E27FC236}">
                <a16:creationId xmlns:a16="http://schemas.microsoft.com/office/drawing/2014/main" id="{D559817D-A780-0F4E-964E-D6BD551AB16A}"/>
              </a:ext>
            </a:extLst>
          </p:cNvPr>
          <p:cNvSpPr/>
          <p:nvPr/>
        </p:nvSpPr>
        <p:spPr>
          <a:xfrm>
            <a:off x="426368" y="921752"/>
            <a:ext cx="8291264" cy="1932443"/>
          </a:xfrm>
          <a:prstGeom prst="rect">
            <a:avLst/>
          </a:prstGeom>
          <a:solidFill>
            <a:schemeClr val="tx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 name="正方形/長方形 25">
            <a:extLst>
              <a:ext uri="{FF2B5EF4-FFF2-40B4-BE49-F238E27FC236}">
                <a16:creationId xmlns:a16="http://schemas.microsoft.com/office/drawing/2014/main" id="{43B36E8B-209A-BB46-98F2-C9D7940564C9}"/>
              </a:ext>
            </a:extLst>
          </p:cNvPr>
          <p:cNvSpPr/>
          <p:nvPr/>
        </p:nvSpPr>
        <p:spPr>
          <a:xfrm>
            <a:off x="426368" y="2923994"/>
            <a:ext cx="8291264" cy="1473973"/>
          </a:xfrm>
          <a:prstGeom prst="rect">
            <a:avLst/>
          </a:prstGeom>
          <a:solidFill>
            <a:srgbClr val="F4F4D7"/>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E3D242B3-4A32-BC44-9A20-3123AFD7C05E}"/>
              </a:ext>
            </a:extLst>
          </p:cNvPr>
          <p:cNvSpPr>
            <a:spLocks noGrp="1"/>
          </p:cNvSpPr>
          <p:nvPr>
            <p:ph type="title"/>
          </p:nvPr>
        </p:nvSpPr>
        <p:spPr/>
        <p:txBody>
          <a:bodyPr/>
          <a:lstStyle/>
          <a:p>
            <a:r>
              <a:rPr kumimoji="1" lang="ja-JP" altLang="en-US" dirty="0"/>
              <a:t>機能階層のシフト</a:t>
            </a:r>
          </a:p>
        </p:txBody>
      </p:sp>
      <p:sp>
        <p:nvSpPr>
          <p:cNvPr id="3" name="スライド番号プレースホルダー 2">
            <a:extLst>
              <a:ext uri="{FF2B5EF4-FFF2-40B4-BE49-F238E27FC236}">
                <a16:creationId xmlns:a16="http://schemas.microsoft.com/office/drawing/2014/main" id="{408B30FB-FC22-6A4E-807D-F1BAA122AE40}"/>
              </a:ext>
            </a:extLst>
          </p:cNvPr>
          <p:cNvSpPr>
            <a:spLocks noGrp="1"/>
          </p:cNvSpPr>
          <p:nvPr>
            <p:ph type="sldNum" sz="quarter" idx="12"/>
          </p:nvPr>
        </p:nvSpPr>
        <p:spPr>
          <a:xfrm>
            <a:off x="6932246" y="6651702"/>
            <a:ext cx="2133600" cy="217800"/>
          </a:xfrm>
          <a:prstGeom prst="rect">
            <a:avLst/>
          </a:prstGeom>
        </p:spPr>
        <p:txBody>
          <a:bodyPr vert="horz" lIns="91440" tIns="45720" rIns="91440" bIns="45720" rtlCol="0" anchor="ctr"/>
          <a:lstStyle>
            <a:defPPr>
              <a:defRPr lang="ja-JP"/>
            </a:defPPr>
            <a:lvl1pPr marL="0" algn="r" defTabSz="457200" rtl="0" eaLnBrk="1" latinLnBrk="0" hangingPunct="1">
              <a:defRPr kumimoji="1" sz="1000" kern="1200">
                <a:solidFill>
                  <a:schemeClr val="bg1"/>
                </a:solidFill>
                <a:latin typeface="American Typewriter"/>
                <a:ea typeface="+mn-ea"/>
                <a:cs typeface="American Typewriter"/>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8FF8CC5D-A65D-5946-99B5-645367A967AD}" type="slidenum">
              <a:rPr lang="ja-JP" altLang="en-US" smtClean="0"/>
              <a:pPr/>
              <a:t>30</a:t>
            </a:fld>
            <a:endParaRPr kumimoji="1" lang="ja-JP" altLang="en-US"/>
          </a:p>
        </p:txBody>
      </p:sp>
      <p:pic>
        <p:nvPicPr>
          <p:cNvPr id="4" name="図 3" descr="design_img_f_1133791_s.png">
            <a:extLst>
              <a:ext uri="{FF2B5EF4-FFF2-40B4-BE49-F238E27FC236}">
                <a16:creationId xmlns:a16="http://schemas.microsoft.com/office/drawing/2014/main" id="{07E848C3-90EA-B947-8B72-08D03D26698F}"/>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60542" y="793029"/>
            <a:ext cx="2654211" cy="2304256"/>
          </a:xfrm>
          <a:prstGeom prst="rect">
            <a:avLst/>
          </a:prstGeom>
          <a:ln>
            <a:noFill/>
          </a:ln>
          <a:effectLst>
            <a:outerShdw blurRad="292100" dist="139700" dir="2700000" algn="tl" rotWithShape="0">
              <a:srgbClr val="333333">
                <a:alpha val="65000"/>
              </a:srgbClr>
            </a:outerShdw>
          </a:effectLst>
        </p:spPr>
      </p:pic>
      <p:pic>
        <p:nvPicPr>
          <p:cNvPr id="5" name="図 4">
            <a:extLst>
              <a:ext uri="{FF2B5EF4-FFF2-40B4-BE49-F238E27FC236}">
                <a16:creationId xmlns:a16="http://schemas.microsoft.com/office/drawing/2014/main" id="{A55DF9FF-B3C7-7C46-A6A0-2D83BA63437E}"/>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969033" y="4773600"/>
            <a:ext cx="844304" cy="844304"/>
          </a:xfrm>
          <a:prstGeom prst="rect">
            <a:avLst/>
          </a:prstGeom>
        </p:spPr>
      </p:pic>
      <p:pic>
        <p:nvPicPr>
          <p:cNvPr id="6" name="図 5">
            <a:extLst>
              <a:ext uri="{FF2B5EF4-FFF2-40B4-BE49-F238E27FC236}">
                <a16:creationId xmlns:a16="http://schemas.microsoft.com/office/drawing/2014/main" id="{4AE0337B-4FC6-1E4D-95E0-4967A721328A}"/>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793897" y="4761624"/>
            <a:ext cx="844304" cy="844304"/>
          </a:xfrm>
          <a:prstGeom prst="rect">
            <a:avLst/>
          </a:prstGeom>
        </p:spPr>
      </p:pic>
      <p:pic>
        <p:nvPicPr>
          <p:cNvPr id="7" name="図 6">
            <a:extLst>
              <a:ext uri="{FF2B5EF4-FFF2-40B4-BE49-F238E27FC236}">
                <a16:creationId xmlns:a16="http://schemas.microsoft.com/office/drawing/2014/main" id="{F2534358-E3F5-F045-8901-B479BC2A2021}"/>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622327" y="4768264"/>
            <a:ext cx="844304" cy="844304"/>
          </a:xfrm>
          <a:prstGeom prst="rect">
            <a:avLst/>
          </a:prstGeom>
        </p:spPr>
      </p:pic>
      <p:pic>
        <p:nvPicPr>
          <p:cNvPr id="8" name="図 7">
            <a:extLst>
              <a:ext uri="{FF2B5EF4-FFF2-40B4-BE49-F238E27FC236}">
                <a16:creationId xmlns:a16="http://schemas.microsoft.com/office/drawing/2014/main" id="{9EF54FF5-2C63-DA44-B458-A57EB3A06C1E}"/>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718274" y="3311716"/>
            <a:ext cx="936929" cy="936929"/>
          </a:xfrm>
          <a:prstGeom prst="rect">
            <a:avLst/>
          </a:prstGeom>
        </p:spPr>
      </p:pic>
      <p:sp>
        <p:nvSpPr>
          <p:cNvPr id="9" name="正方形/長方形 8">
            <a:extLst>
              <a:ext uri="{FF2B5EF4-FFF2-40B4-BE49-F238E27FC236}">
                <a16:creationId xmlns:a16="http://schemas.microsoft.com/office/drawing/2014/main" id="{5CB50ED1-91AE-4541-A7BA-3FAFDD56677B}"/>
              </a:ext>
            </a:extLst>
          </p:cNvPr>
          <p:cNvSpPr/>
          <p:nvPr/>
        </p:nvSpPr>
        <p:spPr>
          <a:xfrm>
            <a:off x="4214641" y="4864809"/>
            <a:ext cx="1584176" cy="386090"/>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panose="020B0604030504040204" pitchFamily="34" charset="-128"/>
                <a:ea typeface="Meiryo" panose="020B0604030504040204" pitchFamily="34" charset="-128"/>
                <a:cs typeface="ＭＳ Ｐゴシック"/>
              </a:rPr>
              <a:t>データの生成</a:t>
            </a:r>
          </a:p>
        </p:txBody>
      </p:sp>
      <p:sp>
        <p:nvSpPr>
          <p:cNvPr id="10" name="正方形/長方形 9">
            <a:extLst>
              <a:ext uri="{FF2B5EF4-FFF2-40B4-BE49-F238E27FC236}">
                <a16:creationId xmlns:a16="http://schemas.microsoft.com/office/drawing/2014/main" id="{D4BE43E6-4E2B-974E-88E4-7838D7E7E120}"/>
              </a:ext>
            </a:extLst>
          </p:cNvPr>
          <p:cNvSpPr/>
          <p:nvPr/>
        </p:nvSpPr>
        <p:spPr>
          <a:xfrm>
            <a:off x="4214641" y="3690464"/>
            <a:ext cx="1584176" cy="386090"/>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panose="020B0604030504040204" pitchFamily="34" charset="-128"/>
                <a:ea typeface="Meiryo" panose="020B0604030504040204" pitchFamily="34" charset="-128"/>
                <a:cs typeface="ＭＳ Ｐゴシック"/>
              </a:rPr>
              <a:t>状況判断・制御</a:t>
            </a:r>
            <a:endParaRPr kumimoji="1" lang="en-US" altLang="ja-JP" sz="1200" dirty="0">
              <a:solidFill>
                <a:srgbClr val="FFFFFF"/>
              </a:solidFill>
              <a:latin typeface="Meiryo" panose="020B0604030504040204" pitchFamily="34" charset="-128"/>
              <a:ea typeface="Meiryo" panose="020B0604030504040204" pitchFamily="34" charset="-128"/>
              <a:cs typeface="ＭＳ Ｐゴシック"/>
            </a:endParaRPr>
          </a:p>
          <a:p>
            <a:pPr algn="ctr"/>
            <a:r>
              <a:rPr lang="ja-JP" altLang="en-US" sz="800" dirty="0">
                <a:solidFill>
                  <a:srgbClr val="FFFFFF"/>
                </a:solidFill>
                <a:latin typeface="Meiryo" panose="020B0604030504040204" pitchFamily="34" charset="-128"/>
                <a:ea typeface="Meiryo" panose="020B0604030504040204" pitchFamily="34" charset="-128"/>
                <a:cs typeface="ＭＳ Ｐゴシック"/>
              </a:rPr>
              <a:t>モノの集合体</a:t>
            </a: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1" name="正方形/長方形 10">
            <a:extLst>
              <a:ext uri="{FF2B5EF4-FFF2-40B4-BE49-F238E27FC236}">
                <a16:creationId xmlns:a16="http://schemas.microsoft.com/office/drawing/2014/main" id="{51C2C617-ADD8-0545-867F-FADFAE32015C}"/>
              </a:ext>
            </a:extLst>
          </p:cNvPr>
          <p:cNvSpPr/>
          <p:nvPr/>
        </p:nvSpPr>
        <p:spPr>
          <a:xfrm>
            <a:off x="4214641" y="3255058"/>
            <a:ext cx="1584176" cy="386090"/>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panose="020B0604030504040204" pitchFamily="34" charset="-128"/>
                <a:ea typeface="Meiryo" panose="020B0604030504040204" pitchFamily="34" charset="-128"/>
                <a:cs typeface="ＭＳ Ｐゴシック"/>
              </a:rPr>
              <a:t>データの収集・集約</a:t>
            </a:r>
          </a:p>
        </p:txBody>
      </p:sp>
      <p:sp>
        <p:nvSpPr>
          <p:cNvPr id="12" name="正方形/長方形 11">
            <a:extLst>
              <a:ext uri="{FF2B5EF4-FFF2-40B4-BE49-F238E27FC236}">
                <a16:creationId xmlns:a16="http://schemas.microsoft.com/office/drawing/2014/main" id="{B82B6A8C-A4C9-7E4F-B6E1-A0A1EF1C329D}"/>
              </a:ext>
            </a:extLst>
          </p:cNvPr>
          <p:cNvSpPr/>
          <p:nvPr/>
        </p:nvSpPr>
        <p:spPr>
          <a:xfrm>
            <a:off x="4207730" y="2363436"/>
            <a:ext cx="1584176" cy="386090"/>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a:solidFill>
                  <a:srgbClr val="FFFFFF"/>
                </a:solidFill>
                <a:latin typeface="Meiryo" panose="020B0604030504040204" pitchFamily="34" charset="-128"/>
                <a:ea typeface="Meiryo" panose="020B0604030504040204" pitchFamily="34" charset="-128"/>
                <a:cs typeface="ＭＳ Ｐゴシック"/>
              </a:rPr>
              <a:t>短期での分析</a:t>
            </a: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3" name="正方形/長方形 12">
            <a:extLst>
              <a:ext uri="{FF2B5EF4-FFF2-40B4-BE49-F238E27FC236}">
                <a16:creationId xmlns:a16="http://schemas.microsoft.com/office/drawing/2014/main" id="{FCD5DA32-BDFD-8A4E-B343-663EB76BA688}"/>
              </a:ext>
            </a:extLst>
          </p:cNvPr>
          <p:cNvSpPr/>
          <p:nvPr/>
        </p:nvSpPr>
        <p:spPr>
          <a:xfrm>
            <a:off x="4214808" y="1926965"/>
            <a:ext cx="1584176" cy="386090"/>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a:solidFill>
                  <a:srgbClr val="FFFFFF"/>
                </a:solidFill>
                <a:latin typeface="Meiryo" panose="020B0604030504040204" pitchFamily="34" charset="-128"/>
                <a:ea typeface="Meiryo" panose="020B0604030504040204" pitchFamily="34" charset="-128"/>
                <a:cs typeface="ＭＳ Ｐゴシック"/>
              </a:rPr>
              <a:t>深い分析</a:t>
            </a: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4" name="正方形/長方形 13">
            <a:extLst>
              <a:ext uri="{FF2B5EF4-FFF2-40B4-BE49-F238E27FC236}">
                <a16:creationId xmlns:a16="http://schemas.microsoft.com/office/drawing/2014/main" id="{30FD906E-240F-9C46-A2BE-6440D9AF6A54}"/>
              </a:ext>
            </a:extLst>
          </p:cNvPr>
          <p:cNvSpPr/>
          <p:nvPr/>
        </p:nvSpPr>
        <p:spPr>
          <a:xfrm>
            <a:off x="4214641" y="1060095"/>
            <a:ext cx="1584176" cy="386090"/>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a:solidFill>
                  <a:srgbClr val="FFFFFF"/>
                </a:solidFill>
                <a:latin typeface="Meiryo" panose="020B0604030504040204" pitchFamily="34" charset="-128"/>
                <a:ea typeface="Meiryo" panose="020B0604030504040204" pitchFamily="34" charset="-128"/>
                <a:cs typeface="ＭＳ Ｐゴシック"/>
              </a:rPr>
              <a:t>サービス連携</a:t>
            </a: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5" name="正方形/長方形 14">
            <a:extLst>
              <a:ext uri="{FF2B5EF4-FFF2-40B4-BE49-F238E27FC236}">
                <a16:creationId xmlns:a16="http://schemas.microsoft.com/office/drawing/2014/main" id="{4CE49F1C-AB55-0E45-981C-F718B2815FD3}"/>
              </a:ext>
            </a:extLst>
          </p:cNvPr>
          <p:cNvSpPr/>
          <p:nvPr/>
        </p:nvSpPr>
        <p:spPr>
          <a:xfrm>
            <a:off x="4208379" y="1490494"/>
            <a:ext cx="1584176" cy="386090"/>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a:solidFill>
                  <a:srgbClr val="FFFFFF"/>
                </a:solidFill>
                <a:latin typeface="Meiryo" panose="020B0604030504040204" pitchFamily="34" charset="-128"/>
                <a:ea typeface="Meiryo" panose="020B0604030504040204" pitchFamily="34" charset="-128"/>
                <a:cs typeface="ＭＳ Ｐゴシック"/>
              </a:rPr>
              <a:t>データの蓄積</a:t>
            </a: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6" name="正方形/長方形 15">
            <a:extLst>
              <a:ext uri="{FF2B5EF4-FFF2-40B4-BE49-F238E27FC236}">
                <a16:creationId xmlns:a16="http://schemas.microsoft.com/office/drawing/2014/main" id="{520929E0-CB3F-A340-8F14-71F3E5C92D7B}"/>
              </a:ext>
            </a:extLst>
          </p:cNvPr>
          <p:cNvSpPr/>
          <p:nvPr/>
        </p:nvSpPr>
        <p:spPr>
          <a:xfrm>
            <a:off x="6573140" y="5059230"/>
            <a:ext cx="1584176" cy="386090"/>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panose="020B0604030504040204" pitchFamily="34" charset="-128"/>
                <a:ea typeface="Meiryo" panose="020B0604030504040204" pitchFamily="34" charset="-128"/>
                <a:cs typeface="ＭＳ Ｐゴシック"/>
              </a:rPr>
              <a:t>データの生成</a:t>
            </a:r>
          </a:p>
        </p:txBody>
      </p:sp>
      <p:sp>
        <p:nvSpPr>
          <p:cNvPr id="17" name="正方形/長方形 16">
            <a:extLst>
              <a:ext uri="{FF2B5EF4-FFF2-40B4-BE49-F238E27FC236}">
                <a16:creationId xmlns:a16="http://schemas.microsoft.com/office/drawing/2014/main" id="{40C37839-B2E8-F84C-8C9C-B7ED17BFA456}"/>
              </a:ext>
            </a:extLst>
          </p:cNvPr>
          <p:cNvSpPr/>
          <p:nvPr/>
        </p:nvSpPr>
        <p:spPr>
          <a:xfrm>
            <a:off x="6588057" y="3891887"/>
            <a:ext cx="1584176" cy="386090"/>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panose="020B0604030504040204" pitchFamily="34" charset="-128"/>
                <a:ea typeface="Meiryo" panose="020B0604030504040204" pitchFamily="34" charset="-128"/>
                <a:cs typeface="ＭＳ Ｐゴシック"/>
              </a:rPr>
              <a:t>状況判断・制御</a:t>
            </a:r>
            <a:endParaRPr kumimoji="1" lang="en-US" altLang="ja-JP" sz="1200" dirty="0">
              <a:solidFill>
                <a:srgbClr val="FFFFFF"/>
              </a:solidFill>
              <a:latin typeface="Meiryo" panose="020B0604030504040204" pitchFamily="34" charset="-128"/>
              <a:ea typeface="Meiryo" panose="020B0604030504040204" pitchFamily="34" charset="-128"/>
              <a:cs typeface="ＭＳ Ｐゴシック"/>
            </a:endParaRPr>
          </a:p>
          <a:p>
            <a:pPr algn="ctr"/>
            <a:r>
              <a:rPr lang="ja-JP" altLang="en-US" sz="800" dirty="0">
                <a:solidFill>
                  <a:srgbClr val="FFFFFF"/>
                </a:solidFill>
                <a:latin typeface="Meiryo" panose="020B0604030504040204" pitchFamily="34" charset="-128"/>
                <a:ea typeface="Meiryo" panose="020B0604030504040204" pitchFamily="34" charset="-128"/>
                <a:cs typeface="ＭＳ Ｐゴシック"/>
              </a:rPr>
              <a:t>モノの集合体</a:t>
            </a: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8" name="正方形/長方形 17">
            <a:extLst>
              <a:ext uri="{FF2B5EF4-FFF2-40B4-BE49-F238E27FC236}">
                <a16:creationId xmlns:a16="http://schemas.microsoft.com/office/drawing/2014/main" id="{6C056C78-DFED-E84D-A60C-A4A0E4277F6F}"/>
              </a:ext>
            </a:extLst>
          </p:cNvPr>
          <p:cNvSpPr/>
          <p:nvPr/>
        </p:nvSpPr>
        <p:spPr>
          <a:xfrm>
            <a:off x="6588224" y="3462727"/>
            <a:ext cx="1584176" cy="386090"/>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panose="020B0604030504040204" pitchFamily="34" charset="-128"/>
                <a:ea typeface="Meiryo" panose="020B0604030504040204" pitchFamily="34" charset="-128"/>
                <a:cs typeface="ＭＳ Ｐゴシック"/>
              </a:rPr>
              <a:t>データの収集・集約</a:t>
            </a:r>
          </a:p>
        </p:txBody>
      </p:sp>
      <p:sp>
        <p:nvSpPr>
          <p:cNvPr id="19" name="正方形/長方形 18">
            <a:extLst>
              <a:ext uri="{FF2B5EF4-FFF2-40B4-BE49-F238E27FC236}">
                <a16:creationId xmlns:a16="http://schemas.microsoft.com/office/drawing/2014/main" id="{8FC93D4A-427D-EA42-A30F-B0E6D50B6FE0}"/>
              </a:ext>
            </a:extLst>
          </p:cNvPr>
          <p:cNvSpPr/>
          <p:nvPr/>
        </p:nvSpPr>
        <p:spPr>
          <a:xfrm>
            <a:off x="6581628" y="3033567"/>
            <a:ext cx="1584176" cy="386090"/>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a:solidFill>
                  <a:srgbClr val="FFFFFF"/>
                </a:solidFill>
                <a:latin typeface="Meiryo" panose="020B0604030504040204" pitchFamily="34" charset="-128"/>
                <a:ea typeface="Meiryo" panose="020B0604030504040204" pitchFamily="34" charset="-128"/>
                <a:cs typeface="ＭＳ Ｐゴシック"/>
              </a:rPr>
              <a:t>短期での分析</a:t>
            </a: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0" name="正方形/長方形 19">
            <a:extLst>
              <a:ext uri="{FF2B5EF4-FFF2-40B4-BE49-F238E27FC236}">
                <a16:creationId xmlns:a16="http://schemas.microsoft.com/office/drawing/2014/main" id="{7315BD5C-7C7A-3747-AB1D-8B5488ACFC70}"/>
              </a:ext>
            </a:extLst>
          </p:cNvPr>
          <p:cNvSpPr/>
          <p:nvPr/>
        </p:nvSpPr>
        <p:spPr>
          <a:xfrm>
            <a:off x="6581628" y="2154641"/>
            <a:ext cx="1584176" cy="386090"/>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a:solidFill>
                  <a:srgbClr val="FFFFFF"/>
                </a:solidFill>
                <a:latin typeface="Meiryo" panose="020B0604030504040204" pitchFamily="34" charset="-128"/>
                <a:ea typeface="Meiryo" panose="020B0604030504040204" pitchFamily="34" charset="-128"/>
                <a:cs typeface="ＭＳ Ｐゴシック"/>
              </a:rPr>
              <a:t>深い分析</a:t>
            </a: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1" name="正方形/長方形 20">
            <a:extLst>
              <a:ext uri="{FF2B5EF4-FFF2-40B4-BE49-F238E27FC236}">
                <a16:creationId xmlns:a16="http://schemas.microsoft.com/office/drawing/2014/main" id="{2DD53FDA-DAB4-AC4E-A426-FAF44916A0C4}"/>
              </a:ext>
            </a:extLst>
          </p:cNvPr>
          <p:cNvSpPr/>
          <p:nvPr/>
        </p:nvSpPr>
        <p:spPr>
          <a:xfrm>
            <a:off x="6581628" y="1297250"/>
            <a:ext cx="1584176" cy="386090"/>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a:solidFill>
                  <a:srgbClr val="FFFFFF"/>
                </a:solidFill>
                <a:latin typeface="Meiryo" panose="020B0604030504040204" pitchFamily="34" charset="-128"/>
                <a:ea typeface="Meiryo" panose="020B0604030504040204" pitchFamily="34" charset="-128"/>
                <a:cs typeface="ＭＳ Ｐゴシック"/>
              </a:rPr>
              <a:t>サービス連携</a:t>
            </a: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2" name="正方形/長方形 21">
            <a:extLst>
              <a:ext uri="{FF2B5EF4-FFF2-40B4-BE49-F238E27FC236}">
                <a16:creationId xmlns:a16="http://schemas.microsoft.com/office/drawing/2014/main" id="{1488B9D1-6AE6-344B-BB54-5019B382C3C7}"/>
              </a:ext>
            </a:extLst>
          </p:cNvPr>
          <p:cNvSpPr/>
          <p:nvPr/>
        </p:nvSpPr>
        <p:spPr>
          <a:xfrm>
            <a:off x="6581628" y="1726425"/>
            <a:ext cx="1584176" cy="386090"/>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a:solidFill>
                  <a:srgbClr val="FFFFFF"/>
                </a:solidFill>
                <a:latin typeface="Meiryo" panose="020B0604030504040204" pitchFamily="34" charset="-128"/>
                <a:ea typeface="Meiryo" panose="020B0604030504040204" pitchFamily="34" charset="-128"/>
                <a:cs typeface="ＭＳ Ｐゴシック"/>
              </a:rPr>
              <a:t>データの蓄積</a:t>
            </a: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4" name="正方形/長方形 23">
            <a:extLst>
              <a:ext uri="{FF2B5EF4-FFF2-40B4-BE49-F238E27FC236}">
                <a16:creationId xmlns:a16="http://schemas.microsoft.com/office/drawing/2014/main" id="{58BAD949-5D32-384C-BD11-CFFB0D404462}"/>
              </a:ext>
            </a:extLst>
          </p:cNvPr>
          <p:cNvSpPr/>
          <p:nvPr/>
        </p:nvSpPr>
        <p:spPr>
          <a:xfrm>
            <a:off x="6573140" y="4627058"/>
            <a:ext cx="1584176" cy="386090"/>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panose="020B0604030504040204" pitchFamily="34" charset="-128"/>
                <a:ea typeface="Meiryo" panose="020B0604030504040204" pitchFamily="34" charset="-128"/>
                <a:cs typeface="ＭＳ Ｐゴシック"/>
              </a:rPr>
              <a:t>状況判断・制御</a:t>
            </a:r>
            <a:endParaRPr kumimoji="1" lang="en-US" altLang="ja-JP" sz="1200" dirty="0">
              <a:solidFill>
                <a:srgbClr val="FFFFFF"/>
              </a:solidFill>
              <a:latin typeface="Meiryo" panose="020B0604030504040204" pitchFamily="34" charset="-128"/>
              <a:ea typeface="Meiryo" panose="020B0604030504040204" pitchFamily="34" charset="-128"/>
              <a:cs typeface="ＭＳ Ｐゴシック"/>
            </a:endParaRPr>
          </a:p>
          <a:p>
            <a:pPr algn="ctr"/>
            <a:r>
              <a:rPr lang="ja-JP" altLang="en-US" sz="800" dirty="0">
                <a:solidFill>
                  <a:srgbClr val="FFFFFF"/>
                </a:solidFill>
                <a:latin typeface="Meiryo" panose="020B0604030504040204" pitchFamily="34" charset="-128"/>
                <a:ea typeface="Meiryo" panose="020B0604030504040204" pitchFamily="34" charset="-128"/>
                <a:cs typeface="ＭＳ Ｐゴシック"/>
              </a:rPr>
              <a:t>個別のモノ</a:t>
            </a: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5" name="テキスト ボックス 24">
            <a:extLst>
              <a:ext uri="{FF2B5EF4-FFF2-40B4-BE49-F238E27FC236}">
                <a16:creationId xmlns:a16="http://schemas.microsoft.com/office/drawing/2014/main" id="{462200AF-B69C-7748-8D68-86B175BA7532}"/>
              </a:ext>
            </a:extLst>
          </p:cNvPr>
          <p:cNvSpPr txBox="1"/>
          <p:nvPr/>
        </p:nvSpPr>
        <p:spPr>
          <a:xfrm>
            <a:off x="1633648" y="1808708"/>
            <a:ext cx="1107996" cy="369332"/>
          </a:xfrm>
          <a:prstGeom prst="rect">
            <a:avLst/>
          </a:prstGeom>
          <a:noFill/>
        </p:spPr>
        <p:txBody>
          <a:bodyPr wrap="none" rtlCol="0">
            <a:spAutoFit/>
          </a:bodyPr>
          <a:lstStyle/>
          <a:p>
            <a:pPr algn="ctr"/>
            <a:r>
              <a:rPr kumimoji="1" lang="ja-JP" altLang="en-US" b="1" dirty="0">
                <a:solidFill>
                  <a:schemeClr val="bg1"/>
                </a:solidFill>
                <a:latin typeface="Meiryo" charset="-128"/>
                <a:ea typeface="Meiryo" charset="-128"/>
                <a:cs typeface="Meiryo" charset="-128"/>
              </a:rPr>
              <a:t>クラウド</a:t>
            </a:r>
          </a:p>
        </p:txBody>
      </p:sp>
      <p:sp>
        <p:nvSpPr>
          <p:cNvPr id="29" name="テキスト ボックス 28">
            <a:extLst>
              <a:ext uri="{FF2B5EF4-FFF2-40B4-BE49-F238E27FC236}">
                <a16:creationId xmlns:a16="http://schemas.microsoft.com/office/drawing/2014/main" id="{BBCE0717-666C-3C4A-92D4-F5ADB69E2F7E}"/>
              </a:ext>
            </a:extLst>
          </p:cNvPr>
          <p:cNvSpPr txBox="1"/>
          <p:nvPr/>
        </p:nvSpPr>
        <p:spPr>
          <a:xfrm>
            <a:off x="1748158" y="2997526"/>
            <a:ext cx="877163" cy="369332"/>
          </a:xfrm>
          <a:prstGeom prst="rect">
            <a:avLst/>
          </a:prstGeom>
          <a:noFill/>
        </p:spPr>
        <p:txBody>
          <a:bodyPr wrap="none" rtlCol="0">
            <a:spAutoFit/>
          </a:bodyPr>
          <a:lstStyle/>
          <a:p>
            <a:r>
              <a:rPr kumimoji="1" lang="ja-JP" altLang="en-US" b="1" dirty="0">
                <a:latin typeface="Meiryo" panose="020B0604030504040204" pitchFamily="34" charset="-128"/>
                <a:ea typeface="Meiryo" panose="020B0604030504040204" pitchFamily="34" charset="-128"/>
              </a:rPr>
              <a:t>エッジ</a:t>
            </a:r>
          </a:p>
        </p:txBody>
      </p:sp>
      <p:sp>
        <p:nvSpPr>
          <p:cNvPr id="30" name="テキスト ボックス 29">
            <a:extLst>
              <a:ext uri="{FF2B5EF4-FFF2-40B4-BE49-F238E27FC236}">
                <a16:creationId xmlns:a16="http://schemas.microsoft.com/office/drawing/2014/main" id="{707F0595-DD30-A247-88AC-1338F0DD2A44}"/>
              </a:ext>
            </a:extLst>
          </p:cNvPr>
          <p:cNvSpPr txBox="1"/>
          <p:nvPr/>
        </p:nvSpPr>
        <p:spPr>
          <a:xfrm>
            <a:off x="1894666" y="4555624"/>
            <a:ext cx="646331" cy="369332"/>
          </a:xfrm>
          <a:prstGeom prst="rect">
            <a:avLst/>
          </a:prstGeom>
          <a:noFill/>
        </p:spPr>
        <p:txBody>
          <a:bodyPr wrap="none" rtlCol="0">
            <a:spAutoFit/>
          </a:bodyPr>
          <a:lstStyle/>
          <a:p>
            <a:r>
              <a:rPr kumimoji="1" lang="ja-JP" altLang="en-US" b="1" dirty="0">
                <a:latin typeface="Meiryo" panose="020B0604030504040204" pitchFamily="34" charset="-128"/>
                <a:ea typeface="Meiryo" panose="020B0604030504040204" pitchFamily="34" charset="-128"/>
              </a:rPr>
              <a:t>モノ</a:t>
            </a:r>
          </a:p>
        </p:txBody>
      </p:sp>
      <p:sp>
        <p:nvSpPr>
          <p:cNvPr id="31" name="テキスト ボックス 30">
            <a:extLst>
              <a:ext uri="{FF2B5EF4-FFF2-40B4-BE49-F238E27FC236}">
                <a16:creationId xmlns:a16="http://schemas.microsoft.com/office/drawing/2014/main" id="{4DD2D0CB-B229-614D-A444-8AA0F6324B29}"/>
              </a:ext>
            </a:extLst>
          </p:cNvPr>
          <p:cNvSpPr txBox="1"/>
          <p:nvPr/>
        </p:nvSpPr>
        <p:spPr>
          <a:xfrm>
            <a:off x="4332079" y="5811913"/>
            <a:ext cx="4051109" cy="646331"/>
          </a:xfrm>
          <a:prstGeom prst="rect">
            <a:avLst/>
          </a:prstGeom>
          <a:noFill/>
        </p:spPr>
        <p:txBody>
          <a:bodyPr wrap="none" rtlCol="0">
            <a:spAutoFit/>
          </a:bodyPr>
          <a:lstStyle/>
          <a:p>
            <a:pPr marL="171450" indent="-171450">
              <a:buFont typeface="Wingdings" pitchFamily="2" charset="2"/>
              <a:buChar char="l"/>
            </a:pPr>
            <a:r>
              <a:rPr kumimoji="1" lang="ja-JP" altLang="en-US" sz="1200" dirty="0">
                <a:solidFill>
                  <a:schemeClr val="bg1"/>
                </a:solidFill>
                <a:latin typeface="Meiryo" panose="020B0604030504040204" pitchFamily="34" charset="-128"/>
                <a:ea typeface="Meiryo" panose="020B0604030504040204" pitchFamily="34" charset="-128"/>
              </a:rPr>
              <a:t>データ発生源に、できるだけ近いところで処理する</a:t>
            </a:r>
            <a:endParaRPr kumimoji="1" lang="en-US" altLang="ja-JP" sz="1200" dirty="0">
              <a:solidFill>
                <a:schemeClr val="bg1"/>
              </a:solidFill>
              <a:latin typeface="Meiryo" panose="020B0604030504040204" pitchFamily="34" charset="-128"/>
              <a:ea typeface="Meiryo" panose="020B0604030504040204" pitchFamily="34" charset="-128"/>
            </a:endParaRPr>
          </a:p>
          <a:p>
            <a:pPr marL="171450" indent="-171450">
              <a:buFont typeface="Wingdings" pitchFamily="2" charset="2"/>
              <a:buChar char="l"/>
            </a:pPr>
            <a:r>
              <a:rPr lang="ja-JP" altLang="en-US" sz="1200" dirty="0">
                <a:solidFill>
                  <a:schemeClr val="bg1"/>
                </a:solidFill>
                <a:latin typeface="Meiryo" panose="020B0604030504040204" pitchFamily="34" charset="-128"/>
                <a:ea typeface="Meiryo" panose="020B0604030504040204" pitchFamily="34" charset="-128"/>
              </a:rPr>
              <a:t>「深い分析」の前に、リアルタイムで処理・分析する</a:t>
            </a:r>
            <a:endParaRPr lang="en-US" altLang="ja-JP" sz="1200" dirty="0">
              <a:solidFill>
                <a:schemeClr val="bg1"/>
              </a:solidFill>
              <a:latin typeface="Meiryo" panose="020B0604030504040204" pitchFamily="34" charset="-128"/>
              <a:ea typeface="Meiryo" panose="020B0604030504040204" pitchFamily="34" charset="-128"/>
            </a:endParaRPr>
          </a:p>
          <a:p>
            <a:pPr marL="171450" indent="-171450">
              <a:buFont typeface="Wingdings" pitchFamily="2" charset="2"/>
              <a:buChar char="l"/>
            </a:pPr>
            <a:r>
              <a:rPr kumimoji="1" lang="ja-JP" altLang="en-US" sz="1200" dirty="0">
                <a:solidFill>
                  <a:schemeClr val="bg1"/>
                </a:solidFill>
                <a:latin typeface="Meiryo" panose="020B0604030504040204" pitchFamily="34" charset="-128"/>
                <a:ea typeface="Meiryo" panose="020B0604030504040204" pitchFamily="34" charset="-128"/>
              </a:rPr>
              <a:t>データの変化に追従して迅速にアクションを起こす</a:t>
            </a:r>
          </a:p>
        </p:txBody>
      </p:sp>
      <p:sp>
        <p:nvSpPr>
          <p:cNvPr id="32" name="右矢印 31">
            <a:extLst>
              <a:ext uri="{FF2B5EF4-FFF2-40B4-BE49-F238E27FC236}">
                <a16:creationId xmlns:a16="http://schemas.microsoft.com/office/drawing/2014/main" id="{468EF255-0826-6C40-84B0-C94B430548D5}"/>
              </a:ext>
            </a:extLst>
          </p:cNvPr>
          <p:cNvSpPr/>
          <p:nvPr/>
        </p:nvSpPr>
        <p:spPr>
          <a:xfrm>
            <a:off x="6010202" y="1674757"/>
            <a:ext cx="360040" cy="456136"/>
          </a:xfrm>
          <a:prstGeom prst="right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3" name="右矢印 32">
            <a:extLst>
              <a:ext uri="{FF2B5EF4-FFF2-40B4-BE49-F238E27FC236}">
                <a16:creationId xmlns:a16="http://schemas.microsoft.com/office/drawing/2014/main" id="{3BF27D67-0E80-E048-B654-673A2CD6BA0A}"/>
              </a:ext>
            </a:extLst>
          </p:cNvPr>
          <p:cNvSpPr/>
          <p:nvPr/>
        </p:nvSpPr>
        <p:spPr>
          <a:xfrm>
            <a:off x="6012838" y="3382667"/>
            <a:ext cx="360040" cy="456136"/>
          </a:xfrm>
          <a:prstGeom prst="right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4" name="右矢印 33">
            <a:extLst>
              <a:ext uri="{FF2B5EF4-FFF2-40B4-BE49-F238E27FC236}">
                <a16:creationId xmlns:a16="http://schemas.microsoft.com/office/drawing/2014/main" id="{85E28E8D-4C01-644E-AA69-1DC2CA87B8EC}"/>
              </a:ext>
            </a:extLst>
          </p:cNvPr>
          <p:cNvSpPr/>
          <p:nvPr/>
        </p:nvSpPr>
        <p:spPr>
          <a:xfrm>
            <a:off x="6005958" y="4826796"/>
            <a:ext cx="360040" cy="456136"/>
          </a:xfrm>
          <a:prstGeom prst="right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6" name="テキスト ボックス 35">
            <a:extLst>
              <a:ext uri="{FF2B5EF4-FFF2-40B4-BE49-F238E27FC236}">
                <a16:creationId xmlns:a16="http://schemas.microsoft.com/office/drawing/2014/main" id="{C454D44B-7941-E34A-A250-03ABA6FC8EDA}"/>
              </a:ext>
            </a:extLst>
          </p:cNvPr>
          <p:cNvSpPr txBox="1"/>
          <p:nvPr/>
        </p:nvSpPr>
        <p:spPr>
          <a:xfrm>
            <a:off x="465294" y="5950412"/>
            <a:ext cx="3877985" cy="369332"/>
          </a:xfrm>
          <a:prstGeom prst="rect">
            <a:avLst/>
          </a:prstGeom>
          <a:noFill/>
        </p:spPr>
        <p:txBody>
          <a:bodyPr wrap="none" rtlCol="0">
            <a:spAutoFit/>
          </a:bodyPr>
          <a:lstStyle/>
          <a:p>
            <a:r>
              <a:rPr kumimoji="1" lang="ja-JP" altLang="en-US" dirty="0">
                <a:solidFill>
                  <a:schemeClr val="bg1"/>
                </a:solidFill>
                <a:latin typeface="Meiryo" panose="020B0604030504040204" pitchFamily="34" charset="-128"/>
                <a:ea typeface="Meiryo" panose="020B0604030504040204" pitchFamily="34" charset="-128"/>
              </a:rPr>
              <a:t>高度な機能をエッジやモノにシフト</a:t>
            </a:r>
          </a:p>
        </p:txBody>
      </p:sp>
      <p:cxnSp>
        <p:nvCxnSpPr>
          <p:cNvPr id="38" name="カギ線コネクタ 37">
            <a:extLst>
              <a:ext uri="{FF2B5EF4-FFF2-40B4-BE49-F238E27FC236}">
                <a16:creationId xmlns:a16="http://schemas.microsoft.com/office/drawing/2014/main" id="{A8315767-7FDC-1D4E-B274-5E40120D7959}"/>
              </a:ext>
            </a:extLst>
          </p:cNvPr>
          <p:cNvCxnSpPr>
            <a:cxnSpLocks/>
            <a:stCxn id="12" idx="3"/>
            <a:endCxn id="19" idx="1"/>
          </p:cNvCxnSpPr>
          <p:nvPr/>
        </p:nvCxnSpPr>
        <p:spPr>
          <a:xfrm>
            <a:off x="5791906" y="2556481"/>
            <a:ext cx="789722" cy="670131"/>
          </a:xfrm>
          <a:prstGeom prst="bentConnector3">
            <a:avLst>
              <a:gd name="adj1" fmla="val 59873"/>
            </a:avLst>
          </a:prstGeom>
          <a:ln w="12700">
            <a:solidFill>
              <a:srgbClr val="0070C0"/>
            </a:solidFill>
            <a:prstDash val="sysDot"/>
            <a:tailEnd type="triangle"/>
          </a:ln>
          <a:effectLst/>
        </p:spPr>
        <p:style>
          <a:lnRef idx="2">
            <a:schemeClr val="accent1"/>
          </a:lnRef>
          <a:fillRef idx="0">
            <a:schemeClr val="accent1"/>
          </a:fillRef>
          <a:effectRef idx="1">
            <a:schemeClr val="accent1"/>
          </a:effectRef>
          <a:fontRef idx="minor">
            <a:schemeClr val="tx1"/>
          </a:fontRef>
        </p:style>
      </p:cxnSp>
      <p:cxnSp>
        <p:nvCxnSpPr>
          <p:cNvPr id="41" name="カギ線コネクタ 40">
            <a:extLst>
              <a:ext uri="{FF2B5EF4-FFF2-40B4-BE49-F238E27FC236}">
                <a16:creationId xmlns:a16="http://schemas.microsoft.com/office/drawing/2014/main" id="{5633A01D-BD0E-B34A-B18E-4AA26BBD25CF}"/>
              </a:ext>
            </a:extLst>
          </p:cNvPr>
          <p:cNvCxnSpPr>
            <a:cxnSpLocks/>
            <a:stCxn id="10" idx="3"/>
            <a:endCxn id="17" idx="1"/>
          </p:cNvCxnSpPr>
          <p:nvPr/>
        </p:nvCxnSpPr>
        <p:spPr>
          <a:xfrm>
            <a:off x="5798817" y="3883509"/>
            <a:ext cx="789240" cy="201423"/>
          </a:xfrm>
          <a:prstGeom prst="bentConnector3">
            <a:avLst>
              <a:gd name="adj1" fmla="val 61676"/>
            </a:avLst>
          </a:prstGeom>
          <a:ln w="12700">
            <a:solidFill>
              <a:schemeClr val="tx2">
                <a:lumMod val="60000"/>
                <a:lumOff val="40000"/>
              </a:schemeClr>
            </a:solidFill>
            <a:prstDash val="sysDot"/>
            <a:tailEnd type="triangle"/>
          </a:ln>
          <a:effectLst/>
        </p:spPr>
        <p:style>
          <a:lnRef idx="2">
            <a:schemeClr val="accent1"/>
          </a:lnRef>
          <a:fillRef idx="0">
            <a:schemeClr val="accent1"/>
          </a:fillRef>
          <a:effectRef idx="1">
            <a:schemeClr val="accent1"/>
          </a:effectRef>
          <a:fontRef idx="minor">
            <a:schemeClr val="tx1"/>
          </a:fontRef>
        </p:style>
      </p:cxnSp>
      <p:cxnSp>
        <p:nvCxnSpPr>
          <p:cNvPr id="44" name="カギ線コネクタ 43">
            <a:extLst>
              <a:ext uri="{FF2B5EF4-FFF2-40B4-BE49-F238E27FC236}">
                <a16:creationId xmlns:a16="http://schemas.microsoft.com/office/drawing/2014/main" id="{CC976A50-7C5F-5949-B39A-6F9BDEEDD2E7}"/>
              </a:ext>
            </a:extLst>
          </p:cNvPr>
          <p:cNvCxnSpPr>
            <a:cxnSpLocks/>
            <a:stCxn id="10" idx="3"/>
            <a:endCxn id="24" idx="1"/>
          </p:cNvCxnSpPr>
          <p:nvPr/>
        </p:nvCxnSpPr>
        <p:spPr>
          <a:xfrm>
            <a:off x="5798817" y="3883509"/>
            <a:ext cx="774323" cy="936594"/>
          </a:xfrm>
          <a:prstGeom prst="bentConnector3">
            <a:avLst>
              <a:gd name="adj1" fmla="val 62816"/>
            </a:avLst>
          </a:prstGeom>
          <a:ln w="12700">
            <a:solidFill>
              <a:schemeClr val="tx2">
                <a:lumMod val="60000"/>
                <a:lumOff val="40000"/>
              </a:schemeClr>
            </a:solidFill>
            <a:prstDash val="sysDot"/>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908330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65FF0EB-9DBA-C443-AAE3-5003E15D1EA2}"/>
              </a:ext>
            </a:extLst>
          </p:cNvPr>
          <p:cNvSpPr>
            <a:spLocks noGrp="1"/>
          </p:cNvSpPr>
          <p:nvPr>
            <p:ph type="title"/>
          </p:nvPr>
        </p:nvSpPr>
        <p:spPr/>
        <p:txBody>
          <a:bodyPr/>
          <a:lstStyle/>
          <a:p>
            <a:r>
              <a:rPr kumimoji="1" lang="ja-JP" altLang="en-US"/>
              <a:t>デバイス側の</a:t>
            </a:r>
            <a:r>
              <a:rPr kumimoji="1" lang="en-US" altLang="ja-JP" dirty="0"/>
              <a:t>AI</a:t>
            </a:r>
            <a:r>
              <a:rPr kumimoji="1" lang="ja-JP" altLang="en-US"/>
              <a:t>チップ（エッジ</a:t>
            </a:r>
            <a:r>
              <a:rPr kumimoji="1" lang="en-US" altLang="ja-JP" dirty="0"/>
              <a:t>AI</a:t>
            </a:r>
            <a:r>
              <a:rPr kumimoji="1" lang="ja-JP" altLang="en-US"/>
              <a:t>チップ）の必要性</a:t>
            </a:r>
          </a:p>
        </p:txBody>
      </p:sp>
      <p:sp>
        <p:nvSpPr>
          <p:cNvPr id="4" name="正方形/長方形 3">
            <a:extLst>
              <a:ext uri="{FF2B5EF4-FFF2-40B4-BE49-F238E27FC236}">
                <a16:creationId xmlns:a16="http://schemas.microsoft.com/office/drawing/2014/main" id="{3814BE33-FA6C-3E43-A8FC-9C24ECCC3C85}"/>
              </a:ext>
            </a:extLst>
          </p:cNvPr>
          <p:cNvSpPr/>
          <p:nvPr/>
        </p:nvSpPr>
        <p:spPr>
          <a:xfrm>
            <a:off x="4232564" y="2871550"/>
            <a:ext cx="4281054" cy="3170099"/>
          </a:xfrm>
          <a:prstGeom prst="rect">
            <a:avLst/>
          </a:prstGeom>
        </p:spPr>
        <p:txBody>
          <a:bodyPr wrap="square">
            <a:spAutoFit/>
          </a:bodyPr>
          <a:lstStyle/>
          <a:p>
            <a:r>
              <a:rPr lang="ja-JP" altLang="en-US" sz="2000">
                <a:latin typeface="Meiryo" panose="020B0604030504040204" pitchFamily="34" charset="-128"/>
                <a:ea typeface="Meiryo" panose="020B0604030504040204" pitchFamily="34" charset="-128"/>
              </a:rPr>
              <a:t>電力消費量の増加</a:t>
            </a:r>
          </a:p>
          <a:p>
            <a:pPr marL="285750" indent="-285750">
              <a:buFont typeface="Wingdings" pitchFamily="2" charset="2"/>
              <a:buChar char="Ø"/>
            </a:pPr>
            <a:r>
              <a:rPr lang="ja-JP" altLang="en-US" sz="1400">
                <a:latin typeface="Meiryo" panose="020B0604030504040204" pitchFamily="34" charset="-128"/>
                <a:ea typeface="Meiryo" panose="020B0604030504040204" pitchFamily="34" charset="-128"/>
              </a:rPr>
              <a:t>世界の電力消費量は伸び続けており、環境問題としても取り沙汰されている。</a:t>
            </a:r>
            <a:endParaRPr lang="en-US" altLang="ja-JP" sz="1400" dirty="0">
              <a:latin typeface="Meiryo" panose="020B0604030504040204" pitchFamily="34" charset="-128"/>
              <a:ea typeface="Meiryo" panose="020B0604030504040204" pitchFamily="34" charset="-128"/>
            </a:endParaRPr>
          </a:p>
          <a:p>
            <a:pPr marL="285750" indent="-285750">
              <a:buFont typeface="Wingdings" pitchFamily="2" charset="2"/>
              <a:buChar char="Ø"/>
            </a:pPr>
            <a:r>
              <a:rPr lang="ja-JP" altLang="en-US" sz="1400">
                <a:latin typeface="Meiryo" panose="020B0604030504040204" pitchFamily="34" charset="-128"/>
                <a:ea typeface="Meiryo" panose="020B0604030504040204" pitchFamily="34" charset="-128"/>
              </a:rPr>
              <a:t>デバイスが増加し、データのやり取りが増加するとさらに世界の電力消費量が大きくなる可能性が高い。</a:t>
            </a:r>
          </a:p>
          <a:p>
            <a:endParaRPr lang="ja-JP" altLang="en-US" sz="2000">
              <a:latin typeface="Meiryo" panose="020B0604030504040204" pitchFamily="34" charset="-128"/>
              <a:ea typeface="Meiryo" panose="020B0604030504040204" pitchFamily="34" charset="-128"/>
            </a:endParaRPr>
          </a:p>
          <a:p>
            <a:r>
              <a:rPr lang="ja-JP" altLang="en-US" sz="2000">
                <a:latin typeface="Meiryo" panose="020B0604030504040204" pitchFamily="34" charset="-128"/>
                <a:ea typeface="Meiryo" panose="020B0604030504040204" pitchFamily="34" charset="-128"/>
              </a:rPr>
              <a:t>リアルタイム性への対応</a:t>
            </a:r>
          </a:p>
          <a:p>
            <a:pPr marL="285750" indent="-285750">
              <a:buFont typeface="Wingdings" pitchFamily="2" charset="2"/>
              <a:buChar char="Ø"/>
            </a:pPr>
            <a:r>
              <a:rPr lang="ja-JP" altLang="en-US" sz="1400">
                <a:latin typeface="Meiryo" panose="020B0604030504040204" pitchFamily="34" charset="-128"/>
                <a:ea typeface="Meiryo" panose="020B0604030504040204" pitchFamily="34" charset="-128"/>
              </a:rPr>
              <a:t>データ転送などによる通信遅延の発生は，遠隔医療や産業ロボット、自動運転では通信遅延は命取りになる場合がある。</a:t>
            </a:r>
            <a:endParaRPr lang="en-US" altLang="ja-JP" sz="1400" dirty="0">
              <a:latin typeface="Meiryo" panose="020B0604030504040204" pitchFamily="34" charset="-128"/>
              <a:ea typeface="Meiryo" panose="020B0604030504040204" pitchFamily="34" charset="-128"/>
            </a:endParaRPr>
          </a:p>
          <a:p>
            <a:pPr marL="285750" indent="-285750">
              <a:buFont typeface="Wingdings" pitchFamily="2" charset="2"/>
              <a:buChar char="Ø"/>
            </a:pPr>
            <a:r>
              <a:rPr lang="ja-JP" altLang="en-US" sz="1400">
                <a:latin typeface="Meiryo" panose="020B0604030504040204" pitchFamily="34" charset="-128"/>
                <a:ea typeface="Meiryo" panose="020B0604030504040204" pitchFamily="34" charset="-128"/>
              </a:rPr>
              <a:t>自動運転で認識が遅れてブレーキが遅れるなど即時応答が必要な分野は多い。</a:t>
            </a:r>
          </a:p>
        </p:txBody>
      </p:sp>
      <p:pic>
        <p:nvPicPr>
          <p:cNvPr id="5" name="図 4">
            <a:extLst>
              <a:ext uri="{FF2B5EF4-FFF2-40B4-BE49-F238E27FC236}">
                <a16:creationId xmlns:a16="http://schemas.microsoft.com/office/drawing/2014/main" id="{DAD9BC64-3C37-3443-94F3-2221F672ABE3}"/>
              </a:ext>
            </a:extLst>
          </p:cNvPr>
          <p:cNvPicPr>
            <a:picLocks noChangeAspect="1"/>
          </p:cNvPicPr>
          <p:nvPr/>
        </p:nvPicPr>
        <p:blipFill>
          <a:blip r:embed="rId2"/>
          <a:stretch>
            <a:fillRect/>
          </a:stretch>
        </p:blipFill>
        <p:spPr>
          <a:xfrm>
            <a:off x="291459" y="4250604"/>
            <a:ext cx="3521143" cy="1900794"/>
          </a:xfrm>
          <a:prstGeom prst="rect">
            <a:avLst/>
          </a:prstGeom>
        </p:spPr>
      </p:pic>
      <p:pic>
        <p:nvPicPr>
          <p:cNvPr id="6" name="図 5">
            <a:extLst>
              <a:ext uri="{FF2B5EF4-FFF2-40B4-BE49-F238E27FC236}">
                <a16:creationId xmlns:a16="http://schemas.microsoft.com/office/drawing/2014/main" id="{05596975-14F7-AB4B-8415-6313839009ED}"/>
              </a:ext>
            </a:extLst>
          </p:cNvPr>
          <p:cNvPicPr>
            <a:picLocks noChangeAspect="1"/>
          </p:cNvPicPr>
          <p:nvPr/>
        </p:nvPicPr>
        <p:blipFill>
          <a:blip r:embed="rId3"/>
          <a:stretch>
            <a:fillRect/>
          </a:stretch>
        </p:blipFill>
        <p:spPr>
          <a:xfrm>
            <a:off x="291459" y="1320388"/>
            <a:ext cx="3379189" cy="1900794"/>
          </a:xfrm>
          <a:prstGeom prst="rect">
            <a:avLst/>
          </a:prstGeom>
        </p:spPr>
      </p:pic>
      <p:pic>
        <p:nvPicPr>
          <p:cNvPr id="7" name="図 6">
            <a:extLst>
              <a:ext uri="{FF2B5EF4-FFF2-40B4-BE49-F238E27FC236}">
                <a16:creationId xmlns:a16="http://schemas.microsoft.com/office/drawing/2014/main" id="{E998F45B-F51B-0343-8057-22B1CB8D439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342415" y="947934"/>
            <a:ext cx="4350799" cy="1845691"/>
          </a:xfrm>
          <a:prstGeom prst="rect">
            <a:avLst/>
          </a:prstGeom>
        </p:spPr>
      </p:pic>
    </p:spTree>
    <p:extLst>
      <p:ext uri="{BB962C8B-B14F-4D97-AF65-F5344CB8AC3E}">
        <p14:creationId xmlns:p14="http://schemas.microsoft.com/office/powerpoint/2010/main" val="188104531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超分散の時代</a:t>
            </a:r>
            <a:endParaRPr kumimoji="1" lang="ja-JP" altLang="en-US" dirty="0"/>
          </a:p>
        </p:txBody>
      </p:sp>
      <p:sp>
        <p:nvSpPr>
          <p:cNvPr id="3" name="スライド番号プレースホルダー 2"/>
          <p:cNvSpPr>
            <a:spLocks noGrp="1"/>
          </p:cNvSpPr>
          <p:nvPr>
            <p:ph type="sldNum" sz="quarter" idx="12"/>
          </p:nvPr>
        </p:nvSpPr>
        <p:spPr>
          <a:xfrm>
            <a:off x="6932246" y="6651702"/>
            <a:ext cx="2133600" cy="217800"/>
          </a:xfrm>
          <a:prstGeom prst="rect">
            <a:avLst/>
          </a:prstGeom>
        </p:spPr>
        <p:txBody>
          <a:bodyPr vert="horz" lIns="91440" tIns="45720" rIns="91440" bIns="45720" rtlCol="0" anchor="ctr"/>
          <a:lstStyle>
            <a:defPPr>
              <a:defRPr lang="ja-JP"/>
            </a:defPPr>
            <a:lvl1pPr marL="0" algn="r" defTabSz="457200" rtl="0" eaLnBrk="1" latinLnBrk="0" hangingPunct="1">
              <a:defRPr kumimoji="1" sz="1000" kern="1200">
                <a:solidFill>
                  <a:schemeClr val="bg1"/>
                </a:solidFill>
                <a:latin typeface="American Typewriter"/>
                <a:ea typeface="+mn-ea"/>
                <a:cs typeface="American Typewriter"/>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8FF8CC5D-A65D-5946-99B5-645367A967AD}" type="slidenum">
              <a:rPr lang="ja-JP" altLang="en-US" smtClean="0"/>
              <a:pPr/>
              <a:t>32</a:t>
            </a:fld>
            <a:endParaRPr kumimoji="1" lang="ja-JP" altLang="en-US"/>
          </a:p>
        </p:txBody>
      </p:sp>
      <p:sp>
        <p:nvSpPr>
          <p:cNvPr id="4" name="正方形/長方形 3"/>
          <p:cNvSpPr/>
          <p:nvPr/>
        </p:nvSpPr>
        <p:spPr>
          <a:xfrm>
            <a:off x="179512" y="826964"/>
            <a:ext cx="2088232" cy="5688632"/>
          </a:xfrm>
          <a:prstGeom prst="rect">
            <a:avLst/>
          </a:prstGeom>
          <a:solidFill>
            <a:srgbClr val="FFFED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p:cNvSpPr/>
          <p:nvPr/>
        </p:nvSpPr>
        <p:spPr>
          <a:xfrm>
            <a:off x="2411760" y="826964"/>
            <a:ext cx="2088232" cy="5688632"/>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p:cNvSpPr/>
          <p:nvPr/>
        </p:nvSpPr>
        <p:spPr>
          <a:xfrm>
            <a:off x="4644008" y="826964"/>
            <a:ext cx="2088232" cy="5688632"/>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正方形/長方形 6"/>
          <p:cNvSpPr/>
          <p:nvPr/>
        </p:nvSpPr>
        <p:spPr>
          <a:xfrm>
            <a:off x="6876256" y="826964"/>
            <a:ext cx="2088232" cy="5688632"/>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正方形/長方形 7"/>
          <p:cNvSpPr/>
          <p:nvPr/>
        </p:nvSpPr>
        <p:spPr>
          <a:xfrm>
            <a:off x="629292" y="1527094"/>
            <a:ext cx="1188669" cy="796167"/>
          </a:xfrm>
          <a:prstGeom prst="rect">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9" name="図形グループ 8"/>
          <p:cNvGrpSpPr/>
          <p:nvPr/>
        </p:nvGrpSpPr>
        <p:grpSpPr>
          <a:xfrm>
            <a:off x="418170" y="4372784"/>
            <a:ext cx="398531" cy="455164"/>
            <a:chOff x="565484" y="2886304"/>
            <a:chExt cx="398531" cy="455164"/>
          </a:xfrm>
        </p:grpSpPr>
        <p:grpSp>
          <p:nvGrpSpPr>
            <p:cNvPr id="10" name="図形グループ 9"/>
            <p:cNvGrpSpPr/>
            <p:nvPr/>
          </p:nvGrpSpPr>
          <p:grpSpPr>
            <a:xfrm>
              <a:off x="565484" y="2886304"/>
              <a:ext cx="398531" cy="387786"/>
              <a:chOff x="758730" y="3198675"/>
              <a:chExt cx="702795" cy="688305"/>
            </a:xfrm>
          </p:grpSpPr>
          <p:sp>
            <p:nvSpPr>
              <p:cNvPr id="14" name="角丸四角形 13"/>
              <p:cNvSpPr/>
              <p:nvPr/>
            </p:nvSpPr>
            <p:spPr>
              <a:xfrm>
                <a:off x="812214" y="3198675"/>
                <a:ext cx="566762" cy="469230"/>
              </a:xfrm>
              <a:prstGeom prst="round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角丸四角形 14"/>
              <p:cNvSpPr/>
              <p:nvPr/>
            </p:nvSpPr>
            <p:spPr>
              <a:xfrm>
                <a:off x="904780" y="3269865"/>
                <a:ext cx="396383" cy="303456"/>
              </a:xfrm>
              <a:prstGeom prst="roundRect">
                <a:avLst/>
              </a:prstGeom>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 name="台形 15"/>
              <p:cNvSpPr/>
              <p:nvPr/>
            </p:nvSpPr>
            <p:spPr>
              <a:xfrm>
                <a:off x="758730" y="3706005"/>
                <a:ext cx="702795" cy="180975"/>
              </a:xfrm>
              <a:prstGeom prst="trapezoid">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1" name="図形グループ 10"/>
            <p:cNvGrpSpPr/>
            <p:nvPr/>
          </p:nvGrpSpPr>
          <p:grpSpPr>
            <a:xfrm>
              <a:off x="695604" y="2996289"/>
              <a:ext cx="150692" cy="345179"/>
              <a:chOff x="1946324" y="4125162"/>
              <a:chExt cx="969964" cy="2007872"/>
            </a:xfrm>
          </p:grpSpPr>
          <p:sp>
            <p:nvSpPr>
              <p:cNvPr id="12" name="円/楕円 11"/>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フローチャート: 論理積ゲート 12"/>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grpSp>
        <p:nvGrpSpPr>
          <p:cNvPr id="17" name="図形グループ 16"/>
          <p:cNvGrpSpPr/>
          <p:nvPr/>
        </p:nvGrpSpPr>
        <p:grpSpPr>
          <a:xfrm>
            <a:off x="1021838" y="4384873"/>
            <a:ext cx="398531" cy="455164"/>
            <a:chOff x="565484" y="2886304"/>
            <a:chExt cx="398531" cy="455164"/>
          </a:xfrm>
        </p:grpSpPr>
        <p:grpSp>
          <p:nvGrpSpPr>
            <p:cNvPr id="18" name="図形グループ 17"/>
            <p:cNvGrpSpPr/>
            <p:nvPr/>
          </p:nvGrpSpPr>
          <p:grpSpPr>
            <a:xfrm>
              <a:off x="565484" y="2886304"/>
              <a:ext cx="398531" cy="387786"/>
              <a:chOff x="758730" y="3198675"/>
              <a:chExt cx="702795" cy="688305"/>
            </a:xfrm>
          </p:grpSpPr>
          <p:sp>
            <p:nvSpPr>
              <p:cNvPr id="22" name="角丸四角形 21"/>
              <p:cNvSpPr/>
              <p:nvPr/>
            </p:nvSpPr>
            <p:spPr>
              <a:xfrm>
                <a:off x="812214" y="3198675"/>
                <a:ext cx="566762" cy="469230"/>
              </a:xfrm>
              <a:prstGeom prst="round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角丸四角形 22"/>
              <p:cNvSpPr/>
              <p:nvPr/>
            </p:nvSpPr>
            <p:spPr>
              <a:xfrm>
                <a:off x="904780" y="3269865"/>
                <a:ext cx="396383" cy="303456"/>
              </a:xfrm>
              <a:prstGeom prst="roundRect">
                <a:avLst/>
              </a:prstGeom>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 name="台形 23"/>
              <p:cNvSpPr/>
              <p:nvPr/>
            </p:nvSpPr>
            <p:spPr>
              <a:xfrm>
                <a:off x="758730" y="3706005"/>
                <a:ext cx="702795" cy="180975"/>
              </a:xfrm>
              <a:prstGeom prst="trapezoid">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9" name="図形グループ 18"/>
            <p:cNvGrpSpPr/>
            <p:nvPr/>
          </p:nvGrpSpPr>
          <p:grpSpPr>
            <a:xfrm>
              <a:off x="695604" y="2996289"/>
              <a:ext cx="150692" cy="345179"/>
              <a:chOff x="1946324" y="4125162"/>
              <a:chExt cx="969964" cy="2007872"/>
            </a:xfrm>
          </p:grpSpPr>
          <p:sp>
            <p:nvSpPr>
              <p:cNvPr id="20" name="円/楕円 19"/>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フローチャート: 論理積ゲート 20"/>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grpSp>
        <p:nvGrpSpPr>
          <p:cNvPr id="25" name="図形グループ 24"/>
          <p:cNvGrpSpPr/>
          <p:nvPr/>
        </p:nvGrpSpPr>
        <p:grpSpPr>
          <a:xfrm>
            <a:off x="1660119" y="4384873"/>
            <a:ext cx="398531" cy="455164"/>
            <a:chOff x="565484" y="2886304"/>
            <a:chExt cx="398531" cy="455164"/>
          </a:xfrm>
        </p:grpSpPr>
        <p:grpSp>
          <p:nvGrpSpPr>
            <p:cNvPr id="26" name="図形グループ 25"/>
            <p:cNvGrpSpPr/>
            <p:nvPr/>
          </p:nvGrpSpPr>
          <p:grpSpPr>
            <a:xfrm>
              <a:off x="565484" y="2886304"/>
              <a:ext cx="398531" cy="387786"/>
              <a:chOff x="758730" y="3198675"/>
              <a:chExt cx="702795" cy="688305"/>
            </a:xfrm>
          </p:grpSpPr>
          <p:sp>
            <p:nvSpPr>
              <p:cNvPr id="30" name="角丸四角形 29"/>
              <p:cNvSpPr/>
              <p:nvPr/>
            </p:nvSpPr>
            <p:spPr>
              <a:xfrm>
                <a:off x="812214" y="3198675"/>
                <a:ext cx="566762" cy="469230"/>
              </a:xfrm>
              <a:prstGeom prst="round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 name="角丸四角形 30"/>
              <p:cNvSpPr/>
              <p:nvPr/>
            </p:nvSpPr>
            <p:spPr>
              <a:xfrm>
                <a:off x="904780" y="3269865"/>
                <a:ext cx="396383" cy="303456"/>
              </a:xfrm>
              <a:prstGeom prst="roundRect">
                <a:avLst/>
              </a:prstGeom>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 name="台形 31"/>
              <p:cNvSpPr/>
              <p:nvPr/>
            </p:nvSpPr>
            <p:spPr>
              <a:xfrm>
                <a:off x="758730" y="3706005"/>
                <a:ext cx="702795" cy="180975"/>
              </a:xfrm>
              <a:prstGeom prst="trapezoid">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7" name="図形グループ 26"/>
            <p:cNvGrpSpPr/>
            <p:nvPr/>
          </p:nvGrpSpPr>
          <p:grpSpPr>
            <a:xfrm>
              <a:off x="695604" y="2996289"/>
              <a:ext cx="150692" cy="345179"/>
              <a:chOff x="1946324" y="4125162"/>
              <a:chExt cx="969964" cy="2007872"/>
            </a:xfrm>
          </p:grpSpPr>
          <p:sp>
            <p:nvSpPr>
              <p:cNvPr id="28" name="円/楕円 27"/>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 name="フローチャート: 論理積ゲート 28"/>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sp>
        <p:nvSpPr>
          <p:cNvPr id="37" name="正方形/長方形 36"/>
          <p:cNvSpPr/>
          <p:nvPr/>
        </p:nvSpPr>
        <p:spPr>
          <a:xfrm>
            <a:off x="2834301" y="3791422"/>
            <a:ext cx="468052" cy="355613"/>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9" name="フローチャート: 磁気ディスク 38"/>
          <p:cNvSpPr/>
          <p:nvPr/>
        </p:nvSpPr>
        <p:spPr>
          <a:xfrm>
            <a:off x="1154482" y="1644330"/>
            <a:ext cx="596258" cy="571446"/>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40" name="正方形/長方形 39"/>
          <p:cNvSpPr/>
          <p:nvPr/>
        </p:nvSpPr>
        <p:spPr>
          <a:xfrm>
            <a:off x="2861541" y="1527093"/>
            <a:ext cx="1188669" cy="796167"/>
          </a:xfrm>
          <a:prstGeom prst="rect">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1" name="フローチャート: 磁気ディスク 40"/>
          <p:cNvSpPr/>
          <p:nvPr/>
        </p:nvSpPr>
        <p:spPr>
          <a:xfrm>
            <a:off x="3380714" y="1639453"/>
            <a:ext cx="596258" cy="571446"/>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grpSp>
        <p:nvGrpSpPr>
          <p:cNvPr id="42" name="図形グループ 41"/>
          <p:cNvGrpSpPr/>
          <p:nvPr/>
        </p:nvGrpSpPr>
        <p:grpSpPr>
          <a:xfrm>
            <a:off x="2587927" y="4372784"/>
            <a:ext cx="398531" cy="455164"/>
            <a:chOff x="565484" y="2886304"/>
            <a:chExt cx="398531" cy="455164"/>
          </a:xfrm>
        </p:grpSpPr>
        <p:grpSp>
          <p:nvGrpSpPr>
            <p:cNvPr id="43" name="図形グループ 42"/>
            <p:cNvGrpSpPr/>
            <p:nvPr/>
          </p:nvGrpSpPr>
          <p:grpSpPr>
            <a:xfrm>
              <a:off x="565484" y="2886304"/>
              <a:ext cx="398531" cy="387786"/>
              <a:chOff x="758730" y="3198675"/>
              <a:chExt cx="702795" cy="688305"/>
            </a:xfrm>
          </p:grpSpPr>
          <p:sp>
            <p:nvSpPr>
              <p:cNvPr id="47" name="角丸四角形 46"/>
              <p:cNvSpPr/>
              <p:nvPr/>
            </p:nvSpPr>
            <p:spPr>
              <a:xfrm>
                <a:off x="812214" y="3198675"/>
                <a:ext cx="566762" cy="469230"/>
              </a:xfrm>
              <a:prstGeom prst="round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8" name="角丸四角形 47"/>
              <p:cNvSpPr/>
              <p:nvPr/>
            </p:nvSpPr>
            <p:spPr>
              <a:xfrm>
                <a:off x="904780" y="3269865"/>
                <a:ext cx="396383" cy="303456"/>
              </a:xfrm>
              <a:prstGeom prst="roundRect">
                <a:avLst/>
              </a:prstGeom>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9" name="台形 48"/>
              <p:cNvSpPr/>
              <p:nvPr/>
            </p:nvSpPr>
            <p:spPr>
              <a:xfrm>
                <a:off x="758730" y="3706005"/>
                <a:ext cx="702795" cy="180975"/>
              </a:xfrm>
              <a:prstGeom prst="trapezoid">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44" name="図形グループ 43"/>
            <p:cNvGrpSpPr/>
            <p:nvPr/>
          </p:nvGrpSpPr>
          <p:grpSpPr>
            <a:xfrm>
              <a:off x="695604" y="2996289"/>
              <a:ext cx="150692" cy="345179"/>
              <a:chOff x="1946324" y="4125162"/>
              <a:chExt cx="969964" cy="2007872"/>
            </a:xfrm>
          </p:grpSpPr>
          <p:sp>
            <p:nvSpPr>
              <p:cNvPr id="45" name="円/楕円 44"/>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6" name="フローチャート: 論理積ゲート 45"/>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pic>
        <p:nvPicPr>
          <p:cNvPr id="50" name="図 49"/>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730429" y="4385758"/>
            <a:ext cx="355327" cy="310502"/>
          </a:xfrm>
          <a:prstGeom prst="rect">
            <a:avLst/>
          </a:prstGeom>
        </p:spPr>
      </p:pic>
      <p:pic>
        <p:nvPicPr>
          <p:cNvPr id="51" name="図 50"/>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393599" y="4416659"/>
            <a:ext cx="178457" cy="287834"/>
          </a:xfrm>
          <a:prstGeom prst="rect">
            <a:avLst/>
          </a:prstGeom>
        </p:spPr>
      </p:pic>
      <p:pic>
        <p:nvPicPr>
          <p:cNvPr id="52" name="図 51"/>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229772" y="4385758"/>
            <a:ext cx="356441" cy="377675"/>
          </a:xfrm>
          <a:prstGeom prst="rect">
            <a:avLst/>
          </a:prstGeom>
        </p:spPr>
      </p:pic>
      <p:grpSp>
        <p:nvGrpSpPr>
          <p:cNvPr id="53" name="図形グループ 52"/>
          <p:cNvGrpSpPr/>
          <p:nvPr/>
        </p:nvGrpSpPr>
        <p:grpSpPr>
          <a:xfrm>
            <a:off x="3221849" y="4357179"/>
            <a:ext cx="464437" cy="446267"/>
            <a:chOff x="1084515" y="4732057"/>
            <a:chExt cx="960184" cy="932098"/>
          </a:xfrm>
        </p:grpSpPr>
        <p:grpSp>
          <p:nvGrpSpPr>
            <p:cNvPr id="54" name="図形グループ 53"/>
            <p:cNvGrpSpPr/>
            <p:nvPr/>
          </p:nvGrpSpPr>
          <p:grpSpPr>
            <a:xfrm>
              <a:off x="1084515" y="4879904"/>
              <a:ext cx="681672" cy="784251"/>
              <a:chOff x="2405315" y="4754508"/>
              <a:chExt cx="681672" cy="784251"/>
            </a:xfrm>
          </p:grpSpPr>
          <p:pic>
            <p:nvPicPr>
              <p:cNvPr id="59" name="図 58"/>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405315" y="4816478"/>
                <a:ext cx="681672" cy="722281"/>
              </a:xfrm>
              <a:prstGeom prst="rect">
                <a:avLst/>
              </a:prstGeom>
            </p:spPr>
          </p:pic>
          <p:sp>
            <p:nvSpPr>
              <p:cNvPr id="60" name="正方形/長方形 59"/>
              <p:cNvSpPr/>
              <p:nvPr/>
            </p:nvSpPr>
            <p:spPr>
              <a:xfrm>
                <a:off x="2405315" y="4754508"/>
                <a:ext cx="681672" cy="566792"/>
              </a:xfrm>
              <a:prstGeom prst="rect">
                <a:avLst/>
              </a:prstGeom>
              <a:solidFill>
                <a:srgbClr val="FFFBD2"/>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pic>
          <p:nvPicPr>
            <p:cNvPr id="55" name="図 54"/>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rot="10800000">
              <a:off x="1086645" y="4732057"/>
              <a:ext cx="679541" cy="593816"/>
            </a:xfrm>
            <a:prstGeom prst="rect">
              <a:avLst/>
            </a:prstGeom>
          </p:spPr>
        </p:pic>
        <p:sp>
          <p:nvSpPr>
            <p:cNvPr id="56" name="台形 55"/>
            <p:cNvSpPr/>
            <p:nvPr/>
          </p:nvSpPr>
          <p:spPr>
            <a:xfrm>
              <a:off x="1250950" y="5212971"/>
              <a:ext cx="361950" cy="196850"/>
            </a:xfrm>
            <a:prstGeom prst="trapezoid">
              <a:avLst/>
            </a:prstGeom>
            <a:solidFill>
              <a:schemeClr val="tx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7" name="角丸四角形 56"/>
            <p:cNvSpPr/>
            <p:nvPr/>
          </p:nvSpPr>
          <p:spPr>
            <a:xfrm>
              <a:off x="1766186" y="4732057"/>
              <a:ext cx="278513" cy="677761"/>
            </a:xfrm>
            <a:prstGeom prst="roundRect">
              <a:avLst/>
            </a:prstGeom>
            <a:solidFill>
              <a:srgbClr val="000000"/>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8" name="角丸四角形 57"/>
            <p:cNvSpPr/>
            <p:nvPr/>
          </p:nvSpPr>
          <p:spPr>
            <a:xfrm>
              <a:off x="1836037" y="4802575"/>
              <a:ext cx="45719" cy="243557"/>
            </a:xfrm>
            <a:prstGeom prst="round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61" name="図形グループ 60"/>
          <p:cNvGrpSpPr/>
          <p:nvPr/>
        </p:nvGrpSpPr>
        <p:grpSpPr>
          <a:xfrm>
            <a:off x="4828684" y="4387628"/>
            <a:ext cx="358537" cy="372942"/>
            <a:chOff x="2381979" y="4922695"/>
            <a:chExt cx="685680" cy="766399"/>
          </a:xfrm>
        </p:grpSpPr>
        <p:pic>
          <p:nvPicPr>
            <p:cNvPr id="62" name="図 61"/>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381979" y="4922695"/>
              <a:ext cx="685680" cy="726528"/>
            </a:xfrm>
            <a:prstGeom prst="rect">
              <a:avLst/>
            </a:prstGeom>
          </p:spPr>
        </p:pic>
        <p:sp>
          <p:nvSpPr>
            <p:cNvPr id="63" name="角丸四角形 62"/>
            <p:cNvSpPr/>
            <p:nvPr/>
          </p:nvSpPr>
          <p:spPr>
            <a:xfrm>
              <a:off x="2394679" y="5560455"/>
              <a:ext cx="662622" cy="128639"/>
            </a:xfrm>
            <a:prstGeom prst="roundRect">
              <a:avLst/>
            </a:prstGeom>
            <a:solidFill>
              <a:srgbClr val="000000"/>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64" name="図形グループ 63"/>
          <p:cNvGrpSpPr/>
          <p:nvPr/>
        </p:nvGrpSpPr>
        <p:grpSpPr>
          <a:xfrm>
            <a:off x="3325438" y="4476989"/>
            <a:ext cx="151989" cy="345179"/>
            <a:chOff x="1946324" y="4125162"/>
            <a:chExt cx="969964" cy="2007872"/>
          </a:xfrm>
        </p:grpSpPr>
        <p:sp>
          <p:nvSpPr>
            <p:cNvPr id="65" name="円/楕円 64"/>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6" name="フローチャート: 論理積ゲート 65"/>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67" name="図形グループ 66"/>
          <p:cNvGrpSpPr/>
          <p:nvPr/>
        </p:nvGrpSpPr>
        <p:grpSpPr>
          <a:xfrm>
            <a:off x="4931957" y="4474662"/>
            <a:ext cx="151989" cy="345179"/>
            <a:chOff x="1946324" y="4125162"/>
            <a:chExt cx="969964" cy="2007872"/>
          </a:xfrm>
        </p:grpSpPr>
        <p:sp>
          <p:nvSpPr>
            <p:cNvPr id="68" name="円/楕円 67"/>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9" name="フローチャート: 論理積ゲート 68"/>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70" name="図形グループ 69"/>
          <p:cNvGrpSpPr/>
          <p:nvPr/>
        </p:nvGrpSpPr>
        <p:grpSpPr>
          <a:xfrm>
            <a:off x="3901611" y="4357179"/>
            <a:ext cx="464437" cy="446267"/>
            <a:chOff x="1084515" y="4732057"/>
            <a:chExt cx="960184" cy="932098"/>
          </a:xfrm>
        </p:grpSpPr>
        <p:grpSp>
          <p:nvGrpSpPr>
            <p:cNvPr id="71" name="図形グループ 70"/>
            <p:cNvGrpSpPr/>
            <p:nvPr/>
          </p:nvGrpSpPr>
          <p:grpSpPr>
            <a:xfrm>
              <a:off x="1084515" y="4879904"/>
              <a:ext cx="681672" cy="784251"/>
              <a:chOff x="2405315" y="4754508"/>
              <a:chExt cx="681672" cy="784251"/>
            </a:xfrm>
          </p:grpSpPr>
          <p:pic>
            <p:nvPicPr>
              <p:cNvPr id="76" name="図 75"/>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405315" y="4816478"/>
                <a:ext cx="681672" cy="722281"/>
              </a:xfrm>
              <a:prstGeom prst="rect">
                <a:avLst/>
              </a:prstGeom>
            </p:spPr>
          </p:pic>
          <p:sp>
            <p:nvSpPr>
              <p:cNvPr id="77" name="正方形/長方形 76"/>
              <p:cNvSpPr/>
              <p:nvPr/>
            </p:nvSpPr>
            <p:spPr>
              <a:xfrm>
                <a:off x="2405315" y="4754508"/>
                <a:ext cx="681672" cy="566792"/>
              </a:xfrm>
              <a:prstGeom prst="rect">
                <a:avLst/>
              </a:prstGeom>
              <a:solidFill>
                <a:srgbClr val="FFFBD2"/>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pic>
          <p:nvPicPr>
            <p:cNvPr id="72" name="図 71"/>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rot="10800000">
              <a:off x="1086645" y="4732057"/>
              <a:ext cx="679541" cy="593816"/>
            </a:xfrm>
            <a:prstGeom prst="rect">
              <a:avLst/>
            </a:prstGeom>
          </p:spPr>
        </p:pic>
        <p:sp>
          <p:nvSpPr>
            <p:cNvPr id="73" name="台形 72"/>
            <p:cNvSpPr/>
            <p:nvPr/>
          </p:nvSpPr>
          <p:spPr>
            <a:xfrm>
              <a:off x="1250950" y="5212971"/>
              <a:ext cx="361950" cy="196850"/>
            </a:xfrm>
            <a:prstGeom prst="trapezoid">
              <a:avLst/>
            </a:prstGeom>
            <a:solidFill>
              <a:schemeClr val="tx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4" name="角丸四角形 73"/>
            <p:cNvSpPr/>
            <p:nvPr/>
          </p:nvSpPr>
          <p:spPr>
            <a:xfrm>
              <a:off x="1766186" y="4732057"/>
              <a:ext cx="278513" cy="677761"/>
            </a:xfrm>
            <a:prstGeom prst="roundRect">
              <a:avLst/>
            </a:prstGeom>
            <a:solidFill>
              <a:srgbClr val="000000"/>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5" name="角丸四角形 74"/>
            <p:cNvSpPr/>
            <p:nvPr/>
          </p:nvSpPr>
          <p:spPr>
            <a:xfrm>
              <a:off x="1836037" y="4802575"/>
              <a:ext cx="45719" cy="243557"/>
            </a:xfrm>
            <a:prstGeom prst="round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78" name="図形グループ 77"/>
          <p:cNvGrpSpPr/>
          <p:nvPr/>
        </p:nvGrpSpPr>
        <p:grpSpPr>
          <a:xfrm>
            <a:off x="4004405" y="4486509"/>
            <a:ext cx="151989" cy="345179"/>
            <a:chOff x="1946324" y="4125162"/>
            <a:chExt cx="969964" cy="2007872"/>
          </a:xfrm>
        </p:grpSpPr>
        <p:sp>
          <p:nvSpPr>
            <p:cNvPr id="79" name="円/楕円 78"/>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0" name="フローチャート: 論理積ゲート 79"/>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pic>
        <p:nvPicPr>
          <p:cNvPr id="82" name="図 81"/>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4777781" y="1321178"/>
            <a:ext cx="1820685" cy="1207996"/>
          </a:xfrm>
          <a:prstGeom prst="rect">
            <a:avLst/>
          </a:prstGeom>
        </p:spPr>
      </p:pic>
      <p:grpSp>
        <p:nvGrpSpPr>
          <p:cNvPr id="83" name="図形グループ 82"/>
          <p:cNvGrpSpPr/>
          <p:nvPr/>
        </p:nvGrpSpPr>
        <p:grpSpPr>
          <a:xfrm>
            <a:off x="5283259" y="4483380"/>
            <a:ext cx="151989" cy="345179"/>
            <a:chOff x="1946324" y="4125162"/>
            <a:chExt cx="969964" cy="2007872"/>
          </a:xfrm>
        </p:grpSpPr>
        <p:sp>
          <p:nvSpPr>
            <p:cNvPr id="84" name="円/楕円 83"/>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5" name="フローチャート: 論理積ゲート 84"/>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86" name="図形グループ 85"/>
          <p:cNvGrpSpPr/>
          <p:nvPr/>
        </p:nvGrpSpPr>
        <p:grpSpPr>
          <a:xfrm>
            <a:off x="5837331" y="4474502"/>
            <a:ext cx="151989" cy="345179"/>
            <a:chOff x="1946324" y="4125162"/>
            <a:chExt cx="969964" cy="2007872"/>
          </a:xfrm>
        </p:grpSpPr>
        <p:sp>
          <p:nvSpPr>
            <p:cNvPr id="87" name="円/楕円 86"/>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8" name="フローチャート: 論理積ゲート 87"/>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89" name="図形グループ 88"/>
          <p:cNvGrpSpPr/>
          <p:nvPr/>
        </p:nvGrpSpPr>
        <p:grpSpPr>
          <a:xfrm>
            <a:off x="6331997" y="4474502"/>
            <a:ext cx="151989" cy="345179"/>
            <a:chOff x="1946324" y="4125162"/>
            <a:chExt cx="969964" cy="2007872"/>
          </a:xfrm>
        </p:grpSpPr>
        <p:sp>
          <p:nvSpPr>
            <p:cNvPr id="90" name="円/楕円 89"/>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1" name="フローチャート: 論理積ゲート 90"/>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pic>
        <p:nvPicPr>
          <p:cNvPr id="92" name="図 91"/>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7010029" y="1321178"/>
            <a:ext cx="1820685" cy="1207996"/>
          </a:xfrm>
          <a:prstGeom prst="rect">
            <a:avLst/>
          </a:prstGeom>
        </p:spPr>
      </p:pic>
      <p:sp>
        <p:nvSpPr>
          <p:cNvPr id="93" name="正方形/長方形 92"/>
          <p:cNvSpPr/>
          <p:nvPr/>
        </p:nvSpPr>
        <p:spPr>
          <a:xfrm>
            <a:off x="7015342" y="3795702"/>
            <a:ext cx="358437" cy="351333"/>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4" name="正方形/長方形 93"/>
          <p:cNvSpPr/>
          <p:nvPr/>
        </p:nvSpPr>
        <p:spPr>
          <a:xfrm>
            <a:off x="8461974" y="3813453"/>
            <a:ext cx="358437" cy="351333"/>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101" name="図形グループ 100"/>
          <p:cNvGrpSpPr/>
          <p:nvPr/>
        </p:nvGrpSpPr>
        <p:grpSpPr>
          <a:xfrm>
            <a:off x="7774482" y="4578833"/>
            <a:ext cx="324650" cy="265447"/>
            <a:chOff x="-62676" y="3965594"/>
            <a:chExt cx="679541" cy="593816"/>
          </a:xfrm>
        </p:grpSpPr>
        <p:sp>
          <p:nvSpPr>
            <p:cNvPr id="102" name="角丸四角形 101"/>
            <p:cNvSpPr/>
            <p:nvPr/>
          </p:nvSpPr>
          <p:spPr>
            <a:xfrm>
              <a:off x="-37276" y="4051300"/>
              <a:ext cx="627392" cy="489060"/>
            </a:xfrm>
            <a:prstGeom prst="roundRect">
              <a:avLst/>
            </a:prstGeom>
            <a:solidFill>
              <a:srgbClr val="FFFF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03" name="図 102"/>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2676" y="3965594"/>
              <a:ext cx="679541" cy="593816"/>
            </a:xfrm>
            <a:prstGeom prst="rect">
              <a:avLst/>
            </a:prstGeom>
          </p:spPr>
        </p:pic>
      </p:grpSp>
      <p:grpSp>
        <p:nvGrpSpPr>
          <p:cNvPr id="104" name="図形グループ 103"/>
          <p:cNvGrpSpPr/>
          <p:nvPr/>
        </p:nvGrpSpPr>
        <p:grpSpPr>
          <a:xfrm>
            <a:off x="7741521" y="4399071"/>
            <a:ext cx="203710" cy="404575"/>
            <a:chOff x="1140657" y="4229811"/>
            <a:chExt cx="341289" cy="550466"/>
          </a:xfrm>
        </p:grpSpPr>
        <p:sp>
          <p:nvSpPr>
            <p:cNvPr id="105" name="角丸四角形 104"/>
            <p:cNvSpPr/>
            <p:nvPr/>
          </p:nvSpPr>
          <p:spPr>
            <a:xfrm flipH="1">
              <a:off x="1170206" y="4324018"/>
              <a:ext cx="264893" cy="394032"/>
            </a:xfrm>
            <a:prstGeom prst="round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06" name="図 105"/>
            <p:cNvPicPr>
              <a:picLocks noChangeAspect="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140657" y="4229811"/>
              <a:ext cx="341289" cy="550466"/>
            </a:xfrm>
            <a:prstGeom prst="rect">
              <a:avLst/>
            </a:prstGeom>
          </p:spPr>
        </p:pic>
      </p:grpSp>
      <p:grpSp>
        <p:nvGrpSpPr>
          <p:cNvPr id="108" name="図形グループ 107"/>
          <p:cNvGrpSpPr/>
          <p:nvPr/>
        </p:nvGrpSpPr>
        <p:grpSpPr>
          <a:xfrm>
            <a:off x="8115666" y="4539886"/>
            <a:ext cx="269638" cy="317989"/>
            <a:chOff x="6373788" y="4940591"/>
            <a:chExt cx="499492" cy="545661"/>
          </a:xfrm>
        </p:grpSpPr>
        <p:sp>
          <p:nvSpPr>
            <p:cNvPr id="109" name="角丸四角形 108"/>
            <p:cNvSpPr/>
            <p:nvPr/>
          </p:nvSpPr>
          <p:spPr>
            <a:xfrm>
              <a:off x="6373788" y="4940591"/>
              <a:ext cx="499492" cy="545661"/>
            </a:xfrm>
            <a:prstGeom prst="roundRect">
              <a:avLst>
                <a:gd name="adj" fmla="val 10310"/>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0" name="円/楕円 109"/>
            <p:cNvSpPr/>
            <p:nvPr/>
          </p:nvSpPr>
          <p:spPr>
            <a:xfrm>
              <a:off x="6461324" y="5001223"/>
              <a:ext cx="328940" cy="334540"/>
            </a:xfrm>
            <a:prstGeom prst="ellipse">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1" name="角丸四角形 110"/>
            <p:cNvSpPr/>
            <p:nvPr/>
          </p:nvSpPr>
          <p:spPr>
            <a:xfrm>
              <a:off x="6517804" y="5068906"/>
              <a:ext cx="45719" cy="197839"/>
            </a:xfrm>
            <a:prstGeom prst="roundRect">
              <a:avLst>
                <a:gd name="adj" fmla="val 10310"/>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pic>
        <p:nvPicPr>
          <p:cNvPr id="112" name="図 111"/>
          <p:cNvPicPr>
            <a:picLocks noChangeAspect="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306913" y="4563591"/>
            <a:ext cx="393957" cy="393957"/>
          </a:xfrm>
          <a:prstGeom prst="rect">
            <a:avLst/>
          </a:prstGeom>
        </p:spPr>
      </p:pic>
      <p:pic>
        <p:nvPicPr>
          <p:cNvPr id="113" name="図 112"/>
          <p:cNvPicPr>
            <a:picLocks noChangeAspect="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873280" y="4533597"/>
            <a:ext cx="421690" cy="421690"/>
          </a:xfrm>
          <a:prstGeom prst="rect">
            <a:avLst/>
          </a:prstGeom>
        </p:spPr>
      </p:pic>
      <p:pic>
        <p:nvPicPr>
          <p:cNvPr id="114" name="図 113"/>
          <p:cNvPicPr>
            <a:picLocks noChangeAspect="1"/>
          </p:cNvPicPr>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000316" y="4256573"/>
            <a:ext cx="479373" cy="479373"/>
          </a:xfrm>
          <a:prstGeom prst="rect">
            <a:avLst/>
          </a:prstGeom>
        </p:spPr>
      </p:pic>
      <p:grpSp>
        <p:nvGrpSpPr>
          <p:cNvPr id="115" name="図形グループ 114"/>
          <p:cNvGrpSpPr/>
          <p:nvPr/>
        </p:nvGrpSpPr>
        <p:grpSpPr>
          <a:xfrm>
            <a:off x="8526292" y="4421216"/>
            <a:ext cx="351043" cy="416882"/>
            <a:chOff x="921147" y="2673903"/>
            <a:chExt cx="2035043" cy="2195257"/>
          </a:xfrm>
        </p:grpSpPr>
        <p:sp>
          <p:nvSpPr>
            <p:cNvPr id="116" name="台形 115"/>
            <p:cNvSpPr/>
            <p:nvPr/>
          </p:nvSpPr>
          <p:spPr>
            <a:xfrm flipV="1">
              <a:off x="1899915" y="3440304"/>
              <a:ext cx="1056275" cy="564759"/>
            </a:xfrm>
            <a:prstGeom prst="trapezoid">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7" name="正方形/長方形 116"/>
            <p:cNvSpPr/>
            <p:nvPr/>
          </p:nvSpPr>
          <p:spPr>
            <a:xfrm rot="12890655">
              <a:off x="1106698" y="3064121"/>
              <a:ext cx="1213767" cy="339029"/>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118" name="図形グループ 117"/>
            <p:cNvGrpSpPr/>
            <p:nvPr/>
          </p:nvGrpSpPr>
          <p:grpSpPr>
            <a:xfrm rot="18523230">
              <a:off x="289583" y="3305467"/>
              <a:ext cx="1602719" cy="339591"/>
              <a:chOff x="1084045" y="2295821"/>
              <a:chExt cx="1399064" cy="288032"/>
            </a:xfrm>
          </p:grpSpPr>
          <p:grpSp>
            <p:nvGrpSpPr>
              <p:cNvPr id="123" name="図形グループ 122"/>
              <p:cNvGrpSpPr/>
              <p:nvPr/>
            </p:nvGrpSpPr>
            <p:grpSpPr>
              <a:xfrm>
                <a:off x="1084045" y="2295821"/>
                <a:ext cx="1399064" cy="288032"/>
                <a:chOff x="531457" y="2456892"/>
                <a:chExt cx="1399064" cy="288032"/>
              </a:xfrm>
            </p:grpSpPr>
            <p:sp>
              <p:nvSpPr>
                <p:cNvPr id="125" name="正方形/長方形 124"/>
                <p:cNvSpPr/>
                <p:nvPr/>
              </p:nvSpPr>
              <p:spPr>
                <a:xfrm>
                  <a:off x="683568" y="2456892"/>
                  <a:ext cx="1246953" cy="288032"/>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6" name="円/楕円 125"/>
                <p:cNvSpPr/>
                <p:nvPr/>
              </p:nvSpPr>
              <p:spPr>
                <a:xfrm>
                  <a:off x="531457" y="2456892"/>
                  <a:ext cx="296128" cy="288032"/>
                </a:xfrm>
                <a:prstGeom prst="ellipse">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24" name="円/楕円 123"/>
              <p:cNvSpPr/>
              <p:nvPr/>
            </p:nvSpPr>
            <p:spPr>
              <a:xfrm>
                <a:off x="2142917" y="2322444"/>
                <a:ext cx="251535" cy="243357"/>
              </a:xfrm>
              <a:prstGeom prst="ellipse">
                <a:avLst/>
              </a:prstGeom>
              <a:solidFill>
                <a:schemeClr val="tx1">
                  <a:lumMod val="75000"/>
                  <a:lumOff val="25000"/>
                </a:schemeClr>
              </a:solidFill>
              <a:ln>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19" name="円/楕円 118"/>
            <p:cNvSpPr/>
            <p:nvPr/>
          </p:nvSpPr>
          <p:spPr>
            <a:xfrm rot="18523230">
              <a:off x="1874649" y="3237957"/>
              <a:ext cx="509914" cy="523406"/>
            </a:xfrm>
            <a:prstGeom prst="ellipse">
              <a:avLst/>
            </a:prstGeom>
            <a:solidFill>
              <a:schemeClr val="tx1">
                <a:lumMod val="75000"/>
                <a:lumOff val="25000"/>
              </a:schemeClr>
            </a:solidFill>
            <a:ln>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0" name="正方形/長方形 119"/>
            <p:cNvSpPr/>
            <p:nvPr/>
          </p:nvSpPr>
          <p:spPr>
            <a:xfrm>
              <a:off x="2222256" y="4040357"/>
              <a:ext cx="411591" cy="294358"/>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1" name="正方形/長方形 120"/>
            <p:cNvSpPr/>
            <p:nvPr/>
          </p:nvSpPr>
          <p:spPr>
            <a:xfrm>
              <a:off x="2222256" y="4393800"/>
              <a:ext cx="411591" cy="294358"/>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2" name="台形 121"/>
            <p:cNvSpPr/>
            <p:nvPr/>
          </p:nvSpPr>
          <p:spPr>
            <a:xfrm>
              <a:off x="1442501" y="4725106"/>
              <a:ext cx="1513689" cy="144054"/>
            </a:xfrm>
            <a:prstGeom prst="trapezoid">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97" name="図形グループ 96"/>
          <p:cNvGrpSpPr/>
          <p:nvPr/>
        </p:nvGrpSpPr>
        <p:grpSpPr>
          <a:xfrm>
            <a:off x="7994063" y="4412892"/>
            <a:ext cx="115615" cy="261494"/>
            <a:chOff x="5118100" y="4941610"/>
            <a:chExt cx="190500" cy="405090"/>
          </a:xfrm>
        </p:grpSpPr>
        <p:sp>
          <p:nvSpPr>
            <p:cNvPr id="98" name="正方形/長方形 97"/>
            <p:cNvSpPr/>
            <p:nvPr/>
          </p:nvSpPr>
          <p:spPr>
            <a:xfrm>
              <a:off x="5156200" y="4941610"/>
              <a:ext cx="107950" cy="84418"/>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9" name="正方形/長方形 98"/>
            <p:cNvSpPr/>
            <p:nvPr/>
          </p:nvSpPr>
          <p:spPr>
            <a:xfrm>
              <a:off x="5156200" y="5184777"/>
              <a:ext cx="107950" cy="161923"/>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0" name="角丸四角形 99"/>
            <p:cNvSpPr/>
            <p:nvPr/>
          </p:nvSpPr>
          <p:spPr>
            <a:xfrm>
              <a:off x="5118100" y="5026028"/>
              <a:ext cx="190500" cy="158750"/>
            </a:xfrm>
            <a:prstGeom prst="round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29" name="角丸四角形 128"/>
          <p:cNvSpPr/>
          <p:nvPr/>
        </p:nvSpPr>
        <p:spPr>
          <a:xfrm>
            <a:off x="4782157" y="2836610"/>
            <a:ext cx="1816309" cy="580221"/>
          </a:xfrm>
          <a:prstGeom prst="roundRect">
            <a:avLst>
              <a:gd name="adj" fmla="val 50000"/>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a:solidFill>
                  <a:srgbClr val="FFFFFF"/>
                </a:solidFill>
                <a:latin typeface="Meiryo" charset="-128"/>
                <a:ea typeface="Meiryo" charset="-128"/>
                <a:cs typeface="Meiryo" charset="-128"/>
              </a:rPr>
              <a:t>インターネット</a:t>
            </a:r>
            <a:endParaRPr lang="en-US" altLang="ja-JP" sz="1200" dirty="0">
              <a:solidFill>
                <a:srgbClr val="FFFFFF"/>
              </a:solidFill>
              <a:latin typeface="Meiryo" charset="-128"/>
              <a:ea typeface="Meiryo" charset="-128"/>
              <a:cs typeface="Meiryo" charset="-128"/>
            </a:endParaRPr>
          </a:p>
          <a:p>
            <a:pPr algn="ctr"/>
            <a:r>
              <a:rPr kumimoji="1" lang="ja-JP" altLang="en-US" sz="1200" dirty="0">
                <a:solidFill>
                  <a:srgbClr val="FFFFFF"/>
                </a:solidFill>
                <a:latin typeface="Meiryo" charset="-128"/>
                <a:ea typeface="Meiryo" charset="-128"/>
                <a:cs typeface="Meiryo" charset="-128"/>
              </a:rPr>
              <a:t>専用ネットワーク</a:t>
            </a:r>
          </a:p>
        </p:txBody>
      </p:sp>
      <p:sp>
        <p:nvSpPr>
          <p:cNvPr id="130" name="角丸四角形 129"/>
          <p:cNvSpPr/>
          <p:nvPr/>
        </p:nvSpPr>
        <p:spPr>
          <a:xfrm>
            <a:off x="7014404" y="2825866"/>
            <a:ext cx="1816309" cy="580221"/>
          </a:xfrm>
          <a:prstGeom prst="roundRect">
            <a:avLst>
              <a:gd name="adj" fmla="val 50000"/>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インターネット</a:t>
            </a:r>
            <a:endParaRPr kumimoji="1" lang="en-US" altLang="ja-JP" sz="1200" dirty="0">
              <a:solidFill>
                <a:srgbClr val="FFFFFF"/>
              </a:solidFill>
              <a:latin typeface="Meiryo" charset="-128"/>
              <a:ea typeface="Meiryo" charset="-128"/>
              <a:cs typeface="Meiryo" charset="-128"/>
            </a:endParaRPr>
          </a:p>
          <a:p>
            <a:pPr algn="ctr"/>
            <a:r>
              <a:rPr lang="ja-JP" altLang="en-US" sz="1200" dirty="0">
                <a:solidFill>
                  <a:srgbClr val="FFFFFF"/>
                </a:solidFill>
                <a:latin typeface="Meiryo" charset="-128"/>
                <a:ea typeface="Meiryo" charset="-128"/>
                <a:cs typeface="Meiryo" charset="-128"/>
              </a:rPr>
              <a:t>専用ネットワーク</a:t>
            </a:r>
            <a:endParaRPr kumimoji="1" lang="ja-JP" altLang="en-US" sz="1200" dirty="0">
              <a:solidFill>
                <a:srgbClr val="FFFFFF"/>
              </a:solidFill>
              <a:latin typeface="Meiryo" charset="-128"/>
              <a:ea typeface="Meiryo" charset="-128"/>
              <a:cs typeface="Meiryo" charset="-128"/>
            </a:endParaRPr>
          </a:p>
        </p:txBody>
      </p:sp>
      <p:sp>
        <p:nvSpPr>
          <p:cNvPr id="95" name="正方形/長方形 94"/>
          <p:cNvSpPr/>
          <p:nvPr/>
        </p:nvSpPr>
        <p:spPr>
          <a:xfrm>
            <a:off x="8470088" y="2717215"/>
            <a:ext cx="358437" cy="351333"/>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1" name="角丸四角形 130"/>
          <p:cNvSpPr/>
          <p:nvPr/>
        </p:nvSpPr>
        <p:spPr>
          <a:xfrm>
            <a:off x="2549739" y="2826490"/>
            <a:ext cx="1816309" cy="580221"/>
          </a:xfrm>
          <a:prstGeom prst="roundRect">
            <a:avLst>
              <a:gd name="adj" fmla="val 50000"/>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専用ネットワーク</a:t>
            </a:r>
          </a:p>
        </p:txBody>
      </p:sp>
      <p:cxnSp>
        <p:nvCxnSpPr>
          <p:cNvPr id="133" name="直線コネクタ 132"/>
          <p:cNvCxnSpPr>
            <a:stCxn id="8" idx="2"/>
            <a:endCxn id="14" idx="0"/>
          </p:cNvCxnSpPr>
          <p:nvPr/>
        </p:nvCxnSpPr>
        <p:spPr>
          <a:xfrm flipH="1">
            <a:off x="609195" y="2323261"/>
            <a:ext cx="614432" cy="2049523"/>
          </a:xfrm>
          <a:prstGeom prst="line">
            <a:avLst/>
          </a:prstGeom>
          <a:ln>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34" name="直線コネクタ 133"/>
          <p:cNvCxnSpPr>
            <a:stCxn id="8" idx="2"/>
            <a:endCxn id="22" idx="0"/>
          </p:cNvCxnSpPr>
          <p:nvPr/>
        </p:nvCxnSpPr>
        <p:spPr>
          <a:xfrm flipH="1">
            <a:off x="1212863" y="2323261"/>
            <a:ext cx="10764" cy="2061612"/>
          </a:xfrm>
          <a:prstGeom prst="line">
            <a:avLst/>
          </a:prstGeom>
          <a:ln>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37" name="直線コネクタ 136"/>
          <p:cNvCxnSpPr>
            <a:stCxn id="8" idx="2"/>
            <a:endCxn id="30" idx="0"/>
          </p:cNvCxnSpPr>
          <p:nvPr/>
        </p:nvCxnSpPr>
        <p:spPr>
          <a:xfrm>
            <a:off x="1223627" y="2323261"/>
            <a:ext cx="627517" cy="2061612"/>
          </a:xfrm>
          <a:prstGeom prst="line">
            <a:avLst/>
          </a:prstGeom>
          <a:ln>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40" name="直線コネクタ 139"/>
          <p:cNvCxnSpPr>
            <a:stCxn id="40" idx="2"/>
            <a:endCxn id="131" idx="0"/>
          </p:cNvCxnSpPr>
          <p:nvPr/>
        </p:nvCxnSpPr>
        <p:spPr>
          <a:xfrm>
            <a:off x="3455876" y="2323260"/>
            <a:ext cx="2018" cy="503230"/>
          </a:xfrm>
          <a:prstGeom prst="line">
            <a:avLst/>
          </a:prstGeom>
          <a:ln>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43" name="直線コネクタ 142"/>
          <p:cNvCxnSpPr>
            <a:stCxn id="131" idx="2"/>
            <a:endCxn id="37" idx="0"/>
          </p:cNvCxnSpPr>
          <p:nvPr/>
        </p:nvCxnSpPr>
        <p:spPr>
          <a:xfrm flipH="1">
            <a:off x="3068327" y="3406711"/>
            <a:ext cx="389567" cy="384711"/>
          </a:xfrm>
          <a:prstGeom prst="line">
            <a:avLst/>
          </a:prstGeom>
          <a:ln>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50" name="直線コネクタ 149"/>
          <p:cNvCxnSpPr>
            <a:stCxn id="131" idx="2"/>
            <a:endCxn id="72" idx="2"/>
          </p:cNvCxnSpPr>
          <p:nvPr/>
        </p:nvCxnSpPr>
        <p:spPr>
          <a:xfrm>
            <a:off x="3457894" y="3406711"/>
            <a:ext cx="609092" cy="950468"/>
          </a:xfrm>
          <a:prstGeom prst="line">
            <a:avLst/>
          </a:prstGeom>
          <a:ln>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53" name="直線コネクタ 152"/>
          <p:cNvCxnSpPr>
            <a:stCxn id="37" idx="2"/>
            <a:endCxn id="47" idx="0"/>
          </p:cNvCxnSpPr>
          <p:nvPr/>
        </p:nvCxnSpPr>
        <p:spPr>
          <a:xfrm flipH="1">
            <a:off x="2778952" y="4147035"/>
            <a:ext cx="289375" cy="225749"/>
          </a:xfrm>
          <a:prstGeom prst="line">
            <a:avLst/>
          </a:prstGeom>
          <a:ln>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56" name="直線コネクタ 155"/>
          <p:cNvCxnSpPr>
            <a:stCxn id="37" idx="2"/>
            <a:endCxn id="55" idx="2"/>
          </p:cNvCxnSpPr>
          <p:nvPr/>
        </p:nvCxnSpPr>
        <p:spPr>
          <a:xfrm>
            <a:off x="3068327" y="4147035"/>
            <a:ext cx="318897" cy="210144"/>
          </a:xfrm>
          <a:prstGeom prst="line">
            <a:avLst/>
          </a:prstGeom>
          <a:ln>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59" name="直線コネクタ 158"/>
          <p:cNvCxnSpPr>
            <a:endCxn id="129" idx="0"/>
          </p:cNvCxnSpPr>
          <p:nvPr/>
        </p:nvCxnSpPr>
        <p:spPr>
          <a:xfrm>
            <a:off x="5688123" y="2375538"/>
            <a:ext cx="2189" cy="461072"/>
          </a:xfrm>
          <a:prstGeom prst="line">
            <a:avLst/>
          </a:prstGeom>
          <a:ln>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63" name="直線コネクタ 162"/>
          <p:cNvCxnSpPr>
            <a:endCxn id="130" idx="0"/>
          </p:cNvCxnSpPr>
          <p:nvPr/>
        </p:nvCxnSpPr>
        <p:spPr>
          <a:xfrm>
            <a:off x="7920370" y="2375538"/>
            <a:ext cx="2189" cy="450328"/>
          </a:xfrm>
          <a:prstGeom prst="line">
            <a:avLst/>
          </a:prstGeom>
          <a:ln>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67" name="直線コネクタ 166"/>
          <p:cNvCxnSpPr>
            <a:stCxn id="129" idx="2"/>
            <a:endCxn id="62" idx="0"/>
          </p:cNvCxnSpPr>
          <p:nvPr/>
        </p:nvCxnSpPr>
        <p:spPr>
          <a:xfrm flipH="1">
            <a:off x="5007953" y="3416831"/>
            <a:ext cx="682359" cy="970797"/>
          </a:xfrm>
          <a:prstGeom prst="line">
            <a:avLst/>
          </a:prstGeom>
          <a:ln>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70" name="直線コネクタ 169"/>
          <p:cNvCxnSpPr>
            <a:stCxn id="129" idx="2"/>
            <a:endCxn id="51" idx="0"/>
          </p:cNvCxnSpPr>
          <p:nvPr/>
        </p:nvCxnSpPr>
        <p:spPr>
          <a:xfrm flipH="1">
            <a:off x="5482828" y="3416831"/>
            <a:ext cx="207484" cy="999828"/>
          </a:xfrm>
          <a:prstGeom prst="line">
            <a:avLst/>
          </a:prstGeom>
          <a:ln>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176" name="正方形/長方形 175"/>
          <p:cNvSpPr/>
          <p:nvPr/>
        </p:nvSpPr>
        <p:spPr>
          <a:xfrm>
            <a:off x="5926202" y="3789662"/>
            <a:ext cx="468052" cy="355613"/>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77" name="直線コネクタ 176"/>
          <p:cNvCxnSpPr>
            <a:stCxn id="129" idx="2"/>
            <a:endCxn id="176" idx="0"/>
          </p:cNvCxnSpPr>
          <p:nvPr/>
        </p:nvCxnSpPr>
        <p:spPr>
          <a:xfrm>
            <a:off x="5690312" y="3416831"/>
            <a:ext cx="469916" cy="372831"/>
          </a:xfrm>
          <a:prstGeom prst="line">
            <a:avLst/>
          </a:prstGeom>
          <a:ln>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80" name="直線コネクタ 179"/>
          <p:cNvCxnSpPr>
            <a:stCxn id="50" idx="0"/>
            <a:endCxn id="176" idx="2"/>
          </p:cNvCxnSpPr>
          <p:nvPr/>
        </p:nvCxnSpPr>
        <p:spPr>
          <a:xfrm flipV="1">
            <a:off x="5908093" y="4145275"/>
            <a:ext cx="252135" cy="240483"/>
          </a:xfrm>
          <a:prstGeom prst="line">
            <a:avLst/>
          </a:prstGeom>
          <a:ln>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83" name="直線コネクタ 182"/>
          <p:cNvCxnSpPr>
            <a:stCxn id="52" idx="0"/>
            <a:endCxn id="176" idx="2"/>
          </p:cNvCxnSpPr>
          <p:nvPr/>
        </p:nvCxnSpPr>
        <p:spPr>
          <a:xfrm flipH="1" flipV="1">
            <a:off x="6160228" y="4145275"/>
            <a:ext cx="247765" cy="240483"/>
          </a:xfrm>
          <a:prstGeom prst="line">
            <a:avLst/>
          </a:prstGeom>
          <a:ln>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86" name="直線コネクタ 185"/>
          <p:cNvCxnSpPr>
            <a:stCxn id="93" idx="0"/>
            <a:endCxn id="130" idx="2"/>
          </p:cNvCxnSpPr>
          <p:nvPr/>
        </p:nvCxnSpPr>
        <p:spPr>
          <a:xfrm flipV="1">
            <a:off x="7194561" y="3406087"/>
            <a:ext cx="727998" cy="389615"/>
          </a:xfrm>
          <a:prstGeom prst="line">
            <a:avLst/>
          </a:prstGeom>
          <a:ln>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89" name="直線コネクタ 188"/>
          <p:cNvCxnSpPr>
            <a:stCxn id="94" idx="0"/>
            <a:endCxn id="130" idx="2"/>
          </p:cNvCxnSpPr>
          <p:nvPr/>
        </p:nvCxnSpPr>
        <p:spPr>
          <a:xfrm flipH="1" flipV="1">
            <a:off x="7922559" y="3406087"/>
            <a:ext cx="718634" cy="407366"/>
          </a:xfrm>
          <a:prstGeom prst="line">
            <a:avLst/>
          </a:prstGeom>
          <a:ln>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92" name="直線コネクタ 191"/>
          <p:cNvCxnSpPr>
            <a:stCxn id="106" idx="0"/>
            <a:endCxn id="130" idx="2"/>
          </p:cNvCxnSpPr>
          <p:nvPr/>
        </p:nvCxnSpPr>
        <p:spPr>
          <a:xfrm flipV="1">
            <a:off x="7843376" y="3406087"/>
            <a:ext cx="79183" cy="992984"/>
          </a:xfrm>
          <a:prstGeom prst="line">
            <a:avLst/>
          </a:prstGeom>
          <a:ln>
            <a:solidFill>
              <a:schemeClr val="accent6">
                <a:lumMod val="75000"/>
              </a:schemeClr>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94" name="直線コネクタ 193"/>
          <p:cNvCxnSpPr>
            <a:endCxn id="93" idx="2"/>
          </p:cNvCxnSpPr>
          <p:nvPr/>
        </p:nvCxnSpPr>
        <p:spPr>
          <a:xfrm flipV="1">
            <a:off x="7194560" y="4147035"/>
            <a:ext cx="1" cy="260362"/>
          </a:xfrm>
          <a:prstGeom prst="line">
            <a:avLst/>
          </a:prstGeom>
          <a:ln>
            <a:solidFill>
              <a:schemeClr val="accent6">
                <a:lumMod val="75000"/>
              </a:schemeClr>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95" name="直線コネクタ 194"/>
          <p:cNvCxnSpPr/>
          <p:nvPr/>
        </p:nvCxnSpPr>
        <p:spPr>
          <a:xfrm flipV="1">
            <a:off x="8649306" y="4164786"/>
            <a:ext cx="0" cy="249287"/>
          </a:xfrm>
          <a:prstGeom prst="line">
            <a:avLst/>
          </a:prstGeom>
          <a:ln>
            <a:solidFill>
              <a:schemeClr val="accent6">
                <a:lumMod val="75000"/>
              </a:schemeClr>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02" name="直線コネクタ 201"/>
          <p:cNvCxnSpPr/>
          <p:nvPr/>
        </p:nvCxnSpPr>
        <p:spPr>
          <a:xfrm flipH="1" flipV="1">
            <a:off x="7913194" y="3424927"/>
            <a:ext cx="292555" cy="1015212"/>
          </a:xfrm>
          <a:prstGeom prst="line">
            <a:avLst/>
          </a:prstGeom>
          <a:ln>
            <a:solidFill>
              <a:schemeClr val="accent6">
                <a:lumMod val="75000"/>
              </a:schemeClr>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08" name="フローチャート: 磁気ディスク 207"/>
          <p:cNvSpPr/>
          <p:nvPr/>
        </p:nvSpPr>
        <p:spPr>
          <a:xfrm>
            <a:off x="314416" y="5255104"/>
            <a:ext cx="181684" cy="18419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09" name="フローチャート: 磁気ディスク 208"/>
          <p:cNvSpPr/>
          <p:nvPr/>
        </p:nvSpPr>
        <p:spPr>
          <a:xfrm>
            <a:off x="2580357" y="5249616"/>
            <a:ext cx="181684" cy="18419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10" name="フローチャート: 磁気ディスク 209"/>
          <p:cNvSpPr/>
          <p:nvPr/>
        </p:nvSpPr>
        <p:spPr>
          <a:xfrm>
            <a:off x="2788055" y="5253774"/>
            <a:ext cx="181684" cy="18419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11" name="フローチャート: 磁気ディスク 210"/>
          <p:cNvSpPr/>
          <p:nvPr/>
        </p:nvSpPr>
        <p:spPr>
          <a:xfrm>
            <a:off x="4743401" y="5249616"/>
            <a:ext cx="181684" cy="18419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12" name="フローチャート: 磁気ディスク 211"/>
          <p:cNvSpPr/>
          <p:nvPr/>
        </p:nvSpPr>
        <p:spPr>
          <a:xfrm>
            <a:off x="4941201" y="5249616"/>
            <a:ext cx="181684" cy="18419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13" name="フローチャート: 磁気ディスク 212"/>
          <p:cNvSpPr/>
          <p:nvPr/>
        </p:nvSpPr>
        <p:spPr>
          <a:xfrm>
            <a:off x="5143495" y="5253183"/>
            <a:ext cx="181684" cy="18419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14" name="フローチャート: 磁気ディスク 213"/>
          <p:cNvSpPr/>
          <p:nvPr/>
        </p:nvSpPr>
        <p:spPr>
          <a:xfrm>
            <a:off x="5344446" y="5250501"/>
            <a:ext cx="181684" cy="18419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15" name="フローチャート: 磁気ディスク 214"/>
          <p:cNvSpPr/>
          <p:nvPr/>
        </p:nvSpPr>
        <p:spPr>
          <a:xfrm>
            <a:off x="5543589" y="5249616"/>
            <a:ext cx="181684" cy="18419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16" name="フローチャート: 磁気ディスク 215"/>
          <p:cNvSpPr/>
          <p:nvPr/>
        </p:nvSpPr>
        <p:spPr>
          <a:xfrm>
            <a:off x="5741389" y="5249616"/>
            <a:ext cx="181684" cy="18419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17" name="フローチャート: 磁気ディスク 216"/>
          <p:cNvSpPr/>
          <p:nvPr/>
        </p:nvSpPr>
        <p:spPr>
          <a:xfrm>
            <a:off x="5943683" y="5253183"/>
            <a:ext cx="181684" cy="18419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18" name="フローチャート: 磁気ディスク 217"/>
          <p:cNvSpPr/>
          <p:nvPr/>
        </p:nvSpPr>
        <p:spPr>
          <a:xfrm>
            <a:off x="6144634" y="5250501"/>
            <a:ext cx="181684" cy="18419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19" name="フローチャート: 磁気ディスク 218"/>
          <p:cNvSpPr/>
          <p:nvPr/>
        </p:nvSpPr>
        <p:spPr>
          <a:xfrm>
            <a:off x="6334984" y="5249616"/>
            <a:ext cx="181684" cy="18419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20" name="フローチャート: 磁気ディスク 219"/>
          <p:cNvSpPr/>
          <p:nvPr/>
        </p:nvSpPr>
        <p:spPr>
          <a:xfrm>
            <a:off x="7114054" y="5144400"/>
            <a:ext cx="176663" cy="20750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21" name="フローチャート: 磁気ディスク 220"/>
          <p:cNvSpPr/>
          <p:nvPr/>
        </p:nvSpPr>
        <p:spPr>
          <a:xfrm>
            <a:off x="7311854" y="5144400"/>
            <a:ext cx="176663" cy="20750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22" name="フローチャート: 磁気ディスク 221"/>
          <p:cNvSpPr/>
          <p:nvPr/>
        </p:nvSpPr>
        <p:spPr>
          <a:xfrm>
            <a:off x="7514148" y="5147967"/>
            <a:ext cx="176663" cy="20750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23" name="フローチャート: 磁気ディスク 222"/>
          <p:cNvSpPr/>
          <p:nvPr/>
        </p:nvSpPr>
        <p:spPr>
          <a:xfrm>
            <a:off x="7715099" y="5145285"/>
            <a:ext cx="176663" cy="20750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24" name="フローチャート: 磁気ディスク 223"/>
          <p:cNvSpPr/>
          <p:nvPr/>
        </p:nvSpPr>
        <p:spPr>
          <a:xfrm>
            <a:off x="7914242" y="5144400"/>
            <a:ext cx="176663" cy="20750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25" name="フローチャート: 磁気ディスク 224"/>
          <p:cNvSpPr/>
          <p:nvPr/>
        </p:nvSpPr>
        <p:spPr>
          <a:xfrm>
            <a:off x="8112042" y="5144400"/>
            <a:ext cx="176663" cy="20750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26" name="フローチャート: 磁気ディスク 225"/>
          <p:cNvSpPr/>
          <p:nvPr/>
        </p:nvSpPr>
        <p:spPr>
          <a:xfrm>
            <a:off x="8314336" y="5147967"/>
            <a:ext cx="176663" cy="20750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27" name="フローチャート: 磁気ディスク 226"/>
          <p:cNvSpPr/>
          <p:nvPr/>
        </p:nvSpPr>
        <p:spPr>
          <a:xfrm>
            <a:off x="8515287" y="5145285"/>
            <a:ext cx="176663" cy="20750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28" name="フローチャート: 磁気ディスク 227"/>
          <p:cNvSpPr/>
          <p:nvPr/>
        </p:nvSpPr>
        <p:spPr>
          <a:xfrm>
            <a:off x="8705637" y="5144400"/>
            <a:ext cx="176663" cy="20750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29" name="フローチャート: 磁気ディスク 228"/>
          <p:cNvSpPr/>
          <p:nvPr/>
        </p:nvSpPr>
        <p:spPr>
          <a:xfrm>
            <a:off x="7031801" y="5258758"/>
            <a:ext cx="176663" cy="20750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30" name="フローチャート: 磁気ディスク 229"/>
          <p:cNvSpPr/>
          <p:nvPr/>
        </p:nvSpPr>
        <p:spPr>
          <a:xfrm>
            <a:off x="7229601" y="5258758"/>
            <a:ext cx="176663" cy="20750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31" name="フローチャート: 磁気ディスク 230"/>
          <p:cNvSpPr/>
          <p:nvPr/>
        </p:nvSpPr>
        <p:spPr>
          <a:xfrm>
            <a:off x="7431895" y="5262325"/>
            <a:ext cx="176663" cy="20750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32" name="フローチャート: 磁気ディスク 231"/>
          <p:cNvSpPr/>
          <p:nvPr/>
        </p:nvSpPr>
        <p:spPr>
          <a:xfrm>
            <a:off x="7632846" y="5259643"/>
            <a:ext cx="176663" cy="20750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33" name="フローチャート: 磁気ディスク 232"/>
          <p:cNvSpPr/>
          <p:nvPr/>
        </p:nvSpPr>
        <p:spPr>
          <a:xfrm>
            <a:off x="7831989" y="5258758"/>
            <a:ext cx="176663" cy="20750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34" name="フローチャート: 磁気ディスク 233"/>
          <p:cNvSpPr/>
          <p:nvPr/>
        </p:nvSpPr>
        <p:spPr>
          <a:xfrm>
            <a:off x="8029789" y="5258758"/>
            <a:ext cx="176663" cy="20750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35" name="フローチャート: 磁気ディスク 234"/>
          <p:cNvSpPr/>
          <p:nvPr/>
        </p:nvSpPr>
        <p:spPr>
          <a:xfrm>
            <a:off x="8232083" y="5262325"/>
            <a:ext cx="176663" cy="20750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36" name="フローチャート: 磁気ディスク 235"/>
          <p:cNvSpPr/>
          <p:nvPr/>
        </p:nvSpPr>
        <p:spPr>
          <a:xfrm>
            <a:off x="8433034" y="5259643"/>
            <a:ext cx="176663" cy="20750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37" name="フローチャート: 磁気ディスク 236"/>
          <p:cNvSpPr/>
          <p:nvPr/>
        </p:nvSpPr>
        <p:spPr>
          <a:xfrm>
            <a:off x="8623384" y="5258758"/>
            <a:ext cx="176663" cy="20750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38" name="フローチャート: 磁気ディスク 237"/>
          <p:cNvSpPr/>
          <p:nvPr/>
        </p:nvSpPr>
        <p:spPr>
          <a:xfrm>
            <a:off x="6948264" y="5384959"/>
            <a:ext cx="176663" cy="20750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39" name="フローチャート: 磁気ディスク 238"/>
          <p:cNvSpPr/>
          <p:nvPr/>
        </p:nvSpPr>
        <p:spPr>
          <a:xfrm>
            <a:off x="7146064" y="5384959"/>
            <a:ext cx="176663" cy="20750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40" name="フローチャート: 磁気ディスク 239"/>
          <p:cNvSpPr/>
          <p:nvPr/>
        </p:nvSpPr>
        <p:spPr>
          <a:xfrm>
            <a:off x="7348358" y="5388526"/>
            <a:ext cx="176663" cy="20750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41" name="フローチャート: 磁気ディスク 240"/>
          <p:cNvSpPr/>
          <p:nvPr/>
        </p:nvSpPr>
        <p:spPr>
          <a:xfrm>
            <a:off x="7549309" y="5385844"/>
            <a:ext cx="176663" cy="20750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42" name="フローチャート: 磁気ディスク 241"/>
          <p:cNvSpPr/>
          <p:nvPr/>
        </p:nvSpPr>
        <p:spPr>
          <a:xfrm>
            <a:off x="7748452" y="5384959"/>
            <a:ext cx="176663" cy="20750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43" name="フローチャート: 磁気ディスク 242"/>
          <p:cNvSpPr/>
          <p:nvPr/>
        </p:nvSpPr>
        <p:spPr>
          <a:xfrm>
            <a:off x="7946252" y="5384959"/>
            <a:ext cx="176663" cy="20750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44" name="フローチャート: 磁気ディスク 243"/>
          <p:cNvSpPr/>
          <p:nvPr/>
        </p:nvSpPr>
        <p:spPr>
          <a:xfrm>
            <a:off x="8148546" y="5388526"/>
            <a:ext cx="176663" cy="20750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45" name="フローチャート: 磁気ディスク 244"/>
          <p:cNvSpPr/>
          <p:nvPr/>
        </p:nvSpPr>
        <p:spPr>
          <a:xfrm>
            <a:off x="8349497" y="5385844"/>
            <a:ext cx="176663" cy="20750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46" name="フローチャート: 磁気ディスク 245"/>
          <p:cNvSpPr/>
          <p:nvPr/>
        </p:nvSpPr>
        <p:spPr>
          <a:xfrm>
            <a:off x="8539847" y="5384959"/>
            <a:ext cx="176663" cy="20750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47" name="テキスト ボックス 246"/>
          <p:cNvSpPr txBox="1"/>
          <p:nvPr/>
        </p:nvSpPr>
        <p:spPr>
          <a:xfrm>
            <a:off x="189338" y="5630587"/>
            <a:ext cx="595035" cy="215444"/>
          </a:xfrm>
          <a:prstGeom prst="rect">
            <a:avLst/>
          </a:prstGeom>
          <a:noFill/>
        </p:spPr>
        <p:txBody>
          <a:bodyPr wrap="none" rtlCol="0">
            <a:spAutoFit/>
          </a:bodyPr>
          <a:lstStyle/>
          <a:p>
            <a:r>
              <a:rPr kumimoji="1" lang="ja-JP" altLang="en-US" sz="800" dirty="0">
                <a:solidFill>
                  <a:schemeClr val="accent6">
                    <a:lumMod val="50000"/>
                  </a:schemeClr>
                </a:solidFill>
                <a:latin typeface="Meiryo" charset="-128"/>
                <a:ea typeface="Meiryo" charset="-128"/>
                <a:cs typeface="Meiryo" charset="-128"/>
              </a:rPr>
              <a:t>テキスト</a:t>
            </a:r>
          </a:p>
        </p:txBody>
      </p:sp>
      <p:sp>
        <p:nvSpPr>
          <p:cNvPr id="248" name="テキスト ボックス 247"/>
          <p:cNvSpPr txBox="1"/>
          <p:nvPr/>
        </p:nvSpPr>
        <p:spPr>
          <a:xfrm>
            <a:off x="2371627" y="5620312"/>
            <a:ext cx="917239" cy="215444"/>
          </a:xfrm>
          <a:prstGeom prst="rect">
            <a:avLst/>
          </a:prstGeom>
          <a:noFill/>
        </p:spPr>
        <p:txBody>
          <a:bodyPr wrap="none" rtlCol="0">
            <a:spAutoFit/>
          </a:bodyPr>
          <a:lstStyle/>
          <a:p>
            <a:r>
              <a:rPr kumimoji="1" lang="ja-JP" altLang="en-US" sz="800">
                <a:solidFill>
                  <a:srgbClr val="953735"/>
                </a:solidFill>
                <a:latin typeface="Meiryo" charset="-128"/>
                <a:ea typeface="Meiryo" charset="-128"/>
                <a:cs typeface="Meiryo" charset="-128"/>
              </a:rPr>
              <a:t>テキスト</a:t>
            </a:r>
            <a:r>
              <a:rPr kumimoji="1" lang="en-US" altLang="ja-JP" sz="800" dirty="0">
                <a:solidFill>
                  <a:srgbClr val="953735"/>
                </a:solidFill>
                <a:latin typeface="Meiryo" charset="-128"/>
                <a:ea typeface="Meiryo" charset="-128"/>
                <a:cs typeface="Meiryo" charset="-128"/>
              </a:rPr>
              <a:t>+ </a:t>
            </a:r>
            <a:r>
              <a:rPr kumimoji="1" lang="ja-JP" altLang="en-US" sz="800" dirty="0">
                <a:solidFill>
                  <a:srgbClr val="953735"/>
                </a:solidFill>
                <a:latin typeface="Meiryo" charset="-128"/>
                <a:ea typeface="Meiryo" charset="-128"/>
                <a:cs typeface="Meiryo" charset="-128"/>
              </a:rPr>
              <a:t>画像</a:t>
            </a:r>
          </a:p>
        </p:txBody>
      </p:sp>
      <p:sp>
        <p:nvSpPr>
          <p:cNvPr id="249" name="テキスト ボックス 248"/>
          <p:cNvSpPr txBox="1"/>
          <p:nvPr/>
        </p:nvSpPr>
        <p:spPr>
          <a:xfrm>
            <a:off x="4556226" y="5632833"/>
            <a:ext cx="2092239" cy="215444"/>
          </a:xfrm>
          <a:prstGeom prst="rect">
            <a:avLst/>
          </a:prstGeom>
          <a:noFill/>
        </p:spPr>
        <p:txBody>
          <a:bodyPr wrap="none" rtlCol="0">
            <a:spAutoFit/>
          </a:bodyPr>
          <a:lstStyle/>
          <a:p>
            <a:r>
              <a:rPr kumimoji="1" lang="ja-JP" altLang="en-US" sz="800">
                <a:solidFill>
                  <a:srgbClr val="009051"/>
                </a:solidFill>
                <a:latin typeface="Meiryo" charset="-128"/>
                <a:ea typeface="Meiryo" charset="-128"/>
                <a:cs typeface="Meiryo" charset="-128"/>
              </a:rPr>
              <a:t>マルチメディア</a:t>
            </a:r>
            <a:r>
              <a:rPr lang="ja-JP" altLang="en-US" sz="800">
                <a:solidFill>
                  <a:srgbClr val="009051"/>
                </a:solidFill>
                <a:latin typeface="Meiryo" charset="-128"/>
                <a:ea typeface="Meiryo" charset="-128"/>
                <a:cs typeface="Meiryo" charset="-128"/>
              </a:rPr>
              <a:t>（テキスト</a:t>
            </a:r>
            <a:r>
              <a:rPr lang="en-US" altLang="ja-JP" sz="800" dirty="0">
                <a:solidFill>
                  <a:srgbClr val="009051"/>
                </a:solidFill>
                <a:latin typeface="Meiryo" charset="-128"/>
                <a:ea typeface="Meiryo" charset="-128"/>
                <a:cs typeface="Meiryo" charset="-128"/>
              </a:rPr>
              <a:t>×</a:t>
            </a:r>
            <a:r>
              <a:rPr lang="ja-JP" altLang="en-US" sz="800">
                <a:solidFill>
                  <a:srgbClr val="009051"/>
                </a:solidFill>
                <a:latin typeface="Meiryo" charset="-128"/>
                <a:ea typeface="Meiryo" charset="-128"/>
                <a:cs typeface="Meiryo" charset="-128"/>
              </a:rPr>
              <a:t>画像</a:t>
            </a:r>
            <a:r>
              <a:rPr lang="en-US" altLang="ja-JP" sz="800" dirty="0">
                <a:solidFill>
                  <a:srgbClr val="009051"/>
                </a:solidFill>
                <a:latin typeface="Meiryo" charset="-128"/>
                <a:ea typeface="Meiryo" charset="-128"/>
                <a:cs typeface="Meiryo" charset="-128"/>
              </a:rPr>
              <a:t>×</a:t>
            </a:r>
            <a:r>
              <a:rPr lang="ja-JP" altLang="en-US" sz="800">
                <a:solidFill>
                  <a:srgbClr val="009051"/>
                </a:solidFill>
                <a:latin typeface="Meiryo" charset="-128"/>
                <a:ea typeface="Meiryo" charset="-128"/>
                <a:cs typeface="Meiryo" charset="-128"/>
              </a:rPr>
              <a:t>動画）</a:t>
            </a:r>
            <a:endParaRPr kumimoji="1" lang="ja-JP" altLang="en-US" sz="800" dirty="0">
              <a:solidFill>
                <a:srgbClr val="009051"/>
              </a:solidFill>
              <a:latin typeface="Meiryo" charset="-128"/>
              <a:ea typeface="Meiryo" charset="-128"/>
              <a:cs typeface="Meiryo" charset="-128"/>
            </a:endParaRPr>
          </a:p>
        </p:txBody>
      </p:sp>
      <p:sp>
        <p:nvSpPr>
          <p:cNvPr id="250" name="テキスト ボックス 249"/>
          <p:cNvSpPr txBox="1"/>
          <p:nvPr/>
        </p:nvSpPr>
        <p:spPr>
          <a:xfrm>
            <a:off x="6871163" y="5630587"/>
            <a:ext cx="1532792" cy="215444"/>
          </a:xfrm>
          <a:prstGeom prst="rect">
            <a:avLst/>
          </a:prstGeom>
          <a:noFill/>
        </p:spPr>
        <p:txBody>
          <a:bodyPr wrap="none" rtlCol="0">
            <a:spAutoFit/>
          </a:bodyPr>
          <a:lstStyle/>
          <a:p>
            <a:r>
              <a:rPr kumimoji="1" lang="ja-JP" altLang="en-US" sz="800" dirty="0">
                <a:solidFill>
                  <a:srgbClr val="0432FF"/>
                </a:solidFill>
                <a:latin typeface="Meiryo" charset="-128"/>
                <a:ea typeface="Meiryo" charset="-128"/>
                <a:cs typeface="Meiryo" charset="-128"/>
              </a:rPr>
              <a:t>マルチメディア　</a:t>
            </a:r>
            <a:r>
              <a:rPr kumimoji="1" lang="en-US" altLang="ja-JP" sz="800" dirty="0">
                <a:solidFill>
                  <a:srgbClr val="0432FF"/>
                </a:solidFill>
                <a:latin typeface="Meiryo" charset="-128"/>
                <a:ea typeface="Meiryo" charset="-128"/>
                <a:cs typeface="Meiryo" charset="-128"/>
              </a:rPr>
              <a:t>+ </a:t>
            </a:r>
            <a:r>
              <a:rPr kumimoji="1" lang="ja-JP" altLang="en-US" sz="800" dirty="0">
                <a:solidFill>
                  <a:srgbClr val="0432FF"/>
                </a:solidFill>
                <a:latin typeface="Meiryo" charset="-128"/>
                <a:ea typeface="Meiryo" charset="-128"/>
                <a:cs typeface="Meiryo" charset="-128"/>
              </a:rPr>
              <a:t>センサー</a:t>
            </a:r>
          </a:p>
        </p:txBody>
      </p:sp>
      <p:sp>
        <p:nvSpPr>
          <p:cNvPr id="251" name="テキスト ボックス 250"/>
          <p:cNvSpPr txBox="1"/>
          <p:nvPr/>
        </p:nvSpPr>
        <p:spPr>
          <a:xfrm>
            <a:off x="169246" y="6044448"/>
            <a:ext cx="2088232" cy="246221"/>
          </a:xfrm>
          <a:prstGeom prst="rect">
            <a:avLst/>
          </a:prstGeom>
          <a:noFill/>
        </p:spPr>
        <p:txBody>
          <a:bodyPr wrap="square" rtlCol="0">
            <a:spAutoFit/>
          </a:bodyPr>
          <a:lstStyle/>
          <a:p>
            <a:pPr algn="ctr"/>
            <a:r>
              <a:rPr kumimoji="1" lang="ja-JP" altLang="en-US" sz="1000" dirty="0">
                <a:solidFill>
                  <a:schemeClr val="accent6">
                    <a:lumMod val="50000"/>
                  </a:schemeClr>
                </a:solidFill>
                <a:latin typeface="Meiryo" charset="-128"/>
                <a:ea typeface="Meiryo" charset="-128"/>
                <a:cs typeface="Meiryo" charset="-128"/>
              </a:rPr>
              <a:t>全てのデータ保管・処理は集中</a:t>
            </a:r>
          </a:p>
        </p:txBody>
      </p:sp>
      <p:sp>
        <p:nvSpPr>
          <p:cNvPr id="252" name="テキスト ボックス 251"/>
          <p:cNvSpPr txBox="1"/>
          <p:nvPr/>
        </p:nvSpPr>
        <p:spPr>
          <a:xfrm>
            <a:off x="2411760" y="5967504"/>
            <a:ext cx="2088232" cy="400110"/>
          </a:xfrm>
          <a:prstGeom prst="rect">
            <a:avLst/>
          </a:prstGeom>
          <a:noFill/>
        </p:spPr>
        <p:txBody>
          <a:bodyPr wrap="square" rtlCol="0">
            <a:spAutoFit/>
          </a:bodyPr>
          <a:lstStyle/>
          <a:p>
            <a:pPr algn="ctr"/>
            <a:r>
              <a:rPr kumimoji="1" lang="ja-JP" altLang="en-US" sz="1000" dirty="0">
                <a:solidFill>
                  <a:srgbClr val="953735"/>
                </a:solidFill>
                <a:latin typeface="Meiryo" charset="-128"/>
                <a:ea typeface="Meiryo" charset="-128"/>
                <a:cs typeface="Meiryo" charset="-128"/>
              </a:rPr>
              <a:t>大規模なデータ保管・処理は集中</a:t>
            </a:r>
            <a:endParaRPr kumimoji="1" lang="en-US" altLang="ja-JP" sz="1000" dirty="0">
              <a:solidFill>
                <a:srgbClr val="953735"/>
              </a:solidFill>
              <a:latin typeface="Meiryo" charset="-128"/>
              <a:ea typeface="Meiryo" charset="-128"/>
              <a:cs typeface="Meiryo" charset="-128"/>
            </a:endParaRPr>
          </a:p>
          <a:p>
            <a:pPr algn="ctr"/>
            <a:r>
              <a:rPr lang="ja-JP" altLang="en-US" sz="1000" dirty="0">
                <a:solidFill>
                  <a:srgbClr val="953735"/>
                </a:solidFill>
                <a:latin typeface="Meiryo" charset="-128"/>
                <a:ea typeface="Meiryo" charset="-128"/>
                <a:cs typeface="Meiryo" charset="-128"/>
              </a:rPr>
              <a:t>小規模なデータ保管・処理は分散</a:t>
            </a:r>
            <a:endParaRPr lang="en-US" altLang="ja-JP" sz="1000" dirty="0">
              <a:solidFill>
                <a:srgbClr val="953735"/>
              </a:solidFill>
              <a:latin typeface="Meiryo" charset="-128"/>
              <a:ea typeface="Meiryo" charset="-128"/>
              <a:cs typeface="Meiryo" charset="-128"/>
            </a:endParaRPr>
          </a:p>
        </p:txBody>
      </p:sp>
      <p:sp>
        <p:nvSpPr>
          <p:cNvPr id="268" name="テキスト ボックス 267"/>
          <p:cNvSpPr txBox="1"/>
          <p:nvPr/>
        </p:nvSpPr>
        <p:spPr>
          <a:xfrm>
            <a:off x="4643508" y="5967265"/>
            <a:ext cx="2088232" cy="400110"/>
          </a:xfrm>
          <a:prstGeom prst="rect">
            <a:avLst/>
          </a:prstGeom>
          <a:noFill/>
        </p:spPr>
        <p:txBody>
          <a:bodyPr wrap="square" rtlCol="0">
            <a:spAutoFit/>
          </a:bodyPr>
          <a:lstStyle/>
          <a:p>
            <a:pPr algn="ctr"/>
            <a:r>
              <a:rPr kumimoji="1" lang="ja-JP" altLang="en-US" sz="1000" dirty="0">
                <a:solidFill>
                  <a:srgbClr val="009051"/>
                </a:solidFill>
                <a:latin typeface="Meiryo" charset="-128"/>
                <a:ea typeface="Meiryo" charset="-128"/>
                <a:cs typeface="Meiryo" charset="-128"/>
              </a:rPr>
              <a:t>大規模なデータ保管・処理は集中</a:t>
            </a:r>
            <a:endParaRPr kumimoji="1" lang="en-US" altLang="ja-JP" sz="1000" dirty="0">
              <a:solidFill>
                <a:srgbClr val="009051"/>
              </a:solidFill>
              <a:latin typeface="Meiryo" charset="-128"/>
              <a:ea typeface="Meiryo" charset="-128"/>
              <a:cs typeface="Meiryo" charset="-128"/>
            </a:endParaRPr>
          </a:p>
          <a:p>
            <a:pPr algn="ctr"/>
            <a:r>
              <a:rPr lang="ja-JP" altLang="en-US" sz="1000" dirty="0">
                <a:solidFill>
                  <a:srgbClr val="009051"/>
                </a:solidFill>
                <a:latin typeface="Meiryo" charset="-128"/>
                <a:ea typeface="Meiryo" charset="-128"/>
                <a:cs typeface="Meiryo" charset="-128"/>
              </a:rPr>
              <a:t>小規模なデータ保管・処理は分散</a:t>
            </a:r>
            <a:endParaRPr lang="en-US" altLang="ja-JP" sz="1000" dirty="0">
              <a:solidFill>
                <a:srgbClr val="009051"/>
              </a:solidFill>
              <a:latin typeface="Meiryo" charset="-128"/>
              <a:ea typeface="Meiryo" charset="-128"/>
              <a:cs typeface="Meiryo" charset="-128"/>
            </a:endParaRPr>
          </a:p>
        </p:txBody>
      </p:sp>
      <p:sp>
        <p:nvSpPr>
          <p:cNvPr id="269" name="テキスト ボックス 268"/>
          <p:cNvSpPr txBox="1"/>
          <p:nvPr/>
        </p:nvSpPr>
        <p:spPr>
          <a:xfrm>
            <a:off x="6869078" y="5899338"/>
            <a:ext cx="2088232" cy="553998"/>
          </a:xfrm>
          <a:prstGeom prst="rect">
            <a:avLst/>
          </a:prstGeom>
          <a:noFill/>
        </p:spPr>
        <p:txBody>
          <a:bodyPr wrap="square" rtlCol="0">
            <a:spAutoFit/>
          </a:bodyPr>
          <a:lstStyle/>
          <a:p>
            <a:pPr algn="ctr"/>
            <a:r>
              <a:rPr kumimoji="1" lang="ja-JP" altLang="en-US" sz="1000" dirty="0">
                <a:solidFill>
                  <a:srgbClr val="0432FF"/>
                </a:solidFill>
                <a:latin typeface="Meiryo" charset="-128"/>
                <a:ea typeface="Meiryo" charset="-128"/>
                <a:cs typeface="Meiryo" charset="-128"/>
              </a:rPr>
              <a:t>大規模なデータ保管・処理は集中</a:t>
            </a:r>
            <a:endParaRPr kumimoji="1" lang="en-US" altLang="ja-JP" sz="1000" dirty="0">
              <a:solidFill>
                <a:srgbClr val="0432FF"/>
              </a:solidFill>
              <a:latin typeface="Meiryo" charset="-128"/>
              <a:ea typeface="Meiryo" charset="-128"/>
              <a:cs typeface="Meiryo" charset="-128"/>
            </a:endParaRPr>
          </a:p>
          <a:p>
            <a:pPr algn="ctr"/>
            <a:r>
              <a:rPr lang="ja-JP" altLang="en-US" sz="1000" dirty="0">
                <a:solidFill>
                  <a:srgbClr val="0432FF"/>
                </a:solidFill>
                <a:latin typeface="Meiryo" charset="-128"/>
                <a:ea typeface="Meiryo" charset="-128"/>
                <a:cs typeface="Meiryo" charset="-128"/>
              </a:rPr>
              <a:t>小規模なデータ保管・処理は分散</a:t>
            </a:r>
            <a:endParaRPr lang="en-US" altLang="ja-JP" sz="1000" dirty="0">
              <a:solidFill>
                <a:srgbClr val="0432FF"/>
              </a:solidFill>
              <a:latin typeface="Meiryo" charset="-128"/>
              <a:ea typeface="Meiryo" charset="-128"/>
              <a:cs typeface="Meiryo" charset="-128"/>
            </a:endParaRPr>
          </a:p>
          <a:p>
            <a:pPr algn="ctr"/>
            <a:r>
              <a:rPr lang="ja-JP" altLang="en-US" sz="1000" dirty="0">
                <a:solidFill>
                  <a:srgbClr val="0432FF"/>
                </a:solidFill>
                <a:latin typeface="Meiryo" charset="-128"/>
                <a:ea typeface="Meiryo" charset="-128"/>
                <a:cs typeface="Meiryo" charset="-128"/>
              </a:rPr>
              <a:t>高速な処理・応答・制御は超分散</a:t>
            </a:r>
            <a:endParaRPr lang="en-US" altLang="ja-JP" sz="1000" dirty="0">
              <a:solidFill>
                <a:srgbClr val="0432FF"/>
              </a:solidFill>
              <a:latin typeface="Meiryo" charset="-128"/>
              <a:ea typeface="Meiryo" charset="-128"/>
              <a:cs typeface="Meiryo" charset="-128"/>
            </a:endParaRPr>
          </a:p>
        </p:txBody>
      </p:sp>
      <p:sp>
        <p:nvSpPr>
          <p:cNvPr id="270" name="テキスト ボックス 269"/>
          <p:cNvSpPr txBox="1"/>
          <p:nvPr/>
        </p:nvSpPr>
        <p:spPr>
          <a:xfrm>
            <a:off x="169246" y="1203539"/>
            <a:ext cx="2088231" cy="253916"/>
          </a:xfrm>
          <a:prstGeom prst="rect">
            <a:avLst/>
          </a:prstGeom>
          <a:noFill/>
        </p:spPr>
        <p:txBody>
          <a:bodyPr wrap="square" rtlCol="0">
            <a:spAutoFit/>
          </a:bodyPr>
          <a:lstStyle/>
          <a:p>
            <a:pPr algn="ctr"/>
            <a:r>
              <a:rPr kumimoji="1" lang="ja-JP" altLang="en-US" sz="1050" b="1" dirty="0">
                <a:solidFill>
                  <a:schemeClr val="accent6">
                    <a:lumMod val="50000"/>
                  </a:schemeClr>
                </a:solidFill>
                <a:latin typeface="Meiryo" charset="-128"/>
                <a:ea typeface="Meiryo" charset="-128"/>
                <a:cs typeface="Meiryo" charset="-128"/>
              </a:rPr>
              <a:t>集中コンピューティング</a:t>
            </a:r>
          </a:p>
        </p:txBody>
      </p:sp>
      <p:sp>
        <p:nvSpPr>
          <p:cNvPr id="271" name="テキスト ボックス 270"/>
          <p:cNvSpPr txBox="1"/>
          <p:nvPr/>
        </p:nvSpPr>
        <p:spPr>
          <a:xfrm>
            <a:off x="2418939" y="1203538"/>
            <a:ext cx="2088231" cy="253916"/>
          </a:xfrm>
          <a:prstGeom prst="rect">
            <a:avLst/>
          </a:prstGeom>
          <a:noFill/>
        </p:spPr>
        <p:txBody>
          <a:bodyPr wrap="square" rtlCol="0">
            <a:spAutoFit/>
          </a:bodyPr>
          <a:lstStyle/>
          <a:p>
            <a:pPr algn="ctr"/>
            <a:r>
              <a:rPr kumimoji="1" lang="ja-JP" altLang="en-US" sz="1050" b="1">
                <a:solidFill>
                  <a:srgbClr val="953735"/>
                </a:solidFill>
                <a:latin typeface="Meiryo" charset="-128"/>
                <a:ea typeface="Meiryo" charset="-128"/>
                <a:cs typeface="Meiryo" charset="-128"/>
              </a:rPr>
              <a:t>分散コンピューティング</a:t>
            </a:r>
            <a:endParaRPr kumimoji="1" lang="ja-JP" altLang="en-US" sz="1050" b="1" dirty="0">
              <a:solidFill>
                <a:srgbClr val="953735"/>
              </a:solidFill>
              <a:latin typeface="Meiryo" charset="-128"/>
              <a:ea typeface="Meiryo" charset="-128"/>
              <a:cs typeface="Meiryo" charset="-128"/>
            </a:endParaRPr>
          </a:p>
        </p:txBody>
      </p:sp>
      <p:sp>
        <p:nvSpPr>
          <p:cNvPr id="272" name="テキスト ボックス 271"/>
          <p:cNvSpPr txBox="1"/>
          <p:nvPr/>
        </p:nvSpPr>
        <p:spPr>
          <a:xfrm>
            <a:off x="4627581" y="1204368"/>
            <a:ext cx="2088231" cy="253916"/>
          </a:xfrm>
          <a:prstGeom prst="rect">
            <a:avLst/>
          </a:prstGeom>
          <a:noFill/>
        </p:spPr>
        <p:txBody>
          <a:bodyPr wrap="square" rtlCol="0">
            <a:spAutoFit/>
          </a:bodyPr>
          <a:lstStyle/>
          <a:p>
            <a:pPr algn="ctr"/>
            <a:r>
              <a:rPr kumimoji="1" lang="ja-JP" altLang="en-US" sz="1050" b="1" dirty="0">
                <a:solidFill>
                  <a:srgbClr val="009051"/>
                </a:solidFill>
                <a:latin typeface="Meiryo" charset="-128"/>
                <a:ea typeface="Meiryo" charset="-128"/>
                <a:cs typeface="Meiryo" charset="-128"/>
              </a:rPr>
              <a:t>クラウド・コンピューティング</a:t>
            </a:r>
          </a:p>
        </p:txBody>
      </p:sp>
      <p:sp>
        <p:nvSpPr>
          <p:cNvPr id="273" name="テキスト ボックス 272"/>
          <p:cNvSpPr txBox="1"/>
          <p:nvPr/>
        </p:nvSpPr>
        <p:spPr>
          <a:xfrm>
            <a:off x="6869079" y="1204609"/>
            <a:ext cx="2088231" cy="253916"/>
          </a:xfrm>
          <a:prstGeom prst="rect">
            <a:avLst/>
          </a:prstGeom>
          <a:noFill/>
        </p:spPr>
        <p:txBody>
          <a:bodyPr wrap="square" rtlCol="0">
            <a:spAutoFit/>
          </a:bodyPr>
          <a:lstStyle/>
          <a:p>
            <a:pPr algn="ctr"/>
            <a:r>
              <a:rPr kumimoji="1" lang="ja-JP" altLang="en-US" sz="1050" b="1">
                <a:solidFill>
                  <a:srgbClr val="0432FF"/>
                </a:solidFill>
                <a:latin typeface="Meiryo" charset="-128"/>
                <a:ea typeface="Meiryo" charset="-128"/>
                <a:cs typeface="Meiryo" charset="-128"/>
              </a:rPr>
              <a:t>超分散コンピューティング</a:t>
            </a:r>
            <a:endParaRPr kumimoji="1" lang="ja-JP" altLang="en-US" sz="1050" b="1" dirty="0">
              <a:solidFill>
                <a:srgbClr val="0432FF"/>
              </a:solidFill>
              <a:latin typeface="Meiryo" charset="-128"/>
              <a:ea typeface="Meiryo" charset="-128"/>
              <a:cs typeface="Meiryo" charset="-128"/>
            </a:endParaRPr>
          </a:p>
        </p:txBody>
      </p:sp>
      <p:sp>
        <p:nvSpPr>
          <p:cNvPr id="274" name="テキスト ボックス 273"/>
          <p:cNvSpPr txBox="1"/>
          <p:nvPr/>
        </p:nvSpPr>
        <p:spPr>
          <a:xfrm>
            <a:off x="7951261" y="2411200"/>
            <a:ext cx="902811" cy="338554"/>
          </a:xfrm>
          <a:prstGeom prst="rect">
            <a:avLst/>
          </a:prstGeom>
          <a:noFill/>
        </p:spPr>
        <p:txBody>
          <a:bodyPr wrap="none" rtlCol="0">
            <a:spAutoFit/>
          </a:bodyPr>
          <a:lstStyle/>
          <a:p>
            <a:r>
              <a:rPr kumimoji="1" lang="ja-JP" altLang="en-US" sz="800">
                <a:solidFill>
                  <a:srgbClr val="0432FF"/>
                </a:solidFill>
                <a:latin typeface="Meiryo" charset="-128"/>
                <a:ea typeface="Meiryo" charset="-128"/>
                <a:cs typeface="Meiryo" charset="-128"/>
              </a:rPr>
              <a:t>通信経</a:t>
            </a:r>
            <a:r>
              <a:rPr kumimoji="1" lang="ja-JP" altLang="en-US" sz="800" dirty="0">
                <a:solidFill>
                  <a:srgbClr val="0432FF"/>
                </a:solidFill>
                <a:latin typeface="Meiryo" charset="-128"/>
                <a:ea typeface="Meiryo" charset="-128"/>
                <a:cs typeface="Meiryo" charset="-128"/>
              </a:rPr>
              <a:t>路上の</a:t>
            </a:r>
            <a:endParaRPr kumimoji="1" lang="en-US" altLang="ja-JP" sz="800" dirty="0">
              <a:solidFill>
                <a:srgbClr val="0432FF"/>
              </a:solidFill>
              <a:latin typeface="Meiryo" charset="-128"/>
              <a:ea typeface="Meiryo" charset="-128"/>
              <a:cs typeface="Meiryo" charset="-128"/>
            </a:endParaRPr>
          </a:p>
          <a:p>
            <a:r>
              <a:rPr kumimoji="1" lang="ja-JP" altLang="en-US" sz="800" dirty="0">
                <a:solidFill>
                  <a:srgbClr val="0432FF"/>
                </a:solidFill>
                <a:latin typeface="Meiryo" charset="-128"/>
                <a:ea typeface="Meiryo" charset="-128"/>
                <a:cs typeface="Meiryo" charset="-128"/>
              </a:rPr>
              <a:t>エッジサーバー</a:t>
            </a:r>
          </a:p>
        </p:txBody>
      </p:sp>
      <p:sp>
        <p:nvSpPr>
          <p:cNvPr id="275" name="テキスト ボックス 274"/>
          <p:cNvSpPr txBox="1"/>
          <p:nvPr/>
        </p:nvSpPr>
        <p:spPr>
          <a:xfrm>
            <a:off x="2381419" y="3530084"/>
            <a:ext cx="800219" cy="215444"/>
          </a:xfrm>
          <a:prstGeom prst="rect">
            <a:avLst/>
          </a:prstGeom>
          <a:noFill/>
        </p:spPr>
        <p:txBody>
          <a:bodyPr wrap="none" rtlCol="0">
            <a:spAutoFit/>
          </a:bodyPr>
          <a:lstStyle/>
          <a:p>
            <a:r>
              <a:rPr kumimoji="1" lang="ja-JP" altLang="en-US" sz="800">
                <a:solidFill>
                  <a:srgbClr val="009051"/>
                </a:solidFill>
                <a:latin typeface="Meiryo" charset="-128"/>
                <a:ea typeface="Meiryo" charset="-128"/>
                <a:cs typeface="Meiryo" charset="-128"/>
              </a:rPr>
              <a:t>分散サーバー</a:t>
            </a:r>
            <a:endParaRPr kumimoji="1" lang="ja-JP" altLang="en-US" sz="800" dirty="0">
              <a:solidFill>
                <a:srgbClr val="009051"/>
              </a:solidFill>
              <a:latin typeface="Meiryo" charset="-128"/>
              <a:ea typeface="Meiryo" charset="-128"/>
              <a:cs typeface="Meiryo" charset="-128"/>
            </a:endParaRPr>
          </a:p>
        </p:txBody>
      </p:sp>
      <p:sp>
        <p:nvSpPr>
          <p:cNvPr id="276" name="テキスト ボックス 275"/>
          <p:cNvSpPr txBox="1"/>
          <p:nvPr/>
        </p:nvSpPr>
        <p:spPr>
          <a:xfrm>
            <a:off x="5985919" y="3526568"/>
            <a:ext cx="800219" cy="215444"/>
          </a:xfrm>
          <a:prstGeom prst="rect">
            <a:avLst/>
          </a:prstGeom>
          <a:noFill/>
        </p:spPr>
        <p:txBody>
          <a:bodyPr wrap="none" rtlCol="0">
            <a:spAutoFit/>
          </a:bodyPr>
          <a:lstStyle/>
          <a:p>
            <a:r>
              <a:rPr kumimoji="1" lang="ja-JP" altLang="en-US" sz="800">
                <a:solidFill>
                  <a:srgbClr val="009051"/>
                </a:solidFill>
                <a:latin typeface="Meiryo" charset="-128"/>
                <a:ea typeface="Meiryo" charset="-128"/>
                <a:cs typeface="Meiryo" charset="-128"/>
              </a:rPr>
              <a:t>分散サーバー</a:t>
            </a:r>
            <a:endParaRPr kumimoji="1" lang="ja-JP" altLang="en-US" sz="800" dirty="0">
              <a:solidFill>
                <a:srgbClr val="009051"/>
              </a:solidFill>
              <a:latin typeface="Meiryo" charset="-128"/>
              <a:ea typeface="Meiryo" charset="-128"/>
              <a:cs typeface="Meiryo" charset="-128"/>
            </a:endParaRPr>
          </a:p>
        </p:txBody>
      </p:sp>
      <p:sp>
        <p:nvSpPr>
          <p:cNvPr id="280" name="テキスト ボックス 279"/>
          <p:cNvSpPr txBox="1"/>
          <p:nvPr/>
        </p:nvSpPr>
        <p:spPr>
          <a:xfrm>
            <a:off x="6872162" y="3490319"/>
            <a:ext cx="902811" cy="338554"/>
          </a:xfrm>
          <a:prstGeom prst="rect">
            <a:avLst/>
          </a:prstGeom>
          <a:noFill/>
        </p:spPr>
        <p:txBody>
          <a:bodyPr wrap="none" rtlCol="0">
            <a:spAutoFit/>
          </a:bodyPr>
          <a:lstStyle/>
          <a:p>
            <a:r>
              <a:rPr kumimoji="1" lang="ja-JP" altLang="en-US" sz="800" dirty="0">
                <a:solidFill>
                  <a:srgbClr val="0432FF"/>
                </a:solidFill>
                <a:latin typeface="Meiryo" charset="-128"/>
                <a:ea typeface="Meiryo" charset="-128"/>
                <a:cs typeface="Meiryo" charset="-128"/>
              </a:rPr>
              <a:t>ローカル</a:t>
            </a:r>
            <a:endParaRPr kumimoji="1" lang="en-US" altLang="ja-JP" sz="800" dirty="0">
              <a:solidFill>
                <a:srgbClr val="0432FF"/>
              </a:solidFill>
              <a:latin typeface="Meiryo" charset="-128"/>
              <a:ea typeface="Meiryo" charset="-128"/>
              <a:cs typeface="Meiryo" charset="-128"/>
            </a:endParaRPr>
          </a:p>
          <a:p>
            <a:r>
              <a:rPr kumimoji="1" lang="ja-JP" altLang="en-US" sz="800" dirty="0">
                <a:solidFill>
                  <a:srgbClr val="0432FF"/>
                </a:solidFill>
                <a:latin typeface="Meiryo" charset="-128"/>
                <a:ea typeface="Meiryo" charset="-128"/>
                <a:cs typeface="Meiryo" charset="-128"/>
              </a:rPr>
              <a:t>エッジサーバー</a:t>
            </a:r>
          </a:p>
        </p:txBody>
      </p:sp>
      <p:sp>
        <p:nvSpPr>
          <p:cNvPr id="199" name="テキスト ボックス 198"/>
          <p:cNvSpPr txBox="1"/>
          <p:nvPr/>
        </p:nvSpPr>
        <p:spPr>
          <a:xfrm>
            <a:off x="166293" y="990691"/>
            <a:ext cx="2088231" cy="276999"/>
          </a:xfrm>
          <a:prstGeom prst="rect">
            <a:avLst/>
          </a:prstGeom>
          <a:noFill/>
        </p:spPr>
        <p:txBody>
          <a:bodyPr wrap="square" rtlCol="0">
            <a:spAutoFit/>
          </a:bodyPr>
          <a:lstStyle/>
          <a:p>
            <a:r>
              <a:rPr kumimoji="1" lang="en-US" altLang="ja-JP" sz="1200" dirty="0">
                <a:solidFill>
                  <a:schemeClr val="accent6">
                    <a:lumMod val="50000"/>
                  </a:schemeClr>
                </a:solidFill>
                <a:latin typeface="Meiryo" charset="-128"/>
                <a:ea typeface="Meiryo" charset="-128"/>
                <a:cs typeface="Meiryo" charset="-128"/>
              </a:rPr>
              <a:t>1960</a:t>
            </a:r>
            <a:r>
              <a:rPr kumimoji="1" lang="ja-JP" altLang="en-US" sz="1200" dirty="0">
                <a:solidFill>
                  <a:schemeClr val="accent6">
                    <a:lumMod val="50000"/>
                  </a:schemeClr>
                </a:solidFill>
                <a:latin typeface="Meiryo" charset="-128"/>
                <a:ea typeface="Meiryo" charset="-128"/>
                <a:cs typeface="Meiryo" charset="-128"/>
              </a:rPr>
              <a:t>年代</a:t>
            </a:r>
            <a:r>
              <a:rPr kumimoji="1" lang="en-US" altLang="ja-JP" sz="1200" dirty="0">
                <a:solidFill>
                  <a:schemeClr val="accent6">
                    <a:lumMod val="50000"/>
                  </a:schemeClr>
                </a:solidFill>
                <a:latin typeface="Meiryo" charset="-128"/>
                <a:ea typeface="Meiryo" charset="-128"/>
                <a:cs typeface="Meiryo" charset="-128"/>
              </a:rPr>
              <a:t>〜</a:t>
            </a:r>
            <a:endParaRPr kumimoji="1" lang="ja-JP" altLang="en-US" sz="1200" dirty="0">
              <a:solidFill>
                <a:schemeClr val="accent6">
                  <a:lumMod val="50000"/>
                </a:schemeClr>
              </a:solidFill>
              <a:latin typeface="Meiryo" charset="-128"/>
              <a:ea typeface="Meiryo" charset="-128"/>
              <a:cs typeface="Meiryo" charset="-128"/>
            </a:endParaRPr>
          </a:p>
        </p:txBody>
      </p:sp>
      <p:sp>
        <p:nvSpPr>
          <p:cNvPr id="200" name="テキスト ボックス 199"/>
          <p:cNvSpPr txBox="1"/>
          <p:nvPr/>
        </p:nvSpPr>
        <p:spPr>
          <a:xfrm>
            <a:off x="2415986" y="990690"/>
            <a:ext cx="2088231" cy="276999"/>
          </a:xfrm>
          <a:prstGeom prst="rect">
            <a:avLst/>
          </a:prstGeom>
          <a:noFill/>
        </p:spPr>
        <p:txBody>
          <a:bodyPr wrap="square" rtlCol="0">
            <a:spAutoFit/>
          </a:bodyPr>
          <a:lstStyle/>
          <a:p>
            <a:r>
              <a:rPr kumimoji="1" lang="en-US" altLang="ja-JP" sz="1200" dirty="0">
                <a:solidFill>
                  <a:srgbClr val="953735"/>
                </a:solidFill>
                <a:latin typeface="Meiryo" charset="-128"/>
                <a:ea typeface="Meiryo" charset="-128"/>
                <a:cs typeface="Meiryo" charset="-128"/>
              </a:rPr>
              <a:t>1980</a:t>
            </a:r>
            <a:r>
              <a:rPr kumimoji="1" lang="ja-JP" altLang="en-US" sz="1200" dirty="0">
                <a:solidFill>
                  <a:srgbClr val="953735"/>
                </a:solidFill>
                <a:latin typeface="Meiryo" charset="-128"/>
                <a:ea typeface="Meiryo" charset="-128"/>
                <a:cs typeface="Meiryo" charset="-128"/>
              </a:rPr>
              <a:t>年代</a:t>
            </a:r>
            <a:r>
              <a:rPr kumimoji="1" lang="en-US" altLang="ja-JP" sz="1200" dirty="0">
                <a:solidFill>
                  <a:srgbClr val="953735"/>
                </a:solidFill>
                <a:latin typeface="Meiryo" charset="-128"/>
                <a:ea typeface="Meiryo" charset="-128"/>
                <a:cs typeface="Meiryo" charset="-128"/>
              </a:rPr>
              <a:t>〜</a:t>
            </a:r>
            <a:endParaRPr kumimoji="1" lang="ja-JP" altLang="en-US" sz="1200" dirty="0">
              <a:solidFill>
                <a:srgbClr val="953735"/>
              </a:solidFill>
              <a:latin typeface="Meiryo" charset="-128"/>
              <a:ea typeface="Meiryo" charset="-128"/>
              <a:cs typeface="Meiryo" charset="-128"/>
            </a:endParaRPr>
          </a:p>
        </p:txBody>
      </p:sp>
      <p:sp>
        <p:nvSpPr>
          <p:cNvPr id="201" name="テキスト ボックス 200"/>
          <p:cNvSpPr txBox="1"/>
          <p:nvPr/>
        </p:nvSpPr>
        <p:spPr>
          <a:xfrm>
            <a:off x="4624628" y="991520"/>
            <a:ext cx="2088231" cy="276999"/>
          </a:xfrm>
          <a:prstGeom prst="rect">
            <a:avLst/>
          </a:prstGeom>
          <a:noFill/>
        </p:spPr>
        <p:txBody>
          <a:bodyPr wrap="square" rtlCol="0">
            <a:spAutoFit/>
          </a:bodyPr>
          <a:lstStyle/>
          <a:p>
            <a:r>
              <a:rPr kumimoji="1" lang="en-US" altLang="ja-JP" sz="1200" dirty="0">
                <a:solidFill>
                  <a:srgbClr val="009051"/>
                </a:solidFill>
                <a:latin typeface="Meiryo" charset="-128"/>
                <a:ea typeface="Meiryo" charset="-128"/>
                <a:cs typeface="Meiryo" charset="-128"/>
              </a:rPr>
              <a:t>2000</a:t>
            </a:r>
            <a:r>
              <a:rPr kumimoji="1" lang="ja-JP" altLang="en-US" sz="1200" dirty="0">
                <a:solidFill>
                  <a:srgbClr val="009051"/>
                </a:solidFill>
                <a:latin typeface="Meiryo" charset="-128"/>
                <a:ea typeface="Meiryo" charset="-128"/>
                <a:cs typeface="Meiryo" charset="-128"/>
              </a:rPr>
              <a:t>年代</a:t>
            </a:r>
            <a:r>
              <a:rPr kumimoji="1" lang="en-US" altLang="ja-JP" sz="1200" dirty="0">
                <a:solidFill>
                  <a:srgbClr val="009051"/>
                </a:solidFill>
                <a:latin typeface="Meiryo" charset="-128"/>
                <a:ea typeface="Meiryo" charset="-128"/>
                <a:cs typeface="Meiryo" charset="-128"/>
              </a:rPr>
              <a:t>〜</a:t>
            </a:r>
            <a:endParaRPr kumimoji="1" lang="ja-JP" altLang="en-US" sz="1200" dirty="0">
              <a:solidFill>
                <a:srgbClr val="009051"/>
              </a:solidFill>
              <a:latin typeface="Meiryo" charset="-128"/>
              <a:ea typeface="Meiryo" charset="-128"/>
              <a:cs typeface="Meiryo" charset="-128"/>
            </a:endParaRPr>
          </a:p>
        </p:txBody>
      </p:sp>
      <p:sp>
        <p:nvSpPr>
          <p:cNvPr id="203" name="テキスト ボックス 202"/>
          <p:cNvSpPr txBox="1"/>
          <p:nvPr/>
        </p:nvSpPr>
        <p:spPr>
          <a:xfrm>
            <a:off x="6866126" y="991761"/>
            <a:ext cx="2088231" cy="276999"/>
          </a:xfrm>
          <a:prstGeom prst="rect">
            <a:avLst/>
          </a:prstGeom>
          <a:noFill/>
        </p:spPr>
        <p:txBody>
          <a:bodyPr wrap="square" rtlCol="0">
            <a:spAutoFit/>
          </a:bodyPr>
          <a:lstStyle/>
          <a:p>
            <a:r>
              <a:rPr kumimoji="1" lang="en-US" altLang="ja-JP" sz="1200" dirty="0">
                <a:solidFill>
                  <a:srgbClr val="0432FF"/>
                </a:solidFill>
                <a:latin typeface="Meiryo" charset="-128"/>
                <a:ea typeface="Meiryo" charset="-128"/>
                <a:cs typeface="Meiryo" charset="-128"/>
              </a:rPr>
              <a:t>2015</a:t>
            </a:r>
            <a:r>
              <a:rPr kumimoji="1" lang="ja-JP" altLang="en-US" sz="1200" dirty="0">
                <a:solidFill>
                  <a:srgbClr val="0432FF"/>
                </a:solidFill>
                <a:latin typeface="Meiryo" charset="-128"/>
                <a:ea typeface="Meiryo" charset="-128"/>
                <a:cs typeface="Meiryo" charset="-128"/>
              </a:rPr>
              <a:t>年</a:t>
            </a:r>
            <a:r>
              <a:rPr kumimoji="1" lang="en-US" altLang="ja-JP" sz="1200" dirty="0">
                <a:solidFill>
                  <a:srgbClr val="0432FF"/>
                </a:solidFill>
                <a:latin typeface="Meiryo" charset="-128"/>
                <a:ea typeface="Meiryo" charset="-128"/>
                <a:cs typeface="Meiryo" charset="-128"/>
              </a:rPr>
              <a:t>〜</a:t>
            </a:r>
            <a:endParaRPr kumimoji="1" lang="ja-JP" altLang="en-US" sz="1200" dirty="0">
              <a:solidFill>
                <a:srgbClr val="0432FF"/>
              </a:solidFill>
              <a:latin typeface="Meiryo" charset="-128"/>
              <a:ea typeface="Meiryo" charset="-128"/>
              <a:cs typeface="Meiryo" charset="-128"/>
            </a:endParaRPr>
          </a:p>
        </p:txBody>
      </p:sp>
      <p:sp>
        <p:nvSpPr>
          <p:cNvPr id="204" name="正方形/長方形 203"/>
          <p:cNvSpPr/>
          <p:nvPr/>
        </p:nvSpPr>
        <p:spPr>
          <a:xfrm>
            <a:off x="7325105" y="4358697"/>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5" name="正方形/長方形 204"/>
          <p:cNvSpPr/>
          <p:nvPr/>
        </p:nvSpPr>
        <p:spPr>
          <a:xfrm>
            <a:off x="7163656" y="4699227"/>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6" name="正方形/長方形 205"/>
          <p:cNvSpPr/>
          <p:nvPr/>
        </p:nvSpPr>
        <p:spPr>
          <a:xfrm>
            <a:off x="7556232" y="4699227"/>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7" name="正方形/長方形 206"/>
          <p:cNvSpPr/>
          <p:nvPr/>
        </p:nvSpPr>
        <p:spPr>
          <a:xfrm>
            <a:off x="8256158" y="4495880"/>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3" name="正方形/長方形 252"/>
          <p:cNvSpPr/>
          <p:nvPr/>
        </p:nvSpPr>
        <p:spPr>
          <a:xfrm>
            <a:off x="8752744" y="4477619"/>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4" name="テキスト ボックス 33"/>
          <p:cNvSpPr txBox="1"/>
          <p:nvPr/>
        </p:nvSpPr>
        <p:spPr>
          <a:xfrm>
            <a:off x="7292146" y="4872492"/>
            <a:ext cx="1313180" cy="215444"/>
          </a:xfrm>
          <a:prstGeom prst="rect">
            <a:avLst/>
          </a:prstGeom>
          <a:noFill/>
        </p:spPr>
        <p:txBody>
          <a:bodyPr wrap="none" rtlCol="0">
            <a:spAutoFit/>
          </a:bodyPr>
          <a:lstStyle>
            <a:defPPr>
              <a:defRPr lang="ja-JP"/>
            </a:defPPr>
            <a:lvl1pPr>
              <a:defRPr sz="800">
                <a:solidFill>
                  <a:srgbClr val="0432FF"/>
                </a:solidFill>
                <a:latin typeface="Meiryo" charset="-128"/>
                <a:ea typeface="Meiryo" charset="-128"/>
                <a:cs typeface="Meiryo" charset="-128"/>
              </a:defRPr>
            </a:lvl1pPr>
          </a:lstStyle>
          <a:p>
            <a:r>
              <a:rPr lang="ja-JP" altLang="en-US"/>
              <a:t>組み込みコンピューター</a:t>
            </a:r>
            <a:endParaRPr lang="ja-JP" altLang="en-US" dirty="0"/>
          </a:p>
        </p:txBody>
      </p:sp>
    </p:spTree>
    <p:extLst>
      <p:ext uri="{BB962C8B-B14F-4D97-AF65-F5344CB8AC3E}">
        <p14:creationId xmlns:p14="http://schemas.microsoft.com/office/powerpoint/2010/main" val="23256345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 name="正方形/長方形 124">
            <a:extLst>
              <a:ext uri="{FF2B5EF4-FFF2-40B4-BE49-F238E27FC236}">
                <a16:creationId xmlns:a16="http://schemas.microsoft.com/office/drawing/2014/main" id="{AFC3F040-9D6F-B843-BFC2-319479266C82}"/>
              </a:ext>
            </a:extLst>
          </p:cNvPr>
          <p:cNvSpPr/>
          <p:nvPr/>
        </p:nvSpPr>
        <p:spPr>
          <a:xfrm>
            <a:off x="651710" y="795134"/>
            <a:ext cx="7844179" cy="4280904"/>
          </a:xfrm>
          <a:prstGeom prst="rect">
            <a:avLst/>
          </a:prstGeom>
          <a:solidFill>
            <a:schemeClr val="bg1">
              <a:lumMod val="9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3" name="円/楕円 102">
            <a:extLst>
              <a:ext uri="{FF2B5EF4-FFF2-40B4-BE49-F238E27FC236}">
                <a16:creationId xmlns:a16="http://schemas.microsoft.com/office/drawing/2014/main" id="{3F1D4509-0FC8-5B4B-B92C-0D7786F5BCD2}"/>
              </a:ext>
            </a:extLst>
          </p:cNvPr>
          <p:cNvSpPr/>
          <p:nvPr/>
        </p:nvSpPr>
        <p:spPr>
          <a:xfrm>
            <a:off x="2647193" y="3921437"/>
            <a:ext cx="3838718" cy="1125458"/>
          </a:xfrm>
          <a:prstGeom prst="ellipse">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2" name="円/楕円 101">
            <a:extLst>
              <a:ext uri="{FF2B5EF4-FFF2-40B4-BE49-F238E27FC236}">
                <a16:creationId xmlns:a16="http://schemas.microsoft.com/office/drawing/2014/main" id="{33318B23-F773-2C48-AABC-F02DE7F0280B}"/>
              </a:ext>
            </a:extLst>
          </p:cNvPr>
          <p:cNvSpPr/>
          <p:nvPr/>
        </p:nvSpPr>
        <p:spPr>
          <a:xfrm>
            <a:off x="2647193" y="2497084"/>
            <a:ext cx="3838718" cy="1125458"/>
          </a:xfrm>
          <a:prstGeom prst="ellipse">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1" name="円/楕円 90">
            <a:extLst>
              <a:ext uri="{FF2B5EF4-FFF2-40B4-BE49-F238E27FC236}">
                <a16:creationId xmlns:a16="http://schemas.microsoft.com/office/drawing/2014/main" id="{098E817D-B299-9148-95E3-B7D3AD535A33}"/>
              </a:ext>
            </a:extLst>
          </p:cNvPr>
          <p:cNvSpPr/>
          <p:nvPr/>
        </p:nvSpPr>
        <p:spPr>
          <a:xfrm>
            <a:off x="2647193" y="1088390"/>
            <a:ext cx="3838718" cy="1125458"/>
          </a:xfrm>
          <a:prstGeom prst="ellipse">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298B6EFE-BBE8-2B4D-AE41-DC20E22C8BEE}"/>
              </a:ext>
            </a:extLst>
          </p:cNvPr>
          <p:cNvSpPr>
            <a:spLocks noGrp="1"/>
          </p:cNvSpPr>
          <p:nvPr>
            <p:ph type="title"/>
          </p:nvPr>
        </p:nvSpPr>
        <p:spPr/>
        <p:txBody>
          <a:bodyPr/>
          <a:lstStyle/>
          <a:p>
            <a:r>
              <a:rPr kumimoji="1" lang="en-US" altLang="ja-JP" dirty="0"/>
              <a:t>IoT</a:t>
            </a:r>
            <a:r>
              <a:rPr kumimoji="1" lang="ja-JP" altLang="en-US"/>
              <a:t>の目指していること</a:t>
            </a:r>
          </a:p>
        </p:txBody>
      </p:sp>
      <p:pic>
        <p:nvPicPr>
          <p:cNvPr id="4" name="図 3">
            <a:extLst>
              <a:ext uri="{FF2B5EF4-FFF2-40B4-BE49-F238E27FC236}">
                <a16:creationId xmlns:a16="http://schemas.microsoft.com/office/drawing/2014/main" id="{40001BD4-F7A8-8045-84B5-D5E850E08514}"/>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407573" y="1504490"/>
            <a:ext cx="585535" cy="587002"/>
          </a:xfrm>
          <a:prstGeom prst="rect">
            <a:avLst/>
          </a:prstGeom>
          <a:effectLst>
            <a:outerShdw blurRad="50800" dist="38100" dir="2700000" algn="tl" rotWithShape="0">
              <a:prstClr val="black">
                <a:alpha val="40000"/>
              </a:prstClr>
            </a:outerShdw>
          </a:effectLst>
        </p:spPr>
      </p:pic>
      <p:pic>
        <p:nvPicPr>
          <p:cNvPr id="6" name="図 5">
            <a:extLst>
              <a:ext uri="{FF2B5EF4-FFF2-40B4-BE49-F238E27FC236}">
                <a16:creationId xmlns:a16="http://schemas.microsoft.com/office/drawing/2014/main" id="{C358B118-2518-2C4C-88CB-85513512573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096986" y="1522785"/>
            <a:ext cx="585535" cy="587002"/>
          </a:xfrm>
          <a:prstGeom prst="rect">
            <a:avLst/>
          </a:prstGeom>
          <a:effectLst>
            <a:outerShdw blurRad="50800" dist="38100" dir="2700000" algn="tl" rotWithShape="0">
              <a:prstClr val="black">
                <a:alpha val="40000"/>
              </a:prstClr>
            </a:outerShdw>
          </a:effectLst>
        </p:spPr>
      </p:pic>
      <p:pic>
        <p:nvPicPr>
          <p:cNvPr id="10" name="図 9">
            <a:extLst>
              <a:ext uri="{FF2B5EF4-FFF2-40B4-BE49-F238E27FC236}">
                <a16:creationId xmlns:a16="http://schemas.microsoft.com/office/drawing/2014/main" id="{A03DEC9C-75C1-EC4A-B194-46E73EE5C6E0}"/>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096986" y="2935952"/>
            <a:ext cx="585535" cy="587002"/>
          </a:xfrm>
          <a:prstGeom prst="rect">
            <a:avLst/>
          </a:prstGeom>
          <a:effectLst>
            <a:outerShdw blurRad="50800" dist="38100" dir="2700000" algn="tl" rotWithShape="0">
              <a:prstClr val="black">
                <a:alpha val="40000"/>
              </a:prstClr>
            </a:outerShdw>
          </a:effectLst>
        </p:spPr>
      </p:pic>
      <p:pic>
        <p:nvPicPr>
          <p:cNvPr id="1026" name="Picture 2" descr="サーバーのイラスト（1台）">
            <a:extLst>
              <a:ext uri="{FF2B5EF4-FFF2-40B4-BE49-F238E27FC236}">
                <a16:creationId xmlns:a16="http://schemas.microsoft.com/office/drawing/2014/main" id="{30D49BDD-FD8A-2346-8CB6-4F0BCB92BAC1}"/>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357979" y="3695539"/>
            <a:ext cx="428042" cy="506559"/>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1" name="図 20">
            <a:extLst>
              <a:ext uri="{FF2B5EF4-FFF2-40B4-BE49-F238E27FC236}">
                <a16:creationId xmlns:a16="http://schemas.microsoft.com/office/drawing/2014/main" id="{2AF00C5E-101F-1D4A-B422-DA9257D11057}"/>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269009" y="2299618"/>
            <a:ext cx="605980" cy="605980"/>
          </a:xfrm>
          <a:prstGeom prst="rect">
            <a:avLst/>
          </a:prstGeom>
          <a:effectLst>
            <a:outerShdw blurRad="50800" dist="38100" dir="2700000" algn="tl" rotWithShape="0">
              <a:prstClr val="black">
                <a:alpha val="40000"/>
              </a:prstClr>
            </a:outerShdw>
          </a:effectLst>
        </p:spPr>
      </p:pic>
      <p:pic>
        <p:nvPicPr>
          <p:cNvPr id="1036" name="Picture 12" descr="自動生産ラインのイラスト">
            <a:extLst>
              <a:ext uri="{FF2B5EF4-FFF2-40B4-BE49-F238E27FC236}">
                <a16:creationId xmlns:a16="http://schemas.microsoft.com/office/drawing/2014/main" id="{16AD6779-E82A-B740-8C26-0F46F9CB6097}"/>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3227485" y="4411135"/>
            <a:ext cx="595086" cy="46535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1" name="Picture 12" descr="自動生産ラインのイラスト">
            <a:extLst>
              <a:ext uri="{FF2B5EF4-FFF2-40B4-BE49-F238E27FC236}">
                <a16:creationId xmlns:a16="http://schemas.microsoft.com/office/drawing/2014/main" id="{87B284C5-B9DB-4340-BD13-6B987609F429}"/>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5332522" y="4412014"/>
            <a:ext cx="595086" cy="46535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24" name="グループ化 23">
            <a:extLst>
              <a:ext uri="{FF2B5EF4-FFF2-40B4-BE49-F238E27FC236}">
                <a16:creationId xmlns:a16="http://schemas.microsoft.com/office/drawing/2014/main" id="{1013F31D-B50A-334C-854B-360720A2136F}"/>
              </a:ext>
            </a:extLst>
          </p:cNvPr>
          <p:cNvGrpSpPr/>
          <p:nvPr/>
        </p:nvGrpSpPr>
        <p:grpSpPr>
          <a:xfrm>
            <a:off x="3557253" y="1177359"/>
            <a:ext cx="819449" cy="235597"/>
            <a:chOff x="3595674" y="1319626"/>
            <a:chExt cx="819449" cy="235597"/>
          </a:xfrm>
        </p:grpSpPr>
        <p:sp>
          <p:nvSpPr>
            <p:cNvPr id="19" name="右矢印 18">
              <a:extLst>
                <a:ext uri="{FF2B5EF4-FFF2-40B4-BE49-F238E27FC236}">
                  <a16:creationId xmlns:a16="http://schemas.microsoft.com/office/drawing/2014/main" id="{38D71F77-4DE1-0748-B25E-886B681BFFF0}"/>
                </a:ext>
              </a:extLst>
            </p:cNvPr>
            <p:cNvSpPr/>
            <p:nvPr/>
          </p:nvSpPr>
          <p:spPr>
            <a:xfrm rot="20031221">
              <a:off x="3595674" y="1319626"/>
              <a:ext cx="760211" cy="119517"/>
            </a:xfrm>
            <a:prstGeom prst="rightArrow">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6" name="右矢印 45">
              <a:extLst>
                <a:ext uri="{FF2B5EF4-FFF2-40B4-BE49-F238E27FC236}">
                  <a16:creationId xmlns:a16="http://schemas.microsoft.com/office/drawing/2014/main" id="{7AB41718-3FCA-394A-A186-8D0EABFF5496}"/>
                </a:ext>
              </a:extLst>
            </p:cNvPr>
            <p:cNvSpPr/>
            <p:nvPr/>
          </p:nvSpPr>
          <p:spPr>
            <a:xfrm rot="20031221" flipH="1" flipV="1">
              <a:off x="3654912" y="1435706"/>
              <a:ext cx="760211" cy="119517"/>
            </a:xfrm>
            <a:prstGeom prst="rightArrow">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2" name="グループ化 21">
            <a:extLst>
              <a:ext uri="{FF2B5EF4-FFF2-40B4-BE49-F238E27FC236}">
                <a16:creationId xmlns:a16="http://schemas.microsoft.com/office/drawing/2014/main" id="{4B73BC80-9D72-D24B-8859-1BF85383808F}"/>
              </a:ext>
            </a:extLst>
          </p:cNvPr>
          <p:cNvGrpSpPr/>
          <p:nvPr/>
        </p:nvGrpSpPr>
        <p:grpSpPr>
          <a:xfrm flipH="1">
            <a:off x="4767849" y="1174339"/>
            <a:ext cx="819449" cy="235597"/>
            <a:chOff x="4851534" y="1230127"/>
            <a:chExt cx="819449" cy="235597"/>
          </a:xfrm>
        </p:grpSpPr>
        <p:sp>
          <p:nvSpPr>
            <p:cNvPr id="47" name="右矢印 46">
              <a:extLst>
                <a:ext uri="{FF2B5EF4-FFF2-40B4-BE49-F238E27FC236}">
                  <a16:creationId xmlns:a16="http://schemas.microsoft.com/office/drawing/2014/main" id="{07521E22-6F6C-3548-AF8B-D4AD15BFA675}"/>
                </a:ext>
              </a:extLst>
            </p:cNvPr>
            <p:cNvSpPr/>
            <p:nvPr/>
          </p:nvSpPr>
          <p:spPr>
            <a:xfrm rot="20031221">
              <a:off x="4851534" y="1230127"/>
              <a:ext cx="760211" cy="119517"/>
            </a:xfrm>
            <a:prstGeom prst="rightArrow">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8" name="右矢印 47">
              <a:extLst>
                <a:ext uri="{FF2B5EF4-FFF2-40B4-BE49-F238E27FC236}">
                  <a16:creationId xmlns:a16="http://schemas.microsoft.com/office/drawing/2014/main" id="{C667C669-962C-1B4D-83A4-E0267CE1E337}"/>
                </a:ext>
              </a:extLst>
            </p:cNvPr>
            <p:cNvSpPr/>
            <p:nvPr/>
          </p:nvSpPr>
          <p:spPr>
            <a:xfrm rot="20031221" flipH="1" flipV="1">
              <a:off x="4910772" y="1346207"/>
              <a:ext cx="760211" cy="119517"/>
            </a:xfrm>
            <a:prstGeom prst="rightArrow">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55" name="グループ化 54">
            <a:extLst>
              <a:ext uri="{FF2B5EF4-FFF2-40B4-BE49-F238E27FC236}">
                <a16:creationId xmlns:a16="http://schemas.microsoft.com/office/drawing/2014/main" id="{3206269F-9E41-664A-8610-8572623AFDBA}"/>
              </a:ext>
            </a:extLst>
          </p:cNvPr>
          <p:cNvGrpSpPr/>
          <p:nvPr/>
        </p:nvGrpSpPr>
        <p:grpSpPr>
          <a:xfrm>
            <a:off x="3569815" y="2593947"/>
            <a:ext cx="819449" cy="235597"/>
            <a:chOff x="3595674" y="1319626"/>
            <a:chExt cx="819449" cy="235597"/>
          </a:xfrm>
        </p:grpSpPr>
        <p:sp>
          <p:nvSpPr>
            <p:cNvPr id="56" name="右矢印 55">
              <a:extLst>
                <a:ext uri="{FF2B5EF4-FFF2-40B4-BE49-F238E27FC236}">
                  <a16:creationId xmlns:a16="http://schemas.microsoft.com/office/drawing/2014/main" id="{DC235A42-911D-E44A-B3BA-73F166A87AC9}"/>
                </a:ext>
              </a:extLst>
            </p:cNvPr>
            <p:cNvSpPr/>
            <p:nvPr/>
          </p:nvSpPr>
          <p:spPr>
            <a:xfrm rot="20031221">
              <a:off x="3595674" y="1319626"/>
              <a:ext cx="760211" cy="119517"/>
            </a:xfrm>
            <a:prstGeom prst="rightArrow">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7" name="右矢印 56">
              <a:extLst>
                <a:ext uri="{FF2B5EF4-FFF2-40B4-BE49-F238E27FC236}">
                  <a16:creationId xmlns:a16="http://schemas.microsoft.com/office/drawing/2014/main" id="{09FD1E34-DD61-1641-95B7-2049090966A1}"/>
                </a:ext>
              </a:extLst>
            </p:cNvPr>
            <p:cNvSpPr/>
            <p:nvPr/>
          </p:nvSpPr>
          <p:spPr>
            <a:xfrm rot="20031221" flipH="1" flipV="1">
              <a:off x="3654912" y="1435706"/>
              <a:ext cx="760211" cy="119517"/>
            </a:xfrm>
            <a:prstGeom prst="rightArrow">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58" name="グループ化 57">
            <a:extLst>
              <a:ext uri="{FF2B5EF4-FFF2-40B4-BE49-F238E27FC236}">
                <a16:creationId xmlns:a16="http://schemas.microsoft.com/office/drawing/2014/main" id="{45F91686-A585-0B43-927B-B9DAF2E6F128}"/>
              </a:ext>
            </a:extLst>
          </p:cNvPr>
          <p:cNvGrpSpPr/>
          <p:nvPr/>
        </p:nvGrpSpPr>
        <p:grpSpPr>
          <a:xfrm flipH="1">
            <a:off x="4920925" y="2608640"/>
            <a:ext cx="819449" cy="235597"/>
            <a:chOff x="4851534" y="1230127"/>
            <a:chExt cx="819449" cy="235597"/>
          </a:xfrm>
        </p:grpSpPr>
        <p:sp>
          <p:nvSpPr>
            <p:cNvPr id="59" name="右矢印 58">
              <a:extLst>
                <a:ext uri="{FF2B5EF4-FFF2-40B4-BE49-F238E27FC236}">
                  <a16:creationId xmlns:a16="http://schemas.microsoft.com/office/drawing/2014/main" id="{6FB8558E-CC39-4943-84F6-BC0F49B9912E}"/>
                </a:ext>
              </a:extLst>
            </p:cNvPr>
            <p:cNvSpPr/>
            <p:nvPr/>
          </p:nvSpPr>
          <p:spPr>
            <a:xfrm rot="20031221">
              <a:off x="4851534" y="1230127"/>
              <a:ext cx="760211" cy="119517"/>
            </a:xfrm>
            <a:prstGeom prst="rightArrow">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0" name="右矢印 59">
              <a:extLst>
                <a:ext uri="{FF2B5EF4-FFF2-40B4-BE49-F238E27FC236}">
                  <a16:creationId xmlns:a16="http://schemas.microsoft.com/office/drawing/2014/main" id="{4AE3E8B7-C65D-0541-A7AE-50517BD2530E}"/>
                </a:ext>
              </a:extLst>
            </p:cNvPr>
            <p:cNvSpPr/>
            <p:nvPr/>
          </p:nvSpPr>
          <p:spPr>
            <a:xfrm rot="20031221" flipH="1" flipV="1">
              <a:off x="4910772" y="1346207"/>
              <a:ext cx="760211" cy="119517"/>
            </a:xfrm>
            <a:prstGeom prst="rightArrow">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63" name="グループ化 62">
            <a:extLst>
              <a:ext uri="{FF2B5EF4-FFF2-40B4-BE49-F238E27FC236}">
                <a16:creationId xmlns:a16="http://schemas.microsoft.com/office/drawing/2014/main" id="{D6025C6B-0114-8A42-B55B-8F9A3C2AA5FF}"/>
              </a:ext>
            </a:extLst>
          </p:cNvPr>
          <p:cNvGrpSpPr/>
          <p:nvPr/>
        </p:nvGrpSpPr>
        <p:grpSpPr>
          <a:xfrm>
            <a:off x="3569815" y="4072491"/>
            <a:ext cx="819449" cy="235597"/>
            <a:chOff x="3595674" y="1319626"/>
            <a:chExt cx="819449" cy="235597"/>
          </a:xfrm>
        </p:grpSpPr>
        <p:sp>
          <p:nvSpPr>
            <p:cNvPr id="64" name="右矢印 63">
              <a:extLst>
                <a:ext uri="{FF2B5EF4-FFF2-40B4-BE49-F238E27FC236}">
                  <a16:creationId xmlns:a16="http://schemas.microsoft.com/office/drawing/2014/main" id="{2357950E-34CA-244F-9AFD-8F881F02F46D}"/>
                </a:ext>
              </a:extLst>
            </p:cNvPr>
            <p:cNvSpPr/>
            <p:nvPr/>
          </p:nvSpPr>
          <p:spPr>
            <a:xfrm rot="20031221">
              <a:off x="3595674" y="1319626"/>
              <a:ext cx="760211" cy="119517"/>
            </a:xfrm>
            <a:prstGeom prst="rightArrow">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5" name="右矢印 64">
              <a:extLst>
                <a:ext uri="{FF2B5EF4-FFF2-40B4-BE49-F238E27FC236}">
                  <a16:creationId xmlns:a16="http://schemas.microsoft.com/office/drawing/2014/main" id="{98C2C3F4-E6D3-114D-BA28-20C7E04F3760}"/>
                </a:ext>
              </a:extLst>
            </p:cNvPr>
            <p:cNvSpPr/>
            <p:nvPr/>
          </p:nvSpPr>
          <p:spPr>
            <a:xfrm rot="20031221" flipH="1" flipV="1">
              <a:off x="3654912" y="1435706"/>
              <a:ext cx="760211" cy="119517"/>
            </a:xfrm>
            <a:prstGeom prst="rightArrow">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66" name="グループ化 65">
            <a:extLst>
              <a:ext uri="{FF2B5EF4-FFF2-40B4-BE49-F238E27FC236}">
                <a16:creationId xmlns:a16="http://schemas.microsoft.com/office/drawing/2014/main" id="{F43E25FF-BB9B-354E-AFDD-997FDEE4C6E1}"/>
              </a:ext>
            </a:extLst>
          </p:cNvPr>
          <p:cNvGrpSpPr/>
          <p:nvPr/>
        </p:nvGrpSpPr>
        <p:grpSpPr>
          <a:xfrm flipH="1">
            <a:off x="4920925" y="4087184"/>
            <a:ext cx="819449" cy="235597"/>
            <a:chOff x="4851534" y="1230127"/>
            <a:chExt cx="819449" cy="235597"/>
          </a:xfrm>
        </p:grpSpPr>
        <p:sp>
          <p:nvSpPr>
            <p:cNvPr id="67" name="右矢印 66">
              <a:extLst>
                <a:ext uri="{FF2B5EF4-FFF2-40B4-BE49-F238E27FC236}">
                  <a16:creationId xmlns:a16="http://schemas.microsoft.com/office/drawing/2014/main" id="{F601424E-CF78-394E-9520-8D8117CCACE1}"/>
                </a:ext>
              </a:extLst>
            </p:cNvPr>
            <p:cNvSpPr/>
            <p:nvPr/>
          </p:nvSpPr>
          <p:spPr>
            <a:xfrm rot="20031221">
              <a:off x="4851534" y="1230127"/>
              <a:ext cx="760211" cy="119517"/>
            </a:xfrm>
            <a:prstGeom prst="rightArrow">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8" name="右矢印 67">
              <a:extLst>
                <a:ext uri="{FF2B5EF4-FFF2-40B4-BE49-F238E27FC236}">
                  <a16:creationId xmlns:a16="http://schemas.microsoft.com/office/drawing/2014/main" id="{746C4A8F-9727-D448-870D-F9350DB98DFC}"/>
                </a:ext>
              </a:extLst>
            </p:cNvPr>
            <p:cNvSpPr/>
            <p:nvPr/>
          </p:nvSpPr>
          <p:spPr>
            <a:xfrm rot="20031221" flipH="1" flipV="1">
              <a:off x="4910772" y="1346207"/>
              <a:ext cx="760211" cy="119517"/>
            </a:xfrm>
            <a:prstGeom prst="rightArrow">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pic>
        <p:nvPicPr>
          <p:cNvPr id="1038" name="Picture 14" descr="青の作業着を着た人のイラスト（男性）">
            <a:extLst>
              <a:ext uri="{FF2B5EF4-FFF2-40B4-BE49-F238E27FC236}">
                <a16:creationId xmlns:a16="http://schemas.microsoft.com/office/drawing/2014/main" id="{78232977-44F9-9F42-8002-680AF61DFC4E}"/>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3001170" y="4352336"/>
            <a:ext cx="160049" cy="493301"/>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4" descr="青の作業着を着た人のイラスト（男性）">
            <a:extLst>
              <a:ext uri="{FF2B5EF4-FFF2-40B4-BE49-F238E27FC236}">
                <a16:creationId xmlns:a16="http://schemas.microsoft.com/office/drawing/2014/main" id="{FCB8AD5A-EFA4-6F4E-92A7-49C702691F3E}"/>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5993874" y="4346415"/>
            <a:ext cx="160049" cy="493301"/>
          </a:xfrm>
          <a:prstGeom prst="rect">
            <a:avLst/>
          </a:prstGeom>
          <a:noFill/>
          <a:extLst>
            <a:ext uri="{909E8E84-426E-40DD-AFC4-6F175D3DCCD1}">
              <a14:hiddenFill xmlns:a14="http://schemas.microsoft.com/office/drawing/2010/main">
                <a:solidFill>
                  <a:srgbClr val="FFFFFF"/>
                </a:solidFill>
              </a14:hiddenFill>
            </a:ext>
          </a:extLst>
        </p:spPr>
      </p:pic>
      <p:sp>
        <p:nvSpPr>
          <p:cNvPr id="92" name="テキスト ボックス 91">
            <a:extLst>
              <a:ext uri="{FF2B5EF4-FFF2-40B4-BE49-F238E27FC236}">
                <a16:creationId xmlns:a16="http://schemas.microsoft.com/office/drawing/2014/main" id="{E3267260-14E3-EA4A-A09D-FA9048F3CD2F}"/>
              </a:ext>
            </a:extLst>
          </p:cNvPr>
          <p:cNvSpPr txBox="1"/>
          <p:nvPr/>
        </p:nvSpPr>
        <p:spPr>
          <a:xfrm>
            <a:off x="5410871" y="1134179"/>
            <a:ext cx="1338828" cy="246221"/>
          </a:xfrm>
          <a:prstGeom prst="rect">
            <a:avLst/>
          </a:prstGeom>
          <a:noFill/>
        </p:spPr>
        <p:txBody>
          <a:bodyPr wrap="none" rtlCol="0">
            <a:spAutoFit/>
          </a:bodyPr>
          <a:lstStyle/>
          <a:p>
            <a:r>
              <a:rPr lang="ja-JP" altLang="en-US" sz="1000">
                <a:solidFill>
                  <a:schemeClr val="accent3">
                    <a:lumMod val="50000"/>
                  </a:schemeClr>
                </a:solidFill>
                <a:latin typeface="Meiryo" panose="020B0604030504040204" pitchFamily="34" charset="-128"/>
                <a:ea typeface="Meiryo" panose="020B0604030504040204" pitchFamily="34" charset="-128"/>
              </a:rPr>
              <a:t>調整や連携：打合せ</a:t>
            </a:r>
            <a:endParaRPr kumimoji="1" lang="ja-JP" altLang="en-US" sz="1000">
              <a:solidFill>
                <a:schemeClr val="accent3">
                  <a:lumMod val="50000"/>
                </a:schemeClr>
              </a:solidFill>
              <a:latin typeface="Meiryo" panose="020B0604030504040204" pitchFamily="34" charset="-128"/>
              <a:ea typeface="Meiryo" panose="020B0604030504040204" pitchFamily="34" charset="-128"/>
            </a:endParaRPr>
          </a:p>
        </p:txBody>
      </p:sp>
      <p:sp>
        <p:nvSpPr>
          <p:cNvPr id="106" name="テキスト ボックス 105">
            <a:extLst>
              <a:ext uri="{FF2B5EF4-FFF2-40B4-BE49-F238E27FC236}">
                <a16:creationId xmlns:a16="http://schemas.microsoft.com/office/drawing/2014/main" id="{F8AFE5B0-8A3A-A94F-A465-D9F94F74EEEF}"/>
              </a:ext>
            </a:extLst>
          </p:cNvPr>
          <p:cNvSpPr txBox="1"/>
          <p:nvPr/>
        </p:nvSpPr>
        <p:spPr>
          <a:xfrm>
            <a:off x="5410871" y="2533179"/>
            <a:ext cx="1338828" cy="246221"/>
          </a:xfrm>
          <a:prstGeom prst="rect">
            <a:avLst/>
          </a:prstGeom>
          <a:noFill/>
        </p:spPr>
        <p:txBody>
          <a:bodyPr wrap="none" rtlCol="0">
            <a:spAutoFit/>
          </a:bodyPr>
          <a:lstStyle/>
          <a:p>
            <a:r>
              <a:rPr lang="ja-JP" altLang="en-US" sz="1000">
                <a:solidFill>
                  <a:schemeClr val="accent3">
                    <a:lumMod val="50000"/>
                  </a:schemeClr>
                </a:solidFill>
                <a:latin typeface="Meiryo" panose="020B0604030504040204" pitchFamily="34" charset="-128"/>
                <a:ea typeface="Meiryo" panose="020B0604030504040204" pitchFamily="34" charset="-128"/>
              </a:rPr>
              <a:t>調整や連携：打合せ</a:t>
            </a:r>
            <a:endParaRPr kumimoji="1" lang="ja-JP" altLang="en-US" sz="1000">
              <a:solidFill>
                <a:schemeClr val="accent3">
                  <a:lumMod val="50000"/>
                </a:schemeClr>
              </a:solidFill>
              <a:latin typeface="Meiryo" panose="020B0604030504040204" pitchFamily="34" charset="-128"/>
              <a:ea typeface="Meiryo" panose="020B0604030504040204" pitchFamily="34" charset="-128"/>
            </a:endParaRPr>
          </a:p>
        </p:txBody>
      </p:sp>
      <p:sp>
        <p:nvSpPr>
          <p:cNvPr id="107" name="テキスト ボックス 106">
            <a:extLst>
              <a:ext uri="{FF2B5EF4-FFF2-40B4-BE49-F238E27FC236}">
                <a16:creationId xmlns:a16="http://schemas.microsoft.com/office/drawing/2014/main" id="{92CDB505-9F0D-0348-8C46-3F0E3137E877}"/>
              </a:ext>
            </a:extLst>
          </p:cNvPr>
          <p:cNvSpPr txBox="1"/>
          <p:nvPr/>
        </p:nvSpPr>
        <p:spPr>
          <a:xfrm>
            <a:off x="5407573" y="3969031"/>
            <a:ext cx="1338828" cy="246221"/>
          </a:xfrm>
          <a:prstGeom prst="rect">
            <a:avLst/>
          </a:prstGeom>
          <a:noFill/>
        </p:spPr>
        <p:txBody>
          <a:bodyPr wrap="none" rtlCol="0">
            <a:spAutoFit/>
          </a:bodyPr>
          <a:lstStyle/>
          <a:p>
            <a:r>
              <a:rPr lang="ja-JP" altLang="en-US" sz="1000">
                <a:solidFill>
                  <a:schemeClr val="accent3">
                    <a:lumMod val="50000"/>
                  </a:schemeClr>
                </a:solidFill>
                <a:latin typeface="Meiryo" panose="020B0604030504040204" pitchFamily="34" charset="-128"/>
                <a:ea typeface="Meiryo" panose="020B0604030504040204" pitchFamily="34" charset="-128"/>
              </a:rPr>
              <a:t>調整や連携：打合せ</a:t>
            </a:r>
            <a:endParaRPr kumimoji="1" lang="ja-JP" altLang="en-US" sz="1000">
              <a:solidFill>
                <a:schemeClr val="accent3">
                  <a:lumMod val="50000"/>
                </a:schemeClr>
              </a:solidFill>
              <a:latin typeface="Meiryo" panose="020B0604030504040204" pitchFamily="34" charset="-128"/>
              <a:ea typeface="Meiryo" panose="020B0604030504040204" pitchFamily="34" charset="-128"/>
            </a:endParaRPr>
          </a:p>
        </p:txBody>
      </p:sp>
      <p:sp>
        <p:nvSpPr>
          <p:cNvPr id="95" name="テキスト ボックス 94">
            <a:extLst>
              <a:ext uri="{FF2B5EF4-FFF2-40B4-BE49-F238E27FC236}">
                <a16:creationId xmlns:a16="http://schemas.microsoft.com/office/drawing/2014/main" id="{32EC95D4-40C7-2549-A438-5BBFDBECA585}"/>
              </a:ext>
            </a:extLst>
          </p:cNvPr>
          <p:cNvSpPr txBox="1"/>
          <p:nvPr/>
        </p:nvSpPr>
        <p:spPr>
          <a:xfrm>
            <a:off x="931031" y="1506204"/>
            <a:ext cx="1723549" cy="415498"/>
          </a:xfrm>
          <a:prstGeom prst="rect">
            <a:avLst/>
          </a:prstGeom>
          <a:noFill/>
        </p:spPr>
        <p:txBody>
          <a:bodyPr wrap="none" rtlCol="0">
            <a:spAutoFit/>
          </a:bodyPr>
          <a:lstStyle/>
          <a:p>
            <a:r>
              <a:rPr kumimoji="1" lang="en-US" altLang="ja-JP" sz="1050" dirty="0">
                <a:solidFill>
                  <a:srgbClr val="0070C0"/>
                </a:solidFill>
                <a:latin typeface="Meiryo" panose="020B0604030504040204" pitchFamily="34" charset="-128"/>
                <a:ea typeface="Meiryo" panose="020B0604030504040204" pitchFamily="34" charset="-128"/>
              </a:rPr>
              <a:t>Input	</a:t>
            </a:r>
            <a:r>
              <a:rPr kumimoji="1" lang="ja-JP" altLang="en-US" sz="1050">
                <a:solidFill>
                  <a:srgbClr val="0070C0"/>
                </a:solidFill>
                <a:latin typeface="Meiryo" panose="020B0604030504040204" pitchFamily="34" charset="-128"/>
                <a:ea typeface="Meiryo" panose="020B0604030504040204" pitchFamily="34" charset="-128"/>
              </a:rPr>
              <a:t>：人間→紙の書類</a:t>
            </a:r>
            <a:endParaRPr kumimoji="1" lang="en-US" altLang="ja-JP" sz="1050" dirty="0">
              <a:solidFill>
                <a:srgbClr val="0070C0"/>
              </a:solidFill>
              <a:latin typeface="Meiryo" panose="020B0604030504040204" pitchFamily="34" charset="-128"/>
              <a:ea typeface="Meiryo" panose="020B0604030504040204" pitchFamily="34" charset="-128"/>
            </a:endParaRPr>
          </a:p>
          <a:p>
            <a:r>
              <a:rPr lang="en-US" altLang="ja-JP" sz="1050" dirty="0">
                <a:solidFill>
                  <a:schemeClr val="accent2">
                    <a:lumMod val="75000"/>
                  </a:schemeClr>
                </a:solidFill>
                <a:latin typeface="Meiryo" panose="020B0604030504040204" pitchFamily="34" charset="-128"/>
                <a:ea typeface="Meiryo" panose="020B0604030504040204" pitchFamily="34" charset="-128"/>
              </a:rPr>
              <a:t>Output	</a:t>
            </a:r>
            <a:r>
              <a:rPr lang="ja-JP" altLang="en-US" sz="1050">
                <a:solidFill>
                  <a:schemeClr val="accent2">
                    <a:lumMod val="75000"/>
                  </a:schemeClr>
                </a:solidFill>
                <a:latin typeface="Meiryo" panose="020B0604030504040204" pitchFamily="34" charset="-128"/>
                <a:ea typeface="Meiryo" panose="020B0604030504040204" pitchFamily="34" charset="-128"/>
              </a:rPr>
              <a:t>：紙の書類→人間</a:t>
            </a:r>
            <a:endParaRPr kumimoji="1" lang="en-US" altLang="ja-JP" sz="1050" dirty="0">
              <a:solidFill>
                <a:schemeClr val="accent2">
                  <a:lumMod val="75000"/>
                </a:schemeClr>
              </a:solidFill>
              <a:latin typeface="Meiryo" panose="020B0604030504040204" pitchFamily="34" charset="-128"/>
              <a:ea typeface="Meiryo" panose="020B0604030504040204" pitchFamily="34" charset="-128"/>
            </a:endParaRPr>
          </a:p>
        </p:txBody>
      </p:sp>
      <p:sp>
        <p:nvSpPr>
          <p:cNvPr id="114" name="テキスト ボックス 113">
            <a:extLst>
              <a:ext uri="{FF2B5EF4-FFF2-40B4-BE49-F238E27FC236}">
                <a16:creationId xmlns:a16="http://schemas.microsoft.com/office/drawing/2014/main" id="{7B6E9A95-C22E-AA44-8D9C-A94F6A15B695}"/>
              </a:ext>
            </a:extLst>
          </p:cNvPr>
          <p:cNvSpPr txBox="1"/>
          <p:nvPr/>
        </p:nvSpPr>
        <p:spPr>
          <a:xfrm>
            <a:off x="929712" y="2862522"/>
            <a:ext cx="1992853" cy="415498"/>
          </a:xfrm>
          <a:prstGeom prst="rect">
            <a:avLst/>
          </a:prstGeom>
          <a:noFill/>
        </p:spPr>
        <p:txBody>
          <a:bodyPr wrap="none" rtlCol="0">
            <a:spAutoFit/>
          </a:bodyPr>
          <a:lstStyle/>
          <a:p>
            <a:r>
              <a:rPr kumimoji="1" lang="en-US" altLang="ja-JP" sz="1050" dirty="0">
                <a:solidFill>
                  <a:srgbClr val="0070C0"/>
                </a:solidFill>
                <a:latin typeface="Meiryo" panose="020B0604030504040204" pitchFamily="34" charset="-128"/>
                <a:ea typeface="Meiryo" panose="020B0604030504040204" pitchFamily="34" charset="-128"/>
              </a:rPr>
              <a:t>Input	</a:t>
            </a:r>
            <a:r>
              <a:rPr kumimoji="1" lang="ja-JP" altLang="en-US" sz="1050">
                <a:solidFill>
                  <a:srgbClr val="0070C0"/>
                </a:solidFill>
                <a:latin typeface="Meiryo" panose="020B0604030504040204" pitchFamily="34" charset="-128"/>
                <a:ea typeface="Meiryo" panose="020B0604030504040204" pitchFamily="34" charset="-128"/>
              </a:rPr>
              <a:t>：人間→コンピュータ</a:t>
            </a:r>
            <a:endParaRPr kumimoji="1" lang="en-US" altLang="ja-JP" sz="1050" dirty="0">
              <a:solidFill>
                <a:srgbClr val="0070C0"/>
              </a:solidFill>
              <a:latin typeface="Meiryo" panose="020B0604030504040204" pitchFamily="34" charset="-128"/>
              <a:ea typeface="Meiryo" panose="020B0604030504040204" pitchFamily="34" charset="-128"/>
            </a:endParaRPr>
          </a:p>
          <a:p>
            <a:r>
              <a:rPr lang="en-US" altLang="ja-JP" sz="1050" dirty="0">
                <a:solidFill>
                  <a:schemeClr val="accent2">
                    <a:lumMod val="75000"/>
                  </a:schemeClr>
                </a:solidFill>
                <a:latin typeface="Meiryo" panose="020B0604030504040204" pitchFamily="34" charset="-128"/>
                <a:ea typeface="Meiryo" panose="020B0604030504040204" pitchFamily="34" charset="-128"/>
              </a:rPr>
              <a:t>Output	</a:t>
            </a:r>
            <a:r>
              <a:rPr lang="ja-JP" altLang="en-US" sz="1050">
                <a:solidFill>
                  <a:schemeClr val="accent2">
                    <a:lumMod val="75000"/>
                  </a:schemeClr>
                </a:solidFill>
                <a:latin typeface="Meiryo" panose="020B0604030504040204" pitchFamily="34" charset="-128"/>
                <a:ea typeface="Meiryo" panose="020B0604030504040204" pitchFamily="34" charset="-128"/>
              </a:rPr>
              <a:t>：コンピュータ→人間</a:t>
            </a:r>
            <a:endParaRPr kumimoji="1" lang="en-US" altLang="ja-JP" sz="1050" dirty="0">
              <a:solidFill>
                <a:schemeClr val="accent2">
                  <a:lumMod val="75000"/>
                </a:schemeClr>
              </a:solidFill>
              <a:latin typeface="Meiryo" panose="020B0604030504040204" pitchFamily="34" charset="-128"/>
              <a:ea typeface="Meiryo" panose="020B0604030504040204" pitchFamily="34" charset="-128"/>
            </a:endParaRPr>
          </a:p>
        </p:txBody>
      </p:sp>
      <p:sp>
        <p:nvSpPr>
          <p:cNvPr id="116" name="テキスト ボックス 115">
            <a:extLst>
              <a:ext uri="{FF2B5EF4-FFF2-40B4-BE49-F238E27FC236}">
                <a16:creationId xmlns:a16="http://schemas.microsoft.com/office/drawing/2014/main" id="{E47CA62B-487F-1547-AD62-522255405C1B}"/>
              </a:ext>
            </a:extLst>
          </p:cNvPr>
          <p:cNvSpPr txBox="1"/>
          <p:nvPr/>
        </p:nvSpPr>
        <p:spPr>
          <a:xfrm>
            <a:off x="929712" y="4276417"/>
            <a:ext cx="1992853" cy="415498"/>
          </a:xfrm>
          <a:prstGeom prst="rect">
            <a:avLst/>
          </a:prstGeom>
          <a:noFill/>
        </p:spPr>
        <p:txBody>
          <a:bodyPr wrap="none" rtlCol="0">
            <a:spAutoFit/>
          </a:bodyPr>
          <a:lstStyle/>
          <a:p>
            <a:r>
              <a:rPr kumimoji="1" lang="en-US" altLang="ja-JP" sz="1050" dirty="0">
                <a:solidFill>
                  <a:srgbClr val="0070C0"/>
                </a:solidFill>
                <a:latin typeface="Meiryo" panose="020B0604030504040204" pitchFamily="34" charset="-128"/>
                <a:ea typeface="Meiryo" panose="020B0604030504040204" pitchFamily="34" charset="-128"/>
              </a:rPr>
              <a:t>Input	</a:t>
            </a:r>
            <a:r>
              <a:rPr kumimoji="1" lang="ja-JP" altLang="en-US" sz="1050">
                <a:solidFill>
                  <a:srgbClr val="0070C0"/>
                </a:solidFill>
                <a:latin typeface="Meiryo" panose="020B0604030504040204" pitchFamily="34" charset="-128"/>
                <a:ea typeface="Meiryo" panose="020B0604030504040204" pitchFamily="34" charset="-128"/>
              </a:rPr>
              <a:t>：機械→コンピュータ</a:t>
            </a:r>
            <a:endParaRPr kumimoji="1" lang="en-US" altLang="ja-JP" sz="1050" dirty="0">
              <a:solidFill>
                <a:srgbClr val="0070C0"/>
              </a:solidFill>
              <a:latin typeface="Meiryo" panose="020B0604030504040204" pitchFamily="34" charset="-128"/>
              <a:ea typeface="Meiryo" panose="020B0604030504040204" pitchFamily="34" charset="-128"/>
            </a:endParaRPr>
          </a:p>
          <a:p>
            <a:r>
              <a:rPr lang="en-US" altLang="ja-JP" sz="1050" dirty="0">
                <a:solidFill>
                  <a:schemeClr val="accent2">
                    <a:lumMod val="75000"/>
                  </a:schemeClr>
                </a:solidFill>
                <a:latin typeface="Meiryo" panose="020B0604030504040204" pitchFamily="34" charset="-128"/>
                <a:ea typeface="Meiryo" panose="020B0604030504040204" pitchFamily="34" charset="-128"/>
              </a:rPr>
              <a:t>Output	</a:t>
            </a:r>
            <a:r>
              <a:rPr lang="ja-JP" altLang="en-US" sz="1050">
                <a:solidFill>
                  <a:schemeClr val="accent2">
                    <a:lumMod val="75000"/>
                  </a:schemeClr>
                </a:solidFill>
                <a:latin typeface="Meiryo" panose="020B0604030504040204" pitchFamily="34" charset="-128"/>
                <a:ea typeface="Meiryo" panose="020B0604030504040204" pitchFamily="34" charset="-128"/>
              </a:rPr>
              <a:t>：コンピュータ→機械</a:t>
            </a:r>
            <a:endParaRPr kumimoji="1" lang="en-US" altLang="ja-JP" sz="1050" dirty="0">
              <a:solidFill>
                <a:schemeClr val="accent2">
                  <a:lumMod val="75000"/>
                </a:schemeClr>
              </a:solidFill>
              <a:latin typeface="Meiryo" panose="020B0604030504040204" pitchFamily="34" charset="-128"/>
              <a:ea typeface="Meiryo" panose="020B0604030504040204" pitchFamily="34" charset="-128"/>
            </a:endParaRPr>
          </a:p>
        </p:txBody>
      </p:sp>
      <p:sp>
        <p:nvSpPr>
          <p:cNvPr id="126" name="テキスト ボックス 125">
            <a:extLst>
              <a:ext uri="{FF2B5EF4-FFF2-40B4-BE49-F238E27FC236}">
                <a16:creationId xmlns:a16="http://schemas.microsoft.com/office/drawing/2014/main" id="{16848636-2104-8046-95A7-86BC22398611}"/>
              </a:ext>
            </a:extLst>
          </p:cNvPr>
          <p:cNvSpPr txBox="1"/>
          <p:nvPr/>
        </p:nvSpPr>
        <p:spPr>
          <a:xfrm>
            <a:off x="6647701" y="2736392"/>
            <a:ext cx="1723549" cy="400110"/>
          </a:xfrm>
          <a:prstGeom prst="rect">
            <a:avLst/>
          </a:prstGeom>
          <a:noFill/>
        </p:spPr>
        <p:txBody>
          <a:bodyPr wrap="none" rtlCol="0">
            <a:spAutoFit/>
          </a:bodyPr>
          <a:lstStyle/>
          <a:p>
            <a:pPr algn="r"/>
            <a:r>
              <a:rPr kumimoji="1" lang="ja-JP" altLang="en-US" sz="2000" b="1">
                <a:solidFill>
                  <a:schemeClr val="accent3">
                    <a:lumMod val="50000"/>
                  </a:schemeClr>
                </a:solidFill>
                <a:latin typeface="Meiryo" panose="020B0604030504040204" pitchFamily="34" charset="-128"/>
                <a:ea typeface="Meiryo" panose="020B0604030504040204" pitchFamily="34" charset="-128"/>
              </a:rPr>
              <a:t>デジタル化前</a:t>
            </a:r>
            <a:endParaRPr lang="en-US" altLang="ja-JP" sz="2000" b="1" dirty="0">
              <a:solidFill>
                <a:schemeClr val="accent3">
                  <a:lumMod val="50000"/>
                </a:schemeClr>
              </a:solidFill>
              <a:latin typeface="Meiryo" panose="020B0604030504040204" pitchFamily="34" charset="-128"/>
              <a:ea typeface="Meiryo" panose="020B0604030504040204" pitchFamily="34" charset="-128"/>
            </a:endParaRPr>
          </a:p>
        </p:txBody>
      </p:sp>
      <p:sp>
        <p:nvSpPr>
          <p:cNvPr id="99" name="テキスト ボックス 98">
            <a:extLst>
              <a:ext uri="{FF2B5EF4-FFF2-40B4-BE49-F238E27FC236}">
                <a16:creationId xmlns:a16="http://schemas.microsoft.com/office/drawing/2014/main" id="{5A464520-BCB3-E84C-BCC1-69507C77F1AB}"/>
              </a:ext>
            </a:extLst>
          </p:cNvPr>
          <p:cNvSpPr txBox="1"/>
          <p:nvPr/>
        </p:nvSpPr>
        <p:spPr>
          <a:xfrm>
            <a:off x="6494672" y="3101156"/>
            <a:ext cx="1877437" cy="461665"/>
          </a:xfrm>
          <a:prstGeom prst="rect">
            <a:avLst/>
          </a:prstGeom>
          <a:noFill/>
        </p:spPr>
        <p:txBody>
          <a:bodyPr wrap="none" rtlCol="0">
            <a:spAutoFit/>
          </a:bodyPr>
          <a:lstStyle/>
          <a:p>
            <a:pPr algn="r"/>
            <a:r>
              <a:rPr kumimoji="1" lang="ja-JP" altLang="en-US" sz="1200">
                <a:solidFill>
                  <a:schemeClr val="accent3">
                    <a:lumMod val="50000"/>
                  </a:schemeClr>
                </a:solidFill>
                <a:latin typeface="Meiryo" panose="020B0604030504040204" pitchFamily="34" charset="-128"/>
                <a:ea typeface="Meiryo" panose="020B0604030504040204" pitchFamily="34" charset="-128"/>
              </a:rPr>
              <a:t>人間が主体で行う仕事を</a:t>
            </a:r>
            <a:endParaRPr kumimoji="1" lang="en-US" altLang="ja-JP" sz="1200" dirty="0">
              <a:solidFill>
                <a:schemeClr val="accent3">
                  <a:lumMod val="50000"/>
                </a:schemeClr>
              </a:solidFill>
              <a:latin typeface="Meiryo" panose="020B0604030504040204" pitchFamily="34" charset="-128"/>
              <a:ea typeface="Meiryo" panose="020B0604030504040204" pitchFamily="34" charset="-128"/>
            </a:endParaRPr>
          </a:p>
          <a:p>
            <a:pPr algn="r"/>
            <a:r>
              <a:rPr kumimoji="1" lang="ja-JP" altLang="en-US" sz="1200">
                <a:solidFill>
                  <a:schemeClr val="accent3">
                    <a:lumMod val="50000"/>
                  </a:schemeClr>
                </a:solidFill>
                <a:latin typeface="Meiryo" panose="020B0604030504040204" pitchFamily="34" charset="-128"/>
                <a:ea typeface="Meiryo" panose="020B0604030504040204" pitchFamily="34" charset="-128"/>
              </a:rPr>
              <a:t>機械が支援する</a:t>
            </a:r>
            <a:endParaRPr lang="en-US" altLang="ja-JP" sz="1200" dirty="0">
              <a:solidFill>
                <a:schemeClr val="accent3">
                  <a:lumMod val="50000"/>
                </a:schemeClr>
              </a:solidFill>
              <a:latin typeface="Meiryo" panose="020B0604030504040204" pitchFamily="34" charset="-128"/>
              <a:ea typeface="Meiryo" panose="020B0604030504040204" pitchFamily="34" charset="-128"/>
            </a:endParaRPr>
          </a:p>
        </p:txBody>
      </p:sp>
      <p:sp>
        <p:nvSpPr>
          <p:cNvPr id="101" name="テキスト ボックス 100">
            <a:extLst>
              <a:ext uri="{FF2B5EF4-FFF2-40B4-BE49-F238E27FC236}">
                <a16:creationId xmlns:a16="http://schemas.microsoft.com/office/drawing/2014/main" id="{E635EA1A-3A40-354A-B0C7-124212C37443}"/>
              </a:ext>
            </a:extLst>
          </p:cNvPr>
          <p:cNvSpPr txBox="1"/>
          <p:nvPr/>
        </p:nvSpPr>
        <p:spPr>
          <a:xfrm>
            <a:off x="728898" y="875732"/>
            <a:ext cx="2492990" cy="276999"/>
          </a:xfrm>
          <a:prstGeom prst="rect">
            <a:avLst/>
          </a:prstGeom>
          <a:noFill/>
        </p:spPr>
        <p:txBody>
          <a:bodyPr wrap="none" rtlCol="0">
            <a:spAutoFit/>
          </a:bodyPr>
          <a:lstStyle/>
          <a:p>
            <a:r>
              <a:rPr kumimoji="1" lang="ja-JP" altLang="en-US" sz="1200" b="1" u="sng">
                <a:solidFill>
                  <a:schemeClr val="accent3">
                    <a:lumMod val="50000"/>
                  </a:schemeClr>
                </a:solidFill>
                <a:latin typeface="Meiryo" panose="020B0604030504040204" pitchFamily="34" charset="-128"/>
                <a:ea typeface="Meiryo" panose="020B0604030504040204" pitchFamily="34" charset="-128"/>
              </a:rPr>
              <a:t>機械が支援</a:t>
            </a:r>
            <a:r>
              <a:rPr lang="ja-JP" altLang="en-US" sz="1200" b="1" u="sng">
                <a:solidFill>
                  <a:schemeClr val="accent3">
                    <a:lumMod val="50000"/>
                  </a:schemeClr>
                </a:solidFill>
                <a:latin typeface="Meiryo" panose="020B0604030504040204" pitchFamily="34" charset="-128"/>
                <a:ea typeface="Meiryo" panose="020B0604030504040204" pitchFamily="34" charset="-128"/>
              </a:rPr>
              <a:t>して人間が仕事</a:t>
            </a:r>
            <a:r>
              <a:rPr kumimoji="1" lang="ja-JP" altLang="en-US" sz="1200" b="1" u="sng">
                <a:solidFill>
                  <a:schemeClr val="accent3">
                    <a:lumMod val="50000"/>
                  </a:schemeClr>
                </a:solidFill>
                <a:latin typeface="Meiryo" panose="020B0604030504040204" pitchFamily="34" charset="-128"/>
                <a:ea typeface="Meiryo" panose="020B0604030504040204" pitchFamily="34" charset="-128"/>
              </a:rPr>
              <a:t>をする</a:t>
            </a:r>
            <a:endParaRPr lang="en-US" altLang="ja-JP" sz="1200" b="1" u="sng" dirty="0">
              <a:solidFill>
                <a:schemeClr val="accent3">
                  <a:lumMod val="50000"/>
                </a:schemeClr>
              </a:solidFill>
              <a:latin typeface="Meiryo" panose="020B0604030504040204" pitchFamily="34" charset="-128"/>
              <a:ea typeface="Meiryo" panose="020B0604030504040204" pitchFamily="34" charset="-128"/>
            </a:endParaRPr>
          </a:p>
        </p:txBody>
      </p:sp>
      <p:sp>
        <p:nvSpPr>
          <p:cNvPr id="112" name="右矢印 111">
            <a:extLst>
              <a:ext uri="{FF2B5EF4-FFF2-40B4-BE49-F238E27FC236}">
                <a16:creationId xmlns:a16="http://schemas.microsoft.com/office/drawing/2014/main" id="{CF7D9053-9165-5244-A53A-B8EBAB75CCDA}"/>
              </a:ext>
            </a:extLst>
          </p:cNvPr>
          <p:cNvSpPr/>
          <p:nvPr/>
        </p:nvSpPr>
        <p:spPr>
          <a:xfrm>
            <a:off x="3863185" y="3141461"/>
            <a:ext cx="1424364" cy="124897"/>
          </a:xfrm>
          <a:prstGeom prst="rightArrow">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3" name="右矢印 112">
            <a:extLst>
              <a:ext uri="{FF2B5EF4-FFF2-40B4-BE49-F238E27FC236}">
                <a16:creationId xmlns:a16="http://schemas.microsoft.com/office/drawing/2014/main" id="{9465F26A-2050-1348-BB4E-2BA0A1E6CCDE}"/>
              </a:ext>
            </a:extLst>
          </p:cNvPr>
          <p:cNvSpPr/>
          <p:nvPr/>
        </p:nvSpPr>
        <p:spPr>
          <a:xfrm flipH="1" flipV="1">
            <a:off x="3859818" y="3253974"/>
            <a:ext cx="1424364" cy="124897"/>
          </a:xfrm>
          <a:prstGeom prst="rightArrow">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028" name="Picture 4" descr="リストのイラスト">
            <a:extLst>
              <a:ext uri="{FF2B5EF4-FFF2-40B4-BE49-F238E27FC236}">
                <a16:creationId xmlns:a16="http://schemas.microsoft.com/office/drawing/2014/main" id="{9991D81A-4C57-6D46-9B3D-C1EDC8FAF46B}"/>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3824108" y="1141558"/>
            <a:ext cx="281214" cy="281214"/>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4" descr="リストのイラスト">
            <a:extLst>
              <a:ext uri="{FF2B5EF4-FFF2-40B4-BE49-F238E27FC236}">
                <a16:creationId xmlns:a16="http://schemas.microsoft.com/office/drawing/2014/main" id="{951CCD31-B730-C64A-BDF5-131DDD4CFDDB}"/>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5037266" y="1136453"/>
            <a:ext cx="281214" cy="281214"/>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8" descr="デスクトップパソコンのイラスト">
            <a:extLst>
              <a:ext uri="{FF2B5EF4-FFF2-40B4-BE49-F238E27FC236}">
                <a16:creationId xmlns:a16="http://schemas.microsoft.com/office/drawing/2014/main" id="{C8B83A4B-2564-FD42-ABA8-B672CD650024}"/>
              </a:ext>
            </a:extLst>
          </p:cNvPr>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9364634" y="-900627"/>
            <a:ext cx="67234" cy="45719"/>
          </a:xfrm>
          <a:prstGeom prst="rect">
            <a:avLst/>
          </a:prstGeom>
          <a:noFill/>
          <a:extLst>
            <a:ext uri="{909E8E84-426E-40DD-AFC4-6F175D3DCCD1}">
              <a14:hiddenFill xmlns:a14="http://schemas.microsoft.com/office/drawing/2010/main">
                <a:solidFill>
                  <a:srgbClr val="FFFFFF"/>
                </a:solidFill>
              </a14:hiddenFill>
            </a:ext>
          </a:extLst>
        </p:spPr>
      </p:pic>
      <p:sp>
        <p:nvSpPr>
          <p:cNvPr id="115" name="右矢印 114">
            <a:extLst>
              <a:ext uri="{FF2B5EF4-FFF2-40B4-BE49-F238E27FC236}">
                <a16:creationId xmlns:a16="http://schemas.microsoft.com/office/drawing/2014/main" id="{558FD52A-C24A-8741-8612-D14470232323}"/>
              </a:ext>
            </a:extLst>
          </p:cNvPr>
          <p:cNvSpPr/>
          <p:nvPr/>
        </p:nvSpPr>
        <p:spPr>
          <a:xfrm>
            <a:off x="3859818" y="1713774"/>
            <a:ext cx="1424364" cy="124897"/>
          </a:xfrm>
          <a:prstGeom prst="rightArrow">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8" name="右矢印 117">
            <a:extLst>
              <a:ext uri="{FF2B5EF4-FFF2-40B4-BE49-F238E27FC236}">
                <a16:creationId xmlns:a16="http://schemas.microsoft.com/office/drawing/2014/main" id="{8943B855-9675-414D-AF33-443F12D33164}"/>
              </a:ext>
            </a:extLst>
          </p:cNvPr>
          <p:cNvSpPr/>
          <p:nvPr/>
        </p:nvSpPr>
        <p:spPr>
          <a:xfrm flipH="1" flipV="1">
            <a:off x="3856451" y="1826287"/>
            <a:ext cx="1424364" cy="124897"/>
          </a:xfrm>
          <a:prstGeom prst="rightArrow">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28" name="Picture 4" descr="リストのイラスト">
            <a:extLst>
              <a:ext uri="{FF2B5EF4-FFF2-40B4-BE49-F238E27FC236}">
                <a16:creationId xmlns:a16="http://schemas.microsoft.com/office/drawing/2014/main" id="{3B15CFDB-191D-7B4F-8164-0066D40D6B6E}"/>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4443356" y="1694888"/>
            <a:ext cx="281214" cy="281214"/>
          </a:xfrm>
          <a:prstGeom prst="rect">
            <a:avLst/>
          </a:prstGeom>
          <a:noFill/>
          <a:extLst>
            <a:ext uri="{909E8E84-426E-40DD-AFC4-6F175D3DCCD1}">
              <a14:hiddenFill xmlns:a14="http://schemas.microsoft.com/office/drawing/2010/main">
                <a:solidFill>
                  <a:srgbClr val="FFFFFF"/>
                </a:solidFill>
              </a14:hiddenFill>
            </a:ext>
          </a:extLst>
        </p:spPr>
      </p:pic>
      <p:grpSp>
        <p:nvGrpSpPr>
          <p:cNvPr id="29" name="グループ化 28">
            <a:extLst>
              <a:ext uri="{FF2B5EF4-FFF2-40B4-BE49-F238E27FC236}">
                <a16:creationId xmlns:a16="http://schemas.microsoft.com/office/drawing/2014/main" id="{4F58EF63-3DA0-CB46-879C-1BD097B74BA4}"/>
              </a:ext>
            </a:extLst>
          </p:cNvPr>
          <p:cNvGrpSpPr/>
          <p:nvPr/>
        </p:nvGrpSpPr>
        <p:grpSpPr>
          <a:xfrm>
            <a:off x="3783378" y="2543503"/>
            <a:ext cx="432044" cy="416221"/>
            <a:chOff x="205171" y="1921261"/>
            <a:chExt cx="1348042" cy="1348042"/>
          </a:xfrm>
        </p:grpSpPr>
        <p:grpSp>
          <p:nvGrpSpPr>
            <p:cNvPr id="23" name="グループ化 22">
              <a:extLst>
                <a:ext uri="{FF2B5EF4-FFF2-40B4-BE49-F238E27FC236}">
                  <a16:creationId xmlns:a16="http://schemas.microsoft.com/office/drawing/2014/main" id="{629560FB-24E1-0C41-844C-8A303036AAEA}"/>
                </a:ext>
              </a:extLst>
            </p:cNvPr>
            <p:cNvGrpSpPr/>
            <p:nvPr/>
          </p:nvGrpSpPr>
          <p:grpSpPr>
            <a:xfrm>
              <a:off x="539573" y="2149572"/>
              <a:ext cx="713524" cy="897992"/>
              <a:chOff x="539573" y="2149572"/>
              <a:chExt cx="713524" cy="897992"/>
            </a:xfrm>
          </p:grpSpPr>
          <p:sp>
            <p:nvSpPr>
              <p:cNvPr id="18" name="正方形/長方形 17">
                <a:extLst>
                  <a:ext uri="{FF2B5EF4-FFF2-40B4-BE49-F238E27FC236}">
                    <a16:creationId xmlns:a16="http://schemas.microsoft.com/office/drawing/2014/main" id="{D36963CA-F36C-C941-B9BF-3BE12688D265}"/>
                  </a:ext>
                </a:extLst>
              </p:cNvPr>
              <p:cNvSpPr/>
              <p:nvPr/>
            </p:nvSpPr>
            <p:spPr>
              <a:xfrm>
                <a:off x="539573" y="2149572"/>
                <a:ext cx="694072" cy="660247"/>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0" name="正方形/長方形 119">
                <a:extLst>
                  <a:ext uri="{FF2B5EF4-FFF2-40B4-BE49-F238E27FC236}">
                    <a16:creationId xmlns:a16="http://schemas.microsoft.com/office/drawing/2014/main" id="{6DADD1BC-80F9-814D-90AF-4F371C0058D1}"/>
                  </a:ext>
                </a:extLst>
              </p:cNvPr>
              <p:cNvSpPr/>
              <p:nvPr/>
            </p:nvSpPr>
            <p:spPr>
              <a:xfrm>
                <a:off x="539573" y="2736168"/>
                <a:ext cx="446209" cy="311395"/>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直角三角形 19">
                <a:extLst>
                  <a:ext uri="{FF2B5EF4-FFF2-40B4-BE49-F238E27FC236}">
                    <a16:creationId xmlns:a16="http://schemas.microsoft.com/office/drawing/2014/main" id="{07A3DC95-8967-2649-A1E0-469C65C6C5C9}"/>
                  </a:ext>
                </a:extLst>
              </p:cNvPr>
              <p:cNvSpPr/>
              <p:nvPr/>
            </p:nvSpPr>
            <p:spPr>
              <a:xfrm rot="5400000">
                <a:off x="1000568" y="2795034"/>
                <a:ext cx="237742" cy="267317"/>
              </a:xfrm>
              <a:prstGeom prst="rtTriangle">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pic>
          <p:nvPicPr>
            <p:cNvPr id="17" name="図 16" descr="テキスト, アイコン&#10;&#10;自動的に生成された説明">
              <a:extLst>
                <a:ext uri="{FF2B5EF4-FFF2-40B4-BE49-F238E27FC236}">
                  <a16:creationId xmlns:a16="http://schemas.microsoft.com/office/drawing/2014/main" id="{BBE8EA2B-58C5-154A-AE46-E4B4C2C4959A}"/>
                </a:ext>
              </a:extLst>
            </p:cNvPr>
            <p:cNvPicPr>
              <a:picLocks noChangeAspect="1"/>
            </p:cNvPicPr>
            <p:nvPr/>
          </p:nvPicPr>
          <p:blipFill>
            <a:blip r:embed="rId9" cstate="print">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205171" y="1921261"/>
              <a:ext cx="1348042" cy="1348042"/>
            </a:xfrm>
            <a:prstGeom prst="rect">
              <a:avLst/>
            </a:prstGeom>
          </p:spPr>
        </p:pic>
      </p:grpSp>
      <p:grpSp>
        <p:nvGrpSpPr>
          <p:cNvPr id="122" name="グループ化 121">
            <a:extLst>
              <a:ext uri="{FF2B5EF4-FFF2-40B4-BE49-F238E27FC236}">
                <a16:creationId xmlns:a16="http://schemas.microsoft.com/office/drawing/2014/main" id="{7FF73E10-A90C-E843-94C8-4E51C8BB4B7E}"/>
              </a:ext>
            </a:extLst>
          </p:cNvPr>
          <p:cNvGrpSpPr/>
          <p:nvPr/>
        </p:nvGrpSpPr>
        <p:grpSpPr>
          <a:xfrm>
            <a:off x="5108314" y="2549082"/>
            <a:ext cx="432044" cy="416221"/>
            <a:chOff x="205171" y="1921261"/>
            <a:chExt cx="1348042" cy="1348042"/>
          </a:xfrm>
        </p:grpSpPr>
        <p:grpSp>
          <p:nvGrpSpPr>
            <p:cNvPr id="123" name="グループ化 122">
              <a:extLst>
                <a:ext uri="{FF2B5EF4-FFF2-40B4-BE49-F238E27FC236}">
                  <a16:creationId xmlns:a16="http://schemas.microsoft.com/office/drawing/2014/main" id="{56DB4FAB-4559-E64C-9F67-E092E9FBBBF6}"/>
                </a:ext>
              </a:extLst>
            </p:cNvPr>
            <p:cNvGrpSpPr/>
            <p:nvPr/>
          </p:nvGrpSpPr>
          <p:grpSpPr>
            <a:xfrm>
              <a:off x="539573" y="2149572"/>
              <a:ext cx="713524" cy="897992"/>
              <a:chOff x="539573" y="2149572"/>
              <a:chExt cx="713524" cy="897992"/>
            </a:xfrm>
          </p:grpSpPr>
          <p:sp>
            <p:nvSpPr>
              <p:cNvPr id="129" name="正方形/長方形 128">
                <a:extLst>
                  <a:ext uri="{FF2B5EF4-FFF2-40B4-BE49-F238E27FC236}">
                    <a16:creationId xmlns:a16="http://schemas.microsoft.com/office/drawing/2014/main" id="{E02F46B0-E119-9F4D-880E-7F6C1AD5A2C8}"/>
                  </a:ext>
                </a:extLst>
              </p:cNvPr>
              <p:cNvSpPr/>
              <p:nvPr/>
            </p:nvSpPr>
            <p:spPr>
              <a:xfrm>
                <a:off x="539573" y="2149572"/>
                <a:ext cx="694072" cy="660247"/>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0" name="正方形/長方形 129">
                <a:extLst>
                  <a:ext uri="{FF2B5EF4-FFF2-40B4-BE49-F238E27FC236}">
                    <a16:creationId xmlns:a16="http://schemas.microsoft.com/office/drawing/2014/main" id="{73BE9FB0-CAA1-BF46-98D2-E63E9BEA22D1}"/>
                  </a:ext>
                </a:extLst>
              </p:cNvPr>
              <p:cNvSpPr/>
              <p:nvPr/>
            </p:nvSpPr>
            <p:spPr>
              <a:xfrm>
                <a:off x="539573" y="2736168"/>
                <a:ext cx="446209" cy="311395"/>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1" name="直角三角形 130">
                <a:extLst>
                  <a:ext uri="{FF2B5EF4-FFF2-40B4-BE49-F238E27FC236}">
                    <a16:creationId xmlns:a16="http://schemas.microsoft.com/office/drawing/2014/main" id="{AFA451FE-DDFB-BD43-BDED-87ED2A2F63F8}"/>
                  </a:ext>
                </a:extLst>
              </p:cNvPr>
              <p:cNvSpPr/>
              <p:nvPr/>
            </p:nvSpPr>
            <p:spPr>
              <a:xfrm rot="5400000">
                <a:off x="1000568" y="2795034"/>
                <a:ext cx="237742" cy="267317"/>
              </a:xfrm>
              <a:prstGeom prst="rtTriangle">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pic>
          <p:nvPicPr>
            <p:cNvPr id="128" name="図 127" descr="テキスト, アイコン&#10;&#10;自動的に生成された説明">
              <a:extLst>
                <a:ext uri="{FF2B5EF4-FFF2-40B4-BE49-F238E27FC236}">
                  <a16:creationId xmlns:a16="http://schemas.microsoft.com/office/drawing/2014/main" id="{A79ECEF1-FB6F-4E46-9E4B-B96C1CD901AA}"/>
                </a:ext>
              </a:extLst>
            </p:cNvPr>
            <p:cNvPicPr>
              <a:picLocks noChangeAspect="1"/>
            </p:cNvPicPr>
            <p:nvPr/>
          </p:nvPicPr>
          <p:blipFill>
            <a:blip r:embed="rId9" cstate="print">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205171" y="1921261"/>
              <a:ext cx="1348042" cy="1348042"/>
            </a:xfrm>
            <a:prstGeom prst="rect">
              <a:avLst/>
            </a:prstGeom>
          </p:spPr>
        </p:pic>
      </p:grpSp>
      <p:grpSp>
        <p:nvGrpSpPr>
          <p:cNvPr id="132" name="グループ化 131">
            <a:extLst>
              <a:ext uri="{FF2B5EF4-FFF2-40B4-BE49-F238E27FC236}">
                <a16:creationId xmlns:a16="http://schemas.microsoft.com/office/drawing/2014/main" id="{F7B9C737-8E70-834F-852D-E09B6591B877}"/>
              </a:ext>
            </a:extLst>
          </p:cNvPr>
          <p:cNvGrpSpPr/>
          <p:nvPr/>
        </p:nvGrpSpPr>
        <p:grpSpPr>
          <a:xfrm>
            <a:off x="4355978" y="3049043"/>
            <a:ext cx="432044" cy="416221"/>
            <a:chOff x="205171" y="1921261"/>
            <a:chExt cx="1348042" cy="1348042"/>
          </a:xfrm>
        </p:grpSpPr>
        <p:grpSp>
          <p:nvGrpSpPr>
            <p:cNvPr id="133" name="グループ化 132">
              <a:extLst>
                <a:ext uri="{FF2B5EF4-FFF2-40B4-BE49-F238E27FC236}">
                  <a16:creationId xmlns:a16="http://schemas.microsoft.com/office/drawing/2014/main" id="{19224296-5563-C243-86F5-8DDE7BBC0E6F}"/>
                </a:ext>
              </a:extLst>
            </p:cNvPr>
            <p:cNvGrpSpPr/>
            <p:nvPr/>
          </p:nvGrpSpPr>
          <p:grpSpPr>
            <a:xfrm>
              <a:off x="539573" y="2149572"/>
              <a:ext cx="713524" cy="897992"/>
              <a:chOff x="539573" y="2149572"/>
              <a:chExt cx="713524" cy="897992"/>
            </a:xfrm>
          </p:grpSpPr>
          <p:sp>
            <p:nvSpPr>
              <p:cNvPr id="135" name="正方形/長方形 134">
                <a:extLst>
                  <a:ext uri="{FF2B5EF4-FFF2-40B4-BE49-F238E27FC236}">
                    <a16:creationId xmlns:a16="http://schemas.microsoft.com/office/drawing/2014/main" id="{32D2E6AA-52BE-0E47-832F-6DBEAC79D9BE}"/>
                  </a:ext>
                </a:extLst>
              </p:cNvPr>
              <p:cNvSpPr/>
              <p:nvPr/>
            </p:nvSpPr>
            <p:spPr>
              <a:xfrm>
                <a:off x="539573" y="2149572"/>
                <a:ext cx="694072" cy="660247"/>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6" name="正方形/長方形 135">
                <a:extLst>
                  <a:ext uri="{FF2B5EF4-FFF2-40B4-BE49-F238E27FC236}">
                    <a16:creationId xmlns:a16="http://schemas.microsoft.com/office/drawing/2014/main" id="{3C8E4C60-4875-5946-AD1D-D17B984E8D09}"/>
                  </a:ext>
                </a:extLst>
              </p:cNvPr>
              <p:cNvSpPr/>
              <p:nvPr/>
            </p:nvSpPr>
            <p:spPr>
              <a:xfrm>
                <a:off x="539573" y="2736168"/>
                <a:ext cx="446209" cy="311395"/>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7" name="直角三角形 136">
                <a:extLst>
                  <a:ext uri="{FF2B5EF4-FFF2-40B4-BE49-F238E27FC236}">
                    <a16:creationId xmlns:a16="http://schemas.microsoft.com/office/drawing/2014/main" id="{DF117B8A-5782-7E48-8F03-E4AD247DC0DB}"/>
                  </a:ext>
                </a:extLst>
              </p:cNvPr>
              <p:cNvSpPr/>
              <p:nvPr/>
            </p:nvSpPr>
            <p:spPr>
              <a:xfrm rot="5400000">
                <a:off x="1000568" y="2795034"/>
                <a:ext cx="237742" cy="267317"/>
              </a:xfrm>
              <a:prstGeom prst="rtTriangle">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pic>
          <p:nvPicPr>
            <p:cNvPr id="134" name="図 133" descr="テキスト, アイコン&#10;&#10;自動的に生成された説明">
              <a:extLst>
                <a:ext uri="{FF2B5EF4-FFF2-40B4-BE49-F238E27FC236}">
                  <a16:creationId xmlns:a16="http://schemas.microsoft.com/office/drawing/2014/main" id="{DF12DAC6-74AB-E649-8374-86C0209B815A}"/>
                </a:ext>
              </a:extLst>
            </p:cNvPr>
            <p:cNvPicPr>
              <a:picLocks noChangeAspect="1"/>
            </p:cNvPicPr>
            <p:nvPr/>
          </p:nvPicPr>
          <p:blipFill>
            <a:blip r:embed="rId9" cstate="print">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205171" y="1921261"/>
              <a:ext cx="1348042" cy="1348042"/>
            </a:xfrm>
            <a:prstGeom prst="rect">
              <a:avLst/>
            </a:prstGeom>
          </p:spPr>
        </p:pic>
      </p:grpSp>
      <p:sp>
        <p:nvSpPr>
          <p:cNvPr id="138" name="右矢印 137">
            <a:extLst>
              <a:ext uri="{FF2B5EF4-FFF2-40B4-BE49-F238E27FC236}">
                <a16:creationId xmlns:a16="http://schemas.microsoft.com/office/drawing/2014/main" id="{9CD558A5-0318-F94B-BC74-00BF5F388D3C}"/>
              </a:ext>
            </a:extLst>
          </p:cNvPr>
          <p:cNvSpPr/>
          <p:nvPr/>
        </p:nvSpPr>
        <p:spPr>
          <a:xfrm>
            <a:off x="3863185" y="4530618"/>
            <a:ext cx="1424364" cy="124897"/>
          </a:xfrm>
          <a:prstGeom prst="rightArrow">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9" name="右矢印 138">
            <a:extLst>
              <a:ext uri="{FF2B5EF4-FFF2-40B4-BE49-F238E27FC236}">
                <a16:creationId xmlns:a16="http://schemas.microsoft.com/office/drawing/2014/main" id="{4DA7772E-7F5B-0049-92F7-BD1257E0DD3D}"/>
              </a:ext>
            </a:extLst>
          </p:cNvPr>
          <p:cNvSpPr/>
          <p:nvPr/>
        </p:nvSpPr>
        <p:spPr>
          <a:xfrm flipH="1" flipV="1">
            <a:off x="3856451" y="4642767"/>
            <a:ext cx="1424364" cy="124897"/>
          </a:xfrm>
          <a:prstGeom prst="rightArrow">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140" name="グループ化 139">
            <a:extLst>
              <a:ext uri="{FF2B5EF4-FFF2-40B4-BE49-F238E27FC236}">
                <a16:creationId xmlns:a16="http://schemas.microsoft.com/office/drawing/2014/main" id="{18B31490-ED3A-C744-BB76-1EB5F3242DA1}"/>
              </a:ext>
            </a:extLst>
          </p:cNvPr>
          <p:cNvGrpSpPr/>
          <p:nvPr/>
        </p:nvGrpSpPr>
        <p:grpSpPr>
          <a:xfrm>
            <a:off x="4357777" y="4444253"/>
            <a:ext cx="432044" cy="416221"/>
            <a:chOff x="205171" y="1921261"/>
            <a:chExt cx="1348042" cy="1348042"/>
          </a:xfrm>
        </p:grpSpPr>
        <p:grpSp>
          <p:nvGrpSpPr>
            <p:cNvPr id="141" name="グループ化 140">
              <a:extLst>
                <a:ext uri="{FF2B5EF4-FFF2-40B4-BE49-F238E27FC236}">
                  <a16:creationId xmlns:a16="http://schemas.microsoft.com/office/drawing/2014/main" id="{DBE0B46C-62EF-6341-B28E-9FD61A4462D4}"/>
                </a:ext>
              </a:extLst>
            </p:cNvPr>
            <p:cNvGrpSpPr/>
            <p:nvPr/>
          </p:nvGrpSpPr>
          <p:grpSpPr>
            <a:xfrm>
              <a:off x="539573" y="2149572"/>
              <a:ext cx="713524" cy="897992"/>
              <a:chOff x="539573" y="2149572"/>
              <a:chExt cx="713524" cy="897992"/>
            </a:xfrm>
          </p:grpSpPr>
          <p:sp>
            <p:nvSpPr>
              <p:cNvPr id="143" name="正方形/長方形 142">
                <a:extLst>
                  <a:ext uri="{FF2B5EF4-FFF2-40B4-BE49-F238E27FC236}">
                    <a16:creationId xmlns:a16="http://schemas.microsoft.com/office/drawing/2014/main" id="{3C16F2F5-A4B2-3F48-A2F6-DF9C41F0E98C}"/>
                  </a:ext>
                </a:extLst>
              </p:cNvPr>
              <p:cNvSpPr/>
              <p:nvPr/>
            </p:nvSpPr>
            <p:spPr>
              <a:xfrm>
                <a:off x="539573" y="2149572"/>
                <a:ext cx="694072" cy="660247"/>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4" name="正方形/長方形 143">
                <a:extLst>
                  <a:ext uri="{FF2B5EF4-FFF2-40B4-BE49-F238E27FC236}">
                    <a16:creationId xmlns:a16="http://schemas.microsoft.com/office/drawing/2014/main" id="{B16FCBFE-D10F-C647-BD7D-4C90B4B9ED2B}"/>
                  </a:ext>
                </a:extLst>
              </p:cNvPr>
              <p:cNvSpPr/>
              <p:nvPr/>
            </p:nvSpPr>
            <p:spPr>
              <a:xfrm>
                <a:off x="539573" y="2736168"/>
                <a:ext cx="446209" cy="311395"/>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5" name="直角三角形 144">
                <a:extLst>
                  <a:ext uri="{FF2B5EF4-FFF2-40B4-BE49-F238E27FC236}">
                    <a16:creationId xmlns:a16="http://schemas.microsoft.com/office/drawing/2014/main" id="{957A4333-E274-7744-BF87-31B7665386AF}"/>
                  </a:ext>
                </a:extLst>
              </p:cNvPr>
              <p:cNvSpPr/>
              <p:nvPr/>
            </p:nvSpPr>
            <p:spPr>
              <a:xfrm rot="5400000">
                <a:off x="1000568" y="2795034"/>
                <a:ext cx="237742" cy="267317"/>
              </a:xfrm>
              <a:prstGeom prst="rtTriangle">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pic>
          <p:nvPicPr>
            <p:cNvPr id="142" name="図 141" descr="テキスト, アイコン&#10;&#10;自動的に生成された説明">
              <a:extLst>
                <a:ext uri="{FF2B5EF4-FFF2-40B4-BE49-F238E27FC236}">
                  <a16:creationId xmlns:a16="http://schemas.microsoft.com/office/drawing/2014/main" id="{4E9A7DBA-F66A-3A4F-B4A4-C2239D89F0C0}"/>
                </a:ext>
              </a:extLst>
            </p:cNvPr>
            <p:cNvPicPr>
              <a:picLocks noChangeAspect="1"/>
            </p:cNvPicPr>
            <p:nvPr/>
          </p:nvPicPr>
          <p:blipFill>
            <a:blip r:embed="rId9" cstate="print">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205171" y="1921261"/>
              <a:ext cx="1348042" cy="1348042"/>
            </a:xfrm>
            <a:prstGeom prst="rect">
              <a:avLst/>
            </a:prstGeom>
          </p:spPr>
        </p:pic>
      </p:grpSp>
      <p:grpSp>
        <p:nvGrpSpPr>
          <p:cNvPr id="146" name="グループ化 145">
            <a:extLst>
              <a:ext uri="{FF2B5EF4-FFF2-40B4-BE49-F238E27FC236}">
                <a16:creationId xmlns:a16="http://schemas.microsoft.com/office/drawing/2014/main" id="{F4D9B2D8-4D7A-F44B-926A-104A593414A9}"/>
              </a:ext>
            </a:extLst>
          </p:cNvPr>
          <p:cNvGrpSpPr/>
          <p:nvPr/>
        </p:nvGrpSpPr>
        <p:grpSpPr>
          <a:xfrm>
            <a:off x="3764666" y="3993923"/>
            <a:ext cx="432044" cy="416221"/>
            <a:chOff x="205171" y="1921261"/>
            <a:chExt cx="1348042" cy="1348042"/>
          </a:xfrm>
        </p:grpSpPr>
        <p:grpSp>
          <p:nvGrpSpPr>
            <p:cNvPr id="147" name="グループ化 146">
              <a:extLst>
                <a:ext uri="{FF2B5EF4-FFF2-40B4-BE49-F238E27FC236}">
                  <a16:creationId xmlns:a16="http://schemas.microsoft.com/office/drawing/2014/main" id="{66BE63AB-7545-574D-9A2C-2094322B5E12}"/>
                </a:ext>
              </a:extLst>
            </p:cNvPr>
            <p:cNvGrpSpPr/>
            <p:nvPr/>
          </p:nvGrpSpPr>
          <p:grpSpPr>
            <a:xfrm>
              <a:off x="539573" y="2149572"/>
              <a:ext cx="713524" cy="897992"/>
              <a:chOff x="539573" y="2149572"/>
              <a:chExt cx="713524" cy="897992"/>
            </a:xfrm>
          </p:grpSpPr>
          <p:sp>
            <p:nvSpPr>
              <p:cNvPr id="149" name="正方形/長方形 148">
                <a:extLst>
                  <a:ext uri="{FF2B5EF4-FFF2-40B4-BE49-F238E27FC236}">
                    <a16:creationId xmlns:a16="http://schemas.microsoft.com/office/drawing/2014/main" id="{C528B051-E2CF-EF4E-9C33-83FA3FFE6EF7}"/>
                  </a:ext>
                </a:extLst>
              </p:cNvPr>
              <p:cNvSpPr/>
              <p:nvPr/>
            </p:nvSpPr>
            <p:spPr>
              <a:xfrm>
                <a:off x="539573" y="2149572"/>
                <a:ext cx="694072" cy="660247"/>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0" name="正方形/長方形 149">
                <a:extLst>
                  <a:ext uri="{FF2B5EF4-FFF2-40B4-BE49-F238E27FC236}">
                    <a16:creationId xmlns:a16="http://schemas.microsoft.com/office/drawing/2014/main" id="{5736608C-0EF1-0846-AD7F-E1502EFD4AEA}"/>
                  </a:ext>
                </a:extLst>
              </p:cNvPr>
              <p:cNvSpPr/>
              <p:nvPr/>
            </p:nvSpPr>
            <p:spPr>
              <a:xfrm>
                <a:off x="539573" y="2736168"/>
                <a:ext cx="446209" cy="311395"/>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1" name="直角三角形 150">
                <a:extLst>
                  <a:ext uri="{FF2B5EF4-FFF2-40B4-BE49-F238E27FC236}">
                    <a16:creationId xmlns:a16="http://schemas.microsoft.com/office/drawing/2014/main" id="{EF852E86-F7C3-3143-B438-15568154BA06}"/>
                  </a:ext>
                </a:extLst>
              </p:cNvPr>
              <p:cNvSpPr/>
              <p:nvPr/>
            </p:nvSpPr>
            <p:spPr>
              <a:xfrm rot="5400000">
                <a:off x="1000568" y="2795034"/>
                <a:ext cx="237742" cy="267317"/>
              </a:xfrm>
              <a:prstGeom prst="rtTriangle">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pic>
          <p:nvPicPr>
            <p:cNvPr id="148" name="図 147" descr="テキスト, アイコン&#10;&#10;自動的に生成された説明">
              <a:extLst>
                <a:ext uri="{FF2B5EF4-FFF2-40B4-BE49-F238E27FC236}">
                  <a16:creationId xmlns:a16="http://schemas.microsoft.com/office/drawing/2014/main" id="{534873CC-29CB-7C4B-8A5B-1F6B858252A0}"/>
                </a:ext>
              </a:extLst>
            </p:cNvPr>
            <p:cNvPicPr>
              <a:picLocks noChangeAspect="1"/>
            </p:cNvPicPr>
            <p:nvPr/>
          </p:nvPicPr>
          <p:blipFill>
            <a:blip r:embed="rId9" cstate="print">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205171" y="1921261"/>
              <a:ext cx="1348042" cy="1348042"/>
            </a:xfrm>
            <a:prstGeom prst="rect">
              <a:avLst/>
            </a:prstGeom>
          </p:spPr>
        </p:pic>
      </p:grpSp>
      <p:grpSp>
        <p:nvGrpSpPr>
          <p:cNvPr id="152" name="グループ化 151">
            <a:extLst>
              <a:ext uri="{FF2B5EF4-FFF2-40B4-BE49-F238E27FC236}">
                <a16:creationId xmlns:a16="http://schemas.microsoft.com/office/drawing/2014/main" id="{EF0E04EE-71EA-2146-BC02-CCE8882D3942}"/>
              </a:ext>
            </a:extLst>
          </p:cNvPr>
          <p:cNvGrpSpPr/>
          <p:nvPr/>
        </p:nvGrpSpPr>
        <p:grpSpPr>
          <a:xfrm>
            <a:off x="5115779" y="3988917"/>
            <a:ext cx="432044" cy="416221"/>
            <a:chOff x="205171" y="1921261"/>
            <a:chExt cx="1348042" cy="1348042"/>
          </a:xfrm>
        </p:grpSpPr>
        <p:grpSp>
          <p:nvGrpSpPr>
            <p:cNvPr id="153" name="グループ化 152">
              <a:extLst>
                <a:ext uri="{FF2B5EF4-FFF2-40B4-BE49-F238E27FC236}">
                  <a16:creationId xmlns:a16="http://schemas.microsoft.com/office/drawing/2014/main" id="{6BC5E299-3364-814C-BBA0-9633CEB3C37F}"/>
                </a:ext>
              </a:extLst>
            </p:cNvPr>
            <p:cNvGrpSpPr/>
            <p:nvPr/>
          </p:nvGrpSpPr>
          <p:grpSpPr>
            <a:xfrm>
              <a:off x="539573" y="2149572"/>
              <a:ext cx="713524" cy="897992"/>
              <a:chOff x="539573" y="2149572"/>
              <a:chExt cx="713524" cy="897992"/>
            </a:xfrm>
          </p:grpSpPr>
          <p:sp>
            <p:nvSpPr>
              <p:cNvPr id="155" name="正方形/長方形 154">
                <a:extLst>
                  <a:ext uri="{FF2B5EF4-FFF2-40B4-BE49-F238E27FC236}">
                    <a16:creationId xmlns:a16="http://schemas.microsoft.com/office/drawing/2014/main" id="{63D5431E-D837-D848-9CD1-DD3BA0F98F21}"/>
                  </a:ext>
                </a:extLst>
              </p:cNvPr>
              <p:cNvSpPr/>
              <p:nvPr/>
            </p:nvSpPr>
            <p:spPr>
              <a:xfrm>
                <a:off x="539573" y="2149572"/>
                <a:ext cx="694072" cy="660247"/>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6" name="正方形/長方形 155">
                <a:extLst>
                  <a:ext uri="{FF2B5EF4-FFF2-40B4-BE49-F238E27FC236}">
                    <a16:creationId xmlns:a16="http://schemas.microsoft.com/office/drawing/2014/main" id="{B980D936-ECA6-E64C-A45B-0DBB844BD0AA}"/>
                  </a:ext>
                </a:extLst>
              </p:cNvPr>
              <p:cNvSpPr/>
              <p:nvPr/>
            </p:nvSpPr>
            <p:spPr>
              <a:xfrm>
                <a:off x="539573" y="2736168"/>
                <a:ext cx="446209" cy="311395"/>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7" name="直角三角形 156">
                <a:extLst>
                  <a:ext uri="{FF2B5EF4-FFF2-40B4-BE49-F238E27FC236}">
                    <a16:creationId xmlns:a16="http://schemas.microsoft.com/office/drawing/2014/main" id="{CC26A77C-A53F-7840-BCFA-B2869BC84A50}"/>
                  </a:ext>
                </a:extLst>
              </p:cNvPr>
              <p:cNvSpPr/>
              <p:nvPr/>
            </p:nvSpPr>
            <p:spPr>
              <a:xfrm rot="5400000">
                <a:off x="1000568" y="2795034"/>
                <a:ext cx="237742" cy="267317"/>
              </a:xfrm>
              <a:prstGeom prst="rtTriangle">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pic>
          <p:nvPicPr>
            <p:cNvPr id="154" name="図 153" descr="テキスト, アイコン&#10;&#10;自動的に生成された説明">
              <a:extLst>
                <a:ext uri="{FF2B5EF4-FFF2-40B4-BE49-F238E27FC236}">
                  <a16:creationId xmlns:a16="http://schemas.microsoft.com/office/drawing/2014/main" id="{2919F1FC-16CD-C640-AA39-35029F89358F}"/>
                </a:ext>
              </a:extLst>
            </p:cNvPr>
            <p:cNvPicPr>
              <a:picLocks noChangeAspect="1"/>
            </p:cNvPicPr>
            <p:nvPr/>
          </p:nvPicPr>
          <p:blipFill>
            <a:blip r:embed="rId9" cstate="print">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205171" y="1921261"/>
              <a:ext cx="1348042" cy="1348042"/>
            </a:xfrm>
            <a:prstGeom prst="rect">
              <a:avLst/>
            </a:prstGeom>
          </p:spPr>
        </p:pic>
      </p:grpSp>
      <p:grpSp>
        <p:nvGrpSpPr>
          <p:cNvPr id="78" name="グループ化 77">
            <a:extLst>
              <a:ext uri="{FF2B5EF4-FFF2-40B4-BE49-F238E27FC236}">
                <a16:creationId xmlns:a16="http://schemas.microsoft.com/office/drawing/2014/main" id="{49FE8243-4456-5E45-9275-7FCE274E3340}"/>
              </a:ext>
            </a:extLst>
          </p:cNvPr>
          <p:cNvGrpSpPr/>
          <p:nvPr/>
        </p:nvGrpSpPr>
        <p:grpSpPr>
          <a:xfrm>
            <a:off x="657564" y="5128741"/>
            <a:ext cx="7844179" cy="1430201"/>
            <a:chOff x="657564" y="5128741"/>
            <a:chExt cx="7844179" cy="1430201"/>
          </a:xfrm>
        </p:grpSpPr>
        <p:sp>
          <p:nvSpPr>
            <p:cNvPr id="96" name="正方形/長方形 95">
              <a:extLst>
                <a:ext uri="{FF2B5EF4-FFF2-40B4-BE49-F238E27FC236}">
                  <a16:creationId xmlns:a16="http://schemas.microsoft.com/office/drawing/2014/main" id="{BA5C84B5-32B2-B249-A103-40C13337517D}"/>
                </a:ext>
              </a:extLst>
            </p:cNvPr>
            <p:cNvSpPr/>
            <p:nvPr/>
          </p:nvSpPr>
          <p:spPr>
            <a:xfrm>
              <a:off x="657564" y="5128741"/>
              <a:ext cx="7844179" cy="1430201"/>
            </a:xfrm>
            <a:prstGeom prst="rect">
              <a:avLst/>
            </a:prstGeom>
            <a:solidFill>
              <a:schemeClr val="accent5">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8" name="円/楕円 107">
              <a:extLst>
                <a:ext uri="{FF2B5EF4-FFF2-40B4-BE49-F238E27FC236}">
                  <a16:creationId xmlns:a16="http://schemas.microsoft.com/office/drawing/2014/main" id="{8FF30C89-1DA6-7E4F-BA49-E6EDD82D908A}"/>
                </a:ext>
              </a:extLst>
            </p:cNvPr>
            <p:cNvSpPr/>
            <p:nvPr/>
          </p:nvSpPr>
          <p:spPr>
            <a:xfrm>
              <a:off x="2950125" y="5841347"/>
              <a:ext cx="879256" cy="589612"/>
            </a:xfrm>
            <a:prstGeom prst="ellipse">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0" name="円/楕円 109">
              <a:extLst>
                <a:ext uri="{FF2B5EF4-FFF2-40B4-BE49-F238E27FC236}">
                  <a16:creationId xmlns:a16="http://schemas.microsoft.com/office/drawing/2014/main" id="{C5505C17-1568-1648-8611-5ADA2F2FC3BB}"/>
                </a:ext>
              </a:extLst>
            </p:cNvPr>
            <p:cNvSpPr/>
            <p:nvPr/>
          </p:nvSpPr>
          <p:spPr>
            <a:xfrm>
              <a:off x="5378210" y="5841347"/>
              <a:ext cx="879256" cy="589612"/>
            </a:xfrm>
            <a:prstGeom prst="ellipse">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5" name="図 14">
              <a:extLst>
                <a:ext uri="{FF2B5EF4-FFF2-40B4-BE49-F238E27FC236}">
                  <a16:creationId xmlns:a16="http://schemas.microsoft.com/office/drawing/2014/main" id="{90CEF0CC-3F29-E645-ABBC-51A9DCEDD3A0}"/>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flipH="1">
              <a:off x="5053348" y="5271298"/>
              <a:ext cx="276382" cy="349850"/>
            </a:xfrm>
            <a:prstGeom prst="rect">
              <a:avLst/>
            </a:prstGeom>
            <a:effectLst>
              <a:outerShdw blurRad="50800" dist="38100" dir="2700000" algn="tl" rotWithShape="0">
                <a:prstClr val="black">
                  <a:alpha val="40000"/>
                </a:prstClr>
              </a:outerShdw>
            </a:effectLst>
          </p:spPr>
        </p:pic>
        <p:pic>
          <p:nvPicPr>
            <p:cNvPr id="33" name="Picture 12" descr="自動生産ラインのイラスト">
              <a:extLst>
                <a:ext uri="{FF2B5EF4-FFF2-40B4-BE49-F238E27FC236}">
                  <a16:creationId xmlns:a16="http://schemas.microsoft.com/office/drawing/2014/main" id="{E41B45E6-B54E-3242-A8C0-CC8A26FB97D0}"/>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3085524" y="5949739"/>
              <a:ext cx="595086" cy="46535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4" name="Picture 12" descr="自動生産ラインのイラスト">
              <a:extLst>
                <a:ext uri="{FF2B5EF4-FFF2-40B4-BE49-F238E27FC236}">
                  <a16:creationId xmlns:a16="http://schemas.microsoft.com/office/drawing/2014/main" id="{2ADD5EA4-D61D-144D-B229-E8531ADD6115}"/>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5526856" y="5933568"/>
              <a:ext cx="595086" cy="46535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6" name="Picture 2" descr="サーバーのイラスト（1台）">
              <a:extLst>
                <a:ext uri="{FF2B5EF4-FFF2-40B4-BE49-F238E27FC236}">
                  <a16:creationId xmlns:a16="http://schemas.microsoft.com/office/drawing/2014/main" id="{9B1325D9-5FAE-A348-A937-68949BBEBA86}"/>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432009" y="5253599"/>
              <a:ext cx="428042" cy="506559"/>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cxnSp>
          <p:nvCxnSpPr>
            <p:cNvPr id="98" name="直線矢印コネクタ 97">
              <a:extLst>
                <a:ext uri="{FF2B5EF4-FFF2-40B4-BE49-F238E27FC236}">
                  <a16:creationId xmlns:a16="http://schemas.microsoft.com/office/drawing/2014/main" id="{8AF5B617-6A43-6247-8F15-F7533274803A}"/>
                </a:ext>
              </a:extLst>
            </p:cNvPr>
            <p:cNvCxnSpPr>
              <a:cxnSpLocks/>
              <a:stCxn id="34" idx="0"/>
              <a:endCxn id="36" idx="3"/>
            </p:cNvCxnSpPr>
            <p:nvPr/>
          </p:nvCxnSpPr>
          <p:spPr>
            <a:xfrm flipH="1" flipV="1">
              <a:off x="4860051" y="5506879"/>
              <a:ext cx="964348" cy="426689"/>
            </a:xfrm>
            <a:prstGeom prst="straightConnector1">
              <a:avLst/>
            </a:prstGeom>
            <a:ln>
              <a:solidFill>
                <a:schemeClr val="accent2">
                  <a:lumMod val="75000"/>
                </a:schemeClr>
              </a:solidFill>
              <a:prstDash val="sysDot"/>
              <a:headEnd type="triangle"/>
              <a:tailEnd type="triangle"/>
            </a:ln>
          </p:spPr>
          <p:style>
            <a:lnRef idx="2">
              <a:schemeClr val="accent6"/>
            </a:lnRef>
            <a:fillRef idx="0">
              <a:schemeClr val="accent6"/>
            </a:fillRef>
            <a:effectRef idx="1">
              <a:schemeClr val="accent6"/>
            </a:effectRef>
            <a:fontRef idx="minor">
              <a:schemeClr val="tx1"/>
            </a:fontRef>
          </p:style>
        </p:cxnSp>
        <p:sp>
          <p:nvSpPr>
            <p:cNvPr id="111" name="テキスト ボックス 110">
              <a:extLst>
                <a:ext uri="{FF2B5EF4-FFF2-40B4-BE49-F238E27FC236}">
                  <a16:creationId xmlns:a16="http://schemas.microsoft.com/office/drawing/2014/main" id="{1B8B5D9B-145B-C044-8C64-31F9991ED50D}"/>
                </a:ext>
              </a:extLst>
            </p:cNvPr>
            <p:cNvSpPr txBox="1"/>
            <p:nvPr/>
          </p:nvSpPr>
          <p:spPr>
            <a:xfrm>
              <a:off x="5254830" y="5357391"/>
              <a:ext cx="1467068" cy="246221"/>
            </a:xfrm>
            <a:prstGeom prst="rect">
              <a:avLst/>
            </a:prstGeom>
            <a:noFill/>
          </p:spPr>
          <p:txBody>
            <a:bodyPr wrap="none" rtlCol="0">
              <a:spAutoFit/>
            </a:bodyPr>
            <a:lstStyle/>
            <a:p>
              <a:r>
                <a:rPr lang="ja-JP" altLang="en-US" sz="1000">
                  <a:solidFill>
                    <a:schemeClr val="accent6">
                      <a:lumMod val="75000"/>
                    </a:schemeClr>
                  </a:solidFill>
                  <a:latin typeface="Meiryo" panose="020B0604030504040204" pitchFamily="34" charset="-128"/>
                  <a:ea typeface="Meiryo" panose="020B0604030504040204" pitchFamily="34" charset="-128"/>
                </a:rPr>
                <a:t>調整や連携：機械同士</a:t>
              </a:r>
              <a:endParaRPr kumimoji="1" lang="ja-JP" altLang="en-US" sz="1000">
                <a:solidFill>
                  <a:schemeClr val="accent6">
                    <a:lumMod val="75000"/>
                  </a:schemeClr>
                </a:solidFill>
                <a:latin typeface="Meiryo" panose="020B0604030504040204" pitchFamily="34" charset="-128"/>
                <a:ea typeface="Meiryo" panose="020B0604030504040204" pitchFamily="34" charset="-128"/>
              </a:endParaRPr>
            </a:p>
          </p:txBody>
        </p:sp>
        <p:sp>
          <p:nvSpPr>
            <p:cNvPr id="94" name="左右矢印 93">
              <a:extLst>
                <a:ext uri="{FF2B5EF4-FFF2-40B4-BE49-F238E27FC236}">
                  <a16:creationId xmlns:a16="http://schemas.microsoft.com/office/drawing/2014/main" id="{A99EAFE8-A8AC-BD46-ABDD-219683FC7FC8}"/>
                </a:ext>
              </a:extLst>
            </p:cNvPr>
            <p:cNvSpPr/>
            <p:nvPr/>
          </p:nvSpPr>
          <p:spPr>
            <a:xfrm>
              <a:off x="4777045" y="5325276"/>
              <a:ext cx="307234" cy="144764"/>
            </a:xfrm>
            <a:prstGeom prst="leftRightArrow">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7" name="テキスト ボックス 116">
              <a:extLst>
                <a:ext uri="{FF2B5EF4-FFF2-40B4-BE49-F238E27FC236}">
                  <a16:creationId xmlns:a16="http://schemas.microsoft.com/office/drawing/2014/main" id="{15C8F381-C171-CD4C-8835-3643DEA97A53}"/>
                </a:ext>
              </a:extLst>
            </p:cNvPr>
            <p:cNvSpPr txBox="1"/>
            <p:nvPr/>
          </p:nvSpPr>
          <p:spPr>
            <a:xfrm>
              <a:off x="929712" y="5780556"/>
              <a:ext cx="1588897" cy="577081"/>
            </a:xfrm>
            <a:prstGeom prst="rect">
              <a:avLst/>
            </a:prstGeom>
            <a:noFill/>
          </p:spPr>
          <p:txBody>
            <a:bodyPr wrap="none" rtlCol="0">
              <a:spAutoFit/>
            </a:bodyPr>
            <a:lstStyle/>
            <a:p>
              <a:r>
                <a:rPr kumimoji="1" lang="en-US" altLang="ja-JP" sz="1050" dirty="0">
                  <a:solidFill>
                    <a:schemeClr val="accent6">
                      <a:lumMod val="75000"/>
                    </a:schemeClr>
                  </a:solidFill>
                  <a:latin typeface="Meiryo" panose="020B0604030504040204" pitchFamily="34" charset="-128"/>
                  <a:ea typeface="Meiryo" panose="020B0604030504040204" pitchFamily="34" charset="-128"/>
                </a:rPr>
                <a:t>Input	</a:t>
              </a:r>
              <a:r>
                <a:rPr kumimoji="1" lang="ja-JP" altLang="en-US" sz="1050">
                  <a:solidFill>
                    <a:schemeClr val="accent6">
                      <a:lumMod val="75000"/>
                    </a:schemeClr>
                  </a:solidFill>
                  <a:latin typeface="Meiryo" panose="020B0604030504040204" pitchFamily="34" charset="-128"/>
                  <a:ea typeface="Meiryo" panose="020B0604030504040204" pitchFamily="34" charset="-128"/>
                </a:rPr>
                <a:t>：機械→機械</a:t>
              </a:r>
              <a:endParaRPr kumimoji="1" lang="en-US" altLang="ja-JP" sz="1050" dirty="0">
                <a:solidFill>
                  <a:schemeClr val="accent6">
                    <a:lumMod val="75000"/>
                  </a:schemeClr>
                </a:solidFill>
                <a:latin typeface="Meiryo" panose="020B0604030504040204" pitchFamily="34" charset="-128"/>
                <a:ea typeface="Meiryo" panose="020B0604030504040204" pitchFamily="34" charset="-128"/>
              </a:endParaRPr>
            </a:p>
            <a:p>
              <a:r>
                <a:rPr lang="en-US" altLang="ja-JP" sz="1050" dirty="0">
                  <a:solidFill>
                    <a:schemeClr val="accent6">
                      <a:lumMod val="75000"/>
                    </a:schemeClr>
                  </a:solidFill>
                  <a:latin typeface="Meiryo" panose="020B0604030504040204" pitchFamily="34" charset="-128"/>
                  <a:ea typeface="Meiryo" panose="020B0604030504040204" pitchFamily="34" charset="-128"/>
                </a:rPr>
                <a:t>Output	</a:t>
              </a:r>
              <a:r>
                <a:rPr lang="ja-JP" altLang="en-US" sz="1050">
                  <a:solidFill>
                    <a:schemeClr val="accent6">
                      <a:lumMod val="75000"/>
                    </a:schemeClr>
                  </a:solidFill>
                  <a:latin typeface="Meiryo" panose="020B0604030504040204" pitchFamily="34" charset="-128"/>
                  <a:ea typeface="Meiryo" panose="020B0604030504040204" pitchFamily="34" charset="-128"/>
                </a:rPr>
                <a:t>：機械→機械</a:t>
              </a:r>
              <a:endParaRPr lang="en-US" altLang="ja-JP" sz="1050" dirty="0">
                <a:solidFill>
                  <a:schemeClr val="accent6">
                    <a:lumMod val="75000"/>
                  </a:schemeClr>
                </a:solidFill>
                <a:latin typeface="Meiryo" panose="020B0604030504040204" pitchFamily="34" charset="-128"/>
                <a:ea typeface="Meiryo" panose="020B0604030504040204" pitchFamily="34" charset="-128"/>
              </a:endParaRPr>
            </a:p>
            <a:p>
              <a:r>
                <a:rPr lang="ja-JP" altLang="en-US" sz="1050">
                  <a:solidFill>
                    <a:schemeClr val="accent6">
                      <a:lumMod val="75000"/>
                    </a:schemeClr>
                  </a:solidFill>
                  <a:latin typeface="Meiryo" panose="020B0604030504040204" pitchFamily="34" charset="-128"/>
                  <a:ea typeface="Meiryo" panose="020B0604030504040204" pitchFamily="34" charset="-128"/>
                </a:rPr>
                <a:t>管理</a:t>
              </a:r>
              <a:r>
                <a:rPr lang="en-US" altLang="ja-JP" sz="1050" dirty="0">
                  <a:solidFill>
                    <a:schemeClr val="accent6">
                      <a:lumMod val="75000"/>
                    </a:schemeClr>
                  </a:solidFill>
                  <a:latin typeface="Meiryo" panose="020B0604030504040204" pitchFamily="34" charset="-128"/>
                  <a:ea typeface="Meiryo" panose="020B0604030504040204" pitchFamily="34" charset="-128"/>
                </a:rPr>
                <a:t>	</a:t>
              </a:r>
              <a:r>
                <a:rPr lang="ja-JP" altLang="en-US" sz="1050">
                  <a:solidFill>
                    <a:schemeClr val="accent6">
                      <a:lumMod val="75000"/>
                    </a:schemeClr>
                  </a:solidFill>
                  <a:latin typeface="Meiryo" panose="020B0604030504040204" pitchFamily="34" charset="-128"/>
                  <a:ea typeface="Meiryo" panose="020B0604030504040204" pitchFamily="34" charset="-128"/>
                </a:rPr>
                <a:t>：コンピュータ</a:t>
              </a:r>
              <a:endParaRPr lang="en-US" altLang="ja-JP" sz="1050" dirty="0">
                <a:solidFill>
                  <a:schemeClr val="accent6">
                    <a:lumMod val="75000"/>
                  </a:schemeClr>
                </a:solidFill>
                <a:latin typeface="Meiryo" panose="020B0604030504040204" pitchFamily="34" charset="-128"/>
                <a:ea typeface="Meiryo" panose="020B0604030504040204" pitchFamily="34" charset="-128"/>
              </a:endParaRPr>
            </a:p>
          </p:txBody>
        </p:sp>
        <p:sp>
          <p:nvSpPr>
            <p:cNvPr id="119" name="テキスト ボックス 118">
              <a:extLst>
                <a:ext uri="{FF2B5EF4-FFF2-40B4-BE49-F238E27FC236}">
                  <a16:creationId xmlns:a16="http://schemas.microsoft.com/office/drawing/2014/main" id="{8091ECEA-61EC-884D-BBB5-F6DEFA0CD994}"/>
                </a:ext>
              </a:extLst>
            </p:cNvPr>
            <p:cNvSpPr txBox="1"/>
            <p:nvPr/>
          </p:nvSpPr>
          <p:spPr>
            <a:xfrm>
              <a:off x="5253383" y="5185823"/>
              <a:ext cx="1082348" cy="246221"/>
            </a:xfrm>
            <a:prstGeom prst="rect">
              <a:avLst/>
            </a:prstGeom>
            <a:noFill/>
          </p:spPr>
          <p:txBody>
            <a:bodyPr wrap="none" rtlCol="0">
              <a:spAutoFit/>
            </a:bodyPr>
            <a:lstStyle/>
            <a:p>
              <a:r>
                <a:rPr lang="ja-JP" altLang="en-US" sz="1000">
                  <a:solidFill>
                    <a:srgbClr val="7030A0"/>
                  </a:solidFill>
                  <a:latin typeface="Meiryo" panose="020B0604030504040204" pitchFamily="34" charset="-128"/>
                  <a:ea typeface="Meiryo" panose="020B0604030504040204" pitchFamily="34" charset="-128"/>
                </a:rPr>
                <a:t>目標設定：人間</a:t>
              </a:r>
              <a:endParaRPr kumimoji="1" lang="ja-JP" altLang="en-US" sz="1000">
                <a:solidFill>
                  <a:srgbClr val="7030A0"/>
                </a:solidFill>
                <a:latin typeface="Meiryo" panose="020B0604030504040204" pitchFamily="34" charset="-128"/>
                <a:ea typeface="Meiryo" panose="020B0604030504040204" pitchFamily="34" charset="-128"/>
              </a:endParaRPr>
            </a:p>
          </p:txBody>
        </p:sp>
        <p:sp>
          <p:nvSpPr>
            <p:cNvPr id="121" name="テキスト ボックス 120">
              <a:extLst>
                <a:ext uri="{FF2B5EF4-FFF2-40B4-BE49-F238E27FC236}">
                  <a16:creationId xmlns:a16="http://schemas.microsoft.com/office/drawing/2014/main" id="{07B8FF55-EF38-D642-A1D3-B987009DF79E}"/>
                </a:ext>
              </a:extLst>
            </p:cNvPr>
            <p:cNvSpPr txBox="1"/>
            <p:nvPr/>
          </p:nvSpPr>
          <p:spPr>
            <a:xfrm>
              <a:off x="6647701" y="5296039"/>
              <a:ext cx="1723549" cy="400110"/>
            </a:xfrm>
            <a:prstGeom prst="rect">
              <a:avLst/>
            </a:prstGeom>
            <a:noFill/>
          </p:spPr>
          <p:txBody>
            <a:bodyPr wrap="none" rtlCol="0">
              <a:spAutoFit/>
            </a:bodyPr>
            <a:lstStyle/>
            <a:p>
              <a:pPr algn="r"/>
              <a:r>
                <a:rPr kumimoji="1" lang="ja-JP" altLang="en-US" sz="2000" b="1">
                  <a:solidFill>
                    <a:schemeClr val="accent6">
                      <a:lumMod val="75000"/>
                    </a:schemeClr>
                  </a:solidFill>
                  <a:latin typeface="Meiryo" panose="020B0604030504040204" pitchFamily="34" charset="-128"/>
                  <a:ea typeface="Meiryo" panose="020B0604030504040204" pitchFamily="34" charset="-128"/>
                </a:rPr>
                <a:t>デジタル化後</a:t>
              </a:r>
              <a:endParaRPr lang="en-US" altLang="ja-JP" sz="2000" b="1" dirty="0">
                <a:solidFill>
                  <a:schemeClr val="accent6">
                    <a:lumMod val="75000"/>
                  </a:schemeClr>
                </a:solidFill>
                <a:latin typeface="Meiryo" panose="020B0604030504040204" pitchFamily="34" charset="-128"/>
                <a:ea typeface="Meiryo" panose="020B0604030504040204" pitchFamily="34" charset="-128"/>
              </a:endParaRPr>
            </a:p>
          </p:txBody>
        </p:sp>
        <p:sp>
          <p:nvSpPr>
            <p:cNvPr id="124" name="テキスト ボックス 123">
              <a:extLst>
                <a:ext uri="{FF2B5EF4-FFF2-40B4-BE49-F238E27FC236}">
                  <a16:creationId xmlns:a16="http://schemas.microsoft.com/office/drawing/2014/main" id="{43BB38EB-63A0-C44A-97C9-0A6F2D5530C2}"/>
                </a:ext>
              </a:extLst>
            </p:cNvPr>
            <p:cNvSpPr txBox="1"/>
            <p:nvPr/>
          </p:nvSpPr>
          <p:spPr>
            <a:xfrm>
              <a:off x="4957171" y="5935472"/>
              <a:ext cx="646331" cy="230832"/>
            </a:xfrm>
            <a:prstGeom prst="rect">
              <a:avLst/>
            </a:prstGeom>
            <a:noFill/>
          </p:spPr>
          <p:txBody>
            <a:bodyPr wrap="none" rtlCol="0">
              <a:spAutoFit/>
            </a:bodyPr>
            <a:lstStyle/>
            <a:p>
              <a:r>
                <a:rPr lang="ja-JP" altLang="en-US" sz="900">
                  <a:solidFill>
                    <a:schemeClr val="accent6">
                      <a:lumMod val="50000"/>
                    </a:schemeClr>
                  </a:solidFill>
                  <a:latin typeface="Meiryo" panose="020B0604030504040204" pitchFamily="34" charset="-128"/>
                  <a:ea typeface="Meiryo" panose="020B0604030504040204" pitchFamily="34" charset="-128"/>
                </a:rPr>
                <a:t>自律制御</a:t>
              </a:r>
              <a:endParaRPr kumimoji="1" lang="ja-JP" altLang="en-US" sz="900">
                <a:solidFill>
                  <a:schemeClr val="accent6">
                    <a:lumMod val="50000"/>
                  </a:schemeClr>
                </a:solidFill>
                <a:latin typeface="Meiryo" panose="020B0604030504040204" pitchFamily="34" charset="-128"/>
                <a:ea typeface="Meiryo" panose="020B0604030504040204" pitchFamily="34" charset="-128"/>
              </a:endParaRPr>
            </a:p>
          </p:txBody>
        </p:sp>
        <p:sp>
          <p:nvSpPr>
            <p:cNvPr id="127" name="テキスト ボックス 126">
              <a:extLst>
                <a:ext uri="{FF2B5EF4-FFF2-40B4-BE49-F238E27FC236}">
                  <a16:creationId xmlns:a16="http://schemas.microsoft.com/office/drawing/2014/main" id="{34D92085-7C2C-DE46-A382-36B45A2438F5}"/>
                </a:ext>
              </a:extLst>
            </p:cNvPr>
            <p:cNvSpPr txBox="1"/>
            <p:nvPr/>
          </p:nvSpPr>
          <p:spPr>
            <a:xfrm>
              <a:off x="4203089" y="5756792"/>
              <a:ext cx="761747" cy="230832"/>
            </a:xfrm>
            <a:prstGeom prst="rect">
              <a:avLst/>
            </a:prstGeom>
            <a:noFill/>
          </p:spPr>
          <p:txBody>
            <a:bodyPr wrap="none" rtlCol="0">
              <a:spAutoFit/>
            </a:bodyPr>
            <a:lstStyle/>
            <a:p>
              <a:r>
                <a:rPr lang="ja-JP" altLang="en-US" sz="900">
                  <a:solidFill>
                    <a:schemeClr val="accent2">
                      <a:lumMod val="75000"/>
                    </a:schemeClr>
                  </a:solidFill>
                  <a:latin typeface="Meiryo" panose="020B0604030504040204" pitchFamily="34" charset="-128"/>
                  <a:ea typeface="Meiryo" panose="020B0604030504040204" pitchFamily="34" charset="-128"/>
                </a:rPr>
                <a:t>監視・指示</a:t>
              </a:r>
              <a:endParaRPr kumimoji="1" lang="ja-JP" altLang="en-US" sz="900">
                <a:solidFill>
                  <a:schemeClr val="accent2">
                    <a:lumMod val="75000"/>
                  </a:schemeClr>
                </a:solidFill>
                <a:latin typeface="Meiryo" panose="020B0604030504040204" pitchFamily="34" charset="-128"/>
                <a:ea typeface="Meiryo" panose="020B0604030504040204" pitchFamily="34" charset="-128"/>
              </a:endParaRPr>
            </a:p>
          </p:txBody>
        </p:sp>
        <p:sp>
          <p:nvSpPr>
            <p:cNvPr id="13" name="円柱 12">
              <a:extLst>
                <a:ext uri="{FF2B5EF4-FFF2-40B4-BE49-F238E27FC236}">
                  <a16:creationId xmlns:a16="http://schemas.microsoft.com/office/drawing/2014/main" id="{F416BFE3-3930-E144-AA2A-2ED436683882}"/>
                </a:ext>
              </a:extLst>
            </p:cNvPr>
            <p:cNvSpPr/>
            <p:nvPr/>
          </p:nvSpPr>
          <p:spPr>
            <a:xfrm>
              <a:off x="4028428" y="5256597"/>
              <a:ext cx="342863" cy="401561"/>
            </a:xfrm>
            <a:prstGeom prst="can">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90" name="直線矢印コネクタ 89">
              <a:extLst>
                <a:ext uri="{FF2B5EF4-FFF2-40B4-BE49-F238E27FC236}">
                  <a16:creationId xmlns:a16="http://schemas.microsoft.com/office/drawing/2014/main" id="{A6A1D46A-4F83-604A-808E-C9966134A78A}"/>
                </a:ext>
              </a:extLst>
            </p:cNvPr>
            <p:cNvCxnSpPr>
              <a:cxnSpLocks/>
              <a:stCxn id="33" idx="0"/>
              <a:endCxn id="36" idx="1"/>
            </p:cNvCxnSpPr>
            <p:nvPr/>
          </p:nvCxnSpPr>
          <p:spPr>
            <a:xfrm flipV="1">
              <a:off x="3383067" y="5506879"/>
              <a:ext cx="1048942" cy="442860"/>
            </a:xfrm>
            <a:prstGeom prst="straightConnector1">
              <a:avLst/>
            </a:prstGeom>
            <a:ln>
              <a:solidFill>
                <a:schemeClr val="accent2">
                  <a:lumMod val="75000"/>
                </a:schemeClr>
              </a:solidFill>
              <a:prstDash val="sysDot"/>
              <a:headEnd type="triangle"/>
              <a:tailEnd type="triangle"/>
            </a:ln>
          </p:spPr>
          <p:style>
            <a:lnRef idx="2">
              <a:schemeClr val="accent6"/>
            </a:lnRef>
            <a:fillRef idx="0">
              <a:schemeClr val="accent6"/>
            </a:fillRef>
            <a:effectRef idx="1">
              <a:schemeClr val="accent6"/>
            </a:effectRef>
            <a:fontRef idx="minor">
              <a:schemeClr val="tx1"/>
            </a:fontRef>
          </p:style>
        </p:cxnSp>
        <p:sp>
          <p:nvSpPr>
            <p:cNvPr id="97" name="テキスト ボックス 96">
              <a:extLst>
                <a:ext uri="{FF2B5EF4-FFF2-40B4-BE49-F238E27FC236}">
                  <a16:creationId xmlns:a16="http://schemas.microsoft.com/office/drawing/2014/main" id="{6D798FE9-0633-4B4E-8393-44C20BB157FA}"/>
                </a:ext>
              </a:extLst>
            </p:cNvPr>
            <p:cNvSpPr txBox="1"/>
            <p:nvPr/>
          </p:nvSpPr>
          <p:spPr>
            <a:xfrm>
              <a:off x="3187520" y="5326573"/>
              <a:ext cx="1107996" cy="230832"/>
            </a:xfrm>
            <a:prstGeom prst="rect">
              <a:avLst/>
            </a:prstGeom>
            <a:noFill/>
          </p:spPr>
          <p:txBody>
            <a:bodyPr wrap="none" rtlCol="0">
              <a:spAutoFit/>
            </a:bodyPr>
            <a:lstStyle/>
            <a:p>
              <a:r>
                <a:rPr lang="ja-JP" altLang="en-US" sz="900">
                  <a:solidFill>
                    <a:srgbClr val="C00000"/>
                  </a:solidFill>
                  <a:latin typeface="Meiryo" panose="020B0604030504040204" pitchFamily="34" charset="-128"/>
                  <a:ea typeface="Meiryo" panose="020B0604030504040204" pitchFamily="34" charset="-128"/>
                </a:rPr>
                <a:t>データ＋機械学習</a:t>
              </a:r>
              <a:endParaRPr kumimoji="1" lang="ja-JP" altLang="en-US" sz="900">
                <a:solidFill>
                  <a:srgbClr val="C00000"/>
                </a:solidFill>
                <a:latin typeface="Meiryo" panose="020B0604030504040204" pitchFamily="34" charset="-128"/>
                <a:ea typeface="Meiryo" panose="020B0604030504040204" pitchFamily="34" charset="-128"/>
              </a:endParaRPr>
            </a:p>
          </p:txBody>
        </p:sp>
        <p:sp>
          <p:nvSpPr>
            <p:cNvPr id="100" name="テキスト ボックス 99">
              <a:extLst>
                <a:ext uri="{FF2B5EF4-FFF2-40B4-BE49-F238E27FC236}">
                  <a16:creationId xmlns:a16="http://schemas.microsoft.com/office/drawing/2014/main" id="{50D2D20D-1922-3343-B23E-D4F06D456968}"/>
                </a:ext>
              </a:extLst>
            </p:cNvPr>
            <p:cNvSpPr txBox="1"/>
            <p:nvPr/>
          </p:nvSpPr>
          <p:spPr>
            <a:xfrm>
              <a:off x="6493813" y="5605206"/>
              <a:ext cx="1877437" cy="830997"/>
            </a:xfrm>
            <a:prstGeom prst="rect">
              <a:avLst/>
            </a:prstGeom>
            <a:noFill/>
          </p:spPr>
          <p:txBody>
            <a:bodyPr wrap="none" rtlCol="0">
              <a:spAutoFit/>
            </a:bodyPr>
            <a:lstStyle/>
            <a:p>
              <a:pPr algn="r"/>
              <a:r>
                <a:rPr kumimoji="1" lang="ja-JP" altLang="en-US" sz="1200">
                  <a:solidFill>
                    <a:schemeClr val="accent6">
                      <a:lumMod val="75000"/>
                    </a:schemeClr>
                  </a:solidFill>
                  <a:latin typeface="Meiryo" panose="020B0604030504040204" pitchFamily="34" charset="-128"/>
                  <a:ea typeface="Meiryo" panose="020B0604030504040204" pitchFamily="34" charset="-128"/>
                </a:rPr>
                <a:t>機械にできることは</a:t>
              </a:r>
              <a:endParaRPr kumimoji="1" lang="en-US" altLang="ja-JP" sz="1200" dirty="0">
                <a:solidFill>
                  <a:schemeClr val="accent6">
                    <a:lumMod val="75000"/>
                  </a:schemeClr>
                </a:solidFill>
                <a:latin typeface="Meiryo" panose="020B0604030504040204" pitchFamily="34" charset="-128"/>
                <a:ea typeface="Meiryo" panose="020B0604030504040204" pitchFamily="34" charset="-128"/>
              </a:endParaRPr>
            </a:p>
            <a:p>
              <a:pPr algn="r"/>
              <a:r>
                <a:rPr kumimoji="1" lang="ja-JP" altLang="en-US" sz="1200">
                  <a:solidFill>
                    <a:schemeClr val="accent6">
                      <a:lumMod val="75000"/>
                    </a:schemeClr>
                  </a:solidFill>
                  <a:latin typeface="Meiryo" panose="020B0604030504040204" pitchFamily="34" charset="-128"/>
                  <a:ea typeface="Meiryo" panose="020B0604030504040204" pitchFamily="34" charset="-128"/>
                </a:rPr>
                <a:t>徹底して機械に任せ</a:t>
              </a:r>
              <a:endParaRPr kumimoji="1" lang="en-US" altLang="ja-JP" sz="1200" dirty="0">
                <a:solidFill>
                  <a:schemeClr val="accent6">
                    <a:lumMod val="75000"/>
                  </a:schemeClr>
                </a:solidFill>
                <a:latin typeface="Meiryo" panose="020B0604030504040204" pitchFamily="34" charset="-128"/>
                <a:ea typeface="Meiryo" panose="020B0604030504040204" pitchFamily="34" charset="-128"/>
              </a:endParaRPr>
            </a:p>
            <a:p>
              <a:pPr algn="r"/>
              <a:r>
                <a:rPr kumimoji="1" lang="ja-JP" altLang="en-US" sz="1200">
                  <a:solidFill>
                    <a:schemeClr val="accent6">
                      <a:lumMod val="75000"/>
                    </a:schemeClr>
                  </a:solidFill>
                  <a:latin typeface="Meiryo" panose="020B0604030504040204" pitchFamily="34" charset="-128"/>
                  <a:ea typeface="Meiryo" panose="020B0604030504040204" pitchFamily="34" charset="-128"/>
                </a:rPr>
                <a:t>人間しかできないことを</a:t>
              </a:r>
              <a:endParaRPr kumimoji="1" lang="en-US" altLang="ja-JP" sz="1200" dirty="0">
                <a:solidFill>
                  <a:schemeClr val="accent6">
                    <a:lumMod val="75000"/>
                  </a:schemeClr>
                </a:solidFill>
                <a:latin typeface="Meiryo" panose="020B0604030504040204" pitchFamily="34" charset="-128"/>
                <a:ea typeface="Meiryo" panose="020B0604030504040204" pitchFamily="34" charset="-128"/>
              </a:endParaRPr>
            </a:p>
            <a:p>
              <a:pPr algn="r"/>
              <a:r>
                <a:rPr kumimoji="1" lang="ja-JP" altLang="en-US" sz="1200">
                  <a:solidFill>
                    <a:schemeClr val="accent6">
                      <a:lumMod val="75000"/>
                    </a:schemeClr>
                  </a:solidFill>
                  <a:latin typeface="Meiryo" panose="020B0604030504040204" pitchFamily="34" charset="-128"/>
                  <a:ea typeface="Meiryo" panose="020B0604030504040204" pitchFamily="34" charset="-128"/>
                </a:rPr>
                <a:t>人間が行う</a:t>
              </a:r>
              <a:endParaRPr lang="en-US" altLang="ja-JP" sz="1200" dirty="0">
                <a:solidFill>
                  <a:schemeClr val="accent6">
                    <a:lumMod val="75000"/>
                  </a:schemeClr>
                </a:solidFill>
                <a:latin typeface="Meiryo" panose="020B0604030504040204" pitchFamily="34" charset="-128"/>
                <a:ea typeface="Meiryo" panose="020B0604030504040204" pitchFamily="34" charset="-128"/>
              </a:endParaRPr>
            </a:p>
          </p:txBody>
        </p:sp>
        <p:sp>
          <p:nvSpPr>
            <p:cNvPr id="104" name="テキスト ボックス 103">
              <a:extLst>
                <a:ext uri="{FF2B5EF4-FFF2-40B4-BE49-F238E27FC236}">
                  <a16:creationId xmlns:a16="http://schemas.microsoft.com/office/drawing/2014/main" id="{C6090A4E-900F-AF46-8450-64E98010A66F}"/>
                </a:ext>
              </a:extLst>
            </p:cNvPr>
            <p:cNvSpPr txBox="1"/>
            <p:nvPr/>
          </p:nvSpPr>
          <p:spPr>
            <a:xfrm>
              <a:off x="728898" y="5213350"/>
              <a:ext cx="2339102" cy="276999"/>
            </a:xfrm>
            <a:prstGeom prst="rect">
              <a:avLst/>
            </a:prstGeom>
            <a:noFill/>
          </p:spPr>
          <p:txBody>
            <a:bodyPr wrap="none" rtlCol="0">
              <a:spAutoFit/>
            </a:bodyPr>
            <a:lstStyle/>
            <a:p>
              <a:r>
                <a:rPr kumimoji="1" lang="ja-JP" altLang="en-US" sz="1200" b="1" u="sng">
                  <a:solidFill>
                    <a:schemeClr val="accent6">
                      <a:lumMod val="75000"/>
                    </a:schemeClr>
                  </a:solidFill>
                  <a:latin typeface="Meiryo" panose="020B0604030504040204" pitchFamily="34" charset="-128"/>
                  <a:ea typeface="Meiryo" panose="020B0604030504040204" pitchFamily="34" charset="-128"/>
                </a:rPr>
                <a:t>機械と人間が一緒に仕事をする</a:t>
              </a:r>
              <a:endParaRPr lang="en-US" altLang="ja-JP" sz="1200" b="1" u="sng" dirty="0">
                <a:solidFill>
                  <a:schemeClr val="accent6">
                    <a:lumMod val="75000"/>
                  </a:schemeClr>
                </a:solidFill>
                <a:latin typeface="Meiryo" panose="020B0604030504040204" pitchFamily="34" charset="-128"/>
                <a:ea typeface="Meiryo" panose="020B0604030504040204" pitchFamily="34" charset="-128"/>
              </a:endParaRPr>
            </a:p>
          </p:txBody>
        </p:sp>
        <p:cxnSp>
          <p:nvCxnSpPr>
            <p:cNvPr id="158" name="直線矢印コネクタ 157">
              <a:extLst>
                <a:ext uri="{FF2B5EF4-FFF2-40B4-BE49-F238E27FC236}">
                  <a16:creationId xmlns:a16="http://schemas.microsoft.com/office/drawing/2014/main" id="{120C05F3-8F6F-E14E-98A0-51BB0AB44CA0}"/>
                </a:ext>
              </a:extLst>
            </p:cNvPr>
            <p:cNvCxnSpPr>
              <a:cxnSpLocks/>
              <a:stCxn id="33" idx="3"/>
              <a:endCxn id="34" idx="1"/>
            </p:cNvCxnSpPr>
            <p:nvPr/>
          </p:nvCxnSpPr>
          <p:spPr>
            <a:xfrm flipV="1">
              <a:off x="3680610" y="6166247"/>
              <a:ext cx="1846246" cy="16171"/>
            </a:xfrm>
            <a:prstGeom prst="straightConnector1">
              <a:avLst/>
            </a:prstGeom>
            <a:ln>
              <a:solidFill>
                <a:schemeClr val="accent2">
                  <a:lumMod val="75000"/>
                </a:schemeClr>
              </a:solidFill>
              <a:prstDash val="sysDot"/>
              <a:headEnd type="triangle"/>
              <a:tailEnd type="triangle"/>
            </a:ln>
          </p:spPr>
          <p:style>
            <a:lnRef idx="2">
              <a:schemeClr val="accent6"/>
            </a:lnRef>
            <a:fillRef idx="0">
              <a:schemeClr val="accent6"/>
            </a:fillRef>
            <a:effectRef idx="1">
              <a:schemeClr val="accent6"/>
            </a:effectRef>
            <a:fontRef idx="minor">
              <a:schemeClr val="tx1"/>
            </a:fontRef>
          </p:style>
        </p:cxnSp>
        <p:grpSp>
          <p:nvGrpSpPr>
            <p:cNvPr id="159" name="グループ化 158">
              <a:extLst>
                <a:ext uri="{FF2B5EF4-FFF2-40B4-BE49-F238E27FC236}">
                  <a16:creationId xmlns:a16="http://schemas.microsoft.com/office/drawing/2014/main" id="{6A2B665F-289B-444F-BB0D-8A2CF683F31F}"/>
                </a:ext>
              </a:extLst>
            </p:cNvPr>
            <p:cNvGrpSpPr/>
            <p:nvPr/>
          </p:nvGrpSpPr>
          <p:grpSpPr>
            <a:xfrm>
              <a:off x="3626257" y="5559821"/>
              <a:ext cx="432044" cy="416221"/>
              <a:chOff x="205171" y="1921261"/>
              <a:chExt cx="1348042" cy="1348042"/>
            </a:xfrm>
          </p:grpSpPr>
          <p:grpSp>
            <p:nvGrpSpPr>
              <p:cNvPr id="160" name="グループ化 159">
                <a:extLst>
                  <a:ext uri="{FF2B5EF4-FFF2-40B4-BE49-F238E27FC236}">
                    <a16:creationId xmlns:a16="http://schemas.microsoft.com/office/drawing/2014/main" id="{569E0319-BD7D-4543-8F76-B065ED1B69D6}"/>
                  </a:ext>
                </a:extLst>
              </p:cNvPr>
              <p:cNvGrpSpPr/>
              <p:nvPr/>
            </p:nvGrpSpPr>
            <p:grpSpPr>
              <a:xfrm>
                <a:off x="539573" y="2149572"/>
                <a:ext cx="713524" cy="897992"/>
                <a:chOff x="539573" y="2149572"/>
                <a:chExt cx="713524" cy="897992"/>
              </a:xfrm>
            </p:grpSpPr>
            <p:sp>
              <p:nvSpPr>
                <p:cNvPr id="162" name="正方形/長方形 161">
                  <a:extLst>
                    <a:ext uri="{FF2B5EF4-FFF2-40B4-BE49-F238E27FC236}">
                      <a16:creationId xmlns:a16="http://schemas.microsoft.com/office/drawing/2014/main" id="{98B6D5A8-D46D-F84D-84B0-357911BA906C}"/>
                    </a:ext>
                  </a:extLst>
                </p:cNvPr>
                <p:cNvSpPr/>
                <p:nvPr/>
              </p:nvSpPr>
              <p:spPr>
                <a:xfrm>
                  <a:off x="539573" y="2149572"/>
                  <a:ext cx="694072" cy="660247"/>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3" name="正方形/長方形 162">
                  <a:extLst>
                    <a:ext uri="{FF2B5EF4-FFF2-40B4-BE49-F238E27FC236}">
                      <a16:creationId xmlns:a16="http://schemas.microsoft.com/office/drawing/2014/main" id="{12DF5A58-BF9D-B347-9938-1301561AB60D}"/>
                    </a:ext>
                  </a:extLst>
                </p:cNvPr>
                <p:cNvSpPr/>
                <p:nvPr/>
              </p:nvSpPr>
              <p:spPr>
                <a:xfrm>
                  <a:off x="539573" y="2736168"/>
                  <a:ext cx="446209" cy="311395"/>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4" name="直角三角形 163">
                  <a:extLst>
                    <a:ext uri="{FF2B5EF4-FFF2-40B4-BE49-F238E27FC236}">
                      <a16:creationId xmlns:a16="http://schemas.microsoft.com/office/drawing/2014/main" id="{6D3E5403-0D16-3D4C-8E2E-F95AA153391C}"/>
                    </a:ext>
                  </a:extLst>
                </p:cNvPr>
                <p:cNvSpPr/>
                <p:nvPr/>
              </p:nvSpPr>
              <p:spPr>
                <a:xfrm rot="5400000">
                  <a:off x="1000568" y="2795034"/>
                  <a:ext cx="237742" cy="267317"/>
                </a:xfrm>
                <a:prstGeom prst="rtTriangle">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pic>
            <p:nvPicPr>
              <p:cNvPr id="161" name="図 160" descr="テキスト, アイコン&#10;&#10;自動的に生成された説明">
                <a:extLst>
                  <a:ext uri="{FF2B5EF4-FFF2-40B4-BE49-F238E27FC236}">
                    <a16:creationId xmlns:a16="http://schemas.microsoft.com/office/drawing/2014/main" id="{43781C4B-7169-C54C-8767-734ED9D70A02}"/>
                  </a:ext>
                </a:extLst>
              </p:cNvPr>
              <p:cNvPicPr>
                <a:picLocks noChangeAspect="1"/>
              </p:cNvPicPr>
              <p:nvPr/>
            </p:nvPicPr>
            <p:blipFill>
              <a:blip r:embed="rId9" cstate="print">
                <a:clrChange>
                  <a:clrFrom>
                    <a:srgbClr val="FEFEFE"/>
                  </a:clrFrom>
                  <a:clrTo>
                    <a:srgbClr val="FEFEFE">
                      <a:alpha val="0"/>
                    </a:srgbClr>
                  </a:clrTo>
                </a:clrChange>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205171" y="1921261"/>
                <a:ext cx="1348042" cy="1348042"/>
              </a:xfrm>
              <a:prstGeom prst="rect">
                <a:avLst/>
              </a:prstGeom>
            </p:spPr>
          </p:pic>
        </p:grpSp>
        <p:grpSp>
          <p:nvGrpSpPr>
            <p:cNvPr id="165" name="グループ化 164">
              <a:extLst>
                <a:ext uri="{FF2B5EF4-FFF2-40B4-BE49-F238E27FC236}">
                  <a16:creationId xmlns:a16="http://schemas.microsoft.com/office/drawing/2014/main" id="{FE778238-6501-4543-AF94-680497210850}"/>
                </a:ext>
              </a:extLst>
            </p:cNvPr>
            <p:cNvGrpSpPr/>
            <p:nvPr/>
          </p:nvGrpSpPr>
          <p:grpSpPr>
            <a:xfrm>
              <a:off x="4363873" y="5980445"/>
              <a:ext cx="432044" cy="416221"/>
              <a:chOff x="205171" y="1921261"/>
              <a:chExt cx="1348042" cy="1348042"/>
            </a:xfrm>
          </p:grpSpPr>
          <p:grpSp>
            <p:nvGrpSpPr>
              <p:cNvPr id="166" name="グループ化 165">
                <a:extLst>
                  <a:ext uri="{FF2B5EF4-FFF2-40B4-BE49-F238E27FC236}">
                    <a16:creationId xmlns:a16="http://schemas.microsoft.com/office/drawing/2014/main" id="{98237FC0-B2F0-4F43-B0B1-32A4B1A89B95}"/>
                  </a:ext>
                </a:extLst>
              </p:cNvPr>
              <p:cNvGrpSpPr/>
              <p:nvPr/>
            </p:nvGrpSpPr>
            <p:grpSpPr>
              <a:xfrm>
                <a:off x="539573" y="2149572"/>
                <a:ext cx="713524" cy="897992"/>
                <a:chOff x="539573" y="2149572"/>
                <a:chExt cx="713524" cy="897992"/>
              </a:xfrm>
            </p:grpSpPr>
            <p:sp>
              <p:nvSpPr>
                <p:cNvPr id="168" name="正方形/長方形 167">
                  <a:extLst>
                    <a:ext uri="{FF2B5EF4-FFF2-40B4-BE49-F238E27FC236}">
                      <a16:creationId xmlns:a16="http://schemas.microsoft.com/office/drawing/2014/main" id="{45FF5F6B-F0BB-BF4E-AF12-CDD2D8D23E22}"/>
                    </a:ext>
                  </a:extLst>
                </p:cNvPr>
                <p:cNvSpPr/>
                <p:nvPr/>
              </p:nvSpPr>
              <p:spPr>
                <a:xfrm>
                  <a:off x="539573" y="2149572"/>
                  <a:ext cx="694072" cy="660247"/>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9" name="正方形/長方形 168">
                  <a:extLst>
                    <a:ext uri="{FF2B5EF4-FFF2-40B4-BE49-F238E27FC236}">
                      <a16:creationId xmlns:a16="http://schemas.microsoft.com/office/drawing/2014/main" id="{F34C5A6B-B278-3F45-B912-7214EA19B328}"/>
                    </a:ext>
                  </a:extLst>
                </p:cNvPr>
                <p:cNvSpPr/>
                <p:nvPr/>
              </p:nvSpPr>
              <p:spPr>
                <a:xfrm>
                  <a:off x="539573" y="2736168"/>
                  <a:ext cx="446209" cy="311395"/>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0" name="直角三角形 169">
                  <a:extLst>
                    <a:ext uri="{FF2B5EF4-FFF2-40B4-BE49-F238E27FC236}">
                      <a16:creationId xmlns:a16="http://schemas.microsoft.com/office/drawing/2014/main" id="{45E07365-E2F8-D24B-89D1-C86B15BCAE46}"/>
                    </a:ext>
                  </a:extLst>
                </p:cNvPr>
                <p:cNvSpPr/>
                <p:nvPr/>
              </p:nvSpPr>
              <p:spPr>
                <a:xfrm rot="5400000">
                  <a:off x="1000568" y="2795034"/>
                  <a:ext cx="237742" cy="267317"/>
                </a:xfrm>
                <a:prstGeom prst="rtTriangle">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pic>
            <p:nvPicPr>
              <p:cNvPr id="167" name="図 166" descr="テキスト, アイコン&#10;&#10;自動的に生成された説明">
                <a:extLst>
                  <a:ext uri="{FF2B5EF4-FFF2-40B4-BE49-F238E27FC236}">
                    <a16:creationId xmlns:a16="http://schemas.microsoft.com/office/drawing/2014/main" id="{80A92FE6-9C0A-D24B-8CF7-9041B6ED785A}"/>
                  </a:ext>
                </a:extLst>
              </p:cNvPr>
              <p:cNvPicPr>
                <a:picLocks noChangeAspect="1"/>
              </p:cNvPicPr>
              <p:nvPr/>
            </p:nvPicPr>
            <p:blipFill>
              <a:blip r:embed="rId9" cstate="print">
                <a:clrChange>
                  <a:clrFrom>
                    <a:srgbClr val="FEFEFE"/>
                  </a:clrFrom>
                  <a:clrTo>
                    <a:srgbClr val="FEFEFE">
                      <a:alpha val="0"/>
                    </a:srgbClr>
                  </a:clrTo>
                </a:clrChange>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205171" y="1921261"/>
                <a:ext cx="1348042" cy="1348042"/>
              </a:xfrm>
              <a:prstGeom prst="rect">
                <a:avLst/>
              </a:prstGeom>
            </p:spPr>
          </p:pic>
        </p:grpSp>
        <p:grpSp>
          <p:nvGrpSpPr>
            <p:cNvPr id="171" name="グループ化 170">
              <a:extLst>
                <a:ext uri="{FF2B5EF4-FFF2-40B4-BE49-F238E27FC236}">
                  <a16:creationId xmlns:a16="http://schemas.microsoft.com/office/drawing/2014/main" id="{11B9788F-46FD-D943-82DE-F853322E8988}"/>
                </a:ext>
              </a:extLst>
            </p:cNvPr>
            <p:cNvGrpSpPr/>
            <p:nvPr/>
          </p:nvGrpSpPr>
          <p:grpSpPr>
            <a:xfrm>
              <a:off x="5217313" y="5559821"/>
              <a:ext cx="432044" cy="416221"/>
              <a:chOff x="205171" y="1921261"/>
              <a:chExt cx="1348042" cy="1348042"/>
            </a:xfrm>
          </p:grpSpPr>
          <p:grpSp>
            <p:nvGrpSpPr>
              <p:cNvPr id="172" name="グループ化 171">
                <a:extLst>
                  <a:ext uri="{FF2B5EF4-FFF2-40B4-BE49-F238E27FC236}">
                    <a16:creationId xmlns:a16="http://schemas.microsoft.com/office/drawing/2014/main" id="{93563EFA-4B94-8B48-A6C6-C8E09778CA86}"/>
                  </a:ext>
                </a:extLst>
              </p:cNvPr>
              <p:cNvGrpSpPr/>
              <p:nvPr/>
            </p:nvGrpSpPr>
            <p:grpSpPr>
              <a:xfrm>
                <a:off x="539573" y="2149572"/>
                <a:ext cx="713524" cy="897992"/>
                <a:chOff x="539573" y="2149572"/>
                <a:chExt cx="713524" cy="897992"/>
              </a:xfrm>
            </p:grpSpPr>
            <p:sp>
              <p:nvSpPr>
                <p:cNvPr id="174" name="正方形/長方形 173">
                  <a:extLst>
                    <a:ext uri="{FF2B5EF4-FFF2-40B4-BE49-F238E27FC236}">
                      <a16:creationId xmlns:a16="http://schemas.microsoft.com/office/drawing/2014/main" id="{89810BCA-D2A6-EA42-8A6C-BC2A6BD38AB9}"/>
                    </a:ext>
                  </a:extLst>
                </p:cNvPr>
                <p:cNvSpPr/>
                <p:nvPr/>
              </p:nvSpPr>
              <p:spPr>
                <a:xfrm>
                  <a:off x="539573" y="2149572"/>
                  <a:ext cx="694072" cy="660247"/>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5" name="正方形/長方形 174">
                  <a:extLst>
                    <a:ext uri="{FF2B5EF4-FFF2-40B4-BE49-F238E27FC236}">
                      <a16:creationId xmlns:a16="http://schemas.microsoft.com/office/drawing/2014/main" id="{5F91A9A8-27D6-5A4E-BBFB-9967358C020B}"/>
                    </a:ext>
                  </a:extLst>
                </p:cNvPr>
                <p:cNvSpPr/>
                <p:nvPr/>
              </p:nvSpPr>
              <p:spPr>
                <a:xfrm>
                  <a:off x="539573" y="2736168"/>
                  <a:ext cx="446209" cy="311395"/>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6" name="直角三角形 175">
                  <a:extLst>
                    <a:ext uri="{FF2B5EF4-FFF2-40B4-BE49-F238E27FC236}">
                      <a16:creationId xmlns:a16="http://schemas.microsoft.com/office/drawing/2014/main" id="{8074A4AE-5BBD-314F-9B19-E5282660F5B0}"/>
                    </a:ext>
                  </a:extLst>
                </p:cNvPr>
                <p:cNvSpPr/>
                <p:nvPr/>
              </p:nvSpPr>
              <p:spPr>
                <a:xfrm rot="5400000">
                  <a:off x="1000568" y="2795034"/>
                  <a:ext cx="237742" cy="267317"/>
                </a:xfrm>
                <a:prstGeom prst="rtTriangle">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pic>
            <p:nvPicPr>
              <p:cNvPr id="173" name="図 172" descr="テキスト, アイコン&#10;&#10;自動的に生成された説明">
                <a:extLst>
                  <a:ext uri="{FF2B5EF4-FFF2-40B4-BE49-F238E27FC236}">
                    <a16:creationId xmlns:a16="http://schemas.microsoft.com/office/drawing/2014/main" id="{477978E1-AD2E-4E4A-A59F-66EF00AE7757}"/>
                  </a:ext>
                </a:extLst>
              </p:cNvPr>
              <p:cNvPicPr>
                <a:picLocks noChangeAspect="1"/>
              </p:cNvPicPr>
              <p:nvPr/>
            </p:nvPicPr>
            <p:blipFill>
              <a:blip r:embed="rId9" cstate="print">
                <a:clrChange>
                  <a:clrFrom>
                    <a:srgbClr val="FEFEFE"/>
                  </a:clrFrom>
                  <a:clrTo>
                    <a:srgbClr val="FEFEFE">
                      <a:alpha val="0"/>
                    </a:srgbClr>
                  </a:clrTo>
                </a:clrChange>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205171" y="1921261"/>
                <a:ext cx="1348042" cy="1348042"/>
              </a:xfrm>
              <a:prstGeom prst="rect">
                <a:avLst/>
              </a:prstGeom>
            </p:spPr>
          </p:pic>
        </p:grpSp>
        <p:sp>
          <p:nvSpPr>
            <p:cNvPr id="177" name="テキスト ボックス 176">
              <a:extLst>
                <a:ext uri="{FF2B5EF4-FFF2-40B4-BE49-F238E27FC236}">
                  <a16:creationId xmlns:a16="http://schemas.microsoft.com/office/drawing/2014/main" id="{D9727151-4413-554F-ADA8-0D2AED7F00C8}"/>
                </a:ext>
              </a:extLst>
            </p:cNvPr>
            <p:cNvSpPr txBox="1"/>
            <p:nvPr/>
          </p:nvSpPr>
          <p:spPr>
            <a:xfrm>
              <a:off x="3627956" y="5934125"/>
              <a:ext cx="646331" cy="230832"/>
            </a:xfrm>
            <a:prstGeom prst="rect">
              <a:avLst/>
            </a:prstGeom>
            <a:noFill/>
          </p:spPr>
          <p:txBody>
            <a:bodyPr wrap="none" rtlCol="0">
              <a:spAutoFit/>
            </a:bodyPr>
            <a:lstStyle/>
            <a:p>
              <a:r>
                <a:rPr lang="ja-JP" altLang="en-US" sz="900">
                  <a:solidFill>
                    <a:schemeClr val="accent6">
                      <a:lumMod val="50000"/>
                    </a:schemeClr>
                  </a:solidFill>
                  <a:latin typeface="Meiryo" panose="020B0604030504040204" pitchFamily="34" charset="-128"/>
                  <a:ea typeface="Meiryo" panose="020B0604030504040204" pitchFamily="34" charset="-128"/>
                </a:rPr>
                <a:t>自律制御</a:t>
              </a:r>
              <a:endParaRPr kumimoji="1" lang="ja-JP" altLang="en-US" sz="900">
                <a:solidFill>
                  <a:schemeClr val="accent6">
                    <a:lumMod val="50000"/>
                  </a:schemeClr>
                </a:solidFill>
                <a:latin typeface="Meiryo" panose="020B0604030504040204" pitchFamily="34" charset="-128"/>
                <a:ea typeface="Meiryo" panose="020B0604030504040204" pitchFamily="34" charset="-128"/>
              </a:endParaRPr>
            </a:p>
          </p:txBody>
        </p:sp>
      </p:grpSp>
      <p:pic>
        <p:nvPicPr>
          <p:cNvPr id="72" name="Picture 2" descr="パソコンを使う作業員のイラスト（女性）">
            <a:extLst>
              <a:ext uri="{FF2B5EF4-FFF2-40B4-BE49-F238E27FC236}">
                <a16:creationId xmlns:a16="http://schemas.microsoft.com/office/drawing/2014/main" id="{746AF912-8A91-1F44-B456-E46C565051F3}"/>
              </a:ext>
            </a:extLst>
          </p:cNvPr>
          <p:cNvPicPr>
            <a:picLocks noChangeAspect="1" noChangeArrowheads="1"/>
          </p:cNvPicPr>
          <p:nvPr/>
        </p:nvPicPr>
        <p:blipFill>
          <a:blip r:embed="rId11" cstate="print">
            <a:extLst>
              <a:ext uri="{28A0092B-C50C-407E-A947-70E740481C1C}">
                <a14:useLocalDpi xmlns:a14="http://schemas.microsoft.com/office/drawing/2010/main"/>
              </a:ext>
            </a:extLst>
          </a:blip>
          <a:srcRect/>
          <a:stretch>
            <a:fillRect/>
          </a:stretch>
        </p:blipFill>
        <p:spPr bwMode="auto">
          <a:xfrm>
            <a:off x="3803207" y="2749979"/>
            <a:ext cx="416672" cy="400005"/>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4" descr="パソコンを使う作業員のイラスト（男性）">
            <a:extLst>
              <a:ext uri="{FF2B5EF4-FFF2-40B4-BE49-F238E27FC236}">
                <a16:creationId xmlns:a16="http://schemas.microsoft.com/office/drawing/2014/main" id="{6B9EC89D-21F7-1648-AE33-9FBA5CA098FB}"/>
              </a:ext>
            </a:extLst>
          </p:cNvPr>
          <p:cNvPicPr>
            <a:picLocks noChangeAspect="1" noChangeArrowheads="1"/>
          </p:cNvPicPr>
          <p:nvPr/>
        </p:nvPicPr>
        <p:blipFill>
          <a:blip r:embed="rId12" cstate="print">
            <a:extLst>
              <a:ext uri="{28A0092B-C50C-407E-A947-70E740481C1C}">
                <a14:useLocalDpi xmlns:a14="http://schemas.microsoft.com/office/drawing/2010/main"/>
              </a:ext>
            </a:extLst>
          </a:blip>
          <a:srcRect/>
          <a:stretch>
            <a:fillRect/>
          </a:stretch>
        </p:blipFill>
        <p:spPr bwMode="auto">
          <a:xfrm>
            <a:off x="4322157" y="2424630"/>
            <a:ext cx="491809" cy="47213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ネクタイと作業服を着た男性のイラストの">
            <a:extLst>
              <a:ext uri="{FF2B5EF4-FFF2-40B4-BE49-F238E27FC236}">
                <a16:creationId xmlns:a16="http://schemas.microsoft.com/office/drawing/2014/main" id="{AE6A9D3A-FCD9-A74B-A1E9-DF0B4F3117A0}"/>
              </a:ext>
            </a:extLst>
          </p:cNvPr>
          <p:cNvPicPr>
            <a:picLocks noChangeAspect="1" noChangeArrowheads="1"/>
          </p:cNvPicPr>
          <p:nvPr/>
        </p:nvPicPr>
        <p:blipFill>
          <a:blip r:embed="rId13" cstate="print">
            <a:extLst>
              <a:ext uri="{28A0092B-C50C-407E-A947-70E740481C1C}">
                <a14:useLocalDpi xmlns:a14="http://schemas.microsoft.com/office/drawing/2010/main"/>
              </a:ext>
            </a:extLst>
          </a:blip>
          <a:srcRect/>
          <a:stretch>
            <a:fillRect/>
          </a:stretch>
        </p:blipFill>
        <p:spPr bwMode="auto">
          <a:xfrm>
            <a:off x="4321368" y="833153"/>
            <a:ext cx="476545" cy="729406"/>
          </a:xfrm>
          <a:prstGeom prst="rect">
            <a:avLst/>
          </a:prstGeom>
          <a:noFill/>
          <a:extLst>
            <a:ext uri="{909E8E84-426E-40DD-AFC4-6F175D3DCCD1}">
              <a14:hiddenFill xmlns:a14="http://schemas.microsoft.com/office/drawing/2010/main">
                <a:solidFill>
                  <a:srgbClr val="FFFFFF"/>
                </a:solidFill>
              </a14:hiddenFill>
            </a:ext>
          </a:extLst>
        </p:spPr>
      </p:pic>
      <p:pic>
        <p:nvPicPr>
          <p:cNvPr id="180" name="Picture 4" descr="パソコンを使う作業員のイラスト（男性）">
            <a:extLst>
              <a:ext uri="{FF2B5EF4-FFF2-40B4-BE49-F238E27FC236}">
                <a16:creationId xmlns:a16="http://schemas.microsoft.com/office/drawing/2014/main" id="{1679C5F3-4602-8D48-AC5C-231F54D1753A}"/>
              </a:ext>
            </a:extLst>
          </p:cNvPr>
          <p:cNvPicPr>
            <a:picLocks noChangeAspect="1" noChangeArrowheads="1"/>
          </p:cNvPicPr>
          <p:nvPr/>
        </p:nvPicPr>
        <p:blipFill>
          <a:blip r:embed="rId12" cstate="print">
            <a:extLst>
              <a:ext uri="{28A0092B-C50C-407E-A947-70E740481C1C}">
                <a14:useLocalDpi xmlns:a14="http://schemas.microsoft.com/office/drawing/2010/main"/>
              </a:ext>
            </a:extLst>
          </a:blip>
          <a:srcRect/>
          <a:stretch>
            <a:fillRect/>
          </a:stretch>
        </p:blipFill>
        <p:spPr bwMode="auto">
          <a:xfrm>
            <a:off x="4388090" y="3885587"/>
            <a:ext cx="491809" cy="472137"/>
          </a:xfrm>
          <a:prstGeom prst="rect">
            <a:avLst/>
          </a:prstGeom>
          <a:noFill/>
          <a:extLst>
            <a:ext uri="{909E8E84-426E-40DD-AFC4-6F175D3DCCD1}">
              <a14:hiddenFill xmlns:a14="http://schemas.microsoft.com/office/drawing/2010/main">
                <a:solidFill>
                  <a:srgbClr val="FFFFFF"/>
                </a:solidFill>
              </a14:hiddenFill>
            </a:ext>
          </a:extLst>
        </p:spPr>
      </p:pic>
      <p:sp>
        <p:nvSpPr>
          <p:cNvPr id="75" name="テキスト ボックス 74">
            <a:extLst>
              <a:ext uri="{FF2B5EF4-FFF2-40B4-BE49-F238E27FC236}">
                <a16:creationId xmlns:a16="http://schemas.microsoft.com/office/drawing/2014/main" id="{204D4414-CBCF-C14B-B409-95F543613765}"/>
              </a:ext>
            </a:extLst>
          </p:cNvPr>
          <p:cNvSpPr txBox="1"/>
          <p:nvPr/>
        </p:nvSpPr>
        <p:spPr>
          <a:xfrm>
            <a:off x="933280" y="1315980"/>
            <a:ext cx="1712328" cy="253916"/>
          </a:xfrm>
          <a:prstGeom prst="rect">
            <a:avLst/>
          </a:prstGeom>
          <a:noFill/>
        </p:spPr>
        <p:txBody>
          <a:bodyPr wrap="none" rtlCol="0">
            <a:spAutoFit/>
          </a:bodyPr>
          <a:lstStyle/>
          <a:p>
            <a:r>
              <a:rPr kumimoji="1" lang="en-US" altLang="ja-JP" sz="1050" b="1" dirty="0">
                <a:solidFill>
                  <a:schemeClr val="accent3">
                    <a:lumMod val="50000"/>
                  </a:schemeClr>
                </a:solidFill>
                <a:latin typeface="Meiryo" panose="020B0604030504040204" pitchFamily="34" charset="-128"/>
                <a:ea typeface="Meiryo" panose="020B0604030504040204" pitchFamily="34" charset="-128"/>
              </a:rPr>
              <a:t>H2H</a:t>
            </a:r>
            <a:r>
              <a:rPr lang="en-US" altLang="ja-JP" sz="1050" b="1" dirty="0">
                <a:solidFill>
                  <a:schemeClr val="accent3">
                    <a:lumMod val="50000"/>
                  </a:schemeClr>
                </a:solidFill>
                <a:latin typeface="Meiryo" panose="020B0604030504040204" pitchFamily="34" charset="-128"/>
                <a:ea typeface="Meiryo" panose="020B0604030504040204" pitchFamily="34" charset="-128"/>
              </a:rPr>
              <a:t> </a:t>
            </a:r>
            <a:r>
              <a:rPr kumimoji="1" lang="en-US" altLang="ja-JP" sz="1050" dirty="0">
                <a:solidFill>
                  <a:schemeClr val="accent3">
                    <a:lumMod val="50000"/>
                  </a:schemeClr>
                </a:solidFill>
                <a:latin typeface="Meiryo" panose="020B0604030504040204" pitchFamily="34" charset="-128"/>
                <a:ea typeface="Meiryo" panose="020B0604030504040204" pitchFamily="34" charset="-128"/>
              </a:rPr>
              <a:t>Human to Human</a:t>
            </a:r>
            <a:endParaRPr kumimoji="1" lang="ja-JP" altLang="en-US" sz="1050">
              <a:solidFill>
                <a:schemeClr val="accent3">
                  <a:lumMod val="50000"/>
                </a:schemeClr>
              </a:solidFill>
              <a:latin typeface="Meiryo" panose="020B0604030504040204" pitchFamily="34" charset="-128"/>
              <a:ea typeface="Meiryo" panose="020B0604030504040204" pitchFamily="34" charset="-128"/>
            </a:endParaRPr>
          </a:p>
        </p:txBody>
      </p:sp>
      <p:sp>
        <p:nvSpPr>
          <p:cNvPr id="181" name="テキスト ボックス 180">
            <a:extLst>
              <a:ext uri="{FF2B5EF4-FFF2-40B4-BE49-F238E27FC236}">
                <a16:creationId xmlns:a16="http://schemas.microsoft.com/office/drawing/2014/main" id="{43669F74-BDE5-A142-AE97-C426F44C4822}"/>
              </a:ext>
            </a:extLst>
          </p:cNvPr>
          <p:cNvSpPr txBox="1"/>
          <p:nvPr/>
        </p:nvSpPr>
        <p:spPr>
          <a:xfrm>
            <a:off x="937689" y="2664533"/>
            <a:ext cx="1787669" cy="253916"/>
          </a:xfrm>
          <a:prstGeom prst="rect">
            <a:avLst/>
          </a:prstGeom>
          <a:noFill/>
        </p:spPr>
        <p:txBody>
          <a:bodyPr wrap="none" rtlCol="0">
            <a:spAutoFit/>
          </a:bodyPr>
          <a:lstStyle/>
          <a:p>
            <a:r>
              <a:rPr kumimoji="1" lang="en-US" altLang="ja-JP" sz="1050" b="1" dirty="0">
                <a:solidFill>
                  <a:schemeClr val="accent3">
                    <a:lumMod val="50000"/>
                  </a:schemeClr>
                </a:solidFill>
                <a:latin typeface="Meiryo" panose="020B0604030504040204" pitchFamily="34" charset="-128"/>
                <a:ea typeface="Meiryo" panose="020B0604030504040204" pitchFamily="34" charset="-128"/>
              </a:rPr>
              <a:t>M2H</a:t>
            </a:r>
            <a:r>
              <a:rPr lang="en-US" altLang="ja-JP" sz="1050" b="1" dirty="0">
                <a:solidFill>
                  <a:schemeClr val="accent3">
                    <a:lumMod val="50000"/>
                  </a:schemeClr>
                </a:solidFill>
                <a:latin typeface="Meiryo" panose="020B0604030504040204" pitchFamily="34" charset="-128"/>
                <a:ea typeface="Meiryo" panose="020B0604030504040204" pitchFamily="34" charset="-128"/>
              </a:rPr>
              <a:t> </a:t>
            </a:r>
            <a:r>
              <a:rPr kumimoji="1" lang="en-US" altLang="ja-JP" sz="1050" dirty="0">
                <a:solidFill>
                  <a:schemeClr val="accent3">
                    <a:lumMod val="50000"/>
                  </a:schemeClr>
                </a:solidFill>
                <a:latin typeface="Meiryo" panose="020B0604030504040204" pitchFamily="34" charset="-128"/>
                <a:ea typeface="Meiryo" panose="020B0604030504040204" pitchFamily="34" charset="-128"/>
              </a:rPr>
              <a:t>Machine to Human</a:t>
            </a:r>
            <a:endParaRPr kumimoji="1" lang="ja-JP" altLang="en-US" sz="1050">
              <a:solidFill>
                <a:schemeClr val="accent3">
                  <a:lumMod val="50000"/>
                </a:schemeClr>
              </a:solidFill>
              <a:latin typeface="Meiryo" panose="020B0604030504040204" pitchFamily="34" charset="-128"/>
              <a:ea typeface="Meiryo" panose="020B0604030504040204" pitchFamily="34" charset="-128"/>
            </a:endParaRPr>
          </a:p>
        </p:txBody>
      </p:sp>
      <p:sp>
        <p:nvSpPr>
          <p:cNvPr id="182" name="テキスト ボックス 181">
            <a:extLst>
              <a:ext uri="{FF2B5EF4-FFF2-40B4-BE49-F238E27FC236}">
                <a16:creationId xmlns:a16="http://schemas.microsoft.com/office/drawing/2014/main" id="{46CA1244-94AF-0549-B019-ADF13A8CC99F}"/>
              </a:ext>
            </a:extLst>
          </p:cNvPr>
          <p:cNvSpPr txBox="1"/>
          <p:nvPr/>
        </p:nvSpPr>
        <p:spPr>
          <a:xfrm>
            <a:off x="932521" y="4084117"/>
            <a:ext cx="1863011" cy="253916"/>
          </a:xfrm>
          <a:prstGeom prst="rect">
            <a:avLst/>
          </a:prstGeom>
          <a:noFill/>
        </p:spPr>
        <p:txBody>
          <a:bodyPr wrap="none" rtlCol="0">
            <a:spAutoFit/>
          </a:bodyPr>
          <a:lstStyle/>
          <a:p>
            <a:r>
              <a:rPr kumimoji="1" lang="en-US" altLang="ja-JP" sz="1050" b="1" dirty="0">
                <a:solidFill>
                  <a:schemeClr val="accent3">
                    <a:lumMod val="50000"/>
                  </a:schemeClr>
                </a:solidFill>
                <a:latin typeface="Meiryo" panose="020B0604030504040204" pitchFamily="34" charset="-128"/>
                <a:ea typeface="Meiryo" panose="020B0604030504040204" pitchFamily="34" charset="-128"/>
              </a:rPr>
              <a:t>M2M</a:t>
            </a:r>
            <a:r>
              <a:rPr lang="en-US" altLang="ja-JP" sz="1050" b="1" dirty="0">
                <a:solidFill>
                  <a:schemeClr val="accent3">
                    <a:lumMod val="50000"/>
                  </a:schemeClr>
                </a:solidFill>
                <a:latin typeface="Meiryo" panose="020B0604030504040204" pitchFamily="34" charset="-128"/>
                <a:ea typeface="Meiryo" panose="020B0604030504040204" pitchFamily="34" charset="-128"/>
              </a:rPr>
              <a:t> </a:t>
            </a:r>
            <a:r>
              <a:rPr kumimoji="1" lang="en-US" altLang="ja-JP" sz="1050" dirty="0">
                <a:solidFill>
                  <a:schemeClr val="accent3">
                    <a:lumMod val="50000"/>
                  </a:schemeClr>
                </a:solidFill>
                <a:latin typeface="Meiryo" panose="020B0604030504040204" pitchFamily="34" charset="-128"/>
                <a:ea typeface="Meiryo" panose="020B0604030504040204" pitchFamily="34" charset="-128"/>
              </a:rPr>
              <a:t>Machine to Machine</a:t>
            </a:r>
            <a:endParaRPr kumimoji="1" lang="ja-JP" altLang="en-US" sz="1050">
              <a:solidFill>
                <a:schemeClr val="accent3">
                  <a:lumMod val="50000"/>
                </a:schemeClr>
              </a:solidFill>
              <a:latin typeface="Meiryo" panose="020B0604030504040204" pitchFamily="34" charset="-128"/>
              <a:ea typeface="Meiryo" panose="020B0604030504040204" pitchFamily="34" charset="-128"/>
            </a:endParaRPr>
          </a:p>
        </p:txBody>
      </p:sp>
      <p:pic>
        <p:nvPicPr>
          <p:cNvPr id="178" name="Picture 2" descr="パソコンを使う作業員のイラスト（女性）">
            <a:extLst>
              <a:ext uri="{FF2B5EF4-FFF2-40B4-BE49-F238E27FC236}">
                <a16:creationId xmlns:a16="http://schemas.microsoft.com/office/drawing/2014/main" id="{AF5243EE-85E4-674D-A792-2D90F2855B5B}"/>
              </a:ext>
            </a:extLst>
          </p:cNvPr>
          <p:cNvPicPr>
            <a:picLocks noChangeAspect="1" noChangeArrowheads="1"/>
          </p:cNvPicPr>
          <p:nvPr/>
        </p:nvPicPr>
        <p:blipFill>
          <a:blip r:embed="rId11" cstate="print">
            <a:extLst>
              <a:ext uri="{28A0092B-C50C-407E-A947-70E740481C1C}">
                <a14:useLocalDpi xmlns:a14="http://schemas.microsoft.com/office/drawing/2010/main"/>
              </a:ext>
            </a:extLst>
          </a:blip>
          <a:srcRect/>
          <a:stretch>
            <a:fillRect/>
          </a:stretch>
        </p:blipFill>
        <p:spPr bwMode="auto">
          <a:xfrm>
            <a:off x="5183699" y="2740504"/>
            <a:ext cx="416672" cy="400005"/>
          </a:xfrm>
          <a:prstGeom prst="rect">
            <a:avLst/>
          </a:prstGeom>
          <a:noFill/>
          <a:extLst>
            <a:ext uri="{909E8E84-426E-40DD-AFC4-6F175D3DCCD1}">
              <a14:hiddenFill xmlns:a14="http://schemas.microsoft.com/office/drawing/2010/main">
                <a:solidFill>
                  <a:srgbClr val="FFFFFF"/>
                </a:solidFill>
              </a14:hiddenFill>
            </a:ext>
          </a:extLst>
        </p:spPr>
      </p:pic>
      <p:pic>
        <p:nvPicPr>
          <p:cNvPr id="8" name="図 7">
            <a:extLst>
              <a:ext uri="{FF2B5EF4-FFF2-40B4-BE49-F238E27FC236}">
                <a16:creationId xmlns:a16="http://schemas.microsoft.com/office/drawing/2014/main" id="{D6BD92AE-8BF0-B54C-BEE1-D9B8BC46C64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411992" y="2926945"/>
            <a:ext cx="585535" cy="58700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196462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78"/>
                                        </p:tgtEl>
                                        <p:attrNameLst>
                                          <p:attrName>style.visibility</p:attrName>
                                        </p:attrNameLst>
                                      </p:cBhvr>
                                      <p:to>
                                        <p:strVal val="visible"/>
                                      </p:to>
                                    </p:set>
                                    <p:anim calcmode="lin" valueType="num">
                                      <p:cBhvr additive="base">
                                        <p:cTn id="7" dur="500" fill="hold"/>
                                        <p:tgtEl>
                                          <p:spTgt spid="78"/>
                                        </p:tgtEl>
                                        <p:attrNameLst>
                                          <p:attrName>ppt_x</p:attrName>
                                        </p:attrNameLst>
                                      </p:cBhvr>
                                      <p:tavLst>
                                        <p:tav tm="0">
                                          <p:val>
                                            <p:strVal val="0-#ppt_w/2"/>
                                          </p:val>
                                        </p:tav>
                                        <p:tav tm="100000">
                                          <p:val>
                                            <p:strVal val="#ppt_x"/>
                                          </p:val>
                                        </p:tav>
                                      </p:tavLst>
                                    </p:anim>
                                    <p:anim calcmode="lin" valueType="num">
                                      <p:cBhvr additive="base">
                                        <p:cTn id="8" dur="500" fill="hold"/>
                                        <p:tgtEl>
                                          <p:spTgt spid="7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err="1"/>
              <a:t>IoT</a:t>
            </a:r>
            <a:r>
              <a:rPr kumimoji="1" lang="en-US" altLang="ja-JP" dirty="0"/>
              <a:t> World Forum</a:t>
            </a:r>
            <a:r>
              <a:rPr kumimoji="1" lang="ja-JP" altLang="en-US" dirty="0"/>
              <a:t>のリファレンス･モデル</a:t>
            </a:r>
          </a:p>
        </p:txBody>
      </p:sp>
      <p:sp>
        <p:nvSpPr>
          <p:cNvPr id="3" name="スライド番号プレースホルダー 2"/>
          <p:cNvSpPr>
            <a:spLocks noGrp="1"/>
          </p:cNvSpPr>
          <p:nvPr>
            <p:ph type="sldNum" sz="quarter" idx="12"/>
          </p:nvPr>
        </p:nvSpPr>
        <p:spPr>
          <a:xfrm>
            <a:off x="6932246" y="6651702"/>
            <a:ext cx="2133600" cy="217800"/>
          </a:xfrm>
          <a:prstGeom prst="rect">
            <a:avLst/>
          </a:prstGeom>
        </p:spPr>
        <p:txBody>
          <a:bodyPr vert="horz" lIns="91440" tIns="45720" rIns="91440" bIns="45720" rtlCol="0" anchor="ctr"/>
          <a:lstStyle>
            <a:defPPr>
              <a:defRPr lang="ja-JP"/>
            </a:defPPr>
            <a:lvl1pPr marL="0" algn="r" defTabSz="457200" rtl="0" eaLnBrk="1" latinLnBrk="0" hangingPunct="1">
              <a:defRPr kumimoji="1" sz="1000" kern="1200">
                <a:solidFill>
                  <a:schemeClr val="bg1"/>
                </a:solidFill>
                <a:latin typeface="American Typewriter"/>
                <a:ea typeface="+mn-ea"/>
                <a:cs typeface="American Typewriter"/>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8FF8CC5D-A65D-5946-99B5-645367A967AD}" type="slidenum">
              <a:rPr lang="ja-JP" altLang="en-US" smtClean="0"/>
              <a:pPr/>
              <a:t>34</a:t>
            </a:fld>
            <a:endParaRPr kumimoji="1" lang="ja-JP" altLang="en-US"/>
          </a:p>
        </p:txBody>
      </p:sp>
      <p:sp>
        <p:nvSpPr>
          <p:cNvPr id="4" name="台形 3"/>
          <p:cNvSpPr/>
          <p:nvPr/>
        </p:nvSpPr>
        <p:spPr>
          <a:xfrm>
            <a:off x="1562163" y="5355233"/>
            <a:ext cx="6048672" cy="980936"/>
          </a:xfrm>
          <a:prstGeom prst="trapezoid">
            <a:avLst>
              <a:gd name="adj" fmla="val 69466"/>
            </a:avLst>
          </a:prstGeom>
          <a:solidFill>
            <a:srgbClr val="00206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台形 4"/>
          <p:cNvSpPr/>
          <p:nvPr/>
        </p:nvSpPr>
        <p:spPr>
          <a:xfrm>
            <a:off x="1545570" y="4631538"/>
            <a:ext cx="6048672" cy="980936"/>
          </a:xfrm>
          <a:prstGeom prst="trapezoid">
            <a:avLst>
              <a:gd name="adj" fmla="val 69466"/>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台形 5"/>
          <p:cNvSpPr/>
          <p:nvPr/>
        </p:nvSpPr>
        <p:spPr>
          <a:xfrm>
            <a:off x="1545570" y="3880969"/>
            <a:ext cx="6048672" cy="980936"/>
          </a:xfrm>
          <a:prstGeom prst="trapezoid">
            <a:avLst>
              <a:gd name="adj" fmla="val 69466"/>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台形 6"/>
          <p:cNvSpPr/>
          <p:nvPr/>
        </p:nvSpPr>
        <p:spPr>
          <a:xfrm>
            <a:off x="1555180" y="3157274"/>
            <a:ext cx="6048672" cy="980936"/>
          </a:xfrm>
          <a:prstGeom prst="trapezoid">
            <a:avLst>
              <a:gd name="adj" fmla="val 69466"/>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台形 7"/>
          <p:cNvSpPr/>
          <p:nvPr/>
        </p:nvSpPr>
        <p:spPr>
          <a:xfrm>
            <a:off x="1555180" y="2401858"/>
            <a:ext cx="6048672" cy="980936"/>
          </a:xfrm>
          <a:prstGeom prst="trapezoid">
            <a:avLst>
              <a:gd name="adj" fmla="val 69466"/>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台形 8"/>
          <p:cNvSpPr/>
          <p:nvPr/>
        </p:nvSpPr>
        <p:spPr>
          <a:xfrm>
            <a:off x="1545570" y="1682363"/>
            <a:ext cx="6048672" cy="980936"/>
          </a:xfrm>
          <a:prstGeom prst="trapezoid">
            <a:avLst>
              <a:gd name="adj" fmla="val 69466"/>
            </a:avLst>
          </a:prstGeom>
          <a:solidFill>
            <a:schemeClr val="accent1">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台形 9"/>
          <p:cNvSpPr/>
          <p:nvPr/>
        </p:nvSpPr>
        <p:spPr>
          <a:xfrm>
            <a:off x="1547664" y="980728"/>
            <a:ext cx="6048672" cy="980936"/>
          </a:xfrm>
          <a:prstGeom prst="trapezoid">
            <a:avLst>
              <a:gd name="adj" fmla="val 69466"/>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テキスト ボックス 11"/>
          <p:cNvSpPr txBox="1"/>
          <p:nvPr/>
        </p:nvSpPr>
        <p:spPr>
          <a:xfrm>
            <a:off x="2784800" y="5641549"/>
            <a:ext cx="3570208" cy="707886"/>
          </a:xfrm>
          <a:prstGeom prst="rect">
            <a:avLst/>
          </a:prstGeom>
          <a:noFill/>
        </p:spPr>
        <p:txBody>
          <a:bodyPr wrap="none" rtlCol="0">
            <a:spAutoFit/>
          </a:bodyPr>
          <a:lstStyle/>
          <a:p>
            <a:pPr algn="ctr"/>
            <a:r>
              <a:rPr kumimoji="1" lang="ja-JP" altLang="en-US" b="1" dirty="0">
                <a:solidFill>
                  <a:schemeClr val="bg1"/>
                </a:solidFill>
                <a:latin typeface="Meiryo" charset="-128"/>
                <a:ea typeface="Meiryo" charset="-128"/>
                <a:cs typeface="Meiryo" charset="-128"/>
              </a:rPr>
              <a:t>物理的なデバイスとコントロー</a:t>
            </a:r>
            <a:endParaRPr lang="en-US" altLang="ja-JP" b="1" dirty="0">
              <a:solidFill>
                <a:schemeClr val="bg1"/>
              </a:solidFill>
              <a:latin typeface="Meiryo" charset="-128"/>
              <a:ea typeface="Meiryo" charset="-128"/>
              <a:cs typeface="Meiryo" charset="-128"/>
            </a:endParaRPr>
          </a:p>
          <a:p>
            <a:pPr algn="ctr"/>
            <a:r>
              <a:rPr kumimoji="1" lang="en-US" altLang="ja-JP" sz="1000" b="1" dirty="0">
                <a:solidFill>
                  <a:schemeClr val="bg1"/>
                </a:solidFill>
                <a:latin typeface="Meiryo" charset="-128"/>
                <a:ea typeface="Meiryo" charset="-128"/>
                <a:cs typeface="Meiryo" charset="-128"/>
              </a:rPr>
              <a:t>Physical Devices &amp;controllers</a:t>
            </a:r>
          </a:p>
          <a:p>
            <a:pPr algn="ctr"/>
            <a:r>
              <a:rPr lang="ja-JP" altLang="en-US" sz="1200" dirty="0">
                <a:solidFill>
                  <a:schemeClr val="bg1"/>
                </a:solidFill>
                <a:latin typeface="Meiryo" charset="-128"/>
                <a:ea typeface="Meiryo" charset="-128"/>
                <a:cs typeface="Meiryo" charset="-128"/>
              </a:rPr>
              <a:t>モノと設備・モノの周辺に配置される制御機器類</a:t>
            </a:r>
            <a:endParaRPr kumimoji="1" lang="ja-JP" altLang="en-US" sz="1200" dirty="0">
              <a:solidFill>
                <a:schemeClr val="bg1"/>
              </a:solidFill>
              <a:latin typeface="Meiryo" charset="-128"/>
              <a:ea typeface="Meiryo" charset="-128"/>
              <a:cs typeface="Meiryo" charset="-128"/>
            </a:endParaRPr>
          </a:p>
        </p:txBody>
      </p:sp>
      <p:sp>
        <p:nvSpPr>
          <p:cNvPr id="13" name="テキスト ボックス 12"/>
          <p:cNvSpPr txBox="1"/>
          <p:nvPr/>
        </p:nvSpPr>
        <p:spPr>
          <a:xfrm>
            <a:off x="3477297" y="4885189"/>
            <a:ext cx="2185214" cy="707886"/>
          </a:xfrm>
          <a:prstGeom prst="rect">
            <a:avLst/>
          </a:prstGeom>
          <a:noFill/>
        </p:spPr>
        <p:txBody>
          <a:bodyPr wrap="none" rtlCol="0">
            <a:spAutoFit/>
          </a:bodyPr>
          <a:lstStyle/>
          <a:p>
            <a:pPr algn="ctr"/>
            <a:r>
              <a:rPr lang="ja-JP" altLang="en-US" b="1" dirty="0">
                <a:solidFill>
                  <a:schemeClr val="bg1"/>
                </a:solidFill>
                <a:latin typeface="Meiryo" charset="-128"/>
                <a:ea typeface="Meiryo" charset="-128"/>
                <a:cs typeface="Meiryo" charset="-128"/>
              </a:rPr>
              <a:t>接続</a:t>
            </a:r>
            <a:endParaRPr kumimoji="1" lang="en-US" altLang="ja-JP" b="1" dirty="0">
              <a:solidFill>
                <a:schemeClr val="bg1"/>
              </a:solidFill>
              <a:latin typeface="Meiryo" charset="-128"/>
              <a:ea typeface="Meiryo" charset="-128"/>
              <a:cs typeface="Meiryo" charset="-128"/>
            </a:endParaRPr>
          </a:p>
          <a:p>
            <a:pPr algn="ctr"/>
            <a:r>
              <a:rPr lang="en-US" altLang="ja-JP" sz="1000" b="1" dirty="0">
                <a:solidFill>
                  <a:schemeClr val="bg1"/>
                </a:solidFill>
                <a:latin typeface="Meiryo" charset="-128"/>
                <a:ea typeface="Meiryo" charset="-128"/>
                <a:cs typeface="Meiryo" charset="-128"/>
              </a:rPr>
              <a:t>Connectivity</a:t>
            </a:r>
            <a:endParaRPr kumimoji="1" lang="en-US" altLang="ja-JP" sz="1000" b="1" dirty="0">
              <a:solidFill>
                <a:schemeClr val="bg1"/>
              </a:solidFill>
              <a:latin typeface="Meiryo" charset="-128"/>
              <a:ea typeface="Meiryo" charset="-128"/>
              <a:cs typeface="Meiryo" charset="-128"/>
            </a:endParaRPr>
          </a:p>
          <a:p>
            <a:pPr algn="ctr"/>
            <a:r>
              <a:rPr lang="ja-JP" altLang="en-US" sz="1200" dirty="0">
                <a:solidFill>
                  <a:schemeClr val="bg1"/>
                </a:solidFill>
                <a:latin typeface="Meiryo" charset="-128"/>
                <a:ea typeface="Meiryo" charset="-128"/>
                <a:cs typeface="Meiryo" charset="-128"/>
              </a:rPr>
              <a:t>ネットワークや機器との通信</a:t>
            </a:r>
            <a:endParaRPr kumimoji="1" lang="ja-JP" altLang="en-US" sz="1200" dirty="0">
              <a:solidFill>
                <a:schemeClr val="bg1"/>
              </a:solidFill>
              <a:latin typeface="Meiryo" charset="-128"/>
              <a:ea typeface="Meiryo" charset="-128"/>
              <a:cs typeface="Meiryo" charset="-128"/>
            </a:endParaRPr>
          </a:p>
        </p:txBody>
      </p:sp>
      <p:sp>
        <p:nvSpPr>
          <p:cNvPr id="14" name="テキスト ボックス 13"/>
          <p:cNvSpPr txBox="1"/>
          <p:nvPr/>
        </p:nvSpPr>
        <p:spPr>
          <a:xfrm>
            <a:off x="3092577" y="4152722"/>
            <a:ext cx="2954655" cy="707886"/>
          </a:xfrm>
          <a:prstGeom prst="rect">
            <a:avLst/>
          </a:prstGeom>
          <a:noFill/>
        </p:spPr>
        <p:txBody>
          <a:bodyPr wrap="none" rtlCol="0">
            <a:spAutoFit/>
          </a:bodyPr>
          <a:lstStyle/>
          <a:p>
            <a:pPr algn="ctr"/>
            <a:r>
              <a:rPr kumimoji="1" lang="ja-JP" altLang="en-US" b="1" dirty="0">
                <a:solidFill>
                  <a:schemeClr val="bg1"/>
                </a:solidFill>
                <a:latin typeface="Meiryo" charset="-128"/>
                <a:ea typeface="Meiryo" charset="-128"/>
                <a:cs typeface="Meiryo" charset="-128"/>
              </a:rPr>
              <a:t>エッジコンピューティング</a:t>
            </a:r>
            <a:endParaRPr kumimoji="1" lang="en-US" altLang="ja-JP" b="1" dirty="0">
              <a:solidFill>
                <a:schemeClr val="bg1"/>
              </a:solidFill>
              <a:latin typeface="Meiryo" charset="-128"/>
              <a:ea typeface="Meiryo" charset="-128"/>
              <a:cs typeface="Meiryo" charset="-128"/>
            </a:endParaRPr>
          </a:p>
          <a:p>
            <a:pPr algn="ctr"/>
            <a:r>
              <a:rPr lang="en-US" altLang="ja-JP" sz="1000" b="1" dirty="0">
                <a:solidFill>
                  <a:schemeClr val="bg1"/>
                </a:solidFill>
                <a:latin typeface="Meiryo" charset="-128"/>
                <a:ea typeface="Meiryo" charset="-128"/>
                <a:cs typeface="Meiryo" charset="-128"/>
              </a:rPr>
              <a:t>Edge Computing</a:t>
            </a:r>
            <a:endParaRPr kumimoji="1" lang="en-US" altLang="ja-JP" sz="1000" b="1" dirty="0">
              <a:solidFill>
                <a:schemeClr val="bg1"/>
              </a:solidFill>
              <a:latin typeface="Meiryo" charset="-128"/>
              <a:ea typeface="Meiryo" charset="-128"/>
              <a:cs typeface="Meiryo" charset="-128"/>
            </a:endParaRPr>
          </a:p>
          <a:p>
            <a:pPr algn="ctr"/>
            <a:r>
              <a:rPr lang="ja-JP" altLang="en-US" sz="1200" dirty="0">
                <a:solidFill>
                  <a:schemeClr val="bg1"/>
                </a:solidFill>
                <a:latin typeface="Meiryo" charset="-128"/>
                <a:ea typeface="Meiryo" charset="-128"/>
                <a:cs typeface="Meiryo" charset="-128"/>
              </a:rPr>
              <a:t>モノの周辺でのデータ分析や変換処理</a:t>
            </a:r>
            <a:endParaRPr kumimoji="1" lang="ja-JP" altLang="en-US" sz="1200" dirty="0">
              <a:solidFill>
                <a:schemeClr val="bg1"/>
              </a:solidFill>
              <a:latin typeface="Meiryo" charset="-128"/>
              <a:ea typeface="Meiryo" charset="-128"/>
              <a:cs typeface="Meiryo" charset="-128"/>
            </a:endParaRPr>
          </a:p>
        </p:txBody>
      </p:sp>
      <p:sp>
        <p:nvSpPr>
          <p:cNvPr id="15" name="テキスト ボックス 14"/>
          <p:cNvSpPr txBox="1"/>
          <p:nvPr/>
        </p:nvSpPr>
        <p:spPr>
          <a:xfrm>
            <a:off x="3708131" y="2696781"/>
            <a:ext cx="1723549" cy="707886"/>
          </a:xfrm>
          <a:prstGeom prst="rect">
            <a:avLst/>
          </a:prstGeom>
          <a:noFill/>
        </p:spPr>
        <p:txBody>
          <a:bodyPr wrap="none" rtlCol="0">
            <a:spAutoFit/>
          </a:bodyPr>
          <a:lstStyle/>
          <a:p>
            <a:pPr algn="ctr"/>
            <a:r>
              <a:rPr kumimoji="1" lang="ja-JP" altLang="en-US" b="1" dirty="0">
                <a:solidFill>
                  <a:schemeClr val="bg1"/>
                </a:solidFill>
                <a:latin typeface="Meiryo" charset="-128"/>
                <a:ea typeface="Meiryo" charset="-128"/>
                <a:cs typeface="Meiryo" charset="-128"/>
              </a:rPr>
              <a:t>データ抽象化</a:t>
            </a:r>
            <a:endParaRPr kumimoji="1" lang="en-US" altLang="ja-JP" b="1" dirty="0">
              <a:solidFill>
                <a:schemeClr val="bg1"/>
              </a:solidFill>
              <a:latin typeface="Meiryo" charset="-128"/>
              <a:ea typeface="Meiryo" charset="-128"/>
              <a:cs typeface="Meiryo" charset="-128"/>
            </a:endParaRPr>
          </a:p>
          <a:p>
            <a:pPr algn="ctr"/>
            <a:r>
              <a:rPr lang="en-US" altLang="ja-JP" sz="1000" b="1" dirty="0">
                <a:solidFill>
                  <a:schemeClr val="bg1"/>
                </a:solidFill>
                <a:latin typeface="Meiryo" charset="-128"/>
                <a:ea typeface="Meiryo" charset="-128"/>
                <a:cs typeface="Meiryo" charset="-128"/>
              </a:rPr>
              <a:t>Data Abstraction</a:t>
            </a:r>
            <a:endParaRPr kumimoji="1" lang="en-US" altLang="ja-JP" sz="1000" b="1" dirty="0">
              <a:solidFill>
                <a:schemeClr val="bg1"/>
              </a:solidFill>
              <a:latin typeface="Meiryo" charset="-128"/>
              <a:ea typeface="Meiryo" charset="-128"/>
              <a:cs typeface="Meiryo" charset="-128"/>
            </a:endParaRPr>
          </a:p>
          <a:p>
            <a:pPr algn="ctr"/>
            <a:r>
              <a:rPr lang="ja-JP" altLang="en-US" sz="1200" dirty="0">
                <a:solidFill>
                  <a:schemeClr val="bg1"/>
                </a:solidFill>
                <a:latin typeface="Meiryo" charset="-128"/>
                <a:ea typeface="Meiryo" charset="-128"/>
                <a:cs typeface="Meiryo" charset="-128"/>
              </a:rPr>
              <a:t>データ集約とアクセス</a:t>
            </a:r>
            <a:endParaRPr kumimoji="1" lang="ja-JP" altLang="en-US" sz="1200" dirty="0">
              <a:solidFill>
                <a:schemeClr val="bg1"/>
              </a:solidFill>
              <a:latin typeface="Meiryo" charset="-128"/>
              <a:ea typeface="Meiryo" charset="-128"/>
              <a:cs typeface="Meiryo" charset="-128"/>
            </a:endParaRPr>
          </a:p>
        </p:txBody>
      </p:sp>
      <p:sp>
        <p:nvSpPr>
          <p:cNvPr id="16" name="テキスト ボックス 15"/>
          <p:cNvSpPr txBox="1"/>
          <p:nvPr/>
        </p:nvSpPr>
        <p:spPr>
          <a:xfrm>
            <a:off x="3015634" y="1995146"/>
            <a:ext cx="3108544" cy="707886"/>
          </a:xfrm>
          <a:prstGeom prst="rect">
            <a:avLst/>
          </a:prstGeom>
          <a:noFill/>
        </p:spPr>
        <p:txBody>
          <a:bodyPr wrap="none" rtlCol="0">
            <a:spAutoFit/>
          </a:bodyPr>
          <a:lstStyle/>
          <a:p>
            <a:pPr algn="ctr"/>
            <a:r>
              <a:rPr kumimoji="1" lang="ja-JP" altLang="en-US" b="1" dirty="0">
                <a:solidFill>
                  <a:srgbClr val="0070C0"/>
                </a:solidFill>
                <a:latin typeface="Meiryo" charset="-128"/>
                <a:ea typeface="Meiryo" charset="-128"/>
                <a:cs typeface="Meiryo" charset="-128"/>
              </a:rPr>
              <a:t>アプリケーション</a:t>
            </a:r>
            <a:endParaRPr kumimoji="1" lang="en-US" altLang="ja-JP" sz="800" dirty="0">
              <a:solidFill>
                <a:srgbClr val="0070C0"/>
              </a:solidFill>
              <a:latin typeface="Meiryo" charset="-128"/>
              <a:ea typeface="Meiryo" charset="-128"/>
              <a:cs typeface="Meiryo" charset="-128"/>
            </a:endParaRPr>
          </a:p>
          <a:p>
            <a:pPr algn="ctr"/>
            <a:r>
              <a:rPr lang="en-US" altLang="ja-JP" sz="900" b="1" dirty="0">
                <a:solidFill>
                  <a:srgbClr val="0070C0"/>
                </a:solidFill>
                <a:latin typeface="Meiryo" charset="-128"/>
                <a:ea typeface="Meiryo" charset="-128"/>
                <a:cs typeface="Meiryo" charset="-128"/>
              </a:rPr>
              <a:t>Application</a:t>
            </a:r>
            <a:endParaRPr kumimoji="1" lang="en-US" altLang="ja-JP" sz="900" b="1" dirty="0">
              <a:solidFill>
                <a:srgbClr val="0070C0"/>
              </a:solidFill>
              <a:latin typeface="Meiryo" charset="-128"/>
              <a:ea typeface="Meiryo" charset="-128"/>
              <a:cs typeface="Meiryo" charset="-128"/>
            </a:endParaRPr>
          </a:p>
          <a:p>
            <a:pPr algn="ctr"/>
            <a:r>
              <a:rPr lang="ja-JP" altLang="en-US" sz="1200" dirty="0">
                <a:solidFill>
                  <a:srgbClr val="0070C0"/>
                </a:solidFill>
                <a:latin typeface="Meiryo" charset="-128"/>
                <a:ea typeface="Meiryo" charset="-128"/>
                <a:cs typeface="Meiryo" charset="-128"/>
              </a:rPr>
              <a:t>データ活用（業務処理・分析・レポート）</a:t>
            </a:r>
            <a:endParaRPr kumimoji="1" lang="ja-JP" altLang="en-US" sz="1200" dirty="0">
              <a:solidFill>
                <a:srgbClr val="0070C0"/>
              </a:solidFill>
              <a:latin typeface="Meiryo" charset="-128"/>
              <a:ea typeface="Meiryo" charset="-128"/>
              <a:cs typeface="Meiryo" charset="-128"/>
            </a:endParaRPr>
          </a:p>
        </p:txBody>
      </p:sp>
      <p:sp>
        <p:nvSpPr>
          <p:cNvPr id="17" name="テキスト ボックス 16"/>
          <p:cNvSpPr txBox="1"/>
          <p:nvPr/>
        </p:nvSpPr>
        <p:spPr>
          <a:xfrm>
            <a:off x="3569473" y="1116884"/>
            <a:ext cx="2000869" cy="707886"/>
          </a:xfrm>
          <a:prstGeom prst="rect">
            <a:avLst/>
          </a:prstGeom>
          <a:noFill/>
        </p:spPr>
        <p:txBody>
          <a:bodyPr wrap="none" rtlCol="0">
            <a:spAutoFit/>
          </a:bodyPr>
          <a:lstStyle/>
          <a:p>
            <a:pPr algn="ctr"/>
            <a:r>
              <a:rPr kumimoji="1" lang="ja-JP" altLang="en-US" b="1" dirty="0">
                <a:solidFill>
                  <a:srgbClr val="0070C0"/>
                </a:solidFill>
                <a:latin typeface="Meiryo" charset="-128"/>
                <a:ea typeface="Meiryo" charset="-128"/>
                <a:cs typeface="Meiryo" charset="-128"/>
              </a:rPr>
              <a:t>協働とプロセス</a:t>
            </a:r>
            <a:endParaRPr kumimoji="1" lang="en-US" altLang="ja-JP" b="1" dirty="0">
              <a:solidFill>
                <a:srgbClr val="0070C0"/>
              </a:solidFill>
              <a:latin typeface="Meiryo" charset="-128"/>
              <a:ea typeface="Meiryo" charset="-128"/>
              <a:cs typeface="Meiryo" charset="-128"/>
            </a:endParaRPr>
          </a:p>
          <a:p>
            <a:pPr algn="ctr"/>
            <a:r>
              <a:rPr lang="en-US" altLang="ja-JP" sz="1000" b="1" dirty="0">
                <a:solidFill>
                  <a:srgbClr val="0070C0"/>
                </a:solidFill>
                <a:latin typeface="Meiryo" charset="-128"/>
                <a:ea typeface="Meiryo" charset="-128"/>
                <a:cs typeface="Meiryo" charset="-128"/>
              </a:rPr>
              <a:t>Corroboration &amp; Processes</a:t>
            </a:r>
            <a:endParaRPr kumimoji="1" lang="en-US" altLang="ja-JP" sz="1000" b="1" dirty="0">
              <a:solidFill>
                <a:srgbClr val="0070C0"/>
              </a:solidFill>
              <a:latin typeface="Meiryo" charset="-128"/>
              <a:ea typeface="Meiryo" charset="-128"/>
              <a:cs typeface="Meiryo" charset="-128"/>
            </a:endParaRPr>
          </a:p>
          <a:p>
            <a:pPr algn="ctr"/>
            <a:r>
              <a:rPr lang="ja-JP" altLang="en-US" sz="1200" dirty="0">
                <a:solidFill>
                  <a:srgbClr val="0070C0"/>
                </a:solidFill>
                <a:latin typeface="Meiryo" charset="-128"/>
                <a:ea typeface="Meiryo" charset="-128"/>
                <a:cs typeface="Meiryo" charset="-128"/>
              </a:rPr>
              <a:t>人と業務プロセス</a:t>
            </a:r>
            <a:endParaRPr kumimoji="1" lang="ja-JP" altLang="en-US" sz="1200" dirty="0">
              <a:solidFill>
                <a:srgbClr val="0070C0"/>
              </a:solidFill>
              <a:latin typeface="Meiryo" charset="-128"/>
              <a:ea typeface="Meiryo" charset="-128"/>
              <a:cs typeface="Meiryo" charset="-128"/>
            </a:endParaRPr>
          </a:p>
        </p:txBody>
      </p:sp>
      <p:sp>
        <p:nvSpPr>
          <p:cNvPr id="18" name="テキスト ボックス 17"/>
          <p:cNvSpPr txBox="1"/>
          <p:nvPr/>
        </p:nvSpPr>
        <p:spPr>
          <a:xfrm>
            <a:off x="3785075" y="3438151"/>
            <a:ext cx="1569660" cy="707886"/>
          </a:xfrm>
          <a:prstGeom prst="rect">
            <a:avLst/>
          </a:prstGeom>
          <a:noFill/>
        </p:spPr>
        <p:txBody>
          <a:bodyPr wrap="none" rtlCol="0">
            <a:spAutoFit/>
          </a:bodyPr>
          <a:lstStyle/>
          <a:p>
            <a:pPr algn="ctr"/>
            <a:r>
              <a:rPr kumimoji="1" lang="ja-JP" altLang="en-US" b="1" dirty="0">
                <a:solidFill>
                  <a:schemeClr val="bg1"/>
                </a:solidFill>
                <a:latin typeface="Meiryo" charset="-128"/>
                <a:ea typeface="Meiryo" charset="-128"/>
                <a:cs typeface="Meiryo" charset="-128"/>
              </a:rPr>
              <a:t>データの蓄積</a:t>
            </a:r>
            <a:endParaRPr kumimoji="1" lang="en-US" altLang="ja-JP" b="1" dirty="0">
              <a:solidFill>
                <a:schemeClr val="bg1"/>
              </a:solidFill>
              <a:latin typeface="Meiryo" charset="-128"/>
              <a:ea typeface="Meiryo" charset="-128"/>
              <a:cs typeface="Meiryo" charset="-128"/>
            </a:endParaRPr>
          </a:p>
          <a:p>
            <a:pPr algn="ctr"/>
            <a:r>
              <a:rPr lang="en-US" altLang="ja-JP" sz="1000" b="1" dirty="0">
                <a:solidFill>
                  <a:schemeClr val="bg1"/>
                </a:solidFill>
                <a:latin typeface="Meiryo" charset="-128"/>
                <a:ea typeface="Meiryo" charset="-128"/>
                <a:cs typeface="Meiryo" charset="-128"/>
              </a:rPr>
              <a:t>Data Accumulation</a:t>
            </a:r>
            <a:endParaRPr kumimoji="1" lang="en-US" altLang="ja-JP" sz="1000" b="1" dirty="0">
              <a:solidFill>
                <a:schemeClr val="bg1"/>
              </a:solidFill>
              <a:latin typeface="Meiryo" charset="-128"/>
              <a:ea typeface="Meiryo" charset="-128"/>
              <a:cs typeface="Meiryo" charset="-128"/>
            </a:endParaRPr>
          </a:p>
          <a:p>
            <a:pPr algn="ctr"/>
            <a:r>
              <a:rPr lang="ja-JP" altLang="en-US" sz="1200" dirty="0">
                <a:solidFill>
                  <a:schemeClr val="bg1"/>
                </a:solidFill>
                <a:latin typeface="Meiryo" charset="-128"/>
                <a:ea typeface="Meiryo" charset="-128"/>
                <a:cs typeface="Meiryo" charset="-128"/>
              </a:rPr>
              <a:t>データの蓄積と管理</a:t>
            </a:r>
            <a:endParaRPr kumimoji="1" lang="ja-JP" altLang="en-US" sz="1200" dirty="0">
              <a:solidFill>
                <a:schemeClr val="bg1"/>
              </a:solidFill>
              <a:latin typeface="Meiryo" charset="-128"/>
              <a:ea typeface="Meiryo" charset="-128"/>
              <a:cs typeface="Meiryo" charset="-128"/>
            </a:endParaRPr>
          </a:p>
        </p:txBody>
      </p:sp>
    </p:spTree>
    <p:extLst>
      <p:ext uri="{BB962C8B-B14F-4D97-AF65-F5344CB8AC3E}">
        <p14:creationId xmlns:p14="http://schemas.microsoft.com/office/powerpoint/2010/main" val="388880204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円/楕円 79">
            <a:extLst>
              <a:ext uri="{FF2B5EF4-FFF2-40B4-BE49-F238E27FC236}">
                <a16:creationId xmlns:a16="http://schemas.microsoft.com/office/drawing/2014/main" id="{BEFA0D08-9C98-8743-8501-716D41737751}"/>
              </a:ext>
            </a:extLst>
          </p:cNvPr>
          <p:cNvSpPr/>
          <p:nvPr/>
        </p:nvSpPr>
        <p:spPr>
          <a:xfrm>
            <a:off x="5284442" y="1747460"/>
            <a:ext cx="3400083" cy="2972402"/>
          </a:xfrm>
          <a:prstGeom prst="ellipse">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61A08B83-AC78-F547-A3DE-B42C88B795D9}"/>
              </a:ext>
            </a:extLst>
          </p:cNvPr>
          <p:cNvSpPr>
            <a:spLocks noGrp="1"/>
          </p:cNvSpPr>
          <p:nvPr>
            <p:ph type="title"/>
          </p:nvPr>
        </p:nvSpPr>
        <p:spPr/>
        <p:txBody>
          <a:bodyPr/>
          <a:lstStyle/>
          <a:p>
            <a:r>
              <a:rPr kumimoji="1" lang="en-US" altLang="ja-JP" dirty="0" err="1"/>
              <a:t>MaaS</a:t>
            </a:r>
            <a:r>
              <a:rPr lang="ja-JP" altLang="en-US"/>
              <a:t>（</a:t>
            </a:r>
            <a:r>
              <a:rPr lang="en-US" altLang="ja-JP" dirty="0"/>
              <a:t>Mobility as a Service</a:t>
            </a:r>
            <a:r>
              <a:rPr lang="ja-JP" altLang="en-US"/>
              <a:t>）</a:t>
            </a:r>
            <a:endParaRPr kumimoji="1" lang="ja-JP" altLang="en-US"/>
          </a:p>
        </p:txBody>
      </p:sp>
      <p:sp>
        <p:nvSpPr>
          <p:cNvPr id="3" name="スライド番号プレースホルダー 2">
            <a:extLst>
              <a:ext uri="{FF2B5EF4-FFF2-40B4-BE49-F238E27FC236}">
                <a16:creationId xmlns:a16="http://schemas.microsoft.com/office/drawing/2014/main" id="{F33AE694-BD5D-5647-A2BE-F06703819AC8}"/>
              </a:ext>
            </a:extLst>
          </p:cNvPr>
          <p:cNvSpPr>
            <a:spLocks noGrp="1"/>
          </p:cNvSpPr>
          <p:nvPr>
            <p:ph type="sldNum" sz="quarter" idx="12"/>
          </p:nvPr>
        </p:nvSpPr>
        <p:spPr>
          <a:xfrm>
            <a:off x="6932246" y="6651702"/>
            <a:ext cx="2133600" cy="217800"/>
          </a:xfrm>
          <a:prstGeom prst="rect">
            <a:avLst/>
          </a:prstGeom>
        </p:spPr>
        <p:txBody>
          <a:bodyPr vert="horz" lIns="91440" tIns="45720" rIns="91440" bIns="45720" rtlCol="0" anchor="ctr"/>
          <a:lstStyle>
            <a:defPPr>
              <a:defRPr lang="ja-JP"/>
            </a:defPPr>
            <a:lvl1pPr marL="0" algn="r" defTabSz="457200" rtl="0" eaLnBrk="1" latinLnBrk="0" hangingPunct="1">
              <a:defRPr kumimoji="1" sz="1000" kern="1200">
                <a:solidFill>
                  <a:schemeClr val="bg1"/>
                </a:solidFill>
                <a:latin typeface="American Typewriter"/>
                <a:ea typeface="+mn-ea"/>
                <a:cs typeface="American Typewriter"/>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8FF8CC5D-A65D-5946-99B5-645367A967AD}" type="slidenum">
              <a:rPr lang="ja-JP" altLang="en-US" smtClean="0"/>
              <a:pPr/>
              <a:t>35</a:t>
            </a:fld>
            <a:endParaRPr kumimoji="1" lang="ja-JP" altLang="en-US"/>
          </a:p>
        </p:txBody>
      </p:sp>
      <p:pic>
        <p:nvPicPr>
          <p:cNvPr id="4" name="図 3">
            <a:extLst>
              <a:ext uri="{FF2B5EF4-FFF2-40B4-BE49-F238E27FC236}">
                <a16:creationId xmlns:a16="http://schemas.microsoft.com/office/drawing/2014/main" id="{A45A972B-D38E-E641-95B1-DE3D31D5601C}"/>
              </a:ext>
            </a:extLst>
          </p:cNvPr>
          <p:cNvPicPr>
            <a:picLocks noChangeAspect="1"/>
          </p:cNvPicPr>
          <p:nvPr/>
        </p:nvPicPr>
        <p:blipFill>
          <a:blip r:embed="rId3"/>
          <a:stretch>
            <a:fillRect/>
          </a:stretch>
        </p:blipFill>
        <p:spPr>
          <a:xfrm>
            <a:off x="399825" y="1487443"/>
            <a:ext cx="1016584" cy="648072"/>
          </a:xfrm>
          <a:prstGeom prst="rect">
            <a:avLst/>
          </a:prstGeom>
        </p:spPr>
      </p:pic>
      <p:pic>
        <p:nvPicPr>
          <p:cNvPr id="5" name="図 4">
            <a:extLst>
              <a:ext uri="{FF2B5EF4-FFF2-40B4-BE49-F238E27FC236}">
                <a16:creationId xmlns:a16="http://schemas.microsoft.com/office/drawing/2014/main" id="{62AE46B3-1519-E14A-BD1B-33822860CC8E}"/>
              </a:ext>
            </a:extLst>
          </p:cNvPr>
          <p:cNvPicPr>
            <a:picLocks noChangeAspect="1"/>
          </p:cNvPicPr>
          <p:nvPr/>
        </p:nvPicPr>
        <p:blipFill>
          <a:blip r:embed="rId4"/>
          <a:stretch>
            <a:fillRect/>
          </a:stretch>
        </p:blipFill>
        <p:spPr>
          <a:xfrm>
            <a:off x="2879065" y="1487443"/>
            <a:ext cx="996064" cy="648072"/>
          </a:xfrm>
          <a:prstGeom prst="rect">
            <a:avLst/>
          </a:prstGeom>
        </p:spPr>
      </p:pic>
      <p:pic>
        <p:nvPicPr>
          <p:cNvPr id="6" name="図 5">
            <a:extLst>
              <a:ext uri="{FF2B5EF4-FFF2-40B4-BE49-F238E27FC236}">
                <a16:creationId xmlns:a16="http://schemas.microsoft.com/office/drawing/2014/main" id="{E2181B88-BF5B-1643-938F-736FD203C512}"/>
              </a:ext>
            </a:extLst>
          </p:cNvPr>
          <p:cNvPicPr>
            <a:picLocks noChangeAspect="1"/>
          </p:cNvPicPr>
          <p:nvPr/>
        </p:nvPicPr>
        <p:blipFill>
          <a:blip r:embed="rId5"/>
          <a:stretch>
            <a:fillRect/>
          </a:stretch>
        </p:blipFill>
        <p:spPr>
          <a:xfrm>
            <a:off x="399825" y="2694468"/>
            <a:ext cx="1016584" cy="884428"/>
          </a:xfrm>
          <a:prstGeom prst="rect">
            <a:avLst/>
          </a:prstGeom>
        </p:spPr>
      </p:pic>
      <p:pic>
        <p:nvPicPr>
          <p:cNvPr id="7" name="図 6">
            <a:extLst>
              <a:ext uri="{FF2B5EF4-FFF2-40B4-BE49-F238E27FC236}">
                <a16:creationId xmlns:a16="http://schemas.microsoft.com/office/drawing/2014/main" id="{74933CBB-9C05-AF46-947B-ACE2C0032867}"/>
              </a:ext>
            </a:extLst>
          </p:cNvPr>
          <p:cNvPicPr>
            <a:picLocks noChangeAspect="1"/>
          </p:cNvPicPr>
          <p:nvPr/>
        </p:nvPicPr>
        <p:blipFill>
          <a:blip r:embed="rId6"/>
          <a:stretch>
            <a:fillRect/>
          </a:stretch>
        </p:blipFill>
        <p:spPr>
          <a:xfrm>
            <a:off x="1777437" y="1487443"/>
            <a:ext cx="740600" cy="648436"/>
          </a:xfrm>
          <a:prstGeom prst="rect">
            <a:avLst/>
          </a:prstGeom>
        </p:spPr>
      </p:pic>
      <p:pic>
        <p:nvPicPr>
          <p:cNvPr id="8" name="図 7">
            <a:extLst>
              <a:ext uri="{FF2B5EF4-FFF2-40B4-BE49-F238E27FC236}">
                <a16:creationId xmlns:a16="http://schemas.microsoft.com/office/drawing/2014/main" id="{F7917982-0891-4D4C-93F1-4BB507FF14BB}"/>
              </a:ext>
            </a:extLst>
          </p:cNvPr>
          <p:cNvPicPr>
            <a:picLocks noChangeAspect="1"/>
          </p:cNvPicPr>
          <p:nvPr/>
        </p:nvPicPr>
        <p:blipFill>
          <a:blip r:embed="rId7"/>
          <a:stretch>
            <a:fillRect/>
          </a:stretch>
        </p:blipFill>
        <p:spPr>
          <a:xfrm>
            <a:off x="2913112" y="2809693"/>
            <a:ext cx="968059" cy="653977"/>
          </a:xfrm>
          <a:prstGeom prst="rect">
            <a:avLst/>
          </a:prstGeom>
        </p:spPr>
      </p:pic>
      <p:pic>
        <p:nvPicPr>
          <p:cNvPr id="9" name="図 8">
            <a:extLst>
              <a:ext uri="{FF2B5EF4-FFF2-40B4-BE49-F238E27FC236}">
                <a16:creationId xmlns:a16="http://schemas.microsoft.com/office/drawing/2014/main" id="{8B64BEEC-396F-1D47-8D8A-1679629724EE}"/>
              </a:ext>
            </a:extLst>
          </p:cNvPr>
          <p:cNvPicPr>
            <a:picLocks noChangeAspect="1"/>
          </p:cNvPicPr>
          <p:nvPr/>
        </p:nvPicPr>
        <p:blipFill>
          <a:blip r:embed="rId8"/>
          <a:stretch>
            <a:fillRect/>
          </a:stretch>
        </p:blipFill>
        <p:spPr>
          <a:xfrm>
            <a:off x="1700699" y="4131129"/>
            <a:ext cx="894076" cy="786787"/>
          </a:xfrm>
          <a:prstGeom prst="rect">
            <a:avLst/>
          </a:prstGeom>
        </p:spPr>
      </p:pic>
      <p:pic>
        <p:nvPicPr>
          <p:cNvPr id="10" name="図 9">
            <a:extLst>
              <a:ext uri="{FF2B5EF4-FFF2-40B4-BE49-F238E27FC236}">
                <a16:creationId xmlns:a16="http://schemas.microsoft.com/office/drawing/2014/main" id="{CE18A573-E14F-1E47-A9A4-718BECC9EB12}"/>
              </a:ext>
            </a:extLst>
          </p:cNvPr>
          <p:cNvPicPr>
            <a:picLocks noChangeAspect="1"/>
          </p:cNvPicPr>
          <p:nvPr/>
        </p:nvPicPr>
        <p:blipFill>
          <a:blip r:embed="rId9"/>
          <a:stretch>
            <a:fillRect/>
          </a:stretch>
        </p:blipFill>
        <p:spPr>
          <a:xfrm flipH="1">
            <a:off x="2906380" y="4104330"/>
            <a:ext cx="950311" cy="715109"/>
          </a:xfrm>
          <a:prstGeom prst="rect">
            <a:avLst/>
          </a:prstGeom>
        </p:spPr>
      </p:pic>
      <p:pic>
        <p:nvPicPr>
          <p:cNvPr id="11" name="図 10">
            <a:extLst>
              <a:ext uri="{FF2B5EF4-FFF2-40B4-BE49-F238E27FC236}">
                <a16:creationId xmlns:a16="http://schemas.microsoft.com/office/drawing/2014/main" id="{32DC2E4B-724D-AF4E-A7E3-B510614E17AC}"/>
              </a:ext>
            </a:extLst>
          </p:cNvPr>
          <p:cNvPicPr>
            <a:picLocks noChangeAspect="1"/>
          </p:cNvPicPr>
          <p:nvPr/>
        </p:nvPicPr>
        <p:blipFill>
          <a:blip r:embed="rId10"/>
          <a:stretch>
            <a:fillRect/>
          </a:stretch>
        </p:blipFill>
        <p:spPr>
          <a:xfrm>
            <a:off x="373049" y="4026273"/>
            <a:ext cx="894076" cy="813609"/>
          </a:xfrm>
          <a:prstGeom prst="rect">
            <a:avLst/>
          </a:prstGeom>
        </p:spPr>
      </p:pic>
      <p:sp>
        <p:nvSpPr>
          <p:cNvPr id="12" name="テキスト ボックス 11">
            <a:extLst>
              <a:ext uri="{FF2B5EF4-FFF2-40B4-BE49-F238E27FC236}">
                <a16:creationId xmlns:a16="http://schemas.microsoft.com/office/drawing/2014/main" id="{9D624CDB-1E5D-F347-B082-12D6496DE35E}"/>
              </a:ext>
            </a:extLst>
          </p:cNvPr>
          <p:cNvSpPr txBox="1"/>
          <p:nvPr/>
        </p:nvSpPr>
        <p:spPr>
          <a:xfrm>
            <a:off x="636247" y="2143261"/>
            <a:ext cx="543739" cy="307777"/>
          </a:xfrm>
          <a:prstGeom prst="rect">
            <a:avLst/>
          </a:prstGeom>
          <a:noFill/>
        </p:spPr>
        <p:txBody>
          <a:bodyPr wrap="none" rtlCol="0">
            <a:spAutoFit/>
          </a:bodyPr>
          <a:lstStyle/>
          <a:p>
            <a:pPr algn="ctr"/>
            <a:r>
              <a:rPr kumimoji="1" lang="ja-JP" altLang="en-US" sz="1400">
                <a:latin typeface="Meiryo" panose="020B0604030504040204" pitchFamily="34" charset="-128"/>
                <a:ea typeface="Meiryo" panose="020B0604030504040204" pitchFamily="34" charset="-128"/>
              </a:rPr>
              <a:t>電車</a:t>
            </a:r>
          </a:p>
        </p:txBody>
      </p:sp>
      <p:sp>
        <p:nvSpPr>
          <p:cNvPr id="13" name="テキスト ボックス 12">
            <a:extLst>
              <a:ext uri="{FF2B5EF4-FFF2-40B4-BE49-F238E27FC236}">
                <a16:creationId xmlns:a16="http://schemas.microsoft.com/office/drawing/2014/main" id="{3170E0F6-B8AC-F842-8916-970323E5C630}"/>
              </a:ext>
            </a:extLst>
          </p:cNvPr>
          <p:cNvSpPr txBox="1"/>
          <p:nvPr/>
        </p:nvSpPr>
        <p:spPr>
          <a:xfrm>
            <a:off x="1711353" y="2115096"/>
            <a:ext cx="902811" cy="307777"/>
          </a:xfrm>
          <a:prstGeom prst="rect">
            <a:avLst/>
          </a:prstGeom>
          <a:noFill/>
        </p:spPr>
        <p:txBody>
          <a:bodyPr wrap="none" rtlCol="0">
            <a:spAutoFit/>
          </a:bodyPr>
          <a:lstStyle/>
          <a:p>
            <a:pPr algn="ctr"/>
            <a:r>
              <a:rPr kumimoji="1" lang="ja-JP" altLang="en-US" sz="1400">
                <a:latin typeface="Meiryo" panose="020B0604030504040204" pitchFamily="34" charset="-128"/>
                <a:ea typeface="Meiryo" panose="020B0604030504040204" pitchFamily="34" charset="-128"/>
              </a:rPr>
              <a:t>タクシー</a:t>
            </a:r>
          </a:p>
        </p:txBody>
      </p:sp>
      <p:sp>
        <p:nvSpPr>
          <p:cNvPr id="14" name="テキスト ボックス 13">
            <a:extLst>
              <a:ext uri="{FF2B5EF4-FFF2-40B4-BE49-F238E27FC236}">
                <a16:creationId xmlns:a16="http://schemas.microsoft.com/office/drawing/2014/main" id="{8E84F3D9-F3A9-E146-A086-0B9D1C140DA5}"/>
              </a:ext>
            </a:extLst>
          </p:cNvPr>
          <p:cNvSpPr txBox="1"/>
          <p:nvPr/>
        </p:nvSpPr>
        <p:spPr>
          <a:xfrm>
            <a:off x="3105226" y="2143261"/>
            <a:ext cx="543740" cy="307777"/>
          </a:xfrm>
          <a:prstGeom prst="rect">
            <a:avLst/>
          </a:prstGeom>
          <a:noFill/>
        </p:spPr>
        <p:txBody>
          <a:bodyPr wrap="none" rtlCol="0">
            <a:spAutoFit/>
          </a:bodyPr>
          <a:lstStyle/>
          <a:p>
            <a:pPr algn="ctr"/>
            <a:r>
              <a:rPr kumimoji="1" lang="ja-JP" altLang="en-US" sz="1400">
                <a:latin typeface="Meiryo" panose="020B0604030504040204" pitchFamily="34" charset="-128"/>
                <a:ea typeface="Meiryo" panose="020B0604030504040204" pitchFamily="34" charset="-128"/>
              </a:rPr>
              <a:t>バス</a:t>
            </a:r>
          </a:p>
        </p:txBody>
      </p:sp>
      <p:sp>
        <p:nvSpPr>
          <p:cNvPr id="15" name="テキスト ボックス 14">
            <a:extLst>
              <a:ext uri="{FF2B5EF4-FFF2-40B4-BE49-F238E27FC236}">
                <a16:creationId xmlns:a16="http://schemas.microsoft.com/office/drawing/2014/main" id="{FF854954-FC5B-9140-848D-5842C5F175A3}"/>
              </a:ext>
            </a:extLst>
          </p:cNvPr>
          <p:cNvSpPr txBox="1"/>
          <p:nvPr/>
        </p:nvSpPr>
        <p:spPr>
          <a:xfrm>
            <a:off x="2848506" y="3425007"/>
            <a:ext cx="1082349" cy="307777"/>
          </a:xfrm>
          <a:prstGeom prst="rect">
            <a:avLst/>
          </a:prstGeom>
          <a:noFill/>
        </p:spPr>
        <p:txBody>
          <a:bodyPr wrap="none" rtlCol="0">
            <a:spAutoFit/>
          </a:bodyPr>
          <a:lstStyle/>
          <a:p>
            <a:pPr algn="ctr"/>
            <a:r>
              <a:rPr kumimoji="1" lang="ja-JP" altLang="en-US" sz="1400">
                <a:latin typeface="Meiryo" panose="020B0604030504040204" pitchFamily="34" charset="-128"/>
                <a:ea typeface="Meiryo" panose="020B0604030504040204" pitchFamily="34" charset="-128"/>
              </a:rPr>
              <a:t>レンタカー</a:t>
            </a:r>
          </a:p>
        </p:txBody>
      </p:sp>
      <p:sp>
        <p:nvSpPr>
          <p:cNvPr id="16" name="テキスト ボックス 15">
            <a:extLst>
              <a:ext uri="{FF2B5EF4-FFF2-40B4-BE49-F238E27FC236}">
                <a16:creationId xmlns:a16="http://schemas.microsoft.com/office/drawing/2014/main" id="{7B115814-034E-4A42-A6FF-6ADA37B4A9EE}"/>
              </a:ext>
            </a:extLst>
          </p:cNvPr>
          <p:cNvSpPr txBox="1"/>
          <p:nvPr/>
        </p:nvSpPr>
        <p:spPr>
          <a:xfrm>
            <a:off x="456710" y="3433104"/>
            <a:ext cx="902811" cy="307777"/>
          </a:xfrm>
          <a:prstGeom prst="rect">
            <a:avLst/>
          </a:prstGeom>
          <a:noFill/>
        </p:spPr>
        <p:txBody>
          <a:bodyPr wrap="none" rtlCol="0">
            <a:spAutoFit/>
          </a:bodyPr>
          <a:lstStyle/>
          <a:p>
            <a:pPr algn="ctr"/>
            <a:r>
              <a:rPr kumimoji="1" lang="ja-JP" altLang="en-US" sz="1400">
                <a:latin typeface="Meiryo" panose="020B0604030504040204" pitchFamily="34" charset="-128"/>
                <a:ea typeface="Meiryo" panose="020B0604030504040204" pitchFamily="34" charset="-128"/>
              </a:rPr>
              <a:t>自家用車</a:t>
            </a:r>
          </a:p>
        </p:txBody>
      </p:sp>
      <p:sp>
        <p:nvSpPr>
          <p:cNvPr id="17" name="テキスト ボックス 16">
            <a:extLst>
              <a:ext uri="{FF2B5EF4-FFF2-40B4-BE49-F238E27FC236}">
                <a16:creationId xmlns:a16="http://schemas.microsoft.com/office/drawing/2014/main" id="{8F0FFFCA-81A9-4C4F-ADD7-42E46E72E5BD}"/>
              </a:ext>
            </a:extLst>
          </p:cNvPr>
          <p:cNvSpPr txBox="1"/>
          <p:nvPr/>
        </p:nvSpPr>
        <p:spPr>
          <a:xfrm>
            <a:off x="264981" y="4848862"/>
            <a:ext cx="1261885" cy="307777"/>
          </a:xfrm>
          <a:prstGeom prst="rect">
            <a:avLst/>
          </a:prstGeom>
          <a:noFill/>
        </p:spPr>
        <p:txBody>
          <a:bodyPr wrap="none" rtlCol="0">
            <a:spAutoFit/>
          </a:bodyPr>
          <a:lstStyle/>
          <a:p>
            <a:pPr algn="ctr"/>
            <a:r>
              <a:rPr kumimoji="1" lang="ja-JP" altLang="en-US" sz="1400">
                <a:latin typeface="Meiryo" panose="020B0604030504040204" pitchFamily="34" charset="-128"/>
                <a:ea typeface="Meiryo" panose="020B0604030504040204" pitchFamily="34" charset="-128"/>
              </a:rPr>
              <a:t>配車サービス</a:t>
            </a:r>
          </a:p>
        </p:txBody>
      </p:sp>
      <p:sp>
        <p:nvSpPr>
          <p:cNvPr id="18" name="テキスト ボックス 17">
            <a:extLst>
              <a:ext uri="{FF2B5EF4-FFF2-40B4-BE49-F238E27FC236}">
                <a16:creationId xmlns:a16="http://schemas.microsoft.com/office/drawing/2014/main" id="{33E3106C-68AE-B04D-9478-F0CAC706A2DA}"/>
              </a:ext>
            </a:extLst>
          </p:cNvPr>
          <p:cNvSpPr txBox="1"/>
          <p:nvPr/>
        </p:nvSpPr>
        <p:spPr>
          <a:xfrm>
            <a:off x="1621586" y="4839882"/>
            <a:ext cx="1082348" cy="307777"/>
          </a:xfrm>
          <a:prstGeom prst="rect">
            <a:avLst/>
          </a:prstGeom>
          <a:noFill/>
        </p:spPr>
        <p:txBody>
          <a:bodyPr wrap="none" rtlCol="0">
            <a:spAutoFit/>
          </a:bodyPr>
          <a:lstStyle/>
          <a:p>
            <a:pPr algn="ctr"/>
            <a:r>
              <a:rPr kumimoji="1" lang="ja-JP" altLang="en-US" sz="1400">
                <a:latin typeface="Meiryo" panose="020B0604030504040204" pitchFamily="34" charset="-128"/>
                <a:ea typeface="Meiryo" panose="020B0604030504040204" pitchFamily="34" charset="-128"/>
              </a:rPr>
              <a:t>カーシェア</a:t>
            </a:r>
          </a:p>
        </p:txBody>
      </p:sp>
      <p:sp>
        <p:nvSpPr>
          <p:cNvPr id="19" name="テキスト ボックス 18">
            <a:extLst>
              <a:ext uri="{FF2B5EF4-FFF2-40B4-BE49-F238E27FC236}">
                <a16:creationId xmlns:a16="http://schemas.microsoft.com/office/drawing/2014/main" id="{2A1CF0E7-6526-714A-AA0C-6D34B9C53531}"/>
              </a:ext>
            </a:extLst>
          </p:cNvPr>
          <p:cNvSpPr txBox="1"/>
          <p:nvPr/>
        </p:nvSpPr>
        <p:spPr>
          <a:xfrm>
            <a:off x="2751018" y="4852074"/>
            <a:ext cx="1261884" cy="307777"/>
          </a:xfrm>
          <a:prstGeom prst="rect">
            <a:avLst/>
          </a:prstGeom>
          <a:noFill/>
        </p:spPr>
        <p:txBody>
          <a:bodyPr wrap="none" rtlCol="0">
            <a:spAutoFit/>
          </a:bodyPr>
          <a:lstStyle/>
          <a:p>
            <a:pPr algn="ctr"/>
            <a:r>
              <a:rPr lang="ja-JP" altLang="en-US" sz="1400">
                <a:latin typeface="Meiryo" panose="020B0604030504040204" pitchFamily="34" charset="-128"/>
                <a:ea typeface="Meiryo" panose="020B0604030504040204" pitchFamily="34" charset="-128"/>
              </a:rPr>
              <a:t>自転車</a:t>
            </a:r>
            <a:r>
              <a:rPr kumimoji="1" lang="ja-JP" altLang="en-US" sz="1400">
                <a:latin typeface="Meiryo" panose="020B0604030504040204" pitchFamily="34" charset="-128"/>
                <a:ea typeface="Meiryo" panose="020B0604030504040204" pitchFamily="34" charset="-128"/>
              </a:rPr>
              <a:t>シェア</a:t>
            </a:r>
          </a:p>
        </p:txBody>
      </p:sp>
      <p:grpSp>
        <p:nvGrpSpPr>
          <p:cNvPr id="20" name="図形グループ 47">
            <a:extLst>
              <a:ext uri="{FF2B5EF4-FFF2-40B4-BE49-F238E27FC236}">
                <a16:creationId xmlns:a16="http://schemas.microsoft.com/office/drawing/2014/main" id="{57A37786-1912-2648-AF2C-6275A6305A5D}"/>
              </a:ext>
            </a:extLst>
          </p:cNvPr>
          <p:cNvGrpSpPr/>
          <p:nvPr/>
        </p:nvGrpSpPr>
        <p:grpSpPr>
          <a:xfrm>
            <a:off x="1972719" y="2776103"/>
            <a:ext cx="380081" cy="786787"/>
            <a:chOff x="1946324" y="4125162"/>
            <a:chExt cx="969964" cy="2007872"/>
          </a:xfrm>
        </p:grpSpPr>
        <p:sp>
          <p:nvSpPr>
            <p:cNvPr id="21" name="円/楕円 20">
              <a:extLst>
                <a:ext uri="{FF2B5EF4-FFF2-40B4-BE49-F238E27FC236}">
                  <a16:creationId xmlns:a16="http://schemas.microsoft.com/office/drawing/2014/main" id="{D4D269AD-D523-2E49-8602-86C97926CEE1}"/>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22" name="フローチャート: 論理積ゲート 21">
              <a:extLst>
                <a:ext uri="{FF2B5EF4-FFF2-40B4-BE49-F238E27FC236}">
                  <a16:creationId xmlns:a16="http://schemas.microsoft.com/office/drawing/2014/main" id="{6409302C-40AC-1F4A-8C74-166CACC5A582}"/>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cxnSp>
        <p:nvCxnSpPr>
          <p:cNvPr id="24" name="直線矢印コネクタ 23">
            <a:extLst>
              <a:ext uri="{FF2B5EF4-FFF2-40B4-BE49-F238E27FC236}">
                <a16:creationId xmlns:a16="http://schemas.microsoft.com/office/drawing/2014/main" id="{4C53C328-1E4A-5F48-856A-1443D35D72CF}"/>
              </a:ext>
            </a:extLst>
          </p:cNvPr>
          <p:cNvCxnSpPr/>
          <p:nvPr/>
        </p:nvCxnSpPr>
        <p:spPr>
          <a:xfrm flipH="1" flipV="1">
            <a:off x="1460520" y="2509810"/>
            <a:ext cx="361028" cy="348828"/>
          </a:xfrm>
          <a:prstGeom prst="straightConnector1">
            <a:avLst/>
          </a:prstGeom>
          <a:ln w="38100">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25" name="直線矢印コネクタ 24">
            <a:extLst>
              <a:ext uri="{FF2B5EF4-FFF2-40B4-BE49-F238E27FC236}">
                <a16:creationId xmlns:a16="http://schemas.microsoft.com/office/drawing/2014/main" id="{FE1C54A8-E685-A743-8E2D-12CEB90D49E5}"/>
              </a:ext>
            </a:extLst>
          </p:cNvPr>
          <p:cNvCxnSpPr/>
          <p:nvPr/>
        </p:nvCxnSpPr>
        <p:spPr>
          <a:xfrm flipH="1">
            <a:off x="1456345" y="3250580"/>
            <a:ext cx="400965" cy="0"/>
          </a:xfrm>
          <a:prstGeom prst="straightConnector1">
            <a:avLst/>
          </a:prstGeom>
          <a:ln w="38100">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28" name="直線矢印コネクタ 27">
            <a:extLst>
              <a:ext uri="{FF2B5EF4-FFF2-40B4-BE49-F238E27FC236}">
                <a16:creationId xmlns:a16="http://schemas.microsoft.com/office/drawing/2014/main" id="{EFFDF741-5E1C-AB46-9697-0640F8A552AA}"/>
              </a:ext>
            </a:extLst>
          </p:cNvPr>
          <p:cNvCxnSpPr/>
          <p:nvPr/>
        </p:nvCxnSpPr>
        <p:spPr>
          <a:xfrm flipH="1">
            <a:off x="1514050" y="3586201"/>
            <a:ext cx="361028" cy="348828"/>
          </a:xfrm>
          <a:prstGeom prst="straightConnector1">
            <a:avLst/>
          </a:prstGeom>
          <a:ln w="38100">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29" name="直線矢印コネクタ 28">
            <a:extLst>
              <a:ext uri="{FF2B5EF4-FFF2-40B4-BE49-F238E27FC236}">
                <a16:creationId xmlns:a16="http://schemas.microsoft.com/office/drawing/2014/main" id="{3B5579C0-FDF0-F24B-A094-B667FE01CD42}"/>
              </a:ext>
            </a:extLst>
          </p:cNvPr>
          <p:cNvCxnSpPr/>
          <p:nvPr/>
        </p:nvCxnSpPr>
        <p:spPr>
          <a:xfrm flipV="1">
            <a:off x="2472383" y="2508592"/>
            <a:ext cx="361028" cy="348828"/>
          </a:xfrm>
          <a:prstGeom prst="straightConnector1">
            <a:avLst/>
          </a:prstGeom>
          <a:ln w="38100">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30" name="直線矢印コネクタ 29">
            <a:extLst>
              <a:ext uri="{FF2B5EF4-FFF2-40B4-BE49-F238E27FC236}">
                <a16:creationId xmlns:a16="http://schemas.microsoft.com/office/drawing/2014/main" id="{FD838715-3434-9248-8B42-9810C89D885A}"/>
              </a:ext>
            </a:extLst>
          </p:cNvPr>
          <p:cNvCxnSpPr/>
          <p:nvPr/>
        </p:nvCxnSpPr>
        <p:spPr>
          <a:xfrm>
            <a:off x="2468208" y="3249362"/>
            <a:ext cx="400965" cy="0"/>
          </a:xfrm>
          <a:prstGeom prst="straightConnector1">
            <a:avLst/>
          </a:prstGeom>
          <a:ln w="38100">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31" name="直線矢印コネクタ 30">
            <a:extLst>
              <a:ext uri="{FF2B5EF4-FFF2-40B4-BE49-F238E27FC236}">
                <a16:creationId xmlns:a16="http://schemas.microsoft.com/office/drawing/2014/main" id="{7C86817B-97D8-5748-B772-A9A4985F5B66}"/>
              </a:ext>
            </a:extLst>
          </p:cNvPr>
          <p:cNvCxnSpPr/>
          <p:nvPr/>
        </p:nvCxnSpPr>
        <p:spPr>
          <a:xfrm>
            <a:off x="2525913" y="3584983"/>
            <a:ext cx="361028" cy="348828"/>
          </a:xfrm>
          <a:prstGeom prst="straightConnector1">
            <a:avLst/>
          </a:prstGeom>
          <a:ln w="38100">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32" name="直線矢印コネクタ 31">
            <a:extLst>
              <a:ext uri="{FF2B5EF4-FFF2-40B4-BE49-F238E27FC236}">
                <a16:creationId xmlns:a16="http://schemas.microsoft.com/office/drawing/2014/main" id="{507F8AAC-5EEF-0842-856B-C99BA4C97EA8}"/>
              </a:ext>
            </a:extLst>
          </p:cNvPr>
          <p:cNvCxnSpPr/>
          <p:nvPr/>
        </p:nvCxnSpPr>
        <p:spPr>
          <a:xfrm flipV="1">
            <a:off x="2162759" y="2350113"/>
            <a:ext cx="0" cy="363632"/>
          </a:xfrm>
          <a:prstGeom prst="straightConnector1">
            <a:avLst/>
          </a:prstGeom>
          <a:ln w="38100">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41" name="直線矢印コネクタ 40">
            <a:extLst>
              <a:ext uri="{FF2B5EF4-FFF2-40B4-BE49-F238E27FC236}">
                <a16:creationId xmlns:a16="http://schemas.microsoft.com/office/drawing/2014/main" id="{8A80126E-FC3E-A045-9A89-B32CD223A038}"/>
              </a:ext>
            </a:extLst>
          </p:cNvPr>
          <p:cNvCxnSpPr/>
          <p:nvPr/>
        </p:nvCxnSpPr>
        <p:spPr>
          <a:xfrm>
            <a:off x="2162759" y="3664563"/>
            <a:ext cx="0" cy="363632"/>
          </a:xfrm>
          <a:prstGeom prst="straightConnector1">
            <a:avLst/>
          </a:prstGeom>
          <a:ln w="38100">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pic>
        <p:nvPicPr>
          <p:cNvPr id="50" name="図 49">
            <a:extLst>
              <a:ext uri="{FF2B5EF4-FFF2-40B4-BE49-F238E27FC236}">
                <a16:creationId xmlns:a16="http://schemas.microsoft.com/office/drawing/2014/main" id="{CA3F4CBA-F8F3-CE47-92C8-0BA3550AA0D4}"/>
              </a:ext>
            </a:extLst>
          </p:cNvPr>
          <p:cNvPicPr>
            <a:picLocks noChangeAspect="1"/>
          </p:cNvPicPr>
          <p:nvPr/>
        </p:nvPicPr>
        <p:blipFill>
          <a:blip r:embed="rId3"/>
          <a:stretch>
            <a:fillRect/>
          </a:stretch>
        </p:blipFill>
        <p:spPr>
          <a:xfrm>
            <a:off x="5237054" y="1487443"/>
            <a:ext cx="1016584" cy="648072"/>
          </a:xfrm>
          <a:prstGeom prst="rect">
            <a:avLst/>
          </a:prstGeom>
        </p:spPr>
      </p:pic>
      <p:pic>
        <p:nvPicPr>
          <p:cNvPr id="51" name="図 50">
            <a:extLst>
              <a:ext uri="{FF2B5EF4-FFF2-40B4-BE49-F238E27FC236}">
                <a16:creationId xmlns:a16="http://schemas.microsoft.com/office/drawing/2014/main" id="{EF039905-EF46-C144-9AF6-621C2394BD9B}"/>
              </a:ext>
            </a:extLst>
          </p:cNvPr>
          <p:cNvPicPr>
            <a:picLocks noChangeAspect="1"/>
          </p:cNvPicPr>
          <p:nvPr/>
        </p:nvPicPr>
        <p:blipFill>
          <a:blip r:embed="rId4"/>
          <a:stretch>
            <a:fillRect/>
          </a:stretch>
        </p:blipFill>
        <p:spPr>
          <a:xfrm>
            <a:off x="7716294" y="1487443"/>
            <a:ext cx="996064" cy="648072"/>
          </a:xfrm>
          <a:prstGeom prst="rect">
            <a:avLst/>
          </a:prstGeom>
        </p:spPr>
      </p:pic>
      <p:pic>
        <p:nvPicPr>
          <p:cNvPr id="52" name="図 51">
            <a:extLst>
              <a:ext uri="{FF2B5EF4-FFF2-40B4-BE49-F238E27FC236}">
                <a16:creationId xmlns:a16="http://schemas.microsoft.com/office/drawing/2014/main" id="{36CF4E89-6582-5341-BCE0-E8E6C2165CDA}"/>
              </a:ext>
            </a:extLst>
          </p:cNvPr>
          <p:cNvPicPr>
            <a:picLocks noChangeAspect="1"/>
          </p:cNvPicPr>
          <p:nvPr/>
        </p:nvPicPr>
        <p:blipFill>
          <a:blip r:embed="rId5"/>
          <a:stretch>
            <a:fillRect/>
          </a:stretch>
        </p:blipFill>
        <p:spPr>
          <a:xfrm>
            <a:off x="5237054" y="2694468"/>
            <a:ext cx="1016584" cy="884428"/>
          </a:xfrm>
          <a:prstGeom prst="rect">
            <a:avLst/>
          </a:prstGeom>
        </p:spPr>
      </p:pic>
      <p:pic>
        <p:nvPicPr>
          <p:cNvPr id="53" name="図 52">
            <a:extLst>
              <a:ext uri="{FF2B5EF4-FFF2-40B4-BE49-F238E27FC236}">
                <a16:creationId xmlns:a16="http://schemas.microsoft.com/office/drawing/2014/main" id="{99966ED9-D763-0647-B9C9-7F85269A8A41}"/>
              </a:ext>
            </a:extLst>
          </p:cNvPr>
          <p:cNvPicPr>
            <a:picLocks noChangeAspect="1"/>
          </p:cNvPicPr>
          <p:nvPr/>
        </p:nvPicPr>
        <p:blipFill>
          <a:blip r:embed="rId6"/>
          <a:stretch>
            <a:fillRect/>
          </a:stretch>
        </p:blipFill>
        <p:spPr>
          <a:xfrm>
            <a:off x="6614666" y="1487443"/>
            <a:ext cx="740600" cy="648436"/>
          </a:xfrm>
          <a:prstGeom prst="rect">
            <a:avLst/>
          </a:prstGeom>
        </p:spPr>
      </p:pic>
      <p:pic>
        <p:nvPicPr>
          <p:cNvPr id="54" name="図 53">
            <a:extLst>
              <a:ext uri="{FF2B5EF4-FFF2-40B4-BE49-F238E27FC236}">
                <a16:creationId xmlns:a16="http://schemas.microsoft.com/office/drawing/2014/main" id="{763C2F01-4B3F-D84F-973A-03D2C8A59B63}"/>
              </a:ext>
            </a:extLst>
          </p:cNvPr>
          <p:cNvPicPr>
            <a:picLocks noChangeAspect="1"/>
          </p:cNvPicPr>
          <p:nvPr/>
        </p:nvPicPr>
        <p:blipFill>
          <a:blip r:embed="rId7"/>
          <a:stretch>
            <a:fillRect/>
          </a:stretch>
        </p:blipFill>
        <p:spPr>
          <a:xfrm>
            <a:off x="7750341" y="2809693"/>
            <a:ext cx="968059" cy="653977"/>
          </a:xfrm>
          <a:prstGeom prst="rect">
            <a:avLst/>
          </a:prstGeom>
        </p:spPr>
      </p:pic>
      <p:pic>
        <p:nvPicPr>
          <p:cNvPr id="55" name="図 54">
            <a:extLst>
              <a:ext uri="{FF2B5EF4-FFF2-40B4-BE49-F238E27FC236}">
                <a16:creationId xmlns:a16="http://schemas.microsoft.com/office/drawing/2014/main" id="{CEDB245C-E2F8-3B41-992A-6B91F6A2DDFC}"/>
              </a:ext>
            </a:extLst>
          </p:cNvPr>
          <p:cNvPicPr>
            <a:picLocks noChangeAspect="1"/>
          </p:cNvPicPr>
          <p:nvPr/>
        </p:nvPicPr>
        <p:blipFill>
          <a:blip r:embed="rId8"/>
          <a:stretch>
            <a:fillRect/>
          </a:stretch>
        </p:blipFill>
        <p:spPr>
          <a:xfrm>
            <a:off x="6537928" y="4131129"/>
            <a:ext cx="894076" cy="786787"/>
          </a:xfrm>
          <a:prstGeom prst="rect">
            <a:avLst/>
          </a:prstGeom>
        </p:spPr>
      </p:pic>
      <p:pic>
        <p:nvPicPr>
          <p:cNvPr id="56" name="図 55">
            <a:extLst>
              <a:ext uri="{FF2B5EF4-FFF2-40B4-BE49-F238E27FC236}">
                <a16:creationId xmlns:a16="http://schemas.microsoft.com/office/drawing/2014/main" id="{8E263991-9D96-FB4C-9392-13C843ABD8E9}"/>
              </a:ext>
            </a:extLst>
          </p:cNvPr>
          <p:cNvPicPr>
            <a:picLocks noChangeAspect="1"/>
          </p:cNvPicPr>
          <p:nvPr/>
        </p:nvPicPr>
        <p:blipFill>
          <a:blip r:embed="rId9"/>
          <a:stretch>
            <a:fillRect/>
          </a:stretch>
        </p:blipFill>
        <p:spPr>
          <a:xfrm flipH="1">
            <a:off x="7743609" y="4104330"/>
            <a:ext cx="950311" cy="715109"/>
          </a:xfrm>
          <a:prstGeom prst="rect">
            <a:avLst/>
          </a:prstGeom>
        </p:spPr>
      </p:pic>
      <p:pic>
        <p:nvPicPr>
          <p:cNvPr id="57" name="図 56">
            <a:extLst>
              <a:ext uri="{FF2B5EF4-FFF2-40B4-BE49-F238E27FC236}">
                <a16:creationId xmlns:a16="http://schemas.microsoft.com/office/drawing/2014/main" id="{CE0A67A3-D5CF-184E-870D-7AAD427EE7B5}"/>
              </a:ext>
            </a:extLst>
          </p:cNvPr>
          <p:cNvPicPr>
            <a:picLocks noChangeAspect="1"/>
          </p:cNvPicPr>
          <p:nvPr/>
        </p:nvPicPr>
        <p:blipFill>
          <a:blip r:embed="rId10"/>
          <a:stretch>
            <a:fillRect/>
          </a:stretch>
        </p:blipFill>
        <p:spPr>
          <a:xfrm>
            <a:off x="5210278" y="4026273"/>
            <a:ext cx="894076" cy="813609"/>
          </a:xfrm>
          <a:prstGeom prst="rect">
            <a:avLst/>
          </a:prstGeom>
        </p:spPr>
      </p:pic>
      <p:sp>
        <p:nvSpPr>
          <p:cNvPr id="58" name="テキスト ボックス 57">
            <a:extLst>
              <a:ext uri="{FF2B5EF4-FFF2-40B4-BE49-F238E27FC236}">
                <a16:creationId xmlns:a16="http://schemas.microsoft.com/office/drawing/2014/main" id="{156C7A9A-48E7-FA48-9F1E-BDC7403DFBD0}"/>
              </a:ext>
            </a:extLst>
          </p:cNvPr>
          <p:cNvSpPr txBox="1"/>
          <p:nvPr/>
        </p:nvSpPr>
        <p:spPr>
          <a:xfrm>
            <a:off x="5473476" y="2143261"/>
            <a:ext cx="543739" cy="307777"/>
          </a:xfrm>
          <a:prstGeom prst="rect">
            <a:avLst/>
          </a:prstGeom>
          <a:noFill/>
        </p:spPr>
        <p:txBody>
          <a:bodyPr wrap="none" rtlCol="0">
            <a:spAutoFit/>
          </a:bodyPr>
          <a:lstStyle/>
          <a:p>
            <a:pPr algn="ctr"/>
            <a:r>
              <a:rPr kumimoji="1" lang="ja-JP" altLang="en-US" sz="1400">
                <a:latin typeface="Meiryo" panose="020B0604030504040204" pitchFamily="34" charset="-128"/>
                <a:ea typeface="Meiryo" panose="020B0604030504040204" pitchFamily="34" charset="-128"/>
              </a:rPr>
              <a:t>電車</a:t>
            </a:r>
          </a:p>
        </p:txBody>
      </p:sp>
      <p:sp>
        <p:nvSpPr>
          <p:cNvPr id="59" name="テキスト ボックス 58">
            <a:extLst>
              <a:ext uri="{FF2B5EF4-FFF2-40B4-BE49-F238E27FC236}">
                <a16:creationId xmlns:a16="http://schemas.microsoft.com/office/drawing/2014/main" id="{2A2247E8-06DA-7849-B47B-2748975DF9E8}"/>
              </a:ext>
            </a:extLst>
          </p:cNvPr>
          <p:cNvSpPr txBox="1"/>
          <p:nvPr/>
        </p:nvSpPr>
        <p:spPr>
          <a:xfrm>
            <a:off x="6548582" y="2115096"/>
            <a:ext cx="902811" cy="307777"/>
          </a:xfrm>
          <a:prstGeom prst="rect">
            <a:avLst/>
          </a:prstGeom>
          <a:noFill/>
        </p:spPr>
        <p:txBody>
          <a:bodyPr wrap="none" rtlCol="0">
            <a:spAutoFit/>
          </a:bodyPr>
          <a:lstStyle/>
          <a:p>
            <a:pPr algn="ctr"/>
            <a:r>
              <a:rPr kumimoji="1" lang="ja-JP" altLang="en-US" sz="1400">
                <a:latin typeface="Meiryo" panose="020B0604030504040204" pitchFamily="34" charset="-128"/>
                <a:ea typeface="Meiryo" panose="020B0604030504040204" pitchFamily="34" charset="-128"/>
              </a:rPr>
              <a:t>タクシー</a:t>
            </a:r>
          </a:p>
        </p:txBody>
      </p:sp>
      <p:sp>
        <p:nvSpPr>
          <p:cNvPr id="60" name="テキスト ボックス 59">
            <a:extLst>
              <a:ext uri="{FF2B5EF4-FFF2-40B4-BE49-F238E27FC236}">
                <a16:creationId xmlns:a16="http://schemas.microsoft.com/office/drawing/2014/main" id="{D4B7C0FC-E9F2-9E4E-869D-529C0E4A52AA}"/>
              </a:ext>
            </a:extLst>
          </p:cNvPr>
          <p:cNvSpPr txBox="1"/>
          <p:nvPr/>
        </p:nvSpPr>
        <p:spPr>
          <a:xfrm>
            <a:off x="7942455" y="2143261"/>
            <a:ext cx="543740" cy="307777"/>
          </a:xfrm>
          <a:prstGeom prst="rect">
            <a:avLst/>
          </a:prstGeom>
          <a:noFill/>
        </p:spPr>
        <p:txBody>
          <a:bodyPr wrap="none" rtlCol="0">
            <a:spAutoFit/>
          </a:bodyPr>
          <a:lstStyle/>
          <a:p>
            <a:pPr algn="ctr"/>
            <a:r>
              <a:rPr kumimoji="1" lang="ja-JP" altLang="en-US" sz="1400">
                <a:latin typeface="Meiryo" panose="020B0604030504040204" pitchFamily="34" charset="-128"/>
                <a:ea typeface="Meiryo" panose="020B0604030504040204" pitchFamily="34" charset="-128"/>
              </a:rPr>
              <a:t>バス</a:t>
            </a:r>
          </a:p>
        </p:txBody>
      </p:sp>
      <p:sp>
        <p:nvSpPr>
          <p:cNvPr id="61" name="テキスト ボックス 60">
            <a:extLst>
              <a:ext uri="{FF2B5EF4-FFF2-40B4-BE49-F238E27FC236}">
                <a16:creationId xmlns:a16="http://schemas.microsoft.com/office/drawing/2014/main" id="{120C87BE-4C15-AF48-A64A-C4F0D7522E67}"/>
              </a:ext>
            </a:extLst>
          </p:cNvPr>
          <p:cNvSpPr txBox="1"/>
          <p:nvPr/>
        </p:nvSpPr>
        <p:spPr>
          <a:xfrm>
            <a:off x="7685735" y="3425007"/>
            <a:ext cx="1082349" cy="307777"/>
          </a:xfrm>
          <a:prstGeom prst="rect">
            <a:avLst/>
          </a:prstGeom>
          <a:noFill/>
        </p:spPr>
        <p:txBody>
          <a:bodyPr wrap="none" rtlCol="0">
            <a:spAutoFit/>
          </a:bodyPr>
          <a:lstStyle/>
          <a:p>
            <a:pPr algn="ctr"/>
            <a:r>
              <a:rPr kumimoji="1" lang="ja-JP" altLang="en-US" sz="1400">
                <a:latin typeface="Meiryo" panose="020B0604030504040204" pitchFamily="34" charset="-128"/>
                <a:ea typeface="Meiryo" panose="020B0604030504040204" pitchFamily="34" charset="-128"/>
              </a:rPr>
              <a:t>レンタカー</a:t>
            </a:r>
          </a:p>
        </p:txBody>
      </p:sp>
      <p:sp>
        <p:nvSpPr>
          <p:cNvPr id="62" name="テキスト ボックス 61">
            <a:extLst>
              <a:ext uri="{FF2B5EF4-FFF2-40B4-BE49-F238E27FC236}">
                <a16:creationId xmlns:a16="http://schemas.microsoft.com/office/drawing/2014/main" id="{EF81666C-12A2-494E-BE6C-B7586B3BAE9D}"/>
              </a:ext>
            </a:extLst>
          </p:cNvPr>
          <p:cNvSpPr txBox="1"/>
          <p:nvPr/>
        </p:nvSpPr>
        <p:spPr>
          <a:xfrm>
            <a:off x="5293939" y="3433104"/>
            <a:ext cx="902811" cy="307777"/>
          </a:xfrm>
          <a:prstGeom prst="rect">
            <a:avLst/>
          </a:prstGeom>
          <a:noFill/>
        </p:spPr>
        <p:txBody>
          <a:bodyPr wrap="none" rtlCol="0">
            <a:spAutoFit/>
          </a:bodyPr>
          <a:lstStyle/>
          <a:p>
            <a:pPr algn="ctr"/>
            <a:r>
              <a:rPr kumimoji="1" lang="ja-JP" altLang="en-US" sz="1400">
                <a:latin typeface="Meiryo" panose="020B0604030504040204" pitchFamily="34" charset="-128"/>
                <a:ea typeface="Meiryo" panose="020B0604030504040204" pitchFamily="34" charset="-128"/>
              </a:rPr>
              <a:t>自家用車</a:t>
            </a:r>
          </a:p>
        </p:txBody>
      </p:sp>
      <p:sp>
        <p:nvSpPr>
          <p:cNvPr id="63" name="テキスト ボックス 62">
            <a:extLst>
              <a:ext uri="{FF2B5EF4-FFF2-40B4-BE49-F238E27FC236}">
                <a16:creationId xmlns:a16="http://schemas.microsoft.com/office/drawing/2014/main" id="{526C88C3-D61A-4E42-9F5B-3D3EA3524604}"/>
              </a:ext>
            </a:extLst>
          </p:cNvPr>
          <p:cNvSpPr txBox="1"/>
          <p:nvPr/>
        </p:nvSpPr>
        <p:spPr>
          <a:xfrm>
            <a:off x="5102210" y="4848862"/>
            <a:ext cx="1261885" cy="307777"/>
          </a:xfrm>
          <a:prstGeom prst="rect">
            <a:avLst/>
          </a:prstGeom>
          <a:noFill/>
        </p:spPr>
        <p:txBody>
          <a:bodyPr wrap="none" rtlCol="0">
            <a:spAutoFit/>
          </a:bodyPr>
          <a:lstStyle/>
          <a:p>
            <a:pPr algn="ctr"/>
            <a:r>
              <a:rPr kumimoji="1" lang="ja-JP" altLang="en-US" sz="1400">
                <a:latin typeface="Meiryo" panose="020B0604030504040204" pitchFamily="34" charset="-128"/>
                <a:ea typeface="Meiryo" panose="020B0604030504040204" pitchFamily="34" charset="-128"/>
              </a:rPr>
              <a:t>配車サービス</a:t>
            </a:r>
          </a:p>
        </p:txBody>
      </p:sp>
      <p:sp>
        <p:nvSpPr>
          <p:cNvPr id="64" name="テキスト ボックス 63">
            <a:extLst>
              <a:ext uri="{FF2B5EF4-FFF2-40B4-BE49-F238E27FC236}">
                <a16:creationId xmlns:a16="http://schemas.microsoft.com/office/drawing/2014/main" id="{BB33CB7E-CB62-8D46-B6ED-F5BA94849F63}"/>
              </a:ext>
            </a:extLst>
          </p:cNvPr>
          <p:cNvSpPr txBox="1"/>
          <p:nvPr/>
        </p:nvSpPr>
        <p:spPr>
          <a:xfrm>
            <a:off x="6458815" y="4839882"/>
            <a:ext cx="1082348" cy="307777"/>
          </a:xfrm>
          <a:prstGeom prst="rect">
            <a:avLst/>
          </a:prstGeom>
          <a:noFill/>
        </p:spPr>
        <p:txBody>
          <a:bodyPr wrap="none" rtlCol="0">
            <a:spAutoFit/>
          </a:bodyPr>
          <a:lstStyle/>
          <a:p>
            <a:pPr algn="ctr"/>
            <a:r>
              <a:rPr kumimoji="1" lang="ja-JP" altLang="en-US" sz="1400">
                <a:latin typeface="Meiryo" panose="020B0604030504040204" pitchFamily="34" charset="-128"/>
                <a:ea typeface="Meiryo" panose="020B0604030504040204" pitchFamily="34" charset="-128"/>
              </a:rPr>
              <a:t>カーシェア</a:t>
            </a:r>
          </a:p>
        </p:txBody>
      </p:sp>
      <p:sp>
        <p:nvSpPr>
          <p:cNvPr id="65" name="テキスト ボックス 64">
            <a:extLst>
              <a:ext uri="{FF2B5EF4-FFF2-40B4-BE49-F238E27FC236}">
                <a16:creationId xmlns:a16="http://schemas.microsoft.com/office/drawing/2014/main" id="{AD5C2F27-8528-7D44-AE3E-C6A85C966CFE}"/>
              </a:ext>
            </a:extLst>
          </p:cNvPr>
          <p:cNvSpPr txBox="1"/>
          <p:nvPr/>
        </p:nvSpPr>
        <p:spPr>
          <a:xfrm>
            <a:off x="7588247" y="4852074"/>
            <a:ext cx="1261884" cy="307777"/>
          </a:xfrm>
          <a:prstGeom prst="rect">
            <a:avLst/>
          </a:prstGeom>
          <a:noFill/>
        </p:spPr>
        <p:txBody>
          <a:bodyPr wrap="none" rtlCol="0">
            <a:spAutoFit/>
          </a:bodyPr>
          <a:lstStyle/>
          <a:p>
            <a:pPr algn="ctr"/>
            <a:r>
              <a:rPr lang="ja-JP" altLang="en-US" sz="1400">
                <a:latin typeface="Meiryo" panose="020B0604030504040204" pitchFamily="34" charset="-128"/>
                <a:ea typeface="Meiryo" panose="020B0604030504040204" pitchFamily="34" charset="-128"/>
              </a:rPr>
              <a:t>自転車</a:t>
            </a:r>
            <a:r>
              <a:rPr kumimoji="1" lang="ja-JP" altLang="en-US" sz="1400">
                <a:latin typeface="Meiryo" panose="020B0604030504040204" pitchFamily="34" charset="-128"/>
                <a:ea typeface="Meiryo" panose="020B0604030504040204" pitchFamily="34" charset="-128"/>
              </a:rPr>
              <a:t>シェア</a:t>
            </a:r>
          </a:p>
        </p:txBody>
      </p:sp>
      <p:pic>
        <p:nvPicPr>
          <p:cNvPr id="78" name="図 77">
            <a:extLst>
              <a:ext uri="{FF2B5EF4-FFF2-40B4-BE49-F238E27FC236}">
                <a16:creationId xmlns:a16="http://schemas.microsoft.com/office/drawing/2014/main" id="{9EDF43E6-6BF2-CA49-AF81-843514C03EB5}"/>
              </a:ext>
            </a:extLst>
          </p:cNvPr>
          <p:cNvPicPr>
            <a:picLocks noChangeAspect="1"/>
          </p:cNvPicPr>
          <p:nvPr/>
        </p:nvPicPr>
        <p:blipFill>
          <a:blip r:embed="rId11"/>
          <a:stretch>
            <a:fillRect/>
          </a:stretch>
        </p:blipFill>
        <p:spPr>
          <a:xfrm>
            <a:off x="6341906" y="2632349"/>
            <a:ext cx="1280131" cy="1501936"/>
          </a:xfrm>
          <a:prstGeom prst="rect">
            <a:avLst/>
          </a:prstGeom>
        </p:spPr>
      </p:pic>
      <p:sp>
        <p:nvSpPr>
          <p:cNvPr id="79" name="テキスト ボックス 78">
            <a:extLst>
              <a:ext uri="{FF2B5EF4-FFF2-40B4-BE49-F238E27FC236}">
                <a16:creationId xmlns:a16="http://schemas.microsoft.com/office/drawing/2014/main" id="{2E0BD631-E5A6-974E-8D3C-FB757C458CD5}"/>
              </a:ext>
            </a:extLst>
          </p:cNvPr>
          <p:cNvSpPr txBox="1"/>
          <p:nvPr/>
        </p:nvSpPr>
        <p:spPr>
          <a:xfrm>
            <a:off x="6772122" y="3002591"/>
            <a:ext cx="551753" cy="307777"/>
          </a:xfrm>
          <a:prstGeom prst="rect">
            <a:avLst/>
          </a:prstGeom>
          <a:noFill/>
        </p:spPr>
        <p:txBody>
          <a:bodyPr wrap="none" rtlCol="0">
            <a:spAutoFit/>
          </a:bodyPr>
          <a:lstStyle/>
          <a:p>
            <a:pPr algn="ctr"/>
            <a:r>
              <a:rPr kumimoji="1" lang="en-US" altLang="ja-JP" sz="1400" b="1" dirty="0" err="1"/>
              <a:t>M</a:t>
            </a:r>
            <a:r>
              <a:rPr kumimoji="1" lang="en-US" altLang="ja-JP" sz="1000" b="1" dirty="0" err="1"/>
              <a:t>aa</a:t>
            </a:r>
            <a:r>
              <a:rPr kumimoji="1" lang="en-US" altLang="ja-JP" sz="1400" b="1" dirty="0" err="1"/>
              <a:t>S</a:t>
            </a:r>
            <a:endParaRPr kumimoji="1" lang="ja-JP" altLang="en-US" sz="1400" b="1"/>
          </a:p>
        </p:txBody>
      </p:sp>
      <p:sp>
        <p:nvSpPr>
          <p:cNvPr id="66" name="テキスト ボックス 65">
            <a:extLst>
              <a:ext uri="{FF2B5EF4-FFF2-40B4-BE49-F238E27FC236}">
                <a16:creationId xmlns:a16="http://schemas.microsoft.com/office/drawing/2014/main" id="{9C2F9558-80E4-3543-B7C1-02522C960665}"/>
              </a:ext>
            </a:extLst>
          </p:cNvPr>
          <p:cNvSpPr txBox="1"/>
          <p:nvPr/>
        </p:nvSpPr>
        <p:spPr>
          <a:xfrm>
            <a:off x="6690898" y="2426674"/>
            <a:ext cx="723275" cy="253916"/>
          </a:xfrm>
          <a:prstGeom prst="rect">
            <a:avLst/>
          </a:prstGeom>
          <a:noFill/>
        </p:spPr>
        <p:txBody>
          <a:bodyPr wrap="none" rtlCol="0">
            <a:spAutoFit/>
          </a:bodyPr>
          <a:lstStyle/>
          <a:p>
            <a:pPr algn="ctr"/>
            <a:r>
              <a:rPr lang="ja-JP" altLang="en-US" sz="1050">
                <a:solidFill>
                  <a:srgbClr val="0432FF"/>
                </a:solidFill>
                <a:latin typeface="Meiryo" panose="020B0604030504040204" pitchFamily="34" charset="-128"/>
                <a:ea typeface="Meiryo" panose="020B0604030504040204" pitchFamily="34" charset="-128"/>
              </a:rPr>
              <a:t>経路検索</a:t>
            </a:r>
            <a:endParaRPr kumimoji="1" lang="ja-JP" altLang="en-US" sz="1050">
              <a:solidFill>
                <a:srgbClr val="0432FF"/>
              </a:solidFill>
              <a:latin typeface="Meiryo" panose="020B0604030504040204" pitchFamily="34" charset="-128"/>
              <a:ea typeface="Meiryo" panose="020B0604030504040204" pitchFamily="34" charset="-128"/>
            </a:endParaRPr>
          </a:p>
        </p:txBody>
      </p:sp>
      <p:sp>
        <p:nvSpPr>
          <p:cNvPr id="67" name="テキスト ボックス 66">
            <a:extLst>
              <a:ext uri="{FF2B5EF4-FFF2-40B4-BE49-F238E27FC236}">
                <a16:creationId xmlns:a16="http://schemas.microsoft.com/office/drawing/2014/main" id="{54415B31-FECA-8446-A125-2D191831AE80}"/>
              </a:ext>
            </a:extLst>
          </p:cNvPr>
          <p:cNvSpPr txBox="1"/>
          <p:nvPr/>
        </p:nvSpPr>
        <p:spPr>
          <a:xfrm>
            <a:off x="6825551" y="3293386"/>
            <a:ext cx="453970" cy="253916"/>
          </a:xfrm>
          <a:prstGeom prst="rect">
            <a:avLst/>
          </a:prstGeom>
          <a:noFill/>
        </p:spPr>
        <p:txBody>
          <a:bodyPr wrap="none" rtlCol="0">
            <a:spAutoFit/>
          </a:bodyPr>
          <a:lstStyle/>
          <a:p>
            <a:pPr algn="ctr"/>
            <a:r>
              <a:rPr kumimoji="1" lang="ja-JP" altLang="en-US" sz="1050">
                <a:solidFill>
                  <a:srgbClr val="0432FF"/>
                </a:solidFill>
                <a:latin typeface="Meiryo" panose="020B0604030504040204" pitchFamily="34" charset="-128"/>
                <a:ea typeface="Meiryo" panose="020B0604030504040204" pitchFamily="34" charset="-128"/>
              </a:rPr>
              <a:t>支払</a:t>
            </a:r>
          </a:p>
        </p:txBody>
      </p:sp>
      <p:sp>
        <p:nvSpPr>
          <p:cNvPr id="69" name="テキスト ボックス 68">
            <a:extLst>
              <a:ext uri="{FF2B5EF4-FFF2-40B4-BE49-F238E27FC236}">
                <a16:creationId xmlns:a16="http://schemas.microsoft.com/office/drawing/2014/main" id="{11EF7B6C-CAC8-DA4D-B909-29FAA7A46495}"/>
              </a:ext>
            </a:extLst>
          </p:cNvPr>
          <p:cNvSpPr txBox="1"/>
          <p:nvPr/>
        </p:nvSpPr>
        <p:spPr>
          <a:xfrm>
            <a:off x="6818700" y="2884283"/>
            <a:ext cx="453970" cy="253916"/>
          </a:xfrm>
          <a:prstGeom prst="rect">
            <a:avLst/>
          </a:prstGeom>
          <a:noFill/>
        </p:spPr>
        <p:txBody>
          <a:bodyPr wrap="none" rtlCol="0">
            <a:spAutoFit/>
          </a:bodyPr>
          <a:lstStyle/>
          <a:p>
            <a:pPr algn="ctr"/>
            <a:r>
              <a:rPr kumimoji="1" lang="ja-JP" altLang="en-US" sz="1050">
                <a:solidFill>
                  <a:srgbClr val="0432FF"/>
                </a:solidFill>
                <a:latin typeface="Meiryo" panose="020B0604030504040204" pitchFamily="34" charset="-128"/>
                <a:ea typeface="Meiryo" panose="020B0604030504040204" pitchFamily="34" charset="-128"/>
              </a:rPr>
              <a:t>予約</a:t>
            </a:r>
          </a:p>
        </p:txBody>
      </p:sp>
      <p:sp>
        <p:nvSpPr>
          <p:cNvPr id="70" name="テキスト ボックス 69">
            <a:extLst>
              <a:ext uri="{FF2B5EF4-FFF2-40B4-BE49-F238E27FC236}">
                <a16:creationId xmlns:a16="http://schemas.microsoft.com/office/drawing/2014/main" id="{9A00CB77-E6B2-1C48-90A4-064A33B03FF8}"/>
              </a:ext>
            </a:extLst>
          </p:cNvPr>
          <p:cNvSpPr txBox="1"/>
          <p:nvPr/>
        </p:nvSpPr>
        <p:spPr>
          <a:xfrm>
            <a:off x="6690899" y="3732784"/>
            <a:ext cx="723275" cy="253916"/>
          </a:xfrm>
          <a:prstGeom prst="rect">
            <a:avLst/>
          </a:prstGeom>
          <a:noFill/>
        </p:spPr>
        <p:txBody>
          <a:bodyPr wrap="none" rtlCol="0">
            <a:spAutoFit/>
          </a:bodyPr>
          <a:lstStyle/>
          <a:p>
            <a:pPr algn="ctr"/>
            <a:r>
              <a:rPr lang="ja-JP" altLang="en-US" sz="1050">
                <a:solidFill>
                  <a:srgbClr val="0432FF"/>
                </a:solidFill>
                <a:latin typeface="Meiryo" panose="020B0604030504040204" pitchFamily="34" charset="-128"/>
                <a:ea typeface="Meiryo" panose="020B0604030504040204" pitchFamily="34" charset="-128"/>
              </a:rPr>
              <a:t>配車手配</a:t>
            </a:r>
            <a:endParaRPr kumimoji="1" lang="ja-JP" altLang="en-US" sz="1050">
              <a:solidFill>
                <a:srgbClr val="0432FF"/>
              </a:solidFill>
              <a:latin typeface="Meiryo" panose="020B0604030504040204" pitchFamily="34" charset="-128"/>
              <a:ea typeface="Meiryo" panose="020B0604030504040204" pitchFamily="34" charset="-128"/>
            </a:endParaRPr>
          </a:p>
        </p:txBody>
      </p:sp>
      <p:sp>
        <p:nvSpPr>
          <p:cNvPr id="71" name="テキスト ボックス 70">
            <a:extLst>
              <a:ext uri="{FF2B5EF4-FFF2-40B4-BE49-F238E27FC236}">
                <a16:creationId xmlns:a16="http://schemas.microsoft.com/office/drawing/2014/main" id="{CC8B2E51-6145-614E-9C5C-A3454F1BBDCE}"/>
              </a:ext>
            </a:extLst>
          </p:cNvPr>
          <p:cNvSpPr txBox="1"/>
          <p:nvPr/>
        </p:nvSpPr>
        <p:spPr>
          <a:xfrm>
            <a:off x="1652041" y="892215"/>
            <a:ext cx="1021433" cy="523220"/>
          </a:xfrm>
          <a:prstGeom prst="rect">
            <a:avLst/>
          </a:prstGeom>
          <a:noFill/>
        </p:spPr>
        <p:txBody>
          <a:bodyPr wrap="none" rtlCol="0">
            <a:spAutoFit/>
          </a:bodyPr>
          <a:lstStyle/>
          <a:p>
            <a:pPr algn="ctr"/>
            <a:r>
              <a:rPr lang="ja-JP" altLang="en-US" sz="2800" b="1">
                <a:solidFill>
                  <a:schemeClr val="tx1">
                    <a:lumMod val="50000"/>
                    <a:lumOff val="50000"/>
                  </a:schemeClr>
                </a:solidFill>
                <a:latin typeface="Meiryo" panose="020B0604030504040204" pitchFamily="34" charset="-128"/>
                <a:ea typeface="Meiryo" panose="020B0604030504040204" pitchFamily="34" charset="-128"/>
              </a:rPr>
              <a:t>現</a:t>
            </a:r>
            <a:r>
              <a:rPr lang="en-US" altLang="ja-JP" sz="2800" b="1" dirty="0">
                <a:solidFill>
                  <a:schemeClr val="tx1">
                    <a:lumMod val="50000"/>
                    <a:lumOff val="50000"/>
                  </a:schemeClr>
                </a:solidFill>
                <a:latin typeface="Meiryo" panose="020B0604030504040204" pitchFamily="34" charset="-128"/>
                <a:ea typeface="Meiryo" panose="020B0604030504040204" pitchFamily="34" charset="-128"/>
              </a:rPr>
              <a:t> </a:t>
            </a:r>
            <a:r>
              <a:rPr lang="ja-JP" altLang="en-US" sz="2800" b="1">
                <a:solidFill>
                  <a:schemeClr val="tx1">
                    <a:lumMod val="50000"/>
                    <a:lumOff val="50000"/>
                  </a:schemeClr>
                </a:solidFill>
                <a:latin typeface="Meiryo" panose="020B0604030504040204" pitchFamily="34" charset="-128"/>
                <a:ea typeface="Meiryo" panose="020B0604030504040204" pitchFamily="34" charset="-128"/>
              </a:rPr>
              <a:t>在</a:t>
            </a:r>
            <a:endParaRPr kumimoji="1" lang="ja-JP" altLang="en-US" sz="2800" b="1">
              <a:solidFill>
                <a:schemeClr val="tx1">
                  <a:lumMod val="50000"/>
                  <a:lumOff val="50000"/>
                </a:schemeClr>
              </a:solidFill>
              <a:latin typeface="Meiryo" panose="020B0604030504040204" pitchFamily="34" charset="-128"/>
              <a:ea typeface="Meiryo" panose="020B0604030504040204" pitchFamily="34" charset="-128"/>
            </a:endParaRPr>
          </a:p>
        </p:txBody>
      </p:sp>
      <p:sp>
        <p:nvSpPr>
          <p:cNvPr id="72" name="テキスト ボックス 71">
            <a:extLst>
              <a:ext uri="{FF2B5EF4-FFF2-40B4-BE49-F238E27FC236}">
                <a16:creationId xmlns:a16="http://schemas.microsoft.com/office/drawing/2014/main" id="{1DF792EC-9407-EF4E-AC9D-955633164839}"/>
              </a:ext>
            </a:extLst>
          </p:cNvPr>
          <p:cNvSpPr txBox="1"/>
          <p:nvPr/>
        </p:nvSpPr>
        <p:spPr>
          <a:xfrm>
            <a:off x="6379884" y="889774"/>
            <a:ext cx="1204176" cy="523220"/>
          </a:xfrm>
          <a:prstGeom prst="rect">
            <a:avLst/>
          </a:prstGeom>
          <a:noFill/>
        </p:spPr>
        <p:txBody>
          <a:bodyPr wrap="none" rtlCol="0">
            <a:spAutoFit/>
          </a:bodyPr>
          <a:lstStyle/>
          <a:p>
            <a:pPr algn="ctr"/>
            <a:r>
              <a:rPr lang="en-US" altLang="ja-JP" sz="2800" b="1" dirty="0" err="1">
                <a:solidFill>
                  <a:srgbClr val="0432FF"/>
                </a:solidFill>
                <a:latin typeface="Meiryo" panose="020B0604030504040204" pitchFamily="34" charset="-128"/>
                <a:ea typeface="Meiryo" panose="020B0604030504040204" pitchFamily="34" charset="-128"/>
              </a:rPr>
              <a:t>MaaS</a:t>
            </a:r>
            <a:endParaRPr kumimoji="1" lang="ja-JP" altLang="en-US" sz="2800" b="1">
              <a:solidFill>
                <a:srgbClr val="0432FF"/>
              </a:solidFill>
              <a:latin typeface="Meiryo" panose="020B0604030504040204" pitchFamily="34" charset="-128"/>
              <a:ea typeface="Meiryo" panose="020B0604030504040204" pitchFamily="34" charset="-128"/>
            </a:endParaRPr>
          </a:p>
        </p:txBody>
      </p:sp>
      <p:sp>
        <p:nvSpPr>
          <p:cNvPr id="73" name="テキスト ボックス 72">
            <a:extLst>
              <a:ext uri="{FF2B5EF4-FFF2-40B4-BE49-F238E27FC236}">
                <a16:creationId xmlns:a16="http://schemas.microsoft.com/office/drawing/2014/main" id="{54ABA438-0791-8547-8150-284B7CDACC7A}"/>
              </a:ext>
            </a:extLst>
          </p:cNvPr>
          <p:cNvSpPr txBox="1"/>
          <p:nvPr/>
        </p:nvSpPr>
        <p:spPr>
          <a:xfrm>
            <a:off x="5222108" y="5380494"/>
            <a:ext cx="3647152" cy="369332"/>
          </a:xfrm>
          <a:prstGeom prst="rect">
            <a:avLst/>
          </a:prstGeom>
          <a:noFill/>
        </p:spPr>
        <p:txBody>
          <a:bodyPr wrap="none" rtlCol="0">
            <a:spAutoFit/>
          </a:bodyPr>
          <a:lstStyle/>
          <a:p>
            <a:pPr algn="ctr"/>
            <a:r>
              <a:rPr lang="ja-JP" altLang="en-US">
                <a:solidFill>
                  <a:srgbClr val="0432FF"/>
                </a:solidFill>
                <a:latin typeface="Meiryo" panose="020B0604030504040204" pitchFamily="34" charset="-128"/>
                <a:ea typeface="Meiryo" panose="020B0604030504040204" pitchFamily="34" charset="-128"/>
              </a:rPr>
              <a:t>あなたのポケットに全ての交通を</a:t>
            </a:r>
            <a:endParaRPr kumimoji="1" lang="ja-JP" altLang="en-US">
              <a:solidFill>
                <a:srgbClr val="0432FF"/>
              </a:solidFill>
              <a:latin typeface="Meiryo" panose="020B0604030504040204" pitchFamily="34" charset="-128"/>
              <a:ea typeface="Meiryo" panose="020B0604030504040204" pitchFamily="34" charset="-128"/>
            </a:endParaRPr>
          </a:p>
        </p:txBody>
      </p:sp>
      <p:sp>
        <p:nvSpPr>
          <p:cNvPr id="74" name="テキスト ボックス 73">
            <a:extLst>
              <a:ext uri="{FF2B5EF4-FFF2-40B4-BE49-F238E27FC236}">
                <a16:creationId xmlns:a16="http://schemas.microsoft.com/office/drawing/2014/main" id="{691416C5-CF65-624D-AB75-B337D00EA45D}"/>
              </a:ext>
            </a:extLst>
          </p:cNvPr>
          <p:cNvSpPr txBox="1"/>
          <p:nvPr/>
        </p:nvSpPr>
        <p:spPr>
          <a:xfrm>
            <a:off x="800848" y="5380494"/>
            <a:ext cx="2723823" cy="369332"/>
          </a:xfrm>
          <a:prstGeom prst="rect">
            <a:avLst/>
          </a:prstGeom>
          <a:noFill/>
        </p:spPr>
        <p:txBody>
          <a:bodyPr wrap="none" rtlCol="0">
            <a:spAutoFit/>
          </a:bodyPr>
          <a:lstStyle/>
          <a:p>
            <a:pPr algn="ctr"/>
            <a:r>
              <a:rPr lang="ja-JP" altLang="en-US">
                <a:solidFill>
                  <a:schemeClr val="tx1">
                    <a:lumMod val="50000"/>
                    <a:lumOff val="50000"/>
                  </a:schemeClr>
                </a:solidFill>
                <a:latin typeface="Meiryo" panose="020B0604030504040204" pitchFamily="34" charset="-128"/>
                <a:ea typeface="Meiryo" panose="020B0604030504040204" pitchFamily="34" charset="-128"/>
              </a:rPr>
              <a:t>個人で所有・個別に手配</a:t>
            </a:r>
            <a:endParaRPr kumimoji="1" lang="ja-JP" altLang="en-US">
              <a:solidFill>
                <a:schemeClr val="tx1">
                  <a:lumMod val="50000"/>
                  <a:lumOff val="50000"/>
                </a:schemeClr>
              </a:solidFill>
              <a:latin typeface="Meiryo" panose="020B0604030504040204" pitchFamily="34" charset="-128"/>
              <a:ea typeface="Meiryo" panose="020B0604030504040204" pitchFamily="34" charset="-128"/>
            </a:endParaRPr>
          </a:p>
        </p:txBody>
      </p:sp>
      <p:sp>
        <p:nvSpPr>
          <p:cNvPr id="23" name="右矢印 22">
            <a:extLst>
              <a:ext uri="{FF2B5EF4-FFF2-40B4-BE49-F238E27FC236}">
                <a16:creationId xmlns:a16="http://schemas.microsoft.com/office/drawing/2014/main" id="{92863A70-7D3A-D145-AFCA-522267999982}"/>
              </a:ext>
            </a:extLst>
          </p:cNvPr>
          <p:cNvSpPr/>
          <p:nvPr/>
        </p:nvSpPr>
        <p:spPr>
          <a:xfrm>
            <a:off x="4241676" y="2564904"/>
            <a:ext cx="660648" cy="1301462"/>
          </a:xfrm>
          <a:prstGeom prst="right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8" name="テキスト ボックス 67">
            <a:extLst>
              <a:ext uri="{FF2B5EF4-FFF2-40B4-BE49-F238E27FC236}">
                <a16:creationId xmlns:a16="http://schemas.microsoft.com/office/drawing/2014/main" id="{ACFB1B7D-CC04-404E-A82A-6234D6A97D0C}"/>
              </a:ext>
            </a:extLst>
          </p:cNvPr>
          <p:cNvSpPr txBox="1"/>
          <p:nvPr/>
        </p:nvSpPr>
        <p:spPr>
          <a:xfrm>
            <a:off x="222091" y="5852494"/>
            <a:ext cx="8699818" cy="584775"/>
          </a:xfrm>
          <a:prstGeom prst="rect">
            <a:avLst/>
          </a:prstGeom>
          <a:noFill/>
        </p:spPr>
        <p:txBody>
          <a:bodyPr wrap="none" rtlCol="0">
            <a:spAutoFit/>
          </a:bodyPr>
          <a:lstStyle/>
          <a:p>
            <a:r>
              <a:rPr kumimoji="1" lang="ja-JP" altLang="en-US" sz="1600" b="1">
                <a:solidFill>
                  <a:srgbClr val="0432FF"/>
                </a:solidFill>
                <a:latin typeface="Meiryo" panose="020B0604030504040204" pitchFamily="34" charset="-128"/>
                <a:ea typeface="Meiryo" panose="020B0604030504040204" pitchFamily="34" charset="-128"/>
              </a:rPr>
              <a:t>手段の提供</a:t>
            </a:r>
            <a:r>
              <a:rPr kumimoji="1" lang="ja-JP" altLang="en-US" sz="1600">
                <a:solidFill>
                  <a:srgbClr val="0432FF"/>
                </a:solidFill>
                <a:latin typeface="Meiryo" panose="020B0604030504040204" pitchFamily="34" charset="-128"/>
                <a:ea typeface="Meiryo" panose="020B0604030504040204" pitchFamily="34" charset="-128"/>
              </a:rPr>
              <a:t>：マイカーの所有や個別の手配･予約ではできない最適化された「移動体験」提供</a:t>
            </a:r>
            <a:endParaRPr kumimoji="1" lang="en-US" altLang="ja-JP" sz="1600" dirty="0">
              <a:solidFill>
                <a:srgbClr val="0432FF"/>
              </a:solidFill>
              <a:latin typeface="Meiryo" panose="020B0604030504040204" pitchFamily="34" charset="-128"/>
              <a:ea typeface="Meiryo" panose="020B0604030504040204" pitchFamily="34" charset="-128"/>
            </a:endParaRPr>
          </a:p>
          <a:p>
            <a:r>
              <a:rPr lang="ja-JP" altLang="en-US" sz="1600" b="1">
                <a:solidFill>
                  <a:srgbClr val="0432FF"/>
                </a:solidFill>
                <a:latin typeface="Meiryo" panose="020B0604030504040204" pitchFamily="34" charset="-128"/>
                <a:ea typeface="Meiryo" panose="020B0604030504040204" pitchFamily="34" charset="-128"/>
              </a:rPr>
              <a:t>価値の実現</a:t>
            </a:r>
            <a:r>
              <a:rPr lang="ja-JP" altLang="en-US" sz="1600">
                <a:solidFill>
                  <a:srgbClr val="0432FF"/>
                </a:solidFill>
                <a:latin typeface="Meiryo" panose="020B0604030504040204" pitchFamily="34" charset="-128"/>
                <a:ea typeface="Meiryo" panose="020B0604030504040204" pitchFamily="34" charset="-128"/>
              </a:rPr>
              <a:t>：マイカー利用を減らし環境負荷の低減や移動の利便性・効率化を実現</a:t>
            </a:r>
            <a:endParaRPr kumimoji="1" lang="ja-JP" altLang="en-US" sz="1600">
              <a:solidFill>
                <a:srgbClr val="0432FF"/>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266571680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円/楕円 79">
            <a:extLst>
              <a:ext uri="{FF2B5EF4-FFF2-40B4-BE49-F238E27FC236}">
                <a16:creationId xmlns:a16="http://schemas.microsoft.com/office/drawing/2014/main" id="{BEFA0D08-9C98-8743-8501-716D41737751}"/>
              </a:ext>
            </a:extLst>
          </p:cNvPr>
          <p:cNvSpPr/>
          <p:nvPr/>
        </p:nvSpPr>
        <p:spPr>
          <a:xfrm>
            <a:off x="5284442" y="1747460"/>
            <a:ext cx="3400083" cy="2972402"/>
          </a:xfrm>
          <a:prstGeom prst="ellipse">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61A08B83-AC78-F547-A3DE-B42C88B795D9}"/>
              </a:ext>
            </a:extLst>
          </p:cNvPr>
          <p:cNvSpPr>
            <a:spLocks noGrp="1"/>
          </p:cNvSpPr>
          <p:nvPr>
            <p:ph type="title"/>
          </p:nvPr>
        </p:nvSpPr>
        <p:spPr/>
        <p:txBody>
          <a:bodyPr/>
          <a:lstStyle/>
          <a:p>
            <a:r>
              <a:rPr kumimoji="1" lang="en-US" altLang="ja-JP" dirty="0" err="1"/>
              <a:t>MaaS</a:t>
            </a:r>
            <a:r>
              <a:rPr lang="ja-JP" altLang="en-US"/>
              <a:t>（</a:t>
            </a:r>
            <a:r>
              <a:rPr lang="en-US" altLang="ja-JP" dirty="0"/>
              <a:t>Mobility as a Service</a:t>
            </a:r>
            <a:r>
              <a:rPr lang="ja-JP" altLang="en-US"/>
              <a:t>）</a:t>
            </a:r>
            <a:endParaRPr kumimoji="1" lang="ja-JP" altLang="en-US"/>
          </a:p>
        </p:txBody>
      </p:sp>
      <p:sp>
        <p:nvSpPr>
          <p:cNvPr id="3" name="スライド番号プレースホルダー 2">
            <a:extLst>
              <a:ext uri="{FF2B5EF4-FFF2-40B4-BE49-F238E27FC236}">
                <a16:creationId xmlns:a16="http://schemas.microsoft.com/office/drawing/2014/main" id="{F33AE694-BD5D-5647-A2BE-F06703819AC8}"/>
              </a:ext>
            </a:extLst>
          </p:cNvPr>
          <p:cNvSpPr>
            <a:spLocks noGrp="1"/>
          </p:cNvSpPr>
          <p:nvPr>
            <p:ph type="sldNum" sz="quarter" idx="12"/>
          </p:nvPr>
        </p:nvSpPr>
        <p:spPr>
          <a:xfrm>
            <a:off x="6932246" y="6651702"/>
            <a:ext cx="2133600" cy="217800"/>
          </a:xfrm>
          <a:prstGeom prst="rect">
            <a:avLst/>
          </a:prstGeom>
        </p:spPr>
        <p:txBody>
          <a:bodyPr vert="horz" lIns="91440" tIns="45720" rIns="91440" bIns="45720" rtlCol="0" anchor="ctr"/>
          <a:lstStyle>
            <a:defPPr>
              <a:defRPr lang="ja-JP"/>
            </a:defPPr>
            <a:lvl1pPr marL="0" algn="r" defTabSz="457200" rtl="0" eaLnBrk="1" latinLnBrk="0" hangingPunct="1">
              <a:defRPr kumimoji="1" sz="1000" kern="1200">
                <a:solidFill>
                  <a:schemeClr val="bg1"/>
                </a:solidFill>
                <a:latin typeface="American Typewriter"/>
                <a:ea typeface="+mn-ea"/>
                <a:cs typeface="American Typewriter"/>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8FF8CC5D-A65D-5946-99B5-645367A967AD}" type="slidenum">
              <a:rPr lang="ja-JP" altLang="en-US" smtClean="0"/>
              <a:pPr/>
              <a:t>36</a:t>
            </a:fld>
            <a:endParaRPr kumimoji="1" lang="ja-JP" altLang="en-US"/>
          </a:p>
        </p:txBody>
      </p:sp>
      <p:pic>
        <p:nvPicPr>
          <p:cNvPr id="50" name="図 49">
            <a:extLst>
              <a:ext uri="{FF2B5EF4-FFF2-40B4-BE49-F238E27FC236}">
                <a16:creationId xmlns:a16="http://schemas.microsoft.com/office/drawing/2014/main" id="{CA3F4CBA-F8F3-CE47-92C8-0BA3550AA0D4}"/>
              </a:ext>
            </a:extLst>
          </p:cNvPr>
          <p:cNvPicPr>
            <a:picLocks noChangeAspect="1"/>
          </p:cNvPicPr>
          <p:nvPr/>
        </p:nvPicPr>
        <p:blipFill>
          <a:blip r:embed="rId3"/>
          <a:stretch>
            <a:fillRect/>
          </a:stretch>
        </p:blipFill>
        <p:spPr>
          <a:xfrm>
            <a:off x="5237054" y="1487443"/>
            <a:ext cx="1016584" cy="648072"/>
          </a:xfrm>
          <a:prstGeom prst="rect">
            <a:avLst/>
          </a:prstGeom>
        </p:spPr>
      </p:pic>
      <p:pic>
        <p:nvPicPr>
          <p:cNvPr id="51" name="図 50">
            <a:extLst>
              <a:ext uri="{FF2B5EF4-FFF2-40B4-BE49-F238E27FC236}">
                <a16:creationId xmlns:a16="http://schemas.microsoft.com/office/drawing/2014/main" id="{EF039905-EF46-C144-9AF6-621C2394BD9B}"/>
              </a:ext>
            </a:extLst>
          </p:cNvPr>
          <p:cNvPicPr>
            <a:picLocks noChangeAspect="1"/>
          </p:cNvPicPr>
          <p:nvPr/>
        </p:nvPicPr>
        <p:blipFill>
          <a:blip r:embed="rId4"/>
          <a:stretch>
            <a:fillRect/>
          </a:stretch>
        </p:blipFill>
        <p:spPr>
          <a:xfrm>
            <a:off x="7716294" y="1487443"/>
            <a:ext cx="996064" cy="648072"/>
          </a:xfrm>
          <a:prstGeom prst="rect">
            <a:avLst/>
          </a:prstGeom>
        </p:spPr>
      </p:pic>
      <p:pic>
        <p:nvPicPr>
          <p:cNvPr id="52" name="図 51">
            <a:extLst>
              <a:ext uri="{FF2B5EF4-FFF2-40B4-BE49-F238E27FC236}">
                <a16:creationId xmlns:a16="http://schemas.microsoft.com/office/drawing/2014/main" id="{36CF4E89-6582-5341-BCE0-E8E6C2165CDA}"/>
              </a:ext>
            </a:extLst>
          </p:cNvPr>
          <p:cNvPicPr>
            <a:picLocks noChangeAspect="1"/>
          </p:cNvPicPr>
          <p:nvPr/>
        </p:nvPicPr>
        <p:blipFill>
          <a:blip r:embed="rId5"/>
          <a:stretch>
            <a:fillRect/>
          </a:stretch>
        </p:blipFill>
        <p:spPr>
          <a:xfrm>
            <a:off x="5237054" y="2694468"/>
            <a:ext cx="1016584" cy="884428"/>
          </a:xfrm>
          <a:prstGeom prst="rect">
            <a:avLst/>
          </a:prstGeom>
        </p:spPr>
      </p:pic>
      <p:pic>
        <p:nvPicPr>
          <p:cNvPr id="53" name="図 52">
            <a:extLst>
              <a:ext uri="{FF2B5EF4-FFF2-40B4-BE49-F238E27FC236}">
                <a16:creationId xmlns:a16="http://schemas.microsoft.com/office/drawing/2014/main" id="{99966ED9-D763-0647-B9C9-7F85269A8A41}"/>
              </a:ext>
            </a:extLst>
          </p:cNvPr>
          <p:cNvPicPr>
            <a:picLocks noChangeAspect="1"/>
          </p:cNvPicPr>
          <p:nvPr/>
        </p:nvPicPr>
        <p:blipFill>
          <a:blip r:embed="rId6"/>
          <a:stretch>
            <a:fillRect/>
          </a:stretch>
        </p:blipFill>
        <p:spPr>
          <a:xfrm>
            <a:off x="6614666" y="1487443"/>
            <a:ext cx="740600" cy="648436"/>
          </a:xfrm>
          <a:prstGeom prst="rect">
            <a:avLst/>
          </a:prstGeom>
        </p:spPr>
      </p:pic>
      <p:pic>
        <p:nvPicPr>
          <p:cNvPr id="54" name="図 53">
            <a:extLst>
              <a:ext uri="{FF2B5EF4-FFF2-40B4-BE49-F238E27FC236}">
                <a16:creationId xmlns:a16="http://schemas.microsoft.com/office/drawing/2014/main" id="{763C2F01-4B3F-D84F-973A-03D2C8A59B63}"/>
              </a:ext>
            </a:extLst>
          </p:cNvPr>
          <p:cNvPicPr>
            <a:picLocks noChangeAspect="1"/>
          </p:cNvPicPr>
          <p:nvPr/>
        </p:nvPicPr>
        <p:blipFill>
          <a:blip r:embed="rId7"/>
          <a:stretch>
            <a:fillRect/>
          </a:stretch>
        </p:blipFill>
        <p:spPr>
          <a:xfrm>
            <a:off x="7750341" y="2809693"/>
            <a:ext cx="968059" cy="653977"/>
          </a:xfrm>
          <a:prstGeom prst="rect">
            <a:avLst/>
          </a:prstGeom>
        </p:spPr>
      </p:pic>
      <p:pic>
        <p:nvPicPr>
          <p:cNvPr id="55" name="図 54">
            <a:extLst>
              <a:ext uri="{FF2B5EF4-FFF2-40B4-BE49-F238E27FC236}">
                <a16:creationId xmlns:a16="http://schemas.microsoft.com/office/drawing/2014/main" id="{CEDB245C-E2F8-3B41-992A-6B91F6A2DDFC}"/>
              </a:ext>
            </a:extLst>
          </p:cNvPr>
          <p:cNvPicPr>
            <a:picLocks noChangeAspect="1"/>
          </p:cNvPicPr>
          <p:nvPr/>
        </p:nvPicPr>
        <p:blipFill>
          <a:blip r:embed="rId8"/>
          <a:stretch>
            <a:fillRect/>
          </a:stretch>
        </p:blipFill>
        <p:spPr>
          <a:xfrm>
            <a:off x="6537928" y="4131129"/>
            <a:ext cx="894076" cy="786787"/>
          </a:xfrm>
          <a:prstGeom prst="rect">
            <a:avLst/>
          </a:prstGeom>
        </p:spPr>
      </p:pic>
      <p:pic>
        <p:nvPicPr>
          <p:cNvPr id="56" name="図 55">
            <a:extLst>
              <a:ext uri="{FF2B5EF4-FFF2-40B4-BE49-F238E27FC236}">
                <a16:creationId xmlns:a16="http://schemas.microsoft.com/office/drawing/2014/main" id="{8E263991-9D96-FB4C-9392-13C843ABD8E9}"/>
              </a:ext>
            </a:extLst>
          </p:cNvPr>
          <p:cNvPicPr>
            <a:picLocks noChangeAspect="1"/>
          </p:cNvPicPr>
          <p:nvPr/>
        </p:nvPicPr>
        <p:blipFill>
          <a:blip r:embed="rId9"/>
          <a:stretch>
            <a:fillRect/>
          </a:stretch>
        </p:blipFill>
        <p:spPr>
          <a:xfrm flipH="1">
            <a:off x="7743609" y="4104330"/>
            <a:ext cx="950311" cy="715109"/>
          </a:xfrm>
          <a:prstGeom prst="rect">
            <a:avLst/>
          </a:prstGeom>
        </p:spPr>
      </p:pic>
      <p:pic>
        <p:nvPicPr>
          <p:cNvPr id="57" name="図 56">
            <a:extLst>
              <a:ext uri="{FF2B5EF4-FFF2-40B4-BE49-F238E27FC236}">
                <a16:creationId xmlns:a16="http://schemas.microsoft.com/office/drawing/2014/main" id="{CE0A67A3-D5CF-184E-870D-7AAD427EE7B5}"/>
              </a:ext>
            </a:extLst>
          </p:cNvPr>
          <p:cNvPicPr>
            <a:picLocks noChangeAspect="1"/>
          </p:cNvPicPr>
          <p:nvPr/>
        </p:nvPicPr>
        <p:blipFill>
          <a:blip r:embed="rId10"/>
          <a:stretch>
            <a:fillRect/>
          </a:stretch>
        </p:blipFill>
        <p:spPr>
          <a:xfrm>
            <a:off x="5210278" y="4026273"/>
            <a:ext cx="894076" cy="813609"/>
          </a:xfrm>
          <a:prstGeom prst="rect">
            <a:avLst/>
          </a:prstGeom>
        </p:spPr>
      </p:pic>
      <p:sp>
        <p:nvSpPr>
          <p:cNvPr id="58" name="テキスト ボックス 57">
            <a:extLst>
              <a:ext uri="{FF2B5EF4-FFF2-40B4-BE49-F238E27FC236}">
                <a16:creationId xmlns:a16="http://schemas.microsoft.com/office/drawing/2014/main" id="{156C7A9A-48E7-FA48-9F1E-BDC7403DFBD0}"/>
              </a:ext>
            </a:extLst>
          </p:cNvPr>
          <p:cNvSpPr txBox="1"/>
          <p:nvPr/>
        </p:nvSpPr>
        <p:spPr>
          <a:xfrm>
            <a:off x="5473476" y="2143261"/>
            <a:ext cx="543739" cy="307777"/>
          </a:xfrm>
          <a:prstGeom prst="rect">
            <a:avLst/>
          </a:prstGeom>
          <a:noFill/>
        </p:spPr>
        <p:txBody>
          <a:bodyPr wrap="none" rtlCol="0">
            <a:spAutoFit/>
          </a:bodyPr>
          <a:lstStyle/>
          <a:p>
            <a:pPr algn="ctr"/>
            <a:r>
              <a:rPr kumimoji="1" lang="ja-JP" altLang="en-US" sz="1400">
                <a:latin typeface="Meiryo" panose="020B0604030504040204" pitchFamily="34" charset="-128"/>
                <a:ea typeface="Meiryo" panose="020B0604030504040204" pitchFamily="34" charset="-128"/>
              </a:rPr>
              <a:t>電車</a:t>
            </a:r>
          </a:p>
        </p:txBody>
      </p:sp>
      <p:sp>
        <p:nvSpPr>
          <p:cNvPr id="59" name="テキスト ボックス 58">
            <a:extLst>
              <a:ext uri="{FF2B5EF4-FFF2-40B4-BE49-F238E27FC236}">
                <a16:creationId xmlns:a16="http://schemas.microsoft.com/office/drawing/2014/main" id="{2A2247E8-06DA-7849-B47B-2748975DF9E8}"/>
              </a:ext>
            </a:extLst>
          </p:cNvPr>
          <p:cNvSpPr txBox="1"/>
          <p:nvPr/>
        </p:nvSpPr>
        <p:spPr>
          <a:xfrm>
            <a:off x="6548582" y="2115096"/>
            <a:ext cx="902811" cy="307777"/>
          </a:xfrm>
          <a:prstGeom prst="rect">
            <a:avLst/>
          </a:prstGeom>
          <a:noFill/>
        </p:spPr>
        <p:txBody>
          <a:bodyPr wrap="none" rtlCol="0">
            <a:spAutoFit/>
          </a:bodyPr>
          <a:lstStyle/>
          <a:p>
            <a:pPr algn="ctr"/>
            <a:r>
              <a:rPr kumimoji="1" lang="ja-JP" altLang="en-US" sz="1400">
                <a:latin typeface="Meiryo" panose="020B0604030504040204" pitchFamily="34" charset="-128"/>
                <a:ea typeface="Meiryo" panose="020B0604030504040204" pitchFamily="34" charset="-128"/>
              </a:rPr>
              <a:t>タクシー</a:t>
            </a:r>
          </a:p>
        </p:txBody>
      </p:sp>
      <p:sp>
        <p:nvSpPr>
          <p:cNvPr id="60" name="テキスト ボックス 59">
            <a:extLst>
              <a:ext uri="{FF2B5EF4-FFF2-40B4-BE49-F238E27FC236}">
                <a16:creationId xmlns:a16="http://schemas.microsoft.com/office/drawing/2014/main" id="{D4B7C0FC-E9F2-9E4E-869D-529C0E4A52AA}"/>
              </a:ext>
            </a:extLst>
          </p:cNvPr>
          <p:cNvSpPr txBox="1"/>
          <p:nvPr/>
        </p:nvSpPr>
        <p:spPr>
          <a:xfrm>
            <a:off x="7942455" y="2143261"/>
            <a:ext cx="543740" cy="307777"/>
          </a:xfrm>
          <a:prstGeom prst="rect">
            <a:avLst/>
          </a:prstGeom>
          <a:noFill/>
        </p:spPr>
        <p:txBody>
          <a:bodyPr wrap="none" rtlCol="0">
            <a:spAutoFit/>
          </a:bodyPr>
          <a:lstStyle/>
          <a:p>
            <a:pPr algn="ctr"/>
            <a:r>
              <a:rPr kumimoji="1" lang="ja-JP" altLang="en-US" sz="1400">
                <a:latin typeface="Meiryo" panose="020B0604030504040204" pitchFamily="34" charset="-128"/>
                <a:ea typeface="Meiryo" panose="020B0604030504040204" pitchFamily="34" charset="-128"/>
              </a:rPr>
              <a:t>バス</a:t>
            </a:r>
          </a:p>
        </p:txBody>
      </p:sp>
      <p:sp>
        <p:nvSpPr>
          <p:cNvPr id="61" name="テキスト ボックス 60">
            <a:extLst>
              <a:ext uri="{FF2B5EF4-FFF2-40B4-BE49-F238E27FC236}">
                <a16:creationId xmlns:a16="http://schemas.microsoft.com/office/drawing/2014/main" id="{120C87BE-4C15-AF48-A64A-C4F0D7522E67}"/>
              </a:ext>
            </a:extLst>
          </p:cNvPr>
          <p:cNvSpPr txBox="1"/>
          <p:nvPr/>
        </p:nvSpPr>
        <p:spPr>
          <a:xfrm>
            <a:off x="7685735" y="3425007"/>
            <a:ext cx="1082349" cy="307777"/>
          </a:xfrm>
          <a:prstGeom prst="rect">
            <a:avLst/>
          </a:prstGeom>
          <a:noFill/>
        </p:spPr>
        <p:txBody>
          <a:bodyPr wrap="none" rtlCol="0">
            <a:spAutoFit/>
          </a:bodyPr>
          <a:lstStyle/>
          <a:p>
            <a:pPr algn="ctr"/>
            <a:r>
              <a:rPr kumimoji="1" lang="ja-JP" altLang="en-US" sz="1400">
                <a:latin typeface="Meiryo" panose="020B0604030504040204" pitchFamily="34" charset="-128"/>
                <a:ea typeface="Meiryo" panose="020B0604030504040204" pitchFamily="34" charset="-128"/>
              </a:rPr>
              <a:t>レンタカー</a:t>
            </a:r>
          </a:p>
        </p:txBody>
      </p:sp>
      <p:sp>
        <p:nvSpPr>
          <p:cNvPr id="62" name="テキスト ボックス 61">
            <a:extLst>
              <a:ext uri="{FF2B5EF4-FFF2-40B4-BE49-F238E27FC236}">
                <a16:creationId xmlns:a16="http://schemas.microsoft.com/office/drawing/2014/main" id="{EF81666C-12A2-494E-BE6C-B7586B3BAE9D}"/>
              </a:ext>
            </a:extLst>
          </p:cNvPr>
          <p:cNvSpPr txBox="1"/>
          <p:nvPr/>
        </p:nvSpPr>
        <p:spPr>
          <a:xfrm>
            <a:off x="5293939" y="3433104"/>
            <a:ext cx="902811" cy="307777"/>
          </a:xfrm>
          <a:prstGeom prst="rect">
            <a:avLst/>
          </a:prstGeom>
          <a:noFill/>
        </p:spPr>
        <p:txBody>
          <a:bodyPr wrap="none" rtlCol="0">
            <a:spAutoFit/>
          </a:bodyPr>
          <a:lstStyle/>
          <a:p>
            <a:pPr algn="ctr"/>
            <a:r>
              <a:rPr kumimoji="1" lang="ja-JP" altLang="en-US" sz="1400">
                <a:latin typeface="Meiryo" panose="020B0604030504040204" pitchFamily="34" charset="-128"/>
                <a:ea typeface="Meiryo" panose="020B0604030504040204" pitchFamily="34" charset="-128"/>
              </a:rPr>
              <a:t>自家用車</a:t>
            </a:r>
          </a:p>
        </p:txBody>
      </p:sp>
      <p:sp>
        <p:nvSpPr>
          <p:cNvPr id="63" name="テキスト ボックス 62">
            <a:extLst>
              <a:ext uri="{FF2B5EF4-FFF2-40B4-BE49-F238E27FC236}">
                <a16:creationId xmlns:a16="http://schemas.microsoft.com/office/drawing/2014/main" id="{526C88C3-D61A-4E42-9F5B-3D3EA3524604}"/>
              </a:ext>
            </a:extLst>
          </p:cNvPr>
          <p:cNvSpPr txBox="1"/>
          <p:nvPr/>
        </p:nvSpPr>
        <p:spPr>
          <a:xfrm>
            <a:off x="5102210" y="4848862"/>
            <a:ext cx="1261885" cy="307777"/>
          </a:xfrm>
          <a:prstGeom prst="rect">
            <a:avLst/>
          </a:prstGeom>
          <a:noFill/>
        </p:spPr>
        <p:txBody>
          <a:bodyPr wrap="none" rtlCol="0">
            <a:spAutoFit/>
          </a:bodyPr>
          <a:lstStyle/>
          <a:p>
            <a:pPr algn="ctr"/>
            <a:r>
              <a:rPr kumimoji="1" lang="ja-JP" altLang="en-US" sz="1400">
                <a:latin typeface="Meiryo" panose="020B0604030504040204" pitchFamily="34" charset="-128"/>
                <a:ea typeface="Meiryo" panose="020B0604030504040204" pitchFamily="34" charset="-128"/>
              </a:rPr>
              <a:t>配車サービス</a:t>
            </a:r>
          </a:p>
        </p:txBody>
      </p:sp>
      <p:sp>
        <p:nvSpPr>
          <p:cNvPr id="64" name="テキスト ボックス 63">
            <a:extLst>
              <a:ext uri="{FF2B5EF4-FFF2-40B4-BE49-F238E27FC236}">
                <a16:creationId xmlns:a16="http://schemas.microsoft.com/office/drawing/2014/main" id="{BB33CB7E-CB62-8D46-B6ED-F5BA94849F63}"/>
              </a:ext>
            </a:extLst>
          </p:cNvPr>
          <p:cNvSpPr txBox="1"/>
          <p:nvPr/>
        </p:nvSpPr>
        <p:spPr>
          <a:xfrm>
            <a:off x="6458815" y="4839882"/>
            <a:ext cx="1082348" cy="307777"/>
          </a:xfrm>
          <a:prstGeom prst="rect">
            <a:avLst/>
          </a:prstGeom>
          <a:noFill/>
        </p:spPr>
        <p:txBody>
          <a:bodyPr wrap="none" rtlCol="0">
            <a:spAutoFit/>
          </a:bodyPr>
          <a:lstStyle/>
          <a:p>
            <a:pPr algn="ctr"/>
            <a:r>
              <a:rPr kumimoji="1" lang="ja-JP" altLang="en-US" sz="1400">
                <a:latin typeface="Meiryo" panose="020B0604030504040204" pitchFamily="34" charset="-128"/>
                <a:ea typeface="Meiryo" panose="020B0604030504040204" pitchFamily="34" charset="-128"/>
              </a:rPr>
              <a:t>カーシェア</a:t>
            </a:r>
          </a:p>
        </p:txBody>
      </p:sp>
      <p:sp>
        <p:nvSpPr>
          <p:cNvPr id="65" name="テキスト ボックス 64">
            <a:extLst>
              <a:ext uri="{FF2B5EF4-FFF2-40B4-BE49-F238E27FC236}">
                <a16:creationId xmlns:a16="http://schemas.microsoft.com/office/drawing/2014/main" id="{AD5C2F27-8528-7D44-AE3E-C6A85C966CFE}"/>
              </a:ext>
            </a:extLst>
          </p:cNvPr>
          <p:cNvSpPr txBox="1"/>
          <p:nvPr/>
        </p:nvSpPr>
        <p:spPr>
          <a:xfrm>
            <a:off x="7588247" y="4852074"/>
            <a:ext cx="1261884" cy="307777"/>
          </a:xfrm>
          <a:prstGeom prst="rect">
            <a:avLst/>
          </a:prstGeom>
          <a:noFill/>
        </p:spPr>
        <p:txBody>
          <a:bodyPr wrap="none" rtlCol="0">
            <a:spAutoFit/>
          </a:bodyPr>
          <a:lstStyle/>
          <a:p>
            <a:pPr algn="ctr"/>
            <a:r>
              <a:rPr lang="ja-JP" altLang="en-US" sz="1400">
                <a:latin typeface="Meiryo" panose="020B0604030504040204" pitchFamily="34" charset="-128"/>
                <a:ea typeface="Meiryo" panose="020B0604030504040204" pitchFamily="34" charset="-128"/>
              </a:rPr>
              <a:t>自転車</a:t>
            </a:r>
            <a:r>
              <a:rPr kumimoji="1" lang="ja-JP" altLang="en-US" sz="1400">
                <a:latin typeface="Meiryo" panose="020B0604030504040204" pitchFamily="34" charset="-128"/>
                <a:ea typeface="Meiryo" panose="020B0604030504040204" pitchFamily="34" charset="-128"/>
              </a:rPr>
              <a:t>シェア</a:t>
            </a:r>
          </a:p>
        </p:txBody>
      </p:sp>
      <p:pic>
        <p:nvPicPr>
          <p:cNvPr id="78" name="図 77">
            <a:extLst>
              <a:ext uri="{FF2B5EF4-FFF2-40B4-BE49-F238E27FC236}">
                <a16:creationId xmlns:a16="http://schemas.microsoft.com/office/drawing/2014/main" id="{9EDF43E6-6BF2-CA49-AF81-843514C03EB5}"/>
              </a:ext>
            </a:extLst>
          </p:cNvPr>
          <p:cNvPicPr>
            <a:picLocks noChangeAspect="1"/>
          </p:cNvPicPr>
          <p:nvPr/>
        </p:nvPicPr>
        <p:blipFill>
          <a:blip r:embed="rId11"/>
          <a:stretch>
            <a:fillRect/>
          </a:stretch>
        </p:blipFill>
        <p:spPr>
          <a:xfrm>
            <a:off x="6341906" y="2632349"/>
            <a:ext cx="1280131" cy="1501936"/>
          </a:xfrm>
          <a:prstGeom prst="rect">
            <a:avLst/>
          </a:prstGeom>
        </p:spPr>
      </p:pic>
      <p:sp>
        <p:nvSpPr>
          <p:cNvPr id="79" name="テキスト ボックス 78">
            <a:extLst>
              <a:ext uri="{FF2B5EF4-FFF2-40B4-BE49-F238E27FC236}">
                <a16:creationId xmlns:a16="http://schemas.microsoft.com/office/drawing/2014/main" id="{2E0BD631-E5A6-974E-8D3C-FB757C458CD5}"/>
              </a:ext>
            </a:extLst>
          </p:cNvPr>
          <p:cNvSpPr txBox="1"/>
          <p:nvPr/>
        </p:nvSpPr>
        <p:spPr>
          <a:xfrm>
            <a:off x="6772122" y="3002591"/>
            <a:ext cx="551753" cy="307777"/>
          </a:xfrm>
          <a:prstGeom prst="rect">
            <a:avLst/>
          </a:prstGeom>
          <a:noFill/>
        </p:spPr>
        <p:txBody>
          <a:bodyPr wrap="none" rtlCol="0">
            <a:spAutoFit/>
          </a:bodyPr>
          <a:lstStyle/>
          <a:p>
            <a:pPr algn="ctr"/>
            <a:r>
              <a:rPr kumimoji="1" lang="en-US" altLang="ja-JP" sz="1400" b="1" dirty="0" err="1"/>
              <a:t>M</a:t>
            </a:r>
            <a:r>
              <a:rPr kumimoji="1" lang="en-US" altLang="ja-JP" sz="1000" b="1" dirty="0" err="1"/>
              <a:t>aa</a:t>
            </a:r>
            <a:r>
              <a:rPr kumimoji="1" lang="en-US" altLang="ja-JP" sz="1400" b="1" dirty="0" err="1"/>
              <a:t>S</a:t>
            </a:r>
            <a:endParaRPr kumimoji="1" lang="ja-JP" altLang="en-US" sz="1400" b="1"/>
          </a:p>
        </p:txBody>
      </p:sp>
      <p:sp>
        <p:nvSpPr>
          <p:cNvPr id="66" name="テキスト ボックス 65">
            <a:extLst>
              <a:ext uri="{FF2B5EF4-FFF2-40B4-BE49-F238E27FC236}">
                <a16:creationId xmlns:a16="http://schemas.microsoft.com/office/drawing/2014/main" id="{9C2F9558-80E4-3543-B7C1-02522C960665}"/>
              </a:ext>
            </a:extLst>
          </p:cNvPr>
          <p:cNvSpPr txBox="1"/>
          <p:nvPr/>
        </p:nvSpPr>
        <p:spPr>
          <a:xfrm>
            <a:off x="6690898" y="2426674"/>
            <a:ext cx="723275" cy="253916"/>
          </a:xfrm>
          <a:prstGeom prst="rect">
            <a:avLst/>
          </a:prstGeom>
          <a:noFill/>
        </p:spPr>
        <p:txBody>
          <a:bodyPr wrap="none" rtlCol="0">
            <a:spAutoFit/>
          </a:bodyPr>
          <a:lstStyle/>
          <a:p>
            <a:pPr algn="ctr"/>
            <a:r>
              <a:rPr lang="ja-JP" altLang="en-US" sz="1050">
                <a:solidFill>
                  <a:srgbClr val="0432FF"/>
                </a:solidFill>
                <a:latin typeface="Meiryo" panose="020B0604030504040204" pitchFamily="34" charset="-128"/>
                <a:ea typeface="Meiryo" panose="020B0604030504040204" pitchFamily="34" charset="-128"/>
              </a:rPr>
              <a:t>経路検索</a:t>
            </a:r>
            <a:endParaRPr kumimoji="1" lang="ja-JP" altLang="en-US" sz="1050">
              <a:solidFill>
                <a:srgbClr val="0432FF"/>
              </a:solidFill>
              <a:latin typeface="Meiryo" panose="020B0604030504040204" pitchFamily="34" charset="-128"/>
              <a:ea typeface="Meiryo" panose="020B0604030504040204" pitchFamily="34" charset="-128"/>
            </a:endParaRPr>
          </a:p>
        </p:txBody>
      </p:sp>
      <p:sp>
        <p:nvSpPr>
          <p:cNvPr id="67" name="テキスト ボックス 66">
            <a:extLst>
              <a:ext uri="{FF2B5EF4-FFF2-40B4-BE49-F238E27FC236}">
                <a16:creationId xmlns:a16="http://schemas.microsoft.com/office/drawing/2014/main" id="{54415B31-FECA-8446-A125-2D191831AE80}"/>
              </a:ext>
            </a:extLst>
          </p:cNvPr>
          <p:cNvSpPr txBox="1"/>
          <p:nvPr/>
        </p:nvSpPr>
        <p:spPr>
          <a:xfrm>
            <a:off x="6825551" y="3293386"/>
            <a:ext cx="453970" cy="253916"/>
          </a:xfrm>
          <a:prstGeom prst="rect">
            <a:avLst/>
          </a:prstGeom>
          <a:noFill/>
        </p:spPr>
        <p:txBody>
          <a:bodyPr wrap="none" rtlCol="0">
            <a:spAutoFit/>
          </a:bodyPr>
          <a:lstStyle/>
          <a:p>
            <a:pPr algn="ctr"/>
            <a:r>
              <a:rPr kumimoji="1" lang="ja-JP" altLang="en-US" sz="1050">
                <a:solidFill>
                  <a:srgbClr val="0432FF"/>
                </a:solidFill>
                <a:latin typeface="Meiryo" panose="020B0604030504040204" pitchFamily="34" charset="-128"/>
                <a:ea typeface="Meiryo" panose="020B0604030504040204" pitchFamily="34" charset="-128"/>
              </a:rPr>
              <a:t>支払</a:t>
            </a:r>
          </a:p>
        </p:txBody>
      </p:sp>
      <p:sp>
        <p:nvSpPr>
          <p:cNvPr id="69" name="テキスト ボックス 68">
            <a:extLst>
              <a:ext uri="{FF2B5EF4-FFF2-40B4-BE49-F238E27FC236}">
                <a16:creationId xmlns:a16="http://schemas.microsoft.com/office/drawing/2014/main" id="{11EF7B6C-CAC8-DA4D-B909-29FAA7A46495}"/>
              </a:ext>
            </a:extLst>
          </p:cNvPr>
          <p:cNvSpPr txBox="1"/>
          <p:nvPr/>
        </p:nvSpPr>
        <p:spPr>
          <a:xfrm>
            <a:off x="6818700" y="2884283"/>
            <a:ext cx="453970" cy="253916"/>
          </a:xfrm>
          <a:prstGeom prst="rect">
            <a:avLst/>
          </a:prstGeom>
          <a:noFill/>
        </p:spPr>
        <p:txBody>
          <a:bodyPr wrap="none" rtlCol="0">
            <a:spAutoFit/>
          </a:bodyPr>
          <a:lstStyle/>
          <a:p>
            <a:pPr algn="ctr"/>
            <a:r>
              <a:rPr kumimoji="1" lang="ja-JP" altLang="en-US" sz="1050">
                <a:solidFill>
                  <a:srgbClr val="0432FF"/>
                </a:solidFill>
                <a:latin typeface="Meiryo" panose="020B0604030504040204" pitchFamily="34" charset="-128"/>
                <a:ea typeface="Meiryo" panose="020B0604030504040204" pitchFamily="34" charset="-128"/>
              </a:rPr>
              <a:t>予約</a:t>
            </a:r>
          </a:p>
        </p:txBody>
      </p:sp>
      <p:sp>
        <p:nvSpPr>
          <p:cNvPr id="70" name="テキスト ボックス 69">
            <a:extLst>
              <a:ext uri="{FF2B5EF4-FFF2-40B4-BE49-F238E27FC236}">
                <a16:creationId xmlns:a16="http://schemas.microsoft.com/office/drawing/2014/main" id="{9A00CB77-E6B2-1C48-90A4-064A33B03FF8}"/>
              </a:ext>
            </a:extLst>
          </p:cNvPr>
          <p:cNvSpPr txBox="1"/>
          <p:nvPr/>
        </p:nvSpPr>
        <p:spPr>
          <a:xfrm>
            <a:off x="6690899" y="3732784"/>
            <a:ext cx="723275" cy="253916"/>
          </a:xfrm>
          <a:prstGeom prst="rect">
            <a:avLst/>
          </a:prstGeom>
          <a:noFill/>
        </p:spPr>
        <p:txBody>
          <a:bodyPr wrap="none" rtlCol="0">
            <a:spAutoFit/>
          </a:bodyPr>
          <a:lstStyle/>
          <a:p>
            <a:pPr algn="ctr"/>
            <a:r>
              <a:rPr lang="ja-JP" altLang="en-US" sz="1050">
                <a:solidFill>
                  <a:srgbClr val="0432FF"/>
                </a:solidFill>
                <a:latin typeface="Meiryo" panose="020B0604030504040204" pitchFamily="34" charset="-128"/>
                <a:ea typeface="Meiryo" panose="020B0604030504040204" pitchFamily="34" charset="-128"/>
              </a:rPr>
              <a:t>配車手配</a:t>
            </a:r>
            <a:endParaRPr kumimoji="1" lang="ja-JP" altLang="en-US" sz="1050">
              <a:solidFill>
                <a:srgbClr val="0432FF"/>
              </a:solidFill>
              <a:latin typeface="Meiryo" panose="020B0604030504040204" pitchFamily="34" charset="-128"/>
              <a:ea typeface="Meiryo" panose="020B0604030504040204" pitchFamily="34" charset="-128"/>
            </a:endParaRPr>
          </a:p>
        </p:txBody>
      </p:sp>
      <p:sp>
        <p:nvSpPr>
          <p:cNvPr id="72" name="テキスト ボックス 71">
            <a:extLst>
              <a:ext uri="{FF2B5EF4-FFF2-40B4-BE49-F238E27FC236}">
                <a16:creationId xmlns:a16="http://schemas.microsoft.com/office/drawing/2014/main" id="{1DF792EC-9407-EF4E-AC9D-955633164839}"/>
              </a:ext>
            </a:extLst>
          </p:cNvPr>
          <p:cNvSpPr txBox="1"/>
          <p:nvPr/>
        </p:nvSpPr>
        <p:spPr>
          <a:xfrm>
            <a:off x="6379884" y="889774"/>
            <a:ext cx="1204176" cy="523220"/>
          </a:xfrm>
          <a:prstGeom prst="rect">
            <a:avLst/>
          </a:prstGeom>
          <a:noFill/>
        </p:spPr>
        <p:txBody>
          <a:bodyPr wrap="none" rtlCol="0">
            <a:spAutoFit/>
          </a:bodyPr>
          <a:lstStyle/>
          <a:p>
            <a:pPr algn="ctr"/>
            <a:r>
              <a:rPr lang="en-US" altLang="ja-JP" sz="2800" b="1" dirty="0" err="1">
                <a:solidFill>
                  <a:srgbClr val="0432FF"/>
                </a:solidFill>
                <a:latin typeface="Meiryo" panose="020B0604030504040204" pitchFamily="34" charset="-128"/>
                <a:ea typeface="Meiryo" panose="020B0604030504040204" pitchFamily="34" charset="-128"/>
              </a:rPr>
              <a:t>MaaS</a:t>
            </a:r>
            <a:endParaRPr kumimoji="1" lang="ja-JP" altLang="en-US" sz="2800" b="1">
              <a:solidFill>
                <a:srgbClr val="0432FF"/>
              </a:solidFill>
              <a:latin typeface="Meiryo" panose="020B0604030504040204" pitchFamily="34" charset="-128"/>
              <a:ea typeface="Meiryo" panose="020B0604030504040204" pitchFamily="34" charset="-128"/>
            </a:endParaRPr>
          </a:p>
        </p:txBody>
      </p:sp>
      <p:sp>
        <p:nvSpPr>
          <p:cNvPr id="26" name="正方形/長方形 25">
            <a:extLst>
              <a:ext uri="{FF2B5EF4-FFF2-40B4-BE49-F238E27FC236}">
                <a16:creationId xmlns:a16="http://schemas.microsoft.com/office/drawing/2014/main" id="{5DE96430-4FFF-6B4B-8EC0-442E585B2E3B}"/>
              </a:ext>
            </a:extLst>
          </p:cNvPr>
          <p:cNvSpPr/>
          <p:nvPr/>
        </p:nvSpPr>
        <p:spPr>
          <a:xfrm>
            <a:off x="121835" y="850599"/>
            <a:ext cx="4572000" cy="2215991"/>
          </a:xfrm>
          <a:prstGeom prst="rect">
            <a:avLst/>
          </a:prstGeom>
        </p:spPr>
        <p:txBody>
          <a:bodyPr>
            <a:spAutoFit/>
          </a:bodyPr>
          <a:lstStyle/>
          <a:p>
            <a:pPr fontAlgn="base"/>
            <a:r>
              <a:rPr lang="ja-JP" altLang="en-US">
                <a:solidFill>
                  <a:srgbClr val="FF0000"/>
                </a:solidFill>
                <a:latin typeface="Hiragino Sans" panose="020B0400000000000000" pitchFamily="34" charset="-128"/>
                <a:ea typeface="Hiragino Sans" panose="020B0400000000000000" pitchFamily="34" charset="-128"/>
              </a:rPr>
              <a:t>交通についての悪しき悪循環</a:t>
            </a:r>
            <a:endParaRPr lang="en-US" altLang="ja-JP" dirty="0">
              <a:solidFill>
                <a:srgbClr val="FF0000"/>
              </a:solidFill>
              <a:latin typeface="Hiragino Sans" panose="020B0400000000000000" pitchFamily="34" charset="-128"/>
              <a:ea typeface="Hiragino Sans" panose="020B0400000000000000" pitchFamily="34" charset="-128"/>
            </a:endParaRPr>
          </a:p>
          <a:p>
            <a:pPr marL="285750" indent="-285750" fontAlgn="base">
              <a:buFont typeface="Wingdings" pitchFamily="2" charset="2"/>
              <a:buChar char="l"/>
            </a:pPr>
            <a:r>
              <a:rPr lang="ja-JP" altLang="en-US" sz="1200">
                <a:solidFill>
                  <a:srgbClr val="C00000"/>
                </a:solidFill>
                <a:latin typeface="Hiragino Sans" panose="020B0400000000000000" pitchFamily="34" charset="-128"/>
                <a:ea typeface="Hiragino Sans" panose="020B0400000000000000" pitchFamily="34" charset="-128"/>
              </a:rPr>
              <a:t>地方へ行くほどマイカーへの依存度が高くなる。</a:t>
            </a:r>
            <a:endParaRPr lang="en-US" altLang="ja-JP" sz="1200" dirty="0">
              <a:solidFill>
                <a:srgbClr val="C00000"/>
              </a:solidFill>
              <a:latin typeface="Hiragino Sans" panose="020B0400000000000000" pitchFamily="34" charset="-128"/>
              <a:ea typeface="Hiragino Sans" panose="020B0400000000000000" pitchFamily="34" charset="-128"/>
            </a:endParaRPr>
          </a:p>
          <a:p>
            <a:pPr marL="285750" indent="-285750" fontAlgn="base">
              <a:buFont typeface="Wingdings" pitchFamily="2" charset="2"/>
              <a:buChar char="l"/>
            </a:pPr>
            <a:r>
              <a:rPr lang="ja-JP" altLang="en-US" sz="1200">
                <a:solidFill>
                  <a:srgbClr val="C00000"/>
                </a:solidFill>
                <a:latin typeface="Hiragino Sans" panose="020B0400000000000000" pitchFamily="34" charset="-128"/>
                <a:ea typeface="Hiragino Sans" panose="020B0400000000000000" pitchFamily="34" charset="-128"/>
              </a:rPr>
              <a:t>自動車は移動手段としては便利だが、保有コストが高いわりには、稼働率は低い。</a:t>
            </a:r>
            <a:endParaRPr lang="en-US" altLang="ja-JP" sz="1200" dirty="0">
              <a:solidFill>
                <a:srgbClr val="C00000"/>
              </a:solidFill>
              <a:latin typeface="Hiragino Sans" panose="020B0400000000000000" pitchFamily="34" charset="-128"/>
              <a:ea typeface="Hiragino Sans" panose="020B0400000000000000" pitchFamily="34" charset="-128"/>
            </a:endParaRPr>
          </a:p>
          <a:p>
            <a:pPr marL="285750" indent="-285750" fontAlgn="base">
              <a:buFont typeface="Wingdings" pitchFamily="2" charset="2"/>
              <a:buChar char="l"/>
            </a:pPr>
            <a:r>
              <a:rPr lang="ja-JP" altLang="en-US" sz="1200">
                <a:solidFill>
                  <a:srgbClr val="C00000"/>
                </a:solidFill>
                <a:latin typeface="Hiragino Sans" panose="020B0400000000000000" pitchFamily="34" charset="-128"/>
                <a:ea typeface="Hiragino Sans" panose="020B0400000000000000" pitchFamily="34" charset="-128"/>
              </a:rPr>
              <a:t>大気汚染や渋滞による社会的ロス、交通事故の死亡者数は世界全体では年間</a:t>
            </a:r>
            <a:r>
              <a:rPr lang="en-US" altLang="ja-JP" sz="1200" dirty="0">
                <a:solidFill>
                  <a:srgbClr val="C00000"/>
                </a:solidFill>
                <a:latin typeface="Hiragino Sans" panose="020B0400000000000000" pitchFamily="34" charset="-128"/>
                <a:ea typeface="Hiragino Sans" panose="020B0400000000000000" pitchFamily="34" charset="-128"/>
              </a:rPr>
              <a:t>100</a:t>
            </a:r>
            <a:r>
              <a:rPr lang="ja-JP" altLang="en-US" sz="1200">
                <a:solidFill>
                  <a:srgbClr val="C00000"/>
                </a:solidFill>
                <a:latin typeface="Hiragino Sans" panose="020B0400000000000000" pitchFamily="34" charset="-128"/>
                <a:ea typeface="Hiragino Sans" panose="020B0400000000000000" pitchFamily="34" charset="-128"/>
              </a:rPr>
              <a:t>万人を超えている。</a:t>
            </a:r>
          </a:p>
          <a:p>
            <a:pPr marL="285750" indent="-285750" fontAlgn="base">
              <a:buFont typeface="Wingdings" pitchFamily="2" charset="2"/>
              <a:buChar char="l"/>
            </a:pPr>
            <a:r>
              <a:rPr lang="ja-JP" altLang="en-US" sz="1200">
                <a:solidFill>
                  <a:srgbClr val="C00000"/>
                </a:solidFill>
                <a:latin typeface="Hiragino Sans" panose="020B0400000000000000" pitchFamily="34" charset="-128"/>
                <a:ea typeface="Hiragino Sans" panose="020B0400000000000000" pitchFamily="34" charset="-128"/>
              </a:rPr>
              <a:t>公共の交通機関の運営が、マイカー保有により危機に瀕している。乗り合いバスの利用者は近年大きく減少しており、赤字で路線廃止に陥るケースが続いている。</a:t>
            </a:r>
            <a:endParaRPr lang="en-US" altLang="ja-JP" sz="1200" dirty="0">
              <a:solidFill>
                <a:srgbClr val="C00000"/>
              </a:solidFill>
              <a:latin typeface="Hiragino Sans" panose="020B0400000000000000" pitchFamily="34" charset="-128"/>
              <a:ea typeface="Hiragino Sans" panose="020B0400000000000000" pitchFamily="34" charset="-128"/>
            </a:endParaRPr>
          </a:p>
          <a:p>
            <a:pPr marL="285750" indent="-285750" fontAlgn="base">
              <a:buFont typeface="Wingdings" pitchFamily="2" charset="2"/>
              <a:buChar char="l"/>
            </a:pPr>
            <a:r>
              <a:rPr lang="ja-JP" altLang="en-US" sz="1200">
                <a:solidFill>
                  <a:srgbClr val="C00000"/>
                </a:solidFill>
                <a:latin typeface="Hiragino Sans" panose="020B0400000000000000" pitchFamily="34" charset="-128"/>
                <a:ea typeface="Hiragino Sans" panose="020B0400000000000000" pitchFamily="34" charset="-128"/>
              </a:rPr>
              <a:t>公共交通路線の廃止により、移動手段がますますマイカーに偏り、公共交通機関の運営をさらに苦しめている。</a:t>
            </a:r>
            <a:endParaRPr lang="ja-JP" altLang="en-US" sz="1200" b="0" i="0">
              <a:solidFill>
                <a:srgbClr val="C00000"/>
              </a:solidFill>
              <a:effectLst/>
              <a:latin typeface="Hiragino Sans" panose="020B0400000000000000" pitchFamily="34" charset="-128"/>
              <a:ea typeface="Hiragino Sans" panose="020B0400000000000000" pitchFamily="34" charset="-128"/>
            </a:endParaRPr>
          </a:p>
        </p:txBody>
      </p:sp>
      <p:sp>
        <p:nvSpPr>
          <p:cNvPr id="27" name="正方形/長方形 26">
            <a:extLst>
              <a:ext uri="{FF2B5EF4-FFF2-40B4-BE49-F238E27FC236}">
                <a16:creationId xmlns:a16="http://schemas.microsoft.com/office/drawing/2014/main" id="{AD5AA700-1907-B846-A3E8-A6815CB41BF3}"/>
              </a:ext>
            </a:extLst>
          </p:cNvPr>
          <p:cNvSpPr/>
          <p:nvPr/>
        </p:nvSpPr>
        <p:spPr>
          <a:xfrm>
            <a:off x="121835" y="3681766"/>
            <a:ext cx="4572000" cy="2585323"/>
          </a:xfrm>
          <a:prstGeom prst="rect">
            <a:avLst/>
          </a:prstGeom>
        </p:spPr>
        <p:txBody>
          <a:bodyPr>
            <a:spAutoFit/>
          </a:bodyPr>
          <a:lstStyle/>
          <a:p>
            <a:pPr fontAlgn="base"/>
            <a:r>
              <a:rPr lang="en-US" altLang="ja-JP" dirty="0" err="1">
                <a:solidFill>
                  <a:srgbClr val="0432FF"/>
                </a:solidFill>
                <a:latin typeface="Hiragino Sans" panose="020B0400000000000000" pitchFamily="34" charset="-128"/>
                <a:ea typeface="Hiragino Sans" panose="020B0400000000000000" pitchFamily="34" charset="-128"/>
              </a:rPr>
              <a:t>MaaS</a:t>
            </a:r>
            <a:r>
              <a:rPr lang="ja-JP" altLang="en-US">
                <a:solidFill>
                  <a:srgbClr val="0432FF"/>
                </a:solidFill>
                <a:latin typeface="Hiragino Sans" panose="020B0400000000000000" pitchFamily="34" charset="-128"/>
                <a:ea typeface="Hiragino Sans" panose="020B0400000000000000" pitchFamily="34" charset="-128"/>
              </a:rPr>
              <a:t>によって悪循環を解消</a:t>
            </a:r>
            <a:endParaRPr lang="en-US" altLang="ja-JP" dirty="0">
              <a:solidFill>
                <a:srgbClr val="0432FF"/>
              </a:solidFill>
              <a:latin typeface="Hiragino Sans" panose="020B0400000000000000" pitchFamily="34" charset="-128"/>
              <a:ea typeface="Hiragino Sans" panose="020B0400000000000000" pitchFamily="34" charset="-128"/>
            </a:endParaRPr>
          </a:p>
          <a:p>
            <a:pPr marL="171450" indent="-171450" fontAlgn="base">
              <a:buFont typeface="Wingdings" pitchFamily="2" charset="2"/>
              <a:buChar char="l"/>
            </a:pPr>
            <a:r>
              <a:rPr lang="ja-JP" altLang="en-US" sz="1200">
                <a:solidFill>
                  <a:srgbClr val="0070C0"/>
                </a:solidFill>
                <a:latin typeface="Hiragino Sans" panose="020B0400000000000000" pitchFamily="34" charset="-128"/>
                <a:ea typeface="Hiragino Sans" panose="020B0400000000000000" pitchFamily="34" charset="-128"/>
              </a:rPr>
              <a:t>公共交通が整備されると人々の流れが変わり、ガソリンや駐車場代に向けられていた支出が、公共交通に回るようになる。それによって地域全体が活性化する。</a:t>
            </a:r>
          </a:p>
          <a:p>
            <a:pPr marL="171450" indent="-171450" fontAlgn="base">
              <a:buFont typeface="Wingdings" pitchFamily="2" charset="2"/>
              <a:buChar char="l"/>
            </a:pPr>
            <a:r>
              <a:rPr lang="ja-JP" altLang="en-US" sz="1200">
                <a:solidFill>
                  <a:srgbClr val="0070C0"/>
                </a:solidFill>
                <a:latin typeface="Hiragino Sans" panose="020B0400000000000000" pitchFamily="34" charset="-128"/>
                <a:ea typeface="Hiragino Sans" panose="020B0400000000000000" pitchFamily="34" charset="-128"/>
              </a:rPr>
              <a:t>渋滞や交通事故の発生が減少すれば、社会全体のロスも低下、行動履歴をビッグデータとして把握できれば、道路や都市計画に活用できる。</a:t>
            </a:r>
          </a:p>
          <a:p>
            <a:pPr marL="171450" indent="-171450" fontAlgn="base">
              <a:buFont typeface="Wingdings" pitchFamily="2" charset="2"/>
              <a:buChar char="l"/>
            </a:pPr>
            <a:r>
              <a:rPr lang="ja-JP" altLang="en-US" sz="1200">
                <a:solidFill>
                  <a:srgbClr val="0070C0"/>
                </a:solidFill>
                <a:latin typeface="Hiragino Sans" panose="020B0400000000000000" pitchFamily="34" charset="-128"/>
                <a:ea typeface="Hiragino Sans" panose="020B0400000000000000" pitchFamily="34" charset="-128"/>
              </a:rPr>
              <a:t>高齢者や障害者などのハンディキャップを抱えた方々の移動が容易になる。</a:t>
            </a:r>
            <a:endParaRPr lang="en-US" altLang="ja-JP" sz="1200" dirty="0">
              <a:solidFill>
                <a:srgbClr val="0070C0"/>
              </a:solidFill>
              <a:latin typeface="Hiragino Sans" panose="020B0400000000000000" pitchFamily="34" charset="-128"/>
              <a:ea typeface="Hiragino Sans" panose="020B0400000000000000" pitchFamily="34" charset="-128"/>
            </a:endParaRPr>
          </a:p>
          <a:p>
            <a:pPr marL="171450" indent="-171450" fontAlgn="base">
              <a:buFont typeface="Wingdings" pitchFamily="2" charset="2"/>
              <a:buChar char="l"/>
            </a:pPr>
            <a:r>
              <a:rPr lang="ja-JP" altLang="en-US" sz="1200">
                <a:solidFill>
                  <a:srgbClr val="0070C0"/>
                </a:solidFill>
                <a:latin typeface="Hiragino Sans" panose="020B0400000000000000" pitchFamily="34" charset="-128"/>
                <a:ea typeface="Hiragino Sans" panose="020B0400000000000000" pitchFamily="34" charset="-128"/>
              </a:rPr>
              <a:t>運転ができるかできないかで住む場所が限定されるという不自由さがなくなる。</a:t>
            </a:r>
            <a:endParaRPr lang="en-US" altLang="ja-JP" sz="1200" dirty="0">
              <a:solidFill>
                <a:srgbClr val="0070C0"/>
              </a:solidFill>
              <a:latin typeface="Hiragino Sans" panose="020B0400000000000000" pitchFamily="34" charset="-128"/>
              <a:ea typeface="Hiragino Sans" panose="020B0400000000000000" pitchFamily="34" charset="-128"/>
            </a:endParaRPr>
          </a:p>
          <a:p>
            <a:pPr marL="171450" indent="-171450" fontAlgn="base">
              <a:buFont typeface="Wingdings" pitchFamily="2" charset="2"/>
              <a:buChar char="l"/>
            </a:pPr>
            <a:r>
              <a:rPr lang="ja-JP" altLang="en-US" sz="1200">
                <a:solidFill>
                  <a:srgbClr val="0070C0"/>
                </a:solidFill>
                <a:latin typeface="Hiragino Sans" panose="020B0400000000000000" pitchFamily="34" charset="-128"/>
                <a:ea typeface="Hiragino Sans" panose="020B0400000000000000" pitchFamily="34" charset="-128"/>
              </a:rPr>
              <a:t>マイカーに偏る今の社会が解消され、個人の暮らしは改善し、街の中心部も活性化して地域が抱える問題の多くが緩和する。</a:t>
            </a:r>
            <a:endParaRPr lang="ja-JP" altLang="en-US" sz="1200" b="0" i="0">
              <a:solidFill>
                <a:srgbClr val="0070C0"/>
              </a:solidFill>
              <a:effectLst/>
              <a:latin typeface="Hiragino Sans" panose="020B0400000000000000" pitchFamily="34" charset="-128"/>
              <a:ea typeface="Hiragino Sans" panose="020B0400000000000000" pitchFamily="34" charset="-128"/>
            </a:endParaRPr>
          </a:p>
        </p:txBody>
      </p:sp>
      <p:sp>
        <p:nvSpPr>
          <p:cNvPr id="75" name="テキスト ボックス 74">
            <a:extLst>
              <a:ext uri="{FF2B5EF4-FFF2-40B4-BE49-F238E27FC236}">
                <a16:creationId xmlns:a16="http://schemas.microsoft.com/office/drawing/2014/main" id="{C2AC1C87-CC25-7341-9098-3DC6BA55A42F}"/>
              </a:ext>
            </a:extLst>
          </p:cNvPr>
          <p:cNvSpPr txBox="1"/>
          <p:nvPr/>
        </p:nvSpPr>
        <p:spPr>
          <a:xfrm>
            <a:off x="4650462" y="5682314"/>
            <a:ext cx="4493538" cy="584775"/>
          </a:xfrm>
          <a:prstGeom prst="rect">
            <a:avLst/>
          </a:prstGeom>
          <a:noFill/>
        </p:spPr>
        <p:txBody>
          <a:bodyPr wrap="none" rtlCol="0">
            <a:spAutoFit/>
          </a:bodyPr>
          <a:lstStyle/>
          <a:p>
            <a:pPr algn="ctr"/>
            <a:r>
              <a:rPr lang="ja-JP" altLang="en-US" sz="1600">
                <a:solidFill>
                  <a:srgbClr val="0432FF"/>
                </a:solidFill>
                <a:latin typeface="Meiryo" panose="020B0604030504040204" pitchFamily="34" charset="-128"/>
                <a:ea typeface="Meiryo" panose="020B0604030504040204" pitchFamily="34" charset="-128"/>
              </a:rPr>
              <a:t>公共交通も含めた交通手段の多様化により、</a:t>
            </a:r>
            <a:endParaRPr lang="en-US" altLang="ja-JP" sz="1600" dirty="0">
              <a:solidFill>
                <a:srgbClr val="0432FF"/>
              </a:solidFill>
              <a:latin typeface="Meiryo" panose="020B0604030504040204" pitchFamily="34" charset="-128"/>
              <a:ea typeface="Meiryo" panose="020B0604030504040204" pitchFamily="34" charset="-128"/>
            </a:endParaRPr>
          </a:p>
          <a:p>
            <a:pPr algn="ctr"/>
            <a:r>
              <a:rPr kumimoji="1" lang="ja-JP" altLang="en-US" sz="1600">
                <a:solidFill>
                  <a:srgbClr val="0432FF"/>
                </a:solidFill>
                <a:latin typeface="Meiryo" panose="020B0604030504040204" pitchFamily="34" charset="-128"/>
                <a:ea typeface="Meiryo" panose="020B0604030504040204" pitchFamily="34" charset="-128"/>
              </a:rPr>
              <a:t>様々な社会的課題を解決できる可能性がある。</a:t>
            </a:r>
          </a:p>
        </p:txBody>
      </p:sp>
      <p:sp>
        <p:nvSpPr>
          <p:cNvPr id="33" name="下矢印 32">
            <a:extLst>
              <a:ext uri="{FF2B5EF4-FFF2-40B4-BE49-F238E27FC236}">
                <a16:creationId xmlns:a16="http://schemas.microsoft.com/office/drawing/2014/main" id="{34F75226-81DF-8045-9829-5D26A0C735E2}"/>
              </a:ext>
            </a:extLst>
          </p:cNvPr>
          <p:cNvSpPr/>
          <p:nvPr/>
        </p:nvSpPr>
        <p:spPr>
          <a:xfrm>
            <a:off x="1871330" y="3136681"/>
            <a:ext cx="951978" cy="410621"/>
          </a:xfrm>
          <a:prstGeom prst="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386171599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正方形/長方形 19">
            <a:extLst>
              <a:ext uri="{FF2B5EF4-FFF2-40B4-BE49-F238E27FC236}">
                <a16:creationId xmlns:a16="http://schemas.microsoft.com/office/drawing/2014/main" id="{19B87FF4-B0FE-EE47-85AF-0285DA4C8332}"/>
              </a:ext>
            </a:extLst>
          </p:cNvPr>
          <p:cNvSpPr/>
          <p:nvPr/>
        </p:nvSpPr>
        <p:spPr>
          <a:xfrm>
            <a:off x="160400" y="739713"/>
            <a:ext cx="8823200" cy="3493611"/>
          </a:xfrm>
          <a:prstGeom prst="rect">
            <a:avLst/>
          </a:prstGeom>
          <a:solidFill>
            <a:schemeClr val="accent1">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en-US" altLang="ja-JP" sz="1050" dirty="0">
              <a:solidFill>
                <a:srgbClr val="FFFFFF"/>
              </a:solidFill>
              <a:latin typeface="Meiryo" panose="020B0604030504040204" pitchFamily="34" charset="-128"/>
              <a:ea typeface="Meiryo" panose="020B0604030504040204" pitchFamily="34" charset="-128"/>
              <a:cs typeface="ＭＳ Ｐゴシック"/>
            </a:endParaRPr>
          </a:p>
        </p:txBody>
      </p:sp>
      <p:sp>
        <p:nvSpPr>
          <p:cNvPr id="2" name="タイトル 1">
            <a:extLst>
              <a:ext uri="{FF2B5EF4-FFF2-40B4-BE49-F238E27FC236}">
                <a16:creationId xmlns:a16="http://schemas.microsoft.com/office/drawing/2014/main" id="{3F3B843C-4C48-7D46-88DD-998C36BBA3A7}"/>
              </a:ext>
            </a:extLst>
          </p:cNvPr>
          <p:cNvSpPr>
            <a:spLocks noGrp="1"/>
          </p:cNvSpPr>
          <p:nvPr>
            <p:ph type="title"/>
          </p:nvPr>
        </p:nvSpPr>
        <p:spPr/>
        <p:txBody>
          <a:bodyPr/>
          <a:lstStyle/>
          <a:p>
            <a:r>
              <a:rPr kumimoji="1" lang="en-US" altLang="ja-JP" dirty="0" err="1"/>
              <a:t>MaaS</a:t>
            </a:r>
            <a:r>
              <a:rPr kumimoji="1" lang="ja-JP" altLang="en-US"/>
              <a:t>のレベル定義</a:t>
            </a:r>
          </a:p>
        </p:txBody>
      </p:sp>
      <p:sp>
        <p:nvSpPr>
          <p:cNvPr id="3" name="スライド番号プレースホルダー 2">
            <a:extLst>
              <a:ext uri="{FF2B5EF4-FFF2-40B4-BE49-F238E27FC236}">
                <a16:creationId xmlns:a16="http://schemas.microsoft.com/office/drawing/2014/main" id="{D3F20C96-4368-8546-8CDA-4F44BCC86F62}"/>
              </a:ext>
            </a:extLst>
          </p:cNvPr>
          <p:cNvSpPr>
            <a:spLocks noGrp="1"/>
          </p:cNvSpPr>
          <p:nvPr>
            <p:ph type="sldNum" sz="quarter" idx="12"/>
          </p:nvPr>
        </p:nvSpPr>
        <p:spPr>
          <a:xfrm>
            <a:off x="6932246" y="6651702"/>
            <a:ext cx="2133600" cy="217800"/>
          </a:xfrm>
          <a:prstGeom prst="rect">
            <a:avLst/>
          </a:prstGeom>
        </p:spPr>
        <p:txBody>
          <a:bodyPr vert="horz" lIns="91440" tIns="45720" rIns="91440" bIns="45720" rtlCol="0" anchor="ctr"/>
          <a:lstStyle>
            <a:defPPr>
              <a:defRPr lang="ja-JP"/>
            </a:defPPr>
            <a:lvl1pPr marL="0" algn="r" defTabSz="457200" rtl="0" eaLnBrk="1" latinLnBrk="0" hangingPunct="1">
              <a:defRPr kumimoji="1" sz="1000" kern="1200">
                <a:solidFill>
                  <a:schemeClr val="bg1"/>
                </a:solidFill>
                <a:latin typeface="American Typewriter"/>
                <a:ea typeface="+mn-ea"/>
                <a:cs typeface="American Typewriter"/>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8FF8CC5D-A65D-5946-99B5-645367A967AD}" type="slidenum">
              <a:rPr lang="ja-JP" altLang="en-US" smtClean="0"/>
              <a:pPr/>
              <a:t>37</a:t>
            </a:fld>
            <a:endParaRPr kumimoji="1" lang="ja-JP" altLang="en-US"/>
          </a:p>
        </p:txBody>
      </p:sp>
      <p:sp>
        <p:nvSpPr>
          <p:cNvPr id="4" name="テキスト ボックス 3">
            <a:extLst>
              <a:ext uri="{FF2B5EF4-FFF2-40B4-BE49-F238E27FC236}">
                <a16:creationId xmlns:a16="http://schemas.microsoft.com/office/drawing/2014/main" id="{A54C9412-BD4B-3C41-A6E4-0D6A200F904C}"/>
              </a:ext>
            </a:extLst>
          </p:cNvPr>
          <p:cNvSpPr txBox="1"/>
          <p:nvPr/>
        </p:nvSpPr>
        <p:spPr>
          <a:xfrm>
            <a:off x="3199356" y="6491373"/>
            <a:ext cx="2031325" cy="215444"/>
          </a:xfrm>
          <a:prstGeom prst="rect">
            <a:avLst/>
          </a:prstGeom>
          <a:noFill/>
        </p:spPr>
        <p:txBody>
          <a:bodyPr wrap="none" rtlCol="0">
            <a:spAutoFit/>
          </a:bodyPr>
          <a:lstStyle/>
          <a:p>
            <a:pPr algn="ctr"/>
            <a:r>
              <a:rPr kumimoji="1" lang="ja-JP" altLang="en-US" sz="800">
                <a:solidFill>
                  <a:schemeClr val="tx1">
                    <a:lumMod val="50000"/>
                    <a:lumOff val="50000"/>
                  </a:schemeClr>
                </a:solidFill>
                <a:latin typeface="Meiryo" panose="020B0604030504040204" pitchFamily="34" charset="-128"/>
                <a:ea typeface="Meiryo" panose="020B0604030504040204" pitchFamily="34" charset="-128"/>
              </a:rPr>
              <a:t>スウェーデン・チャルマース大学の定義</a:t>
            </a:r>
          </a:p>
        </p:txBody>
      </p:sp>
      <p:sp>
        <p:nvSpPr>
          <p:cNvPr id="5" name="正方形/長方形 4">
            <a:extLst>
              <a:ext uri="{FF2B5EF4-FFF2-40B4-BE49-F238E27FC236}">
                <a16:creationId xmlns:a16="http://schemas.microsoft.com/office/drawing/2014/main" id="{4E35B329-F2B4-BE46-A38B-1DD9107BBE97}"/>
              </a:ext>
            </a:extLst>
          </p:cNvPr>
          <p:cNvSpPr/>
          <p:nvPr/>
        </p:nvSpPr>
        <p:spPr>
          <a:xfrm>
            <a:off x="1259632" y="843227"/>
            <a:ext cx="3888432" cy="1080120"/>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a:solidFill>
                  <a:srgbClr val="FFFFFF"/>
                </a:solidFill>
                <a:latin typeface="Meiryo" panose="020B0604030504040204" pitchFamily="34" charset="-128"/>
                <a:ea typeface="Meiryo" panose="020B0604030504040204" pitchFamily="34" charset="-128"/>
                <a:cs typeface="ＭＳ Ｐゴシック"/>
              </a:rPr>
              <a:t>社会全体目標の統合</a:t>
            </a:r>
            <a:endParaRPr kumimoji="1" lang="en-US" altLang="ja-JP" sz="2000" dirty="0">
              <a:solidFill>
                <a:srgbClr val="FFFFFF"/>
              </a:solidFill>
              <a:latin typeface="Meiryo" panose="020B0604030504040204" pitchFamily="34" charset="-128"/>
              <a:ea typeface="Meiryo" panose="020B0604030504040204" pitchFamily="34" charset="-128"/>
              <a:cs typeface="ＭＳ Ｐゴシック"/>
            </a:endParaRPr>
          </a:p>
          <a:p>
            <a:pPr algn="ctr"/>
            <a:r>
              <a:rPr lang="en-US" altLang="ja-JP" sz="1400" dirty="0">
                <a:solidFill>
                  <a:srgbClr val="FFFFFF"/>
                </a:solidFill>
                <a:latin typeface="Meiryo" panose="020B0604030504040204" pitchFamily="34" charset="-128"/>
                <a:ea typeface="Meiryo" panose="020B0604030504040204" pitchFamily="34" charset="-128"/>
                <a:cs typeface="ＭＳ Ｐゴシック"/>
              </a:rPr>
              <a:t>Integration of s</a:t>
            </a:r>
            <a:r>
              <a:rPr kumimoji="1" lang="en-US" altLang="ja-JP" sz="1400" dirty="0">
                <a:solidFill>
                  <a:srgbClr val="FFFFFF"/>
                </a:solidFill>
                <a:latin typeface="Meiryo" panose="020B0604030504040204" pitchFamily="34" charset="-128"/>
                <a:ea typeface="Meiryo" panose="020B0604030504040204" pitchFamily="34" charset="-128"/>
                <a:cs typeface="ＭＳ Ｐゴシック"/>
              </a:rPr>
              <a:t>ocial </a:t>
            </a:r>
            <a:r>
              <a:rPr lang="en-US" altLang="ja-JP" sz="1400" dirty="0">
                <a:solidFill>
                  <a:srgbClr val="FFFFFF"/>
                </a:solidFill>
                <a:latin typeface="Meiryo" panose="020B0604030504040204" pitchFamily="34" charset="-128"/>
                <a:ea typeface="Meiryo" panose="020B0604030504040204" pitchFamily="34" charset="-128"/>
                <a:cs typeface="ＭＳ Ｐゴシック"/>
              </a:rPr>
              <a:t>s</a:t>
            </a:r>
            <a:r>
              <a:rPr kumimoji="1" lang="en-US" altLang="ja-JP" sz="1400" dirty="0">
                <a:solidFill>
                  <a:srgbClr val="FFFFFF"/>
                </a:solidFill>
                <a:latin typeface="Meiryo" panose="020B0604030504040204" pitchFamily="34" charset="-128"/>
                <a:ea typeface="Meiryo" panose="020B0604030504040204" pitchFamily="34" charset="-128"/>
                <a:cs typeface="ＭＳ Ｐゴシック"/>
              </a:rPr>
              <a:t>ocial</a:t>
            </a:r>
          </a:p>
          <a:p>
            <a:pPr algn="ctr"/>
            <a:r>
              <a:rPr lang="ja-JP" altLang="en-US" sz="1050">
                <a:solidFill>
                  <a:srgbClr val="FFFFFF"/>
                </a:solidFill>
                <a:latin typeface="Meiryo" panose="020B0604030504040204" pitchFamily="34" charset="-128"/>
                <a:ea typeface="Meiryo" panose="020B0604030504040204" pitchFamily="34" charset="-128"/>
                <a:cs typeface="ＭＳ Ｐゴシック"/>
              </a:rPr>
              <a:t>スマートシティーのような上位の政策目標に統合された移動手段を実現するサービスを提供</a:t>
            </a:r>
            <a:endParaRPr kumimoji="1" lang="en-US" altLang="ja-JP" sz="1050" dirty="0">
              <a:solidFill>
                <a:srgbClr val="FFFFFF"/>
              </a:solidFill>
              <a:latin typeface="Meiryo" panose="020B0604030504040204" pitchFamily="34" charset="-128"/>
              <a:ea typeface="Meiryo" panose="020B0604030504040204" pitchFamily="34" charset="-128"/>
              <a:cs typeface="ＭＳ Ｐゴシック"/>
            </a:endParaRPr>
          </a:p>
        </p:txBody>
      </p:sp>
      <p:sp>
        <p:nvSpPr>
          <p:cNvPr id="6" name="正方形/長方形 5">
            <a:extLst>
              <a:ext uri="{FF2B5EF4-FFF2-40B4-BE49-F238E27FC236}">
                <a16:creationId xmlns:a16="http://schemas.microsoft.com/office/drawing/2014/main" id="{E656E860-8F5A-1F4F-8550-511F09A9B4A3}"/>
              </a:ext>
            </a:extLst>
          </p:cNvPr>
          <p:cNvSpPr/>
          <p:nvPr/>
        </p:nvSpPr>
        <p:spPr>
          <a:xfrm>
            <a:off x="1259632" y="1951530"/>
            <a:ext cx="3888432" cy="108012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a:solidFill>
                  <a:srgbClr val="FFFFFF"/>
                </a:solidFill>
                <a:latin typeface="Meiryo" panose="020B0604030504040204" pitchFamily="34" charset="-128"/>
                <a:ea typeface="Meiryo" panose="020B0604030504040204" pitchFamily="34" charset="-128"/>
                <a:cs typeface="ＭＳ Ｐゴシック"/>
              </a:rPr>
              <a:t>提供するサービスの統合</a:t>
            </a:r>
            <a:endParaRPr kumimoji="1" lang="en-US" altLang="ja-JP" sz="2000" dirty="0">
              <a:solidFill>
                <a:srgbClr val="FFFFFF"/>
              </a:solidFill>
              <a:latin typeface="Meiryo" panose="020B0604030504040204" pitchFamily="34" charset="-128"/>
              <a:ea typeface="Meiryo" panose="020B0604030504040204" pitchFamily="34" charset="-128"/>
              <a:cs typeface="ＭＳ Ｐゴシック"/>
            </a:endParaRPr>
          </a:p>
          <a:p>
            <a:pPr algn="ctr"/>
            <a:r>
              <a:rPr lang="en-US" altLang="ja-JP" sz="1400" dirty="0">
                <a:solidFill>
                  <a:srgbClr val="FFFFFF"/>
                </a:solidFill>
                <a:latin typeface="Meiryo" panose="020B0604030504040204" pitchFamily="34" charset="-128"/>
                <a:ea typeface="Meiryo" panose="020B0604030504040204" pitchFamily="34" charset="-128"/>
                <a:cs typeface="ＭＳ Ｐゴシック"/>
              </a:rPr>
              <a:t>Integration of the service offer</a:t>
            </a:r>
          </a:p>
          <a:p>
            <a:pPr algn="ctr"/>
            <a:r>
              <a:rPr lang="ja-JP" altLang="en-US" sz="1050">
                <a:solidFill>
                  <a:srgbClr val="FFFFFF"/>
                </a:solidFill>
                <a:latin typeface="Meiryo" panose="020B0604030504040204" pitchFamily="34" charset="-128"/>
                <a:ea typeface="Meiryo" panose="020B0604030504040204" pitchFamily="34" charset="-128"/>
                <a:cs typeface="ＭＳ Ｐゴシック"/>
              </a:rPr>
              <a:t>予約や決済に加えて、サービス独自の料金体系を持ち、異なる移動手段をシームレスにつなぐサービスを提供</a:t>
            </a:r>
            <a:endParaRPr lang="en-US" altLang="ja-JP" sz="1050" dirty="0">
              <a:solidFill>
                <a:srgbClr val="FFFFFF"/>
              </a:solidFill>
              <a:latin typeface="Meiryo" panose="020B0604030504040204" pitchFamily="34" charset="-128"/>
              <a:ea typeface="Meiryo" panose="020B0604030504040204" pitchFamily="34" charset="-128"/>
              <a:cs typeface="ＭＳ Ｐゴシック"/>
            </a:endParaRPr>
          </a:p>
        </p:txBody>
      </p:sp>
      <p:sp>
        <p:nvSpPr>
          <p:cNvPr id="7" name="正方形/長方形 6">
            <a:extLst>
              <a:ext uri="{FF2B5EF4-FFF2-40B4-BE49-F238E27FC236}">
                <a16:creationId xmlns:a16="http://schemas.microsoft.com/office/drawing/2014/main" id="{BA5ACDE3-89B6-BA45-A609-E94EB75DA007}"/>
              </a:ext>
            </a:extLst>
          </p:cNvPr>
          <p:cNvSpPr/>
          <p:nvPr/>
        </p:nvSpPr>
        <p:spPr>
          <a:xfrm>
            <a:off x="1259632" y="3057047"/>
            <a:ext cx="3888432" cy="1080120"/>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a:solidFill>
                  <a:srgbClr val="FFFFFF"/>
                </a:solidFill>
                <a:latin typeface="Meiryo" panose="020B0604030504040204" pitchFamily="34" charset="-128"/>
                <a:ea typeface="Meiryo" panose="020B0604030504040204" pitchFamily="34" charset="-128"/>
                <a:cs typeface="ＭＳ Ｐゴシック"/>
              </a:rPr>
              <a:t>予約と支払いの統合</a:t>
            </a:r>
            <a:endParaRPr kumimoji="1" lang="en-US" altLang="ja-JP" sz="2000" dirty="0">
              <a:solidFill>
                <a:srgbClr val="FFFFFF"/>
              </a:solidFill>
              <a:latin typeface="Meiryo" panose="020B0604030504040204" pitchFamily="34" charset="-128"/>
              <a:ea typeface="Meiryo" panose="020B0604030504040204" pitchFamily="34" charset="-128"/>
              <a:cs typeface="ＭＳ Ｐゴシック"/>
            </a:endParaRPr>
          </a:p>
          <a:p>
            <a:pPr algn="ctr"/>
            <a:r>
              <a:rPr lang="en-US" altLang="ja-JP" sz="1400" dirty="0">
                <a:solidFill>
                  <a:srgbClr val="FFFFFF"/>
                </a:solidFill>
                <a:latin typeface="Meiryo" panose="020B0604030504040204" pitchFamily="34" charset="-128"/>
                <a:ea typeface="Meiryo" panose="020B0604030504040204" pitchFamily="34" charset="-128"/>
                <a:cs typeface="ＭＳ Ｐゴシック"/>
              </a:rPr>
              <a:t>Integration of booking and payment</a:t>
            </a:r>
          </a:p>
          <a:p>
            <a:pPr algn="ctr"/>
            <a:r>
              <a:rPr kumimoji="1" lang="ja-JP" altLang="en-US" sz="1050">
                <a:solidFill>
                  <a:srgbClr val="FFFFFF"/>
                </a:solidFill>
                <a:latin typeface="Meiryo" panose="020B0604030504040204" pitchFamily="34" charset="-128"/>
                <a:ea typeface="Meiryo" panose="020B0604030504040204" pitchFamily="34" charset="-128"/>
                <a:cs typeface="ＭＳ Ｐゴシック"/>
              </a:rPr>
              <a:t>異なる移動手段をまとめて検索でき、予約や手配も行うことができる統合サービスを提供</a:t>
            </a:r>
            <a:endParaRPr kumimoji="1" lang="ja-JP" altLang="en-US" sz="1050" dirty="0">
              <a:solidFill>
                <a:srgbClr val="FFFFFF"/>
              </a:solidFill>
              <a:latin typeface="Meiryo" panose="020B0604030504040204" pitchFamily="34" charset="-128"/>
              <a:ea typeface="Meiryo" panose="020B0604030504040204" pitchFamily="34" charset="-128"/>
              <a:cs typeface="ＭＳ Ｐゴシック"/>
            </a:endParaRPr>
          </a:p>
        </p:txBody>
      </p:sp>
      <p:sp>
        <p:nvSpPr>
          <p:cNvPr id="8" name="正方形/長方形 7">
            <a:extLst>
              <a:ext uri="{FF2B5EF4-FFF2-40B4-BE49-F238E27FC236}">
                <a16:creationId xmlns:a16="http://schemas.microsoft.com/office/drawing/2014/main" id="{DE4D10D7-C25A-8E45-9931-F2705FA11B31}"/>
              </a:ext>
            </a:extLst>
          </p:cNvPr>
          <p:cNvSpPr/>
          <p:nvPr/>
        </p:nvSpPr>
        <p:spPr>
          <a:xfrm>
            <a:off x="1259632" y="4294724"/>
            <a:ext cx="3888432" cy="1080120"/>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a:solidFill>
                  <a:srgbClr val="FFFFFF"/>
                </a:solidFill>
                <a:latin typeface="Meiryo" panose="020B0604030504040204" pitchFamily="34" charset="-128"/>
                <a:ea typeface="Meiryo" panose="020B0604030504040204" pitchFamily="34" charset="-128"/>
                <a:cs typeface="ＭＳ Ｐゴシック"/>
              </a:rPr>
              <a:t>情報の統合</a:t>
            </a:r>
            <a:endParaRPr kumimoji="1" lang="en-US" altLang="ja-JP" sz="2000" dirty="0">
              <a:solidFill>
                <a:srgbClr val="FFFFFF"/>
              </a:solidFill>
              <a:latin typeface="Meiryo" panose="020B0604030504040204" pitchFamily="34" charset="-128"/>
              <a:ea typeface="Meiryo" panose="020B0604030504040204" pitchFamily="34" charset="-128"/>
              <a:cs typeface="ＭＳ Ｐゴシック"/>
            </a:endParaRPr>
          </a:p>
          <a:p>
            <a:pPr algn="ctr"/>
            <a:r>
              <a:rPr lang="en-US" altLang="ja-JP" sz="1400" dirty="0">
                <a:solidFill>
                  <a:srgbClr val="FFFFFF"/>
                </a:solidFill>
                <a:latin typeface="Meiryo" panose="020B0604030504040204" pitchFamily="34" charset="-128"/>
                <a:ea typeface="Meiryo" panose="020B0604030504040204" pitchFamily="34" charset="-128"/>
                <a:cs typeface="ＭＳ Ｐゴシック"/>
              </a:rPr>
              <a:t>Integration of information</a:t>
            </a:r>
          </a:p>
          <a:p>
            <a:pPr algn="ctr"/>
            <a:r>
              <a:rPr lang="ja-JP" altLang="en-US" sz="1050">
                <a:solidFill>
                  <a:srgbClr val="FFFFFF"/>
                </a:solidFill>
                <a:latin typeface="Meiryo" panose="020B0604030504040204" pitchFamily="34" charset="-128"/>
                <a:ea typeface="Meiryo" panose="020B0604030504040204" pitchFamily="34" charset="-128"/>
                <a:cs typeface="ＭＳ Ｐゴシック"/>
              </a:rPr>
              <a:t>異なる交通手段の情報を統合して提供</a:t>
            </a:r>
            <a:endParaRPr lang="en-US" altLang="ja-JP" sz="1050" dirty="0">
              <a:solidFill>
                <a:srgbClr val="FFFFFF"/>
              </a:solidFill>
              <a:latin typeface="Meiryo" panose="020B0604030504040204" pitchFamily="34" charset="-128"/>
              <a:ea typeface="Meiryo" panose="020B0604030504040204" pitchFamily="34" charset="-128"/>
              <a:cs typeface="ＭＳ Ｐゴシック"/>
            </a:endParaRPr>
          </a:p>
        </p:txBody>
      </p:sp>
      <p:sp>
        <p:nvSpPr>
          <p:cNvPr id="9" name="正方形/長方形 8">
            <a:extLst>
              <a:ext uri="{FF2B5EF4-FFF2-40B4-BE49-F238E27FC236}">
                <a16:creationId xmlns:a16="http://schemas.microsoft.com/office/drawing/2014/main" id="{F70825A7-F510-0747-97C7-77FF4FED7E02}"/>
              </a:ext>
            </a:extLst>
          </p:cNvPr>
          <p:cNvSpPr/>
          <p:nvPr/>
        </p:nvSpPr>
        <p:spPr>
          <a:xfrm>
            <a:off x="1263325" y="5411253"/>
            <a:ext cx="3888432" cy="1080120"/>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a:solidFill>
                  <a:srgbClr val="FFFFFF"/>
                </a:solidFill>
                <a:latin typeface="Meiryo" panose="020B0604030504040204" pitchFamily="34" charset="-128"/>
                <a:ea typeface="Meiryo" panose="020B0604030504040204" pitchFamily="34" charset="-128"/>
                <a:cs typeface="ＭＳ Ｐゴシック"/>
              </a:rPr>
              <a:t>統合ない</a:t>
            </a:r>
            <a:endParaRPr kumimoji="1" lang="en-US" altLang="ja-JP" sz="2000" dirty="0">
              <a:solidFill>
                <a:srgbClr val="FFFFFF"/>
              </a:solidFill>
              <a:latin typeface="Meiryo" panose="020B0604030504040204" pitchFamily="34" charset="-128"/>
              <a:ea typeface="Meiryo" panose="020B0604030504040204" pitchFamily="34" charset="-128"/>
              <a:cs typeface="ＭＳ Ｐゴシック"/>
            </a:endParaRPr>
          </a:p>
          <a:p>
            <a:pPr algn="ctr"/>
            <a:r>
              <a:rPr lang="en-US" altLang="ja-JP" sz="1400" dirty="0">
                <a:solidFill>
                  <a:srgbClr val="FFFFFF"/>
                </a:solidFill>
                <a:latin typeface="Meiryo" panose="020B0604030504040204" pitchFamily="34" charset="-128"/>
                <a:ea typeface="Meiryo" panose="020B0604030504040204" pitchFamily="34" charset="-128"/>
                <a:cs typeface="ＭＳ Ｐゴシック"/>
              </a:rPr>
              <a:t>No integration</a:t>
            </a:r>
          </a:p>
          <a:p>
            <a:pPr algn="ctr"/>
            <a:r>
              <a:rPr lang="ja-JP" altLang="en-US" sz="1050">
                <a:solidFill>
                  <a:srgbClr val="FFFFFF"/>
                </a:solidFill>
                <a:latin typeface="Meiryo" panose="020B0604030504040204" pitchFamily="34" charset="-128"/>
                <a:ea typeface="Meiryo" panose="020B0604030504040204" pitchFamily="34" charset="-128"/>
                <a:cs typeface="ＭＳ Ｐゴシック"/>
              </a:rPr>
              <a:t>事業者個別に移動手段や附帯するサービスを提供</a:t>
            </a:r>
            <a:endParaRPr lang="en-US" altLang="ja-JP" sz="1050" dirty="0">
              <a:solidFill>
                <a:srgbClr val="FFFFFF"/>
              </a:solidFill>
              <a:latin typeface="Meiryo" panose="020B0604030504040204" pitchFamily="34" charset="-128"/>
              <a:ea typeface="Meiryo" panose="020B0604030504040204" pitchFamily="34" charset="-128"/>
              <a:cs typeface="ＭＳ Ｐゴシック"/>
            </a:endParaRPr>
          </a:p>
        </p:txBody>
      </p:sp>
      <p:sp>
        <p:nvSpPr>
          <p:cNvPr id="10" name="ホームベース 9">
            <a:extLst>
              <a:ext uri="{FF2B5EF4-FFF2-40B4-BE49-F238E27FC236}">
                <a16:creationId xmlns:a16="http://schemas.microsoft.com/office/drawing/2014/main" id="{A3E1AF18-6D82-364D-A704-1BE854C5E15C}"/>
              </a:ext>
            </a:extLst>
          </p:cNvPr>
          <p:cNvSpPr/>
          <p:nvPr/>
        </p:nvSpPr>
        <p:spPr>
          <a:xfrm>
            <a:off x="251520" y="834485"/>
            <a:ext cx="1080120" cy="1080121"/>
          </a:xfrm>
          <a:prstGeom prst="homePlate">
            <a:avLst>
              <a:gd name="adj" fmla="val 18254"/>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solidFill>
                  <a:srgbClr val="FFFFFF"/>
                </a:solidFill>
                <a:latin typeface="Meiryo" panose="020B0604030504040204" pitchFamily="34" charset="-128"/>
                <a:ea typeface="Meiryo" panose="020B0604030504040204" pitchFamily="34" charset="-128"/>
                <a:cs typeface="ＭＳ Ｐゴシック"/>
              </a:rPr>
              <a:t>レベル</a:t>
            </a:r>
            <a:endParaRPr kumimoji="1" lang="en-US" altLang="ja-JP" sz="1200" dirty="0">
              <a:solidFill>
                <a:srgbClr val="FFFFFF"/>
              </a:solidFill>
              <a:latin typeface="Meiryo" panose="020B0604030504040204" pitchFamily="34" charset="-128"/>
              <a:ea typeface="Meiryo" panose="020B0604030504040204" pitchFamily="34" charset="-128"/>
              <a:cs typeface="ＭＳ Ｐゴシック"/>
            </a:endParaRPr>
          </a:p>
          <a:p>
            <a:pPr algn="ctr"/>
            <a:r>
              <a:rPr lang="en-US" altLang="ja-JP" sz="2800" dirty="0">
                <a:solidFill>
                  <a:srgbClr val="FFFFFF"/>
                </a:solidFill>
                <a:latin typeface="Meiryo" panose="020B0604030504040204" pitchFamily="34" charset="-128"/>
                <a:ea typeface="Meiryo" panose="020B0604030504040204" pitchFamily="34" charset="-128"/>
                <a:cs typeface="ＭＳ Ｐゴシック"/>
              </a:rPr>
              <a:t>4</a:t>
            </a:r>
            <a:endParaRPr kumimoji="1" lang="ja-JP" altLang="en-US" sz="2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1" name="ホームベース 10">
            <a:extLst>
              <a:ext uri="{FF2B5EF4-FFF2-40B4-BE49-F238E27FC236}">
                <a16:creationId xmlns:a16="http://schemas.microsoft.com/office/drawing/2014/main" id="{0F6C8941-AC89-CA42-A151-A9F08DF26735}"/>
              </a:ext>
            </a:extLst>
          </p:cNvPr>
          <p:cNvSpPr/>
          <p:nvPr/>
        </p:nvSpPr>
        <p:spPr>
          <a:xfrm>
            <a:off x="251520" y="1937144"/>
            <a:ext cx="1080120" cy="1080121"/>
          </a:xfrm>
          <a:prstGeom prst="homePlate">
            <a:avLst>
              <a:gd name="adj" fmla="val 18254"/>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solidFill>
                  <a:srgbClr val="FFFFFF"/>
                </a:solidFill>
                <a:latin typeface="Meiryo" panose="020B0604030504040204" pitchFamily="34" charset="-128"/>
                <a:ea typeface="Meiryo" panose="020B0604030504040204" pitchFamily="34" charset="-128"/>
                <a:cs typeface="ＭＳ Ｐゴシック"/>
              </a:rPr>
              <a:t>レベル</a:t>
            </a:r>
            <a:endParaRPr kumimoji="1" lang="en-US" altLang="ja-JP" sz="1200" dirty="0">
              <a:solidFill>
                <a:srgbClr val="FFFFFF"/>
              </a:solidFill>
              <a:latin typeface="Meiryo" panose="020B0604030504040204" pitchFamily="34" charset="-128"/>
              <a:ea typeface="Meiryo" panose="020B0604030504040204" pitchFamily="34" charset="-128"/>
              <a:cs typeface="ＭＳ Ｐゴシック"/>
            </a:endParaRPr>
          </a:p>
          <a:p>
            <a:pPr algn="ctr"/>
            <a:r>
              <a:rPr lang="en-US" altLang="ja-JP" sz="2800" dirty="0">
                <a:solidFill>
                  <a:srgbClr val="FFFFFF"/>
                </a:solidFill>
                <a:latin typeface="Meiryo" panose="020B0604030504040204" pitchFamily="34" charset="-128"/>
                <a:ea typeface="Meiryo" panose="020B0604030504040204" pitchFamily="34" charset="-128"/>
                <a:cs typeface="ＭＳ Ｐゴシック"/>
              </a:rPr>
              <a:t>3</a:t>
            </a:r>
            <a:endParaRPr kumimoji="1" lang="ja-JP" altLang="en-US" sz="2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2" name="ホームベース 11">
            <a:extLst>
              <a:ext uri="{FF2B5EF4-FFF2-40B4-BE49-F238E27FC236}">
                <a16:creationId xmlns:a16="http://schemas.microsoft.com/office/drawing/2014/main" id="{AFDF3188-87F0-9941-A532-E2E8D2D5DBE1}"/>
              </a:ext>
            </a:extLst>
          </p:cNvPr>
          <p:cNvSpPr/>
          <p:nvPr/>
        </p:nvSpPr>
        <p:spPr>
          <a:xfrm>
            <a:off x="251520" y="3059973"/>
            <a:ext cx="1080120" cy="1080121"/>
          </a:xfrm>
          <a:prstGeom prst="homePlate">
            <a:avLst>
              <a:gd name="adj" fmla="val 18254"/>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solidFill>
                  <a:srgbClr val="FFFFFF"/>
                </a:solidFill>
                <a:latin typeface="Meiryo" panose="020B0604030504040204" pitchFamily="34" charset="-128"/>
                <a:ea typeface="Meiryo" panose="020B0604030504040204" pitchFamily="34" charset="-128"/>
                <a:cs typeface="ＭＳ Ｐゴシック"/>
              </a:rPr>
              <a:t>レベル</a:t>
            </a:r>
            <a:endParaRPr kumimoji="1" lang="en-US" altLang="ja-JP" sz="1200" dirty="0">
              <a:solidFill>
                <a:srgbClr val="FFFFFF"/>
              </a:solidFill>
              <a:latin typeface="Meiryo" panose="020B0604030504040204" pitchFamily="34" charset="-128"/>
              <a:ea typeface="Meiryo" panose="020B0604030504040204" pitchFamily="34" charset="-128"/>
              <a:cs typeface="ＭＳ Ｐゴシック"/>
            </a:endParaRPr>
          </a:p>
          <a:p>
            <a:pPr algn="ctr"/>
            <a:r>
              <a:rPr lang="en-US" altLang="ja-JP" sz="2800" dirty="0">
                <a:solidFill>
                  <a:srgbClr val="FFFFFF"/>
                </a:solidFill>
                <a:latin typeface="Meiryo" panose="020B0604030504040204" pitchFamily="34" charset="-128"/>
                <a:ea typeface="Meiryo" panose="020B0604030504040204" pitchFamily="34" charset="-128"/>
                <a:cs typeface="ＭＳ Ｐゴシック"/>
              </a:rPr>
              <a:t>2</a:t>
            </a:r>
            <a:endParaRPr kumimoji="1" lang="ja-JP" altLang="en-US" sz="2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3" name="ホームベース 12">
            <a:extLst>
              <a:ext uri="{FF2B5EF4-FFF2-40B4-BE49-F238E27FC236}">
                <a16:creationId xmlns:a16="http://schemas.microsoft.com/office/drawing/2014/main" id="{876F84A5-0C74-7245-8317-107F8F7207C9}"/>
              </a:ext>
            </a:extLst>
          </p:cNvPr>
          <p:cNvSpPr/>
          <p:nvPr/>
        </p:nvSpPr>
        <p:spPr>
          <a:xfrm>
            <a:off x="251520" y="4308238"/>
            <a:ext cx="1080120" cy="1080121"/>
          </a:xfrm>
          <a:prstGeom prst="homePlate">
            <a:avLst>
              <a:gd name="adj" fmla="val 18254"/>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solidFill>
                  <a:srgbClr val="FFFFFF"/>
                </a:solidFill>
                <a:latin typeface="Meiryo" panose="020B0604030504040204" pitchFamily="34" charset="-128"/>
                <a:ea typeface="Meiryo" panose="020B0604030504040204" pitchFamily="34" charset="-128"/>
                <a:cs typeface="ＭＳ Ｐゴシック"/>
              </a:rPr>
              <a:t>レベル</a:t>
            </a:r>
            <a:endParaRPr kumimoji="1" lang="en-US" altLang="ja-JP" sz="1200" dirty="0">
              <a:solidFill>
                <a:srgbClr val="FFFFFF"/>
              </a:solidFill>
              <a:latin typeface="Meiryo" panose="020B0604030504040204" pitchFamily="34" charset="-128"/>
              <a:ea typeface="Meiryo" panose="020B0604030504040204" pitchFamily="34" charset="-128"/>
              <a:cs typeface="ＭＳ Ｐゴシック"/>
            </a:endParaRPr>
          </a:p>
          <a:p>
            <a:pPr algn="ctr"/>
            <a:r>
              <a:rPr lang="en-US" altLang="ja-JP" sz="2800" dirty="0">
                <a:solidFill>
                  <a:srgbClr val="FFFFFF"/>
                </a:solidFill>
                <a:latin typeface="Meiryo" panose="020B0604030504040204" pitchFamily="34" charset="-128"/>
                <a:ea typeface="Meiryo" panose="020B0604030504040204" pitchFamily="34" charset="-128"/>
                <a:cs typeface="ＭＳ Ｐゴシック"/>
              </a:rPr>
              <a:t>1</a:t>
            </a:r>
            <a:endParaRPr kumimoji="1" lang="ja-JP" altLang="en-US" sz="2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4" name="ホームベース 13">
            <a:extLst>
              <a:ext uri="{FF2B5EF4-FFF2-40B4-BE49-F238E27FC236}">
                <a16:creationId xmlns:a16="http://schemas.microsoft.com/office/drawing/2014/main" id="{50FF322B-EB1B-EA4C-9EE0-32ABA03E6993}"/>
              </a:ext>
            </a:extLst>
          </p:cNvPr>
          <p:cNvSpPr/>
          <p:nvPr/>
        </p:nvSpPr>
        <p:spPr>
          <a:xfrm>
            <a:off x="251520" y="5417620"/>
            <a:ext cx="1080120" cy="1080121"/>
          </a:xfrm>
          <a:prstGeom prst="homePlate">
            <a:avLst>
              <a:gd name="adj" fmla="val 18254"/>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solidFill>
                  <a:srgbClr val="FFFFFF"/>
                </a:solidFill>
                <a:latin typeface="Meiryo" panose="020B0604030504040204" pitchFamily="34" charset="-128"/>
                <a:ea typeface="Meiryo" panose="020B0604030504040204" pitchFamily="34" charset="-128"/>
                <a:cs typeface="ＭＳ Ｐゴシック"/>
              </a:rPr>
              <a:t>レベル</a:t>
            </a:r>
            <a:endParaRPr kumimoji="1" lang="en-US" altLang="ja-JP" sz="1200" dirty="0">
              <a:solidFill>
                <a:srgbClr val="FFFFFF"/>
              </a:solidFill>
              <a:latin typeface="Meiryo" panose="020B0604030504040204" pitchFamily="34" charset="-128"/>
              <a:ea typeface="Meiryo" panose="020B0604030504040204" pitchFamily="34" charset="-128"/>
              <a:cs typeface="ＭＳ Ｐゴシック"/>
            </a:endParaRPr>
          </a:p>
          <a:p>
            <a:pPr algn="ctr"/>
            <a:r>
              <a:rPr lang="en-US" altLang="ja-JP" sz="2800" dirty="0">
                <a:solidFill>
                  <a:srgbClr val="FFFFFF"/>
                </a:solidFill>
                <a:latin typeface="Meiryo" panose="020B0604030504040204" pitchFamily="34" charset="-128"/>
                <a:ea typeface="Meiryo" panose="020B0604030504040204" pitchFamily="34" charset="-128"/>
                <a:cs typeface="ＭＳ Ｐゴシック"/>
              </a:rPr>
              <a:t>0</a:t>
            </a:r>
            <a:endParaRPr kumimoji="1" lang="ja-JP" altLang="en-US" sz="2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5" name="テキスト ボックス 14">
            <a:extLst>
              <a:ext uri="{FF2B5EF4-FFF2-40B4-BE49-F238E27FC236}">
                <a16:creationId xmlns:a16="http://schemas.microsoft.com/office/drawing/2014/main" id="{0F129AC6-E370-7D4D-AF54-52216AFCE15B}"/>
              </a:ext>
            </a:extLst>
          </p:cNvPr>
          <p:cNvSpPr txBox="1"/>
          <p:nvPr/>
        </p:nvSpPr>
        <p:spPr>
          <a:xfrm>
            <a:off x="5286033" y="5696070"/>
            <a:ext cx="3779813" cy="523220"/>
          </a:xfrm>
          <a:prstGeom prst="rect">
            <a:avLst/>
          </a:prstGeom>
          <a:noFill/>
        </p:spPr>
        <p:txBody>
          <a:bodyPr wrap="square" rtlCol="0">
            <a:spAutoFit/>
          </a:bodyPr>
          <a:lstStyle/>
          <a:p>
            <a:r>
              <a:rPr kumimoji="1" lang="ja-JP" altLang="en-US" sz="1400">
                <a:solidFill>
                  <a:schemeClr val="tx1">
                    <a:lumMod val="50000"/>
                    <a:lumOff val="50000"/>
                  </a:schemeClr>
                </a:solidFill>
                <a:latin typeface="Meiryo" panose="020B0604030504040204" pitchFamily="34" charset="-128"/>
                <a:ea typeface="Meiryo" panose="020B0604030504040204" pitchFamily="34" charset="-128"/>
              </a:rPr>
              <a:t>個別の交通事業者が提供する移動手段やカーシェア、自転車シェアなどのサービス</a:t>
            </a:r>
          </a:p>
        </p:txBody>
      </p:sp>
      <p:sp>
        <p:nvSpPr>
          <p:cNvPr id="16" name="テキスト ボックス 15">
            <a:extLst>
              <a:ext uri="{FF2B5EF4-FFF2-40B4-BE49-F238E27FC236}">
                <a16:creationId xmlns:a16="http://schemas.microsoft.com/office/drawing/2014/main" id="{F35925EE-B6E4-F042-AFCD-69643A20F565}"/>
              </a:ext>
            </a:extLst>
          </p:cNvPr>
          <p:cNvSpPr txBox="1"/>
          <p:nvPr/>
        </p:nvSpPr>
        <p:spPr>
          <a:xfrm>
            <a:off x="5230681" y="4465452"/>
            <a:ext cx="3779813" cy="738664"/>
          </a:xfrm>
          <a:prstGeom prst="rect">
            <a:avLst/>
          </a:prstGeom>
          <a:noFill/>
        </p:spPr>
        <p:txBody>
          <a:bodyPr wrap="square" rtlCol="0">
            <a:spAutoFit/>
          </a:bodyPr>
          <a:lstStyle/>
          <a:p>
            <a:r>
              <a:rPr kumimoji="1" lang="en-US" altLang="ja-JP" sz="1400" dirty="0">
                <a:solidFill>
                  <a:schemeClr val="tx1">
                    <a:lumMod val="50000"/>
                    <a:lumOff val="50000"/>
                  </a:schemeClr>
                </a:solidFill>
                <a:latin typeface="Meiryo" panose="020B0604030504040204" pitchFamily="34" charset="-128"/>
                <a:ea typeface="Meiryo" panose="020B0604030504040204" pitchFamily="34" charset="-128"/>
              </a:rPr>
              <a:t>Google Map</a:t>
            </a:r>
            <a:r>
              <a:rPr kumimoji="1" lang="ja-JP" altLang="en-US" sz="1400">
                <a:solidFill>
                  <a:schemeClr val="tx1">
                    <a:lumMod val="50000"/>
                    <a:lumOff val="50000"/>
                  </a:schemeClr>
                </a:solidFill>
                <a:latin typeface="Meiryo" panose="020B0604030504040204" pitchFamily="34" charset="-128"/>
                <a:ea typeface="Meiryo" panose="020B0604030504040204" pitchFamily="34" charset="-128"/>
              </a:rPr>
              <a:t>、</a:t>
            </a:r>
            <a:r>
              <a:rPr kumimoji="1" lang="en-US" altLang="ja-JP" sz="1400" dirty="0">
                <a:solidFill>
                  <a:schemeClr val="tx1">
                    <a:lumMod val="50000"/>
                    <a:lumOff val="50000"/>
                  </a:schemeClr>
                </a:solidFill>
                <a:latin typeface="Meiryo" panose="020B0604030504040204" pitchFamily="34" charset="-128"/>
                <a:ea typeface="Meiryo" panose="020B0604030504040204" pitchFamily="34" charset="-128"/>
              </a:rPr>
              <a:t>NAVI TIME</a:t>
            </a:r>
            <a:r>
              <a:rPr kumimoji="1" lang="ja-JP" altLang="en-US" sz="1400">
                <a:solidFill>
                  <a:schemeClr val="tx1">
                    <a:lumMod val="50000"/>
                    <a:lumOff val="50000"/>
                  </a:schemeClr>
                </a:solidFill>
                <a:latin typeface="Meiryo" panose="020B0604030504040204" pitchFamily="34" charset="-128"/>
                <a:ea typeface="Meiryo" panose="020B0604030504040204" pitchFamily="34" charset="-128"/>
              </a:rPr>
              <a:t>、乗り換え案内</a:t>
            </a:r>
            <a:r>
              <a:rPr kumimoji="1" lang="en-US" altLang="ja-JP" sz="1400" dirty="0" err="1">
                <a:solidFill>
                  <a:schemeClr val="tx1">
                    <a:lumMod val="50000"/>
                    <a:lumOff val="50000"/>
                  </a:schemeClr>
                </a:solidFill>
                <a:latin typeface="Meiryo" panose="020B0604030504040204" pitchFamily="34" charset="-128"/>
                <a:ea typeface="Meiryo" panose="020B0604030504040204" pitchFamily="34" charset="-128"/>
              </a:rPr>
              <a:t>Citymapper</a:t>
            </a:r>
            <a:r>
              <a:rPr kumimoji="1" lang="ja-JP" altLang="en-US" sz="1400">
                <a:solidFill>
                  <a:schemeClr val="tx1">
                    <a:lumMod val="50000"/>
                    <a:lumOff val="50000"/>
                  </a:schemeClr>
                </a:solidFill>
                <a:latin typeface="Meiryo" panose="020B0604030504040204" pitchFamily="34" charset="-128"/>
                <a:ea typeface="Meiryo" panose="020B0604030504040204" pitchFamily="34" charset="-128"/>
              </a:rPr>
              <a:t>、シアトルの</a:t>
            </a:r>
            <a:r>
              <a:rPr kumimoji="1" lang="en-US" altLang="ja-JP" sz="1400" dirty="0" err="1">
                <a:solidFill>
                  <a:schemeClr val="tx1">
                    <a:lumMod val="50000"/>
                    <a:lumOff val="50000"/>
                  </a:schemeClr>
                </a:solidFill>
                <a:latin typeface="Meiryo" panose="020B0604030504040204" pitchFamily="34" charset="-128"/>
                <a:ea typeface="Meiryo" panose="020B0604030504040204" pitchFamily="34" charset="-128"/>
              </a:rPr>
              <a:t>TripGo</a:t>
            </a:r>
            <a:r>
              <a:rPr kumimoji="1" lang="ja-JP" altLang="en-US" sz="1400">
                <a:solidFill>
                  <a:schemeClr val="tx1">
                    <a:lumMod val="50000"/>
                    <a:lumOff val="50000"/>
                  </a:schemeClr>
                </a:solidFill>
                <a:latin typeface="Meiryo" panose="020B0604030504040204" pitchFamily="34" charset="-128"/>
                <a:ea typeface="Meiryo" panose="020B0604030504040204" pitchFamily="34" charset="-128"/>
              </a:rPr>
              <a:t>、などによるルートや所要時間、料金の検索など</a:t>
            </a:r>
          </a:p>
        </p:txBody>
      </p:sp>
      <p:sp>
        <p:nvSpPr>
          <p:cNvPr id="17" name="テキスト ボックス 16">
            <a:extLst>
              <a:ext uri="{FF2B5EF4-FFF2-40B4-BE49-F238E27FC236}">
                <a16:creationId xmlns:a16="http://schemas.microsoft.com/office/drawing/2014/main" id="{28CBE2C3-F8F8-3A48-BD2C-129A60EF947E}"/>
              </a:ext>
            </a:extLst>
          </p:cNvPr>
          <p:cNvSpPr txBox="1"/>
          <p:nvPr/>
        </p:nvSpPr>
        <p:spPr>
          <a:xfrm>
            <a:off x="5230681" y="3335497"/>
            <a:ext cx="3779813" cy="523220"/>
          </a:xfrm>
          <a:prstGeom prst="rect">
            <a:avLst/>
          </a:prstGeom>
          <a:noFill/>
        </p:spPr>
        <p:txBody>
          <a:bodyPr wrap="square" rtlCol="0">
            <a:spAutoFit/>
          </a:bodyPr>
          <a:lstStyle/>
          <a:p>
            <a:r>
              <a:rPr kumimoji="1" lang="ja-JP" altLang="en-US" sz="1400">
                <a:solidFill>
                  <a:srgbClr val="0432FF"/>
                </a:solidFill>
                <a:latin typeface="Meiryo" panose="020B0604030504040204" pitchFamily="34" charset="-128"/>
                <a:ea typeface="Meiryo" panose="020B0604030504040204" pitchFamily="34" charset="-128"/>
              </a:rPr>
              <a:t>ダイムラーの</a:t>
            </a:r>
            <a:r>
              <a:rPr lang="en" altLang="ja-JP" sz="1400" dirty="0" err="1">
                <a:solidFill>
                  <a:srgbClr val="0432FF"/>
                </a:solidFill>
                <a:latin typeface="Meiryo" panose="020B0604030504040204" pitchFamily="34" charset="-128"/>
                <a:ea typeface="Meiryo" panose="020B0604030504040204" pitchFamily="34" charset="-128"/>
              </a:rPr>
              <a:t>Moovel</a:t>
            </a:r>
            <a:r>
              <a:rPr lang="ja-JP" altLang="en-US" sz="1400">
                <a:solidFill>
                  <a:srgbClr val="0432FF"/>
                </a:solidFill>
                <a:latin typeface="Meiryo" panose="020B0604030504040204" pitchFamily="34" charset="-128"/>
                <a:ea typeface="Meiryo" panose="020B0604030504040204" pitchFamily="34" charset="-128"/>
              </a:rPr>
              <a:t>、ロサンジェルスの</a:t>
            </a:r>
            <a:r>
              <a:rPr lang="en-US" altLang="ja-JP" sz="1400" dirty="0">
                <a:solidFill>
                  <a:srgbClr val="0432FF"/>
                </a:solidFill>
                <a:latin typeface="Meiryo" panose="020B0604030504040204" pitchFamily="34" charset="-128"/>
                <a:ea typeface="Meiryo" panose="020B0604030504040204" pitchFamily="34" charset="-128"/>
              </a:rPr>
              <a:t>Go LA</a:t>
            </a:r>
            <a:r>
              <a:rPr kumimoji="1" lang="ja-JP" altLang="en-US" sz="1400">
                <a:solidFill>
                  <a:srgbClr val="0432FF"/>
                </a:solidFill>
                <a:latin typeface="Meiryo" panose="020B0604030504040204" pitchFamily="34" charset="-128"/>
                <a:ea typeface="Meiryo" panose="020B0604030504040204" pitchFamily="34" charset="-128"/>
              </a:rPr>
              <a:t>など</a:t>
            </a:r>
          </a:p>
        </p:txBody>
      </p:sp>
      <p:sp>
        <p:nvSpPr>
          <p:cNvPr id="18" name="テキスト ボックス 17">
            <a:extLst>
              <a:ext uri="{FF2B5EF4-FFF2-40B4-BE49-F238E27FC236}">
                <a16:creationId xmlns:a16="http://schemas.microsoft.com/office/drawing/2014/main" id="{BA6AC9FF-7376-0D4E-953D-A3462FE3FA32}"/>
              </a:ext>
            </a:extLst>
          </p:cNvPr>
          <p:cNvSpPr txBox="1"/>
          <p:nvPr/>
        </p:nvSpPr>
        <p:spPr>
          <a:xfrm>
            <a:off x="5203787" y="2253009"/>
            <a:ext cx="3779813" cy="523220"/>
          </a:xfrm>
          <a:prstGeom prst="rect">
            <a:avLst/>
          </a:prstGeom>
          <a:noFill/>
        </p:spPr>
        <p:txBody>
          <a:bodyPr wrap="square" rtlCol="0">
            <a:spAutoFit/>
          </a:bodyPr>
          <a:lstStyle/>
          <a:p>
            <a:r>
              <a:rPr kumimoji="1" lang="ja-JP" altLang="en-US" sz="1400">
                <a:solidFill>
                  <a:srgbClr val="0432FF"/>
                </a:solidFill>
                <a:latin typeface="Meiryo" panose="020B0604030504040204" pitchFamily="34" charset="-128"/>
                <a:ea typeface="Meiryo" panose="020B0604030504040204" pitchFamily="34" charset="-128"/>
              </a:rPr>
              <a:t>フィンランドの</a:t>
            </a:r>
            <a:r>
              <a:rPr kumimoji="1" lang="en-US" altLang="ja-JP" sz="1400" dirty="0">
                <a:solidFill>
                  <a:srgbClr val="0432FF"/>
                </a:solidFill>
                <a:latin typeface="Meiryo" panose="020B0604030504040204" pitchFamily="34" charset="-128"/>
                <a:ea typeface="Meiryo" panose="020B0604030504040204" pitchFamily="34" charset="-128"/>
              </a:rPr>
              <a:t>Whim</a:t>
            </a:r>
            <a:r>
              <a:rPr kumimoji="1" lang="ja-JP" altLang="en-US" sz="1400">
                <a:solidFill>
                  <a:srgbClr val="0432FF"/>
                </a:solidFill>
                <a:latin typeface="Meiryo" panose="020B0604030504040204" pitchFamily="34" charset="-128"/>
                <a:ea typeface="Meiryo" panose="020B0604030504040204" pitchFamily="34" charset="-128"/>
              </a:rPr>
              <a:t>、スイスの</a:t>
            </a:r>
            <a:r>
              <a:rPr kumimoji="1" lang="en-US" altLang="ja-JP" sz="1400" dirty="0">
                <a:solidFill>
                  <a:srgbClr val="0432FF"/>
                </a:solidFill>
                <a:latin typeface="Meiryo" panose="020B0604030504040204" pitchFamily="34" charset="-128"/>
                <a:ea typeface="Meiryo" panose="020B0604030504040204" pitchFamily="34" charset="-128"/>
              </a:rPr>
              <a:t>Green Class</a:t>
            </a:r>
            <a:r>
              <a:rPr kumimoji="1" lang="ja-JP" altLang="en-US" sz="1400">
                <a:solidFill>
                  <a:srgbClr val="0432FF"/>
                </a:solidFill>
                <a:latin typeface="Meiryo" panose="020B0604030504040204" pitchFamily="34" charset="-128"/>
                <a:ea typeface="Meiryo" panose="020B0604030504040204" pitchFamily="34" charset="-128"/>
              </a:rPr>
              <a:t>など</a:t>
            </a:r>
          </a:p>
        </p:txBody>
      </p:sp>
      <p:sp>
        <p:nvSpPr>
          <p:cNvPr id="19" name="テキスト ボックス 18">
            <a:extLst>
              <a:ext uri="{FF2B5EF4-FFF2-40B4-BE49-F238E27FC236}">
                <a16:creationId xmlns:a16="http://schemas.microsoft.com/office/drawing/2014/main" id="{53E230B4-3624-5340-9289-6623C73D1190}"/>
              </a:ext>
            </a:extLst>
          </p:cNvPr>
          <p:cNvSpPr txBox="1"/>
          <p:nvPr/>
        </p:nvSpPr>
        <p:spPr>
          <a:xfrm>
            <a:off x="5203787" y="1225887"/>
            <a:ext cx="3779813" cy="307777"/>
          </a:xfrm>
          <a:prstGeom prst="rect">
            <a:avLst/>
          </a:prstGeom>
          <a:noFill/>
        </p:spPr>
        <p:txBody>
          <a:bodyPr wrap="square" rtlCol="0">
            <a:spAutoFit/>
          </a:bodyPr>
          <a:lstStyle/>
          <a:p>
            <a:r>
              <a:rPr kumimoji="1" lang="ja-JP" altLang="en-US" sz="1400">
                <a:solidFill>
                  <a:srgbClr val="0432FF"/>
                </a:solidFill>
                <a:latin typeface="Meiryo" panose="020B0604030504040204" pitchFamily="34" charset="-128"/>
                <a:ea typeface="Meiryo" panose="020B0604030504040204" pitchFamily="34" charset="-128"/>
              </a:rPr>
              <a:t>該当するサービスがない</a:t>
            </a:r>
          </a:p>
        </p:txBody>
      </p:sp>
      <p:sp>
        <p:nvSpPr>
          <p:cNvPr id="21" name="テキスト ボックス 20">
            <a:extLst>
              <a:ext uri="{FF2B5EF4-FFF2-40B4-BE49-F238E27FC236}">
                <a16:creationId xmlns:a16="http://schemas.microsoft.com/office/drawing/2014/main" id="{6C59C233-0BC9-1149-9A5C-900B43F2D96D}"/>
              </a:ext>
            </a:extLst>
          </p:cNvPr>
          <p:cNvSpPr txBox="1"/>
          <p:nvPr/>
        </p:nvSpPr>
        <p:spPr>
          <a:xfrm>
            <a:off x="5793134" y="824482"/>
            <a:ext cx="2765609" cy="307777"/>
          </a:xfrm>
          <a:prstGeom prst="rect">
            <a:avLst/>
          </a:prstGeom>
          <a:noFill/>
        </p:spPr>
        <p:txBody>
          <a:bodyPr wrap="square" rtlCol="0">
            <a:spAutoFit/>
          </a:bodyPr>
          <a:lstStyle/>
          <a:p>
            <a:pPr algn="ctr"/>
            <a:r>
              <a:rPr kumimoji="1" lang="en-US" altLang="ja-JP" sz="1400" b="1" dirty="0" err="1">
                <a:solidFill>
                  <a:srgbClr val="0432FF"/>
                </a:solidFill>
                <a:latin typeface="Meiryo" panose="020B0604030504040204" pitchFamily="34" charset="-128"/>
                <a:ea typeface="Meiryo" panose="020B0604030504040204" pitchFamily="34" charset="-128"/>
              </a:rPr>
              <a:t>MaaS</a:t>
            </a:r>
            <a:r>
              <a:rPr kumimoji="1" lang="ja-JP" altLang="en-US" sz="1400" b="1">
                <a:solidFill>
                  <a:srgbClr val="0432FF"/>
                </a:solidFill>
                <a:latin typeface="Meiryo" panose="020B0604030504040204" pitchFamily="34" charset="-128"/>
                <a:ea typeface="Meiryo" panose="020B0604030504040204" pitchFamily="34" charset="-128"/>
              </a:rPr>
              <a:t>に相当するサービス</a:t>
            </a:r>
          </a:p>
        </p:txBody>
      </p:sp>
    </p:spTree>
    <p:extLst>
      <p:ext uri="{BB962C8B-B14F-4D97-AF65-F5344CB8AC3E}">
        <p14:creationId xmlns:p14="http://schemas.microsoft.com/office/powerpoint/2010/main" val="42296052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円/楕円 10">
            <a:extLst>
              <a:ext uri="{FF2B5EF4-FFF2-40B4-BE49-F238E27FC236}">
                <a16:creationId xmlns:a16="http://schemas.microsoft.com/office/drawing/2014/main" id="{8CF67279-78B9-8E4A-A1F5-CF007BF335E2}"/>
              </a:ext>
            </a:extLst>
          </p:cNvPr>
          <p:cNvSpPr/>
          <p:nvPr/>
        </p:nvSpPr>
        <p:spPr>
          <a:xfrm>
            <a:off x="330004" y="800294"/>
            <a:ext cx="8483994" cy="5719775"/>
          </a:xfrm>
          <a:prstGeom prst="ellipse">
            <a:avLst/>
          </a:prstGeom>
          <a:solidFill>
            <a:schemeClr val="tx2">
              <a:lumMod val="40000"/>
              <a:lumOff val="60000"/>
            </a:schemeClr>
          </a:solidFill>
          <a:ln>
            <a:solidFill>
              <a:schemeClr val="tx2">
                <a:lumMod val="40000"/>
                <a:lumOff val="6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A59827FC-7AF4-CF49-B41D-1C8244E3B208}"/>
              </a:ext>
            </a:extLst>
          </p:cNvPr>
          <p:cNvSpPr>
            <a:spLocks noGrp="1"/>
          </p:cNvSpPr>
          <p:nvPr>
            <p:ph type="title"/>
          </p:nvPr>
        </p:nvSpPr>
        <p:spPr/>
        <p:txBody>
          <a:bodyPr/>
          <a:lstStyle/>
          <a:p>
            <a:r>
              <a:rPr kumimoji="1" lang="en-US" altLang="ja-JP" dirty="0" err="1"/>
              <a:t>MaaS</a:t>
            </a:r>
            <a:r>
              <a:rPr kumimoji="1" lang="ja-JP" altLang="en-US"/>
              <a:t>エコシステムのフレームワーク</a:t>
            </a:r>
          </a:p>
        </p:txBody>
      </p:sp>
      <p:sp>
        <p:nvSpPr>
          <p:cNvPr id="3" name="円/楕円 2">
            <a:extLst>
              <a:ext uri="{FF2B5EF4-FFF2-40B4-BE49-F238E27FC236}">
                <a16:creationId xmlns:a16="http://schemas.microsoft.com/office/drawing/2014/main" id="{3A424796-C10E-F845-8FF9-EB465050DFE2}"/>
              </a:ext>
            </a:extLst>
          </p:cNvPr>
          <p:cNvSpPr/>
          <p:nvPr/>
        </p:nvSpPr>
        <p:spPr>
          <a:xfrm>
            <a:off x="1001911" y="795129"/>
            <a:ext cx="7140178" cy="4476585"/>
          </a:xfrm>
          <a:prstGeom prst="ellipse">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 name="円/楕円 3">
            <a:extLst>
              <a:ext uri="{FF2B5EF4-FFF2-40B4-BE49-F238E27FC236}">
                <a16:creationId xmlns:a16="http://schemas.microsoft.com/office/drawing/2014/main" id="{83534A28-0B3C-0D42-9FD6-50736A0A520D}"/>
              </a:ext>
            </a:extLst>
          </p:cNvPr>
          <p:cNvSpPr/>
          <p:nvPr/>
        </p:nvSpPr>
        <p:spPr>
          <a:xfrm>
            <a:off x="1775223" y="795129"/>
            <a:ext cx="5593554" cy="3379305"/>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円/楕円 4">
            <a:extLst>
              <a:ext uri="{FF2B5EF4-FFF2-40B4-BE49-F238E27FC236}">
                <a16:creationId xmlns:a16="http://schemas.microsoft.com/office/drawing/2014/main" id="{16C61C62-A22B-2C4F-B2AC-9C5175C50FD3}"/>
              </a:ext>
            </a:extLst>
          </p:cNvPr>
          <p:cNvSpPr/>
          <p:nvPr/>
        </p:nvSpPr>
        <p:spPr>
          <a:xfrm>
            <a:off x="2681673" y="795129"/>
            <a:ext cx="3780656" cy="2122999"/>
          </a:xfrm>
          <a:prstGeom prst="ellipse">
            <a:avLst/>
          </a:prstGeom>
          <a:solidFill>
            <a:schemeClr val="tx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テキスト ボックス 5">
            <a:extLst>
              <a:ext uri="{FF2B5EF4-FFF2-40B4-BE49-F238E27FC236}">
                <a16:creationId xmlns:a16="http://schemas.microsoft.com/office/drawing/2014/main" id="{D0179A7D-4CD8-6E40-9610-BAB006F69F0F}"/>
              </a:ext>
            </a:extLst>
          </p:cNvPr>
          <p:cNvSpPr txBox="1"/>
          <p:nvPr/>
        </p:nvSpPr>
        <p:spPr>
          <a:xfrm>
            <a:off x="3232174" y="1131211"/>
            <a:ext cx="2688557" cy="1231106"/>
          </a:xfrm>
          <a:prstGeom prst="rect">
            <a:avLst/>
          </a:prstGeom>
          <a:noFill/>
        </p:spPr>
        <p:txBody>
          <a:bodyPr wrap="none" rtlCol="0">
            <a:spAutoFit/>
          </a:bodyPr>
          <a:lstStyle/>
          <a:p>
            <a:pPr algn="ctr"/>
            <a:r>
              <a:rPr kumimoji="1" lang="en-US" altLang="ja-JP" sz="2800" b="1" dirty="0" err="1">
                <a:solidFill>
                  <a:schemeClr val="bg1"/>
                </a:solidFill>
                <a:latin typeface="Meiryo" panose="020B0604030504040204" pitchFamily="34" charset="-128"/>
                <a:ea typeface="Meiryo" panose="020B0604030504040204" pitchFamily="34" charset="-128"/>
              </a:rPr>
              <a:t>MaaS</a:t>
            </a:r>
            <a:endParaRPr kumimoji="1" lang="en-US" altLang="ja-JP" sz="2800" b="1" dirty="0">
              <a:solidFill>
                <a:schemeClr val="bg1"/>
              </a:solidFill>
              <a:latin typeface="Meiryo" panose="020B0604030504040204" pitchFamily="34" charset="-128"/>
              <a:ea typeface="Meiryo" panose="020B0604030504040204" pitchFamily="34" charset="-128"/>
            </a:endParaRPr>
          </a:p>
          <a:p>
            <a:pPr algn="ctr"/>
            <a:r>
              <a:rPr kumimoji="1" lang="ja-JP" altLang="en-US" sz="2800" b="1">
                <a:solidFill>
                  <a:schemeClr val="bg1"/>
                </a:solidFill>
                <a:latin typeface="Meiryo" panose="020B0604030504040204" pitchFamily="34" charset="-128"/>
                <a:ea typeface="Meiryo" panose="020B0604030504040204" pitchFamily="34" charset="-128"/>
              </a:rPr>
              <a:t>プロバイダー</a:t>
            </a:r>
            <a:endParaRPr kumimoji="1" lang="en-US" altLang="ja-JP" sz="2800" b="1" dirty="0">
              <a:solidFill>
                <a:schemeClr val="bg1"/>
              </a:solidFill>
              <a:latin typeface="Meiryo" panose="020B0604030504040204" pitchFamily="34" charset="-128"/>
              <a:ea typeface="Meiryo" panose="020B0604030504040204" pitchFamily="34" charset="-128"/>
            </a:endParaRPr>
          </a:p>
          <a:p>
            <a:pPr algn="ctr"/>
            <a:r>
              <a:rPr lang="ja-JP" altLang="en-US" b="1">
                <a:solidFill>
                  <a:schemeClr val="bg1"/>
                </a:solidFill>
                <a:latin typeface="Meiryo" panose="020B0604030504040204" pitchFamily="34" charset="-128"/>
                <a:ea typeface="Meiryo" panose="020B0604030504040204" pitchFamily="34" charset="-128"/>
              </a:rPr>
              <a:t>（</a:t>
            </a:r>
            <a:r>
              <a:rPr lang="en-US" altLang="ja-JP" b="1" dirty="0" err="1">
                <a:solidFill>
                  <a:schemeClr val="bg1"/>
                </a:solidFill>
                <a:latin typeface="Meiryo" panose="020B0604030504040204" pitchFamily="34" charset="-128"/>
                <a:ea typeface="Meiryo" panose="020B0604030504040204" pitchFamily="34" charset="-128"/>
              </a:rPr>
              <a:t>MaaS</a:t>
            </a:r>
            <a:r>
              <a:rPr lang="ja-JP" altLang="en-US" b="1">
                <a:solidFill>
                  <a:schemeClr val="bg1"/>
                </a:solidFill>
                <a:latin typeface="Meiryo" panose="020B0604030504040204" pitchFamily="34" charset="-128"/>
                <a:ea typeface="Meiryo" panose="020B0604030504040204" pitchFamily="34" charset="-128"/>
              </a:rPr>
              <a:t>オペレーター）</a:t>
            </a:r>
            <a:endParaRPr kumimoji="1" lang="ja-JP" altLang="en-US" b="1">
              <a:solidFill>
                <a:schemeClr val="bg1"/>
              </a:solidFill>
              <a:latin typeface="Meiryo" panose="020B0604030504040204" pitchFamily="34" charset="-128"/>
              <a:ea typeface="Meiryo" panose="020B0604030504040204" pitchFamily="34" charset="-128"/>
            </a:endParaRPr>
          </a:p>
        </p:txBody>
      </p:sp>
      <p:sp>
        <p:nvSpPr>
          <p:cNvPr id="7" name="テキスト ボックス 6">
            <a:extLst>
              <a:ext uri="{FF2B5EF4-FFF2-40B4-BE49-F238E27FC236}">
                <a16:creationId xmlns:a16="http://schemas.microsoft.com/office/drawing/2014/main" id="{66938D2B-6996-C34F-A3AB-514E0D4C2FD8}"/>
              </a:ext>
            </a:extLst>
          </p:cNvPr>
          <p:cNvSpPr txBox="1"/>
          <p:nvPr/>
        </p:nvSpPr>
        <p:spPr>
          <a:xfrm>
            <a:off x="1986678" y="2442708"/>
            <a:ext cx="1569660" cy="646331"/>
          </a:xfrm>
          <a:prstGeom prst="rect">
            <a:avLst/>
          </a:prstGeom>
          <a:noFill/>
        </p:spPr>
        <p:txBody>
          <a:bodyPr wrap="none" rtlCol="0">
            <a:spAutoFit/>
          </a:bodyPr>
          <a:lstStyle/>
          <a:p>
            <a:r>
              <a:rPr kumimoji="1" lang="ja-JP" altLang="en-US">
                <a:solidFill>
                  <a:schemeClr val="bg1"/>
                </a:solidFill>
                <a:latin typeface="Meiryo" panose="020B0604030504040204" pitchFamily="34" charset="-128"/>
                <a:ea typeface="Meiryo" panose="020B0604030504040204" pitchFamily="34" charset="-128"/>
              </a:rPr>
              <a:t>データ</a:t>
            </a:r>
            <a:endParaRPr kumimoji="1" lang="en-US" altLang="ja-JP" dirty="0">
              <a:solidFill>
                <a:schemeClr val="bg1"/>
              </a:solidFill>
              <a:latin typeface="Meiryo" panose="020B0604030504040204" pitchFamily="34" charset="-128"/>
              <a:ea typeface="Meiryo" panose="020B0604030504040204" pitchFamily="34" charset="-128"/>
            </a:endParaRPr>
          </a:p>
          <a:p>
            <a:r>
              <a:rPr kumimoji="1" lang="ja-JP" altLang="en-US">
                <a:solidFill>
                  <a:schemeClr val="bg1"/>
                </a:solidFill>
                <a:latin typeface="Meiryo" panose="020B0604030504040204" pitchFamily="34" charset="-128"/>
                <a:ea typeface="Meiryo" panose="020B0604030504040204" pitchFamily="34" charset="-128"/>
              </a:rPr>
              <a:t>プロバイダー</a:t>
            </a:r>
          </a:p>
        </p:txBody>
      </p:sp>
      <p:sp>
        <p:nvSpPr>
          <p:cNvPr id="8" name="テキスト ボックス 7">
            <a:extLst>
              <a:ext uri="{FF2B5EF4-FFF2-40B4-BE49-F238E27FC236}">
                <a16:creationId xmlns:a16="http://schemas.microsoft.com/office/drawing/2014/main" id="{8C5B9ED6-F096-204C-A7DA-A6FDBF63CB41}"/>
              </a:ext>
            </a:extLst>
          </p:cNvPr>
          <p:cNvSpPr txBox="1"/>
          <p:nvPr/>
        </p:nvSpPr>
        <p:spPr>
          <a:xfrm>
            <a:off x="3902587" y="3119101"/>
            <a:ext cx="1338828" cy="369332"/>
          </a:xfrm>
          <a:prstGeom prst="rect">
            <a:avLst/>
          </a:prstGeom>
          <a:noFill/>
        </p:spPr>
        <p:txBody>
          <a:bodyPr wrap="none" rtlCol="0">
            <a:spAutoFit/>
          </a:bodyPr>
          <a:lstStyle/>
          <a:p>
            <a:pPr algn="ctr"/>
            <a:r>
              <a:rPr kumimoji="1" lang="ja-JP" altLang="en-US">
                <a:solidFill>
                  <a:schemeClr val="bg1"/>
                </a:solidFill>
                <a:latin typeface="Meiryo" panose="020B0604030504040204" pitchFamily="34" charset="-128"/>
                <a:ea typeface="Meiryo" panose="020B0604030504040204" pitchFamily="34" charset="-128"/>
              </a:rPr>
              <a:t>交通事業者</a:t>
            </a:r>
          </a:p>
        </p:txBody>
      </p:sp>
      <p:sp>
        <p:nvSpPr>
          <p:cNvPr id="9" name="テキスト ボックス 8">
            <a:extLst>
              <a:ext uri="{FF2B5EF4-FFF2-40B4-BE49-F238E27FC236}">
                <a16:creationId xmlns:a16="http://schemas.microsoft.com/office/drawing/2014/main" id="{B060717B-6AC6-6640-9878-5F0A295021FA}"/>
              </a:ext>
            </a:extLst>
          </p:cNvPr>
          <p:cNvSpPr txBox="1"/>
          <p:nvPr/>
        </p:nvSpPr>
        <p:spPr>
          <a:xfrm>
            <a:off x="5908331" y="2442707"/>
            <a:ext cx="1107996" cy="646331"/>
          </a:xfrm>
          <a:prstGeom prst="rect">
            <a:avLst/>
          </a:prstGeom>
          <a:noFill/>
        </p:spPr>
        <p:txBody>
          <a:bodyPr wrap="none" rtlCol="0">
            <a:spAutoFit/>
          </a:bodyPr>
          <a:lstStyle/>
          <a:p>
            <a:pPr algn="r"/>
            <a:r>
              <a:rPr kumimoji="1" lang="ja-JP" altLang="en-US">
                <a:solidFill>
                  <a:schemeClr val="bg1"/>
                </a:solidFill>
                <a:latin typeface="Meiryo" panose="020B0604030504040204" pitchFamily="34" charset="-128"/>
                <a:ea typeface="Meiryo" panose="020B0604030504040204" pitchFamily="34" charset="-128"/>
              </a:rPr>
              <a:t>顧客</a:t>
            </a:r>
            <a:endParaRPr kumimoji="1" lang="en-US" altLang="ja-JP" dirty="0">
              <a:solidFill>
                <a:schemeClr val="bg1"/>
              </a:solidFill>
              <a:latin typeface="Meiryo" panose="020B0604030504040204" pitchFamily="34" charset="-128"/>
              <a:ea typeface="Meiryo" panose="020B0604030504040204" pitchFamily="34" charset="-128"/>
            </a:endParaRPr>
          </a:p>
          <a:p>
            <a:pPr algn="r"/>
            <a:r>
              <a:rPr kumimoji="1" lang="ja-JP" altLang="en-US">
                <a:solidFill>
                  <a:schemeClr val="bg1"/>
                </a:solidFill>
                <a:latin typeface="Meiryo" panose="020B0604030504040204" pitchFamily="34" charset="-128"/>
                <a:ea typeface="Meiryo" panose="020B0604030504040204" pitchFamily="34" charset="-128"/>
              </a:rPr>
              <a:t>ユーザー</a:t>
            </a:r>
          </a:p>
        </p:txBody>
      </p:sp>
      <p:sp>
        <p:nvSpPr>
          <p:cNvPr id="10" name="テキスト ボックス 9">
            <a:extLst>
              <a:ext uri="{FF2B5EF4-FFF2-40B4-BE49-F238E27FC236}">
                <a16:creationId xmlns:a16="http://schemas.microsoft.com/office/drawing/2014/main" id="{048FAD62-02EE-684D-9759-1F8A29B8FDBC}"/>
              </a:ext>
            </a:extLst>
          </p:cNvPr>
          <p:cNvSpPr txBox="1"/>
          <p:nvPr/>
        </p:nvSpPr>
        <p:spPr>
          <a:xfrm>
            <a:off x="3581986" y="3587515"/>
            <a:ext cx="1980029" cy="400110"/>
          </a:xfrm>
          <a:prstGeom prst="rect">
            <a:avLst/>
          </a:prstGeom>
          <a:noFill/>
        </p:spPr>
        <p:txBody>
          <a:bodyPr wrap="none" rtlCol="0">
            <a:spAutoFit/>
          </a:bodyPr>
          <a:lstStyle/>
          <a:p>
            <a:pPr algn="ctr"/>
            <a:r>
              <a:rPr kumimoji="1" lang="ja-JP" altLang="en-US" sz="2000" b="1">
                <a:solidFill>
                  <a:schemeClr val="bg1"/>
                </a:solidFill>
                <a:latin typeface="Meiryo" panose="020B0604030504040204" pitchFamily="34" charset="-128"/>
                <a:ea typeface="Meiryo" panose="020B0604030504040204" pitchFamily="34" charset="-128"/>
              </a:rPr>
              <a:t>コア・ビジネス</a:t>
            </a:r>
          </a:p>
        </p:txBody>
      </p:sp>
      <p:sp>
        <p:nvSpPr>
          <p:cNvPr id="12" name="テキスト ボックス 11">
            <a:extLst>
              <a:ext uri="{FF2B5EF4-FFF2-40B4-BE49-F238E27FC236}">
                <a16:creationId xmlns:a16="http://schemas.microsoft.com/office/drawing/2014/main" id="{FD396D04-E69A-C247-B7FC-EF85C201F08B}"/>
              </a:ext>
            </a:extLst>
          </p:cNvPr>
          <p:cNvSpPr txBox="1"/>
          <p:nvPr/>
        </p:nvSpPr>
        <p:spPr>
          <a:xfrm>
            <a:off x="1256420" y="3399303"/>
            <a:ext cx="1261884" cy="523220"/>
          </a:xfrm>
          <a:prstGeom prst="rect">
            <a:avLst/>
          </a:prstGeom>
          <a:noFill/>
        </p:spPr>
        <p:txBody>
          <a:bodyPr wrap="none" rtlCol="0">
            <a:spAutoFit/>
          </a:bodyPr>
          <a:lstStyle/>
          <a:p>
            <a:r>
              <a:rPr kumimoji="1" lang="ja-JP" altLang="en-US" sz="1400">
                <a:solidFill>
                  <a:schemeClr val="bg1"/>
                </a:solidFill>
                <a:latin typeface="Meiryo" panose="020B0604030504040204" pitchFamily="34" charset="-128"/>
                <a:ea typeface="Meiryo" panose="020B0604030504040204" pitchFamily="34" charset="-128"/>
              </a:rPr>
              <a:t>クラウド</a:t>
            </a:r>
            <a:endParaRPr kumimoji="1" lang="en-US" altLang="ja-JP" sz="1400" dirty="0">
              <a:solidFill>
                <a:schemeClr val="bg1"/>
              </a:solidFill>
              <a:latin typeface="Meiryo" panose="020B0604030504040204" pitchFamily="34" charset="-128"/>
              <a:ea typeface="Meiryo" panose="020B0604030504040204" pitchFamily="34" charset="-128"/>
            </a:endParaRPr>
          </a:p>
          <a:p>
            <a:r>
              <a:rPr kumimoji="1" lang="ja-JP" altLang="en-US" sz="1400">
                <a:solidFill>
                  <a:schemeClr val="bg1"/>
                </a:solidFill>
                <a:latin typeface="Meiryo" panose="020B0604030504040204" pitchFamily="34" charset="-128"/>
                <a:ea typeface="Meiryo" panose="020B0604030504040204" pitchFamily="34" charset="-128"/>
              </a:rPr>
              <a:t>サービス会社</a:t>
            </a:r>
          </a:p>
        </p:txBody>
      </p:sp>
      <p:sp>
        <p:nvSpPr>
          <p:cNvPr id="13" name="テキスト ボックス 12">
            <a:extLst>
              <a:ext uri="{FF2B5EF4-FFF2-40B4-BE49-F238E27FC236}">
                <a16:creationId xmlns:a16="http://schemas.microsoft.com/office/drawing/2014/main" id="{135701D0-687A-4E43-BBBD-C44C8F99207D}"/>
              </a:ext>
            </a:extLst>
          </p:cNvPr>
          <p:cNvSpPr txBox="1"/>
          <p:nvPr/>
        </p:nvSpPr>
        <p:spPr>
          <a:xfrm>
            <a:off x="1686951" y="4146501"/>
            <a:ext cx="2159566" cy="307777"/>
          </a:xfrm>
          <a:prstGeom prst="rect">
            <a:avLst/>
          </a:prstGeom>
          <a:noFill/>
        </p:spPr>
        <p:txBody>
          <a:bodyPr wrap="none" rtlCol="0">
            <a:spAutoFit/>
          </a:bodyPr>
          <a:lstStyle/>
          <a:p>
            <a:r>
              <a:rPr kumimoji="1" lang="ja-JP" altLang="en-US" sz="1400">
                <a:solidFill>
                  <a:schemeClr val="bg1"/>
                </a:solidFill>
                <a:latin typeface="Meiryo" panose="020B0604030504040204" pitchFamily="34" charset="-128"/>
                <a:ea typeface="Meiryo" panose="020B0604030504040204" pitchFamily="34" charset="-128"/>
              </a:rPr>
              <a:t>決済ソリューション企業</a:t>
            </a:r>
          </a:p>
        </p:txBody>
      </p:sp>
      <p:sp>
        <p:nvSpPr>
          <p:cNvPr id="14" name="テキスト ボックス 13">
            <a:extLst>
              <a:ext uri="{FF2B5EF4-FFF2-40B4-BE49-F238E27FC236}">
                <a16:creationId xmlns:a16="http://schemas.microsoft.com/office/drawing/2014/main" id="{0FC44FAD-204A-FF44-B05C-BFB0EFF36DDE}"/>
              </a:ext>
            </a:extLst>
          </p:cNvPr>
          <p:cNvSpPr txBox="1"/>
          <p:nvPr/>
        </p:nvSpPr>
        <p:spPr>
          <a:xfrm>
            <a:off x="3102687" y="4459265"/>
            <a:ext cx="2938625" cy="307777"/>
          </a:xfrm>
          <a:prstGeom prst="rect">
            <a:avLst/>
          </a:prstGeom>
          <a:noFill/>
        </p:spPr>
        <p:txBody>
          <a:bodyPr wrap="none" rtlCol="0">
            <a:spAutoFit/>
          </a:bodyPr>
          <a:lstStyle/>
          <a:p>
            <a:r>
              <a:rPr kumimoji="1" lang="ja-JP" altLang="en-US" sz="1400">
                <a:solidFill>
                  <a:schemeClr val="bg1"/>
                </a:solidFill>
                <a:latin typeface="Meiryo" panose="020B0604030504040204" pitchFamily="34" charset="-128"/>
                <a:ea typeface="Meiryo" panose="020B0604030504040204" pitchFamily="34" charset="-128"/>
              </a:rPr>
              <a:t> チケット発券ソリューション企業</a:t>
            </a:r>
          </a:p>
        </p:txBody>
      </p:sp>
      <p:sp>
        <p:nvSpPr>
          <p:cNvPr id="15" name="テキスト ボックス 14">
            <a:extLst>
              <a:ext uri="{FF2B5EF4-FFF2-40B4-BE49-F238E27FC236}">
                <a16:creationId xmlns:a16="http://schemas.microsoft.com/office/drawing/2014/main" id="{C277E38A-C9F6-A748-A263-33A45E7D6A69}"/>
              </a:ext>
            </a:extLst>
          </p:cNvPr>
          <p:cNvSpPr txBox="1"/>
          <p:nvPr/>
        </p:nvSpPr>
        <p:spPr>
          <a:xfrm>
            <a:off x="6031790" y="3968436"/>
            <a:ext cx="1261884" cy="523220"/>
          </a:xfrm>
          <a:prstGeom prst="rect">
            <a:avLst/>
          </a:prstGeom>
          <a:noFill/>
        </p:spPr>
        <p:txBody>
          <a:bodyPr wrap="none" rtlCol="0">
            <a:spAutoFit/>
          </a:bodyPr>
          <a:lstStyle/>
          <a:p>
            <a:pPr algn="r"/>
            <a:r>
              <a:rPr kumimoji="1" lang="ja-JP" altLang="en-US" sz="1400">
                <a:solidFill>
                  <a:schemeClr val="bg1"/>
                </a:solidFill>
                <a:latin typeface="Meiryo" panose="020B0604030504040204" pitchFamily="34" charset="-128"/>
                <a:ea typeface="Meiryo" panose="020B0604030504040204" pitchFamily="34" charset="-128"/>
              </a:rPr>
              <a:t> 経路検索</a:t>
            </a:r>
            <a:endParaRPr kumimoji="1" lang="en-US" altLang="ja-JP" sz="1400" dirty="0">
              <a:solidFill>
                <a:schemeClr val="bg1"/>
              </a:solidFill>
              <a:latin typeface="Meiryo" panose="020B0604030504040204" pitchFamily="34" charset="-128"/>
              <a:ea typeface="Meiryo" panose="020B0604030504040204" pitchFamily="34" charset="-128"/>
            </a:endParaRPr>
          </a:p>
          <a:p>
            <a:pPr algn="r"/>
            <a:r>
              <a:rPr kumimoji="1" lang="ja-JP" altLang="en-US" sz="1400">
                <a:solidFill>
                  <a:schemeClr val="bg1"/>
                </a:solidFill>
                <a:latin typeface="Meiryo" panose="020B0604030504040204" pitchFamily="34" charset="-128"/>
                <a:ea typeface="Meiryo" panose="020B0604030504040204" pitchFamily="34" charset="-128"/>
              </a:rPr>
              <a:t>サービス企業</a:t>
            </a:r>
          </a:p>
        </p:txBody>
      </p:sp>
      <p:sp>
        <p:nvSpPr>
          <p:cNvPr id="16" name="テキスト ボックス 15">
            <a:extLst>
              <a:ext uri="{FF2B5EF4-FFF2-40B4-BE49-F238E27FC236}">
                <a16:creationId xmlns:a16="http://schemas.microsoft.com/office/drawing/2014/main" id="{588D56F9-A94E-FD4B-AE3F-3371922E95FE}"/>
              </a:ext>
            </a:extLst>
          </p:cNvPr>
          <p:cNvSpPr txBox="1"/>
          <p:nvPr/>
        </p:nvSpPr>
        <p:spPr>
          <a:xfrm>
            <a:off x="6743026" y="3614746"/>
            <a:ext cx="963725" cy="307777"/>
          </a:xfrm>
          <a:prstGeom prst="rect">
            <a:avLst/>
          </a:prstGeom>
          <a:noFill/>
        </p:spPr>
        <p:txBody>
          <a:bodyPr wrap="none" rtlCol="0">
            <a:spAutoFit/>
          </a:bodyPr>
          <a:lstStyle/>
          <a:p>
            <a:r>
              <a:rPr kumimoji="1" lang="ja-JP" altLang="en-US" sz="1400">
                <a:solidFill>
                  <a:schemeClr val="bg1"/>
                </a:solidFill>
                <a:latin typeface="Meiryo" panose="020B0604030504040204" pitchFamily="34" charset="-128"/>
                <a:ea typeface="Meiryo" panose="020B0604030504040204" pitchFamily="34" charset="-128"/>
              </a:rPr>
              <a:t> 通信会社</a:t>
            </a:r>
          </a:p>
        </p:txBody>
      </p:sp>
      <p:sp>
        <p:nvSpPr>
          <p:cNvPr id="17" name="テキスト ボックス 16">
            <a:extLst>
              <a:ext uri="{FF2B5EF4-FFF2-40B4-BE49-F238E27FC236}">
                <a16:creationId xmlns:a16="http://schemas.microsoft.com/office/drawing/2014/main" id="{009530C0-DF33-1C41-916D-A02701970181}"/>
              </a:ext>
            </a:extLst>
          </p:cNvPr>
          <p:cNvSpPr txBox="1"/>
          <p:nvPr/>
        </p:nvSpPr>
        <p:spPr>
          <a:xfrm>
            <a:off x="7076959" y="3268916"/>
            <a:ext cx="963725" cy="307777"/>
          </a:xfrm>
          <a:prstGeom prst="rect">
            <a:avLst/>
          </a:prstGeom>
          <a:noFill/>
        </p:spPr>
        <p:txBody>
          <a:bodyPr wrap="none" rtlCol="0">
            <a:spAutoFit/>
          </a:bodyPr>
          <a:lstStyle/>
          <a:p>
            <a:r>
              <a:rPr kumimoji="1" lang="ja-JP" altLang="en-US" sz="1400">
                <a:solidFill>
                  <a:schemeClr val="bg1"/>
                </a:solidFill>
                <a:latin typeface="Meiryo" panose="020B0604030504040204" pitchFamily="34" charset="-128"/>
                <a:ea typeface="Meiryo" panose="020B0604030504040204" pitchFamily="34" charset="-128"/>
              </a:rPr>
              <a:t> 保険会社</a:t>
            </a:r>
          </a:p>
        </p:txBody>
      </p:sp>
      <p:sp>
        <p:nvSpPr>
          <p:cNvPr id="18" name="テキスト ボックス 17">
            <a:extLst>
              <a:ext uri="{FF2B5EF4-FFF2-40B4-BE49-F238E27FC236}">
                <a16:creationId xmlns:a16="http://schemas.microsoft.com/office/drawing/2014/main" id="{B7F72FB4-FCE2-B14B-81D9-5AD105F4B973}"/>
              </a:ext>
            </a:extLst>
          </p:cNvPr>
          <p:cNvSpPr txBox="1"/>
          <p:nvPr/>
        </p:nvSpPr>
        <p:spPr>
          <a:xfrm>
            <a:off x="3838468" y="4804065"/>
            <a:ext cx="1467068" cy="400110"/>
          </a:xfrm>
          <a:prstGeom prst="rect">
            <a:avLst/>
          </a:prstGeom>
          <a:noFill/>
        </p:spPr>
        <p:txBody>
          <a:bodyPr wrap="none" rtlCol="0">
            <a:spAutoFit/>
          </a:bodyPr>
          <a:lstStyle/>
          <a:p>
            <a:pPr algn="ctr"/>
            <a:r>
              <a:rPr kumimoji="1" lang="ja-JP" altLang="en-US" sz="2000" b="1">
                <a:solidFill>
                  <a:schemeClr val="bg1"/>
                </a:solidFill>
                <a:latin typeface="Meiryo" panose="020B0604030504040204" pitchFamily="34" charset="-128"/>
                <a:ea typeface="Meiryo" panose="020B0604030504040204" pitchFamily="34" charset="-128"/>
              </a:rPr>
              <a:t>拡張企業体</a:t>
            </a:r>
          </a:p>
        </p:txBody>
      </p:sp>
      <p:sp>
        <p:nvSpPr>
          <p:cNvPr id="19" name="テキスト ボックス 18">
            <a:extLst>
              <a:ext uri="{FF2B5EF4-FFF2-40B4-BE49-F238E27FC236}">
                <a16:creationId xmlns:a16="http://schemas.microsoft.com/office/drawing/2014/main" id="{26196CB9-794E-A546-A726-2C6E9C0D2A5C}"/>
              </a:ext>
            </a:extLst>
          </p:cNvPr>
          <p:cNvSpPr txBox="1"/>
          <p:nvPr/>
        </p:nvSpPr>
        <p:spPr>
          <a:xfrm>
            <a:off x="3069026" y="5971493"/>
            <a:ext cx="3005951" cy="400110"/>
          </a:xfrm>
          <a:prstGeom prst="rect">
            <a:avLst/>
          </a:prstGeom>
          <a:noFill/>
        </p:spPr>
        <p:txBody>
          <a:bodyPr wrap="none" rtlCol="0">
            <a:spAutoFit/>
          </a:bodyPr>
          <a:lstStyle/>
          <a:p>
            <a:pPr algn="ctr"/>
            <a:r>
              <a:rPr kumimoji="1" lang="ja-JP" altLang="en-US" sz="2000" b="1">
                <a:solidFill>
                  <a:schemeClr val="bg1"/>
                </a:solidFill>
                <a:latin typeface="Meiryo" panose="020B0604030504040204" pitchFamily="34" charset="-128"/>
                <a:ea typeface="Meiryo" panose="020B0604030504040204" pitchFamily="34" charset="-128"/>
              </a:rPr>
              <a:t>ビジネス・エコシステム</a:t>
            </a:r>
          </a:p>
        </p:txBody>
      </p:sp>
      <p:sp>
        <p:nvSpPr>
          <p:cNvPr id="20" name="テキスト ボックス 19">
            <a:extLst>
              <a:ext uri="{FF2B5EF4-FFF2-40B4-BE49-F238E27FC236}">
                <a16:creationId xmlns:a16="http://schemas.microsoft.com/office/drawing/2014/main" id="{75156486-ECC0-2D4B-99FE-19ECDD084E8E}"/>
              </a:ext>
            </a:extLst>
          </p:cNvPr>
          <p:cNvSpPr txBox="1"/>
          <p:nvPr/>
        </p:nvSpPr>
        <p:spPr>
          <a:xfrm>
            <a:off x="1450633" y="5255321"/>
            <a:ext cx="1441420" cy="307777"/>
          </a:xfrm>
          <a:prstGeom prst="rect">
            <a:avLst/>
          </a:prstGeom>
          <a:noFill/>
        </p:spPr>
        <p:txBody>
          <a:bodyPr wrap="none" rtlCol="0">
            <a:spAutoFit/>
          </a:bodyPr>
          <a:lstStyle/>
          <a:p>
            <a:r>
              <a:rPr kumimoji="1" lang="ja-JP" altLang="en-US" sz="1400">
                <a:solidFill>
                  <a:schemeClr val="bg1"/>
                </a:solidFill>
                <a:latin typeface="Meiryo" panose="020B0604030504040204" pitchFamily="34" charset="-128"/>
                <a:ea typeface="Meiryo" panose="020B0604030504040204" pitchFamily="34" charset="-128"/>
              </a:rPr>
              <a:t>政府・規制当局</a:t>
            </a:r>
          </a:p>
        </p:txBody>
      </p:sp>
      <p:sp>
        <p:nvSpPr>
          <p:cNvPr id="21" name="テキスト ボックス 20">
            <a:extLst>
              <a:ext uri="{FF2B5EF4-FFF2-40B4-BE49-F238E27FC236}">
                <a16:creationId xmlns:a16="http://schemas.microsoft.com/office/drawing/2014/main" id="{E0FAAE61-4FC8-2D4B-87A8-F226945E89DA}"/>
              </a:ext>
            </a:extLst>
          </p:cNvPr>
          <p:cNvSpPr txBox="1"/>
          <p:nvPr/>
        </p:nvSpPr>
        <p:spPr>
          <a:xfrm>
            <a:off x="743856" y="4454278"/>
            <a:ext cx="723275" cy="307777"/>
          </a:xfrm>
          <a:prstGeom prst="rect">
            <a:avLst/>
          </a:prstGeom>
          <a:noFill/>
        </p:spPr>
        <p:txBody>
          <a:bodyPr wrap="none" rtlCol="0">
            <a:spAutoFit/>
          </a:bodyPr>
          <a:lstStyle/>
          <a:p>
            <a:r>
              <a:rPr kumimoji="1" lang="ja-JP" altLang="en-US" sz="1400">
                <a:solidFill>
                  <a:schemeClr val="bg1"/>
                </a:solidFill>
                <a:latin typeface="Meiryo" panose="020B0604030504040204" pitchFamily="34" charset="-128"/>
                <a:ea typeface="Meiryo" panose="020B0604030504040204" pitchFamily="34" charset="-128"/>
              </a:rPr>
              <a:t>投資家</a:t>
            </a:r>
          </a:p>
        </p:txBody>
      </p:sp>
      <p:sp>
        <p:nvSpPr>
          <p:cNvPr id="22" name="テキスト ボックス 21">
            <a:extLst>
              <a:ext uri="{FF2B5EF4-FFF2-40B4-BE49-F238E27FC236}">
                <a16:creationId xmlns:a16="http://schemas.microsoft.com/office/drawing/2014/main" id="{D035B939-E4DB-E741-B5EB-C5FAB458B5EC}"/>
              </a:ext>
            </a:extLst>
          </p:cNvPr>
          <p:cNvSpPr txBox="1"/>
          <p:nvPr/>
        </p:nvSpPr>
        <p:spPr>
          <a:xfrm>
            <a:off x="3272464" y="5507245"/>
            <a:ext cx="1261884" cy="307777"/>
          </a:xfrm>
          <a:prstGeom prst="rect">
            <a:avLst/>
          </a:prstGeom>
          <a:noFill/>
        </p:spPr>
        <p:txBody>
          <a:bodyPr wrap="none" rtlCol="0">
            <a:spAutoFit/>
          </a:bodyPr>
          <a:lstStyle/>
          <a:p>
            <a:r>
              <a:rPr kumimoji="1" lang="ja-JP" altLang="en-US" sz="1400">
                <a:solidFill>
                  <a:schemeClr val="bg1"/>
                </a:solidFill>
                <a:latin typeface="Meiryo" panose="020B0604030504040204" pitchFamily="34" charset="-128"/>
                <a:ea typeface="Meiryo" panose="020B0604030504040204" pitchFamily="34" charset="-128"/>
              </a:rPr>
              <a:t>調査研究機関</a:t>
            </a:r>
          </a:p>
        </p:txBody>
      </p:sp>
      <p:sp>
        <p:nvSpPr>
          <p:cNvPr id="23" name="テキスト ボックス 22">
            <a:extLst>
              <a:ext uri="{FF2B5EF4-FFF2-40B4-BE49-F238E27FC236}">
                <a16:creationId xmlns:a16="http://schemas.microsoft.com/office/drawing/2014/main" id="{4BCA037E-4EA3-1941-832D-194082C18BA3}"/>
              </a:ext>
            </a:extLst>
          </p:cNvPr>
          <p:cNvSpPr txBox="1"/>
          <p:nvPr/>
        </p:nvSpPr>
        <p:spPr>
          <a:xfrm>
            <a:off x="4785839" y="5507245"/>
            <a:ext cx="543739" cy="307777"/>
          </a:xfrm>
          <a:prstGeom prst="rect">
            <a:avLst/>
          </a:prstGeom>
          <a:noFill/>
        </p:spPr>
        <p:txBody>
          <a:bodyPr wrap="none" rtlCol="0">
            <a:spAutoFit/>
          </a:bodyPr>
          <a:lstStyle/>
          <a:p>
            <a:r>
              <a:rPr kumimoji="1" lang="ja-JP" altLang="en-US" sz="1400">
                <a:solidFill>
                  <a:schemeClr val="bg1"/>
                </a:solidFill>
                <a:latin typeface="Meiryo" panose="020B0604030504040204" pitchFamily="34" charset="-128"/>
                <a:ea typeface="Meiryo" panose="020B0604030504040204" pitchFamily="34" charset="-128"/>
              </a:rPr>
              <a:t>大学</a:t>
            </a:r>
          </a:p>
        </p:txBody>
      </p:sp>
      <p:sp>
        <p:nvSpPr>
          <p:cNvPr id="24" name="テキスト ボックス 23">
            <a:extLst>
              <a:ext uri="{FF2B5EF4-FFF2-40B4-BE49-F238E27FC236}">
                <a16:creationId xmlns:a16="http://schemas.microsoft.com/office/drawing/2014/main" id="{13BA4AC3-1390-6D43-BB8C-1921802933CA}"/>
              </a:ext>
            </a:extLst>
          </p:cNvPr>
          <p:cNvSpPr txBox="1"/>
          <p:nvPr/>
        </p:nvSpPr>
        <p:spPr>
          <a:xfrm>
            <a:off x="5709989" y="5205211"/>
            <a:ext cx="1800493" cy="523220"/>
          </a:xfrm>
          <a:prstGeom prst="rect">
            <a:avLst/>
          </a:prstGeom>
          <a:noFill/>
        </p:spPr>
        <p:txBody>
          <a:bodyPr wrap="none" rtlCol="0">
            <a:spAutoFit/>
          </a:bodyPr>
          <a:lstStyle/>
          <a:p>
            <a:pPr algn="r"/>
            <a:r>
              <a:rPr kumimoji="1" lang="ja-JP" altLang="en-US" sz="1400">
                <a:solidFill>
                  <a:schemeClr val="bg1"/>
                </a:solidFill>
                <a:latin typeface="Meiryo" panose="020B0604030504040204" pitchFamily="34" charset="-128"/>
                <a:ea typeface="Meiryo" panose="020B0604030504040204" pitchFamily="34" charset="-128"/>
              </a:rPr>
              <a:t>メディア</a:t>
            </a:r>
            <a:r>
              <a:rPr kumimoji="1" lang="en-US" altLang="ja-JP" sz="1400" dirty="0">
                <a:solidFill>
                  <a:schemeClr val="bg1"/>
                </a:solidFill>
                <a:latin typeface="Meiryo" panose="020B0604030504040204" pitchFamily="34" charset="-128"/>
                <a:ea typeface="Meiryo" panose="020B0604030504040204" pitchFamily="34" charset="-128"/>
              </a:rPr>
              <a:t>&amp;</a:t>
            </a:r>
          </a:p>
          <a:p>
            <a:pPr algn="r"/>
            <a:r>
              <a:rPr kumimoji="1" lang="ja-JP" altLang="en-US" sz="1400">
                <a:solidFill>
                  <a:schemeClr val="bg1"/>
                </a:solidFill>
                <a:latin typeface="Meiryo" panose="020B0604030504040204" pitchFamily="34" charset="-128"/>
                <a:ea typeface="Meiryo" panose="020B0604030504040204" pitchFamily="34" charset="-128"/>
              </a:rPr>
              <a:t>マーケティング会社</a:t>
            </a:r>
          </a:p>
        </p:txBody>
      </p:sp>
      <p:sp>
        <p:nvSpPr>
          <p:cNvPr id="25" name="テキスト ボックス 24">
            <a:extLst>
              <a:ext uri="{FF2B5EF4-FFF2-40B4-BE49-F238E27FC236}">
                <a16:creationId xmlns:a16="http://schemas.microsoft.com/office/drawing/2014/main" id="{CFD829FA-5FC5-F144-8068-81DB8CBB1006}"/>
              </a:ext>
            </a:extLst>
          </p:cNvPr>
          <p:cNvSpPr txBox="1"/>
          <p:nvPr/>
        </p:nvSpPr>
        <p:spPr>
          <a:xfrm>
            <a:off x="7497333" y="4459265"/>
            <a:ext cx="902811" cy="307777"/>
          </a:xfrm>
          <a:prstGeom prst="rect">
            <a:avLst/>
          </a:prstGeom>
          <a:noFill/>
        </p:spPr>
        <p:txBody>
          <a:bodyPr wrap="none" rtlCol="0">
            <a:spAutoFit/>
          </a:bodyPr>
          <a:lstStyle/>
          <a:p>
            <a:pPr algn="r"/>
            <a:r>
              <a:rPr kumimoji="1" lang="ja-JP" altLang="en-US" sz="1400">
                <a:solidFill>
                  <a:schemeClr val="bg1"/>
                </a:solidFill>
                <a:latin typeface="Meiryo" panose="020B0604030504040204" pitchFamily="34" charset="-128"/>
                <a:ea typeface="Meiryo" panose="020B0604030504040204" pitchFamily="34" charset="-128"/>
              </a:rPr>
              <a:t>労働組合</a:t>
            </a:r>
          </a:p>
        </p:txBody>
      </p:sp>
      <p:sp>
        <p:nvSpPr>
          <p:cNvPr id="26" name="テキスト ボックス 25">
            <a:hlinkClick r:id="rId2"/>
            <a:extLst>
              <a:ext uri="{FF2B5EF4-FFF2-40B4-BE49-F238E27FC236}">
                <a16:creationId xmlns:a16="http://schemas.microsoft.com/office/drawing/2014/main" id="{643F1AE5-901C-A445-B1BE-94E7CBD1173A}"/>
              </a:ext>
            </a:extLst>
          </p:cNvPr>
          <p:cNvSpPr txBox="1"/>
          <p:nvPr/>
        </p:nvSpPr>
        <p:spPr>
          <a:xfrm>
            <a:off x="6610235" y="6255573"/>
            <a:ext cx="2446504" cy="338554"/>
          </a:xfrm>
          <a:prstGeom prst="rect">
            <a:avLst/>
          </a:prstGeom>
          <a:noFill/>
        </p:spPr>
        <p:txBody>
          <a:bodyPr wrap="none" rtlCol="0">
            <a:spAutoFit/>
          </a:bodyPr>
          <a:lstStyle/>
          <a:p>
            <a:pPr algn="r"/>
            <a:r>
              <a:rPr kumimoji="1" lang="en-US" altLang="ja-JP" sz="800" dirty="0"/>
              <a:t>The Business Ecosystem of Mobility-as-a-Service/2017</a:t>
            </a:r>
          </a:p>
          <a:p>
            <a:pPr algn="r"/>
            <a:r>
              <a:rPr lang="ja-JP" altLang="en-US" sz="800"/>
              <a:t>を参考に作成</a:t>
            </a:r>
            <a:endParaRPr kumimoji="1" lang="ja-JP" altLang="en-US" sz="800"/>
          </a:p>
        </p:txBody>
      </p:sp>
    </p:spTree>
    <p:extLst>
      <p:ext uri="{BB962C8B-B14F-4D97-AF65-F5344CB8AC3E}">
        <p14:creationId xmlns:p14="http://schemas.microsoft.com/office/powerpoint/2010/main" val="225269710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830355" y="2775338"/>
            <a:ext cx="7499634"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2800" dirty="0">
                <a:solidFill>
                  <a:schemeClr val="bg1"/>
                </a:solidFill>
                <a:latin typeface="Meiryo" panose="020B0604030504040204" pitchFamily="34" charset="-128"/>
                <a:ea typeface="Meiryo" panose="020B0604030504040204" pitchFamily="34" charset="-128"/>
                <a:cs typeface="Arial"/>
              </a:rPr>
              <a:t>5G </a:t>
            </a:r>
            <a:r>
              <a:rPr lang="ja-JP" altLang="en-US" sz="2800" dirty="0">
                <a:solidFill>
                  <a:schemeClr val="bg1"/>
                </a:solidFill>
                <a:latin typeface="Meiryo" panose="020B0604030504040204" pitchFamily="34" charset="-128"/>
                <a:ea typeface="Meiryo" panose="020B0604030504040204" pitchFamily="34" charset="-128"/>
                <a:cs typeface="Arial"/>
              </a:rPr>
              <a:t>（次世代移動体通信システム）</a:t>
            </a:r>
            <a:endParaRPr lang="en-US" altLang="ja-JP" sz="2800" dirty="0">
              <a:solidFill>
                <a:schemeClr val="bg1"/>
              </a:solidFill>
              <a:latin typeface="Meiryo" panose="020B0604030504040204" pitchFamily="34" charset="-128"/>
              <a:ea typeface="Meiryo" panose="020B0604030504040204" pitchFamily="34" charset="-128"/>
              <a:cs typeface="Arial"/>
            </a:endParaRPr>
          </a:p>
        </p:txBody>
      </p:sp>
      <p:sp>
        <p:nvSpPr>
          <p:cNvPr id="7" name="正方形/長方形 6"/>
          <p:cNvSpPr/>
          <p:nvPr/>
        </p:nvSpPr>
        <p:spPr>
          <a:xfrm>
            <a:off x="830354" y="2775338"/>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
        <p:nvSpPr>
          <p:cNvPr id="2" name="正方形/長方形 1">
            <a:extLst>
              <a:ext uri="{FF2B5EF4-FFF2-40B4-BE49-F238E27FC236}">
                <a16:creationId xmlns:a16="http://schemas.microsoft.com/office/drawing/2014/main" id="{0475DDDA-0DC7-7547-B64C-AEC0A41EDE5F}"/>
              </a:ext>
            </a:extLst>
          </p:cNvPr>
          <p:cNvSpPr/>
          <p:nvPr/>
        </p:nvSpPr>
        <p:spPr>
          <a:xfrm>
            <a:off x="814011" y="2406006"/>
            <a:ext cx="4108817" cy="369332"/>
          </a:xfrm>
          <a:prstGeom prst="rect">
            <a:avLst/>
          </a:prstGeom>
        </p:spPr>
        <p:txBody>
          <a:bodyPr wrap="none">
            <a:spAutoFit/>
          </a:bodyPr>
          <a:lstStyle/>
          <a:p>
            <a:pPr algn="ctr"/>
            <a:r>
              <a:rPr lang="ja-JP" altLang="en-US">
                <a:solidFill>
                  <a:srgbClr val="0070C0"/>
                </a:solidFill>
                <a:latin typeface="Meiryo" panose="020B0604030504040204" pitchFamily="34" charset="-128"/>
                <a:ea typeface="Meiryo" panose="020B0604030504040204" pitchFamily="34" charset="-128"/>
              </a:rPr>
              <a:t>デジタル時代の</a:t>
            </a:r>
            <a:r>
              <a:rPr lang="ja-JP" altLang="ja-JP">
                <a:solidFill>
                  <a:srgbClr val="0070C0"/>
                </a:solidFill>
                <a:latin typeface="Meiryo" panose="020B0604030504040204" pitchFamily="34" charset="-128"/>
                <a:ea typeface="Meiryo" panose="020B0604030504040204" pitchFamily="34" charset="-128"/>
              </a:rPr>
              <a:t>データ連係基盤</a:t>
            </a:r>
            <a:r>
              <a:rPr lang="ja-JP" altLang="en-US">
                <a:solidFill>
                  <a:srgbClr val="0070C0"/>
                </a:solidFill>
                <a:latin typeface="Meiryo" panose="020B0604030504040204" pitchFamily="34" charset="-128"/>
                <a:ea typeface="Meiryo" panose="020B0604030504040204" pitchFamily="34" charset="-128"/>
              </a:rPr>
              <a:t>となる</a:t>
            </a:r>
            <a:endParaRPr lang="en-US" altLang="ja-JP" dirty="0">
              <a:solidFill>
                <a:srgbClr val="0070C0"/>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561077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正方形/長方形 43"/>
          <p:cNvSpPr/>
          <p:nvPr/>
        </p:nvSpPr>
        <p:spPr>
          <a:xfrm>
            <a:off x="577626" y="790865"/>
            <a:ext cx="7991923" cy="5732318"/>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メイリオ"/>
            </a:endParaRPr>
          </a:p>
        </p:txBody>
      </p:sp>
      <p:sp>
        <p:nvSpPr>
          <p:cNvPr id="5" name="正方形/長方形 4"/>
          <p:cNvSpPr/>
          <p:nvPr/>
        </p:nvSpPr>
        <p:spPr>
          <a:xfrm>
            <a:off x="755650" y="3807866"/>
            <a:ext cx="7613853" cy="261813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r"/>
            <a:endParaRPr kumimoji="1" lang="ja-JP" altLang="en-US" sz="1200" dirty="0">
              <a:solidFill>
                <a:srgbClr val="FFFFFF"/>
              </a:solidFill>
              <a:latin typeface="Meiryo" panose="020B0604030504040204" pitchFamily="34" charset="-128"/>
              <a:ea typeface="Meiryo" panose="020B0604030504040204" pitchFamily="34" charset="-128"/>
              <a:cs typeface="メイリオ"/>
            </a:endParaRPr>
          </a:p>
        </p:txBody>
      </p:sp>
      <p:sp>
        <p:nvSpPr>
          <p:cNvPr id="4" name="正方形/長方形 3"/>
          <p:cNvSpPr/>
          <p:nvPr/>
        </p:nvSpPr>
        <p:spPr>
          <a:xfrm>
            <a:off x="755650" y="1110348"/>
            <a:ext cx="7632700" cy="2571402"/>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メイリオ"/>
            </a:endParaRPr>
          </a:p>
        </p:txBody>
      </p:sp>
      <p:sp>
        <p:nvSpPr>
          <p:cNvPr id="90" name="正方形/長方形 89">
            <a:extLst>
              <a:ext uri="{FF2B5EF4-FFF2-40B4-BE49-F238E27FC236}">
                <a16:creationId xmlns:a16="http://schemas.microsoft.com/office/drawing/2014/main" id="{27408888-E6EF-654F-8DF2-FBEB9C2BA417}"/>
              </a:ext>
            </a:extLst>
          </p:cNvPr>
          <p:cNvSpPr/>
          <p:nvPr/>
        </p:nvSpPr>
        <p:spPr>
          <a:xfrm>
            <a:off x="763039" y="1122054"/>
            <a:ext cx="7632699" cy="5328043"/>
          </a:xfrm>
          <a:prstGeom prst="rect">
            <a:avLst/>
          </a:prstGeom>
          <a:solidFill>
            <a:srgbClr val="00B050">
              <a:alpha val="65098"/>
            </a:srgbClr>
          </a:solidFill>
          <a:ln w="38100">
            <a:no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7" name="正方形/長方形 86">
            <a:extLst>
              <a:ext uri="{FF2B5EF4-FFF2-40B4-BE49-F238E27FC236}">
                <a16:creationId xmlns:a16="http://schemas.microsoft.com/office/drawing/2014/main" id="{26596550-F90B-384D-ABA6-4692E26875BF}"/>
              </a:ext>
            </a:extLst>
          </p:cNvPr>
          <p:cNvSpPr/>
          <p:nvPr/>
        </p:nvSpPr>
        <p:spPr>
          <a:xfrm>
            <a:off x="763039" y="2840500"/>
            <a:ext cx="3907151" cy="3597891"/>
          </a:xfrm>
          <a:prstGeom prst="rect">
            <a:avLst/>
          </a:prstGeom>
          <a:solidFill>
            <a:srgbClr val="FF6666">
              <a:alpha val="69804"/>
            </a:srgbClr>
          </a:solidFill>
          <a:ln w="38100">
            <a:no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a:xfrm>
            <a:off x="230400" y="266400"/>
            <a:ext cx="8686800" cy="416221"/>
          </a:xfrm>
        </p:spPr>
        <p:txBody>
          <a:bodyPr lIns="0" rIns="0"/>
          <a:lstStyle/>
          <a:p>
            <a:r>
              <a:rPr lang="ja-JP" altLang="en-US" sz="2700">
                <a:solidFill>
                  <a:schemeClr val="tx1">
                    <a:lumMod val="50000"/>
                    <a:lumOff val="50000"/>
                  </a:schemeClr>
                </a:solidFill>
                <a:latin typeface="Meiryo" panose="020B0604030504040204" pitchFamily="34" charset="-128"/>
                <a:ea typeface="Meiryo" panose="020B0604030504040204" pitchFamily="34" charset="-128"/>
              </a:rPr>
              <a:t>サイバーフィジカルシステムと</a:t>
            </a:r>
            <a:r>
              <a:rPr lang="en-US" altLang="ja-JP" sz="2700" dirty="0">
                <a:solidFill>
                  <a:schemeClr val="tx1">
                    <a:lumMod val="50000"/>
                    <a:lumOff val="50000"/>
                  </a:schemeClr>
                </a:solidFill>
                <a:latin typeface="Meiryo" panose="020B0604030504040204" pitchFamily="34" charset="-128"/>
                <a:ea typeface="Meiryo" panose="020B0604030504040204" pitchFamily="34" charset="-128"/>
              </a:rPr>
              <a:t>IoT</a:t>
            </a:r>
            <a:endParaRPr kumimoji="1" lang="ja-JP" altLang="en-US" sz="2700" dirty="0">
              <a:latin typeface="Meiryo" panose="020B0604030504040204" pitchFamily="34" charset="-128"/>
              <a:ea typeface="Meiryo" panose="020B0604030504040204" pitchFamily="34" charset="-128"/>
            </a:endParaRPr>
          </a:p>
        </p:txBody>
      </p:sp>
      <p:sp>
        <p:nvSpPr>
          <p:cNvPr id="7" name="円/楕円 6"/>
          <p:cNvSpPr/>
          <p:nvPr/>
        </p:nvSpPr>
        <p:spPr>
          <a:xfrm>
            <a:off x="1886709" y="1474753"/>
            <a:ext cx="1898455" cy="1898455"/>
          </a:xfrm>
          <a:prstGeom prst="ellips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8" name="円/楕円 7"/>
          <p:cNvSpPr/>
          <p:nvPr/>
        </p:nvSpPr>
        <p:spPr>
          <a:xfrm>
            <a:off x="5340912" y="1474753"/>
            <a:ext cx="1898455" cy="1898455"/>
          </a:xfrm>
          <a:prstGeom prst="ellips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9" name="円/楕円 8"/>
          <p:cNvSpPr/>
          <p:nvPr/>
        </p:nvSpPr>
        <p:spPr>
          <a:xfrm>
            <a:off x="3604851" y="4410865"/>
            <a:ext cx="1898455" cy="1898455"/>
          </a:xfrm>
          <a:prstGeom prst="ellips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8" name="上矢印 17"/>
          <p:cNvSpPr/>
          <p:nvPr/>
        </p:nvSpPr>
        <p:spPr>
          <a:xfrm rot="12915436">
            <a:off x="4839237" y="3227669"/>
            <a:ext cx="1152128" cy="1359365"/>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9" name="上矢印 18"/>
          <p:cNvSpPr/>
          <p:nvPr/>
        </p:nvSpPr>
        <p:spPr>
          <a:xfrm rot="8765260" flipV="1">
            <a:off x="3015170" y="3229746"/>
            <a:ext cx="1152128" cy="1359365"/>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0" name="上矢印 19"/>
          <p:cNvSpPr/>
          <p:nvPr/>
        </p:nvSpPr>
        <p:spPr>
          <a:xfrm rot="16200000" flipV="1">
            <a:off x="3986974" y="1733435"/>
            <a:ext cx="1152128" cy="1359365"/>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2" name="テキスト ボックス 21"/>
          <p:cNvSpPr txBox="1"/>
          <p:nvPr/>
        </p:nvSpPr>
        <p:spPr>
          <a:xfrm>
            <a:off x="3604851" y="5116934"/>
            <a:ext cx="1898455" cy="584775"/>
          </a:xfrm>
          <a:prstGeom prst="rect">
            <a:avLst/>
          </a:prstGeom>
          <a:noFill/>
        </p:spPr>
        <p:txBody>
          <a:bodyPr wrap="square" rtlCol="0" anchor="ctr">
            <a:spAutoFit/>
          </a:bodyPr>
          <a:lstStyle/>
          <a:p>
            <a:pPr algn="ctr"/>
            <a:r>
              <a:rPr kumimoji="1" lang="ja-JP" altLang="en-US" sz="2000" b="1" dirty="0">
                <a:solidFill>
                  <a:schemeClr val="bg1"/>
                </a:solidFill>
                <a:latin typeface="Meiryo" panose="020B0604030504040204" pitchFamily="34" charset="-128"/>
                <a:ea typeface="Meiryo" panose="020B0604030504040204" pitchFamily="34" charset="-128"/>
                <a:cs typeface="Meiryo" charset="-128"/>
              </a:rPr>
              <a:t>データ収集</a:t>
            </a:r>
          </a:p>
          <a:p>
            <a:pPr algn="ctr"/>
            <a:r>
              <a:rPr lang="ja-JP" altLang="en-US" sz="1200" b="1" dirty="0">
                <a:solidFill>
                  <a:schemeClr val="bg1"/>
                </a:solidFill>
                <a:latin typeface="Meiryo" panose="020B0604030504040204" pitchFamily="34" charset="-128"/>
                <a:ea typeface="Meiryo" panose="020B0604030504040204" pitchFamily="34" charset="-128"/>
                <a:cs typeface="Meiryo" charset="-128"/>
              </a:rPr>
              <a:t>モニタリング</a:t>
            </a:r>
            <a:endParaRPr kumimoji="1" lang="ja-JP" altLang="en-US" sz="1200" b="1" dirty="0">
              <a:solidFill>
                <a:schemeClr val="bg1"/>
              </a:solidFill>
              <a:latin typeface="Meiryo" panose="020B0604030504040204" pitchFamily="34" charset="-128"/>
              <a:ea typeface="Meiryo" panose="020B0604030504040204" pitchFamily="34" charset="-128"/>
              <a:cs typeface="Meiryo" charset="-128"/>
            </a:endParaRPr>
          </a:p>
        </p:txBody>
      </p:sp>
      <p:sp>
        <p:nvSpPr>
          <p:cNvPr id="23" name="テキスト ボックス 22"/>
          <p:cNvSpPr txBox="1"/>
          <p:nvPr/>
        </p:nvSpPr>
        <p:spPr>
          <a:xfrm>
            <a:off x="1886709" y="2060196"/>
            <a:ext cx="1898455" cy="769441"/>
          </a:xfrm>
          <a:prstGeom prst="rect">
            <a:avLst/>
          </a:prstGeom>
          <a:noFill/>
        </p:spPr>
        <p:txBody>
          <a:bodyPr wrap="square" rtlCol="0" anchor="ctr">
            <a:spAutoFit/>
          </a:bodyPr>
          <a:lstStyle/>
          <a:p>
            <a:pPr algn="ctr"/>
            <a:r>
              <a:rPr kumimoji="1" lang="ja-JP" altLang="en-US" sz="2000" b="1" dirty="0">
                <a:solidFill>
                  <a:schemeClr val="bg1"/>
                </a:solidFill>
                <a:latin typeface="Meiryo" panose="020B0604030504040204" pitchFamily="34" charset="-128"/>
                <a:ea typeface="Meiryo" panose="020B0604030504040204" pitchFamily="34" charset="-128"/>
                <a:cs typeface="Meiryo" charset="-128"/>
              </a:rPr>
              <a:t>データ解析</a:t>
            </a:r>
            <a:endParaRPr kumimoji="1" lang="en-US" altLang="ja-JP" sz="2000" b="1" dirty="0">
              <a:solidFill>
                <a:schemeClr val="bg1"/>
              </a:solidFill>
              <a:latin typeface="Meiryo" panose="020B0604030504040204" pitchFamily="34" charset="-128"/>
              <a:ea typeface="Meiryo" panose="020B0604030504040204" pitchFamily="34" charset="-128"/>
              <a:cs typeface="Meiryo" charset="-128"/>
            </a:endParaRPr>
          </a:p>
          <a:p>
            <a:pPr algn="ctr"/>
            <a:r>
              <a:rPr kumimoji="1" lang="ja-JP" altLang="en-US" sz="1200" b="1" dirty="0">
                <a:solidFill>
                  <a:schemeClr val="bg1"/>
                </a:solidFill>
                <a:latin typeface="Meiryo" panose="020B0604030504040204" pitchFamily="34" charset="-128"/>
                <a:ea typeface="Meiryo" panose="020B0604030504040204" pitchFamily="34" charset="-128"/>
                <a:cs typeface="Meiryo" charset="-128"/>
              </a:rPr>
              <a:t>原因解明・発見</a:t>
            </a:r>
            <a:r>
              <a:rPr kumimoji="1" lang="en-US" altLang="ja-JP" sz="1200" b="1" dirty="0">
                <a:solidFill>
                  <a:schemeClr val="bg1"/>
                </a:solidFill>
                <a:latin typeface="Meiryo" panose="020B0604030504040204" pitchFamily="34" charset="-128"/>
                <a:ea typeface="Meiryo" panose="020B0604030504040204" pitchFamily="34" charset="-128"/>
                <a:cs typeface="Meiryo" charset="-128"/>
              </a:rPr>
              <a:t>/</a:t>
            </a:r>
            <a:r>
              <a:rPr kumimoji="1" lang="ja-JP" altLang="en-US" sz="1200" b="1" dirty="0">
                <a:solidFill>
                  <a:schemeClr val="bg1"/>
                </a:solidFill>
                <a:latin typeface="Meiryo" panose="020B0604030504040204" pitchFamily="34" charset="-128"/>
                <a:ea typeface="Meiryo" panose="020B0604030504040204" pitchFamily="34" charset="-128"/>
                <a:cs typeface="Meiryo" charset="-128"/>
              </a:rPr>
              <a:t>洞察</a:t>
            </a:r>
          </a:p>
          <a:p>
            <a:pPr algn="ctr"/>
            <a:r>
              <a:rPr kumimoji="1" lang="ja-JP" altLang="en-US" sz="1200" b="1" dirty="0">
                <a:solidFill>
                  <a:schemeClr val="bg1"/>
                </a:solidFill>
                <a:latin typeface="Meiryo" panose="020B0604030504040204" pitchFamily="34" charset="-128"/>
                <a:ea typeface="Meiryo" panose="020B0604030504040204" pitchFamily="34" charset="-128"/>
                <a:cs typeface="Meiryo" charset="-128"/>
              </a:rPr>
              <a:t>計画の最適化</a:t>
            </a:r>
          </a:p>
        </p:txBody>
      </p:sp>
      <p:sp>
        <p:nvSpPr>
          <p:cNvPr id="24" name="テキスト ボックス 23"/>
          <p:cNvSpPr txBox="1"/>
          <p:nvPr/>
        </p:nvSpPr>
        <p:spPr>
          <a:xfrm>
            <a:off x="5340912" y="2071059"/>
            <a:ext cx="1898455" cy="769441"/>
          </a:xfrm>
          <a:prstGeom prst="rect">
            <a:avLst/>
          </a:prstGeom>
          <a:noFill/>
        </p:spPr>
        <p:txBody>
          <a:bodyPr wrap="square" rtlCol="0" anchor="ctr">
            <a:spAutoFit/>
          </a:bodyPr>
          <a:lstStyle/>
          <a:p>
            <a:pPr algn="ctr"/>
            <a:r>
              <a:rPr kumimoji="1" lang="ja-JP" altLang="en-US" sz="2000" b="1" dirty="0">
                <a:solidFill>
                  <a:schemeClr val="bg1"/>
                </a:solidFill>
                <a:latin typeface="Meiryo" panose="020B0604030504040204" pitchFamily="34" charset="-128"/>
                <a:ea typeface="Meiryo" panose="020B0604030504040204" pitchFamily="34" charset="-128"/>
                <a:cs typeface="Meiryo" charset="-128"/>
              </a:rPr>
              <a:t>データ活用</a:t>
            </a:r>
          </a:p>
          <a:p>
            <a:pPr algn="ctr"/>
            <a:r>
              <a:rPr kumimoji="1" lang="ja-JP" altLang="en-US" sz="1200" b="1" dirty="0">
                <a:solidFill>
                  <a:schemeClr val="bg1"/>
                </a:solidFill>
                <a:latin typeface="Meiryo" panose="020B0604030504040204" pitchFamily="34" charset="-128"/>
                <a:ea typeface="Meiryo" panose="020B0604030504040204" pitchFamily="34" charset="-128"/>
                <a:cs typeface="Meiryo" charset="-128"/>
              </a:rPr>
              <a:t>業務処理・情報提供</a:t>
            </a:r>
          </a:p>
          <a:p>
            <a:pPr algn="ctr"/>
            <a:r>
              <a:rPr kumimoji="1" lang="ja-JP" altLang="en-US" sz="1200" b="1" dirty="0">
                <a:solidFill>
                  <a:schemeClr val="bg1"/>
                </a:solidFill>
                <a:latin typeface="Meiryo" panose="020B0604030504040204" pitchFamily="34" charset="-128"/>
                <a:ea typeface="Meiryo" panose="020B0604030504040204" pitchFamily="34" charset="-128"/>
                <a:cs typeface="Meiryo" charset="-128"/>
              </a:rPr>
              <a:t>機器制御</a:t>
            </a:r>
          </a:p>
        </p:txBody>
      </p:sp>
      <p:pic>
        <p:nvPicPr>
          <p:cNvPr id="25" name="図 24" descr="imgres.jpg"/>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590755" y="4988805"/>
            <a:ext cx="1149597" cy="789023"/>
          </a:xfrm>
          <a:prstGeom prst="rect">
            <a:avLst/>
          </a:prstGeom>
          <a:effectLst>
            <a:outerShdw blurRad="50800" dist="76200" dir="2700000" algn="tl" rotWithShape="0">
              <a:prstClr val="black">
                <a:alpha val="40000"/>
              </a:prstClr>
            </a:outerShdw>
          </a:effectLst>
        </p:spPr>
      </p:pic>
      <p:grpSp>
        <p:nvGrpSpPr>
          <p:cNvPr id="26" name="図形グループ 25"/>
          <p:cNvGrpSpPr/>
          <p:nvPr/>
        </p:nvGrpSpPr>
        <p:grpSpPr>
          <a:xfrm>
            <a:off x="1764615" y="5007946"/>
            <a:ext cx="265954" cy="577851"/>
            <a:chOff x="1946324" y="4125162"/>
            <a:chExt cx="969964" cy="2007872"/>
          </a:xfrm>
        </p:grpSpPr>
        <p:sp>
          <p:nvSpPr>
            <p:cNvPr id="27" name="円/楕円 26"/>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メイリオ"/>
              </a:endParaRPr>
            </a:p>
          </p:txBody>
        </p:sp>
        <p:sp>
          <p:nvSpPr>
            <p:cNvPr id="28" name="フローチャート: 論理積ゲート 27"/>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メイリオ"/>
              </a:endParaRPr>
            </a:p>
          </p:txBody>
        </p:sp>
      </p:grpSp>
      <p:grpSp>
        <p:nvGrpSpPr>
          <p:cNvPr id="29" name="図形グループ 28"/>
          <p:cNvGrpSpPr/>
          <p:nvPr/>
        </p:nvGrpSpPr>
        <p:grpSpPr>
          <a:xfrm>
            <a:off x="2289822" y="5007946"/>
            <a:ext cx="265954" cy="577850"/>
            <a:chOff x="1946324" y="4125162"/>
            <a:chExt cx="969964" cy="2007867"/>
          </a:xfrm>
        </p:grpSpPr>
        <p:sp>
          <p:nvSpPr>
            <p:cNvPr id="30" name="円/楕円 29"/>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メイリオ"/>
              </a:endParaRPr>
            </a:p>
          </p:txBody>
        </p:sp>
        <p:sp>
          <p:nvSpPr>
            <p:cNvPr id="31" name="フローチャート: 論理積ゲート 30"/>
            <p:cNvSpPr/>
            <p:nvPr/>
          </p:nvSpPr>
          <p:spPr>
            <a:xfrm rot="16200000">
              <a:off x="1887745" y="5104486"/>
              <a:ext cx="1087122" cy="969964"/>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メイリオ"/>
              </a:endParaRPr>
            </a:p>
          </p:txBody>
        </p:sp>
      </p:grpSp>
      <p:grpSp>
        <p:nvGrpSpPr>
          <p:cNvPr id="32" name="図形グループ 31"/>
          <p:cNvGrpSpPr/>
          <p:nvPr/>
        </p:nvGrpSpPr>
        <p:grpSpPr>
          <a:xfrm>
            <a:off x="2027219" y="5219119"/>
            <a:ext cx="265954" cy="577850"/>
            <a:chOff x="1946324" y="4125162"/>
            <a:chExt cx="969964" cy="2007867"/>
          </a:xfrm>
        </p:grpSpPr>
        <p:sp>
          <p:nvSpPr>
            <p:cNvPr id="33" name="円/楕円 32"/>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メイリオ"/>
              </a:endParaRPr>
            </a:p>
          </p:txBody>
        </p:sp>
        <p:sp>
          <p:nvSpPr>
            <p:cNvPr id="34" name="フローチャート: 論理積ゲート 33"/>
            <p:cNvSpPr/>
            <p:nvPr/>
          </p:nvSpPr>
          <p:spPr>
            <a:xfrm rot="16200000">
              <a:off x="1887745" y="5104486"/>
              <a:ext cx="1087122" cy="969964"/>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メイリオ"/>
              </a:endParaRPr>
            </a:p>
          </p:txBody>
        </p:sp>
      </p:grpSp>
      <p:sp>
        <p:nvSpPr>
          <p:cNvPr id="37" name="テキスト ボックス 36"/>
          <p:cNvSpPr txBox="1"/>
          <p:nvPr/>
        </p:nvSpPr>
        <p:spPr>
          <a:xfrm>
            <a:off x="7234393" y="6130614"/>
            <a:ext cx="1082348" cy="307777"/>
          </a:xfrm>
          <a:prstGeom prst="rect">
            <a:avLst/>
          </a:prstGeom>
          <a:noFill/>
          <a:effectLst>
            <a:outerShdw blurRad="50800" dist="76200" dir="2700000" algn="tl" rotWithShape="0">
              <a:prstClr val="black">
                <a:alpha val="40000"/>
              </a:prstClr>
            </a:outerShdw>
          </a:effectLst>
        </p:spPr>
        <p:txBody>
          <a:bodyPr wrap="none" rtlCol="0">
            <a:spAutoFit/>
          </a:bodyPr>
          <a:lstStyle/>
          <a:p>
            <a:pPr algn="r"/>
            <a:r>
              <a:rPr kumimoji="1" lang="ja-JP" altLang="en-US" sz="1400" b="1" dirty="0">
                <a:solidFill>
                  <a:schemeClr val="bg1"/>
                </a:solidFill>
                <a:latin typeface="Meiryo" panose="020B0604030504040204" pitchFamily="34" charset="-128"/>
                <a:ea typeface="Meiryo" panose="020B0604030504040204" pitchFamily="34" charset="-128"/>
                <a:cs typeface="メイリオ"/>
              </a:rPr>
              <a:t>ヒト・モノ</a:t>
            </a:r>
          </a:p>
        </p:txBody>
      </p:sp>
      <p:sp>
        <p:nvSpPr>
          <p:cNvPr id="38" name="テキスト ボックス 37"/>
          <p:cNvSpPr txBox="1"/>
          <p:nvPr/>
        </p:nvSpPr>
        <p:spPr>
          <a:xfrm>
            <a:off x="5618565" y="1185710"/>
            <a:ext cx="2698176" cy="307777"/>
          </a:xfrm>
          <a:prstGeom prst="rect">
            <a:avLst/>
          </a:prstGeom>
          <a:noFill/>
          <a:effectLst>
            <a:outerShdw blurRad="50800" dist="76200" dir="2700000" algn="tl" rotWithShape="0">
              <a:prstClr val="black">
                <a:alpha val="40000"/>
              </a:prstClr>
            </a:outerShdw>
          </a:effectLst>
        </p:spPr>
        <p:txBody>
          <a:bodyPr wrap="none" rtlCol="0">
            <a:spAutoFit/>
          </a:bodyPr>
          <a:lstStyle/>
          <a:p>
            <a:pPr algn="r"/>
            <a:r>
              <a:rPr kumimoji="1" lang="ja-JP" altLang="en-US" sz="1400" b="1" dirty="0">
                <a:solidFill>
                  <a:srgbClr val="FFFFFF"/>
                </a:solidFill>
                <a:latin typeface="Meiryo" panose="020B0604030504040204" pitchFamily="34" charset="-128"/>
                <a:ea typeface="Meiryo" panose="020B0604030504040204" pitchFamily="34" charset="-128"/>
                <a:cs typeface="メイリオ"/>
              </a:rPr>
              <a:t>クラウド・コンピューティング</a:t>
            </a:r>
          </a:p>
        </p:txBody>
      </p:sp>
      <p:sp>
        <p:nvSpPr>
          <p:cNvPr id="42" name="上矢印 41"/>
          <p:cNvSpPr/>
          <p:nvPr/>
        </p:nvSpPr>
        <p:spPr>
          <a:xfrm rot="16200000" flipV="1">
            <a:off x="2787094" y="4943410"/>
            <a:ext cx="732497" cy="833361"/>
          </a:xfrm>
          <a:prstGeom prst="upArrow">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43" name="上矢印 42"/>
          <p:cNvSpPr/>
          <p:nvPr/>
        </p:nvSpPr>
        <p:spPr>
          <a:xfrm rot="5400000" flipH="1" flipV="1">
            <a:off x="5612901" y="4943410"/>
            <a:ext cx="732497" cy="833361"/>
          </a:xfrm>
          <a:prstGeom prst="upArrow">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61" name="テキスト ボックス 60"/>
          <p:cNvSpPr txBox="1"/>
          <p:nvPr/>
        </p:nvSpPr>
        <p:spPr>
          <a:xfrm>
            <a:off x="1043608" y="4509120"/>
            <a:ext cx="2262158" cy="369332"/>
          </a:xfrm>
          <a:prstGeom prst="rect">
            <a:avLst/>
          </a:prstGeom>
          <a:noFill/>
          <a:effectLst>
            <a:outerShdw blurRad="50800" dist="76200" dir="2700000" algn="tl" rotWithShape="0">
              <a:prstClr val="black">
                <a:alpha val="40000"/>
              </a:prstClr>
            </a:outerShdw>
          </a:effectLst>
        </p:spPr>
        <p:txBody>
          <a:bodyPr wrap="none" rtlCol="0">
            <a:spAutoFit/>
          </a:bodyPr>
          <a:lstStyle/>
          <a:p>
            <a:pPr algn="r"/>
            <a:r>
              <a:rPr kumimoji="1" lang="ja-JP" altLang="en-US" b="1">
                <a:solidFill>
                  <a:srgbClr val="FFFFFF"/>
                </a:solidFill>
                <a:latin typeface="Meiryo" panose="020B0604030504040204" pitchFamily="34" charset="-128"/>
                <a:ea typeface="Meiryo" panose="020B0604030504040204" pitchFamily="34" charset="-128"/>
                <a:cs typeface="メイリオ"/>
              </a:rPr>
              <a:t>日常生活・社会活動</a:t>
            </a:r>
            <a:endParaRPr kumimoji="1" lang="ja-JP" altLang="en-US" b="1" dirty="0">
              <a:solidFill>
                <a:srgbClr val="FFFFFF"/>
              </a:solidFill>
              <a:latin typeface="Meiryo" panose="020B0604030504040204" pitchFamily="34" charset="-128"/>
              <a:ea typeface="Meiryo" panose="020B0604030504040204" pitchFamily="34" charset="-128"/>
              <a:cs typeface="メイリオ"/>
            </a:endParaRPr>
          </a:p>
        </p:txBody>
      </p:sp>
      <p:sp>
        <p:nvSpPr>
          <p:cNvPr id="62" name="テキスト ボックス 61"/>
          <p:cNvSpPr txBox="1"/>
          <p:nvPr/>
        </p:nvSpPr>
        <p:spPr>
          <a:xfrm>
            <a:off x="6014713" y="4509120"/>
            <a:ext cx="2262158" cy="369332"/>
          </a:xfrm>
          <a:prstGeom prst="rect">
            <a:avLst/>
          </a:prstGeom>
          <a:noFill/>
          <a:effectLst>
            <a:outerShdw blurRad="50800" dist="76200" dir="2700000" algn="tl" rotWithShape="0">
              <a:prstClr val="black">
                <a:alpha val="40000"/>
              </a:prstClr>
            </a:outerShdw>
          </a:effectLst>
        </p:spPr>
        <p:txBody>
          <a:bodyPr wrap="none" rtlCol="0">
            <a:spAutoFit/>
          </a:bodyPr>
          <a:lstStyle/>
          <a:p>
            <a:pPr algn="r"/>
            <a:r>
              <a:rPr kumimoji="1" lang="ja-JP" altLang="en-US" b="1" dirty="0">
                <a:solidFill>
                  <a:srgbClr val="FFFFFF"/>
                </a:solidFill>
                <a:latin typeface="Meiryo" panose="020B0604030504040204" pitchFamily="34" charset="-128"/>
                <a:ea typeface="Meiryo" panose="020B0604030504040204" pitchFamily="34" charset="-128"/>
                <a:cs typeface="メイリオ"/>
              </a:rPr>
              <a:t>環境変化・産業活動</a:t>
            </a:r>
          </a:p>
        </p:txBody>
      </p:sp>
      <p:sp>
        <p:nvSpPr>
          <p:cNvPr id="63" name="テキスト ボックス 62"/>
          <p:cNvSpPr txBox="1"/>
          <p:nvPr/>
        </p:nvSpPr>
        <p:spPr>
          <a:xfrm>
            <a:off x="1111567" y="6109084"/>
            <a:ext cx="2469985" cy="307777"/>
          </a:xfrm>
          <a:prstGeom prst="rect">
            <a:avLst/>
          </a:prstGeom>
          <a:noFill/>
          <a:effectLst>
            <a:outerShdw blurRad="50800" dist="38100" dir="2700000" algn="tl" rotWithShape="0">
              <a:prstClr val="black">
                <a:alpha val="40000"/>
              </a:prstClr>
            </a:outerShdw>
          </a:effectLst>
        </p:spPr>
        <p:txBody>
          <a:bodyPr wrap="none" rtlCol="0">
            <a:spAutoFit/>
          </a:bodyPr>
          <a:lstStyle/>
          <a:p>
            <a:pPr algn="ctr"/>
            <a:r>
              <a:rPr kumimoji="1" lang="ja-JP" altLang="en-US" sz="1400" b="1" dirty="0">
                <a:solidFill>
                  <a:schemeClr val="bg1"/>
                </a:solidFill>
                <a:latin typeface="Meiryo" panose="020B0604030504040204" pitchFamily="34" charset="-128"/>
                <a:ea typeface="Meiryo" panose="020B0604030504040204" pitchFamily="34" charset="-128"/>
                <a:cs typeface="メイリオ"/>
              </a:rPr>
              <a:t>現実世界／</a:t>
            </a:r>
            <a:r>
              <a:rPr kumimoji="1" lang="en-US" altLang="ja-JP" sz="1400" b="1" dirty="0">
                <a:solidFill>
                  <a:schemeClr val="bg1"/>
                </a:solidFill>
                <a:latin typeface="Meiryo" panose="020B0604030504040204" pitchFamily="34" charset="-128"/>
                <a:ea typeface="Meiryo" panose="020B0604030504040204" pitchFamily="34" charset="-128"/>
                <a:cs typeface="メイリオ"/>
              </a:rPr>
              <a:t>Physical World</a:t>
            </a:r>
            <a:endParaRPr kumimoji="1" lang="ja-JP" altLang="en-US" sz="1400" b="1" dirty="0">
              <a:solidFill>
                <a:schemeClr val="bg1"/>
              </a:solidFill>
              <a:latin typeface="Meiryo" panose="020B0604030504040204" pitchFamily="34" charset="-128"/>
              <a:ea typeface="Meiryo" panose="020B0604030504040204" pitchFamily="34" charset="-128"/>
              <a:cs typeface="メイリオ"/>
            </a:endParaRPr>
          </a:p>
        </p:txBody>
      </p:sp>
      <p:grpSp>
        <p:nvGrpSpPr>
          <p:cNvPr id="64" name="図形グループ 63"/>
          <p:cNvGrpSpPr/>
          <p:nvPr/>
        </p:nvGrpSpPr>
        <p:grpSpPr>
          <a:xfrm>
            <a:off x="928414" y="6065849"/>
            <a:ext cx="140847" cy="285806"/>
            <a:chOff x="1305189" y="2570455"/>
            <a:chExt cx="969964" cy="2007872"/>
          </a:xfrm>
          <a:solidFill>
            <a:schemeClr val="bg1">
              <a:lumMod val="85000"/>
            </a:schemeClr>
          </a:solidFill>
        </p:grpSpPr>
        <p:sp>
          <p:nvSpPr>
            <p:cNvPr id="65" name="円/楕円 64"/>
            <p:cNvSpPr/>
            <p:nvPr/>
          </p:nvSpPr>
          <p:spPr>
            <a:xfrm>
              <a:off x="1305189" y="2570455"/>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66" name="フローチャート: 論理積ゲート 65"/>
            <p:cNvSpPr/>
            <p:nvPr/>
          </p:nvSpPr>
          <p:spPr>
            <a:xfrm rot="16200000">
              <a:off x="1246611" y="3549784"/>
              <a:ext cx="1087122" cy="969963"/>
            </a:xfrm>
            <a:prstGeom prst="flowChartDelay">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grpSp>
        <p:nvGrpSpPr>
          <p:cNvPr id="67" name="図形グループ 66"/>
          <p:cNvGrpSpPr/>
          <p:nvPr/>
        </p:nvGrpSpPr>
        <p:grpSpPr>
          <a:xfrm>
            <a:off x="868098" y="1226153"/>
            <a:ext cx="435120" cy="221430"/>
            <a:chOff x="896286" y="1234200"/>
            <a:chExt cx="462010" cy="243850"/>
          </a:xfrm>
        </p:grpSpPr>
        <p:grpSp>
          <p:nvGrpSpPr>
            <p:cNvPr id="68" name="図形グループ 67"/>
            <p:cNvGrpSpPr/>
            <p:nvPr/>
          </p:nvGrpSpPr>
          <p:grpSpPr>
            <a:xfrm>
              <a:off x="896286" y="1234200"/>
              <a:ext cx="195054" cy="110026"/>
              <a:chOff x="6769100" y="1390650"/>
              <a:chExt cx="317500" cy="157483"/>
            </a:xfrm>
          </p:grpSpPr>
          <p:sp>
            <p:nvSpPr>
              <p:cNvPr id="74" name="正方形/長方形 73"/>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75" name="円/楕円 74"/>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76" name="直線コネクタ 75"/>
              <p:cNvCxnSpPr>
                <a:stCxn id="75" idx="6"/>
                <a:endCxn id="74"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69" name="図形グループ 68"/>
            <p:cNvGrpSpPr/>
            <p:nvPr/>
          </p:nvGrpSpPr>
          <p:grpSpPr>
            <a:xfrm>
              <a:off x="902307" y="1368024"/>
              <a:ext cx="195054" cy="110026"/>
              <a:chOff x="6769100" y="1390650"/>
              <a:chExt cx="317500" cy="157483"/>
            </a:xfrm>
          </p:grpSpPr>
          <p:sp>
            <p:nvSpPr>
              <p:cNvPr id="71" name="正方形/長方形 70"/>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72" name="円/楕円 7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73" name="直線コネクタ 72"/>
              <p:cNvCxnSpPr>
                <a:stCxn id="72" idx="6"/>
                <a:endCxn id="71"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70" name="フローチャート: 磁気ディスク 69"/>
            <p:cNvSpPr/>
            <p:nvPr/>
          </p:nvSpPr>
          <p:spPr>
            <a:xfrm>
              <a:off x="1128131" y="1234598"/>
              <a:ext cx="230165" cy="24164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grpSp>
      <p:sp>
        <p:nvSpPr>
          <p:cNvPr id="77" name="テキスト ボックス 76"/>
          <p:cNvSpPr txBox="1"/>
          <p:nvPr/>
        </p:nvSpPr>
        <p:spPr>
          <a:xfrm>
            <a:off x="1336332" y="1183409"/>
            <a:ext cx="2604374"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kumimoji="1" lang="ja-JP" altLang="en-US" sz="1400" b="1" dirty="0">
                <a:solidFill>
                  <a:srgbClr val="FFFFFF"/>
                </a:solidFill>
                <a:latin typeface="Meiryo" panose="020B0604030504040204" pitchFamily="34" charset="-128"/>
                <a:ea typeface="Meiryo" panose="020B0604030504040204" pitchFamily="34" charset="-128"/>
                <a:cs typeface="メイリオ"/>
              </a:rPr>
              <a:t>サイバー世界／</a:t>
            </a:r>
            <a:r>
              <a:rPr kumimoji="1" lang="en-US" altLang="ja-JP" sz="1400" b="1" dirty="0">
                <a:solidFill>
                  <a:srgbClr val="FFFFFF"/>
                </a:solidFill>
                <a:latin typeface="Meiryo" panose="020B0604030504040204" pitchFamily="34" charset="-128"/>
                <a:ea typeface="Meiryo" panose="020B0604030504040204" pitchFamily="34" charset="-128"/>
                <a:cs typeface="メイリオ"/>
              </a:rPr>
              <a:t>Cyber World</a:t>
            </a:r>
            <a:endParaRPr kumimoji="1" lang="ja-JP" altLang="en-US" sz="1400" b="1" dirty="0">
              <a:solidFill>
                <a:srgbClr val="FFFFFF"/>
              </a:solidFill>
              <a:latin typeface="Meiryo" panose="020B0604030504040204" pitchFamily="34" charset="-128"/>
              <a:ea typeface="Meiryo" panose="020B0604030504040204" pitchFamily="34" charset="-128"/>
              <a:cs typeface="メイリオ"/>
            </a:endParaRPr>
          </a:p>
        </p:txBody>
      </p:sp>
      <p:sp>
        <p:nvSpPr>
          <p:cNvPr id="78" name="テキスト ボックス 77"/>
          <p:cNvSpPr txBox="1"/>
          <p:nvPr/>
        </p:nvSpPr>
        <p:spPr>
          <a:xfrm>
            <a:off x="774386" y="802571"/>
            <a:ext cx="6909827"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kumimoji="1" lang="en-US" altLang="ja-JP" sz="1400" b="1" dirty="0">
                <a:solidFill>
                  <a:srgbClr val="0000FF"/>
                </a:solidFill>
                <a:latin typeface="Meiryo" panose="020B0604030504040204" pitchFamily="34" charset="-128"/>
                <a:ea typeface="Meiryo" panose="020B0604030504040204" pitchFamily="34" charset="-128"/>
                <a:cs typeface="メイリオ"/>
              </a:rPr>
              <a:t>Cyber Physical System</a:t>
            </a:r>
            <a:r>
              <a:rPr lang="ja-JP" altLang="en-US" sz="1400" dirty="0">
                <a:solidFill>
                  <a:srgbClr val="0000FF"/>
                </a:solidFill>
                <a:latin typeface="Meiryo" panose="020B0604030504040204" pitchFamily="34" charset="-128"/>
                <a:ea typeface="Meiryo" panose="020B0604030504040204" pitchFamily="34" charset="-128"/>
                <a:cs typeface="メイリオ"/>
              </a:rPr>
              <a:t>／現実世界とサイバー世界が緊密に結合されたシステム</a:t>
            </a:r>
            <a:endParaRPr kumimoji="1" lang="ja-JP" altLang="en-US" sz="1400" dirty="0">
              <a:solidFill>
                <a:srgbClr val="0000FF"/>
              </a:solidFill>
              <a:latin typeface="Meiryo" panose="020B0604030504040204" pitchFamily="34" charset="-128"/>
              <a:ea typeface="Meiryo" panose="020B0604030504040204" pitchFamily="34" charset="-128"/>
              <a:cs typeface="メイリオ"/>
            </a:endParaRPr>
          </a:p>
        </p:txBody>
      </p:sp>
      <p:sp>
        <p:nvSpPr>
          <p:cNvPr id="88" name="テキスト ボックス 87">
            <a:extLst>
              <a:ext uri="{FF2B5EF4-FFF2-40B4-BE49-F238E27FC236}">
                <a16:creationId xmlns:a16="http://schemas.microsoft.com/office/drawing/2014/main" id="{326234D3-1ACC-D34A-A149-B60AA959CA65}"/>
              </a:ext>
            </a:extLst>
          </p:cNvPr>
          <p:cNvSpPr txBox="1"/>
          <p:nvPr/>
        </p:nvSpPr>
        <p:spPr>
          <a:xfrm>
            <a:off x="755650" y="3545731"/>
            <a:ext cx="3816350" cy="738664"/>
          </a:xfrm>
          <a:prstGeom prst="rect">
            <a:avLst/>
          </a:prstGeom>
          <a:noFill/>
        </p:spPr>
        <p:txBody>
          <a:bodyPr wrap="square" rtlCol="0">
            <a:spAutoFit/>
          </a:bodyPr>
          <a:lstStyle/>
          <a:p>
            <a:pPr algn="r"/>
            <a:r>
              <a:rPr lang="ja-JP" altLang="en-US" sz="14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アナログな現実世界のものごとやできごとを</a:t>
            </a:r>
            <a:endParaRPr lang="en-US" altLang="ja-JP" sz="14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r"/>
            <a:r>
              <a:rPr lang="ja-JP" altLang="en-US" sz="14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デジタル・データで捉えデジタル・ツイン</a:t>
            </a:r>
            <a:endParaRPr lang="en-US" altLang="ja-JP" sz="14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r"/>
            <a:r>
              <a:rPr lang="ja-JP" altLang="en-US" sz="14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（現実世界のデジタル・コピー）を作る</a:t>
            </a:r>
            <a:endParaRPr lang="en-US" altLang="ja-JP" sz="14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89" name="テキスト ボックス 88">
            <a:extLst>
              <a:ext uri="{FF2B5EF4-FFF2-40B4-BE49-F238E27FC236}">
                <a16:creationId xmlns:a16="http://schemas.microsoft.com/office/drawing/2014/main" id="{9E73E419-1E03-A946-87B2-9C329BB6B596}"/>
              </a:ext>
            </a:extLst>
          </p:cNvPr>
          <p:cNvSpPr txBox="1"/>
          <p:nvPr/>
        </p:nvSpPr>
        <p:spPr>
          <a:xfrm>
            <a:off x="798324" y="2969175"/>
            <a:ext cx="1290481" cy="369332"/>
          </a:xfrm>
          <a:prstGeom prst="rect">
            <a:avLst/>
          </a:prstGeom>
          <a:noFill/>
        </p:spPr>
        <p:txBody>
          <a:bodyPr wrap="none" rtlCol="0">
            <a:spAutoFit/>
          </a:bodyPr>
          <a:lstStyle/>
          <a:p>
            <a:r>
              <a:rPr lang="ja-JP" altLang="en-US"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狭義の</a:t>
            </a:r>
            <a:r>
              <a:rPr lang="en-US" altLang="ja-JP"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IoT</a:t>
            </a:r>
            <a:endParaRPr kumimoji="1" lang="ja-JP" altLang="en-US"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91" name="テキスト ボックス 90">
            <a:extLst>
              <a:ext uri="{FF2B5EF4-FFF2-40B4-BE49-F238E27FC236}">
                <a16:creationId xmlns:a16="http://schemas.microsoft.com/office/drawing/2014/main" id="{B372F9EA-B51A-5146-B15E-430940FEE6CE}"/>
              </a:ext>
            </a:extLst>
          </p:cNvPr>
          <p:cNvSpPr txBox="1"/>
          <p:nvPr/>
        </p:nvSpPr>
        <p:spPr>
          <a:xfrm>
            <a:off x="5093600" y="3535530"/>
            <a:ext cx="3236847" cy="738664"/>
          </a:xfrm>
          <a:prstGeom prst="rect">
            <a:avLst/>
          </a:prstGeom>
          <a:noFill/>
        </p:spPr>
        <p:txBody>
          <a:bodyPr wrap="none" rtlCol="0">
            <a:spAutoFit/>
          </a:bodyPr>
          <a:lstStyle/>
          <a:p>
            <a:pPr algn="r"/>
            <a:r>
              <a:rPr lang="ja-JP" altLang="en-US" sz="14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デジタルとフィジカルが一体となって</a:t>
            </a:r>
            <a:endParaRPr lang="en-US" altLang="ja-JP" sz="14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r"/>
            <a:r>
              <a:rPr kumimoji="1" lang="ja-JP" altLang="en-US" sz="14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高速に改善活動を繰り返す状態を実現</a:t>
            </a:r>
            <a:endParaRPr kumimoji="1" lang="en-US" altLang="ja-JP" sz="14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r"/>
            <a:r>
              <a:rPr lang="ja-JP" altLang="en-US" sz="14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ビジネスの最適化を維持する</a:t>
            </a:r>
            <a:endParaRPr kumimoji="1" lang="en-US" altLang="ja-JP" sz="14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92" name="テキスト ボックス 91">
            <a:extLst>
              <a:ext uri="{FF2B5EF4-FFF2-40B4-BE49-F238E27FC236}">
                <a16:creationId xmlns:a16="http://schemas.microsoft.com/office/drawing/2014/main" id="{DB50AA94-2F58-0147-8E73-553A5507271F}"/>
              </a:ext>
            </a:extLst>
          </p:cNvPr>
          <p:cNvSpPr txBox="1"/>
          <p:nvPr/>
        </p:nvSpPr>
        <p:spPr>
          <a:xfrm>
            <a:off x="7050000" y="2970244"/>
            <a:ext cx="1290738" cy="369332"/>
          </a:xfrm>
          <a:prstGeom prst="rect">
            <a:avLst/>
          </a:prstGeom>
          <a:noFill/>
        </p:spPr>
        <p:txBody>
          <a:bodyPr wrap="none" rtlCol="0">
            <a:spAutoFit/>
          </a:bodyPr>
          <a:lstStyle/>
          <a:p>
            <a:r>
              <a:rPr lang="ja-JP" altLang="en-US"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広義の</a:t>
            </a:r>
            <a:r>
              <a:rPr lang="en-US" altLang="ja-JP"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IoT</a:t>
            </a:r>
            <a:endParaRPr kumimoji="1" lang="ja-JP" altLang="en-US"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2847732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9"/>
                                        </p:tgtEl>
                                        <p:attrNameLst>
                                          <p:attrName>style.visibility</p:attrName>
                                        </p:attrNameLst>
                                      </p:cBhvr>
                                      <p:to>
                                        <p:strVal val="visible"/>
                                      </p:to>
                                    </p:set>
                                    <p:anim calcmode="lin" valueType="num">
                                      <p:cBhvr>
                                        <p:cTn id="7" dur="500" fill="hold"/>
                                        <p:tgtEl>
                                          <p:spTgt spid="89"/>
                                        </p:tgtEl>
                                        <p:attrNameLst>
                                          <p:attrName>ppt_w</p:attrName>
                                        </p:attrNameLst>
                                      </p:cBhvr>
                                      <p:tavLst>
                                        <p:tav tm="0">
                                          <p:val>
                                            <p:fltVal val="0"/>
                                          </p:val>
                                        </p:tav>
                                        <p:tav tm="100000">
                                          <p:val>
                                            <p:strVal val="#ppt_w"/>
                                          </p:val>
                                        </p:tav>
                                      </p:tavLst>
                                    </p:anim>
                                    <p:anim calcmode="lin" valueType="num">
                                      <p:cBhvr>
                                        <p:cTn id="8" dur="500" fill="hold"/>
                                        <p:tgtEl>
                                          <p:spTgt spid="89"/>
                                        </p:tgtEl>
                                        <p:attrNameLst>
                                          <p:attrName>ppt_h</p:attrName>
                                        </p:attrNameLst>
                                      </p:cBhvr>
                                      <p:tavLst>
                                        <p:tav tm="0">
                                          <p:val>
                                            <p:fltVal val="0"/>
                                          </p:val>
                                        </p:tav>
                                        <p:tav tm="100000">
                                          <p:val>
                                            <p:strVal val="#ppt_h"/>
                                          </p:val>
                                        </p:tav>
                                      </p:tavLst>
                                    </p:anim>
                                    <p:animEffect transition="in" filter="fade">
                                      <p:cBhvr>
                                        <p:cTn id="9" dur="500"/>
                                        <p:tgtEl>
                                          <p:spTgt spid="89"/>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87"/>
                                        </p:tgtEl>
                                        <p:attrNameLst>
                                          <p:attrName>style.visibility</p:attrName>
                                        </p:attrNameLst>
                                      </p:cBhvr>
                                      <p:to>
                                        <p:strVal val="visible"/>
                                      </p:to>
                                    </p:set>
                                    <p:anim calcmode="lin" valueType="num">
                                      <p:cBhvr>
                                        <p:cTn id="12" dur="500" fill="hold"/>
                                        <p:tgtEl>
                                          <p:spTgt spid="87"/>
                                        </p:tgtEl>
                                        <p:attrNameLst>
                                          <p:attrName>ppt_w</p:attrName>
                                        </p:attrNameLst>
                                      </p:cBhvr>
                                      <p:tavLst>
                                        <p:tav tm="0">
                                          <p:val>
                                            <p:fltVal val="0"/>
                                          </p:val>
                                        </p:tav>
                                        <p:tav tm="100000">
                                          <p:val>
                                            <p:strVal val="#ppt_w"/>
                                          </p:val>
                                        </p:tav>
                                      </p:tavLst>
                                    </p:anim>
                                    <p:anim calcmode="lin" valueType="num">
                                      <p:cBhvr>
                                        <p:cTn id="13" dur="500" fill="hold"/>
                                        <p:tgtEl>
                                          <p:spTgt spid="87"/>
                                        </p:tgtEl>
                                        <p:attrNameLst>
                                          <p:attrName>ppt_h</p:attrName>
                                        </p:attrNameLst>
                                      </p:cBhvr>
                                      <p:tavLst>
                                        <p:tav tm="0">
                                          <p:val>
                                            <p:fltVal val="0"/>
                                          </p:val>
                                        </p:tav>
                                        <p:tav tm="100000">
                                          <p:val>
                                            <p:strVal val="#ppt_h"/>
                                          </p:val>
                                        </p:tav>
                                      </p:tavLst>
                                    </p:anim>
                                    <p:animEffect transition="in" filter="fade">
                                      <p:cBhvr>
                                        <p:cTn id="14" dur="500"/>
                                        <p:tgtEl>
                                          <p:spTgt spid="87"/>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88"/>
                                        </p:tgtEl>
                                        <p:attrNameLst>
                                          <p:attrName>style.visibility</p:attrName>
                                        </p:attrNameLst>
                                      </p:cBhvr>
                                      <p:to>
                                        <p:strVal val="visible"/>
                                      </p:to>
                                    </p:set>
                                    <p:anim calcmode="lin" valueType="num">
                                      <p:cBhvr>
                                        <p:cTn id="17" dur="500" fill="hold"/>
                                        <p:tgtEl>
                                          <p:spTgt spid="88"/>
                                        </p:tgtEl>
                                        <p:attrNameLst>
                                          <p:attrName>ppt_w</p:attrName>
                                        </p:attrNameLst>
                                      </p:cBhvr>
                                      <p:tavLst>
                                        <p:tav tm="0">
                                          <p:val>
                                            <p:fltVal val="0"/>
                                          </p:val>
                                        </p:tav>
                                        <p:tav tm="100000">
                                          <p:val>
                                            <p:strVal val="#ppt_w"/>
                                          </p:val>
                                        </p:tav>
                                      </p:tavLst>
                                    </p:anim>
                                    <p:anim calcmode="lin" valueType="num">
                                      <p:cBhvr>
                                        <p:cTn id="18" dur="500" fill="hold"/>
                                        <p:tgtEl>
                                          <p:spTgt spid="88"/>
                                        </p:tgtEl>
                                        <p:attrNameLst>
                                          <p:attrName>ppt_h</p:attrName>
                                        </p:attrNameLst>
                                      </p:cBhvr>
                                      <p:tavLst>
                                        <p:tav tm="0">
                                          <p:val>
                                            <p:fltVal val="0"/>
                                          </p:val>
                                        </p:tav>
                                        <p:tav tm="100000">
                                          <p:val>
                                            <p:strVal val="#ppt_h"/>
                                          </p:val>
                                        </p:tav>
                                      </p:tavLst>
                                    </p:anim>
                                    <p:animEffect transition="in" filter="fade">
                                      <p:cBhvr>
                                        <p:cTn id="19" dur="500"/>
                                        <p:tgtEl>
                                          <p:spTgt spid="88"/>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92"/>
                                        </p:tgtEl>
                                        <p:attrNameLst>
                                          <p:attrName>style.visibility</p:attrName>
                                        </p:attrNameLst>
                                      </p:cBhvr>
                                      <p:to>
                                        <p:strVal val="visible"/>
                                      </p:to>
                                    </p:set>
                                    <p:anim calcmode="lin" valueType="num">
                                      <p:cBhvr>
                                        <p:cTn id="24" dur="500" fill="hold"/>
                                        <p:tgtEl>
                                          <p:spTgt spid="92"/>
                                        </p:tgtEl>
                                        <p:attrNameLst>
                                          <p:attrName>ppt_w</p:attrName>
                                        </p:attrNameLst>
                                      </p:cBhvr>
                                      <p:tavLst>
                                        <p:tav tm="0">
                                          <p:val>
                                            <p:fltVal val="0"/>
                                          </p:val>
                                        </p:tav>
                                        <p:tav tm="100000">
                                          <p:val>
                                            <p:strVal val="#ppt_w"/>
                                          </p:val>
                                        </p:tav>
                                      </p:tavLst>
                                    </p:anim>
                                    <p:anim calcmode="lin" valueType="num">
                                      <p:cBhvr>
                                        <p:cTn id="25" dur="500" fill="hold"/>
                                        <p:tgtEl>
                                          <p:spTgt spid="92"/>
                                        </p:tgtEl>
                                        <p:attrNameLst>
                                          <p:attrName>ppt_h</p:attrName>
                                        </p:attrNameLst>
                                      </p:cBhvr>
                                      <p:tavLst>
                                        <p:tav tm="0">
                                          <p:val>
                                            <p:fltVal val="0"/>
                                          </p:val>
                                        </p:tav>
                                        <p:tav tm="100000">
                                          <p:val>
                                            <p:strVal val="#ppt_h"/>
                                          </p:val>
                                        </p:tav>
                                      </p:tavLst>
                                    </p:anim>
                                    <p:animEffect transition="in" filter="fade">
                                      <p:cBhvr>
                                        <p:cTn id="26" dur="500"/>
                                        <p:tgtEl>
                                          <p:spTgt spid="92"/>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90"/>
                                        </p:tgtEl>
                                        <p:attrNameLst>
                                          <p:attrName>style.visibility</p:attrName>
                                        </p:attrNameLst>
                                      </p:cBhvr>
                                      <p:to>
                                        <p:strVal val="visible"/>
                                      </p:to>
                                    </p:set>
                                    <p:anim calcmode="lin" valueType="num">
                                      <p:cBhvr>
                                        <p:cTn id="29" dur="500" fill="hold"/>
                                        <p:tgtEl>
                                          <p:spTgt spid="90"/>
                                        </p:tgtEl>
                                        <p:attrNameLst>
                                          <p:attrName>ppt_w</p:attrName>
                                        </p:attrNameLst>
                                      </p:cBhvr>
                                      <p:tavLst>
                                        <p:tav tm="0">
                                          <p:val>
                                            <p:fltVal val="0"/>
                                          </p:val>
                                        </p:tav>
                                        <p:tav tm="100000">
                                          <p:val>
                                            <p:strVal val="#ppt_w"/>
                                          </p:val>
                                        </p:tav>
                                      </p:tavLst>
                                    </p:anim>
                                    <p:anim calcmode="lin" valueType="num">
                                      <p:cBhvr>
                                        <p:cTn id="30" dur="500" fill="hold"/>
                                        <p:tgtEl>
                                          <p:spTgt spid="90"/>
                                        </p:tgtEl>
                                        <p:attrNameLst>
                                          <p:attrName>ppt_h</p:attrName>
                                        </p:attrNameLst>
                                      </p:cBhvr>
                                      <p:tavLst>
                                        <p:tav tm="0">
                                          <p:val>
                                            <p:fltVal val="0"/>
                                          </p:val>
                                        </p:tav>
                                        <p:tav tm="100000">
                                          <p:val>
                                            <p:strVal val="#ppt_h"/>
                                          </p:val>
                                        </p:tav>
                                      </p:tavLst>
                                    </p:anim>
                                    <p:animEffect transition="in" filter="fade">
                                      <p:cBhvr>
                                        <p:cTn id="31" dur="500"/>
                                        <p:tgtEl>
                                          <p:spTgt spid="90"/>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91"/>
                                        </p:tgtEl>
                                        <p:attrNameLst>
                                          <p:attrName>style.visibility</p:attrName>
                                        </p:attrNameLst>
                                      </p:cBhvr>
                                      <p:to>
                                        <p:strVal val="visible"/>
                                      </p:to>
                                    </p:set>
                                    <p:anim calcmode="lin" valueType="num">
                                      <p:cBhvr>
                                        <p:cTn id="34" dur="500" fill="hold"/>
                                        <p:tgtEl>
                                          <p:spTgt spid="91"/>
                                        </p:tgtEl>
                                        <p:attrNameLst>
                                          <p:attrName>ppt_w</p:attrName>
                                        </p:attrNameLst>
                                      </p:cBhvr>
                                      <p:tavLst>
                                        <p:tav tm="0">
                                          <p:val>
                                            <p:fltVal val="0"/>
                                          </p:val>
                                        </p:tav>
                                        <p:tav tm="100000">
                                          <p:val>
                                            <p:strVal val="#ppt_w"/>
                                          </p:val>
                                        </p:tav>
                                      </p:tavLst>
                                    </p:anim>
                                    <p:anim calcmode="lin" valueType="num">
                                      <p:cBhvr>
                                        <p:cTn id="35" dur="500" fill="hold"/>
                                        <p:tgtEl>
                                          <p:spTgt spid="91"/>
                                        </p:tgtEl>
                                        <p:attrNameLst>
                                          <p:attrName>ppt_h</p:attrName>
                                        </p:attrNameLst>
                                      </p:cBhvr>
                                      <p:tavLst>
                                        <p:tav tm="0">
                                          <p:val>
                                            <p:fltVal val="0"/>
                                          </p:val>
                                        </p:tav>
                                        <p:tav tm="100000">
                                          <p:val>
                                            <p:strVal val="#ppt_h"/>
                                          </p:val>
                                        </p:tav>
                                      </p:tavLst>
                                    </p:anim>
                                    <p:animEffect transition="in" filter="fade">
                                      <p:cBhvr>
                                        <p:cTn id="36" dur="500"/>
                                        <p:tgtEl>
                                          <p:spTgt spid="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animBg="1"/>
      <p:bldP spid="87" grpId="0" animBg="1"/>
      <p:bldP spid="88" grpId="0"/>
      <p:bldP spid="89" grpId="0"/>
      <p:bldP spid="91" grpId="0"/>
      <p:bldP spid="9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a:extLst>
              <a:ext uri="{FF2B5EF4-FFF2-40B4-BE49-F238E27FC236}">
                <a16:creationId xmlns:a16="http://schemas.microsoft.com/office/drawing/2014/main" id="{8DC90161-D405-A442-B097-BC85FD6B9ADA}"/>
              </a:ext>
            </a:extLst>
          </p:cNvPr>
          <p:cNvPicPr>
            <a:picLocks noChangeAspect="1"/>
          </p:cNvPicPr>
          <p:nvPr/>
        </p:nvPicPr>
        <p:blipFill>
          <a:blip r:embed="rId2"/>
          <a:stretch>
            <a:fillRect/>
          </a:stretch>
        </p:blipFill>
        <p:spPr>
          <a:xfrm>
            <a:off x="5187466" y="2147389"/>
            <a:ext cx="3554181" cy="3180991"/>
          </a:xfrm>
          <a:prstGeom prst="rect">
            <a:avLst/>
          </a:prstGeom>
        </p:spPr>
      </p:pic>
      <p:sp>
        <p:nvSpPr>
          <p:cNvPr id="24" name="右矢印 23">
            <a:extLst>
              <a:ext uri="{FF2B5EF4-FFF2-40B4-BE49-F238E27FC236}">
                <a16:creationId xmlns:a16="http://schemas.microsoft.com/office/drawing/2014/main" id="{B31A22C1-54C2-1946-858A-1A5831AC87E6}"/>
              </a:ext>
            </a:extLst>
          </p:cNvPr>
          <p:cNvSpPr/>
          <p:nvPr/>
        </p:nvSpPr>
        <p:spPr>
          <a:xfrm>
            <a:off x="655899" y="3230127"/>
            <a:ext cx="5668432" cy="1015513"/>
          </a:xfrm>
          <a:prstGeom prst="rightArrow">
            <a:avLst/>
          </a:prstGeom>
          <a:solidFill>
            <a:srgbClr val="0432FF">
              <a:alpha val="5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5" name="図 4">
            <a:extLst>
              <a:ext uri="{FF2B5EF4-FFF2-40B4-BE49-F238E27FC236}">
                <a16:creationId xmlns:a16="http://schemas.microsoft.com/office/drawing/2014/main" id="{73899355-3869-D543-B82C-A446B38D23E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091464" y="2211456"/>
            <a:ext cx="575438" cy="937358"/>
          </a:xfrm>
          <a:prstGeom prst="rect">
            <a:avLst/>
          </a:prstGeom>
        </p:spPr>
      </p:pic>
      <p:pic>
        <p:nvPicPr>
          <p:cNvPr id="6" name="図 5">
            <a:extLst>
              <a:ext uri="{FF2B5EF4-FFF2-40B4-BE49-F238E27FC236}">
                <a16:creationId xmlns:a16="http://schemas.microsoft.com/office/drawing/2014/main" id="{BB2D4371-2CE0-8249-917C-9F800E324B4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55048" y="2212580"/>
            <a:ext cx="484699" cy="936234"/>
          </a:xfrm>
          <a:prstGeom prst="rect">
            <a:avLst/>
          </a:prstGeom>
        </p:spPr>
      </p:pic>
      <p:pic>
        <p:nvPicPr>
          <p:cNvPr id="7" name="図 6">
            <a:extLst>
              <a:ext uri="{FF2B5EF4-FFF2-40B4-BE49-F238E27FC236}">
                <a16:creationId xmlns:a16="http://schemas.microsoft.com/office/drawing/2014/main" id="{4222055D-7F60-A44A-9D64-AA046E6D69BF}"/>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031729" y="2211455"/>
            <a:ext cx="575439" cy="937359"/>
          </a:xfrm>
          <a:prstGeom prst="rect">
            <a:avLst/>
          </a:prstGeom>
        </p:spPr>
      </p:pic>
      <p:pic>
        <p:nvPicPr>
          <p:cNvPr id="8" name="図 7">
            <a:extLst>
              <a:ext uri="{FF2B5EF4-FFF2-40B4-BE49-F238E27FC236}">
                <a16:creationId xmlns:a16="http://schemas.microsoft.com/office/drawing/2014/main" id="{96E28FEB-C2B4-1B41-AD16-32CA98EB8C0D}"/>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255205" y="2164685"/>
            <a:ext cx="574749" cy="936234"/>
          </a:xfrm>
          <a:prstGeom prst="rect">
            <a:avLst/>
          </a:prstGeom>
        </p:spPr>
      </p:pic>
      <p:sp>
        <p:nvSpPr>
          <p:cNvPr id="10" name="円/楕円 9">
            <a:extLst>
              <a:ext uri="{FF2B5EF4-FFF2-40B4-BE49-F238E27FC236}">
                <a16:creationId xmlns:a16="http://schemas.microsoft.com/office/drawing/2014/main" id="{6AE55F74-F548-924E-9CF2-4819FCEC297F}"/>
              </a:ext>
            </a:extLst>
          </p:cNvPr>
          <p:cNvSpPr/>
          <p:nvPr/>
        </p:nvSpPr>
        <p:spPr>
          <a:xfrm>
            <a:off x="826077" y="3377846"/>
            <a:ext cx="720080" cy="720080"/>
          </a:xfrm>
          <a:prstGeom prst="ellipse">
            <a:avLst/>
          </a:prstGeom>
          <a:solidFill>
            <a:schemeClr val="accent3">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テキスト ボックス 10">
            <a:extLst>
              <a:ext uri="{FF2B5EF4-FFF2-40B4-BE49-F238E27FC236}">
                <a16:creationId xmlns:a16="http://schemas.microsoft.com/office/drawing/2014/main" id="{F30E7EB3-0068-7843-B9A9-1D46A9BBEADC}"/>
              </a:ext>
            </a:extLst>
          </p:cNvPr>
          <p:cNvSpPr txBox="1"/>
          <p:nvPr/>
        </p:nvSpPr>
        <p:spPr>
          <a:xfrm>
            <a:off x="846120" y="3507053"/>
            <a:ext cx="679994" cy="461665"/>
          </a:xfrm>
          <a:prstGeom prst="rect">
            <a:avLst/>
          </a:prstGeom>
          <a:noFill/>
        </p:spPr>
        <p:txBody>
          <a:bodyPr wrap="none" rtlCol="0">
            <a:spAutoFit/>
          </a:bodyPr>
          <a:lstStyle/>
          <a:p>
            <a:pPr algn="ctr"/>
            <a:r>
              <a:rPr lang="en-US" altLang="ja-JP" sz="2400" dirty="0">
                <a:solidFill>
                  <a:schemeClr val="bg1"/>
                </a:solidFill>
                <a:latin typeface="Hiragino Kaku Gothic StdN W8" panose="020B0800000000000000" pitchFamily="34" charset="-128"/>
                <a:ea typeface="Hiragino Kaku Gothic StdN W8" panose="020B0800000000000000" pitchFamily="34" charset="-128"/>
              </a:rPr>
              <a:t>1G</a:t>
            </a:r>
            <a:endParaRPr kumimoji="1" lang="ja-JP" altLang="en-US" sz="2400">
              <a:solidFill>
                <a:schemeClr val="bg1"/>
              </a:solidFill>
              <a:latin typeface="Hiragino Kaku Gothic StdN W8" panose="020B0800000000000000" pitchFamily="34" charset="-128"/>
              <a:ea typeface="Hiragino Kaku Gothic StdN W8" panose="020B0800000000000000" pitchFamily="34" charset="-128"/>
            </a:endParaRPr>
          </a:p>
        </p:txBody>
      </p:sp>
      <p:sp>
        <p:nvSpPr>
          <p:cNvPr id="12" name="円/楕円 11">
            <a:extLst>
              <a:ext uri="{FF2B5EF4-FFF2-40B4-BE49-F238E27FC236}">
                <a16:creationId xmlns:a16="http://schemas.microsoft.com/office/drawing/2014/main" id="{DC6AE873-CD05-254D-9C7F-663E2ABED0F1}"/>
              </a:ext>
            </a:extLst>
          </p:cNvPr>
          <p:cNvSpPr/>
          <p:nvPr/>
        </p:nvSpPr>
        <p:spPr>
          <a:xfrm>
            <a:off x="1959409" y="3377846"/>
            <a:ext cx="720080" cy="720080"/>
          </a:xfrm>
          <a:prstGeom prst="ellipse">
            <a:avLst/>
          </a:prstGeom>
          <a:solidFill>
            <a:schemeClr val="accent3"/>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テキスト ボックス 12">
            <a:extLst>
              <a:ext uri="{FF2B5EF4-FFF2-40B4-BE49-F238E27FC236}">
                <a16:creationId xmlns:a16="http://schemas.microsoft.com/office/drawing/2014/main" id="{E9EDB5EB-EBCE-A342-8277-60023E01DC82}"/>
              </a:ext>
            </a:extLst>
          </p:cNvPr>
          <p:cNvSpPr txBox="1"/>
          <p:nvPr/>
        </p:nvSpPr>
        <p:spPr>
          <a:xfrm>
            <a:off x="1979452" y="3507053"/>
            <a:ext cx="679994" cy="461665"/>
          </a:xfrm>
          <a:prstGeom prst="rect">
            <a:avLst/>
          </a:prstGeom>
          <a:noFill/>
        </p:spPr>
        <p:txBody>
          <a:bodyPr wrap="none" rtlCol="0">
            <a:spAutoFit/>
          </a:bodyPr>
          <a:lstStyle/>
          <a:p>
            <a:pPr algn="ctr"/>
            <a:r>
              <a:rPr lang="en-US" altLang="ja-JP" sz="2400" dirty="0">
                <a:solidFill>
                  <a:schemeClr val="bg1"/>
                </a:solidFill>
                <a:latin typeface="Hiragino Kaku Gothic StdN W8" panose="020B0800000000000000" pitchFamily="34" charset="-128"/>
                <a:ea typeface="Hiragino Kaku Gothic StdN W8" panose="020B0800000000000000" pitchFamily="34" charset="-128"/>
              </a:rPr>
              <a:t>2G</a:t>
            </a:r>
            <a:endParaRPr kumimoji="1" lang="ja-JP" altLang="en-US" sz="2400">
              <a:solidFill>
                <a:schemeClr val="bg1"/>
              </a:solidFill>
              <a:latin typeface="Hiragino Kaku Gothic StdN W8" panose="020B0800000000000000" pitchFamily="34" charset="-128"/>
              <a:ea typeface="Hiragino Kaku Gothic StdN W8" panose="020B0800000000000000" pitchFamily="34" charset="-128"/>
            </a:endParaRPr>
          </a:p>
        </p:txBody>
      </p:sp>
      <p:sp>
        <p:nvSpPr>
          <p:cNvPr id="14" name="円/楕円 13">
            <a:extLst>
              <a:ext uri="{FF2B5EF4-FFF2-40B4-BE49-F238E27FC236}">
                <a16:creationId xmlns:a16="http://schemas.microsoft.com/office/drawing/2014/main" id="{4E04096D-CFA6-4746-8EF0-A273876D4CEC}"/>
              </a:ext>
            </a:extLst>
          </p:cNvPr>
          <p:cNvSpPr/>
          <p:nvPr/>
        </p:nvSpPr>
        <p:spPr>
          <a:xfrm>
            <a:off x="3042932" y="3379659"/>
            <a:ext cx="720080" cy="720080"/>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テキスト ボックス 14">
            <a:extLst>
              <a:ext uri="{FF2B5EF4-FFF2-40B4-BE49-F238E27FC236}">
                <a16:creationId xmlns:a16="http://schemas.microsoft.com/office/drawing/2014/main" id="{D81CC370-40AB-CD40-A33B-C86D6077ACD2}"/>
              </a:ext>
            </a:extLst>
          </p:cNvPr>
          <p:cNvSpPr txBox="1"/>
          <p:nvPr/>
        </p:nvSpPr>
        <p:spPr>
          <a:xfrm>
            <a:off x="3062975" y="3508866"/>
            <a:ext cx="679994" cy="461665"/>
          </a:xfrm>
          <a:prstGeom prst="rect">
            <a:avLst/>
          </a:prstGeom>
          <a:noFill/>
        </p:spPr>
        <p:txBody>
          <a:bodyPr wrap="none" rtlCol="0">
            <a:spAutoFit/>
          </a:bodyPr>
          <a:lstStyle/>
          <a:p>
            <a:pPr algn="ctr"/>
            <a:r>
              <a:rPr lang="en-US" altLang="ja-JP" sz="2400" dirty="0">
                <a:solidFill>
                  <a:schemeClr val="bg1"/>
                </a:solidFill>
                <a:latin typeface="Hiragino Kaku Gothic StdN W8" panose="020B0800000000000000" pitchFamily="34" charset="-128"/>
                <a:ea typeface="Hiragino Kaku Gothic StdN W8" panose="020B0800000000000000" pitchFamily="34" charset="-128"/>
              </a:rPr>
              <a:t>3G</a:t>
            </a:r>
            <a:endParaRPr kumimoji="1" lang="ja-JP" altLang="en-US" sz="2400">
              <a:solidFill>
                <a:schemeClr val="bg1"/>
              </a:solidFill>
              <a:latin typeface="Hiragino Kaku Gothic StdN W8" panose="020B0800000000000000" pitchFamily="34" charset="-128"/>
              <a:ea typeface="Hiragino Kaku Gothic StdN W8" panose="020B0800000000000000" pitchFamily="34" charset="-128"/>
            </a:endParaRPr>
          </a:p>
        </p:txBody>
      </p:sp>
      <p:sp>
        <p:nvSpPr>
          <p:cNvPr id="16" name="円/楕円 15">
            <a:extLst>
              <a:ext uri="{FF2B5EF4-FFF2-40B4-BE49-F238E27FC236}">
                <a16:creationId xmlns:a16="http://schemas.microsoft.com/office/drawing/2014/main" id="{DD5476BA-9D4F-5A4A-9265-060B06C380C0}"/>
              </a:ext>
            </a:extLst>
          </p:cNvPr>
          <p:cNvSpPr/>
          <p:nvPr/>
        </p:nvSpPr>
        <p:spPr>
          <a:xfrm>
            <a:off x="4126455" y="3363037"/>
            <a:ext cx="720080" cy="720080"/>
          </a:xfrm>
          <a:prstGeom prst="ellipse">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17" name="テキスト ボックス 16">
            <a:extLst>
              <a:ext uri="{FF2B5EF4-FFF2-40B4-BE49-F238E27FC236}">
                <a16:creationId xmlns:a16="http://schemas.microsoft.com/office/drawing/2014/main" id="{DD77FDD1-0CA2-5C4E-A315-7E6A6912E74C}"/>
              </a:ext>
            </a:extLst>
          </p:cNvPr>
          <p:cNvSpPr txBox="1"/>
          <p:nvPr/>
        </p:nvSpPr>
        <p:spPr>
          <a:xfrm>
            <a:off x="4146498" y="3492244"/>
            <a:ext cx="679994" cy="461665"/>
          </a:xfrm>
          <a:prstGeom prst="rect">
            <a:avLst/>
          </a:prstGeom>
          <a:noFill/>
        </p:spPr>
        <p:txBody>
          <a:bodyPr wrap="none" rtlCol="0">
            <a:spAutoFit/>
          </a:bodyPr>
          <a:lstStyle/>
          <a:p>
            <a:pPr algn="ctr"/>
            <a:r>
              <a:rPr lang="en-US" altLang="ja-JP" sz="2400" dirty="0">
                <a:solidFill>
                  <a:schemeClr val="bg1"/>
                </a:solidFill>
                <a:latin typeface="Hiragino Kaku Gothic StdN W8" panose="020B0800000000000000" pitchFamily="34" charset="-128"/>
                <a:ea typeface="Hiragino Kaku Gothic StdN W8" panose="020B0800000000000000" pitchFamily="34" charset="-128"/>
              </a:rPr>
              <a:t>4G</a:t>
            </a:r>
            <a:endParaRPr kumimoji="1" lang="ja-JP" altLang="en-US" sz="2400">
              <a:solidFill>
                <a:schemeClr val="bg1"/>
              </a:solidFill>
              <a:latin typeface="Hiragino Kaku Gothic StdN W8" panose="020B0800000000000000" pitchFamily="34" charset="-128"/>
              <a:ea typeface="Hiragino Kaku Gothic StdN W8" panose="020B0800000000000000" pitchFamily="34" charset="-128"/>
            </a:endParaRPr>
          </a:p>
        </p:txBody>
      </p:sp>
      <p:sp>
        <p:nvSpPr>
          <p:cNvPr id="18" name="円/楕円 17">
            <a:extLst>
              <a:ext uri="{FF2B5EF4-FFF2-40B4-BE49-F238E27FC236}">
                <a16:creationId xmlns:a16="http://schemas.microsoft.com/office/drawing/2014/main" id="{67EA1D20-273F-D94D-9DE2-DFD2B994D660}"/>
              </a:ext>
            </a:extLst>
          </p:cNvPr>
          <p:cNvSpPr/>
          <p:nvPr/>
        </p:nvSpPr>
        <p:spPr>
          <a:xfrm>
            <a:off x="6352000" y="3103602"/>
            <a:ext cx="1234633" cy="1238945"/>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テキスト ボックス 18">
            <a:extLst>
              <a:ext uri="{FF2B5EF4-FFF2-40B4-BE49-F238E27FC236}">
                <a16:creationId xmlns:a16="http://schemas.microsoft.com/office/drawing/2014/main" id="{C19E2560-C53F-4849-AE0B-10B32E2643D9}"/>
              </a:ext>
            </a:extLst>
          </p:cNvPr>
          <p:cNvSpPr txBox="1"/>
          <p:nvPr/>
        </p:nvSpPr>
        <p:spPr>
          <a:xfrm>
            <a:off x="6458648" y="3369131"/>
            <a:ext cx="1011816" cy="707886"/>
          </a:xfrm>
          <a:prstGeom prst="rect">
            <a:avLst/>
          </a:prstGeom>
          <a:noFill/>
        </p:spPr>
        <p:txBody>
          <a:bodyPr wrap="none" rtlCol="0">
            <a:spAutoFit/>
          </a:bodyPr>
          <a:lstStyle/>
          <a:p>
            <a:pPr algn="ctr"/>
            <a:r>
              <a:rPr lang="en-US" altLang="ja-JP" sz="4000" dirty="0">
                <a:solidFill>
                  <a:schemeClr val="bg1"/>
                </a:solidFill>
                <a:latin typeface="Hiragino Kaku Gothic StdN W8" panose="020B0800000000000000" pitchFamily="34" charset="-128"/>
                <a:ea typeface="Hiragino Kaku Gothic StdN W8" panose="020B0800000000000000" pitchFamily="34" charset="-128"/>
              </a:rPr>
              <a:t>5G</a:t>
            </a:r>
            <a:endParaRPr kumimoji="1" lang="ja-JP" altLang="en-US" sz="4000">
              <a:solidFill>
                <a:schemeClr val="bg1"/>
              </a:solidFill>
              <a:latin typeface="Hiragino Kaku Gothic StdN W8" panose="020B0800000000000000" pitchFamily="34" charset="-128"/>
              <a:ea typeface="Hiragino Kaku Gothic StdN W8" panose="020B0800000000000000" pitchFamily="34" charset="-128"/>
            </a:endParaRPr>
          </a:p>
        </p:txBody>
      </p:sp>
      <p:sp>
        <p:nvSpPr>
          <p:cNvPr id="20" name="テキスト ボックス 19">
            <a:extLst>
              <a:ext uri="{FF2B5EF4-FFF2-40B4-BE49-F238E27FC236}">
                <a16:creationId xmlns:a16="http://schemas.microsoft.com/office/drawing/2014/main" id="{FEFFBF1B-7381-0C44-A14E-7D18E2F28511}"/>
              </a:ext>
            </a:extLst>
          </p:cNvPr>
          <p:cNvSpPr txBox="1"/>
          <p:nvPr/>
        </p:nvSpPr>
        <p:spPr>
          <a:xfrm>
            <a:off x="877373" y="4155125"/>
            <a:ext cx="595035" cy="338554"/>
          </a:xfrm>
          <a:prstGeom prst="rect">
            <a:avLst/>
          </a:prstGeom>
          <a:noFill/>
        </p:spPr>
        <p:txBody>
          <a:bodyPr wrap="none" rtlCol="0">
            <a:spAutoFit/>
          </a:bodyPr>
          <a:lstStyle/>
          <a:p>
            <a:pPr algn="ctr"/>
            <a:r>
              <a:rPr kumimoji="1" lang="ja-JP" altLang="en-US" sz="1600">
                <a:solidFill>
                  <a:schemeClr val="accent3">
                    <a:lumMod val="50000"/>
                  </a:schemeClr>
                </a:solidFill>
                <a:latin typeface="Meiryo" panose="020B0604030504040204" pitchFamily="34" charset="-128"/>
                <a:ea typeface="Meiryo" panose="020B0604030504040204" pitchFamily="34" charset="-128"/>
              </a:rPr>
              <a:t>音声</a:t>
            </a:r>
          </a:p>
        </p:txBody>
      </p:sp>
      <p:sp>
        <p:nvSpPr>
          <p:cNvPr id="21" name="テキスト ボックス 20">
            <a:extLst>
              <a:ext uri="{FF2B5EF4-FFF2-40B4-BE49-F238E27FC236}">
                <a16:creationId xmlns:a16="http://schemas.microsoft.com/office/drawing/2014/main" id="{C0357FBA-F51E-4343-9E16-C7C2843C254C}"/>
              </a:ext>
            </a:extLst>
          </p:cNvPr>
          <p:cNvSpPr txBox="1"/>
          <p:nvPr/>
        </p:nvSpPr>
        <p:spPr>
          <a:xfrm>
            <a:off x="1827973" y="4155125"/>
            <a:ext cx="1005403" cy="338554"/>
          </a:xfrm>
          <a:prstGeom prst="rect">
            <a:avLst/>
          </a:prstGeom>
          <a:noFill/>
        </p:spPr>
        <p:txBody>
          <a:bodyPr wrap="none" rtlCol="0">
            <a:spAutoFit/>
          </a:bodyPr>
          <a:lstStyle/>
          <a:p>
            <a:pPr algn="ctr"/>
            <a:r>
              <a:rPr kumimoji="1" lang="ja-JP" altLang="en-US" sz="1600">
                <a:solidFill>
                  <a:schemeClr val="accent3">
                    <a:lumMod val="50000"/>
                  </a:schemeClr>
                </a:solidFill>
                <a:latin typeface="Meiryo" panose="020B0604030504040204" pitchFamily="34" charset="-128"/>
                <a:ea typeface="Meiryo" panose="020B0604030504040204" pitchFamily="34" charset="-128"/>
              </a:rPr>
              <a:t>テキスト</a:t>
            </a:r>
            <a:endParaRPr kumimoji="1" lang="en-US" altLang="ja-JP" sz="1600" dirty="0">
              <a:solidFill>
                <a:schemeClr val="accent3">
                  <a:lumMod val="50000"/>
                </a:schemeClr>
              </a:solidFill>
              <a:latin typeface="Meiryo" panose="020B0604030504040204" pitchFamily="34" charset="-128"/>
              <a:ea typeface="Meiryo" panose="020B0604030504040204" pitchFamily="34" charset="-128"/>
            </a:endParaRPr>
          </a:p>
        </p:txBody>
      </p:sp>
      <p:sp>
        <p:nvSpPr>
          <p:cNvPr id="22" name="テキスト ボックス 21">
            <a:extLst>
              <a:ext uri="{FF2B5EF4-FFF2-40B4-BE49-F238E27FC236}">
                <a16:creationId xmlns:a16="http://schemas.microsoft.com/office/drawing/2014/main" id="{91E18A97-B5E4-8B40-963B-41658507F6D4}"/>
              </a:ext>
            </a:extLst>
          </p:cNvPr>
          <p:cNvSpPr txBox="1"/>
          <p:nvPr/>
        </p:nvSpPr>
        <p:spPr>
          <a:xfrm>
            <a:off x="3006806" y="4155125"/>
            <a:ext cx="800219" cy="338554"/>
          </a:xfrm>
          <a:prstGeom prst="rect">
            <a:avLst/>
          </a:prstGeom>
          <a:noFill/>
        </p:spPr>
        <p:txBody>
          <a:bodyPr wrap="none" rtlCol="0">
            <a:spAutoFit/>
          </a:bodyPr>
          <a:lstStyle/>
          <a:p>
            <a:pPr algn="ctr"/>
            <a:r>
              <a:rPr kumimoji="1" lang="ja-JP" altLang="en-US" sz="1600">
                <a:solidFill>
                  <a:schemeClr val="accent3">
                    <a:lumMod val="50000"/>
                  </a:schemeClr>
                </a:solidFill>
                <a:latin typeface="Meiryo" panose="020B0604030504040204" pitchFamily="34" charset="-128"/>
                <a:ea typeface="Meiryo" panose="020B0604030504040204" pitchFamily="34" charset="-128"/>
              </a:rPr>
              <a:t>データ</a:t>
            </a:r>
            <a:endParaRPr kumimoji="1" lang="en-US" altLang="ja-JP" sz="1600" dirty="0">
              <a:solidFill>
                <a:schemeClr val="accent3">
                  <a:lumMod val="50000"/>
                </a:schemeClr>
              </a:solidFill>
              <a:latin typeface="Meiryo" panose="020B0604030504040204" pitchFamily="34" charset="-128"/>
              <a:ea typeface="Meiryo" panose="020B0604030504040204" pitchFamily="34" charset="-128"/>
            </a:endParaRPr>
          </a:p>
        </p:txBody>
      </p:sp>
      <p:sp>
        <p:nvSpPr>
          <p:cNvPr id="23" name="テキスト ボックス 22">
            <a:extLst>
              <a:ext uri="{FF2B5EF4-FFF2-40B4-BE49-F238E27FC236}">
                <a16:creationId xmlns:a16="http://schemas.microsoft.com/office/drawing/2014/main" id="{A3B9A7C0-E4C0-C44C-B30C-D91ECE5D8648}"/>
              </a:ext>
            </a:extLst>
          </p:cNvPr>
          <p:cNvSpPr txBox="1"/>
          <p:nvPr/>
        </p:nvSpPr>
        <p:spPr>
          <a:xfrm>
            <a:off x="4201823" y="4155125"/>
            <a:ext cx="595035" cy="338554"/>
          </a:xfrm>
          <a:prstGeom prst="rect">
            <a:avLst/>
          </a:prstGeom>
          <a:noFill/>
        </p:spPr>
        <p:txBody>
          <a:bodyPr wrap="none" rtlCol="0">
            <a:spAutoFit/>
          </a:bodyPr>
          <a:lstStyle/>
          <a:p>
            <a:pPr algn="ctr"/>
            <a:r>
              <a:rPr kumimoji="1" lang="ja-JP" altLang="en-US" sz="1600">
                <a:solidFill>
                  <a:schemeClr val="accent3">
                    <a:lumMod val="50000"/>
                  </a:schemeClr>
                </a:solidFill>
                <a:latin typeface="Meiryo" panose="020B0604030504040204" pitchFamily="34" charset="-128"/>
                <a:ea typeface="Meiryo" panose="020B0604030504040204" pitchFamily="34" charset="-128"/>
              </a:rPr>
              <a:t>動画</a:t>
            </a:r>
            <a:endParaRPr kumimoji="1" lang="en-US" altLang="ja-JP" sz="1600" dirty="0">
              <a:solidFill>
                <a:schemeClr val="accent3">
                  <a:lumMod val="50000"/>
                </a:schemeClr>
              </a:solidFill>
              <a:latin typeface="Meiryo" panose="020B0604030504040204" pitchFamily="34" charset="-128"/>
              <a:ea typeface="Meiryo" panose="020B0604030504040204" pitchFamily="34" charset="-128"/>
            </a:endParaRPr>
          </a:p>
        </p:txBody>
      </p:sp>
      <p:sp>
        <p:nvSpPr>
          <p:cNvPr id="25" name="テキスト ボックス 24">
            <a:extLst>
              <a:ext uri="{FF2B5EF4-FFF2-40B4-BE49-F238E27FC236}">
                <a16:creationId xmlns:a16="http://schemas.microsoft.com/office/drawing/2014/main" id="{8E54DB56-2F60-A140-B529-A41A8D1979F9}"/>
              </a:ext>
            </a:extLst>
          </p:cNvPr>
          <p:cNvSpPr txBox="1"/>
          <p:nvPr/>
        </p:nvSpPr>
        <p:spPr>
          <a:xfrm>
            <a:off x="5333458" y="1542615"/>
            <a:ext cx="2377574" cy="600164"/>
          </a:xfrm>
          <a:prstGeom prst="rect">
            <a:avLst/>
          </a:prstGeom>
          <a:noFill/>
        </p:spPr>
        <p:txBody>
          <a:bodyPr wrap="none" rtlCol="0">
            <a:spAutoFit/>
          </a:bodyPr>
          <a:lstStyle/>
          <a:p>
            <a:pPr algn="ctr"/>
            <a:r>
              <a:rPr kumimoji="1" lang="ja-JP" altLang="en-US" sz="900">
                <a:solidFill>
                  <a:srgbClr val="0070C0"/>
                </a:solidFill>
                <a:latin typeface="Meiryo" panose="020B0604030504040204" pitchFamily="34" charset="-128"/>
                <a:ea typeface="Meiryo" panose="020B0604030504040204" pitchFamily="34" charset="-128"/>
              </a:rPr>
              <a:t>あらゆるモノがつながることを前提とした</a:t>
            </a:r>
            <a:endParaRPr kumimoji="1" lang="en-US" altLang="ja-JP" sz="900" dirty="0">
              <a:solidFill>
                <a:srgbClr val="0070C0"/>
              </a:solidFill>
              <a:latin typeface="Meiryo" panose="020B0604030504040204" pitchFamily="34" charset="-128"/>
              <a:ea typeface="Meiryo" panose="020B0604030504040204" pitchFamily="34" charset="-128"/>
            </a:endParaRPr>
          </a:p>
          <a:p>
            <a:pPr algn="ctr"/>
            <a:r>
              <a:rPr lang="ja-JP" altLang="en-US" sz="2400" b="1">
                <a:solidFill>
                  <a:srgbClr val="0070C0"/>
                </a:solidFill>
                <a:latin typeface="Meiryo" panose="020B0604030504040204" pitchFamily="34" charset="-128"/>
                <a:ea typeface="Meiryo" panose="020B0604030504040204" pitchFamily="34" charset="-128"/>
              </a:rPr>
              <a:t>社会課題の解決</a:t>
            </a:r>
            <a:endParaRPr kumimoji="1" lang="ja-JP" altLang="en-US" sz="2400" b="1">
              <a:solidFill>
                <a:srgbClr val="0070C0"/>
              </a:solidFill>
              <a:latin typeface="Meiryo" panose="020B0604030504040204" pitchFamily="34" charset="-128"/>
              <a:ea typeface="Meiryo" panose="020B0604030504040204" pitchFamily="34" charset="-128"/>
            </a:endParaRPr>
          </a:p>
        </p:txBody>
      </p:sp>
      <p:sp>
        <p:nvSpPr>
          <p:cNvPr id="26" name="テキスト ボックス 25">
            <a:extLst>
              <a:ext uri="{FF2B5EF4-FFF2-40B4-BE49-F238E27FC236}">
                <a16:creationId xmlns:a16="http://schemas.microsoft.com/office/drawing/2014/main" id="{BAA4B6A5-92FD-1F48-AFC5-9CA966E701D9}"/>
              </a:ext>
            </a:extLst>
          </p:cNvPr>
          <p:cNvSpPr txBox="1"/>
          <p:nvPr/>
        </p:nvSpPr>
        <p:spPr>
          <a:xfrm>
            <a:off x="474152" y="1625165"/>
            <a:ext cx="4631396" cy="400110"/>
          </a:xfrm>
          <a:prstGeom prst="rect">
            <a:avLst/>
          </a:prstGeom>
          <a:noFill/>
        </p:spPr>
        <p:txBody>
          <a:bodyPr wrap="none" rtlCol="0">
            <a:spAutoFit/>
          </a:bodyPr>
          <a:lstStyle/>
          <a:p>
            <a:pPr algn="ctr"/>
            <a:r>
              <a:rPr kumimoji="1" lang="ja-JP" altLang="en-US" sz="2000">
                <a:solidFill>
                  <a:schemeClr val="accent3">
                    <a:lumMod val="50000"/>
                  </a:schemeClr>
                </a:solidFill>
                <a:latin typeface="Meiryo" panose="020B0604030504040204" pitchFamily="34" charset="-128"/>
                <a:ea typeface="Meiryo" panose="020B0604030504040204" pitchFamily="34" charset="-128"/>
              </a:rPr>
              <a:t>通信・コミュニケーションの性能向上</a:t>
            </a:r>
            <a:endParaRPr kumimoji="1" lang="ja-JP" altLang="en-US" sz="2000" b="1">
              <a:solidFill>
                <a:schemeClr val="accent3">
                  <a:lumMod val="50000"/>
                </a:schemeClr>
              </a:solidFill>
              <a:latin typeface="Meiryo" panose="020B0604030504040204" pitchFamily="34" charset="-128"/>
              <a:ea typeface="Meiryo" panose="020B0604030504040204" pitchFamily="34" charset="-128"/>
            </a:endParaRPr>
          </a:p>
        </p:txBody>
      </p:sp>
      <p:sp>
        <p:nvSpPr>
          <p:cNvPr id="27" name="タイトル 26">
            <a:extLst>
              <a:ext uri="{FF2B5EF4-FFF2-40B4-BE49-F238E27FC236}">
                <a16:creationId xmlns:a16="http://schemas.microsoft.com/office/drawing/2014/main" id="{DBEC7C65-0256-B64E-B8C0-A41E83AA96F1}"/>
              </a:ext>
            </a:extLst>
          </p:cNvPr>
          <p:cNvSpPr>
            <a:spLocks noGrp="1"/>
          </p:cNvSpPr>
          <p:nvPr>
            <p:ph type="title"/>
          </p:nvPr>
        </p:nvSpPr>
        <p:spPr/>
        <p:txBody>
          <a:bodyPr/>
          <a:lstStyle/>
          <a:p>
            <a:r>
              <a:rPr lang="ja-JP" altLang="en-US"/>
              <a:t>移動体通信システムの歴史</a:t>
            </a:r>
            <a:endParaRPr kumimoji="1" lang="ja-JP" altLang="en-US"/>
          </a:p>
        </p:txBody>
      </p:sp>
      <p:sp>
        <p:nvSpPr>
          <p:cNvPr id="2" name="テキスト ボックス 1">
            <a:extLst>
              <a:ext uri="{FF2B5EF4-FFF2-40B4-BE49-F238E27FC236}">
                <a16:creationId xmlns:a16="http://schemas.microsoft.com/office/drawing/2014/main" id="{921C7298-32FC-0C4B-9683-3C5B4F37FD1F}"/>
              </a:ext>
            </a:extLst>
          </p:cNvPr>
          <p:cNvSpPr txBox="1"/>
          <p:nvPr/>
        </p:nvSpPr>
        <p:spPr>
          <a:xfrm>
            <a:off x="822882" y="4393359"/>
            <a:ext cx="723275" cy="276999"/>
          </a:xfrm>
          <a:prstGeom prst="rect">
            <a:avLst/>
          </a:prstGeom>
          <a:noFill/>
        </p:spPr>
        <p:txBody>
          <a:bodyPr wrap="none" rtlCol="0">
            <a:spAutoFit/>
          </a:bodyPr>
          <a:lstStyle/>
          <a:p>
            <a:pPr algn="ctr"/>
            <a:r>
              <a:rPr kumimoji="1" lang="en-US" altLang="ja-JP" sz="1200" dirty="0">
                <a:solidFill>
                  <a:schemeClr val="accent3">
                    <a:lumMod val="75000"/>
                  </a:schemeClr>
                </a:solidFill>
                <a:latin typeface="Meiryo" panose="020B0604030504040204" pitchFamily="34" charset="-128"/>
                <a:ea typeface="Meiryo" panose="020B0604030504040204" pitchFamily="34" charset="-128"/>
              </a:rPr>
              <a:t>1979〜</a:t>
            </a:r>
            <a:endParaRPr kumimoji="1" lang="ja-JP" altLang="en-US" sz="1200">
              <a:solidFill>
                <a:schemeClr val="accent3">
                  <a:lumMod val="75000"/>
                </a:schemeClr>
              </a:solidFill>
              <a:latin typeface="Meiryo" panose="020B0604030504040204" pitchFamily="34" charset="-128"/>
              <a:ea typeface="Meiryo" panose="020B0604030504040204" pitchFamily="34" charset="-128"/>
            </a:endParaRPr>
          </a:p>
        </p:txBody>
      </p:sp>
      <p:sp>
        <p:nvSpPr>
          <p:cNvPr id="28" name="テキスト ボックス 27">
            <a:extLst>
              <a:ext uri="{FF2B5EF4-FFF2-40B4-BE49-F238E27FC236}">
                <a16:creationId xmlns:a16="http://schemas.microsoft.com/office/drawing/2014/main" id="{186EBA6B-1A4E-D640-A488-F6A9A4A8616E}"/>
              </a:ext>
            </a:extLst>
          </p:cNvPr>
          <p:cNvSpPr txBox="1"/>
          <p:nvPr/>
        </p:nvSpPr>
        <p:spPr>
          <a:xfrm>
            <a:off x="1954948" y="4393359"/>
            <a:ext cx="723275" cy="276999"/>
          </a:xfrm>
          <a:prstGeom prst="rect">
            <a:avLst/>
          </a:prstGeom>
          <a:noFill/>
        </p:spPr>
        <p:txBody>
          <a:bodyPr wrap="none" rtlCol="0">
            <a:spAutoFit/>
          </a:bodyPr>
          <a:lstStyle/>
          <a:p>
            <a:pPr algn="ctr"/>
            <a:r>
              <a:rPr kumimoji="1" lang="en-US" altLang="ja-JP" sz="1200" dirty="0">
                <a:solidFill>
                  <a:schemeClr val="accent3">
                    <a:lumMod val="75000"/>
                  </a:schemeClr>
                </a:solidFill>
                <a:latin typeface="Meiryo" panose="020B0604030504040204" pitchFamily="34" charset="-128"/>
                <a:ea typeface="Meiryo" panose="020B0604030504040204" pitchFamily="34" charset="-128"/>
              </a:rPr>
              <a:t>1993〜</a:t>
            </a:r>
            <a:endParaRPr kumimoji="1" lang="ja-JP" altLang="en-US" sz="1200">
              <a:solidFill>
                <a:schemeClr val="accent3">
                  <a:lumMod val="75000"/>
                </a:schemeClr>
              </a:solidFill>
              <a:latin typeface="Meiryo" panose="020B0604030504040204" pitchFamily="34" charset="-128"/>
              <a:ea typeface="Meiryo" panose="020B0604030504040204" pitchFamily="34" charset="-128"/>
            </a:endParaRPr>
          </a:p>
        </p:txBody>
      </p:sp>
      <p:sp>
        <p:nvSpPr>
          <p:cNvPr id="29" name="テキスト ボックス 28">
            <a:extLst>
              <a:ext uri="{FF2B5EF4-FFF2-40B4-BE49-F238E27FC236}">
                <a16:creationId xmlns:a16="http://schemas.microsoft.com/office/drawing/2014/main" id="{6E8DA305-901D-024E-9A87-693258D17432}"/>
              </a:ext>
            </a:extLst>
          </p:cNvPr>
          <p:cNvSpPr txBox="1"/>
          <p:nvPr/>
        </p:nvSpPr>
        <p:spPr>
          <a:xfrm>
            <a:off x="3039739" y="4393359"/>
            <a:ext cx="723275" cy="276999"/>
          </a:xfrm>
          <a:prstGeom prst="rect">
            <a:avLst/>
          </a:prstGeom>
          <a:noFill/>
        </p:spPr>
        <p:txBody>
          <a:bodyPr wrap="none" rtlCol="0">
            <a:spAutoFit/>
          </a:bodyPr>
          <a:lstStyle/>
          <a:p>
            <a:pPr algn="ctr"/>
            <a:r>
              <a:rPr lang="en-US" altLang="ja-JP" sz="1200" dirty="0">
                <a:solidFill>
                  <a:schemeClr val="accent3">
                    <a:lumMod val="75000"/>
                  </a:schemeClr>
                </a:solidFill>
                <a:latin typeface="Meiryo" panose="020B0604030504040204" pitchFamily="34" charset="-128"/>
                <a:ea typeface="Meiryo" panose="020B0604030504040204" pitchFamily="34" charset="-128"/>
              </a:rPr>
              <a:t>2001</a:t>
            </a:r>
            <a:r>
              <a:rPr kumimoji="1" lang="en-US" altLang="ja-JP" sz="1200" dirty="0">
                <a:solidFill>
                  <a:schemeClr val="accent3">
                    <a:lumMod val="75000"/>
                  </a:schemeClr>
                </a:solidFill>
                <a:latin typeface="Meiryo" panose="020B0604030504040204" pitchFamily="34" charset="-128"/>
                <a:ea typeface="Meiryo" panose="020B0604030504040204" pitchFamily="34" charset="-128"/>
              </a:rPr>
              <a:t>〜</a:t>
            </a:r>
            <a:endParaRPr kumimoji="1" lang="ja-JP" altLang="en-US" sz="1200">
              <a:solidFill>
                <a:schemeClr val="accent3">
                  <a:lumMod val="75000"/>
                </a:schemeClr>
              </a:solidFill>
              <a:latin typeface="Meiryo" panose="020B0604030504040204" pitchFamily="34" charset="-128"/>
              <a:ea typeface="Meiryo" panose="020B0604030504040204" pitchFamily="34" charset="-128"/>
            </a:endParaRPr>
          </a:p>
        </p:txBody>
      </p:sp>
      <p:sp>
        <p:nvSpPr>
          <p:cNvPr id="30" name="テキスト ボックス 29">
            <a:extLst>
              <a:ext uri="{FF2B5EF4-FFF2-40B4-BE49-F238E27FC236}">
                <a16:creationId xmlns:a16="http://schemas.microsoft.com/office/drawing/2014/main" id="{D4633343-4CE0-4745-92F4-B1CF1D0DEDAD}"/>
              </a:ext>
            </a:extLst>
          </p:cNvPr>
          <p:cNvSpPr txBox="1"/>
          <p:nvPr/>
        </p:nvSpPr>
        <p:spPr>
          <a:xfrm>
            <a:off x="4122418" y="4393359"/>
            <a:ext cx="723275" cy="276999"/>
          </a:xfrm>
          <a:prstGeom prst="rect">
            <a:avLst/>
          </a:prstGeom>
          <a:noFill/>
        </p:spPr>
        <p:txBody>
          <a:bodyPr wrap="none" rtlCol="0">
            <a:spAutoFit/>
          </a:bodyPr>
          <a:lstStyle/>
          <a:p>
            <a:pPr algn="ctr"/>
            <a:r>
              <a:rPr lang="en-US" altLang="ja-JP" sz="1200" dirty="0">
                <a:solidFill>
                  <a:schemeClr val="accent3">
                    <a:lumMod val="75000"/>
                  </a:schemeClr>
                </a:solidFill>
                <a:latin typeface="Meiryo" panose="020B0604030504040204" pitchFamily="34" charset="-128"/>
                <a:ea typeface="Meiryo" panose="020B0604030504040204" pitchFamily="34" charset="-128"/>
              </a:rPr>
              <a:t>2012</a:t>
            </a:r>
            <a:r>
              <a:rPr kumimoji="1" lang="en-US" altLang="ja-JP" sz="1200" dirty="0">
                <a:solidFill>
                  <a:schemeClr val="accent3">
                    <a:lumMod val="75000"/>
                  </a:schemeClr>
                </a:solidFill>
                <a:latin typeface="Meiryo" panose="020B0604030504040204" pitchFamily="34" charset="-128"/>
                <a:ea typeface="Meiryo" panose="020B0604030504040204" pitchFamily="34" charset="-128"/>
              </a:rPr>
              <a:t>〜</a:t>
            </a:r>
            <a:endParaRPr kumimoji="1" lang="ja-JP" altLang="en-US" sz="1200">
              <a:solidFill>
                <a:schemeClr val="accent3">
                  <a:lumMod val="75000"/>
                </a:schemeClr>
              </a:solidFill>
              <a:latin typeface="Meiryo" panose="020B0604030504040204" pitchFamily="34" charset="-128"/>
              <a:ea typeface="Meiryo" panose="020B0604030504040204" pitchFamily="34" charset="-128"/>
            </a:endParaRPr>
          </a:p>
        </p:txBody>
      </p:sp>
      <p:sp>
        <p:nvSpPr>
          <p:cNvPr id="31" name="テキスト ボックス 30">
            <a:extLst>
              <a:ext uri="{FF2B5EF4-FFF2-40B4-BE49-F238E27FC236}">
                <a16:creationId xmlns:a16="http://schemas.microsoft.com/office/drawing/2014/main" id="{7B1AEB0D-5EEE-924E-84CF-7104A3D1532D}"/>
              </a:ext>
            </a:extLst>
          </p:cNvPr>
          <p:cNvSpPr txBox="1"/>
          <p:nvPr/>
        </p:nvSpPr>
        <p:spPr>
          <a:xfrm>
            <a:off x="6444208" y="5322802"/>
            <a:ext cx="1037465" cy="369332"/>
          </a:xfrm>
          <a:prstGeom prst="rect">
            <a:avLst/>
          </a:prstGeom>
          <a:noFill/>
        </p:spPr>
        <p:txBody>
          <a:bodyPr wrap="none" rtlCol="0">
            <a:spAutoFit/>
          </a:bodyPr>
          <a:lstStyle/>
          <a:p>
            <a:pPr algn="ctr"/>
            <a:r>
              <a:rPr lang="en-US" altLang="ja-JP" b="1" dirty="0">
                <a:solidFill>
                  <a:srgbClr val="0070C0"/>
                </a:solidFill>
                <a:latin typeface="Meiryo" panose="020B0604030504040204" pitchFamily="34" charset="-128"/>
                <a:ea typeface="Meiryo" panose="020B0604030504040204" pitchFamily="34" charset="-128"/>
              </a:rPr>
              <a:t>2020</a:t>
            </a:r>
            <a:r>
              <a:rPr kumimoji="1" lang="en-US" altLang="ja-JP" b="1" dirty="0">
                <a:solidFill>
                  <a:srgbClr val="0070C0"/>
                </a:solidFill>
                <a:latin typeface="Meiryo" panose="020B0604030504040204" pitchFamily="34" charset="-128"/>
                <a:ea typeface="Meiryo" panose="020B0604030504040204" pitchFamily="34" charset="-128"/>
              </a:rPr>
              <a:t>〜</a:t>
            </a:r>
            <a:endParaRPr kumimoji="1" lang="ja-JP" altLang="en-US" b="1">
              <a:solidFill>
                <a:srgbClr val="0070C0"/>
              </a:solidFill>
              <a:latin typeface="Meiryo" panose="020B0604030504040204" pitchFamily="34" charset="-128"/>
              <a:ea typeface="Meiryo" panose="020B0604030504040204" pitchFamily="34" charset="-128"/>
            </a:endParaRPr>
          </a:p>
        </p:txBody>
      </p:sp>
      <p:sp>
        <p:nvSpPr>
          <p:cNvPr id="3" name="テキスト ボックス 2">
            <a:extLst>
              <a:ext uri="{FF2B5EF4-FFF2-40B4-BE49-F238E27FC236}">
                <a16:creationId xmlns:a16="http://schemas.microsoft.com/office/drawing/2014/main" id="{68BFE431-52EE-4342-8347-8D93828C013D}"/>
              </a:ext>
            </a:extLst>
          </p:cNvPr>
          <p:cNvSpPr txBox="1"/>
          <p:nvPr/>
        </p:nvSpPr>
        <p:spPr>
          <a:xfrm>
            <a:off x="878975" y="4661096"/>
            <a:ext cx="591830" cy="215444"/>
          </a:xfrm>
          <a:prstGeom prst="rect">
            <a:avLst/>
          </a:prstGeom>
          <a:noFill/>
        </p:spPr>
        <p:txBody>
          <a:bodyPr wrap="none" rtlCol="0">
            <a:spAutoFit/>
          </a:bodyPr>
          <a:lstStyle/>
          <a:p>
            <a:pPr algn="ctr"/>
            <a:r>
              <a:rPr kumimoji="1" lang="en-US" altLang="ja-JP" sz="800" dirty="0">
                <a:solidFill>
                  <a:schemeClr val="accent3">
                    <a:lumMod val="50000"/>
                  </a:schemeClr>
                </a:solidFill>
                <a:latin typeface="Meiryo" panose="020B0604030504040204" pitchFamily="34" charset="-128"/>
                <a:ea typeface="Meiryo" panose="020B0604030504040204" pitchFamily="34" charset="-128"/>
              </a:rPr>
              <a:t>9.6Kbps</a:t>
            </a:r>
            <a:endParaRPr kumimoji="1" lang="ja-JP" altLang="en-US" sz="800">
              <a:solidFill>
                <a:schemeClr val="accent3">
                  <a:lumMod val="50000"/>
                </a:schemeClr>
              </a:solidFill>
              <a:latin typeface="Meiryo" panose="020B0604030504040204" pitchFamily="34" charset="-128"/>
              <a:ea typeface="Meiryo" panose="020B0604030504040204" pitchFamily="34" charset="-128"/>
            </a:endParaRPr>
          </a:p>
        </p:txBody>
      </p:sp>
      <p:sp>
        <p:nvSpPr>
          <p:cNvPr id="32" name="テキスト ボックス 31">
            <a:extLst>
              <a:ext uri="{FF2B5EF4-FFF2-40B4-BE49-F238E27FC236}">
                <a16:creationId xmlns:a16="http://schemas.microsoft.com/office/drawing/2014/main" id="{04C25B46-8E39-DE4B-8059-BC7F8A8E448C}"/>
              </a:ext>
            </a:extLst>
          </p:cNvPr>
          <p:cNvSpPr txBox="1"/>
          <p:nvPr/>
        </p:nvSpPr>
        <p:spPr>
          <a:xfrm>
            <a:off x="1838949" y="4661096"/>
            <a:ext cx="950901" cy="215444"/>
          </a:xfrm>
          <a:prstGeom prst="rect">
            <a:avLst/>
          </a:prstGeom>
          <a:noFill/>
        </p:spPr>
        <p:txBody>
          <a:bodyPr wrap="none" rtlCol="0">
            <a:spAutoFit/>
          </a:bodyPr>
          <a:lstStyle/>
          <a:p>
            <a:pPr algn="ctr"/>
            <a:r>
              <a:rPr kumimoji="1" lang="en-US" altLang="ja-JP" sz="800" dirty="0">
                <a:solidFill>
                  <a:schemeClr val="accent3">
                    <a:lumMod val="50000"/>
                  </a:schemeClr>
                </a:solidFill>
                <a:latin typeface="Meiryo" panose="020B0604030504040204" pitchFamily="34" charset="-128"/>
                <a:ea typeface="Meiryo" panose="020B0604030504040204" pitchFamily="34" charset="-128"/>
              </a:rPr>
              <a:t>28.8〜384Kbps</a:t>
            </a:r>
            <a:endParaRPr kumimoji="1" lang="ja-JP" altLang="en-US" sz="800">
              <a:solidFill>
                <a:schemeClr val="accent3">
                  <a:lumMod val="50000"/>
                </a:schemeClr>
              </a:solidFill>
              <a:latin typeface="Meiryo" panose="020B0604030504040204" pitchFamily="34" charset="-128"/>
              <a:ea typeface="Meiryo" panose="020B0604030504040204" pitchFamily="34" charset="-128"/>
            </a:endParaRPr>
          </a:p>
        </p:txBody>
      </p:sp>
      <p:sp>
        <p:nvSpPr>
          <p:cNvPr id="33" name="テキスト ボックス 32">
            <a:extLst>
              <a:ext uri="{FF2B5EF4-FFF2-40B4-BE49-F238E27FC236}">
                <a16:creationId xmlns:a16="http://schemas.microsoft.com/office/drawing/2014/main" id="{0953B888-8A97-3848-B9AD-1CE030A75811}"/>
              </a:ext>
            </a:extLst>
          </p:cNvPr>
          <p:cNvSpPr txBox="1"/>
          <p:nvPr/>
        </p:nvSpPr>
        <p:spPr>
          <a:xfrm>
            <a:off x="2905849" y="4661096"/>
            <a:ext cx="939681" cy="215444"/>
          </a:xfrm>
          <a:prstGeom prst="rect">
            <a:avLst/>
          </a:prstGeom>
          <a:noFill/>
        </p:spPr>
        <p:txBody>
          <a:bodyPr wrap="none" rtlCol="0">
            <a:spAutoFit/>
          </a:bodyPr>
          <a:lstStyle/>
          <a:p>
            <a:pPr algn="ctr"/>
            <a:r>
              <a:rPr lang="en-US" altLang="ja-JP" sz="800" dirty="0">
                <a:solidFill>
                  <a:schemeClr val="accent3">
                    <a:lumMod val="50000"/>
                  </a:schemeClr>
                </a:solidFill>
                <a:latin typeface="Meiryo" panose="020B0604030504040204" pitchFamily="34" charset="-128"/>
                <a:ea typeface="Meiryo" panose="020B0604030504040204" pitchFamily="34" charset="-128"/>
              </a:rPr>
              <a:t>2.4</a:t>
            </a:r>
            <a:r>
              <a:rPr kumimoji="1" lang="en-US" altLang="ja-JP" sz="800" dirty="0">
                <a:solidFill>
                  <a:schemeClr val="accent3">
                    <a:lumMod val="50000"/>
                  </a:schemeClr>
                </a:solidFill>
                <a:latin typeface="Meiryo" panose="020B0604030504040204" pitchFamily="34" charset="-128"/>
                <a:ea typeface="Meiryo" panose="020B0604030504040204" pitchFamily="34" charset="-128"/>
              </a:rPr>
              <a:t>〜14.4Mbps</a:t>
            </a:r>
            <a:endParaRPr kumimoji="1" lang="ja-JP" altLang="en-US" sz="800">
              <a:solidFill>
                <a:schemeClr val="accent3">
                  <a:lumMod val="50000"/>
                </a:schemeClr>
              </a:solidFill>
              <a:latin typeface="Meiryo" panose="020B0604030504040204" pitchFamily="34" charset="-128"/>
              <a:ea typeface="Meiryo" panose="020B0604030504040204" pitchFamily="34" charset="-128"/>
            </a:endParaRPr>
          </a:p>
        </p:txBody>
      </p:sp>
      <p:sp>
        <p:nvSpPr>
          <p:cNvPr id="34" name="テキスト ボックス 33">
            <a:extLst>
              <a:ext uri="{FF2B5EF4-FFF2-40B4-BE49-F238E27FC236}">
                <a16:creationId xmlns:a16="http://schemas.microsoft.com/office/drawing/2014/main" id="{3D239FF9-ECF8-2148-8FBB-7445EB6BC19B}"/>
              </a:ext>
            </a:extLst>
          </p:cNvPr>
          <p:cNvSpPr txBox="1"/>
          <p:nvPr/>
        </p:nvSpPr>
        <p:spPr>
          <a:xfrm>
            <a:off x="4118758" y="4661096"/>
            <a:ext cx="766557" cy="215444"/>
          </a:xfrm>
          <a:prstGeom prst="rect">
            <a:avLst/>
          </a:prstGeom>
          <a:noFill/>
        </p:spPr>
        <p:txBody>
          <a:bodyPr wrap="none" rtlCol="0">
            <a:spAutoFit/>
          </a:bodyPr>
          <a:lstStyle/>
          <a:p>
            <a:pPr algn="ctr"/>
            <a:r>
              <a:rPr lang="en-US" altLang="ja-JP" sz="800" dirty="0">
                <a:solidFill>
                  <a:schemeClr val="accent3">
                    <a:lumMod val="50000"/>
                  </a:schemeClr>
                </a:solidFill>
                <a:latin typeface="Meiryo" panose="020B0604030504040204" pitchFamily="34" charset="-128"/>
                <a:ea typeface="Meiryo" panose="020B0604030504040204" pitchFamily="34" charset="-128"/>
              </a:rPr>
              <a:t>0.1</a:t>
            </a:r>
            <a:r>
              <a:rPr kumimoji="1" lang="en-US" altLang="ja-JP" sz="800" dirty="0">
                <a:solidFill>
                  <a:schemeClr val="accent3">
                    <a:lumMod val="50000"/>
                  </a:schemeClr>
                </a:solidFill>
                <a:latin typeface="Meiryo" panose="020B0604030504040204" pitchFamily="34" charset="-128"/>
                <a:ea typeface="Meiryo" panose="020B0604030504040204" pitchFamily="34" charset="-128"/>
              </a:rPr>
              <a:t>〜1Gbps</a:t>
            </a:r>
            <a:endParaRPr kumimoji="1" lang="ja-JP" altLang="en-US" sz="800">
              <a:solidFill>
                <a:schemeClr val="accent3">
                  <a:lumMod val="50000"/>
                </a:schemeClr>
              </a:solidFill>
              <a:latin typeface="Meiryo" panose="020B0604030504040204" pitchFamily="34" charset="-128"/>
              <a:ea typeface="Meiryo" panose="020B0604030504040204" pitchFamily="34" charset="-128"/>
            </a:endParaRPr>
          </a:p>
        </p:txBody>
      </p:sp>
      <p:sp>
        <p:nvSpPr>
          <p:cNvPr id="35" name="テキスト ボックス 34">
            <a:extLst>
              <a:ext uri="{FF2B5EF4-FFF2-40B4-BE49-F238E27FC236}">
                <a16:creationId xmlns:a16="http://schemas.microsoft.com/office/drawing/2014/main" id="{8D2AA94C-71A0-8848-8CB6-FA64A8807B19}"/>
              </a:ext>
            </a:extLst>
          </p:cNvPr>
          <p:cNvSpPr txBox="1"/>
          <p:nvPr/>
        </p:nvSpPr>
        <p:spPr>
          <a:xfrm>
            <a:off x="6509931" y="5600273"/>
            <a:ext cx="906017" cy="276999"/>
          </a:xfrm>
          <a:prstGeom prst="rect">
            <a:avLst/>
          </a:prstGeom>
          <a:noFill/>
        </p:spPr>
        <p:txBody>
          <a:bodyPr wrap="none" rtlCol="0">
            <a:spAutoFit/>
          </a:bodyPr>
          <a:lstStyle/>
          <a:p>
            <a:pPr algn="ctr"/>
            <a:r>
              <a:rPr lang="en-US" altLang="ja-JP" sz="1200" dirty="0">
                <a:solidFill>
                  <a:srgbClr val="0070C0"/>
                </a:solidFill>
                <a:latin typeface="Meiryo" panose="020B0604030504040204" pitchFamily="34" charset="-128"/>
                <a:ea typeface="Meiryo" panose="020B0604030504040204" pitchFamily="34" charset="-128"/>
              </a:rPr>
              <a:t>10</a:t>
            </a:r>
            <a:r>
              <a:rPr kumimoji="1" lang="en-US" altLang="ja-JP" sz="1200" dirty="0">
                <a:solidFill>
                  <a:srgbClr val="0070C0"/>
                </a:solidFill>
                <a:latin typeface="Meiryo" panose="020B0604030504040204" pitchFamily="34" charset="-128"/>
                <a:ea typeface="Meiryo" panose="020B0604030504040204" pitchFamily="34" charset="-128"/>
              </a:rPr>
              <a:t>Gbps〜</a:t>
            </a:r>
            <a:endParaRPr kumimoji="1" lang="ja-JP" altLang="en-US" sz="1200">
              <a:solidFill>
                <a:srgbClr val="0070C0"/>
              </a:solidFill>
              <a:latin typeface="Meiryo" panose="020B0604030504040204" pitchFamily="34" charset="-128"/>
              <a:ea typeface="Meiryo" panose="020B0604030504040204" pitchFamily="34" charset="-128"/>
            </a:endParaRPr>
          </a:p>
        </p:txBody>
      </p:sp>
      <p:pic>
        <p:nvPicPr>
          <p:cNvPr id="36" name="図 35">
            <a:extLst>
              <a:ext uri="{FF2B5EF4-FFF2-40B4-BE49-F238E27FC236}">
                <a16:creationId xmlns:a16="http://schemas.microsoft.com/office/drawing/2014/main" id="{608A7F6C-63B8-6646-9818-9B56555AB6FC}"/>
              </a:ext>
            </a:extLst>
          </p:cNvPr>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746089" y="1542615"/>
            <a:ext cx="904759" cy="904759"/>
          </a:xfrm>
          <a:prstGeom prst="rect">
            <a:avLst/>
          </a:prstGeom>
        </p:spPr>
      </p:pic>
      <p:cxnSp>
        <p:nvCxnSpPr>
          <p:cNvPr id="39" name="直線矢印コネクタ 38">
            <a:extLst>
              <a:ext uri="{FF2B5EF4-FFF2-40B4-BE49-F238E27FC236}">
                <a16:creationId xmlns:a16="http://schemas.microsoft.com/office/drawing/2014/main" id="{A2C781C4-5B75-5746-BADC-6CD1BD2A40A4}"/>
              </a:ext>
            </a:extLst>
          </p:cNvPr>
          <p:cNvCxnSpPr>
            <a:cxnSpLocks/>
          </p:cNvCxnSpPr>
          <p:nvPr/>
        </p:nvCxnSpPr>
        <p:spPr>
          <a:xfrm>
            <a:off x="619514" y="1985966"/>
            <a:ext cx="4713944" cy="0"/>
          </a:xfrm>
          <a:prstGeom prst="straightConnector1">
            <a:avLst/>
          </a:prstGeom>
          <a:ln w="38100">
            <a:solidFill>
              <a:schemeClr val="accent3">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9421697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三角形 3">
            <a:extLst>
              <a:ext uri="{FF2B5EF4-FFF2-40B4-BE49-F238E27FC236}">
                <a16:creationId xmlns:a16="http://schemas.microsoft.com/office/drawing/2014/main" id="{C00E2458-797D-0B42-B016-5D7F22F8C466}"/>
              </a:ext>
            </a:extLst>
          </p:cNvPr>
          <p:cNvSpPr/>
          <p:nvPr/>
        </p:nvSpPr>
        <p:spPr>
          <a:xfrm>
            <a:off x="1741384" y="1279359"/>
            <a:ext cx="5660998" cy="4837181"/>
          </a:xfrm>
          <a:prstGeom prst="triangle">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8" name="三角形 37">
            <a:extLst>
              <a:ext uri="{FF2B5EF4-FFF2-40B4-BE49-F238E27FC236}">
                <a16:creationId xmlns:a16="http://schemas.microsoft.com/office/drawing/2014/main" id="{D8F32819-5CBA-C742-A971-564E38E1E270}"/>
              </a:ext>
            </a:extLst>
          </p:cNvPr>
          <p:cNvSpPr/>
          <p:nvPr/>
        </p:nvSpPr>
        <p:spPr>
          <a:xfrm>
            <a:off x="3635483" y="3481955"/>
            <a:ext cx="1849362" cy="1579804"/>
          </a:xfrm>
          <a:prstGeom prst="triangle">
            <a:avLst/>
          </a:prstGeom>
          <a:solidFill>
            <a:schemeClr val="accent3">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3" name="直線矢印コネクタ 12">
            <a:extLst>
              <a:ext uri="{FF2B5EF4-FFF2-40B4-BE49-F238E27FC236}">
                <a16:creationId xmlns:a16="http://schemas.microsoft.com/office/drawing/2014/main" id="{03E799A9-0206-EB44-9E40-063E2BA48542}"/>
              </a:ext>
            </a:extLst>
          </p:cNvPr>
          <p:cNvCxnSpPr>
            <a:cxnSpLocks/>
          </p:cNvCxnSpPr>
          <p:nvPr/>
        </p:nvCxnSpPr>
        <p:spPr>
          <a:xfrm flipH="1" flipV="1">
            <a:off x="4571883" y="863865"/>
            <a:ext cx="117" cy="3632053"/>
          </a:xfrm>
          <a:prstGeom prst="straightConnector1">
            <a:avLst/>
          </a:prstGeom>
          <a:ln>
            <a:solidFill>
              <a:schemeClr val="tx1">
                <a:lumMod val="50000"/>
                <a:lumOff val="50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2" name="タイトル 1">
            <a:extLst>
              <a:ext uri="{FF2B5EF4-FFF2-40B4-BE49-F238E27FC236}">
                <a16:creationId xmlns:a16="http://schemas.microsoft.com/office/drawing/2014/main" id="{55F58833-0716-724E-9944-393AC1B0827C}"/>
              </a:ext>
            </a:extLst>
          </p:cNvPr>
          <p:cNvSpPr>
            <a:spLocks noGrp="1"/>
          </p:cNvSpPr>
          <p:nvPr>
            <p:ph type="title"/>
          </p:nvPr>
        </p:nvSpPr>
        <p:spPr/>
        <p:txBody>
          <a:bodyPr/>
          <a:lstStyle/>
          <a:p>
            <a:r>
              <a:rPr lang="en-US" altLang="ja-JP" dirty="0"/>
              <a:t>5</a:t>
            </a:r>
            <a:r>
              <a:rPr kumimoji="1" lang="en-US" altLang="ja-JP" dirty="0"/>
              <a:t>G</a:t>
            </a:r>
            <a:r>
              <a:rPr kumimoji="1" lang="ja-JP" altLang="en-US"/>
              <a:t>の</a:t>
            </a:r>
            <a:r>
              <a:rPr kumimoji="1" lang="en-US" altLang="ja-JP" dirty="0"/>
              <a:t>3</a:t>
            </a:r>
            <a:r>
              <a:rPr kumimoji="1" lang="ja-JP" altLang="en-US"/>
              <a:t>つの特徴</a:t>
            </a:r>
            <a:endParaRPr kumimoji="1" lang="ja-JP" altLang="en-US" dirty="0"/>
          </a:p>
        </p:txBody>
      </p:sp>
      <p:sp>
        <p:nvSpPr>
          <p:cNvPr id="8" name="テキスト ボックス 7">
            <a:extLst>
              <a:ext uri="{FF2B5EF4-FFF2-40B4-BE49-F238E27FC236}">
                <a16:creationId xmlns:a16="http://schemas.microsoft.com/office/drawing/2014/main" id="{2D471D8E-BC6E-AA4D-A325-CEC64C7ACB0D}"/>
              </a:ext>
            </a:extLst>
          </p:cNvPr>
          <p:cNvSpPr txBox="1"/>
          <p:nvPr/>
        </p:nvSpPr>
        <p:spPr>
          <a:xfrm>
            <a:off x="306580" y="6116540"/>
            <a:ext cx="723275" cy="307777"/>
          </a:xfrm>
          <a:prstGeom prst="rect">
            <a:avLst/>
          </a:prstGeom>
          <a:noFill/>
        </p:spPr>
        <p:txBody>
          <a:bodyPr wrap="none" rtlCol="0">
            <a:spAutoFit/>
          </a:bodyPr>
          <a:lstStyle/>
          <a:p>
            <a:r>
              <a:rPr kumimoji="1" lang="ja-JP" altLang="en-US" sz="1400">
                <a:solidFill>
                  <a:schemeClr val="accent6">
                    <a:lumMod val="75000"/>
                  </a:schemeClr>
                </a:solidFill>
                <a:latin typeface="Meiryo" panose="020B0604030504040204" pitchFamily="34" charset="-128"/>
                <a:ea typeface="Meiryo" panose="020B0604030504040204" pitchFamily="34" charset="-128"/>
              </a:rPr>
              <a:t>先送り</a:t>
            </a:r>
          </a:p>
        </p:txBody>
      </p:sp>
      <p:sp>
        <p:nvSpPr>
          <p:cNvPr id="9" name="角丸四角形 8">
            <a:extLst>
              <a:ext uri="{FF2B5EF4-FFF2-40B4-BE49-F238E27FC236}">
                <a16:creationId xmlns:a16="http://schemas.microsoft.com/office/drawing/2014/main" id="{1074DA95-D073-4845-8459-80800499A5A9}"/>
              </a:ext>
            </a:extLst>
          </p:cNvPr>
          <p:cNvSpPr/>
          <p:nvPr/>
        </p:nvSpPr>
        <p:spPr>
          <a:xfrm>
            <a:off x="3061357" y="1035600"/>
            <a:ext cx="1305465" cy="345057"/>
          </a:xfrm>
          <a:prstGeom prst="roundRect">
            <a:avLst>
              <a:gd name="adj" fmla="val 50000"/>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a:solidFill>
                  <a:srgbClr val="FFFFFF"/>
                </a:solidFill>
                <a:latin typeface="Meiryo" panose="020B0604030504040204" pitchFamily="34" charset="-128"/>
                <a:ea typeface="Meiryo" panose="020B0604030504040204" pitchFamily="34" charset="-128"/>
                <a:cs typeface="ＭＳ Ｐゴシック"/>
              </a:rPr>
              <a:t>高速・大容量</a:t>
            </a:r>
            <a:endParaRPr kumimoji="1" lang="ja-JP" altLang="en-US" sz="10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0" name="角丸四角形 9">
            <a:extLst>
              <a:ext uri="{FF2B5EF4-FFF2-40B4-BE49-F238E27FC236}">
                <a16:creationId xmlns:a16="http://schemas.microsoft.com/office/drawing/2014/main" id="{7FF17085-F6FF-1C4E-B9E3-7BA249E2F43D}"/>
              </a:ext>
            </a:extLst>
          </p:cNvPr>
          <p:cNvSpPr/>
          <p:nvPr/>
        </p:nvSpPr>
        <p:spPr>
          <a:xfrm>
            <a:off x="431612" y="5670766"/>
            <a:ext cx="1305465" cy="345057"/>
          </a:xfrm>
          <a:prstGeom prst="roundRect">
            <a:avLst>
              <a:gd name="adj" fmla="val 50000"/>
            </a:avLst>
          </a:prstGeom>
          <a:solidFill>
            <a:schemeClr val="accent6">
              <a:lumMod val="75000"/>
            </a:schemeClr>
          </a:solidFill>
          <a:ln>
            <a:noFill/>
            <a:prstDash val="solid"/>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a:solidFill>
                  <a:srgbClr val="FFFFFF"/>
                </a:solidFill>
                <a:latin typeface="Meiryo" panose="020B0604030504040204" pitchFamily="34" charset="-128"/>
                <a:ea typeface="Meiryo" panose="020B0604030504040204" pitchFamily="34" charset="-128"/>
                <a:cs typeface="ＭＳ Ｐゴシック"/>
              </a:rPr>
              <a:t>大量端末接続</a:t>
            </a:r>
            <a:endParaRPr kumimoji="1" lang="ja-JP" altLang="en-US" sz="10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1" name="角丸四角形 10">
            <a:extLst>
              <a:ext uri="{FF2B5EF4-FFF2-40B4-BE49-F238E27FC236}">
                <a16:creationId xmlns:a16="http://schemas.microsoft.com/office/drawing/2014/main" id="{AF95AB87-1775-2348-A36E-08BC2DCEA6A3}"/>
              </a:ext>
            </a:extLst>
          </p:cNvPr>
          <p:cNvSpPr/>
          <p:nvPr/>
        </p:nvSpPr>
        <p:spPr>
          <a:xfrm>
            <a:off x="7406689" y="5664688"/>
            <a:ext cx="1446927" cy="345057"/>
          </a:xfrm>
          <a:prstGeom prst="roundRect">
            <a:avLst>
              <a:gd name="adj" fmla="val 50000"/>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000">
                <a:solidFill>
                  <a:srgbClr val="FFFFFF"/>
                </a:solidFill>
                <a:latin typeface="Meiryo" panose="020B0604030504040204" pitchFamily="34" charset="-128"/>
                <a:ea typeface="Meiryo" panose="020B0604030504040204" pitchFamily="34" charset="-128"/>
                <a:cs typeface="ＭＳ Ｐゴシック"/>
              </a:rPr>
              <a:t>超低</a:t>
            </a:r>
            <a:r>
              <a:rPr kumimoji="1" lang="ja-JP" altLang="en-US" sz="1000">
                <a:solidFill>
                  <a:srgbClr val="FFFFFF"/>
                </a:solidFill>
                <a:latin typeface="Meiryo" panose="020B0604030504040204" pitchFamily="34" charset="-128"/>
                <a:ea typeface="Meiryo" panose="020B0604030504040204" pitchFamily="34" charset="-128"/>
                <a:cs typeface="ＭＳ Ｐゴシック"/>
              </a:rPr>
              <a:t>遅延</a:t>
            </a:r>
            <a:r>
              <a:rPr lang="ja-JP" altLang="en-US" sz="1000">
                <a:solidFill>
                  <a:srgbClr val="FFFFFF"/>
                </a:solidFill>
                <a:latin typeface="Meiryo" panose="020B0604030504040204" pitchFamily="34" charset="-128"/>
                <a:ea typeface="Meiryo" panose="020B0604030504040204" pitchFamily="34" charset="-128"/>
                <a:cs typeface="ＭＳ Ｐゴシック"/>
              </a:rPr>
              <a:t>・</a:t>
            </a:r>
            <a:r>
              <a:rPr kumimoji="1" lang="ja-JP" altLang="en-US" sz="1000">
                <a:solidFill>
                  <a:srgbClr val="FFFFFF"/>
                </a:solidFill>
                <a:latin typeface="Meiryo" panose="020B0604030504040204" pitchFamily="34" charset="-128"/>
                <a:ea typeface="Meiryo" panose="020B0604030504040204" pitchFamily="34" charset="-128"/>
                <a:cs typeface="ＭＳ Ｐゴシック"/>
              </a:rPr>
              <a:t>高信頼性</a:t>
            </a:r>
            <a:endParaRPr kumimoji="1" lang="ja-JP" altLang="en-US" sz="10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14" name="直線矢印コネクタ 13">
            <a:extLst>
              <a:ext uri="{FF2B5EF4-FFF2-40B4-BE49-F238E27FC236}">
                <a16:creationId xmlns:a16="http://schemas.microsoft.com/office/drawing/2014/main" id="{D8BA2BD0-E092-7F4D-974B-2B542E010152}"/>
              </a:ext>
            </a:extLst>
          </p:cNvPr>
          <p:cNvCxnSpPr>
            <a:cxnSpLocks/>
          </p:cNvCxnSpPr>
          <p:nvPr/>
        </p:nvCxnSpPr>
        <p:spPr>
          <a:xfrm flipH="1">
            <a:off x="1399535" y="4477089"/>
            <a:ext cx="3189297" cy="1853409"/>
          </a:xfrm>
          <a:prstGeom prst="straightConnector1">
            <a:avLst/>
          </a:prstGeom>
          <a:ln>
            <a:solidFill>
              <a:schemeClr val="tx1">
                <a:lumMod val="50000"/>
                <a:lumOff val="50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17" name="左矢印 16">
            <a:extLst>
              <a:ext uri="{FF2B5EF4-FFF2-40B4-BE49-F238E27FC236}">
                <a16:creationId xmlns:a16="http://schemas.microsoft.com/office/drawing/2014/main" id="{FEB0EF94-8CB7-7A41-913E-BDA8B8907F4D}"/>
              </a:ext>
            </a:extLst>
          </p:cNvPr>
          <p:cNvSpPr/>
          <p:nvPr/>
        </p:nvSpPr>
        <p:spPr>
          <a:xfrm>
            <a:off x="1377244" y="6117743"/>
            <a:ext cx="2212289" cy="488830"/>
          </a:xfrm>
          <a:prstGeom prst="leftArrow">
            <a:avLst/>
          </a:prstGeom>
          <a:no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dirty="0">
                <a:solidFill>
                  <a:schemeClr val="accent6">
                    <a:lumMod val="75000"/>
                  </a:schemeClr>
                </a:solidFill>
                <a:latin typeface="Meiryo" panose="020B0604030504040204" pitchFamily="34" charset="-128"/>
                <a:ea typeface="Meiryo" panose="020B0604030504040204" pitchFamily="34" charset="-128"/>
                <a:cs typeface="ＭＳ Ｐゴシック"/>
              </a:rPr>
              <a:t>100</a:t>
            </a:r>
            <a:r>
              <a:rPr kumimoji="1" lang="ja-JP" altLang="en-US">
                <a:solidFill>
                  <a:schemeClr val="accent6">
                    <a:lumMod val="75000"/>
                  </a:schemeClr>
                </a:solidFill>
                <a:latin typeface="Meiryo" panose="020B0604030504040204" pitchFamily="34" charset="-128"/>
                <a:ea typeface="Meiryo" panose="020B0604030504040204" pitchFamily="34" charset="-128"/>
                <a:cs typeface="ＭＳ Ｐゴシック"/>
              </a:rPr>
              <a:t>万台</a:t>
            </a:r>
            <a:r>
              <a:rPr kumimoji="1" lang="en-US" altLang="ja-JP" dirty="0">
                <a:solidFill>
                  <a:schemeClr val="accent6">
                    <a:lumMod val="75000"/>
                  </a:schemeClr>
                </a:solidFill>
                <a:latin typeface="Meiryo" panose="020B0604030504040204" pitchFamily="34" charset="-128"/>
                <a:ea typeface="Meiryo" panose="020B0604030504040204" pitchFamily="34" charset="-128"/>
                <a:cs typeface="ＭＳ Ｐゴシック"/>
              </a:rPr>
              <a:t>/k</a:t>
            </a:r>
            <a:r>
              <a:rPr kumimoji="1" lang="ja-JP" altLang="en-US">
                <a:solidFill>
                  <a:schemeClr val="accent6">
                    <a:lumMod val="75000"/>
                  </a:schemeClr>
                </a:solidFill>
                <a:latin typeface="Meiryo" panose="020B0604030504040204" pitchFamily="34" charset="-128"/>
                <a:ea typeface="Meiryo" panose="020B0604030504040204" pitchFamily="34" charset="-128"/>
                <a:cs typeface="ＭＳ Ｐゴシック"/>
              </a:rPr>
              <a:t>㎡</a:t>
            </a:r>
            <a:endParaRPr kumimoji="1" lang="ja-JP" altLang="en-US" dirty="0">
              <a:solidFill>
                <a:schemeClr val="accent6">
                  <a:lumMod val="75000"/>
                </a:schemeClr>
              </a:solidFill>
              <a:latin typeface="Meiryo" panose="020B0604030504040204" pitchFamily="34" charset="-128"/>
              <a:ea typeface="Meiryo" panose="020B0604030504040204" pitchFamily="34" charset="-128"/>
              <a:cs typeface="ＭＳ Ｐゴシック"/>
            </a:endParaRPr>
          </a:p>
        </p:txBody>
      </p:sp>
      <p:sp>
        <p:nvSpPr>
          <p:cNvPr id="18" name="左矢印 17">
            <a:extLst>
              <a:ext uri="{FF2B5EF4-FFF2-40B4-BE49-F238E27FC236}">
                <a16:creationId xmlns:a16="http://schemas.microsoft.com/office/drawing/2014/main" id="{830C5E0A-F1EB-2E41-A806-8AFDC5107A96}"/>
              </a:ext>
            </a:extLst>
          </p:cNvPr>
          <p:cNvSpPr/>
          <p:nvPr/>
        </p:nvSpPr>
        <p:spPr>
          <a:xfrm>
            <a:off x="6093374" y="6115010"/>
            <a:ext cx="1519631" cy="488830"/>
          </a:xfrm>
          <a:prstGeom prst="leftArrow">
            <a:avLst/>
          </a:prstGeom>
          <a:no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dirty="0">
                <a:solidFill>
                  <a:schemeClr val="accent6">
                    <a:lumMod val="75000"/>
                  </a:schemeClr>
                </a:solidFill>
                <a:latin typeface="Meiryo" panose="020B0604030504040204" pitchFamily="34" charset="-128"/>
                <a:ea typeface="Meiryo" panose="020B0604030504040204" pitchFamily="34" charset="-128"/>
                <a:cs typeface="ＭＳ Ｐゴシック"/>
              </a:rPr>
              <a:t>1</a:t>
            </a:r>
            <a:r>
              <a:rPr kumimoji="1" lang="ja-JP" altLang="en-US">
                <a:solidFill>
                  <a:schemeClr val="accent6">
                    <a:lumMod val="75000"/>
                  </a:schemeClr>
                </a:solidFill>
                <a:latin typeface="Meiryo" panose="020B0604030504040204" pitchFamily="34" charset="-128"/>
                <a:ea typeface="Meiryo" panose="020B0604030504040204" pitchFamily="34" charset="-128"/>
                <a:cs typeface="ＭＳ Ｐゴシック"/>
              </a:rPr>
              <a:t>ミリ秒</a:t>
            </a:r>
            <a:endParaRPr kumimoji="1" lang="ja-JP" altLang="en-US" dirty="0">
              <a:solidFill>
                <a:schemeClr val="accent6">
                  <a:lumMod val="75000"/>
                </a:schemeClr>
              </a:solidFill>
              <a:latin typeface="Meiryo" panose="020B0604030504040204" pitchFamily="34" charset="-128"/>
              <a:ea typeface="Meiryo" panose="020B0604030504040204" pitchFamily="34" charset="-128"/>
              <a:cs typeface="ＭＳ Ｐゴシック"/>
            </a:endParaRPr>
          </a:p>
        </p:txBody>
      </p:sp>
      <p:sp>
        <p:nvSpPr>
          <p:cNvPr id="19" name="左矢印 18">
            <a:extLst>
              <a:ext uri="{FF2B5EF4-FFF2-40B4-BE49-F238E27FC236}">
                <a16:creationId xmlns:a16="http://schemas.microsoft.com/office/drawing/2014/main" id="{558CCFFC-D1B5-3E48-8030-309C268603DB}"/>
              </a:ext>
            </a:extLst>
          </p:cNvPr>
          <p:cNvSpPr/>
          <p:nvPr/>
        </p:nvSpPr>
        <p:spPr>
          <a:xfrm>
            <a:off x="4386694" y="1013122"/>
            <a:ext cx="2219118" cy="488830"/>
          </a:xfrm>
          <a:prstGeom prst="leftArrow">
            <a:avLst/>
          </a:prstGeom>
          <a:no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dirty="0">
                <a:solidFill>
                  <a:schemeClr val="accent6">
                    <a:lumMod val="75000"/>
                  </a:schemeClr>
                </a:solidFill>
                <a:latin typeface="Meiryo" panose="020B0604030504040204" pitchFamily="34" charset="-128"/>
                <a:ea typeface="Meiryo" panose="020B0604030504040204" pitchFamily="34" charset="-128"/>
                <a:cs typeface="ＭＳ Ｐゴシック"/>
              </a:rPr>
              <a:t>20G</a:t>
            </a:r>
            <a:r>
              <a:rPr kumimoji="1" lang="ja-JP" altLang="en-US">
                <a:solidFill>
                  <a:schemeClr val="accent6">
                    <a:lumMod val="75000"/>
                  </a:schemeClr>
                </a:solidFill>
                <a:latin typeface="Meiryo" panose="020B0604030504040204" pitchFamily="34" charset="-128"/>
                <a:ea typeface="Meiryo" panose="020B0604030504040204" pitchFamily="34" charset="-128"/>
                <a:cs typeface="ＭＳ Ｐゴシック"/>
              </a:rPr>
              <a:t>ビット</a:t>
            </a:r>
            <a:r>
              <a:rPr kumimoji="1" lang="en-US" altLang="ja-JP" dirty="0">
                <a:solidFill>
                  <a:schemeClr val="accent6">
                    <a:lumMod val="75000"/>
                  </a:schemeClr>
                </a:solidFill>
                <a:latin typeface="Meiryo" panose="020B0604030504040204" pitchFamily="34" charset="-128"/>
                <a:ea typeface="Meiryo" panose="020B0604030504040204" pitchFamily="34" charset="-128"/>
                <a:cs typeface="ＭＳ Ｐゴシック"/>
              </a:rPr>
              <a:t>/</a:t>
            </a:r>
            <a:r>
              <a:rPr kumimoji="1" lang="ja-JP" altLang="en-US">
                <a:solidFill>
                  <a:schemeClr val="accent6">
                    <a:lumMod val="75000"/>
                  </a:schemeClr>
                </a:solidFill>
                <a:latin typeface="Meiryo" panose="020B0604030504040204" pitchFamily="34" charset="-128"/>
                <a:ea typeface="Meiryo" panose="020B0604030504040204" pitchFamily="34" charset="-128"/>
                <a:cs typeface="ＭＳ Ｐゴシック"/>
              </a:rPr>
              <a:t>秒</a:t>
            </a:r>
            <a:endParaRPr kumimoji="1" lang="ja-JP" altLang="en-US" dirty="0">
              <a:solidFill>
                <a:schemeClr val="accent6">
                  <a:lumMod val="75000"/>
                </a:schemeClr>
              </a:solidFill>
              <a:latin typeface="Meiryo" panose="020B0604030504040204" pitchFamily="34" charset="-128"/>
              <a:ea typeface="Meiryo" panose="020B0604030504040204" pitchFamily="34" charset="-128"/>
              <a:cs typeface="ＭＳ Ｐゴシック"/>
            </a:endParaRPr>
          </a:p>
        </p:txBody>
      </p:sp>
      <p:sp>
        <p:nvSpPr>
          <p:cNvPr id="20" name="左矢印 19">
            <a:extLst>
              <a:ext uri="{FF2B5EF4-FFF2-40B4-BE49-F238E27FC236}">
                <a16:creationId xmlns:a16="http://schemas.microsoft.com/office/drawing/2014/main" id="{49C51089-22BE-4D42-BB23-B006E2AB7D40}"/>
              </a:ext>
            </a:extLst>
          </p:cNvPr>
          <p:cNvSpPr/>
          <p:nvPr/>
        </p:nvSpPr>
        <p:spPr>
          <a:xfrm>
            <a:off x="3130938" y="3274627"/>
            <a:ext cx="1519631" cy="488830"/>
          </a:xfrm>
          <a:prstGeom prst="leftArrow">
            <a:avLst/>
          </a:prstGeom>
          <a:no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400" dirty="0">
                <a:solidFill>
                  <a:schemeClr val="accent3">
                    <a:lumMod val="50000"/>
                  </a:schemeClr>
                </a:solidFill>
                <a:latin typeface="Meiryo" panose="020B0604030504040204" pitchFamily="34" charset="-128"/>
                <a:ea typeface="Meiryo" panose="020B0604030504040204" pitchFamily="34" charset="-128"/>
                <a:cs typeface="ＭＳ Ｐゴシック"/>
              </a:rPr>
              <a:t>1</a:t>
            </a:r>
            <a:r>
              <a:rPr kumimoji="1" lang="en-US" altLang="ja-JP" sz="1400" dirty="0">
                <a:solidFill>
                  <a:schemeClr val="accent3">
                    <a:lumMod val="50000"/>
                  </a:schemeClr>
                </a:solidFill>
                <a:latin typeface="Meiryo" panose="020B0604030504040204" pitchFamily="34" charset="-128"/>
                <a:ea typeface="Meiryo" panose="020B0604030504040204" pitchFamily="34" charset="-128"/>
                <a:cs typeface="ＭＳ Ｐゴシック"/>
              </a:rPr>
              <a:t>G</a:t>
            </a:r>
            <a:r>
              <a:rPr kumimoji="1" lang="ja-JP" altLang="en-US" sz="1400">
                <a:solidFill>
                  <a:schemeClr val="accent3">
                    <a:lumMod val="50000"/>
                  </a:schemeClr>
                </a:solidFill>
                <a:latin typeface="Meiryo" panose="020B0604030504040204" pitchFamily="34" charset="-128"/>
                <a:ea typeface="Meiryo" panose="020B0604030504040204" pitchFamily="34" charset="-128"/>
                <a:cs typeface="ＭＳ Ｐゴシック"/>
              </a:rPr>
              <a:t>ビット</a:t>
            </a:r>
            <a:r>
              <a:rPr kumimoji="1" lang="en-US" altLang="ja-JP" sz="1400" dirty="0">
                <a:solidFill>
                  <a:schemeClr val="accent3">
                    <a:lumMod val="50000"/>
                  </a:schemeClr>
                </a:solidFill>
                <a:latin typeface="Meiryo" panose="020B0604030504040204" pitchFamily="34" charset="-128"/>
                <a:ea typeface="Meiryo" panose="020B0604030504040204" pitchFamily="34" charset="-128"/>
                <a:cs typeface="ＭＳ Ｐゴシック"/>
              </a:rPr>
              <a:t>/</a:t>
            </a:r>
            <a:r>
              <a:rPr kumimoji="1" lang="ja-JP" altLang="en-US" sz="1400">
                <a:solidFill>
                  <a:schemeClr val="accent3">
                    <a:lumMod val="50000"/>
                  </a:schemeClr>
                </a:solidFill>
                <a:latin typeface="Meiryo" panose="020B0604030504040204" pitchFamily="34" charset="-128"/>
                <a:ea typeface="Meiryo" panose="020B0604030504040204" pitchFamily="34" charset="-128"/>
                <a:cs typeface="ＭＳ Ｐゴシック"/>
              </a:rPr>
              <a:t>秒</a:t>
            </a:r>
            <a:endParaRPr kumimoji="1" lang="ja-JP" altLang="en-US" sz="1400" dirty="0">
              <a:solidFill>
                <a:schemeClr val="accent3">
                  <a:lumMod val="50000"/>
                </a:schemeClr>
              </a:solidFill>
              <a:latin typeface="Meiryo" panose="020B0604030504040204" pitchFamily="34" charset="-128"/>
              <a:ea typeface="Meiryo" panose="020B0604030504040204" pitchFamily="34" charset="-128"/>
              <a:cs typeface="ＭＳ Ｐゴシック"/>
            </a:endParaRPr>
          </a:p>
        </p:txBody>
      </p:sp>
      <p:sp>
        <p:nvSpPr>
          <p:cNvPr id="21" name="左矢印 20">
            <a:extLst>
              <a:ext uri="{FF2B5EF4-FFF2-40B4-BE49-F238E27FC236}">
                <a16:creationId xmlns:a16="http://schemas.microsoft.com/office/drawing/2014/main" id="{C42B7990-8B2E-5945-AB75-69225DEAFC22}"/>
              </a:ext>
            </a:extLst>
          </p:cNvPr>
          <p:cNvSpPr/>
          <p:nvPr/>
        </p:nvSpPr>
        <p:spPr>
          <a:xfrm>
            <a:off x="2296947" y="4737548"/>
            <a:ext cx="1519631" cy="488830"/>
          </a:xfrm>
          <a:prstGeom prst="leftArrow">
            <a:avLst/>
          </a:prstGeom>
          <a:no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400" dirty="0">
                <a:solidFill>
                  <a:schemeClr val="accent3">
                    <a:lumMod val="50000"/>
                  </a:schemeClr>
                </a:solidFill>
                <a:latin typeface="Meiryo" panose="020B0604030504040204" pitchFamily="34" charset="-128"/>
                <a:ea typeface="Meiryo" panose="020B0604030504040204" pitchFamily="34" charset="-128"/>
                <a:cs typeface="ＭＳ Ｐゴシック"/>
              </a:rPr>
              <a:t>10</a:t>
            </a:r>
            <a:r>
              <a:rPr kumimoji="1" lang="ja-JP" altLang="en-US" sz="1400">
                <a:solidFill>
                  <a:schemeClr val="accent3">
                    <a:lumMod val="50000"/>
                  </a:schemeClr>
                </a:solidFill>
                <a:latin typeface="Meiryo" panose="020B0604030504040204" pitchFamily="34" charset="-128"/>
                <a:ea typeface="Meiryo" panose="020B0604030504040204" pitchFamily="34" charset="-128"/>
                <a:cs typeface="ＭＳ Ｐゴシック"/>
              </a:rPr>
              <a:t>万台</a:t>
            </a:r>
            <a:r>
              <a:rPr kumimoji="1" lang="en-US" altLang="ja-JP" sz="1400" dirty="0">
                <a:solidFill>
                  <a:schemeClr val="accent3">
                    <a:lumMod val="50000"/>
                  </a:schemeClr>
                </a:solidFill>
                <a:latin typeface="Meiryo" panose="020B0604030504040204" pitchFamily="34" charset="-128"/>
                <a:ea typeface="Meiryo" panose="020B0604030504040204" pitchFamily="34" charset="-128"/>
                <a:cs typeface="ＭＳ Ｐゴシック"/>
              </a:rPr>
              <a:t>/k</a:t>
            </a:r>
            <a:r>
              <a:rPr kumimoji="1" lang="ja-JP" altLang="en-US" sz="1400">
                <a:solidFill>
                  <a:schemeClr val="accent3">
                    <a:lumMod val="50000"/>
                  </a:schemeClr>
                </a:solidFill>
                <a:latin typeface="Meiryo" panose="020B0604030504040204" pitchFamily="34" charset="-128"/>
                <a:ea typeface="Meiryo" panose="020B0604030504040204" pitchFamily="34" charset="-128"/>
                <a:cs typeface="ＭＳ Ｐゴシック"/>
              </a:rPr>
              <a:t>㎡</a:t>
            </a:r>
            <a:endParaRPr kumimoji="1" lang="ja-JP" altLang="en-US" sz="1400" dirty="0">
              <a:solidFill>
                <a:schemeClr val="accent3">
                  <a:lumMod val="50000"/>
                </a:schemeClr>
              </a:solidFill>
              <a:latin typeface="Meiryo" panose="020B0604030504040204" pitchFamily="34" charset="-128"/>
              <a:ea typeface="Meiryo" panose="020B0604030504040204" pitchFamily="34" charset="-128"/>
              <a:cs typeface="ＭＳ Ｐゴシック"/>
            </a:endParaRPr>
          </a:p>
        </p:txBody>
      </p:sp>
      <p:sp>
        <p:nvSpPr>
          <p:cNvPr id="22" name="左矢印 21">
            <a:extLst>
              <a:ext uri="{FF2B5EF4-FFF2-40B4-BE49-F238E27FC236}">
                <a16:creationId xmlns:a16="http://schemas.microsoft.com/office/drawing/2014/main" id="{CB7357B8-3882-F144-B84C-F4A1B612AD4B}"/>
              </a:ext>
            </a:extLst>
          </p:cNvPr>
          <p:cNvSpPr/>
          <p:nvPr/>
        </p:nvSpPr>
        <p:spPr>
          <a:xfrm>
            <a:off x="5127418" y="4741833"/>
            <a:ext cx="1519631" cy="488830"/>
          </a:xfrm>
          <a:prstGeom prst="leftArrow">
            <a:avLst/>
          </a:prstGeom>
          <a:no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400" dirty="0">
                <a:solidFill>
                  <a:schemeClr val="accent3">
                    <a:lumMod val="50000"/>
                  </a:schemeClr>
                </a:solidFill>
                <a:latin typeface="Meiryo" panose="020B0604030504040204" pitchFamily="34" charset="-128"/>
                <a:ea typeface="Meiryo" panose="020B0604030504040204" pitchFamily="34" charset="-128"/>
                <a:cs typeface="ＭＳ Ｐゴシック"/>
              </a:rPr>
              <a:t>10</a:t>
            </a:r>
            <a:r>
              <a:rPr kumimoji="1" lang="ja-JP" altLang="en-US" sz="1400">
                <a:solidFill>
                  <a:schemeClr val="accent3">
                    <a:lumMod val="50000"/>
                  </a:schemeClr>
                </a:solidFill>
                <a:latin typeface="Meiryo" panose="020B0604030504040204" pitchFamily="34" charset="-128"/>
                <a:ea typeface="Meiryo" panose="020B0604030504040204" pitchFamily="34" charset="-128"/>
                <a:cs typeface="ＭＳ Ｐゴシック"/>
              </a:rPr>
              <a:t>ミリ秒</a:t>
            </a:r>
            <a:endParaRPr kumimoji="1" lang="ja-JP" altLang="en-US" sz="1400" dirty="0">
              <a:solidFill>
                <a:schemeClr val="accent3">
                  <a:lumMod val="50000"/>
                </a:schemeClr>
              </a:solidFill>
              <a:latin typeface="Meiryo" panose="020B0604030504040204" pitchFamily="34" charset="-128"/>
              <a:ea typeface="Meiryo" panose="020B0604030504040204" pitchFamily="34" charset="-128"/>
              <a:cs typeface="ＭＳ Ｐゴシック"/>
            </a:endParaRPr>
          </a:p>
        </p:txBody>
      </p:sp>
      <p:sp>
        <p:nvSpPr>
          <p:cNvPr id="28" name="円/楕円 27">
            <a:extLst>
              <a:ext uri="{FF2B5EF4-FFF2-40B4-BE49-F238E27FC236}">
                <a16:creationId xmlns:a16="http://schemas.microsoft.com/office/drawing/2014/main" id="{A7DA27CB-44FF-B246-9E28-E3A5F76157DE}"/>
              </a:ext>
            </a:extLst>
          </p:cNvPr>
          <p:cNvSpPr/>
          <p:nvPr/>
        </p:nvSpPr>
        <p:spPr>
          <a:xfrm>
            <a:off x="4469759" y="1105884"/>
            <a:ext cx="180810" cy="165107"/>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 name="円/楕円 28">
            <a:extLst>
              <a:ext uri="{FF2B5EF4-FFF2-40B4-BE49-F238E27FC236}">
                <a16:creationId xmlns:a16="http://schemas.microsoft.com/office/drawing/2014/main" id="{75482BC4-1751-E247-87C2-2A005444A49B}"/>
              </a:ext>
            </a:extLst>
          </p:cNvPr>
          <p:cNvSpPr/>
          <p:nvPr/>
        </p:nvSpPr>
        <p:spPr>
          <a:xfrm>
            <a:off x="1600912" y="6067484"/>
            <a:ext cx="180810" cy="165107"/>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 name="上矢印 30">
            <a:extLst>
              <a:ext uri="{FF2B5EF4-FFF2-40B4-BE49-F238E27FC236}">
                <a16:creationId xmlns:a16="http://schemas.microsoft.com/office/drawing/2014/main" id="{74843B85-1B38-B641-8058-F054BAB6F59F}"/>
              </a:ext>
            </a:extLst>
          </p:cNvPr>
          <p:cNvSpPr/>
          <p:nvPr/>
        </p:nvSpPr>
        <p:spPr>
          <a:xfrm>
            <a:off x="4218728" y="1638276"/>
            <a:ext cx="682871" cy="1567604"/>
          </a:xfrm>
          <a:prstGeom prst="up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 name="上矢印 31">
            <a:extLst>
              <a:ext uri="{FF2B5EF4-FFF2-40B4-BE49-F238E27FC236}">
                <a16:creationId xmlns:a16="http://schemas.microsoft.com/office/drawing/2014/main" id="{18F8E9F0-048A-E442-9EB9-FF52F4EA400E}"/>
              </a:ext>
            </a:extLst>
          </p:cNvPr>
          <p:cNvSpPr/>
          <p:nvPr/>
        </p:nvSpPr>
        <p:spPr>
          <a:xfrm rot="14462936">
            <a:off x="2212276" y="5282228"/>
            <a:ext cx="561978" cy="834032"/>
          </a:xfrm>
          <a:prstGeom prst="up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4" name="テキスト ボックス 33">
            <a:extLst>
              <a:ext uri="{FF2B5EF4-FFF2-40B4-BE49-F238E27FC236}">
                <a16:creationId xmlns:a16="http://schemas.microsoft.com/office/drawing/2014/main" id="{25E3FD10-409D-344B-AC5D-870419571A70}"/>
              </a:ext>
            </a:extLst>
          </p:cNvPr>
          <p:cNvSpPr txBox="1"/>
          <p:nvPr/>
        </p:nvSpPr>
        <p:spPr>
          <a:xfrm>
            <a:off x="4356691" y="2161303"/>
            <a:ext cx="428323" cy="523220"/>
          </a:xfrm>
          <a:prstGeom prst="rect">
            <a:avLst/>
          </a:prstGeom>
          <a:noFill/>
        </p:spPr>
        <p:txBody>
          <a:bodyPr wrap="none" rtlCol="0">
            <a:spAutoFit/>
          </a:bodyPr>
          <a:lstStyle/>
          <a:p>
            <a:pPr algn="ctr"/>
            <a:r>
              <a:rPr kumimoji="1" lang="en-US" altLang="ja-JP" sz="1400" b="1" dirty="0">
                <a:solidFill>
                  <a:schemeClr val="bg1"/>
                </a:solidFill>
                <a:latin typeface="Meiryo" panose="020B0604030504040204" pitchFamily="34" charset="-128"/>
                <a:ea typeface="Meiryo" panose="020B0604030504040204" pitchFamily="34" charset="-128"/>
              </a:rPr>
              <a:t>20</a:t>
            </a:r>
          </a:p>
          <a:p>
            <a:pPr algn="ctr"/>
            <a:r>
              <a:rPr lang="ja-JP" altLang="en-US" sz="1400" b="1">
                <a:solidFill>
                  <a:schemeClr val="bg1"/>
                </a:solidFill>
                <a:latin typeface="Meiryo" panose="020B0604030504040204" pitchFamily="34" charset="-128"/>
                <a:ea typeface="Meiryo" panose="020B0604030504040204" pitchFamily="34" charset="-128"/>
              </a:rPr>
              <a:t>倍</a:t>
            </a:r>
            <a:endParaRPr kumimoji="1" lang="ja-JP" altLang="en-US" sz="1400" b="1">
              <a:solidFill>
                <a:schemeClr val="bg1"/>
              </a:solidFill>
              <a:latin typeface="Meiryo" panose="020B0604030504040204" pitchFamily="34" charset="-128"/>
              <a:ea typeface="Meiryo" panose="020B0604030504040204" pitchFamily="34" charset="-128"/>
            </a:endParaRPr>
          </a:p>
        </p:txBody>
      </p:sp>
      <p:sp>
        <p:nvSpPr>
          <p:cNvPr id="6" name="テキスト ボックス 5">
            <a:extLst>
              <a:ext uri="{FF2B5EF4-FFF2-40B4-BE49-F238E27FC236}">
                <a16:creationId xmlns:a16="http://schemas.microsoft.com/office/drawing/2014/main" id="{ACED8470-E4A1-D04F-8470-9CA5D3CE7D24}"/>
              </a:ext>
            </a:extLst>
          </p:cNvPr>
          <p:cNvSpPr txBox="1"/>
          <p:nvPr/>
        </p:nvSpPr>
        <p:spPr>
          <a:xfrm>
            <a:off x="4105822" y="5294088"/>
            <a:ext cx="930063" cy="707886"/>
          </a:xfrm>
          <a:prstGeom prst="rect">
            <a:avLst/>
          </a:prstGeom>
          <a:noFill/>
        </p:spPr>
        <p:txBody>
          <a:bodyPr wrap="none" rtlCol="0">
            <a:spAutoFit/>
          </a:bodyPr>
          <a:lstStyle/>
          <a:p>
            <a:r>
              <a:rPr kumimoji="1" lang="en-US" altLang="ja-JP" sz="4000" b="1" dirty="0">
                <a:solidFill>
                  <a:schemeClr val="accent6">
                    <a:lumMod val="75000"/>
                  </a:schemeClr>
                </a:solidFill>
                <a:latin typeface="Meiryo" panose="020B0604030504040204" pitchFamily="34" charset="-128"/>
                <a:ea typeface="Meiryo" panose="020B0604030504040204" pitchFamily="34" charset="-128"/>
              </a:rPr>
              <a:t>5G</a:t>
            </a:r>
            <a:endParaRPr kumimoji="1" lang="ja-JP" altLang="en-US" sz="4000" b="1">
              <a:solidFill>
                <a:schemeClr val="accent6">
                  <a:lumMod val="75000"/>
                </a:schemeClr>
              </a:solidFill>
              <a:latin typeface="Meiryo" panose="020B0604030504040204" pitchFamily="34" charset="-128"/>
              <a:ea typeface="Meiryo" panose="020B0604030504040204" pitchFamily="34" charset="-128"/>
            </a:endParaRPr>
          </a:p>
        </p:txBody>
      </p:sp>
      <p:sp>
        <p:nvSpPr>
          <p:cNvPr id="37" name="テキスト ボックス 36">
            <a:extLst>
              <a:ext uri="{FF2B5EF4-FFF2-40B4-BE49-F238E27FC236}">
                <a16:creationId xmlns:a16="http://schemas.microsoft.com/office/drawing/2014/main" id="{E5AEFC56-963B-3741-8D67-2CCFEC8BF5FE}"/>
              </a:ext>
            </a:extLst>
          </p:cNvPr>
          <p:cNvSpPr txBox="1"/>
          <p:nvPr/>
        </p:nvSpPr>
        <p:spPr>
          <a:xfrm>
            <a:off x="4294321" y="4678424"/>
            <a:ext cx="556563" cy="400110"/>
          </a:xfrm>
          <a:prstGeom prst="rect">
            <a:avLst/>
          </a:prstGeom>
          <a:noFill/>
        </p:spPr>
        <p:txBody>
          <a:bodyPr wrap="none" rtlCol="0">
            <a:spAutoFit/>
          </a:bodyPr>
          <a:lstStyle/>
          <a:p>
            <a:r>
              <a:rPr kumimoji="1" lang="en-US" altLang="ja-JP" sz="2000" b="1" dirty="0">
                <a:solidFill>
                  <a:schemeClr val="accent3">
                    <a:lumMod val="50000"/>
                  </a:schemeClr>
                </a:solidFill>
                <a:latin typeface="Meiryo" panose="020B0604030504040204" pitchFamily="34" charset="-128"/>
                <a:ea typeface="Meiryo" panose="020B0604030504040204" pitchFamily="34" charset="-128"/>
              </a:rPr>
              <a:t>4G</a:t>
            </a:r>
            <a:endParaRPr kumimoji="1" lang="ja-JP" altLang="en-US" sz="2000" b="1">
              <a:solidFill>
                <a:schemeClr val="accent3">
                  <a:lumMod val="50000"/>
                </a:schemeClr>
              </a:solidFill>
              <a:latin typeface="Meiryo" panose="020B0604030504040204" pitchFamily="34" charset="-128"/>
              <a:ea typeface="Meiryo" panose="020B0604030504040204" pitchFamily="34" charset="-128"/>
            </a:endParaRPr>
          </a:p>
        </p:txBody>
      </p:sp>
      <p:cxnSp>
        <p:nvCxnSpPr>
          <p:cNvPr id="39" name="直線矢印コネクタ 38">
            <a:extLst>
              <a:ext uri="{FF2B5EF4-FFF2-40B4-BE49-F238E27FC236}">
                <a16:creationId xmlns:a16="http://schemas.microsoft.com/office/drawing/2014/main" id="{7304E1E9-93DF-0B42-8C7F-2BE5D36B46D0}"/>
              </a:ext>
            </a:extLst>
          </p:cNvPr>
          <p:cNvCxnSpPr>
            <a:cxnSpLocks/>
          </p:cNvCxnSpPr>
          <p:nvPr/>
        </p:nvCxnSpPr>
        <p:spPr>
          <a:xfrm>
            <a:off x="4570855" y="4483229"/>
            <a:ext cx="3173376" cy="1831306"/>
          </a:xfrm>
          <a:prstGeom prst="straightConnector1">
            <a:avLst/>
          </a:prstGeom>
          <a:ln>
            <a:solidFill>
              <a:schemeClr val="tx1">
                <a:lumMod val="50000"/>
                <a:lumOff val="50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30" name="円/楕円 29">
            <a:extLst>
              <a:ext uri="{FF2B5EF4-FFF2-40B4-BE49-F238E27FC236}">
                <a16:creationId xmlns:a16="http://schemas.microsoft.com/office/drawing/2014/main" id="{1AB62300-9F44-8441-9E0F-74031E2CC75F}"/>
              </a:ext>
            </a:extLst>
          </p:cNvPr>
          <p:cNvSpPr/>
          <p:nvPr/>
        </p:nvSpPr>
        <p:spPr>
          <a:xfrm>
            <a:off x="7377965" y="6074856"/>
            <a:ext cx="180810" cy="165107"/>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3" name="上矢印 32">
            <a:extLst>
              <a:ext uri="{FF2B5EF4-FFF2-40B4-BE49-F238E27FC236}">
                <a16:creationId xmlns:a16="http://schemas.microsoft.com/office/drawing/2014/main" id="{6D337A67-8589-4646-A8C9-CFEABAB6AF15}"/>
              </a:ext>
            </a:extLst>
          </p:cNvPr>
          <p:cNvSpPr/>
          <p:nvPr/>
        </p:nvSpPr>
        <p:spPr>
          <a:xfrm rot="7155530">
            <a:off x="6411012" y="5324830"/>
            <a:ext cx="569134" cy="755626"/>
          </a:xfrm>
          <a:prstGeom prst="up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6" name="テキスト ボックス 35">
            <a:extLst>
              <a:ext uri="{FF2B5EF4-FFF2-40B4-BE49-F238E27FC236}">
                <a16:creationId xmlns:a16="http://schemas.microsoft.com/office/drawing/2014/main" id="{4CB0B96B-F06A-524C-81CC-9FA69DD39517}"/>
              </a:ext>
            </a:extLst>
          </p:cNvPr>
          <p:cNvSpPr txBox="1"/>
          <p:nvPr/>
        </p:nvSpPr>
        <p:spPr>
          <a:xfrm rot="1891727">
            <a:off x="6318272" y="5554508"/>
            <a:ext cx="657552" cy="307777"/>
          </a:xfrm>
          <a:prstGeom prst="rect">
            <a:avLst/>
          </a:prstGeom>
          <a:noFill/>
        </p:spPr>
        <p:txBody>
          <a:bodyPr wrap="none" rtlCol="0">
            <a:spAutoFit/>
          </a:bodyPr>
          <a:lstStyle/>
          <a:p>
            <a:pPr algn="ctr"/>
            <a:r>
              <a:rPr kumimoji="1" lang="en-US" altLang="ja-JP" sz="1400" b="1" dirty="0">
                <a:solidFill>
                  <a:schemeClr val="bg1"/>
                </a:solidFill>
                <a:latin typeface="Meiryo" panose="020B0604030504040204" pitchFamily="34" charset="-128"/>
                <a:ea typeface="Meiryo" panose="020B0604030504040204" pitchFamily="34" charset="-128"/>
              </a:rPr>
              <a:t>1/10</a:t>
            </a:r>
            <a:endParaRPr kumimoji="1" lang="ja-JP" altLang="en-US" sz="1400" b="1">
              <a:solidFill>
                <a:schemeClr val="bg1"/>
              </a:solidFill>
              <a:latin typeface="Meiryo" panose="020B0604030504040204" pitchFamily="34" charset="-128"/>
              <a:ea typeface="Meiryo" panose="020B0604030504040204" pitchFamily="34" charset="-128"/>
            </a:endParaRPr>
          </a:p>
        </p:txBody>
      </p:sp>
      <p:sp>
        <p:nvSpPr>
          <p:cNvPr id="45" name="テキスト ボックス 44">
            <a:extLst>
              <a:ext uri="{FF2B5EF4-FFF2-40B4-BE49-F238E27FC236}">
                <a16:creationId xmlns:a16="http://schemas.microsoft.com/office/drawing/2014/main" id="{73F88514-7BA3-D94E-AA95-EFBB933A8E72}"/>
              </a:ext>
            </a:extLst>
          </p:cNvPr>
          <p:cNvSpPr txBox="1"/>
          <p:nvPr/>
        </p:nvSpPr>
        <p:spPr>
          <a:xfrm rot="19663658">
            <a:off x="2237326" y="5554509"/>
            <a:ext cx="607860" cy="307777"/>
          </a:xfrm>
          <a:prstGeom prst="rect">
            <a:avLst/>
          </a:prstGeom>
          <a:noFill/>
        </p:spPr>
        <p:txBody>
          <a:bodyPr wrap="none" rtlCol="0">
            <a:spAutoFit/>
          </a:bodyPr>
          <a:lstStyle/>
          <a:p>
            <a:pPr algn="ctr"/>
            <a:r>
              <a:rPr kumimoji="1" lang="en-US" altLang="ja-JP" sz="1400" b="1" dirty="0">
                <a:solidFill>
                  <a:schemeClr val="bg1"/>
                </a:solidFill>
                <a:latin typeface="Meiryo" panose="020B0604030504040204" pitchFamily="34" charset="-128"/>
                <a:ea typeface="Meiryo" panose="020B0604030504040204" pitchFamily="34" charset="-128"/>
              </a:rPr>
              <a:t>10</a:t>
            </a:r>
            <a:r>
              <a:rPr lang="ja-JP" altLang="en-US" sz="1400" b="1">
                <a:solidFill>
                  <a:schemeClr val="bg1"/>
                </a:solidFill>
                <a:latin typeface="Meiryo" panose="020B0604030504040204" pitchFamily="34" charset="-128"/>
                <a:ea typeface="Meiryo" panose="020B0604030504040204" pitchFamily="34" charset="-128"/>
              </a:rPr>
              <a:t>倍</a:t>
            </a:r>
            <a:endParaRPr kumimoji="1" lang="ja-JP" altLang="en-US" sz="1400" b="1">
              <a:solidFill>
                <a:schemeClr val="bg1"/>
              </a:solidFill>
              <a:latin typeface="Meiryo" panose="020B0604030504040204" pitchFamily="34" charset="-128"/>
              <a:ea typeface="Meiryo" panose="020B0604030504040204" pitchFamily="34" charset="-128"/>
            </a:endParaRPr>
          </a:p>
        </p:txBody>
      </p:sp>
      <p:sp>
        <p:nvSpPr>
          <p:cNvPr id="3" name="正方形/長方形 2">
            <a:extLst>
              <a:ext uri="{FF2B5EF4-FFF2-40B4-BE49-F238E27FC236}">
                <a16:creationId xmlns:a16="http://schemas.microsoft.com/office/drawing/2014/main" id="{8C672749-2A1F-2D4E-8884-C2AACD184745}"/>
              </a:ext>
            </a:extLst>
          </p:cNvPr>
          <p:cNvSpPr/>
          <p:nvPr/>
        </p:nvSpPr>
        <p:spPr>
          <a:xfrm>
            <a:off x="7319908" y="5079919"/>
            <a:ext cx="1741618" cy="553998"/>
          </a:xfrm>
          <a:prstGeom prst="rect">
            <a:avLst/>
          </a:prstGeom>
        </p:spPr>
        <p:txBody>
          <a:bodyPr wrap="square">
            <a:spAutoFit/>
          </a:bodyPr>
          <a:lstStyle/>
          <a:p>
            <a:r>
              <a:rPr lang="ja-JP" altLang="en-US" sz="1400" b="1">
                <a:latin typeface="Meiryo" panose="020B0604030504040204" pitchFamily="34" charset="-128"/>
                <a:ea typeface="Meiryo" panose="020B0604030504040204" pitchFamily="34" charset="-128"/>
              </a:rPr>
              <a:t>URLLC</a:t>
            </a:r>
            <a:r>
              <a:rPr lang="ja-JP" altLang="en-US" sz="1400">
                <a:latin typeface="Meiryo" panose="020B0604030504040204" pitchFamily="34" charset="-128"/>
                <a:ea typeface="Meiryo" panose="020B0604030504040204" pitchFamily="34" charset="-128"/>
              </a:rPr>
              <a:t>：</a:t>
            </a:r>
            <a:endParaRPr lang="en-US" altLang="ja-JP" sz="1400" dirty="0">
              <a:latin typeface="Meiryo" panose="020B0604030504040204" pitchFamily="34" charset="-128"/>
              <a:ea typeface="Meiryo" panose="020B0604030504040204" pitchFamily="34" charset="-128"/>
            </a:endParaRPr>
          </a:p>
          <a:p>
            <a:r>
              <a:rPr lang="ja-JP" altLang="en-US" sz="800">
                <a:latin typeface="Meiryo" panose="020B0604030504040204" pitchFamily="34" charset="-128"/>
                <a:ea typeface="Meiryo" panose="020B0604030504040204" pitchFamily="34" charset="-128"/>
              </a:rPr>
              <a:t>Ultra-Reliable and </a:t>
            </a:r>
            <a:endParaRPr lang="en-US" altLang="ja-JP" sz="800" dirty="0">
              <a:latin typeface="Meiryo" panose="020B0604030504040204" pitchFamily="34" charset="-128"/>
              <a:ea typeface="Meiryo" panose="020B0604030504040204" pitchFamily="34" charset="-128"/>
            </a:endParaRPr>
          </a:p>
          <a:p>
            <a:r>
              <a:rPr lang="ja-JP" altLang="en-US" sz="800">
                <a:latin typeface="Meiryo" panose="020B0604030504040204" pitchFamily="34" charset="-128"/>
                <a:ea typeface="Meiryo" panose="020B0604030504040204" pitchFamily="34" charset="-128"/>
              </a:rPr>
              <a:t>Low Latency Communications</a:t>
            </a:r>
            <a:endParaRPr lang="en-US" altLang="ja-JP" sz="800" dirty="0">
              <a:latin typeface="Meiryo" panose="020B0604030504040204" pitchFamily="34" charset="-128"/>
              <a:ea typeface="Meiryo" panose="020B0604030504040204" pitchFamily="34" charset="-128"/>
              <a:cs typeface="Meiryo" charset="-128"/>
            </a:endParaRPr>
          </a:p>
        </p:txBody>
      </p:sp>
      <p:sp>
        <p:nvSpPr>
          <p:cNvPr id="12" name="正方形/長方形 11">
            <a:extLst>
              <a:ext uri="{FF2B5EF4-FFF2-40B4-BE49-F238E27FC236}">
                <a16:creationId xmlns:a16="http://schemas.microsoft.com/office/drawing/2014/main" id="{3FFFD75D-CB20-7146-AD1C-CE81F7A61E8B}"/>
              </a:ext>
            </a:extLst>
          </p:cNvPr>
          <p:cNvSpPr/>
          <p:nvPr/>
        </p:nvSpPr>
        <p:spPr>
          <a:xfrm>
            <a:off x="302790" y="5099517"/>
            <a:ext cx="1461459" cy="553998"/>
          </a:xfrm>
          <a:prstGeom prst="rect">
            <a:avLst/>
          </a:prstGeom>
        </p:spPr>
        <p:txBody>
          <a:bodyPr wrap="square">
            <a:spAutoFit/>
          </a:bodyPr>
          <a:lstStyle/>
          <a:p>
            <a:r>
              <a:rPr lang="ja-JP" altLang="en-US" sz="1400" b="1">
                <a:latin typeface="Meiryo" panose="020B0604030504040204" pitchFamily="34" charset="-128"/>
                <a:ea typeface="Meiryo" panose="020B0604030504040204" pitchFamily="34" charset="-128"/>
              </a:rPr>
              <a:t>mMTC</a:t>
            </a:r>
            <a:r>
              <a:rPr lang="ja-JP" altLang="en-US" sz="1400">
                <a:latin typeface="Meiryo" panose="020B0604030504040204" pitchFamily="34" charset="-128"/>
                <a:ea typeface="Meiryo" panose="020B0604030504040204" pitchFamily="34" charset="-128"/>
              </a:rPr>
              <a:t>：</a:t>
            </a:r>
            <a:endParaRPr lang="en-US" altLang="ja-JP" sz="1400" dirty="0">
              <a:latin typeface="Meiryo" panose="020B0604030504040204" pitchFamily="34" charset="-128"/>
              <a:ea typeface="Meiryo" panose="020B0604030504040204" pitchFamily="34" charset="-128"/>
            </a:endParaRPr>
          </a:p>
          <a:p>
            <a:r>
              <a:rPr lang="ja-JP" altLang="en-US" sz="800">
                <a:latin typeface="Meiryo" panose="020B0604030504040204" pitchFamily="34" charset="-128"/>
                <a:ea typeface="Meiryo" panose="020B0604030504040204" pitchFamily="34" charset="-128"/>
              </a:rPr>
              <a:t>massive Machine Type </a:t>
            </a:r>
            <a:endParaRPr lang="en-US" altLang="ja-JP" sz="800" dirty="0">
              <a:latin typeface="Meiryo" panose="020B0604030504040204" pitchFamily="34" charset="-128"/>
              <a:ea typeface="Meiryo" panose="020B0604030504040204" pitchFamily="34" charset="-128"/>
            </a:endParaRPr>
          </a:p>
          <a:p>
            <a:r>
              <a:rPr lang="ja-JP" altLang="en-US" sz="800">
                <a:latin typeface="Meiryo" panose="020B0604030504040204" pitchFamily="34" charset="-128"/>
                <a:ea typeface="Meiryo" panose="020B0604030504040204" pitchFamily="34" charset="-128"/>
              </a:rPr>
              <a:t>Communications</a:t>
            </a:r>
            <a:endParaRPr lang="en-US" altLang="ja-JP" sz="800" dirty="0">
              <a:latin typeface="Meiryo" panose="020B0604030504040204" pitchFamily="34" charset="-128"/>
              <a:ea typeface="Meiryo" panose="020B0604030504040204" pitchFamily="34" charset="-128"/>
            </a:endParaRPr>
          </a:p>
        </p:txBody>
      </p:sp>
      <p:sp>
        <p:nvSpPr>
          <p:cNvPr id="15" name="正方形/長方形 14">
            <a:extLst>
              <a:ext uri="{FF2B5EF4-FFF2-40B4-BE49-F238E27FC236}">
                <a16:creationId xmlns:a16="http://schemas.microsoft.com/office/drawing/2014/main" id="{97E96793-0344-B24F-962F-E2A22833323C}"/>
              </a:ext>
            </a:extLst>
          </p:cNvPr>
          <p:cNvSpPr/>
          <p:nvPr/>
        </p:nvSpPr>
        <p:spPr>
          <a:xfrm>
            <a:off x="2912524" y="1414464"/>
            <a:ext cx="1603129" cy="430887"/>
          </a:xfrm>
          <a:prstGeom prst="rect">
            <a:avLst/>
          </a:prstGeom>
        </p:spPr>
        <p:txBody>
          <a:bodyPr wrap="square">
            <a:spAutoFit/>
          </a:bodyPr>
          <a:lstStyle/>
          <a:p>
            <a:r>
              <a:rPr lang="ja-JP" altLang="en-US" sz="1400" b="1">
                <a:latin typeface="Meiryo" panose="020B0604030504040204" pitchFamily="34" charset="-128"/>
                <a:ea typeface="Meiryo" panose="020B0604030504040204" pitchFamily="34" charset="-128"/>
              </a:rPr>
              <a:t>eMBB</a:t>
            </a:r>
            <a:r>
              <a:rPr lang="ja-JP" altLang="en-US" sz="1400">
                <a:latin typeface="Meiryo" panose="020B0604030504040204" pitchFamily="34" charset="-128"/>
                <a:ea typeface="Meiryo" panose="020B0604030504040204" pitchFamily="34" charset="-128"/>
              </a:rPr>
              <a:t>：</a:t>
            </a:r>
            <a:endParaRPr lang="en-US" altLang="ja-JP" sz="1400" dirty="0">
              <a:latin typeface="Meiryo" panose="020B0604030504040204" pitchFamily="34" charset="-128"/>
              <a:ea typeface="Meiryo" panose="020B0604030504040204" pitchFamily="34" charset="-128"/>
            </a:endParaRPr>
          </a:p>
          <a:p>
            <a:r>
              <a:rPr lang="ja-JP" altLang="en-US" sz="800">
                <a:latin typeface="Meiryo" panose="020B0604030504040204" pitchFamily="34" charset="-128"/>
                <a:ea typeface="Meiryo" panose="020B0604030504040204" pitchFamily="34" charset="-128"/>
              </a:rPr>
              <a:t>enhanced Mobile Broadband</a:t>
            </a:r>
            <a:endParaRPr lang="ja-JP" altLang="en-US" sz="800"/>
          </a:p>
        </p:txBody>
      </p:sp>
      <p:sp>
        <p:nvSpPr>
          <p:cNvPr id="5" name="テキスト ボックス 4">
            <a:extLst>
              <a:ext uri="{FF2B5EF4-FFF2-40B4-BE49-F238E27FC236}">
                <a16:creationId xmlns:a16="http://schemas.microsoft.com/office/drawing/2014/main" id="{9E13F472-081C-B041-A504-C342A2A5326B}"/>
              </a:ext>
            </a:extLst>
          </p:cNvPr>
          <p:cNvSpPr txBox="1"/>
          <p:nvPr/>
        </p:nvSpPr>
        <p:spPr>
          <a:xfrm>
            <a:off x="922436" y="976647"/>
            <a:ext cx="2031325" cy="461665"/>
          </a:xfrm>
          <a:prstGeom prst="rect">
            <a:avLst/>
          </a:prstGeom>
          <a:noFill/>
        </p:spPr>
        <p:txBody>
          <a:bodyPr wrap="none" rtlCol="0">
            <a:spAutoFit/>
          </a:bodyPr>
          <a:lstStyle/>
          <a:p>
            <a:pPr algn="r"/>
            <a:r>
              <a:rPr lang="ja-JP" altLang="en-US" sz="1200">
                <a:solidFill>
                  <a:schemeClr val="accent6">
                    <a:lumMod val="75000"/>
                  </a:schemeClr>
                </a:solidFill>
                <a:latin typeface="Meiryo" panose="020B0604030504040204" pitchFamily="34" charset="-128"/>
                <a:ea typeface="Meiryo" panose="020B0604030504040204" pitchFamily="34" charset="-128"/>
              </a:rPr>
              <a:t>リアリティの再現</a:t>
            </a:r>
            <a:endParaRPr lang="en-US" altLang="ja-JP" sz="1200" dirty="0">
              <a:solidFill>
                <a:schemeClr val="accent6">
                  <a:lumMod val="75000"/>
                </a:schemeClr>
              </a:solidFill>
              <a:latin typeface="Meiryo" panose="020B0604030504040204" pitchFamily="34" charset="-128"/>
              <a:ea typeface="Meiryo" panose="020B0604030504040204" pitchFamily="34" charset="-128"/>
            </a:endParaRPr>
          </a:p>
          <a:p>
            <a:pPr algn="r"/>
            <a:r>
              <a:rPr kumimoji="1" lang="ja-JP" altLang="en-US" sz="1200">
                <a:solidFill>
                  <a:schemeClr val="accent6">
                    <a:lumMod val="75000"/>
                  </a:schemeClr>
                </a:solidFill>
                <a:latin typeface="Meiryo" panose="020B0604030504040204" pitchFamily="34" charset="-128"/>
                <a:ea typeface="Meiryo" panose="020B0604030504040204" pitchFamily="34" charset="-128"/>
              </a:rPr>
              <a:t>光ファイバーの代替／補完</a:t>
            </a:r>
            <a:endParaRPr kumimoji="1" lang="en-US" altLang="ja-JP" sz="1200" dirty="0">
              <a:solidFill>
                <a:schemeClr val="accent6">
                  <a:lumMod val="75000"/>
                </a:schemeClr>
              </a:solidFill>
              <a:latin typeface="Meiryo" panose="020B0604030504040204" pitchFamily="34" charset="-128"/>
              <a:ea typeface="Meiryo" panose="020B0604030504040204" pitchFamily="34" charset="-128"/>
            </a:endParaRPr>
          </a:p>
        </p:txBody>
      </p:sp>
      <p:sp>
        <p:nvSpPr>
          <p:cNvPr id="35" name="テキスト ボックス 34">
            <a:extLst>
              <a:ext uri="{FF2B5EF4-FFF2-40B4-BE49-F238E27FC236}">
                <a16:creationId xmlns:a16="http://schemas.microsoft.com/office/drawing/2014/main" id="{23B1557D-0EFC-054C-8544-CC0E81EC1C2B}"/>
              </a:ext>
            </a:extLst>
          </p:cNvPr>
          <p:cNvSpPr txBox="1"/>
          <p:nvPr/>
        </p:nvSpPr>
        <p:spPr>
          <a:xfrm>
            <a:off x="291633" y="4684019"/>
            <a:ext cx="1877437" cy="461665"/>
          </a:xfrm>
          <a:prstGeom prst="rect">
            <a:avLst/>
          </a:prstGeom>
          <a:noFill/>
        </p:spPr>
        <p:txBody>
          <a:bodyPr wrap="none" rtlCol="0">
            <a:spAutoFit/>
          </a:bodyPr>
          <a:lstStyle/>
          <a:p>
            <a:r>
              <a:rPr lang="ja-JP" altLang="en-US" sz="1200">
                <a:solidFill>
                  <a:schemeClr val="accent6">
                    <a:lumMod val="75000"/>
                  </a:schemeClr>
                </a:solidFill>
                <a:latin typeface="Meiryo" panose="020B0604030504040204" pitchFamily="34" charset="-128"/>
                <a:ea typeface="Meiryo" panose="020B0604030504040204" pitchFamily="34" charset="-128"/>
              </a:rPr>
              <a:t>高精細／高分解能な</a:t>
            </a:r>
            <a:endParaRPr lang="en-US" altLang="ja-JP" sz="1200" dirty="0">
              <a:solidFill>
                <a:schemeClr val="accent6">
                  <a:lumMod val="75000"/>
                </a:schemeClr>
              </a:solidFill>
              <a:latin typeface="Meiryo" panose="020B0604030504040204" pitchFamily="34" charset="-128"/>
              <a:ea typeface="Meiryo" panose="020B0604030504040204" pitchFamily="34" charset="-128"/>
            </a:endParaRPr>
          </a:p>
          <a:p>
            <a:r>
              <a:rPr kumimoji="1" lang="ja-JP" altLang="en-US" sz="1200">
                <a:solidFill>
                  <a:schemeClr val="accent6">
                    <a:lumMod val="75000"/>
                  </a:schemeClr>
                </a:solidFill>
                <a:latin typeface="Meiryo" panose="020B0604030504040204" pitchFamily="34" charset="-128"/>
                <a:ea typeface="Meiryo" panose="020B0604030504040204" pitchFamily="34" charset="-128"/>
              </a:rPr>
              <a:t>デジタル・ツインの構築</a:t>
            </a:r>
            <a:endParaRPr kumimoji="1" lang="en-US" altLang="ja-JP" sz="1200" dirty="0">
              <a:solidFill>
                <a:schemeClr val="accent6">
                  <a:lumMod val="75000"/>
                </a:schemeClr>
              </a:solidFill>
              <a:latin typeface="Meiryo" panose="020B0604030504040204" pitchFamily="34" charset="-128"/>
              <a:ea typeface="Meiryo" panose="020B0604030504040204" pitchFamily="34" charset="-128"/>
            </a:endParaRPr>
          </a:p>
        </p:txBody>
      </p:sp>
      <p:sp>
        <p:nvSpPr>
          <p:cNvPr id="40" name="テキスト ボックス 39">
            <a:extLst>
              <a:ext uri="{FF2B5EF4-FFF2-40B4-BE49-F238E27FC236}">
                <a16:creationId xmlns:a16="http://schemas.microsoft.com/office/drawing/2014/main" id="{2158006C-89E3-CA44-9B8E-8A2FA078A352}"/>
              </a:ext>
            </a:extLst>
          </p:cNvPr>
          <p:cNvSpPr txBox="1"/>
          <p:nvPr/>
        </p:nvSpPr>
        <p:spPr>
          <a:xfrm>
            <a:off x="7298386" y="4684018"/>
            <a:ext cx="1415772" cy="461665"/>
          </a:xfrm>
          <a:prstGeom prst="rect">
            <a:avLst/>
          </a:prstGeom>
          <a:noFill/>
        </p:spPr>
        <p:txBody>
          <a:bodyPr wrap="none" rtlCol="0">
            <a:spAutoFit/>
          </a:bodyPr>
          <a:lstStyle/>
          <a:p>
            <a:r>
              <a:rPr lang="ja-JP" altLang="en-US" sz="1200">
                <a:solidFill>
                  <a:schemeClr val="accent6">
                    <a:lumMod val="75000"/>
                  </a:schemeClr>
                </a:solidFill>
                <a:latin typeface="Meiryo" panose="020B0604030504040204" pitchFamily="34" charset="-128"/>
                <a:ea typeface="Meiryo" panose="020B0604030504040204" pitchFamily="34" charset="-128"/>
              </a:rPr>
              <a:t>時空間の同期</a:t>
            </a:r>
            <a:endParaRPr lang="en-US" altLang="ja-JP" sz="1200" dirty="0">
              <a:solidFill>
                <a:schemeClr val="accent6">
                  <a:lumMod val="75000"/>
                </a:schemeClr>
              </a:solidFill>
              <a:latin typeface="Meiryo" panose="020B0604030504040204" pitchFamily="34" charset="-128"/>
              <a:ea typeface="Meiryo" panose="020B0604030504040204" pitchFamily="34" charset="-128"/>
            </a:endParaRPr>
          </a:p>
          <a:p>
            <a:r>
              <a:rPr kumimoji="1" lang="ja-JP" altLang="en-US" sz="1200">
                <a:solidFill>
                  <a:schemeClr val="accent6">
                    <a:lumMod val="75000"/>
                  </a:schemeClr>
                </a:solidFill>
                <a:latin typeface="Meiryo" panose="020B0604030504040204" pitchFamily="34" charset="-128"/>
                <a:ea typeface="Meiryo" panose="020B0604030504040204" pitchFamily="34" charset="-128"/>
              </a:rPr>
              <a:t>リアルタイム連携</a:t>
            </a:r>
            <a:endParaRPr kumimoji="1" lang="en-US" altLang="ja-JP" sz="1200" dirty="0">
              <a:solidFill>
                <a:schemeClr val="accent6">
                  <a:lumMod val="75000"/>
                </a:schemeClr>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265053416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61EC4E1-74DD-614A-B4C8-8B4DD16D56F0}"/>
              </a:ext>
            </a:extLst>
          </p:cNvPr>
          <p:cNvSpPr>
            <a:spLocks noGrp="1"/>
          </p:cNvSpPr>
          <p:nvPr>
            <p:ph type="title"/>
          </p:nvPr>
        </p:nvSpPr>
        <p:spPr/>
        <p:txBody>
          <a:bodyPr/>
          <a:lstStyle/>
          <a:p>
            <a:r>
              <a:rPr kumimoji="1" lang="en-US" altLang="ja-JP" dirty="0"/>
              <a:t>5G</a:t>
            </a:r>
            <a:r>
              <a:rPr kumimoji="1" lang="ja-JP" altLang="en-US"/>
              <a:t>の３つの特性</a:t>
            </a:r>
          </a:p>
        </p:txBody>
      </p:sp>
      <p:sp>
        <p:nvSpPr>
          <p:cNvPr id="3" name="スライド番号プレースホルダー 2">
            <a:extLst>
              <a:ext uri="{FF2B5EF4-FFF2-40B4-BE49-F238E27FC236}">
                <a16:creationId xmlns:a16="http://schemas.microsoft.com/office/drawing/2014/main" id="{41426EA7-92B3-3947-9685-2EE44B1D0AF3}"/>
              </a:ext>
            </a:extLst>
          </p:cNvPr>
          <p:cNvSpPr>
            <a:spLocks noGrp="1"/>
          </p:cNvSpPr>
          <p:nvPr>
            <p:ph type="sldNum" sz="quarter" idx="12"/>
          </p:nvPr>
        </p:nvSpPr>
        <p:spPr>
          <a:xfrm>
            <a:off x="6932246" y="6651702"/>
            <a:ext cx="2133600" cy="217800"/>
          </a:xfrm>
          <a:prstGeom prst="rect">
            <a:avLst/>
          </a:prstGeom>
        </p:spPr>
        <p:txBody>
          <a:bodyPr vert="horz" lIns="91440" tIns="45720" rIns="91440" bIns="45720" rtlCol="0" anchor="ctr"/>
          <a:lstStyle>
            <a:defPPr>
              <a:defRPr lang="ja-JP"/>
            </a:defPPr>
            <a:lvl1pPr marL="0" algn="r" defTabSz="457200" rtl="0" eaLnBrk="1" latinLnBrk="0" hangingPunct="1">
              <a:defRPr kumimoji="1" sz="1000" kern="1200">
                <a:solidFill>
                  <a:schemeClr val="bg1"/>
                </a:solidFill>
                <a:latin typeface="American Typewriter"/>
                <a:ea typeface="+mn-ea"/>
                <a:cs typeface="American Typewriter"/>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8FF8CC5D-A65D-5946-99B5-645367A967AD}" type="slidenum">
              <a:rPr lang="ja-JP" altLang="en-US" smtClean="0"/>
              <a:pPr/>
              <a:t>42</a:t>
            </a:fld>
            <a:endParaRPr kumimoji="1" lang="ja-JP" altLang="en-US"/>
          </a:p>
        </p:txBody>
      </p:sp>
      <p:pic>
        <p:nvPicPr>
          <p:cNvPr id="4" name="図 3">
            <a:extLst>
              <a:ext uri="{FF2B5EF4-FFF2-40B4-BE49-F238E27FC236}">
                <a16:creationId xmlns:a16="http://schemas.microsoft.com/office/drawing/2014/main" id="{9B4D6E8A-0FD5-E346-B8D3-08C5993D6E66}"/>
              </a:ext>
            </a:extLst>
          </p:cNvPr>
          <p:cNvPicPr>
            <a:picLocks noChangeAspect="1"/>
          </p:cNvPicPr>
          <p:nvPr/>
        </p:nvPicPr>
        <p:blipFill>
          <a:blip r:embed="rId2"/>
          <a:stretch>
            <a:fillRect/>
          </a:stretch>
        </p:blipFill>
        <p:spPr>
          <a:xfrm>
            <a:off x="505426" y="1912531"/>
            <a:ext cx="7916449" cy="2559652"/>
          </a:xfrm>
          <a:prstGeom prst="rect">
            <a:avLst/>
          </a:prstGeom>
        </p:spPr>
      </p:pic>
      <p:sp>
        <p:nvSpPr>
          <p:cNvPr id="5" name="正方形/長方形 4">
            <a:extLst>
              <a:ext uri="{FF2B5EF4-FFF2-40B4-BE49-F238E27FC236}">
                <a16:creationId xmlns:a16="http://schemas.microsoft.com/office/drawing/2014/main" id="{7BB6DACE-5CC2-FC4D-868B-30E845359AF9}"/>
              </a:ext>
            </a:extLst>
          </p:cNvPr>
          <p:cNvSpPr/>
          <p:nvPr/>
        </p:nvSpPr>
        <p:spPr>
          <a:xfrm>
            <a:off x="457200" y="4705179"/>
            <a:ext cx="8608646" cy="830997"/>
          </a:xfrm>
          <a:prstGeom prst="rect">
            <a:avLst/>
          </a:prstGeom>
        </p:spPr>
        <p:txBody>
          <a:bodyPr wrap="square">
            <a:spAutoFit/>
          </a:bodyPr>
          <a:lstStyle/>
          <a:p>
            <a:pPr marL="285750" indent="-285750">
              <a:buFont typeface="Wingdings" pitchFamily="2" charset="2"/>
              <a:buChar char="l"/>
            </a:pPr>
            <a:r>
              <a:rPr lang="ja-JP" altLang="en-US" sz="1600" b="1">
                <a:latin typeface="Meiryo" panose="020B0604030504040204" pitchFamily="34" charset="-128"/>
                <a:ea typeface="Meiryo" panose="020B0604030504040204" pitchFamily="34" charset="-128"/>
              </a:rPr>
              <a:t>URLLC</a:t>
            </a:r>
            <a:r>
              <a:rPr lang="ja-JP" altLang="en-US" sz="1600">
                <a:latin typeface="Meiryo" panose="020B0604030504040204" pitchFamily="34" charset="-128"/>
                <a:ea typeface="Meiryo" panose="020B0604030504040204" pitchFamily="34" charset="-128"/>
              </a:rPr>
              <a:t>：Ultra-Reliable and Low Latency Communications／</a:t>
            </a:r>
            <a:r>
              <a:rPr lang="ja-JP" altLang="en-US" sz="1600">
                <a:latin typeface="Meiryo" panose="020B0604030504040204" pitchFamily="34" charset="-128"/>
                <a:ea typeface="Meiryo" panose="020B0604030504040204" pitchFamily="34" charset="-128"/>
                <a:cs typeface="Meiryo" charset="-128"/>
              </a:rPr>
              <a:t>超低遅延・超高信頼性</a:t>
            </a:r>
            <a:endParaRPr lang="en-US" altLang="ja-JP" sz="1600" dirty="0">
              <a:latin typeface="Meiryo" panose="020B0604030504040204" pitchFamily="34" charset="-128"/>
              <a:ea typeface="Meiryo" panose="020B0604030504040204" pitchFamily="34" charset="-128"/>
              <a:cs typeface="Meiryo" charset="-128"/>
            </a:endParaRPr>
          </a:p>
          <a:p>
            <a:pPr marL="285750" indent="-285750">
              <a:buFont typeface="Wingdings" pitchFamily="2" charset="2"/>
              <a:buChar char="l"/>
            </a:pPr>
            <a:r>
              <a:rPr lang="ja-JP" altLang="en-US" sz="1600" b="1">
                <a:latin typeface="Meiryo" panose="020B0604030504040204" pitchFamily="34" charset="-128"/>
                <a:ea typeface="Meiryo" panose="020B0604030504040204" pitchFamily="34" charset="-128"/>
              </a:rPr>
              <a:t>eMBB</a:t>
            </a:r>
            <a:r>
              <a:rPr lang="ja-JP" altLang="en-US" sz="1600">
                <a:latin typeface="Meiryo" panose="020B0604030504040204" pitchFamily="34" charset="-128"/>
                <a:ea typeface="Meiryo" panose="020B0604030504040204" pitchFamily="34" charset="-128"/>
              </a:rPr>
              <a:t>：enhanced Mobile Broadband／高速大容量通信　＊標準化が先行</a:t>
            </a:r>
            <a:endParaRPr lang="en-US" altLang="ja-JP" sz="1600" dirty="0">
              <a:latin typeface="Meiryo" panose="020B0604030504040204" pitchFamily="34" charset="-128"/>
              <a:ea typeface="Meiryo" panose="020B0604030504040204" pitchFamily="34" charset="-128"/>
            </a:endParaRPr>
          </a:p>
          <a:p>
            <a:pPr marL="285750" indent="-285750">
              <a:buFont typeface="Wingdings" pitchFamily="2" charset="2"/>
              <a:buChar char="l"/>
            </a:pPr>
            <a:r>
              <a:rPr lang="ja-JP" altLang="en-US" sz="1600" b="1">
                <a:latin typeface="Meiryo" panose="020B0604030504040204" pitchFamily="34" charset="-128"/>
                <a:ea typeface="Meiryo" panose="020B0604030504040204" pitchFamily="34" charset="-128"/>
              </a:rPr>
              <a:t>mMTC</a:t>
            </a:r>
            <a:r>
              <a:rPr lang="ja-JP" altLang="en-US" sz="1600">
                <a:latin typeface="Meiryo" panose="020B0604030504040204" pitchFamily="34" charset="-128"/>
                <a:ea typeface="Meiryo" panose="020B0604030504040204" pitchFamily="34" charset="-128"/>
              </a:rPr>
              <a:t>：massive Machine Type Communications／大量端末接続</a:t>
            </a:r>
            <a:endParaRPr lang="en-US" altLang="ja-JP" sz="1600" dirty="0">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328225069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A788D0D-006D-3645-A4E5-08B5AC193A7B}"/>
              </a:ext>
            </a:extLst>
          </p:cNvPr>
          <p:cNvSpPr>
            <a:spLocks noGrp="1"/>
          </p:cNvSpPr>
          <p:nvPr>
            <p:ph type="title"/>
          </p:nvPr>
        </p:nvSpPr>
        <p:spPr/>
        <p:txBody>
          <a:bodyPr/>
          <a:lstStyle/>
          <a:p>
            <a:r>
              <a:rPr lang="en-US" altLang="ja-JP" dirty="0"/>
              <a:t>5G</a:t>
            </a:r>
            <a:r>
              <a:rPr lang="ja-JP" altLang="en-US"/>
              <a:t>の３つの特性とアプリケーション</a:t>
            </a:r>
            <a:endParaRPr kumimoji="1" lang="ja-JP" altLang="en-US"/>
          </a:p>
        </p:txBody>
      </p:sp>
      <p:pic>
        <p:nvPicPr>
          <p:cNvPr id="11" name="図 10">
            <a:extLst>
              <a:ext uri="{FF2B5EF4-FFF2-40B4-BE49-F238E27FC236}">
                <a16:creationId xmlns:a16="http://schemas.microsoft.com/office/drawing/2014/main" id="{47360DC2-C135-7148-B4A8-77C23F213C1F}"/>
              </a:ext>
            </a:extLst>
          </p:cNvPr>
          <p:cNvPicPr>
            <a:picLocks noChangeAspect="1"/>
          </p:cNvPicPr>
          <p:nvPr/>
        </p:nvPicPr>
        <p:blipFill>
          <a:blip r:embed="rId2"/>
          <a:stretch>
            <a:fillRect/>
          </a:stretch>
        </p:blipFill>
        <p:spPr>
          <a:xfrm>
            <a:off x="406750" y="1007693"/>
            <a:ext cx="8330499" cy="5259153"/>
          </a:xfrm>
          <a:prstGeom prst="rect">
            <a:avLst/>
          </a:prstGeom>
        </p:spPr>
      </p:pic>
    </p:spTree>
    <p:extLst>
      <p:ext uri="{BB962C8B-B14F-4D97-AF65-F5344CB8AC3E}">
        <p14:creationId xmlns:p14="http://schemas.microsoft.com/office/powerpoint/2010/main" val="14386276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6850A999-E616-5C4C-9F9F-D610AC925EFC}"/>
              </a:ext>
            </a:extLst>
          </p:cNvPr>
          <p:cNvSpPr>
            <a:spLocks noGrp="1"/>
          </p:cNvSpPr>
          <p:nvPr>
            <p:ph type="title"/>
          </p:nvPr>
        </p:nvSpPr>
        <p:spPr/>
        <p:txBody>
          <a:bodyPr/>
          <a:lstStyle/>
          <a:p>
            <a:r>
              <a:rPr lang="en" altLang="ja-JP" dirty="0"/>
              <a:t>5G</a:t>
            </a:r>
            <a:r>
              <a:rPr lang="ja-JP" altLang="en-US"/>
              <a:t>の社会実装に向けたロードマップ</a:t>
            </a:r>
          </a:p>
        </p:txBody>
      </p:sp>
      <p:pic>
        <p:nvPicPr>
          <p:cNvPr id="4" name="図 3" descr="グラフィカル ユーザー インターフェイス, Web サイト&#10;&#10;自動的に生成された説明">
            <a:extLst>
              <a:ext uri="{FF2B5EF4-FFF2-40B4-BE49-F238E27FC236}">
                <a16:creationId xmlns:a16="http://schemas.microsoft.com/office/drawing/2014/main" id="{3C85BE1D-9529-C047-B352-926342C5DB4A}"/>
              </a:ext>
            </a:extLst>
          </p:cNvPr>
          <p:cNvPicPr>
            <a:picLocks noChangeAspect="1"/>
          </p:cNvPicPr>
          <p:nvPr/>
        </p:nvPicPr>
        <p:blipFill>
          <a:blip r:embed="rId2"/>
          <a:stretch>
            <a:fillRect/>
          </a:stretch>
        </p:blipFill>
        <p:spPr>
          <a:xfrm>
            <a:off x="125760" y="1196752"/>
            <a:ext cx="8892480" cy="4589899"/>
          </a:xfrm>
          <a:prstGeom prst="rect">
            <a:avLst/>
          </a:prstGeom>
        </p:spPr>
      </p:pic>
      <p:sp>
        <p:nvSpPr>
          <p:cNvPr id="2" name="正方形/長方形 1">
            <a:extLst>
              <a:ext uri="{FF2B5EF4-FFF2-40B4-BE49-F238E27FC236}">
                <a16:creationId xmlns:a16="http://schemas.microsoft.com/office/drawing/2014/main" id="{813031B9-A08D-304A-9251-CCAC8A7A2F27}"/>
              </a:ext>
            </a:extLst>
          </p:cNvPr>
          <p:cNvSpPr/>
          <p:nvPr/>
        </p:nvSpPr>
        <p:spPr>
          <a:xfrm>
            <a:off x="4446240" y="5842729"/>
            <a:ext cx="4572000" cy="246221"/>
          </a:xfrm>
          <a:prstGeom prst="rect">
            <a:avLst/>
          </a:prstGeom>
        </p:spPr>
        <p:txBody>
          <a:bodyPr>
            <a:spAutoFit/>
          </a:bodyPr>
          <a:lstStyle/>
          <a:p>
            <a:pPr algn="r"/>
            <a:r>
              <a:rPr lang="ja-JP" altLang="en-US" sz="1000">
                <a:hlinkClick r:id="rId3"/>
              </a:rPr>
              <a:t>https://www.soumu.go.jp/johotsusintokei/linkdata/r02_01_houkoku.pdf</a:t>
            </a:r>
            <a:endParaRPr lang="ja-JP" altLang="en-US" sz="1000"/>
          </a:p>
        </p:txBody>
      </p:sp>
      <p:sp>
        <p:nvSpPr>
          <p:cNvPr id="3" name="正方形/長方形 2">
            <a:extLst>
              <a:ext uri="{FF2B5EF4-FFF2-40B4-BE49-F238E27FC236}">
                <a16:creationId xmlns:a16="http://schemas.microsoft.com/office/drawing/2014/main" id="{99821507-9C9A-E349-9CD9-0630ED478860}"/>
              </a:ext>
            </a:extLst>
          </p:cNvPr>
          <p:cNvSpPr/>
          <p:nvPr/>
        </p:nvSpPr>
        <p:spPr>
          <a:xfrm>
            <a:off x="5568380" y="6145028"/>
            <a:ext cx="3449859" cy="246221"/>
          </a:xfrm>
          <a:prstGeom prst="rect">
            <a:avLst/>
          </a:prstGeom>
        </p:spPr>
        <p:txBody>
          <a:bodyPr wrap="square">
            <a:spAutoFit/>
          </a:bodyPr>
          <a:lstStyle/>
          <a:p>
            <a:pPr algn="r"/>
            <a:r>
              <a:rPr lang="ja-JP" altLang="en-US" sz="1000">
                <a:hlinkClick r:id="rId4"/>
              </a:rPr>
              <a:t>https://www.soumu.go.jp/main_content/000633132.pdf</a:t>
            </a:r>
            <a:endParaRPr lang="ja-JP" altLang="en-US" sz="1000"/>
          </a:p>
        </p:txBody>
      </p:sp>
      <p:sp>
        <p:nvSpPr>
          <p:cNvPr id="6" name="正方形/長方形 5">
            <a:extLst>
              <a:ext uri="{FF2B5EF4-FFF2-40B4-BE49-F238E27FC236}">
                <a16:creationId xmlns:a16="http://schemas.microsoft.com/office/drawing/2014/main" id="{BC9419E5-939A-CE46-BB2F-4BC42A22C03C}"/>
              </a:ext>
            </a:extLst>
          </p:cNvPr>
          <p:cNvSpPr/>
          <p:nvPr/>
        </p:nvSpPr>
        <p:spPr>
          <a:xfrm>
            <a:off x="1365294" y="6177671"/>
            <a:ext cx="4572000" cy="246221"/>
          </a:xfrm>
          <a:prstGeom prst="rect">
            <a:avLst/>
          </a:prstGeom>
        </p:spPr>
        <p:txBody>
          <a:bodyPr>
            <a:spAutoFit/>
          </a:bodyPr>
          <a:lstStyle/>
          <a:p>
            <a:pPr algn="r"/>
            <a:r>
              <a:rPr lang="en-US" altLang="ja-JP" sz="1000" dirty="0">
                <a:latin typeface="Meiryo" panose="020B0604030504040204" pitchFamily="34" charset="-128"/>
                <a:ea typeface="Meiryo" panose="020B0604030504040204" pitchFamily="34" charset="-128"/>
              </a:rPr>
              <a:t>【</a:t>
            </a:r>
            <a:r>
              <a:rPr lang="ja-JP" altLang="en-US" sz="1000">
                <a:latin typeface="Meiryo" panose="020B0604030504040204" pitchFamily="34" charset="-128"/>
                <a:ea typeface="Meiryo" panose="020B0604030504040204" pitchFamily="34" charset="-128"/>
              </a:rPr>
              <a:t>参考</a:t>
            </a:r>
            <a:r>
              <a:rPr lang="en-US" altLang="ja-JP" sz="1000" dirty="0">
                <a:latin typeface="Meiryo" panose="020B0604030504040204" pitchFamily="34" charset="-128"/>
                <a:ea typeface="Meiryo" panose="020B0604030504040204" pitchFamily="34" charset="-128"/>
              </a:rPr>
              <a:t>】</a:t>
            </a:r>
            <a:r>
              <a:rPr lang="ja-JP" altLang="en-US" sz="1000">
                <a:latin typeface="Meiryo" panose="020B0604030504040204" pitchFamily="34" charset="-128"/>
                <a:ea typeface="Meiryo" panose="020B0604030504040204" pitchFamily="34" charset="-128"/>
              </a:rPr>
              <a:t>第5世代移動通信システム（5G）の今と将来展望 </a:t>
            </a:r>
          </a:p>
        </p:txBody>
      </p:sp>
    </p:spTree>
    <p:extLst>
      <p:ext uri="{BB962C8B-B14F-4D97-AF65-F5344CB8AC3E}">
        <p14:creationId xmlns:p14="http://schemas.microsoft.com/office/powerpoint/2010/main" val="72539062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正方形/長方形 59">
            <a:extLst>
              <a:ext uri="{FF2B5EF4-FFF2-40B4-BE49-F238E27FC236}">
                <a16:creationId xmlns:a16="http://schemas.microsoft.com/office/drawing/2014/main" id="{435344BF-C98A-654F-AF20-054ABF121E5F}"/>
              </a:ext>
            </a:extLst>
          </p:cNvPr>
          <p:cNvSpPr/>
          <p:nvPr/>
        </p:nvSpPr>
        <p:spPr>
          <a:xfrm>
            <a:off x="3557306" y="3988284"/>
            <a:ext cx="2013179" cy="792088"/>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9" name="正方形/長方形 48">
            <a:extLst>
              <a:ext uri="{FF2B5EF4-FFF2-40B4-BE49-F238E27FC236}">
                <a16:creationId xmlns:a16="http://schemas.microsoft.com/office/drawing/2014/main" id="{0D8EE212-BF04-E246-82B4-C5F26DAB6D1A}"/>
              </a:ext>
            </a:extLst>
          </p:cNvPr>
          <p:cNvSpPr/>
          <p:nvPr/>
        </p:nvSpPr>
        <p:spPr>
          <a:xfrm>
            <a:off x="1920620" y="4257333"/>
            <a:ext cx="556820" cy="430886"/>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6" name="円/楕円 35">
            <a:extLst>
              <a:ext uri="{FF2B5EF4-FFF2-40B4-BE49-F238E27FC236}">
                <a16:creationId xmlns:a16="http://schemas.microsoft.com/office/drawing/2014/main" id="{A627AD37-00E7-824D-BA02-13F2BBAC48F1}"/>
              </a:ext>
            </a:extLst>
          </p:cNvPr>
          <p:cNvSpPr/>
          <p:nvPr/>
        </p:nvSpPr>
        <p:spPr>
          <a:xfrm>
            <a:off x="1191675" y="5356817"/>
            <a:ext cx="2013943" cy="575683"/>
          </a:xfrm>
          <a:prstGeom prst="ellipse">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506BD2F3-FA25-814C-8BCE-F765B0B44D1C}"/>
              </a:ext>
            </a:extLst>
          </p:cNvPr>
          <p:cNvSpPr>
            <a:spLocks noGrp="1"/>
          </p:cNvSpPr>
          <p:nvPr>
            <p:ph type="title"/>
          </p:nvPr>
        </p:nvSpPr>
        <p:spPr/>
        <p:txBody>
          <a:bodyPr/>
          <a:lstStyle/>
          <a:p>
            <a:r>
              <a:rPr kumimoji="1" lang="en-US" altLang="ja-JP" dirty="0"/>
              <a:t>5G</a:t>
            </a:r>
            <a:r>
              <a:rPr kumimoji="1" lang="ja-JP" altLang="en-US"/>
              <a:t>の普及段階</a:t>
            </a:r>
          </a:p>
        </p:txBody>
      </p:sp>
      <p:sp>
        <p:nvSpPr>
          <p:cNvPr id="9" name="正方形/長方形 8">
            <a:extLst>
              <a:ext uri="{FF2B5EF4-FFF2-40B4-BE49-F238E27FC236}">
                <a16:creationId xmlns:a16="http://schemas.microsoft.com/office/drawing/2014/main" id="{23E5E3C3-6193-5449-92FF-62D735309410}"/>
              </a:ext>
            </a:extLst>
          </p:cNvPr>
          <p:cNvSpPr/>
          <p:nvPr/>
        </p:nvSpPr>
        <p:spPr>
          <a:xfrm>
            <a:off x="5939760" y="1895659"/>
            <a:ext cx="648072" cy="576064"/>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正方形/長方形 9">
            <a:extLst>
              <a:ext uri="{FF2B5EF4-FFF2-40B4-BE49-F238E27FC236}">
                <a16:creationId xmlns:a16="http://schemas.microsoft.com/office/drawing/2014/main" id="{390592B4-C28C-9B48-947B-2BA5ABE819AC}"/>
              </a:ext>
            </a:extLst>
          </p:cNvPr>
          <p:cNvSpPr/>
          <p:nvPr/>
        </p:nvSpPr>
        <p:spPr>
          <a:xfrm>
            <a:off x="6622695" y="1896042"/>
            <a:ext cx="648072" cy="576064"/>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正方形/長方形 10">
            <a:extLst>
              <a:ext uri="{FF2B5EF4-FFF2-40B4-BE49-F238E27FC236}">
                <a16:creationId xmlns:a16="http://schemas.microsoft.com/office/drawing/2014/main" id="{8B658ED3-FF37-6248-9813-265ACC211A73}"/>
              </a:ext>
            </a:extLst>
          </p:cNvPr>
          <p:cNvSpPr/>
          <p:nvPr/>
        </p:nvSpPr>
        <p:spPr>
          <a:xfrm>
            <a:off x="7305630" y="1896042"/>
            <a:ext cx="648072" cy="576064"/>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テキスト ボックス 11">
            <a:extLst>
              <a:ext uri="{FF2B5EF4-FFF2-40B4-BE49-F238E27FC236}">
                <a16:creationId xmlns:a16="http://schemas.microsoft.com/office/drawing/2014/main" id="{A8DD9CFE-11E7-FD4D-BC1F-260AC8C06DE2}"/>
              </a:ext>
            </a:extLst>
          </p:cNvPr>
          <p:cNvSpPr txBox="1"/>
          <p:nvPr/>
        </p:nvSpPr>
        <p:spPr>
          <a:xfrm>
            <a:off x="5942434" y="1980192"/>
            <a:ext cx="645398" cy="430887"/>
          </a:xfrm>
          <a:prstGeom prst="rect">
            <a:avLst/>
          </a:prstGeom>
          <a:noFill/>
        </p:spPr>
        <p:txBody>
          <a:bodyPr wrap="squar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高速</a:t>
            </a:r>
            <a:endParaRPr kumimoji="1" lang="en-US" altLang="ja-JP" sz="1200" dirty="0">
              <a:solidFill>
                <a:schemeClr val="bg1"/>
              </a:solidFill>
              <a:latin typeface="Meiryo" panose="020B0604030504040204" pitchFamily="34" charset="-128"/>
              <a:ea typeface="Meiryo" panose="020B0604030504040204" pitchFamily="34" charset="-128"/>
            </a:endParaRPr>
          </a:p>
          <a:p>
            <a:pPr algn="ctr"/>
            <a:r>
              <a:rPr lang="en-US" altLang="ja-JP" sz="1000" dirty="0" err="1">
                <a:solidFill>
                  <a:schemeClr val="bg1"/>
                </a:solidFill>
                <a:latin typeface="Meiryo" panose="020B0604030504040204" pitchFamily="34" charset="-128"/>
                <a:ea typeface="Meiryo" panose="020B0604030504040204" pitchFamily="34" charset="-128"/>
              </a:rPr>
              <a:t>eMBB</a:t>
            </a:r>
            <a:endParaRPr kumimoji="1" lang="ja-JP" altLang="en-US" sz="1000">
              <a:solidFill>
                <a:schemeClr val="bg1"/>
              </a:solidFill>
              <a:latin typeface="Meiryo" panose="020B0604030504040204" pitchFamily="34" charset="-128"/>
              <a:ea typeface="Meiryo" panose="020B0604030504040204" pitchFamily="34" charset="-128"/>
            </a:endParaRPr>
          </a:p>
        </p:txBody>
      </p:sp>
      <p:sp>
        <p:nvSpPr>
          <p:cNvPr id="13" name="テキスト ボックス 12">
            <a:extLst>
              <a:ext uri="{FF2B5EF4-FFF2-40B4-BE49-F238E27FC236}">
                <a16:creationId xmlns:a16="http://schemas.microsoft.com/office/drawing/2014/main" id="{DB34208D-433C-5544-9399-51A8AF165CB9}"/>
              </a:ext>
            </a:extLst>
          </p:cNvPr>
          <p:cNvSpPr txBox="1"/>
          <p:nvPr/>
        </p:nvSpPr>
        <p:spPr>
          <a:xfrm>
            <a:off x="6631366" y="1980193"/>
            <a:ext cx="645398" cy="430887"/>
          </a:xfrm>
          <a:prstGeom prst="rect">
            <a:avLst/>
          </a:prstGeom>
          <a:noFill/>
        </p:spPr>
        <p:txBody>
          <a:bodyPr wrap="squar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低遅延</a:t>
            </a:r>
            <a:endParaRPr kumimoji="1" lang="en-US" altLang="ja-JP" sz="1200" dirty="0">
              <a:solidFill>
                <a:schemeClr val="bg1"/>
              </a:solidFill>
              <a:latin typeface="Meiryo" panose="020B0604030504040204" pitchFamily="34" charset="-128"/>
              <a:ea typeface="Meiryo" panose="020B0604030504040204" pitchFamily="34" charset="-128"/>
            </a:endParaRPr>
          </a:p>
          <a:p>
            <a:pPr algn="ctr"/>
            <a:r>
              <a:rPr lang="en-US" altLang="ja-JP" sz="1000" dirty="0">
                <a:solidFill>
                  <a:schemeClr val="bg1"/>
                </a:solidFill>
                <a:latin typeface="Meiryo" panose="020B0604030504040204" pitchFamily="34" charset="-128"/>
                <a:ea typeface="Meiryo" panose="020B0604030504040204" pitchFamily="34" charset="-128"/>
              </a:rPr>
              <a:t>U</a:t>
            </a:r>
            <a:r>
              <a:rPr kumimoji="1" lang="en-US" altLang="ja-JP" sz="1000" dirty="0">
                <a:solidFill>
                  <a:schemeClr val="bg1"/>
                </a:solidFill>
                <a:latin typeface="Meiryo" panose="020B0604030504040204" pitchFamily="34" charset="-128"/>
                <a:ea typeface="Meiryo" panose="020B0604030504040204" pitchFamily="34" charset="-128"/>
              </a:rPr>
              <a:t>RLLC</a:t>
            </a:r>
            <a:endParaRPr kumimoji="1" lang="ja-JP" altLang="en-US" sz="1000">
              <a:solidFill>
                <a:schemeClr val="bg1"/>
              </a:solidFill>
              <a:latin typeface="Meiryo" panose="020B0604030504040204" pitchFamily="34" charset="-128"/>
              <a:ea typeface="Meiryo" panose="020B0604030504040204" pitchFamily="34" charset="-128"/>
            </a:endParaRPr>
          </a:p>
        </p:txBody>
      </p:sp>
      <p:sp>
        <p:nvSpPr>
          <p:cNvPr id="14" name="テキスト ボックス 13">
            <a:extLst>
              <a:ext uri="{FF2B5EF4-FFF2-40B4-BE49-F238E27FC236}">
                <a16:creationId xmlns:a16="http://schemas.microsoft.com/office/drawing/2014/main" id="{CD29A7BE-724F-1046-AB39-BAB0C5A7F35E}"/>
              </a:ext>
            </a:extLst>
          </p:cNvPr>
          <p:cNvSpPr txBox="1"/>
          <p:nvPr/>
        </p:nvSpPr>
        <p:spPr>
          <a:xfrm>
            <a:off x="7308304" y="1980192"/>
            <a:ext cx="645398" cy="430887"/>
          </a:xfrm>
          <a:prstGeom prst="rect">
            <a:avLst/>
          </a:prstGeom>
          <a:noFill/>
        </p:spPr>
        <p:txBody>
          <a:bodyPr wrap="square" rtlCol="0">
            <a:spAutoFit/>
          </a:bodyPr>
          <a:lstStyle/>
          <a:p>
            <a:pPr algn="ctr"/>
            <a:r>
              <a:rPr lang="ja-JP" altLang="en-US" sz="1200">
                <a:solidFill>
                  <a:schemeClr val="bg1"/>
                </a:solidFill>
                <a:latin typeface="Meiryo" panose="020B0604030504040204" pitchFamily="34" charset="-128"/>
                <a:ea typeface="Meiryo" panose="020B0604030504040204" pitchFamily="34" charset="-128"/>
              </a:rPr>
              <a:t>多</a:t>
            </a:r>
            <a:r>
              <a:rPr kumimoji="1" lang="ja-JP" altLang="en-US" sz="1200">
                <a:solidFill>
                  <a:schemeClr val="bg1"/>
                </a:solidFill>
                <a:latin typeface="Meiryo" panose="020B0604030504040204" pitchFamily="34" charset="-128"/>
                <a:ea typeface="Meiryo" panose="020B0604030504040204" pitchFamily="34" charset="-128"/>
              </a:rPr>
              <a:t>接続</a:t>
            </a:r>
            <a:endParaRPr kumimoji="1" lang="en-US" altLang="ja-JP" sz="1200" dirty="0">
              <a:solidFill>
                <a:schemeClr val="bg1"/>
              </a:solidFill>
              <a:latin typeface="Meiryo" panose="020B0604030504040204" pitchFamily="34" charset="-128"/>
              <a:ea typeface="Meiryo" panose="020B0604030504040204" pitchFamily="34" charset="-128"/>
            </a:endParaRPr>
          </a:p>
          <a:p>
            <a:pPr algn="ctr"/>
            <a:r>
              <a:rPr lang="en-US" altLang="ja-JP" sz="1000" dirty="0" err="1">
                <a:solidFill>
                  <a:schemeClr val="bg1"/>
                </a:solidFill>
                <a:latin typeface="Meiryo" panose="020B0604030504040204" pitchFamily="34" charset="-128"/>
                <a:ea typeface="Meiryo" panose="020B0604030504040204" pitchFamily="34" charset="-128"/>
              </a:rPr>
              <a:t>mMTC</a:t>
            </a:r>
            <a:endParaRPr kumimoji="1" lang="ja-JP" altLang="en-US" sz="1000">
              <a:solidFill>
                <a:schemeClr val="bg1"/>
              </a:solidFill>
              <a:latin typeface="Meiryo" panose="020B0604030504040204" pitchFamily="34" charset="-128"/>
              <a:ea typeface="Meiryo" panose="020B0604030504040204" pitchFamily="34" charset="-128"/>
            </a:endParaRPr>
          </a:p>
        </p:txBody>
      </p:sp>
      <p:sp>
        <p:nvSpPr>
          <p:cNvPr id="21" name="正方形/長方形 20">
            <a:extLst>
              <a:ext uri="{FF2B5EF4-FFF2-40B4-BE49-F238E27FC236}">
                <a16:creationId xmlns:a16="http://schemas.microsoft.com/office/drawing/2014/main" id="{F52DA2B0-F501-EC46-AF53-CB4133B8C8CE}"/>
              </a:ext>
            </a:extLst>
          </p:cNvPr>
          <p:cNvSpPr/>
          <p:nvPr/>
        </p:nvSpPr>
        <p:spPr>
          <a:xfrm>
            <a:off x="3557695" y="1899669"/>
            <a:ext cx="648072" cy="576064"/>
          </a:xfrm>
          <a:prstGeom prst="rect">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正方形/長方形 21">
            <a:extLst>
              <a:ext uri="{FF2B5EF4-FFF2-40B4-BE49-F238E27FC236}">
                <a16:creationId xmlns:a16="http://schemas.microsoft.com/office/drawing/2014/main" id="{36A9D809-3BD1-6C4D-AD6F-EB00628DA8E3}"/>
              </a:ext>
            </a:extLst>
          </p:cNvPr>
          <p:cNvSpPr/>
          <p:nvPr/>
        </p:nvSpPr>
        <p:spPr>
          <a:xfrm>
            <a:off x="4240630" y="1900052"/>
            <a:ext cx="648072" cy="576064"/>
          </a:xfrm>
          <a:prstGeom prst="rect">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正方形/長方形 22">
            <a:extLst>
              <a:ext uri="{FF2B5EF4-FFF2-40B4-BE49-F238E27FC236}">
                <a16:creationId xmlns:a16="http://schemas.microsoft.com/office/drawing/2014/main" id="{BD5EB3C8-43FB-FD42-AC2E-9E7F88B26C02}"/>
              </a:ext>
            </a:extLst>
          </p:cNvPr>
          <p:cNvSpPr/>
          <p:nvPr/>
        </p:nvSpPr>
        <p:spPr>
          <a:xfrm>
            <a:off x="4923565" y="1900052"/>
            <a:ext cx="648072" cy="576064"/>
          </a:xfrm>
          <a:prstGeom prst="rect">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 name="テキスト ボックス 23">
            <a:extLst>
              <a:ext uri="{FF2B5EF4-FFF2-40B4-BE49-F238E27FC236}">
                <a16:creationId xmlns:a16="http://schemas.microsoft.com/office/drawing/2014/main" id="{08DDBAF0-4405-D343-B377-B7B7914B8F1F}"/>
              </a:ext>
            </a:extLst>
          </p:cNvPr>
          <p:cNvSpPr txBox="1"/>
          <p:nvPr/>
        </p:nvSpPr>
        <p:spPr>
          <a:xfrm>
            <a:off x="3560369" y="1984202"/>
            <a:ext cx="645398" cy="430887"/>
          </a:xfrm>
          <a:prstGeom prst="rect">
            <a:avLst/>
          </a:prstGeom>
          <a:noFill/>
        </p:spPr>
        <p:txBody>
          <a:bodyPr wrap="squar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高速</a:t>
            </a:r>
            <a:endParaRPr kumimoji="1" lang="en-US" altLang="ja-JP" sz="1200" dirty="0">
              <a:solidFill>
                <a:schemeClr val="bg1"/>
              </a:solidFill>
              <a:latin typeface="Meiryo" panose="020B0604030504040204" pitchFamily="34" charset="-128"/>
              <a:ea typeface="Meiryo" panose="020B0604030504040204" pitchFamily="34" charset="-128"/>
            </a:endParaRPr>
          </a:p>
          <a:p>
            <a:pPr algn="ctr"/>
            <a:r>
              <a:rPr lang="en-US" altLang="ja-JP" sz="1000" dirty="0" err="1">
                <a:solidFill>
                  <a:schemeClr val="bg1"/>
                </a:solidFill>
                <a:latin typeface="Meiryo" panose="020B0604030504040204" pitchFamily="34" charset="-128"/>
                <a:ea typeface="Meiryo" panose="020B0604030504040204" pitchFamily="34" charset="-128"/>
              </a:rPr>
              <a:t>eMBB</a:t>
            </a:r>
            <a:endParaRPr kumimoji="1" lang="ja-JP" altLang="en-US" sz="1000">
              <a:solidFill>
                <a:schemeClr val="bg1"/>
              </a:solidFill>
              <a:latin typeface="Meiryo" panose="020B0604030504040204" pitchFamily="34" charset="-128"/>
              <a:ea typeface="Meiryo" panose="020B0604030504040204" pitchFamily="34" charset="-128"/>
            </a:endParaRPr>
          </a:p>
        </p:txBody>
      </p:sp>
      <p:sp>
        <p:nvSpPr>
          <p:cNvPr id="25" name="テキスト ボックス 24">
            <a:extLst>
              <a:ext uri="{FF2B5EF4-FFF2-40B4-BE49-F238E27FC236}">
                <a16:creationId xmlns:a16="http://schemas.microsoft.com/office/drawing/2014/main" id="{445B7097-E042-1343-AAAF-340AB3FB9351}"/>
              </a:ext>
            </a:extLst>
          </p:cNvPr>
          <p:cNvSpPr txBox="1"/>
          <p:nvPr/>
        </p:nvSpPr>
        <p:spPr>
          <a:xfrm>
            <a:off x="4249301" y="1984203"/>
            <a:ext cx="645398" cy="430887"/>
          </a:xfrm>
          <a:prstGeom prst="rect">
            <a:avLst/>
          </a:prstGeom>
          <a:solidFill>
            <a:schemeClr val="bg1">
              <a:lumMod val="50000"/>
            </a:schemeClr>
          </a:solidFill>
        </p:spPr>
        <p:txBody>
          <a:bodyPr wrap="square" rtlCol="0">
            <a:spAutoFit/>
          </a:bodyPr>
          <a:lstStyle/>
          <a:p>
            <a:pPr algn="ctr"/>
            <a:r>
              <a:rPr kumimoji="1" lang="ja-JP" altLang="en-US" sz="1200">
                <a:solidFill>
                  <a:schemeClr val="bg1">
                    <a:lumMod val="75000"/>
                  </a:schemeClr>
                </a:solidFill>
                <a:latin typeface="Meiryo" panose="020B0604030504040204" pitchFamily="34" charset="-128"/>
                <a:ea typeface="Meiryo" panose="020B0604030504040204" pitchFamily="34" charset="-128"/>
              </a:rPr>
              <a:t>低遅延</a:t>
            </a:r>
            <a:endParaRPr kumimoji="1" lang="en-US" altLang="ja-JP" sz="1200" dirty="0">
              <a:solidFill>
                <a:schemeClr val="bg1">
                  <a:lumMod val="75000"/>
                </a:schemeClr>
              </a:solidFill>
              <a:latin typeface="Meiryo" panose="020B0604030504040204" pitchFamily="34" charset="-128"/>
              <a:ea typeface="Meiryo" panose="020B0604030504040204" pitchFamily="34" charset="-128"/>
            </a:endParaRPr>
          </a:p>
          <a:p>
            <a:pPr algn="ctr"/>
            <a:r>
              <a:rPr lang="en-US" altLang="ja-JP" sz="1000" dirty="0">
                <a:solidFill>
                  <a:schemeClr val="bg1">
                    <a:lumMod val="75000"/>
                  </a:schemeClr>
                </a:solidFill>
                <a:latin typeface="Meiryo" panose="020B0604030504040204" pitchFamily="34" charset="-128"/>
                <a:ea typeface="Meiryo" panose="020B0604030504040204" pitchFamily="34" charset="-128"/>
              </a:rPr>
              <a:t>U</a:t>
            </a:r>
            <a:r>
              <a:rPr kumimoji="1" lang="en-US" altLang="ja-JP" sz="1000" dirty="0">
                <a:solidFill>
                  <a:schemeClr val="bg1">
                    <a:lumMod val="75000"/>
                  </a:schemeClr>
                </a:solidFill>
                <a:latin typeface="Meiryo" panose="020B0604030504040204" pitchFamily="34" charset="-128"/>
                <a:ea typeface="Meiryo" panose="020B0604030504040204" pitchFamily="34" charset="-128"/>
              </a:rPr>
              <a:t>RLLC</a:t>
            </a:r>
            <a:endParaRPr kumimoji="1" lang="ja-JP" altLang="en-US" sz="1000">
              <a:solidFill>
                <a:schemeClr val="bg1">
                  <a:lumMod val="75000"/>
                </a:schemeClr>
              </a:solidFill>
              <a:latin typeface="Meiryo" panose="020B0604030504040204" pitchFamily="34" charset="-128"/>
              <a:ea typeface="Meiryo" panose="020B0604030504040204" pitchFamily="34" charset="-128"/>
            </a:endParaRPr>
          </a:p>
        </p:txBody>
      </p:sp>
      <p:sp>
        <p:nvSpPr>
          <p:cNvPr id="26" name="テキスト ボックス 25">
            <a:extLst>
              <a:ext uri="{FF2B5EF4-FFF2-40B4-BE49-F238E27FC236}">
                <a16:creationId xmlns:a16="http://schemas.microsoft.com/office/drawing/2014/main" id="{BE029B96-75D6-EA4C-9BFA-347BED55C4D0}"/>
              </a:ext>
            </a:extLst>
          </p:cNvPr>
          <p:cNvSpPr txBox="1"/>
          <p:nvPr/>
        </p:nvSpPr>
        <p:spPr>
          <a:xfrm>
            <a:off x="4926239" y="1984202"/>
            <a:ext cx="645398" cy="430887"/>
          </a:xfrm>
          <a:prstGeom prst="rect">
            <a:avLst/>
          </a:prstGeom>
          <a:solidFill>
            <a:schemeClr val="bg1">
              <a:lumMod val="50000"/>
            </a:schemeClr>
          </a:solidFill>
        </p:spPr>
        <p:txBody>
          <a:bodyPr wrap="square" rtlCol="0">
            <a:spAutoFit/>
          </a:bodyPr>
          <a:lstStyle/>
          <a:p>
            <a:pPr algn="ctr"/>
            <a:r>
              <a:rPr lang="ja-JP" altLang="en-US" sz="1200">
                <a:solidFill>
                  <a:schemeClr val="bg1">
                    <a:lumMod val="75000"/>
                  </a:schemeClr>
                </a:solidFill>
                <a:latin typeface="Meiryo" panose="020B0604030504040204" pitchFamily="34" charset="-128"/>
                <a:ea typeface="Meiryo" panose="020B0604030504040204" pitchFamily="34" charset="-128"/>
              </a:rPr>
              <a:t>多</a:t>
            </a:r>
            <a:r>
              <a:rPr kumimoji="1" lang="ja-JP" altLang="en-US" sz="1200">
                <a:solidFill>
                  <a:schemeClr val="bg1">
                    <a:lumMod val="75000"/>
                  </a:schemeClr>
                </a:solidFill>
                <a:latin typeface="Meiryo" panose="020B0604030504040204" pitchFamily="34" charset="-128"/>
                <a:ea typeface="Meiryo" panose="020B0604030504040204" pitchFamily="34" charset="-128"/>
              </a:rPr>
              <a:t>接続</a:t>
            </a:r>
            <a:endParaRPr kumimoji="1" lang="en-US" altLang="ja-JP" sz="1200" dirty="0">
              <a:solidFill>
                <a:schemeClr val="bg1">
                  <a:lumMod val="75000"/>
                </a:schemeClr>
              </a:solidFill>
              <a:latin typeface="Meiryo" panose="020B0604030504040204" pitchFamily="34" charset="-128"/>
              <a:ea typeface="Meiryo" panose="020B0604030504040204" pitchFamily="34" charset="-128"/>
            </a:endParaRPr>
          </a:p>
          <a:p>
            <a:pPr algn="ctr"/>
            <a:r>
              <a:rPr lang="en-US" altLang="ja-JP" sz="1000" dirty="0" err="1">
                <a:solidFill>
                  <a:schemeClr val="bg1">
                    <a:lumMod val="75000"/>
                  </a:schemeClr>
                </a:solidFill>
                <a:latin typeface="Meiryo" panose="020B0604030504040204" pitchFamily="34" charset="-128"/>
                <a:ea typeface="Meiryo" panose="020B0604030504040204" pitchFamily="34" charset="-128"/>
              </a:rPr>
              <a:t>mMTC</a:t>
            </a:r>
            <a:endParaRPr kumimoji="1" lang="ja-JP" altLang="en-US" sz="1000">
              <a:solidFill>
                <a:schemeClr val="bg1">
                  <a:lumMod val="75000"/>
                </a:schemeClr>
              </a:solidFill>
              <a:latin typeface="Meiryo" panose="020B0604030504040204" pitchFamily="34" charset="-128"/>
              <a:ea typeface="Meiryo" panose="020B0604030504040204" pitchFamily="34" charset="-128"/>
            </a:endParaRPr>
          </a:p>
        </p:txBody>
      </p:sp>
      <p:sp>
        <p:nvSpPr>
          <p:cNvPr id="27" name="正方形/長方形 26">
            <a:extLst>
              <a:ext uri="{FF2B5EF4-FFF2-40B4-BE49-F238E27FC236}">
                <a16:creationId xmlns:a16="http://schemas.microsoft.com/office/drawing/2014/main" id="{3A39D23F-79F4-A649-9764-DA28DA5F1BF6}"/>
              </a:ext>
            </a:extLst>
          </p:cNvPr>
          <p:cNvSpPr/>
          <p:nvPr/>
        </p:nvSpPr>
        <p:spPr>
          <a:xfrm>
            <a:off x="1191677" y="1895276"/>
            <a:ext cx="648072" cy="576064"/>
          </a:xfrm>
          <a:prstGeom prst="rect">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 name="正方形/長方形 27">
            <a:extLst>
              <a:ext uri="{FF2B5EF4-FFF2-40B4-BE49-F238E27FC236}">
                <a16:creationId xmlns:a16="http://schemas.microsoft.com/office/drawing/2014/main" id="{54EA717B-289C-2B41-8AC7-250D5626048C}"/>
              </a:ext>
            </a:extLst>
          </p:cNvPr>
          <p:cNvSpPr/>
          <p:nvPr/>
        </p:nvSpPr>
        <p:spPr>
          <a:xfrm>
            <a:off x="1874612" y="1895659"/>
            <a:ext cx="648072" cy="576064"/>
          </a:xfrm>
          <a:prstGeom prst="rect">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 name="正方形/長方形 28">
            <a:extLst>
              <a:ext uri="{FF2B5EF4-FFF2-40B4-BE49-F238E27FC236}">
                <a16:creationId xmlns:a16="http://schemas.microsoft.com/office/drawing/2014/main" id="{A5EA0FE5-5AE2-C44D-AAFC-8117B871236E}"/>
              </a:ext>
            </a:extLst>
          </p:cNvPr>
          <p:cNvSpPr/>
          <p:nvPr/>
        </p:nvSpPr>
        <p:spPr>
          <a:xfrm>
            <a:off x="2557547" y="1895659"/>
            <a:ext cx="648072" cy="576064"/>
          </a:xfrm>
          <a:prstGeom prst="rect">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 name="テキスト ボックス 29">
            <a:extLst>
              <a:ext uri="{FF2B5EF4-FFF2-40B4-BE49-F238E27FC236}">
                <a16:creationId xmlns:a16="http://schemas.microsoft.com/office/drawing/2014/main" id="{CB57A8B9-3AC2-E341-863A-5B5EFF64A31F}"/>
              </a:ext>
            </a:extLst>
          </p:cNvPr>
          <p:cNvSpPr txBox="1"/>
          <p:nvPr/>
        </p:nvSpPr>
        <p:spPr>
          <a:xfrm>
            <a:off x="1194351" y="1979809"/>
            <a:ext cx="645398" cy="430887"/>
          </a:xfrm>
          <a:prstGeom prst="rect">
            <a:avLst/>
          </a:prstGeom>
          <a:noFill/>
        </p:spPr>
        <p:txBody>
          <a:bodyPr wrap="square" rtlCol="0">
            <a:spAutoFit/>
          </a:bodyPr>
          <a:lstStyle/>
          <a:p>
            <a:pPr algn="ctr"/>
            <a:r>
              <a:rPr kumimoji="1" lang="ja-JP" altLang="en-US" sz="1200">
                <a:solidFill>
                  <a:schemeClr val="bg1">
                    <a:lumMod val="75000"/>
                  </a:schemeClr>
                </a:solidFill>
                <a:latin typeface="Meiryo" panose="020B0604030504040204" pitchFamily="34" charset="-128"/>
                <a:ea typeface="Meiryo" panose="020B0604030504040204" pitchFamily="34" charset="-128"/>
              </a:rPr>
              <a:t>高速</a:t>
            </a:r>
            <a:endParaRPr kumimoji="1" lang="en-US" altLang="ja-JP" sz="1200" dirty="0">
              <a:solidFill>
                <a:schemeClr val="bg1">
                  <a:lumMod val="75000"/>
                </a:schemeClr>
              </a:solidFill>
              <a:latin typeface="Meiryo" panose="020B0604030504040204" pitchFamily="34" charset="-128"/>
              <a:ea typeface="Meiryo" panose="020B0604030504040204" pitchFamily="34" charset="-128"/>
            </a:endParaRPr>
          </a:p>
          <a:p>
            <a:pPr algn="ctr"/>
            <a:r>
              <a:rPr lang="en-US" altLang="ja-JP" sz="1000" dirty="0" err="1">
                <a:solidFill>
                  <a:schemeClr val="bg1">
                    <a:lumMod val="75000"/>
                  </a:schemeClr>
                </a:solidFill>
                <a:latin typeface="Meiryo" panose="020B0604030504040204" pitchFamily="34" charset="-128"/>
                <a:ea typeface="Meiryo" panose="020B0604030504040204" pitchFamily="34" charset="-128"/>
              </a:rPr>
              <a:t>eMBB</a:t>
            </a:r>
            <a:endParaRPr kumimoji="1" lang="ja-JP" altLang="en-US" sz="1000">
              <a:solidFill>
                <a:schemeClr val="bg1">
                  <a:lumMod val="75000"/>
                </a:schemeClr>
              </a:solidFill>
              <a:latin typeface="Meiryo" panose="020B0604030504040204" pitchFamily="34" charset="-128"/>
              <a:ea typeface="Meiryo" panose="020B0604030504040204" pitchFamily="34" charset="-128"/>
            </a:endParaRPr>
          </a:p>
        </p:txBody>
      </p:sp>
      <p:sp>
        <p:nvSpPr>
          <p:cNvPr id="31" name="テキスト ボックス 30">
            <a:extLst>
              <a:ext uri="{FF2B5EF4-FFF2-40B4-BE49-F238E27FC236}">
                <a16:creationId xmlns:a16="http://schemas.microsoft.com/office/drawing/2014/main" id="{51BE1803-72A3-1E49-BDDA-74C8912790FD}"/>
              </a:ext>
            </a:extLst>
          </p:cNvPr>
          <p:cNvSpPr txBox="1"/>
          <p:nvPr/>
        </p:nvSpPr>
        <p:spPr>
          <a:xfrm>
            <a:off x="1883283" y="1979810"/>
            <a:ext cx="645398" cy="430887"/>
          </a:xfrm>
          <a:prstGeom prst="rect">
            <a:avLst/>
          </a:prstGeom>
          <a:noFill/>
        </p:spPr>
        <p:txBody>
          <a:bodyPr wrap="square" rtlCol="0">
            <a:spAutoFit/>
          </a:bodyPr>
          <a:lstStyle/>
          <a:p>
            <a:pPr algn="ctr"/>
            <a:r>
              <a:rPr kumimoji="1" lang="ja-JP" altLang="en-US" sz="1200">
                <a:solidFill>
                  <a:schemeClr val="bg1">
                    <a:lumMod val="75000"/>
                  </a:schemeClr>
                </a:solidFill>
                <a:latin typeface="Meiryo" panose="020B0604030504040204" pitchFamily="34" charset="-128"/>
                <a:ea typeface="Meiryo" panose="020B0604030504040204" pitchFamily="34" charset="-128"/>
              </a:rPr>
              <a:t>低遅延</a:t>
            </a:r>
            <a:endParaRPr kumimoji="1" lang="en-US" altLang="ja-JP" sz="1200" dirty="0">
              <a:solidFill>
                <a:schemeClr val="bg1">
                  <a:lumMod val="75000"/>
                </a:schemeClr>
              </a:solidFill>
              <a:latin typeface="Meiryo" panose="020B0604030504040204" pitchFamily="34" charset="-128"/>
              <a:ea typeface="Meiryo" panose="020B0604030504040204" pitchFamily="34" charset="-128"/>
            </a:endParaRPr>
          </a:p>
          <a:p>
            <a:pPr algn="ctr"/>
            <a:r>
              <a:rPr lang="en-US" altLang="ja-JP" sz="1000" dirty="0">
                <a:solidFill>
                  <a:schemeClr val="bg1">
                    <a:lumMod val="75000"/>
                  </a:schemeClr>
                </a:solidFill>
                <a:latin typeface="Meiryo" panose="020B0604030504040204" pitchFamily="34" charset="-128"/>
                <a:ea typeface="Meiryo" panose="020B0604030504040204" pitchFamily="34" charset="-128"/>
              </a:rPr>
              <a:t>U</a:t>
            </a:r>
            <a:r>
              <a:rPr kumimoji="1" lang="en-US" altLang="ja-JP" sz="1000" dirty="0">
                <a:solidFill>
                  <a:schemeClr val="bg1">
                    <a:lumMod val="75000"/>
                  </a:schemeClr>
                </a:solidFill>
                <a:latin typeface="Meiryo" panose="020B0604030504040204" pitchFamily="34" charset="-128"/>
                <a:ea typeface="Meiryo" panose="020B0604030504040204" pitchFamily="34" charset="-128"/>
              </a:rPr>
              <a:t>RLLC</a:t>
            </a:r>
            <a:endParaRPr kumimoji="1" lang="ja-JP" altLang="en-US" sz="1000">
              <a:solidFill>
                <a:schemeClr val="bg1">
                  <a:lumMod val="75000"/>
                </a:schemeClr>
              </a:solidFill>
              <a:latin typeface="Meiryo" panose="020B0604030504040204" pitchFamily="34" charset="-128"/>
              <a:ea typeface="Meiryo" panose="020B0604030504040204" pitchFamily="34" charset="-128"/>
            </a:endParaRPr>
          </a:p>
        </p:txBody>
      </p:sp>
      <p:sp>
        <p:nvSpPr>
          <p:cNvPr id="32" name="テキスト ボックス 31">
            <a:extLst>
              <a:ext uri="{FF2B5EF4-FFF2-40B4-BE49-F238E27FC236}">
                <a16:creationId xmlns:a16="http://schemas.microsoft.com/office/drawing/2014/main" id="{5D4A1B91-AC37-B041-89EB-556140CEC126}"/>
              </a:ext>
            </a:extLst>
          </p:cNvPr>
          <p:cNvSpPr txBox="1"/>
          <p:nvPr/>
        </p:nvSpPr>
        <p:spPr>
          <a:xfrm>
            <a:off x="2560221" y="1979809"/>
            <a:ext cx="645398" cy="430887"/>
          </a:xfrm>
          <a:prstGeom prst="rect">
            <a:avLst/>
          </a:prstGeom>
          <a:noFill/>
        </p:spPr>
        <p:txBody>
          <a:bodyPr wrap="square" rtlCol="0">
            <a:spAutoFit/>
          </a:bodyPr>
          <a:lstStyle/>
          <a:p>
            <a:pPr algn="ctr"/>
            <a:r>
              <a:rPr lang="ja-JP" altLang="en-US" sz="1200">
                <a:solidFill>
                  <a:schemeClr val="bg1">
                    <a:lumMod val="75000"/>
                  </a:schemeClr>
                </a:solidFill>
                <a:latin typeface="Meiryo" panose="020B0604030504040204" pitchFamily="34" charset="-128"/>
                <a:ea typeface="Meiryo" panose="020B0604030504040204" pitchFamily="34" charset="-128"/>
              </a:rPr>
              <a:t>多</a:t>
            </a:r>
            <a:r>
              <a:rPr kumimoji="1" lang="ja-JP" altLang="en-US" sz="1200">
                <a:solidFill>
                  <a:schemeClr val="bg1">
                    <a:lumMod val="75000"/>
                  </a:schemeClr>
                </a:solidFill>
                <a:latin typeface="Meiryo" panose="020B0604030504040204" pitchFamily="34" charset="-128"/>
                <a:ea typeface="Meiryo" panose="020B0604030504040204" pitchFamily="34" charset="-128"/>
              </a:rPr>
              <a:t>接続</a:t>
            </a:r>
            <a:endParaRPr kumimoji="1" lang="en-US" altLang="ja-JP" sz="1200" dirty="0">
              <a:solidFill>
                <a:schemeClr val="bg1">
                  <a:lumMod val="75000"/>
                </a:schemeClr>
              </a:solidFill>
              <a:latin typeface="Meiryo" panose="020B0604030504040204" pitchFamily="34" charset="-128"/>
              <a:ea typeface="Meiryo" panose="020B0604030504040204" pitchFamily="34" charset="-128"/>
            </a:endParaRPr>
          </a:p>
          <a:p>
            <a:pPr algn="ctr"/>
            <a:r>
              <a:rPr lang="en-US" altLang="ja-JP" sz="1000" dirty="0" err="1">
                <a:solidFill>
                  <a:schemeClr val="bg1">
                    <a:lumMod val="75000"/>
                  </a:schemeClr>
                </a:solidFill>
                <a:latin typeface="Meiryo" panose="020B0604030504040204" pitchFamily="34" charset="-128"/>
                <a:ea typeface="Meiryo" panose="020B0604030504040204" pitchFamily="34" charset="-128"/>
              </a:rPr>
              <a:t>mMTC</a:t>
            </a:r>
            <a:endParaRPr kumimoji="1" lang="ja-JP" altLang="en-US" sz="1000">
              <a:solidFill>
                <a:schemeClr val="bg1">
                  <a:lumMod val="75000"/>
                </a:schemeClr>
              </a:solidFill>
              <a:latin typeface="Meiryo" panose="020B0604030504040204" pitchFamily="34" charset="-128"/>
              <a:ea typeface="Meiryo" panose="020B0604030504040204" pitchFamily="34" charset="-128"/>
            </a:endParaRPr>
          </a:p>
        </p:txBody>
      </p:sp>
      <p:pic>
        <p:nvPicPr>
          <p:cNvPr id="35" name="図 34">
            <a:extLst>
              <a:ext uri="{FF2B5EF4-FFF2-40B4-BE49-F238E27FC236}">
                <a16:creationId xmlns:a16="http://schemas.microsoft.com/office/drawing/2014/main" id="{1E13FDDE-335B-D749-90B4-581828CF8DB9}"/>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677240" y="4959091"/>
            <a:ext cx="1057484" cy="795453"/>
          </a:xfrm>
          <a:prstGeom prst="rect">
            <a:avLst/>
          </a:prstGeom>
          <a:effectLst>
            <a:outerShdw blurRad="50800" dist="38100" dir="2700000" algn="tl" rotWithShape="0">
              <a:prstClr val="black">
                <a:alpha val="40000"/>
              </a:prstClr>
            </a:outerShdw>
          </a:effectLst>
        </p:spPr>
      </p:pic>
      <p:pic>
        <p:nvPicPr>
          <p:cNvPr id="38" name="図 37" descr="挿絵, 食品, プレート が含まれている画像&#10;&#10;自動的に生成された説明">
            <a:extLst>
              <a:ext uri="{FF2B5EF4-FFF2-40B4-BE49-F238E27FC236}">
                <a16:creationId xmlns:a16="http://schemas.microsoft.com/office/drawing/2014/main" id="{88DD5964-1320-2B4A-B2C5-35F36F38A4F4}"/>
              </a:ext>
            </a:extLst>
          </p:cNvPr>
          <p:cNvPicPr>
            <a:picLocks noChangeAspect="1"/>
          </p:cNvPicPr>
          <p:nvPr/>
        </p:nvPicPr>
        <p:blipFill>
          <a:blip r:embed="rId3"/>
          <a:stretch>
            <a:fillRect/>
          </a:stretch>
        </p:blipFill>
        <p:spPr>
          <a:xfrm>
            <a:off x="1191676" y="1408089"/>
            <a:ext cx="478229" cy="372857"/>
          </a:xfrm>
          <a:prstGeom prst="rect">
            <a:avLst/>
          </a:prstGeom>
        </p:spPr>
      </p:pic>
      <p:sp>
        <p:nvSpPr>
          <p:cNvPr id="39" name="テキスト ボックス 38">
            <a:extLst>
              <a:ext uri="{FF2B5EF4-FFF2-40B4-BE49-F238E27FC236}">
                <a16:creationId xmlns:a16="http://schemas.microsoft.com/office/drawing/2014/main" id="{5846BA9E-5933-B947-9C10-11B4725C2330}"/>
              </a:ext>
            </a:extLst>
          </p:cNvPr>
          <p:cNvSpPr txBox="1"/>
          <p:nvPr/>
        </p:nvSpPr>
        <p:spPr>
          <a:xfrm>
            <a:off x="1709976" y="1486487"/>
            <a:ext cx="1747081" cy="461665"/>
          </a:xfrm>
          <a:prstGeom prst="rect">
            <a:avLst/>
          </a:prstGeom>
          <a:noFill/>
        </p:spPr>
        <p:txBody>
          <a:bodyPr wrap="none" rtlCol="0">
            <a:spAutoFit/>
          </a:bodyPr>
          <a:lstStyle/>
          <a:p>
            <a:r>
              <a:rPr lang="en-US" altLang="ja-JP" sz="2400" dirty="0">
                <a:latin typeface="Meiryo" panose="020B0604030504040204" pitchFamily="34" charset="-128"/>
                <a:ea typeface="Meiryo" panose="020B0604030504040204" pitchFamily="34" charset="-128"/>
              </a:rPr>
              <a:t>4G</a:t>
            </a:r>
            <a:r>
              <a:rPr lang="ja-JP" altLang="en-US" sz="2400">
                <a:latin typeface="Meiryo" panose="020B0604030504040204" pitchFamily="34" charset="-128"/>
                <a:ea typeface="Meiryo" panose="020B0604030504040204" pitchFamily="34" charset="-128"/>
              </a:rPr>
              <a:t>（</a:t>
            </a:r>
            <a:r>
              <a:rPr lang="en-US" altLang="ja-JP" sz="2400" dirty="0">
                <a:latin typeface="Meiryo" panose="020B0604030504040204" pitchFamily="34" charset="-128"/>
                <a:ea typeface="Meiryo" panose="020B0604030504040204" pitchFamily="34" charset="-128"/>
              </a:rPr>
              <a:t>LTE</a:t>
            </a:r>
            <a:r>
              <a:rPr lang="ja-JP" altLang="en-US" sz="2400">
                <a:latin typeface="Meiryo" panose="020B0604030504040204" pitchFamily="34" charset="-128"/>
                <a:ea typeface="Meiryo" panose="020B0604030504040204" pitchFamily="34" charset="-128"/>
              </a:rPr>
              <a:t>）</a:t>
            </a:r>
            <a:endParaRPr kumimoji="1" lang="ja-JP" altLang="en-US" sz="2400">
              <a:latin typeface="Meiryo" panose="020B0604030504040204" pitchFamily="34" charset="-128"/>
              <a:ea typeface="Meiryo" panose="020B0604030504040204" pitchFamily="34" charset="-128"/>
            </a:endParaRPr>
          </a:p>
        </p:txBody>
      </p:sp>
      <p:sp>
        <p:nvSpPr>
          <p:cNvPr id="40" name="角丸四角形 39">
            <a:extLst>
              <a:ext uri="{FF2B5EF4-FFF2-40B4-BE49-F238E27FC236}">
                <a16:creationId xmlns:a16="http://schemas.microsoft.com/office/drawing/2014/main" id="{7C62350A-7581-314B-B539-3D57BC951EF2}"/>
              </a:ext>
            </a:extLst>
          </p:cNvPr>
          <p:cNvSpPr/>
          <p:nvPr/>
        </p:nvSpPr>
        <p:spPr>
          <a:xfrm>
            <a:off x="1192440" y="2764306"/>
            <a:ext cx="2013179" cy="461665"/>
          </a:xfrm>
          <a:prstGeom prst="roundRect">
            <a:avLst>
              <a:gd name="adj" fmla="val 50000"/>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1" name="テキスト ボックス 40">
            <a:extLst>
              <a:ext uri="{FF2B5EF4-FFF2-40B4-BE49-F238E27FC236}">
                <a16:creationId xmlns:a16="http://schemas.microsoft.com/office/drawing/2014/main" id="{D28F314C-2414-484F-9C4E-7DA18080D84D}"/>
              </a:ext>
            </a:extLst>
          </p:cNvPr>
          <p:cNvSpPr txBox="1"/>
          <p:nvPr/>
        </p:nvSpPr>
        <p:spPr>
          <a:xfrm>
            <a:off x="1233128" y="2874107"/>
            <a:ext cx="1864613" cy="307777"/>
          </a:xfrm>
          <a:prstGeom prst="rect">
            <a:avLst/>
          </a:prstGeom>
          <a:noFill/>
        </p:spPr>
        <p:txBody>
          <a:bodyPr wrap="none" rtlCol="0">
            <a:spAutoFit/>
          </a:bodyPr>
          <a:lstStyle/>
          <a:p>
            <a:pPr algn="ctr"/>
            <a:r>
              <a:rPr lang="en-US" altLang="ja-JP" sz="1400" dirty="0">
                <a:solidFill>
                  <a:schemeClr val="bg1"/>
                </a:solidFill>
                <a:latin typeface="Meiryo" panose="020B0604030504040204" pitchFamily="34" charset="-128"/>
                <a:ea typeface="Meiryo" panose="020B0604030504040204" pitchFamily="34" charset="-128"/>
              </a:rPr>
              <a:t>4G</a:t>
            </a:r>
            <a:r>
              <a:rPr lang="ja-JP" altLang="en-US" sz="1400">
                <a:solidFill>
                  <a:schemeClr val="bg1"/>
                </a:solidFill>
                <a:latin typeface="Meiryo" panose="020B0604030504040204" pitchFamily="34" charset="-128"/>
                <a:ea typeface="Meiryo" panose="020B0604030504040204" pitchFamily="34" charset="-128"/>
              </a:rPr>
              <a:t>コアネットワーク</a:t>
            </a:r>
            <a:endParaRPr kumimoji="1" lang="ja-JP" altLang="en-US" sz="1400">
              <a:solidFill>
                <a:schemeClr val="bg1"/>
              </a:solidFill>
              <a:latin typeface="Meiryo" panose="020B0604030504040204" pitchFamily="34" charset="-128"/>
              <a:ea typeface="Meiryo" panose="020B0604030504040204" pitchFamily="34" charset="-128"/>
            </a:endParaRPr>
          </a:p>
        </p:txBody>
      </p:sp>
      <p:cxnSp>
        <p:nvCxnSpPr>
          <p:cNvPr id="43" name="直線コネクタ 42">
            <a:extLst>
              <a:ext uri="{FF2B5EF4-FFF2-40B4-BE49-F238E27FC236}">
                <a16:creationId xmlns:a16="http://schemas.microsoft.com/office/drawing/2014/main" id="{F90F5032-47D0-9148-B92A-9C836ADB815F}"/>
              </a:ext>
            </a:extLst>
          </p:cNvPr>
          <p:cNvCxnSpPr>
            <a:cxnSpLocks/>
            <a:stCxn id="40" idx="2"/>
            <a:endCxn id="48" idx="0"/>
          </p:cNvCxnSpPr>
          <p:nvPr/>
        </p:nvCxnSpPr>
        <p:spPr>
          <a:xfrm flipH="1">
            <a:off x="2198646" y="3225971"/>
            <a:ext cx="384" cy="1033103"/>
          </a:xfrm>
          <a:prstGeom prst="line">
            <a:avLst/>
          </a:prstGeom>
          <a:ln>
            <a:solidFill>
              <a:srgbClr val="92D050"/>
            </a:solidFill>
          </a:ln>
        </p:spPr>
        <p:style>
          <a:lnRef idx="2">
            <a:schemeClr val="accent1"/>
          </a:lnRef>
          <a:fillRef idx="0">
            <a:schemeClr val="accent1"/>
          </a:fillRef>
          <a:effectRef idx="1">
            <a:schemeClr val="accent1"/>
          </a:effectRef>
          <a:fontRef idx="minor">
            <a:schemeClr val="tx1"/>
          </a:fontRef>
        </p:style>
      </p:cxnSp>
      <p:sp>
        <p:nvSpPr>
          <p:cNvPr id="48" name="テキスト ボックス 47">
            <a:extLst>
              <a:ext uri="{FF2B5EF4-FFF2-40B4-BE49-F238E27FC236}">
                <a16:creationId xmlns:a16="http://schemas.microsoft.com/office/drawing/2014/main" id="{D6EC364E-8B42-DA4C-A6BF-B70A4B846B6E}"/>
              </a:ext>
            </a:extLst>
          </p:cNvPr>
          <p:cNvSpPr txBox="1"/>
          <p:nvPr/>
        </p:nvSpPr>
        <p:spPr>
          <a:xfrm>
            <a:off x="1910515" y="4259074"/>
            <a:ext cx="576261" cy="430887"/>
          </a:xfrm>
          <a:prstGeom prst="rect">
            <a:avLst/>
          </a:prstGeom>
          <a:noFill/>
        </p:spPr>
        <p:txBody>
          <a:bodyPr wrap="square" rtlCol="0">
            <a:spAutoFit/>
          </a:bodyPr>
          <a:lstStyle/>
          <a:p>
            <a:pPr algn="ctr"/>
            <a:r>
              <a:rPr kumimoji="1" lang="en-US" altLang="ja-JP" sz="1400" dirty="0">
                <a:solidFill>
                  <a:schemeClr val="bg1"/>
                </a:solidFill>
                <a:latin typeface="Meiryo" panose="020B0604030504040204" pitchFamily="34" charset="-128"/>
                <a:ea typeface="Meiryo" panose="020B0604030504040204" pitchFamily="34" charset="-128"/>
              </a:rPr>
              <a:t>LTE</a:t>
            </a:r>
          </a:p>
          <a:p>
            <a:pPr algn="ctr"/>
            <a:r>
              <a:rPr kumimoji="1" lang="ja-JP" altLang="en-US" sz="800">
                <a:solidFill>
                  <a:schemeClr val="bg1"/>
                </a:solidFill>
                <a:latin typeface="Meiryo" panose="020B0604030504040204" pitchFamily="34" charset="-128"/>
                <a:ea typeface="Meiryo" panose="020B0604030504040204" pitchFamily="34" charset="-128"/>
              </a:rPr>
              <a:t>基地局</a:t>
            </a:r>
          </a:p>
        </p:txBody>
      </p:sp>
      <p:sp>
        <p:nvSpPr>
          <p:cNvPr id="53" name="正方形/長方形 52">
            <a:extLst>
              <a:ext uri="{FF2B5EF4-FFF2-40B4-BE49-F238E27FC236}">
                <a16:creationId xmlns:a16="http://schemas.microsoft.com/office/drawing/2014/main" id="{66B368BD-6F73-154B-885B-711AC61E3D80}"/>
              </a:ext>
            </a:extLst>
          </p:cNvPr>
          <p:cNvSpPr/>
          <p:nvPr/>
        </p:nvSpPr>
        <p:spPr>
          <a:xfrm>
            <a:off x="3695563" y="4257332"/>
            <a:ext cx="556820" cy="430886"/>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4" name="角丸四角形 53">
            <a:extLst>
              <a:ext uri="{FF2B5EF4-FFF2-40B4-BE49-F238E27FC236}">
                <a16:creationId xmlns:a16="http://schemas.microsoft.com/office/drawing/2014/main" id="{972C1849-661A-E14E-984D-1D2A669197A6}"/>
              </a:ext>
            </a:extLst>
          </p:cNvPr>
          <p:cNvSpPr/>
          <p:nvPr/>
        </p:nvSpPr>
        <p:spPr>
          <a:xfrm>
            <a:off x="3565410" y="2764306"/>
            <a:ext cx="2013179" cy="461665"/>
          </a:xfrm>
          <a:prstGeom prst="roundRect">
            <a:avLst>
              <a:gd name="adj" fmla="val 50000"/>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5" name="テキスト ボックス 54">
            <a:extLst>
              <a:ext uri="{FF2B5EF4-FFF2-40B4-BE49-F238E27FC236}">
                <a16:creationId xmlns:a16="http://schemas.microsoft.com/office/drawing/2014/main" id="{51CFA346-5231-9B44-8E55-77186EA8DC6D}"/>
              </a:ext>
            </a:extLst>
          </p:cNvPr>
          <p:cNvSpPr txBox="1"/>
          <p:nvPr/>
        </p:nvSpPr>
        <p:spPr>
          <a:xfrm>
            <a:off x="3606098" y="2874107"/>
            <a:ext cx="1864613" cy="307777"/>
          </a:xfrm>
          <a:prstGeom prst="rect">
            <a:avLst/>
          </a:prstGeom>
          <a:noFill/>
        </p:spPr>
        <p:txBody>
          <a:bodyPr wrap="none" rtlCol="0">
            <a:spAutoFit/>
          </a:bodyPr>
          <a:lstStyle/>
          <a:p>
            <a:pPr algn="ctr"/>
            <a:r>
              <a:rPr lang="en-US" altLang="ja-JP" sz="1400" dirty="0">
                <a:solidFill>
                  <a:schemeClr val="bg1"/>
                </a:solidFill>
                <a:latin typeface="Meiryo" panose="020B0604030504040204" pitchFamily="34" charset="-128"/>
                <a:ea typeface="Meiryo" panose="020B0604030504040204" pitchFamily="34" charset="-128"/>
              </a:rPr>
              <a:t>4G</a:t>
            </a:r>
            <a:r>
              <a:rPr lang="ja-JP" altLang="en-US" sz="1400">
                <a:solidFill>
                  <a:schemeClr val="bg1"/>
                </a:solidFill>
                <a:latin typeface="Meiryo" panose="020B0604030504040204" pitchFamily="34" charset="-128"/>
                <a:ea typeface="Meiryo" panose="020B0604030504040204" pitchFamily="34" charset="-128"/>
              </a:rPr>
              <a:t>コアネットワーク</a:t>
            </a:r>
            <a:endParaRPr kumimoji="1" lang="ja-JP" altLang="en-US" sz="1400">
              <a:solidFill>
                <a:schemeClr val="bg1"/>
              </a:solidFill>
              <a:latin typeface="Meiryo" panose="020B0604030504040204" pitchFamily="34" charset="-128"/>
              <a:ea typeface="Meiryo" panose="020B0604030504040204" pitchFamily="34" charset="-128"/>
            </a:endParaRPr>
          </a:p>
        </p:txBody>
      </p:sp>
      <p:cxnSp>
        <p:nvCxnSpPr>
          <p:cNvPr id="56" name="直線コネクタ 55">
            <a:extLst>
              <a:ext uri="{FF2B5EF4-FFF2-40B4-BE49-F238E27FC236}">
                <a16:creationId xmlns:a16="http://schemas.microsoft.com/office/drawing/2014/main" id="{6CAC0F14-75D0-0D4E-AF4F-8EE8C4E1C020}"/>
              </a:ext>
            </a:extLst>
          </p:cNvPr>
          <p:cNvCxnSpPr>
            <a:cxnSpLocks/>
            <a:stCxn id="54" idx="2"/>
            <a:endCxn id="57" idx="0"/>
          </p:cNvCxnSpPr>
          <p:nvPr/>
        </p:nvCxnSpPr>
        <p:spPr>
          <a:xfrm flipH="1">
            <a:off x="3983694" y="3225971"/>
            <a:ext cx="588306" cy="1031361"/>
          </a:xfrm>
          <a:prstGeom prst="line">
            <a:avLst/>
          </a:prstGeom>
          <a:ln>
            <a:solidFill>
              <a:srgbClr val="92D050"/>
            </a:solidFill>
          </a:ln>
        </p:spPr>
        <p:style>
          <a:lnRef idx="2">
            <a:schemeClr val="accent1"/>
          </a:lnRef>
          <a:fillRef idx="0">
            <a:schemeClr val="accent1"/>
          </a:fillRef>
          <a:effectRef idx="1">
            <a:schemeClr val="accent1"/>
          </a:effectRef>
          <a:fontRef idx="minor">
            <a:schemeClr val="tx1"/>
          </a:fontRef>
        </p:style>
      </p:cxnSp>
      <p:sp>
        <p:nvSpPr>
          <p:cNvPr id="57" name="テキスト ボックス 56">
            <a:extLst>
              <a:ext uri="{FF2B5EF4-FFF2-40B4-BE49-F238E27FC236}">
                <a16:creationId xmlns:a16="http://schemas.microsoft.com/office/drawing/2014/main" id="{874CCC67-DAC9-0946-9324-DDD8992FC6A6}"/>
              </a:ext>
            </a:extLst>
          </p:cNvPr>
          <p:cNvSpPr txBox="1"/>
          <p:nvPr/>
        </p:nvSpPr>
        <p:spPr>
          <a:xfrm>
            <a:off x="3695563" y="4257332"/>
            <a:ext cx="576261" cy="430887"/>
          </a:xfrm>
          <a:prstGeom prst="rect">
            <a:avLst/>
          </a:prstGeom>
          <a:noFill/>
        </p:spPr>
        <p:txBody>
          <a:bodyPr wrap="square" rtlCol="0">
            <a:spAutoFit/>
          </a:bodyPr>
          <a:lstStyle/>
          <a:p>
            <a:pPr algn="ctr"/>
            <a:r>
              <a:rPr kumimoji="1" lang="en-US" altLang="ja-JP" sz="1400" dirty="0">
                <a:solidFill>
                  <a:schemeClr val="bg1"/>
                </a:solidFill>
                <a:latin typeface="Meiryo" panose="020B0604030504040204" pitchFamily="34" charset="-128"/>
                <a:ea typeface="Meiryo" panose="020B0604030504040204" pitchFamily="34" charset="-128"/>
              </a:rPr>
              <a:t>LTE</a:t>
            </a:r>
          </a:p>
          <a:p>
            <a:pPr algn="ctr"/>
            <a:r>
              <a:rPr kumimoji="1" lang="ja-JP" altLang="en-US" sz="800">
                <a:solidFill>
                  <a:schemeClr val="bg1"/>
                </a:solidFill>
                <a:latin typeface="Meiryo" panose="020B0604030504040204" pitchFamily="34" charset="-128"/>
                <a:ea typeface="Meiryo" panose="020B0604030504040204" pitchFamily="34" charset="-128"/>
              </a:rPr>
              <a:t>基地局</a:t>
            </a:r>
          </a:p>
        </p:txBody>
      </p:sp>
      <p:sp>
        <p:nvSpPr>
          <p:cNvPr id="62" name="正方形/長方形 61">
            <a:extLst>
              <a:ext uri="{FF2B5EF4-FFF2-40B4-BE49-F238E27FC236}">
                <a16:creationId xmlns:a16="http://schemas.microsoft.com/office/drawing/2014/main" id="{84663ACB-41C2-E042-BEE2-F5AF66A06FCC}"/>
              </a:ext>
            </a:extLst>
          </p:cNvPr>
          <p:cNvSpPr/>
          <p:nvPr/>
        </p:nvSpPr>
        <p:spPr>
          <a:xfrm>
            <a:off x="4888705" y="4257332"/>
            <a:ext cx="556820" cy="430886"/>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3" name="テキスト ボックス 62">
            <a:extLst>
              <a:ext uri="{FF2B5EF4-FFF2-40B4-BE49-F238E27FC236}">
                <a16:creationId xmlns:a16="http://schemas.microsoft.com/office/drawing/2014/main" id="{5EEDB38F-8D4F-3746-9716-B970229696C6}"/>
              </a:ext>
            </a:extLst>
          </p:cNvPr>
          <p:cNvSpPr txBox="1"/>
          <p:nvPr/>
        </p:nvSpPr>
        <p:spPr>
          <a:xfrm>
            <a:off x="4878984" y="4257332"/>
            <a:ext cx="576261" cy="430887"/>
          </a:xfrm>
          <a:prstGeom prst="rect">
            <a:avLst/>
          </a:prstGeom>
          <a:noFill/>
        </p:spPr>
        <p:txBody>
          <a:bodyPr wrap="square" rtlCol="0">
            <a:spAutoFit/>
          </a:bodyPr>
          <a:lstStyle/>
          <a:p>
            <a:pPr algn="ctr"/>
            <a:r>
              <a:rPr kumimoji="1" lang="en-US" altLang="ja-JP" sz="1400" dirty="0">
                <a:solidFill>
                  <a:schemeClr val="bg1"/>
                </a:solidFill>
                <a:latin typeface="Meiryo" panose="020B0604030504040204" pitchFamily="34" charset="-128"/>
                <a:ea typeface="Meiryo" panose="020B0604030504040204" pitchFamily="34" charset="-128"/>
              </a:rPr>
              <a:t>NR</a:t>
            </a:r>
          </a:p>
          <a:p>
            <a:pPr algn="ctr"/>
            <a:r>
              <a:rPr kumimoji="1" lang="ja-JP" altLang="en-US" sz="800">
                <a:solidFill>
                  <a:schemeClr val="bg1"/>
                </a:solidFill>
                <a:latin typeface="Meiryo" panose="020B0604030504040204" pitchFamily="34" charset="-128"/>
                <a:ea typeface="Meiryo" panose="020B0604030504040204" pitchFamily="34" charset="-128"/>
              </a:rPr>
              <a:t>基地局</a:t>
            </a:r>
          </a:p>
        </p:txBody>
      </p:sp>
      <p:cxnSp>
        <p:nvCxnSpPr>
          <p:cNvPr id="64" name="直線コネクタ 63">
            <a:extLst>
              <a:ext uri="{FF2B5EF4-FFF2-40B4-BE49-F238E27FC236}">
                <a16:creationId xmlns:a16="http://schemas.microsoft.com/office/drawing/2014/main" id="{1EAB248C-A319-F74F-BB41-49EADD9F8293}"/>
              </a:ext>
            </a:extLst>
          </p:cNvPr>
          <p:cNvCxnSpPr>
            <a:cxnSpLocks/>
            <a:stCxn id="54" idx="2"/>
            <a:endCxn id="63" idx="0"/>
          </p:cNvCxnSpPr>
          <p:nvPr/>
        </p:nvCxnSpPr>
        <p:spPr>
          <a:xfrm>
            <a:off x="4572000" y="3225971"/>
            <a:ext cx="595115" cy="1031361"/>
          </a:xfrm>
          <a:prstGeom prst="line">
            <a:avLst/>
          </a:prstGeom>
          <a:ln>
            <a:solidFill>
              <a:schemeClr val="tx2">
                <a:lumMod val="40000"/>
                <a:lumOff val="60000"/>
              </a:schemeClr>
            </a:solidFill>
          </a:ln>
        </p:spPr>
        <p:style>
          <a:lnRef idx="2">
            <a:schemeClr val="accent1"/>
          </a:lnRef>
          <a:fillRef idx="0">
            <a:schemeClr val="accent1"/>
          </a:fillRef>
          <a:effectRef idx="1">
            <a:schemeClr val="accent1"/>
          </a:effectRef>
          <a:fontRef idx="minor">
            <a:schemeClr val="tx1"/>
          </a:fontRef>
        </p:style>
      </p:cxnSp>
      <p:sp>
        <p:nvSpPr>
          <p:cNvPr id="67" name="円/楕円 66">
            <a:extLst>
              <a:ext uri="{FF2B5EF4-FFF2-40B4-BE49-F238E27FC236}">
                <a16:creationId xmlns:a16="http://schemas.microsoft.com/office/drawing/2014/main" id="{3D6CAB8C-DCA8-4845-8D3D-3B82425C3EC7}"/>
              </a:ext>
            </a:extLst>
          </p:cNvPr>
          <p:cNvSpPr/>
          <p:nvPr/>
        </p:nvSpPr>
        <p:spPr>
          <a:xfrm>
            <a:off x="3557693" y="5356817"/>
            <a:ext cx="2013943" cy="575683"/>
          </a:xfrm>
          <a:prstGeom prst="ellipse">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68" name="図 67">
            <a:extLst>
              <a:ext uri="{FF2B5EF4-FFF2-40B4-BE49-F238E27FC236}">
                <a16:creationId xmlns:a16="http://schemas.microsoft.com/office/drawing/2014/main" id="{3BCF6967-B8A0-B34E-B18A-93856BD2EF1D}"/>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3449605" y="4959091"/>
            <a:ext cx="1057484" cy="795453"/>
          </a:xfrm>
          <a:prstGeom prst="rect">
            <a:avLst/>
          </a:prstGeom>
          <a:effectLst>
            <a:outerShdw blurRad="50800" dist="38100" dir="2700000" algn="tl" rotWithShape="0">
              <a:prstClr val="black">
                <a:alpha val="40000"/>
              </a:prstClr>
            </a:outerShdw>
          </a:effectLst>
        </p:spPr>
      </p:pic>
      <p:sp>
        <p:nvSpPr>
          <p:cNvPr id="69" name="円/楕円 68">
            <a:extLst>
              <a:ext uri="{FF2B5EF4-FFF2-40B4-BE49-F238E27FC236}">
                <a16:creationId xmlns:a16="http://schemas.microsoft.com/office/drawing/2014/main" id="{28797061-D4DD-1E4D-AFF1-BD88F1862A45}"/>
              </a:ext>
            </a:extLst>
          </p:cNvPr>
          <p:cNvSpPr/>
          <p:nvPr/>
        </p:nvSpPr>
        <p:spPr>
          <a:xfrm>
            <a:off x="4404135" y="5461515"/>
            <a:ext cx="1091757" cy="351909"/>
          </a:xfrm>
          <a:prstGeom prst="ellipse">
            <a:avLst/>
          </a:prstGeom>
          <a:solidFill>
            <a:schemeClr val="tx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77" name="グループ化 76">
            <a:extLst>
              <a:ext uri="{FF2B5EF4-FFF2-40B4-BE49-F238E27FC236}">
                <a16:creationId xmlns:a16="http://schemas.microsoft.com/office/drawing/2014/main" id="{6E420C73-A286-9F44-9C4B-5B6FFD8F45EB}"/>
              </a:ext>
            </a:extLst>
          </p:cNvPr>
          <p:cNvGrpSpPr/>
          <p:nvPr/>
        </p:nvGrpSpPr>
        <p:grpSpPr>
          <a:xfrm>
            <a:off x="5019621" y="5022480"/>
            <a:ext cx="288032" cy="566988"/>
            <a:chOff x="5101716" y="4927356"/>
            <a:chExt cx="288032" cy="566988"/>
          </a:xfrm>
        </p:grpSpPr>
        <p:sp>
          <p:nvSpPr>
            <p:cNvPr id="72" name="正方形/長方形 71">
              <a:extLst>
                <a:ext uri="{FF2B5EF4-FFF2-40B4-BE49-F238E27FC236}">
                  <a16:creationId xmlns:a16="http://schemas.microsoft.com/office/drawing/2014/main" id="{C5F1584C-4159-8747-9193-46889F8D4A95}"/>
                </a:ext>
              </a:extLst>
            </p:cNvPr>
            <p:cNvSpPr/>
            <p:nvPr/>
          </p:nvSpPr>
          <p:spPr>
            <a:xfrm>
              <a:off x="5219754" y="4927356"/>
              <a:ext cx="45719" cy="566988"/>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1" name="正方形/長方形 70">
              <a:extLst>
                <a:ext uri="{FF2B5EF4-FFF2-40B4-BE49-F238E27FC236}">
                  <a16:creationId xmlns:a16="http://schemas.microsoft.com/office/drawing/2014/main" id="{BDA60F07-722A-2E44-941C-FD09AA9FBE3C}"/>
                </a:ext>
              </a:extLst>
            </p:cNvPr>
            <p:cNvSpPr/>
            <p:nvPr/>
          </p:nvSpPr>
          <p:spPr>
            <a:xfrm>
              <a:off x="5101716" y="4993411"/>
              <a:ext cx="288032" cy="288032"/>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73" name="テキスト ボックス 72">
            <a:extLst>
              <a:ext uri="{FF2B5EF4-FFF2-40B4-BE49-F238E27FC236}">
                <a16:creationId xmlns:a16="http://schemas.microsoft.com/office/drawing/2014/main" id="{FEF81ADD-48D9-214C-88F4-6C675244A7F6}"/>
              </a:ext>
            </a:extLst>
          </p:cNvPr>
          <p:cNvSpPr txBox="1"/>
          <p:nvPr/>
        </p:nvSpPr>
        <p:spPr>
          <a:xfrm>
            <a:off x="3743356" y="5676262"/>
            <a:ext cx="697627" cy="215444"/>
          </a:xfrm>
          <a:prstGeom prst="rect">
            <a:avLst/>
          </a:prstGeom>
          <a:noFill/>
        </p:spPr>
        <p:txBody>
          <a:bodyPr wrap="none" rtlCol="0">
            <a:spAutoFit/>
          </a:bodyPr>
          <a:lstStyle/>
          <a:p>
            <a:r>
              <a:rPr kumimoji="1" lang="ja-JP" altLang="en-US" sz="800">
                <a:solidFill>
                  <a:schemeClr val="accent3">
                    <a:lumMod val="50000"/>
                  </a:schemeClr>
                </a:solidFill>
                <a:latin typeface="Meiryo" panose="020B0604030504040204" pitchFamily="34" charset="-128"/>
                <a:ea typeface="Meiryo" panose="020B0604030504040204" pitchFamily="34" charset="-128"/>
              </a:rPr>
              <a:t>マクロセル</a:t>
            </a:r>
          </a:p>
        </p:txBody>
      </p:sp>
      <p:sp>
        <p:nvSpPr>
          <p:cNvPr id="74" name="テキスト ボックス 73">
            <a:extLst>
              <a:ext uri="{FF2B5EF4-FFF2-40B4-BE49-F238E27FC236}">
                <a16:creationId xmlns:a16="http://schemas.microsoft.com/office/drawing/2014/main" id="{EC797A5B-93A5-AA4D-91D5-1A9CF7C68E60}"/>
              </a:ext>
            </a:extLst>
          </p:cNvPr>
          <p:cNvSpPr txBox="1"/>
          <p:nvPr/>
        </p:nvSpPr>
        <p:spPr>
          <a:xfrm>
            <a:off x="4385205" y="5536990"/>
            <a:ext cx="800219" cy="215444"/>
          </a:xfrm>
          <a:prstGeom prst="rect">
            <a:avLst/>
          </a:prstGeom>
          <a:noFill/>
        </p:spPr>
        <p:txBody>
          <a:bodyPr wrap="none" rtlCol="0">
            <a:spAutoFit/>
          </a:bodyPr>
          <a:lstStyle/>
          <a:p>
            <a:r>
              <a:rPr kumimoji="1" lang="ja-JP" altLang="en-US" sz="800">
                <a:solidFill>
                  <a:schemeClr val="tx2">
                    <a:lumMod val="75000"/>
                  </a:schemeClr>
                </a:solidFill>
                <a:latin typeface="Meiryo" panose="020B0604030504040204" pitchFamily="34" charset="-128"/>
                <a:ea typeface="Meiryo" panose="020B0604030504040204" pitchFamily="34" charset="-128"/>
              </a:rPr>
              <a:t>スモールセル</a:t>
            </a:r>
          </a:p>
        </p:txBody>
      </p:sp>
      <p:sp>
        <p:nvSpPr>
          <p:cNvPr id="75" name="テキスト ボックス 74">
            <a:extLst>
              <a:ext uri="{FF2B5EF4-FFF2-40B4-BE49-F238E27FC236}">
                <a16:creationId xmlns:a16="http://schemas.microsoft.com/office/drawing/2014/main" id="{659F4311-1C1C-EE46-A5D8-120FCA489310}"/>
              </a:ext>
            </a:extLst>
          </p:cNvPr>
          <p:cNvSpPr txBox="1"/>
          <p:nvPr/>
        </p:nvSpPr>
        <p:spPr>
          <a:xfrm>
            <a:off x="3583583" y="4833976"/>
            <a:ext cx="800219" cy="215444"/>
          </a:xfrm>
          <a:prstGeom prst="rect">
            <a:avLst/>
          </a:prstGeom>
          <a:noFill/>
        </p:spPr>
        <p:txBody>
          <a:bodyPr wrap="none" rtlCol="0">
            <a:spAutoFit/>
          </a:bodyPr>
          <a:lstStyle/>
          <a:p>
            <a:pPr algn="ctr"/>
            <a:r>
              <a:rPr kumimoji="1" lang="ja-JP" altLang="en-US" sz="800">
                <a:latin typeface="Meiryo" panose="020B0604030504040204" pitchFamily="34" charset="-128"/>
                <a:ea typeface="Meiryo" panose="020B0604030504040204" pitchFamily="34" charset="-128"/>
              </a:rPr>
              <a:t>既存周波数帯</a:t>
            </a:r>
          </a:p>
        </p:txBody>
      </p:sp>
      <p:sp>
        <p:nvSpPr>
          <p:cNvPr id="76" name="テキスト ボックス 75">
            <a:extLst>
              <a:ext uri="{FF2B5EF4-FFF2-40B4-BE49-F238E27FC236}">
                <a16:creationId xmlns:a16="http://schemas.microsoft.com/office/drawing/2014/main" id="{5B759620-453F-9D40-B05B-00468586D523}"/>
              </a:ext>
            </a:extLst>
          </p:cNvPr>
          <p:cNvSpPr txBox="1"/>
          <p:nvPr/>
        </p:nvSpPr>
        <p:spPr>
          <a:xfrm>
            <a:off x="4768349" y="4827794"/>
            <a:ext cx="902811" cy="215444"/>
          </a:xfrm>
          <a:prstGeom prst="rect">
            <a:avLst/>
          </a:prstGeom>
          <a:noFill/>
        </p:spPr>
        <p:txBody>
          <a:bodyPr wrap="none" rtlCol="0">
            <a:spAutoFit/>
          </a:bodyPr>
          <a:lstStyle/>
          <a:p>
            <a:pPr algn="ctr"/>
            <a:r>
              <a:rPr kumimoji="1" lang="ja-JP" altLang="en-US" sz="800">
                <a:latin typeface="Meiryo" panose="020B0604030504040204" pitchFamily="34" charset="-128"/>
                <a:ea typeface="Meiryo" panose="020B0604030504040204" pitchFamily="34" charset="-128"/>
              </a:rPr>
              <a:t>新しい周波数帯</a:t>
            </a:r>
          </a:p>
        </p:txBody>
      </p:sp>
      <p:sp>
        <p:nvSpPr>
          <p:cNvPr id="78" name="左右矢印 77">
            <a:extLst>
              <a:ext uri="{FF2B5EF4-FFF2-40B4-BE49-F238E27FC236}">
                <a16:creationId xmlns:a16="http://schemas.microsoft.com/office/drawing/2014/main" id="{5E291D78-F0C0-AE4C-82EC-7F8AD3113889}"/>
              </a:ext>
            </a:extLst>
          </p:cNvPr>
          <p:cNvSpPr/>
          <p:nvPr/>
        </p:nvSpPr>
        <p:spPr>
          <a:xfrm>
            <a:off x="4341182" y="4342589"/>
            <a:ext cx="468444" cy="268467"/>
          </a:xfrm>
          <a:prstGeom prst="leftRight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9" name="テキスト ボックス 78">
            <a:extLst>
              <a:ext uri="{FF2B5EF4-FFF2-40B4-BE49-F238E27FC236}">
                <a16:creationId xmlns:a16="http://schemas.microsoft.com/office/drawing/2014/main" id="{C94627CF-70B0-D449-87A7-34C609C644E7}"/>
              </a:ext>
            </a:extLst>
          </p:cNvPr>
          <p:cNvSpPr txBox="1"/>
          <p:nvPr/>
        </p:nvSpPr>
        <p:spPr>
          <a:xfrm>
            <a:off x="4324886" y="4020559"/>
            <a:ext cx="501035" cy="276999"/>
          </a:xfrm>
          <a:prstGeom prst="rect">
            <a:avLst/>
          </a:prstGeom>
          <a:noFill/>
        </p:spPr>
        <p:txBody>
          <a:bodyPr wrap="none" rtlCol="0">
            <a:spAutoFit/>
          </a:bodyPr>
          <a:lstStyle/>
          <a:p>
            <a:pPr algn="ctr"/>
            <a:r>
              <a:rPr kumimoji="1" lang="en-US" altLang="ja-JP" sz="1200" dirty="0">
                <a:solidFill>
                  <a:schemeClr val="accent6"/>
                </a:solidFill>
                <a:latin typeface="Meiryo" panose="020B0604030504040204" pitchFamily="34" charset="-128"/>
                <a:ea typeface="Meiryo" panose="020B0604030504040204" pitchFamily="34" charset="-128"/>
              </a:rPr>
              <a:t>NSA</a:t>
            </a:r>
            <a:endParaRPr kumimoji="1" lang="ja-JP" altLang="en-US" sz="1200">
              <a:solidFill>
                <a:schemeClr val="accent6"/>
              </a:solidFill>
              <a:latin typeface="Meiryo" panose="020B0604030504040204" pitchFamily="34" charset="-128"/>
              <a:ea typeface="Meiryo" panose="020B0604030504040204" pitchFamily="34" charset="-128"/>
            </a:endParaRPr>
          </a:p>
        </p:txBody>
      </p:sp>
      <p:sp>
        <p:nvSpPr>
          <p:cNvPr id="80" name="テキスト ボックス 79">
            <a:extLst>
              <a:ext uri="{FF2B5EF4-FFF2-40B4-BE49-F238E27FC236}">
                <a16:creationId xmlns:a16="http://schemas.microsoft.com/office/drawing/2014/main" id="{3D416CA8-B38A-344A-AD74-1F214C242AB2}"/>
              </a:ext>
            </a:extLst>
          </p:cNvPr>
          <p:cNvSpPr txBox="1"/>
          <p:nvPr/>
        </p:nvSpPr>
        <p:spPr>
          <a:xfrm>
            <a:off x="3779065" y="6023293"/>
            <a:ext cx="1569660" cy="246221"/>
          </a:xfrm>
          <a:prstGeom prst="rect">
            <a:avLst/>
          </a:prstGeom>
          <a:noFill/>
        </p:spPr>
        <p:txBody>
          <a:bodyPr wrap="none" rtlCol="0">
            <a:spAutoFit/>
          </a:bodyPr>
          <a:lstStyle/>
          <a:p>
            <a:pPr algn="ctr"/>
            <a:r>
              <a:rPr kumimoji="1" lang="en-US" altLang="ja-JP" sz="1000" b="1" dirty="0">
                <a:solidFill>
                  <a:schemeClr val="accent6"/>
                </a:solidFill>
                <a:latin typeface="Meiryo" panose="020B0604030504040204" pitchFamily="34" charset="-128"/>
                <a:ea typeface="Meiryo" panose="020B0604030504040204" pitchFamily="34" charset="-128"/>
              </a:rPr>
              <a:t>NSA</a:t>
            </a:r>
            <a:r>
              <a:rPr kumimoji="1" lang="en-US" altLang="ja-JP" sz="1000" dirty="0">
                <a:solidFill>
                  <a:schemeClr val="accent6"/>
                </a:solidFill>
                <a:latin typeface="Meiryo" panose="020B0604030504040204" pitchFamily="34" charset="-128"/>
                <a:ea typeface="Meiryo" panose="020B0604030504040204" pitchFamily="34" charset="-128"/>
              </a:rPr>
              <a:t>: Non</a:t>
            </a:r>
            <a:r>
              <a:rPr lang="en-US" altLang="ja-JP" sz="1000" dirty="0">
                <a:solidFill>
                  <a:schemeClr val="accent6"/>
                </a:solidFill>
                <a:latin typeface="Meiryo" panose="020B0604030504040204" pitchFamily="34" charset="-128"/>
                <a:ea typeface="Meiryo" panose="020B0604030504040204" pitchFamily="34" charset="-128"/>
              </a:rPr>
              <a:t>-Standalone</a:t>
            </a:r>
            <a:endParaRPr kumimoji="1" lang="ja-JP" altLang="en-US" sz="1000">
              <a:solidFill>
                <a:schemeClr val="accent6"/>
              </a:solidFill>
              <a:latin typeface="Meiryo" panose="020B0604030504040204" pitchFamily="34" charset="-128"/>
              <a:ea typeface="Meiryo" panose="020B0604030504040204" pitchFamily="34" charset="-128"/>
            </a:endParaRPr>
          </a:p>
        </p:txBody>
      </p:sp>
      <p:sp>
        <p:nvSpPr>
          <p:cNvPr id="82" name="正方形/長方形 81">
            <a:extLst>
              <a:ext uri="{FF2B5EF4-FFF2-40B4-BE49-F238E27FC236}">
                <a16:creationId xmlns:a16="http://schemas.microsoft.com/office/drawing/2014/main" id="{81A3DE07-445B-E841-ACE0-9E97F8259A3A}"/>
              </a:ext>
            </a:extLst>
          </p:cNvPr>
          <p:cNvSpPr/>
          <p:nvPr/>
        </p:nvSpPr>
        <p:spPr>
          <a:xfrm>
            <a:off x="6067184" y="4480252"/>
            <a:ext cx="556820" cy="207966"/>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3" name="角丸四角形 82">
            <a:extLst>
              <a:ext uri="{FF2B5EF4-FFF2-40B4-BE49-F238E27FC236}">
                <a16:creationId xmlns:a16="http://schemas.microsoft.com/office/drawing/2014/main" id="{AFF0487F-3F3C-9743-A1F4-00891CA2930B}"/>
              </a:ext>
            </a:extLst>
          </p:cNvPr>
          <p:cNvSpPr/>
          <p:nvPr/>
        </p:nvSpPr>
        <p:spPr>
          <a:xfrm>
            <a:off x="5937031" y="2764306"/>
            <a:ext cx="2013179" cy="461665"/>
          </a:xfrm>
          <a:prstGeom prst="roundRect">
            <a:avLst>
              <a:gd name="adj" fmla="val 50000"/>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4" name="テキスト ボックス 83">
            <a:extLst>
              <a:ext uri="{FF2B5EF4-FFF2-40B4-BE49-F238E27FC236}">
                <a16:creationId xmlns:a16="http://schemas.microsoft.com/office/drawing/2014/main" id="{5A28FD00-0B3C-E14A-A09D-8FD44711AF9C}"/>
              </a:ext>
            </a:extLst>
          </p:cNvPr>
          <p:cNvSpPr txBox="1"/>
          <p:nvPr/>
        </p:nvSpPr>
        <p:spPr>
          <a:xfrm>
            <a:off x="5977719" y="2874107"/>
            <a:ext cx="1864613" cy="307777"/>
          </a:xfrm>
          <a:prstGeom prst="rect">
            <a:avLst/>
          </a:prstGeom>
          <a:noFill/>
        </p:spPr>
        <p:txBody>
          <a:bodyPr wrap="none" rtlCol="0">
            <a:spAutoFit/>
          </a:bodyPr>
          <a:lstStyle/>
          <a:p>
            <a:pPr algn="ctr"/>
            <a:r>
              <a:rPr lang="en-US" altLang="ja-JP" sz="1400" dirty="0">
                <a:solidFill>
                  <a:schemeClr val="bg1"/>
                </a:solidFill>
                <a:latin typeface="Meiryo" panose="020B0604030504040204" pitchFamily="34" charset="-128"/>
                <a:ea typeface="Meiryo" panose="020B0604030504040204" pitchFamily="34" charset="-128"/>
              </a:rPr>
              <a:t>5G</a:t>
            </a:r>
            <a:r>
              <a:rPr lang="ja-JP" altLang="en-US" sz="1400">
                <a:solidFill>
                  <a:schemeClr val="bg1"/>
                </a:solidFill>
                <a:latin typeface="Meiryo" panose="020B0604030504040204" pitchFamily="34" charset="-128"/>
                <a:ea typeface="Meiryo" panose="020B0604030504040204" pitchFamily="34" charset="-128"/>
              </a:rPr>
              <a:t>コアネットワーク</a:t>
            </a:r>
            <a:endParaRPr kumimoji="1" lang="ja-JP" altLang="en-US" sz="1400">
              <a:solidFill>
                <a:schemeClr val="bg1"/>
              </a:solidFill>
              <a:latin typeface="Meiryo" panose="020B0604030504040204" pitchFamily="34" charset="-128"/>
              <a:ea typeface="Meiryo" panose="020B0604030504040204" pitchFamily="34" charset="-128"/>
            </a:endParaRPr>
          </a:p>
        </p:txBody>
      </p:sp>
      <p:cxnSp>
        <p:nvCxnSpPr>
          <p:cNvPr id="85" name="直線コネクタ 84">
            <a:extLst>
              <a:ext uri="{FF2B5EF4-FFF2-40B4-BE49-F238E27FC236}">
                <a16:creationId xmlns:a16="http://schemas.microsoft.com/office/drawing/2014/main" id="{1E3FD3E2-C2D8-F040-B068-5B13F31B8522}"/>
              </a:ext>
            </a:extLst>
          </p:cNvPr>
          <p:cNvCxnSpPr>
            <a:cxnSpLocks/>
            <a:stCxn id="83" idx="2"/>
            <a:endCxn id="107" idx="0"/>
          </p:cNvCxnSpPr>
          <p:nvPr/>
        </p:nvCxnSpPr>
        <p:spPr>
          <a:xfrm flipH="1">
            <a:off x="6345594" y="3225971"/>
            <a:ext cx="598027" cy="1035348"/>
          </a:xfrm>
          <a:prstGeom prst="line">
            <a:avLst/>
          </a:prstGeom>
          <a:ln>
            <a:solidFill>
              <a:schemeClr val="tx2">
                <a:lumMod val="40000"/>
                <a:lumOff val="60000"/>
              </a:schemeClr>
            </a:solidFill>
          </a:ln>
        </p:spPr>
        <p:style>
          <a:lnRef idx="2">
            <a:schemeClr val="accent1"/>
          </a:lnRef>
          <a:fillRef idx="0">
            <a:schemeClr val="accent1"/>
          </a:fillRef>
          <a:effectRef idx="1">
            <a:schemeClr val="accent1"/>
          </a:effectRef>
          <a:fontRef idx="minor">
            <a:schemeClr val="tx1"/>
          </a:fontRef>
        </p:style>
      </p:cxnSp>
      <p:sp>
        <p:nvSpPr>
          <p:cNvPr id="86" name="テキスト ボックス 85">
            <a:extLst>
              <a:ext uri="{FF2B5EF4-FFF2-40B4-BE49-F238E27FC236}">
                <a16:creationId xmlns:a16="http://schemas.microsoft.com/office/drawing/2014/main" id="{56812173-E375-3B4F-9D9F-1EAA33238C42}"/>
              </a:ext>
            </a:extLst>
          </p:cNvPr>
          <p:cNvSpPr txBox="1"/>
          <p:nvPr/>
        </p:nvSpPr>
        <p:spPr>
          <a:xfrm>
            <a:off x="6062405" y="4484887"/>
            <a:ext cx="576261" cy="246221"/>
          </a:xfrm>
          <a:prstGeom prst="rect">
            <a:avLst/>
          </a:prstGeom>
          <a:noFill/>
        </p:spPr>
        <p:txBody>
          <a:bodyPr wrap="square" rtlCol="0">
            <a:spAutoFit/>
          </a:bodyPr>
          <a:lstStyle/>
          <a:p>
            <a:pPr algn="ctr"/>
            <a:r>
              <a:rPr kumimoji="1" lang="en-US" altLang="ja-JP" sz="1000" dirty="0">
                <a:solidFill>
                  <a:schemeClr val="bg1"/>
                </a:solidFill>
                <a:latin typeface="Meiryo" panose="020B0604030504040204" pitchFamily="34" charset="-128"/>
                <a:ea typeface="Meiryo" panose="020B0604030504040204" pitchFamily="34" charset="-128"/>
              </a:rPr>
              <a:t>LTE</a:t>
            </a:r>
            <a:endParaRPr kumimoji="1" lang="ja-JP" altLang="en-US" sz="1000">
              <a:solidFill>
                <a:schemeClr val="bg1"/>
              </a:solidFill>
              <a:latin typeface="Meiryo" panose="020B0604030504040204" pitchFamily="34" charset="-128"/>
              <a:ea typeface="Meiryo" panose="020B0604030504040204" pitchFamily="34" charset="-128"/>
            </a:endParaRPr>
          </a:p>
        </p:txBody>
      </p:sp>
      <p:sp>
        <p:nvSpPr>
          <p:cNvPr id="87" name="正方形/長方形 86">
            <a:extLst>
              <a:ext uri="{FF2B5EF4-FFF2-40B4-BE49-F238E27FC236}">
                <a16:creationId xmlns:a16="http://schemas.microsoft.com/office/drawing/2014/main" id="{E41E494E-E95D-654B-BDFC-57C6EEC1B5D1}"/>
              </a:ext>
            </a:extLst>
          </p:cNvPr>
          <p:cNvSpPr/>
          <p:nvPr/>
        </p:nvSpPr>
        <p:spPr>
          <a:xfrm>
            <a:off x="7260326" y="4257332"/>
            <a:ext cx="556820" cy="430886"/>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8" name="テキスト ボックス 87">
            <a:extLst>
              <a:ext uri="{FF2B5EF4-FFF2-40B4-BE49-F238E27FC236}">
                <a16:creationId xmlns:a16="http://schemas.microsoft.com/office/drawing/2014/main" id="{2FD8A151-CA44-0D40-81AB-D4C9220A286C}"/>
              </a:ext>
            </a:extLst>
          </p:cNvPr>
          <p:cNvSpPr txBox="1"/>
          <p:nvPr/>
        </p:nvSpPr>
        <p:spPr>
          <a:xfrm>
            <a:off x="7250605" y="4257332"/>
            <a:ext cx="576261" cy="430887"/>
          </a:xfrm>
          <a:prstGeom prst="rect">
            <a:avLst/>
          </a:prstGeom>
          <a:noFill/>
        </p:spPr>
        <p:txBody>
          <a:bodyPr wrap="square" rtlCol="0">
            <a:spAutoFit/>
          </a:bodyPr>
          <a:lstStyle/>
          <a:p>
            <a:pPr algn="ctr"/>
            <a:r>
              <a:rPr kumimoji="1" lang="en-US" altLang="ja-JP" sz="1400" dirty="0">
                <a:solidFill>
                  <a:schemeClr val="bg1"/>
                </a:solidFill>
                <a:latin typeface="Meiryo" panose="020B0604030504040204" pitchFamily="34" charset="-128"/>
                <a:ea typeface="Meiryo" panose="020B0604030504040204" pitchFamily="34" charset="-128"/>
              </a:rPr>
              <a:t>NR</a:t>
            </a:r>
          </a:p>
          <a:p>
            <a:pPr algn="ctr"/>
            <a:r>
              <a:rPr kumimoji="1" lang="ja-JP" altLang="en-US" sz="800">
                <a:solidFill>
                  <a:schemeClr val="bg1"/>
                </a:solidFill>
                <a:latin typeface="Meiryo" panose="020B0604030504040204" pitchFamily="34" charset="-128"/>
                <a:ea typeface="Meiryo" panose="020B0604030504040204" pitchFamily="34" charset="-128"/>
              </a:rPr>
              <a:t>基地局</a:t>
            </a:r>
          </a:p>
        </p:txBody>
      </p:sp>
      <p:cxnSp>
        <p:nvCxnSpPr>
          <p:cNvPr id="89" name="直線コネクタ 88">
            <a:extLst>
              <a:ext uri="{FF2B5EF4-FFF2-40B4-BE49-F238E27FC236}">
                <a16:creationId xmlns:a16="http://schemas.microsoft.com/office/drawing/2014/main" id="{22F21512-8233-B74C-B721-E3F2FCECB544}"/>
              </a:ext>
            </a:extLst>
          </p:cNvPr>
          <p:cNvCxnSpPr>
            <a:cxnSpLocks/>
            <a:stCxn id="83" idx="2"/>
            <a:endCxn id="88" idx="0"/>
          </p:cNvCxnSpPr>
          <p:nvPr/>
        </p:nvCxnSpPr>
        <p:spPr>
          <a:xfrm>
            <a:off x="6943621" y="3225971"/>
            <a:ext cx="595115" cy="1031361"/>
          </a:xfrm>
          <a:prstGeom prst="line">
            <a:avLst/>
          </a:prstGeom>
          <a:ln>
            <a:solidFill>
              <a:schemeClr val="tx2">
                <a:lumMod val="40000"/>
                <a:lumOff val="60000"/>
              </a:schemeClr>
            </a:solidFill>
          </a:ln>
        </p:spPr>
        <p:style>
          <a:lnRef idx="2">
            <a:schemeClr val="accent1"/>
          </a:lnRef>
          <a:fillRef idx="0">
            <a:schemeClr val="accent1"/>
          </a:fillRef>
          <a:effectRef idx="1">
            <a:schemeClr val="accent1"/>
          </a:effectRef>
          <a:fontRef idx="minor">
            <a:schemeClr val="tx1"/>
          </a:fontRef>
        </p:style>
      </p:cxnSp>
      <p:sp>
        <p:nvSpPr>
          <p:cNvPr id="90" name="円/楕円 89">
            <a:extLst>
              <a:ext uri="{FF2B5EF4-FFF2-40B4-BE49-F238E27FC236}">
                <a16:creationId xmlns:a16="http://schemas.microsoft.com/office/drawing/2014/main" id="{689CAA64-7665-B546-BBB0-BD29C581E5BB}"/>
              </a:ext>
            </a:extLst>
          </p:cNvPr>
          <p:cNvSpPr/>
          <p:nvPr/>
        </p:nvSpPr>
        <p:spPr>
          <a:xfrm>
            <a:off x="5929314" y="5356817"/>
            <a:ext cx="2013943" cy="575683"/>
          </a:xfrm>
          <a:prstGeom prst="ellipse">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2" name="円/楕円 91">
            <a:extLst>
              <a:ext uri="{FF2B5EF4-FFF2-40B4-BE49-F238E27FC236}">
                <a16:creationId xmlns:a16="http://schemas.microsoft.com/office/drawing/2014/main" id="{488F74A1-585D-084B-939F-854E9065154D}"/>
              </a:ext>
            </a:extLst>
          </p:cNvPr>
          <p:cNvSpPr/>
          <p:nvPr/>
        </p:nvSpPr>
        <p:spPr>
          <a:xfrm>
            <a:off x="5937032" y="5290054"/>
            <a:ext cx="2013178" cy="591373"/>
          </a:xfrm>
          <a:prstGeom prst="ellipse">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8" name="テキスト ボックス 97">
            <a:extLst>
              <a:ext uri="{FF2B5EF4-FFF2-40B4-BE49-F238E27FC236}">
                <a16:creationId xmlns:a16="http://schemas.microsoft.com/office/drawing/2014/main" id="{0F40AE6D-963D-CF43-827E-830619AD4CEB}"/>
              </a:ext>
            </a:extLst>
          </p:cNvPr>
          <p:cNvSpPr txBox="1"/>
          <p:nvPr/>
        </p:nvSpPr>
        <p:spPr>
          <a:xfrm>
            <a:off x="5955204" y="4833976"/>
            <a:ext cx="800219" cy="215444"/>
          </a:xfrm>
          <a:prstGeom prst="rect">
            <a:avLst/>
          </a:prstGeom>
          <a:noFill/>
        </p:spPr>
        <p:txBody>
          <a:bodyPr wrap="none" rtlCol="0">
            <a:spAutoFit/>
          </a:bodyPr>
          <a:lstStyle/>
          <a:p>
            <a:pPr algn="ctr"/>
            <a:r>
              <a:rPr kumimoji="1" lang="ja-JP" altLang="en-US" sz="800">
                <a:latin typeface="Meiryo" panose="020B0604030504040204" pitchFamily="34" charset="-128"/>
                <a:ea typeface="Meiryo" panose="020B0604030504040204" pitchFamily="34" charset="-128"/>
              </a:rPr>
              <a:t>既存周波数帯</a:t>
            </a:r>
          </a:p>
        </p:txBody>
      </p:sp>
      <p:sp>
        <p:nvSpPr>
          <p:cNvPr id="99" name="テキスト ボックス 98">
            <a:extLst>
              <a:ext uri="{FF2B5EF4-FFF2-40B4-BE49-F238E27FC236}">
                <a16:creationId xmlns:a16="http://schemas.microsoft.com/office/drawing/2014/main" id="{97D44C6B-BCB5-4C4A-BACD-0E3FEEB57231}"/>
              </a:ext>
            </a:extLst>
          </p:cNvPr>
          <p:cNvSpPr txBox="1"/>
          <p:nvPr/>
        </p:nvSpPr>
        <p:spPr>
          <a:xfrm>
            <a:off x="7139970" y="4827794"/>
            <a:ext cx="902811" cy="215444"/>
          </a:xfrm>
          <a:prstGeom prst="rect">
            <a:avLst/>
          </a:prstGeom>
          <a:noFill/>
        </p:spPr>
        <p:txBody>
          <a:bodyPr wrap="none" rtlCol="0">
            <a:spAutoFit/>
          </a:bodyPr>
          <a:lstStyle/>
          <a:p>
            <a:pPr algn="ctr"/>
            <a:r>
              <a:rPr kumimoji="1" lang="ja-JP" altLang="en-US" sz="800">
                <a:latin typeface="Meiryo" panose="020B0604030504040204" pitchFamily="34" charset="-128"/>
                <a:ea typeface="Meiryo" panose="020B0604030504040204" pitchFamily="34" charset="-128"/>
              </a:rPr>
              <a:t>新しい周波数帯</a:t>
            </a:r>
          </a:p>
        </p:txBody>
      </p:sp>
      <p:sp>
        <p:nvSpPr>
          <p:cNvPr id="100" name="左右矢印 99">
            <a:extLst>
              <a:ext uri="{FF2B5EF4-FFF2-40B4-BE49-F238E27FC236}">
                <a16:creationId xmlns:a16="http://schemas.microsoft.com/office/drawing/2014/main" id="{0735B7F3-A943-F74B-9A7A-89625338BE68}"/>
              </a:ext>
            </a:extLst>
          </p:cNvPr>
          <p:cNvSpPr/>
          <p:nvPr/>
        </p:nvSpPr>
        <p:spPr>
          <a:xfrm>
            <a:off x="6712803" y="4342589"/>
            <a:ext cx="468444" cy="268467"/>
          </a:xfrm>
          <a:prstGeom prst="leftRight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1" name="テキスト ボックス 100">
            <a:extLst>
              <a:ext uri="{FF2B5EF4-FFF2-40B4-BE49-F238E27FC236}">
                <a16:creationId xmlns:a16="http://schemas.microsoft.com/office/drawing/2014/main" id="{B707C9BB-2FC1-5345-BA88-291BC827BC91}"/>
              </a:ext>
            </a:extLst>
          </p:cNvPr>
          <p:cNvSpPr txBox="1"/>
          <p:nvPr/>
        </p:nvSpPr>
        <p:spPr>
          <a:xfrm>
            <a:off x="6417331" y="4015407"/>
            <a:ext cx="387222" cy="276999"/>
          </a:xfrm>
          <a:prstGeom prst="rect">
            <a:avLst/>
          </a:prstGeom>
          <a:noFill/>
        </p:spPr>
        <p:txBody>
          <a:bodyPr wrap="none" rtlCol="0">
            <a:spAutoFit/>
          </a:bodyPr>
          <a:lstStyle/>
          <a:p>
            <a:pPr algn="ctr"/>
            <a:r>
              <a:rPr kumimoji="1" lang="en-US" altLang="ja-JP" sz="1200" dirty="0">
                <a:solidFill>
                  <a:schemeClr val="accent6"/>
                </a:solidFill>
                <a:latin typeface="Meiryo" panose="020B0604030504040204" pitchFamily="34" charset="-128"/>
                <a:ea typeface="Meiryo" panose="020B0604030504040204" pitchFamily="34" charset="-128"/>
              </a:rPr>
              <a:t>SA</a:t>
            </a:r>
            <a:endParaRPr kumimoji="1" lang="ja-JP" altLang="en-US" sz="1200">
              <a:solidFill>
                <a:schemeClr val="accent6"/>
              </a:solidFill>
              <a:latin typeface="Meiryo" panose="020B0604030504040204" pitchFamily="34" charset="-128"/>
              <a:ea typeface="Meiryo" panose="020B0604030504040204" pitchFamily="34" charset="-128"/>
            </a:endParaRPr>
          </a:p>
        </p:txBody>
      </p:sp>
      <p:sp>
        <p:nvSpPr>
          <p:cNvPr id="102" name="テキスト ボックス 101">
            <a:extLst>
              <a:ext uri="{FF2B5EF4-FFF2-40B4-BE49-F238E27FC236}">
                <a16:creationId xmlns:a16="http://schemas.microsoft.com/office/drawing/2014/main" id="{66A2632E-CEB3-B84C-9109-D79B792A0250}"/>
              </a:ext>
            </a:extLst>
          </p:cNvPr>
          <p:cNvSpPr txBox="1"/>
          <p:nvPr/>
        </p:nvSpPr>
        <p:spPr>
          <a:xfrm>
            <a:off x="6355869" y="6023293"/>
            <a:ext cx="1159292" cy="246221"/>
          </a:xfrm>
          <a:prstGeom prst="rect">
            <a:avLst/>
          </a:prstGeom>
          <a:noFill/>
        </p:spPr>
        <p:txBody>
          <a:bodyPr wrap="none" rtlCol="0">
            <a:spAutoFit/>
          </a:bodyPr>
          <a:lstStyle/>
          <a:p>
            <a:pPr algn="ctr"/>
            <a:r>
              <a:rPr kumimoji="1" lang="en-US" altLang="ja-JP" sz="1000" b="1" dirty="0">
                <a:solidFill>
                  <a:schemeClr val="accent6"/>
                </a:solidFill>
                <a:latin typeface="Meiryo" panose="020B0604030504040204" pitchFamily="34" charset="-128"/>
                <a:ea typeface="Meiryo" panose="020B0604030504040204" pitchFamily="34" charset="-128"/>
              </a:rPr>
              <a:t>SA</a:t>
            </a:r>
            <a:r>
              <a:rPr kumimoji="1" lang="en-US" altLang="ja-JP" sz="1000" dirty="0">
                <a:solidFill>
                  <a:schemeClr val="accent6"/>
                </a:solidFill>
                <a:latin typeface="Meiryo" panose="020B0604030504040204" pitchFamily="34" charset="-128"/>
                <a:ea typeface="Meiryo" panose="020B0604030504040204" pitchFamily="34" charset="-128"/>
              </a:rPr>
              <a:t>: </a:t>
            </a:r>
            <a:r>
              <a:rPr lang="en-US" altLang="ja-JP" sz="1000" dirty="0">
                <a:solidFill>
                  <a:schemeClr val="accent6"/>
                </a:solidFill>
                <a:latin typeface="Meiryo" panose="020B0604030504040204" pitchFamily="34" charset="-128"/>
                <a:ea typeface="Meiryo" panose="020B0604030504040204" pitchFamily="34" charset="-128"/>
              </a:rPr>
              <a:t>Standalone</a:t>
            </a:r>
            <a:endParaRPr kumimoji="1" lang="ja-JP" altLang="en-US" sz="1000">
              <a:solidFill>
                <a:schemeClr val="accent6"/>
              </a:solidFill>
              <a:latin typeface="Meiryo" panose="020B0604030504040204" pitchFamily="34" charset="-128"/>
              <a:ea typeface="Meiryo" panose="020B0604030504040204" pitchFamily="34" charset="-128"/>
            </a:endParaRPr>
          </a:p>
        </p:txBody>
      </p:sp>
      <p:sp>
        <p:nvSpPr>
          <p:cNvPr id="103" name="円/楕円 102">
            <a:extLst>
              <a:ext uri="{FF2B5EF4-FFF2-40B4-BE49-F238E27FC236}">
                <a16:creationId xmlns:a16="http://schemas.microsoft.com/office/drawing/2014/main" id="{DF2BF333-CDA5-9B44-ADF5-DE02CE83252E}"/>
              </a:ext>
            </a:extLst>
          </p:cNvPr>
          <p:cNvSpPr/>
          <p:nvPr/>
        </p:nvSpPr>
        <p:spPr>
          <a:xfrm>
            <a:off x="6786387" y="5405536"/>
            <a:ext cx="1145688" cy="351909"/>
          </a:xfrm>
          <a:prstGeom prst="ellipse">
            <a:avLst/>
          </a:prstGeom>
          <a:solidFill>
            <a:schemeClr val="tx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93" name="グループ化 92">
            <a:extLst>
              <a:ext uri="{FF2B5EF4-FFF2-40B4-BE49-F238E27FC236}">
                <a16:creationId xmlns:a16="http://schemas.microsoft.com/office/drawing/2014/main" id="{81433B48-FCAD-CA45-8B34-B51E8DF69EE8}"/>
              </a:ext>
            </a:extLst>
          </p:cNvPr>
          <p:cNvGrpSpPr/>
          <p:nvPr/>
        </p:nvGrpSpPr>
        <p:grpSpPr>
          <a:xfrm>
            <a:off x="7394719" y="5011194"/>
            <a:ext cx="288032" cy="566988"/>
            <a:chOff x="5101716" y="4927356"/>
            <a:chExt cx="288032" cy="566988"/>
          </a:xfrm>
        </p:grpSpPr>
        <p:sp>
          <p:nvSpPr>
            <p:cNvPr id="94" name="正方形/長方形 93">
              <a:extLst>
                <a:ext uri="{FF2B5EF4-FFF2-40B4-BE49-F238E27FC236}">
                  <a16:creationId xmlns:a16="http://schemas.microsoft.com/office/drawing/2014/main" id="{9C72FF26-0F9A-8C44-8F99-1F669C5E48CA}"/>
                </a:ext>
              </a:extLst>
            </p:cNvPr>
            <p:cNvSpPr/>
            <p:nvPr/>
          </p:nvSpPr>
          <p:spPr>
            <a:xfrm>
              <a:off x="5219754" y="4927356"/>
              <a:ext cx="45719" cy="566988"/>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5" name="正方形/長方形 94">
              <a:extLst>
                <a:ext uri="{FF2B5EF4-FFF2-40B4-BE49-F238E27FC236}">
                  <a16:creationId xmlns:a16="http://schemas.microsoft.com/office/drawing/2014/main" id="{FA6AB654-C93F-A249-91C3-782AA0F01493}"/>
                </a:ext>
              </a:extLst>
            </p:cNvPr>
            <p:cNvSpPr/>
            <p:nvPr/>
          </p:nvSpPr>
          <p:spPr>
            <a:xfrm>
              <a:off x="5101716" y="4993411"/>
              <a:ext cx="288032" cy="288032"/>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pic>
        <p:nvPicPr>
          <p:cNvPr id="91" name="図 90">
            <a:extLst>
              <a:ext uri="{FF2B5EF4-FFF2-40B4-BE49-F238E27FC236}">
                <a16:creationId xmlns:a16="http://schemas.microsoft.com/office/drawing/2014/main" id="{A439CC02-D9FD-1841-88A7-90CE725BC194}"/>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5821226" y="4959091"/>
            <a:ext cx="1057484" cy="795453"/>
          </a:xfrm>
          <a:prstGeom prst="rect">
            <a:avLst/>
          </a:prstGeom>
          <a:effectLst>
            <a:outerShdw blurRad="50800" dist="38100" dir="2700000" algn="tl" rotWithShape="0">
              <a:prstClr val="black">
                <a:alpha val="40000"/>
              </a:prstClr>
            </a:outerShdw>
          </a:effectLst>
        </p:spPr>
      </p:pic>
      <p:sp>
        <p:nvSpPr>
          <p:cNvPr id="96" name="テキスト ボックス 95">
            <a:extLst>
              <a:ext uri="{FF2B5EF4-FFF2-40B4-BE49-F238E27FC236}">
                <a16:creationId xmlns:a16="http://schemas.microsoft.com/office/drawing/2014/main" id="{B7377641-EE2B-364F-9850-887F43FD7BD0}"/>
              </a:ext>
            </a:extLst>
          </p:cNvPr>
          <p:cNvSpPr txBox="1"/>
          <p:nvPr/>
        </p:nvSpPr>
        <p:spPr>
          <a:xfrm>
            <a:off x="6401730" y="5686569"/>
            <a:ext cx="697627" cy="215444"/>
          </a:xfrm>
          <a:prstGeom prst="rect">
            <a:avLst/>
          </a:prstGeom>
          <a:noFill/>
        </p:spPr>
        <p:txBody>
          <a:bodyPr wrap="none" rtlCol="0">
            <a:spAutoFit/>
          </a:bodyPr>
          <a:lstStyle/>
          <a:p>
            <a:r>
              <a:rPr kumimoji="1" lang="ja-JP" altLang="en-US" sz="800">
                <a:solidFill>
                  <a:schemeClr val="tx2"/>
                </a:solidFill>
                <a:latin typeface="Meiryo" panose="020B0604030504040204" pitchFamily="34" charset="-128"/>
                <a:ea typeface="Meiryo" panose="020B0604030504040204" pitchFamily="34" charset="-128"/>
              </a:rPr>
              <a:t>マクロセル</a:t>
            </a:r>
          </a:p>
        </p:txBody>
      </p:sp>
      <p:sp>
        <p:nvSpPr>
          <p:cNvPr id="97" name="テキスト ボックス 96">
            <a:extLst>
              <a:ext uri="{FF2B5EF4-FFF2-40B4-BE49-F238E27FC236}">
                <a16:creationId xmlns:a16="http://schemas.microsoft.com/office/drawing/2014/main" id="{98FA9337-04B7-144F-B92E-3B8E79379B9A}"/>
              </a:ext>
            </a:extLst>
          </p:cNvPr>
          <p:cNvSpPr txBox="1"/>
          <p:nvPr/>
        </p:nvSpPr>
        <p:spPr>
          <a:xfrm>
            <a:off x="6768247" y="5494820"/>
            <a:ext cx="800219" cy="215444"/>
          </a:xfrm>
          <a:prstGeom prst="rect">
            <a:avLst/>
          </a:prstGeom>
          <a:noFill/>
        </p:spPr>
        <p:txBody>
          <a:bodyPr wrap="none" rtlCol="0">
            <a:spAutoFit/>
          </a:bodyPr>
          <a:lstStyle/>
          <a:p>
            <a:r>
              <a:rPr kumimoji="1" lang="ja-JP" altLang="en-US" sz="800">
                <a:solidFill>
                  <a:schemeClr val="tx2">
                    <a:lumMod val="75000"/>
                  </a:schemeClr>
                </a:solidFill>
                <a:latin typeface="Meiryo" panose="020B0604030504040204" pitchFamily="34" charset="-128"/>
                <a:ea typeface="Meiryo" panose="020B0604030504040204" pitchFamily="34" charset="-128"/>
              </a:rPr>
              <a:t>スモールセル</a:t>
            </a:r>
          </a:p>
        </p:txBody>
      </p:sp>
      <p:sp>
        <p:nvSpPr>
          <p:cNvPr id="107" name="正方形/長方形 106">
            <a:extLst>
              <a:ext uri="{FF2B5EF4-FFF2-40B4-BE49-F238E27FC236}">
                <a16:creationId xmlns:a16="http://schemas.microsoft.com/office/drawing/2014/main" id="{F9C833B3-9A0F-0443-BCCC-FA29C56641F0}"/>
              </a:ext>
            </a:extLst>
          </p:cNvPr>
          <p:cNvSpPr/>
          <p:nvPr/>
        </p:nvSpPr>
        <p:spPr>
          <a:xfrm>
            <a:off x="6067184" y="4261319"/>
            <a:ext cx="556820" cy="207966"/>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9" name="テキスト ボックス 108">
            <a:extLst>
              <a:ext uri="{FF2B5EF4-FFF2-40B4-BE49-F238E27FC236}">
                <a16:creationId xmlns:a16="http://schemas.microsoft.com/office/drawing/2014/main" id="{6C2AB7A6-094E-4B4B-A394-69B163D1C49D}"/>
              </a:ext>
            </a:extLst>
          </p:cNvPr>
          <p:cNvSpPr txBox="1"/>
          <p:nvPr/>
        </p:nvSpPr>
        <p:spPr>
          <a:xfrm>
            <a:off x="6062405" y="4253315"/>
            <a:ext cx="576261" cy="246221"/>
          </a:xfrm>
          <a:prstGeom prst="rect">
            <a:avLst/>
          </a:prstGeom>
          <a:noFill/>
        </p:spPr>
        <p:txBody>
          <a:bodyPr wrap="square" rtlCol="0">
            <a:spAutoFit/>
          </a:bodyPr>
          <a:lstStyle/>
          <a:p>
            <a:pPr algn="ctr"/>
            <a:r>
              <a:rPr kumimoji="1" lang="en-US" altLang="ja-JP" sz="1000" dirty="0">
                <a:solidFill>
                  <a:schemeClr val="bg1"/>
                </a:solidFill>
                <a:latin typeface="Meiryo" panose="020B0604030504040204" pitchFamily="34" charset="-128"/>
                <a:ea typeface="Meiryo" panose="020B0604030504040204" pitchFamily="34" charset="-128"/>
              </a:rPr>
              <a:t>NR</a:t>
            </a:r>
            <a:endParaRPr kumimoji="1" lang="ja-JP" altLang="en-US" sz="1000">
              <a:solidFill>
                <a:schemeClr val="bg1"/>
              </a:solidFill>
              <a:latin typeface="Meiryo" panose="020B0604030504040204" pitchFamily="34" charset="-128"/>
              <a:ea typeface="Meiryo" panose="020B0604030504040204" pitchFamily="34" charset="-128"/>
            </a:endParaRPr>
          </a:p>
        </p:txBody>
      </p:sp>
      <p:sp>
        <p:nvSpPr>
          <p:cNvPr id="110" name="テキスト ボックス 109">
            <a:extLst>
              <a:ext uri="{FF2B5EF4-FFF2-40B4-BE49-F238E27FC236}">
                <a16:creationId xmlns:a16="http://schemas.microsoft.com/office/drawing/2014/main" id="{2C65D5D4-A91B-9D48-9544-E9336EB4C8D7}"/>
              </a:ext>
            </a:extLst>
          </p:cNvPr>
          <p:cNvSpPr txBox="1"/>
          <p:nvPr/>
        </p:nvSpPr>
        <p:spPr>
          <a:xfrm>
            <a:off x="3480203" y="3640288"/>
            <a:ext cx="800219" cy="338554"/>
          </a:xfrm>
          <a:prstGeom prst="rect">
            <a:avLst/>
          </a:prstGeom>
          <a:noFill/>
        </p:spPr>
        <p:txBody>
          <a:bodyPr wrap="none" rtlCol="0">
            <a:spAutoFit/>
          </a:bodyPr>
          <a:lstStyle/>
          <a:p>
            <a:r>
              <a:rPr kumimoji="1" lang="ja-JP" altLang="en-US" sz="800">
                <a:latin typeface="Meiryo" panose="020B0604030504040204" pitchFamily="34" charset="-128"/>
                <a:ea typeface="Meiryo" panose="020B0604030504040204" pitchFamily="34" charset="-128"/>
              </a:rPr>
              <a:t>ユーザー情報</a:t>
            </a:r>
            <a:endParaRPr kumimoji="1" lang="en-US" altLang="ja-JP" sz="800" dirty="0">
              <a:latin typeface="Meiryo" panose="020B0604030504040204" pitchFamily="34" charset="-128"/>
              <a:ea typeface="Meiryo" panose="020B0604030504040204" pitchFamily="34" charset="-128"/>
            </a:endParaRPr>
          </a:p>
          <a:p>
            <a:r>
              <a:rPr kumimoji="1" lang="ja-JP" altLang="en-US" sz="800">
                <a:latin typeface="Meiryo" panose="020B0604030504040204" pitchFamily="34" charset="-128"/>
                <a:ea typeface="Meiryo" panose="020B0604030504040204" pitchFamily="34" charset="-128"/>
              </a:rPr>
              <a:t>制御情報</a:t>
            </a:r>
            <a:endParaRPr kumimoji="1" lang="en-US" altLang="ja-JP" sz="800" dirty="0">
              <a:latin typeface="Meiryo" panose="020B0604030504040204" pitchFamily="34" charset="-128"/>
              <a:ea typeface="Meiryo" panose="020B0604030504040204" pitchFamily="34" charset="-128"/>
            </a:endParaRPr>
          </a:p>
        </p:txBody>
      </p:sp>
      <p:sp>
        <p:nvSpPr>
          <p:cNvPr id="111" name="テキスト ボックス 110">
            <a:extLst>
              <a:ext uri="{FF2B5EF4-FFF2-40B4-BE49-F238E27FC236}">
                <a16:creationId xmlns:a16="http://schemas.microsoft.com/office/drawing/2014/main" id="{65B5AF64-7048-B140-B741-E2D855BB9F00}"/>
              </a:ext>
            </a:extLst>
          </p:cNvPr>
          <p:cNvSpPr txBox="1"/>
          <p:nvPr/>
        </p:nvSpPr>
        <p:spPr>
          <a:xfrm>
            <a:off x="4870941" y="3640288"/>
            <a:ext cx="800219" cy="215444"/>
          </a:xfrm>
          <a:prstGeom prst="rect">
            <a:avLst/>
          </a:prstGeom>
          <a:noFill/>
        </p:spPr>
        <p:txBody>
          <a:bodyPr wrap="none" rtlCol="0">
            <a:spAutoFit/>
          </a:bodyPr>
          <a:lstStyle/>
          <a:p>
            <a:r>
              <a:rPr kumimoji="1" lang="ja-JP" altLang="en-US" sz="800">
                <a:latin typeface="Meiryo" panose="020B0604030504040204" pitchFamily="34" charset="-128"/>
                <a:ea typeface="Meiryo" panose="020B0604030504040204" pitchFamily="34" charset="-128"/>
              </a:rPr>
              <a:t>ユーザー情報</a:t>
            </a:r>
            <a:endParaRPr kumimoji="1" lang="en-US" altLang="ja-JP" sz="800" dirty="0">
              <a:latin typeface="Meiryo" panose="020B0604030504040204" pitchFamily="34" charset="-128"/>
              <a:ea typeface="Meiryo" panose="020B0604030504040204" pitchFamily="34" charset="-128"/>
            </a:endParaRPr>
          </a:p>
        </p:txBody>
      </p:sp>
      <p:sp>
        <p:nvSpPr>
          <p:cNvPr id="113" name="テキスト ボックス 112">
            <a:extLst>
              <a:ext uri="{FF2B5EF4-FFF2-40B4-BE49-F238E27FC236}">
                <a16:creationId xmlns:a16="http://schemas.microsoft.com/office/drawing/2014/main" id="{CB5B7326-CA86-814C-9594-A47D44016C1C}"/>
              </a:ext>
            </a:extLst>
          </p:cNvPr>
          <p:cNvSpPr txBox="1"/>
          <p:nvPr/>
        </p:nvSpPr>
        <p:spPr>
          <a:xfrm>
            <a:off x="7250605" y="3640128"/>
            <a:ext cx="800219" cy="338554"/>
          </a:xfrm>
          <a:prstGeom prst="rect">
            <a:avLst/>
          </a:prstGeom>
          <a:noFill/>
        </p:spPr>
        <p:txBody>
          <a:bodyPr wrap="none" rtlCol="0">
            <a:spAutoFit/>
          </a:bodyPr>
          <a:lstStyle/>
          <a:p>
            <a:pPr algn="r"/>
            <a:r>
              <a:rPr kumimoji="1" lang="ja-JP" altLang="en-US" sz="800">
                <a:latin typeface="Meiryo" panose="020B0604030504040204" pitchFamily="34" charset="-128"/>
                <a:ea typeface="Meiryo" panose="020B0604030504040204" pitchFamily="34" charset="-128"/>
              </a:rPr>
              <a:t>ユーザー情報</a:t>
            </a:r>
            <a:endParaRPr kumimoji="1" lang="en-US" altLang="ja-JP" sz="800" dirty="0">
              <a:latin typeface="Meiryo" panose="020B0604030504040204" pitchFamily="34" charset="-128"/>
              <a:ea typeface="Meiryo" panose="020B0604030504040204" pitchFamily="34" charset="-128"/>
            </a:endParaRPr>
          </a:p>
          <a:p>
            <a:pPr algn="r"/>
            <a:r>
              <a:rPr lang="ja-JP" altLang="en-US" sz="800">
                <a:latin typeface="Meiryo" panose="020B0604030504040204" pitchFamily="34" charset="-128"/>
                <a:ea typeface="Meiryo" panose="020B0604030504040204" pitchFamily="34" charset="-128"/>
              </a:rPr>
              <a:t>制御情報</a:t>
            </a:r>
            <a:endParaRPr kumimoji="1" lang="en-US" altLang="ja-JP" sz="800" dirty="0">
              <a:latin typeface="Meiryo" panose="020B0604030504040204" pitchFamily="34" charset="-128"/>
              <a:ea typeface="Meiryo" panose="020B0604030504040204" pitchFamily="34" charset="-128"/>
            </a:endParaRPr>
          </a:p>
        </p:txBody>
      </p:sp>
      <p:sp>
        <p:nvSpPr>
          <p:cNvPr id="114" name="テキスト ボックス 113">
            <a:extLst>
              <a:ext uri="{FF2B5EF4-FFF2-40B4-BE49-F238E27FC236}">
                <a16:creationId xmlns:a16="http://schemas.microsoft.com/office/drawing/2014/main" id="{97C8F488-1BC9-FD44-8C1B-83CC43276AB3}"/>
              </a:ext>
            </a:extLst>
          </p:cNvPr>
          <p:cNvSpPr txBox="1"/>
          <p:nvPr/>
        </p:nvSpPr>
        <p:spPr>
          <a:xfrm>
            <a:off x="7096516" y="4015851"/>
            <a:ext cx="387222" cy="276999"/>
          </a:xfrm>
          <a:prstGeom prst="rect">
            <a:avLst/>
          </a:prstGeom>
          <a:noFill/>
        </p:spPr>
        <p:txBody>
          <a:bodyPr wrap="none" rtlCol="0">
            <a:spAutoFit/>
          </a:bodyPr>
          <a:lstStyle/>
          <a:p>
            <a:pPr algn="ctr"/>
            <a:r>
              <a:rPr kumimoji="1" lang="en-US" altLang="ja-JP" sz="1200" dirty="0">
                <a:solidFill>
                  <a:schemeClr val="accent6"/>
                </a:solidFill>
                <a:latin typeface="Meiryo" panose="020B0604030504040204" pitchFamily="34" charset="-128"/>
                <a:ea typeface="Meiryo" panose="020B0604030504040204" pitchFamily="34" charset="-128"/>
              </a:rPr>
              <a:t>SA</a:t>
            </a:r>
            <a:endParaRPr kumimoji="1" lang="ja-JP" altLang="en-US" sz="1200">
              <a:solidFill>
                <a:schemeClr val="accent6"/>
              </a:solidFill>
              <a:latin typeface="Meiryo" panose="020B0604030504040204" pitchFamily="34" charset="-128"/>
              <a:ea typeface="Meiryo" panose="020B0604030504040204" pitchFamily="34" charset="-128"/>
            </a:endParaRPr>
          </a:p>
        </p:txBody>
      </p:sp>
      <p:sp>
        <p:nvSpPr>
          <p:cNvPr id="115" name="テキスト ボックス 114">
            <a:extLst>
              <a:ext uri="{FF2B5EF4-FFF2-40B4-BE49-F238E27FC236}">
                <a16:creationId xmlns:a16="http://schemas.microsoft.com/office/drawing/2014/main" id="{62F4D434-FB2E-9746-8BE4-B0935D421DAE}"/>
              </a:ext>
            </a:extLst>
          </p:cNvPr>
          <p:cNvSpPr txBox="1"/>
          <p:nvPr/>
        </p:nvSpPr>
        <p:spPr>
          <a:xfrm>
            <a:off x="1292911" y="6023293"/>
            <a:ext cx="1826142" cy="246221"/>
          </a:xfrm>
          <a:prstGeom prst="rect">
            <a:avLst/>
          </a:prstGeom>
          <a:noFill/>
        </p:spPr>
        <p:txBody>
          <a:bodyPr wrap="none" rtlCol="0">
            <a:spAutoFit/>
          </a:bodyPr>
          <a:lstStyle/>
          <a:p>
            <a:pPr algn="ctr"/>
            <a:r>
              <a:rPr kumimoji="1" lang="en-US" altLang="ja-JP" sz="1000" b="1" dirty="0">
                <a:solidFill>
                  <a:schemeClr val="accent3">
                    <a:lumMod val="75000"/>
                  </a:schemeClr>
                </a:solidFill>
                <a:latin typeface="Meiryo" panose="020B0604030504040204" pitchFamily="34" charset="-128"/>
                <a:ea typeface="Meiryo" panose="020B0604030504040204" pitchFamily="34" charset="-128"/>
              </a:rPr>
              <a:t>LTE</a:t>
            </a:r>
            <a:r>
              <a:rPr kumimoji="1" lang="en-US" altLang="ja-JP" sz="1000" dirty="0">
                <a:solidFill>
                  <a:schemeClr val="accent3">
                    <a:lumMod val="75000"/>
                  </a:schemeClr>
                </a:solidFill>
                <a:latin typeface="Meiryo" panose="020B0604030504040204" pitchFamily="34" charset="-128"/>
                <a:ea typeface="Meiryo" panose="020B0604030504040204" pitchFamily="34" charset="-128"/>
              </a:rPr>
              <a:t>: Long Term Evolution</a:t>
            </a:r>
            <a:endParaRPr kumimoji="1" lang="ja-JP" altLang="en-US" sz="1000">
              <a:solidFill>
                <a:schemeClr val="accent3">
                  <a:lumMod val="75000"/>
                </a:schemeClr>
              </a:solidFill>
              <a:latin typeface="Meiryo" panose="020B0604030504040204" pitchFamily="34" charset="-128"/>
              <a:ea typeface="Meiryo" panose="020B0604030504040204" pitchFamily="34" charset="-128"/>
            </a:endParaRPr>
          </a:p>
        </p:txBody>
      </p:sp>
      <p:sp>
        <p:nvSpPr>
          <p:cNvPr id="116" name="テキスト ボックス 115">
            <a:extLst>
              <a:ext uri="{FF2B5EF4-FFF2-40B4-BE49-F238E27FC236}">
                <a16:creationId xmlns:a16="http://schemas.microsoft.com/office/drawing/2014/main" id="{EACB44C4-0991-C342-8630-52C257E597EE}"/>
              </a:ext>
            </a:extLst>
          </p:cNvPr>
          <p:cNvSpPr txBox="1"/>
          <p:nvPr/>
        </p:nvSpPr>
        <p:spPr>
          <a:xfrm>
            <a:off x="3772288" y="6207115"/>
            <a:ext cx="1151277" cy="246221"/>
          </a:xfrm>
          <a:prstGeom prst="rect">
            <a:avLst/>
          </a:prstGeom>
          <a:noFill/>
        </p:spPr>
        <p:txBody>
          <a:bodyPr wrap="none" rtlCol="0">
            <a:spAutoFit/>
          </a:bodyPr>
          <a:lstStyle/>
          <a:p>
            <a:pPr algn="ctr"/>
            <a:r>
              <a:rPr kumimoji="1" lang="en-US" altLang="ja-JP" sz="1000" b="1" dirty="0">
                <a:solidFill>
                  <a:srgbClr val="0070C0"/>
                </a:solidFill>
                <a:latin typeface="Meiryo" panose="020B0604030504040204" pitchFamily="34" charset="-128"/>
                <a:ea typeface="Meiryo" panose="020B0604030504040204" pitchFamily="34" charset="-128"/>
              </a:rPr>
              <a:t>NR</a:t>
            </a:r>
            <a:r>
              <a:rPr kumimoji="1" lang="en-US" altLang="ja-JP" sz="1000" dirty="0">
                <a:solidFill>
                  <a:srgbClr val="0070C0"/>
                </a:solidFill>
                <a:latin typeface="Meiryo" panose="020B0604030504040204" pitchFamily="34" charset="-128"/>
                <a:ea typeface="Meiryo" panose="020B0604030504040204" pitchFamily="34" charset="-128"/>
              </a:rPr>
              <a:t>: New Radio</a:t>
            </a:r>
            <a:endParaRPr kumimoji="1" lang="ja-JP" altLang="en-US" sz="1000">
              <a:solidFill>
                <a:srgbClr val="0070C0"/>
              </a:solidFill>
              <a:latin typeface="Meiryo" panose="020B0604030504040204" pitchFamily="34" charset="-128"/>
              <a:ea typeface="Meiryo" panose="020B0604030504040204" pitchFamily="34" charset="-128"/>
            </a:endParaRPr>
          </a:p>
        </p:txBody>
      </p:sp>
      <p:pic>
        <p:nvPicPr>
          <p:cNvPr id="118" name="図 117">
            <a:extLst>
              <a:ext uri="{FF2B5EF4-FFF2-40B4-BE49-F238E27FC236}">
                <a16:creationId xmlns:a16="http://schemas.microsoft.com/office/drawing/2014/main" id="{E08EBF75-12B8-0A44-88E1-1F3FB20AE144}"/>
              </a:ext>
              <a:ext uri="{C183D7F6-B498-43B3-948B-1728B52AA6E4}">
                <adec:decorative xmlns:adec="http://schemas.microsoft.com/office/drawing/2017/decorative" val="1"/>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3557306" y="1408138"/>
            <a:ext cx="645398" cy="484778"/>
          </a:xfrm>
          <a:prstGeom prst="rect">
            <a:avLst/>
          </a:prstGeom>
        </p:spPr>
      </p:pic>
      <p:sp>
        <p:nvSpPr>
          <p:cNvPr id="119" name="テキスト ボックス 118">
            <a:extLst>
              <a:ext uri="{FF2B5EF4-FFF2-40B4-BE49-F238E27FC236}">
                <a16:creationId xmlns:a16="http://schemas.microsoft.com/office/drawing/2014/main" id="{0FC33B2B-025E-1D40-95A0-3841DC67F943}"/>
              </a:ext>
            </a:extLst>
          </p:cNvPr>
          <p:cNvSpPr txBox="1"/>
          <p:nvPr/>
        </p:nvSpPr>
        <p:spPr>
          <a:xfrm>
            <a:off x="4288856" y="1486487"/>
            <a:ext cx="1215397" cy="461665"/>
          </a:xfrm>
          <a:prstGeom prst="rect">
            <a:avLst/>
          </a:prstGeom>
          <a:noFill/>
        </p:spPr>
        <p:txBody>
          <a:bodyPr wrap="none" rtlCol="0">
            <a:spAutoFit/>
          </a:bodyPr>
          <a:lstStyle/>
          <a:p>
            <a:r>
              <a:rPr lang="en-US" altLang="ja-JP" sz="2400" dirty="0">
                <a:latin typeface="Meiryo" panose="020B0604030504040204" pitchFamily="34" charset="-128"/>
                <a:ea typeface="Meiryo" panose="020B0604030504040204" pitchFamily="34" charset="-128"/>
              </a:rPr>
              <a:t>5G</a:t>
            </a:r>
            <a:r>
              <a:rPr lang="ja-JP" altLang="en-US" sz="2400">
                <a:latin typeface="Meiryo" panose="020B0604030504040204" pitchFamily="34" charset="-128"/>
                <a:ea typeface="Meiryo" panose="020B0604030504040204" pitchFamily="34" charset="-128"/>
              </a:rPr>
              <a:t>初期</a:t>
            </a:r>
            <a:endParaRPr kumimoji="1" lang="ja-JP" altLang="en-US" sz="2400">
              <a:latin typeface="Meiryo" panose="020B0604030504040204" pitchFamily="34" charset="-128"/>
              <a:ea typeface="Meiryo" panose="020B0604030504040204" pitchFamily="34" charset="-128"/>
            </a:endParaRPr>
          </a:p>
        </p:txBody>
      </p:sp>
      <p:pic>
        <p:nvPicPr>
          <p:cNvPr id="120" name="図 119">
            <a:extLst>
              <a:ext uri="{FF2B5EF4-FFF2-40B4-BE49-F238E27FC236}">
                <a16:creationId xmlns:a16="http://schemas.microsoft.com/office/drawing/2014/main" id="{9E3D85E4-67A1-234C-842B-81719B7295AC}"/>
              </a:ext>
              <a:ext uri="{C183D7F6-B498-43B3-948B-1728B52AA6E4}">
                <adec:decorative xmlns:adec="http://schemas.microsoft.com/office/drawing/2017/decorative" val="1"/>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5966381" y="1400888"/>
            <a:ext cx="645398" cy="484778"/>
          </a:xfrm>
          <a:prstGeom prst="rect">
            <a:avLst/>
          </a:prstGeom>
        </p:spPr>
      </p:pic>
      <p:sp>
        <p:nvSpPr>
          <p:cNvPr id="121" name="テキスト ボックス 120">
            <a:extLst>
              <a:ext uri="{FF2B5EF4-FFF2-40B4-BE49-F238E27FC236}">
                <a16:creationId xmlns:a16="http://schemas.microsoft.com/office/drawing/2014/main" id="{9C4FDF9A-16AB-2D42-9087-F14165E0D330}"/>
              </a:ext>
            </a:extLst>
          </p:cNvPr>
          <p:cNvSpPr txBox="1"/>
          <p:nvPr/>
        </p:nvSpPr>
        <p:spPr>
          <a:xfrm>
            <a:off x="6516216" y="1479237"/>
            <a:ext cx="1523174" cy="461665"/>
          </a:xfrm>
          <a:prstGeom prst="rect">
            <a:avLst/>
          </a:prstGeom>
          <a:noFill/>
        </p:spPr>
        <p:txBody>
          <a:bodyPr wrap="none" rtlCol="0">
            <a:spAutoFit/>
          </a:bodyPr>
          <a:lstStyle/>
          <a:p>
            <a:r>
              <a:rPr lang="en-US" altLang="ja-JP" sz="2400" dirty="0">
                <a:latin typeface="Meiryo" panose="020B0604030504040204" pitchFamily="34" charset="-128"/>
                <a:ea typeface="Meiryo" panose="020B0604030504040204" pitchFamily="34" charset="-128"/>
              </a:rPr>
              <a:t>5G</a:t>
            </a:r>
            <a:r>
              <a:rPr lang="ja-JP" altLang="en-US" sz="2400">
                <a:latin typeface="Meiryo" panose="020B0604030504040204" pitchFamily="34" charset="-128"/>
                <a:ea typeface="Meiryo" panose="020B0604030504040204" pitchFamily="34" charset="-128"/>
              </a:rPr>
              <a:t>普及期</a:t>
            </a:r>
            <a:endParaRPr kumimoji="1" lang="ja-JP" altLang="en-US" sz="2400">
              <a:latin typeface="Meiryo" panose="020B0604030504040204" pitchFamily="34" charset="-128"/>
              <a:ea typeface="Meiryo" panose="020B0604030504040204" pitchFamily="34" charset="-128"/>
            </a:endParaRPr>
          </a:p>
        </p:txBody>
      </p:sp>
      <p:sp>
        <p:nvSpPr>
          <p:cNvPr id="122" name="テキスト ボックス 121">
            <a:extLst>
              <a:ext uri="{FF2B5EF4-FFF2-40B4-BE49-F238E27FC236}">
                <a16:creationId xmlns:a16="http://schemas.microsoft.com/office/drawing/2014/main" id="{5216F55F-4FDA-A341-9563-F1E63CB3DA21}"/>
              </a:ext>
            </a:extLst>
          </p:cNvPr>
          <p:cNvSpPr txBox="1"/>
          <p:nvPr/>
        </p:nvSpPr>
        <p:spPr>
          <a:xfrm>
            <a:off x="1105989" y="1049940"/>
            <a:ext cx="883575" cy="369332"/>
          </a:xfrm>
          <a:prstGeom prst="rect">
            <a:avLst/>
          </a:prstGeom>
          <a:noFill/>
        </p:spPr>
        <p:txBody>
          <a:bodyPr wrap="none" rtlCol="0">
            <a:spAutoFit/>
          </a:bodyPr>
          <a:lstStyle/>
          <a:p>
            <a:r>
              <a:rPr kumimoji="1" lang="en-US" altLang="ja-JP" dirty="0">
                <a:solidFill>
                  <a:schemeClr val="accent3">
                    <a:lumMod val="75000"/>
                  </a:schemeClr>
                </a:solidFill>
              </a:rPr>
              <a:t>2010〜</a:t>
            </a:r>
            <a:endParaRPr kumimoji="1" lang="ja-JP" altLang="en-US">
              <a:solidFill>
                <a:schemeClr val="accent3">
                  <a:lumMod val="75000"/>
                </a:schemeClr>
              </a:solidFill>
            </a:endParaRPr>
          </a:p>
        </p:txBody>
      </p:sp>
      <p:sp>
        <p:nvSpPr>
          <p:cNvPr id="123" name="テキスト ボックス 122">
            <a:extLst>
              <a:ext uri="{FF2B5EF4-FFF2-40B4-BE49-F238E27FC236}">
                <a16:creationId xmlns:a16="http://schemas.microsoft.com/office/drawing/2014/main" id="{F78FBE27-93A7-A349-B07B-867113024D02}"/>
              </a:ext>
            </a:extLst>
          </p:cNvPr>
          <p:cNvSpPr txBox="1"/>
          <p:nvPr/>
        </p:nvSpPr>
        <p:spPr>
          <a:xfrm>
            <a:off x="3484168" y="1044088"/>
            <a:ext cx="883575" cy="369332"/>
          </a:xfrm>
          <a:prstGeom prst="rect">
            <a:avLst/>
          </a:prstGeom>
          <a:noFill/>
        </p:spPr>
        <p:txBody>
          <a:bodyPr wrap="none" rtlCol="0">
            <a:spAutoFit/>
          </a:bodyPr>
          <a:lstStyle/>
          <a:p>
            <a:r>
              <a:rPr kumimoji="1" lang="en-US" altLang="ja-JP" dirty="0">
                <a:solidFill>
                  <a:srgbClr val="0070C0"/>
                </a:solidFill>
              </a:rPr>
              <a:t>2020〜</a:t>
            </a:r>
            <a:endParaRPr kumimoji="1" lang="ja-JP" altLang="en-US">
              <a:solidFill>
                <a:srgbClr val="0070C0"/>
              </a:solidFill>
            </a:endParaRPr>
          </a:p>
        </p:txBody>
      </p:sp>
      <p:sp>
        <p:nvSpPr>
          <p:cNvPr id="124" name="テキスト ボックス 123">
            <a:extLst>
              <a:ext uri="{FF2B5EF4-FFF2-40B4-BE49-F238E27FC236}">
                <a16:creationId xmlns:a16="http://schemas.microsoft.com/office/drawing/2014/main" id="{D5CA587E-3354-B44A-B6F9-EEC5913C5AEE}"/>
              </a:ext>
            </a:extLst>
          </p:cNvPr>
          <p:cNvSpPr txBox="1"/>
          <p:nvPr/>
        </p:nvSpPr>
        <p:spPr>
          <a:xfrm>
            <a:off x="5903806" y="1049940"/>
            <a:ext cx="883575" cy="369332"/>
          </a:xfrm>
          <a:prstGeom prst="rect">
            <a:avLst/>
          </a:prstGeom>
          <a:noFill/>
        </p:spPr>
        <p:txBody>
          <a:bodyPr wrap="none" rtlCol="0">
            <a:spAutoFit/>
          </a:bodyPr>
          <a:lstStyle/>
          <a:p>
            <a:r>
              <a:rPr kumimoji="1" lang="en-US" altLang="ja-JP" dirty="0">
                <a:solidFill>
                  <a:srgbClr val="0070C0"/>
                </a:solidFill>
              </a:rPr>
              <a:t>2022〜</a:t>
            </a:r>
            <a:endParaRPr kumimoji="1" lang="ja-JP" altLang="en-US">
              <a:solidFill>
                <a:srgbClr val="0070C0"/>
              </a:solidFill>
            </a:endParaRPr>
          </a:p>
        </p:txBody>
      </p:sp>
    </p:spTree>
    <p:extLst>
      <p:ext uri="{BB962C8B-B14F-4D97-AF65-F5344CB8AC3E}">
        <p14:creationId xmlns:p14="http://schemas.microsoft.com/office/powerpoint/2010/main" val="162219942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円/楕円 19">
            <a:extLst>
              <a:ext uri="{FF2B5EF4-FFF2-40B4-BE49-F238E27FC236}">
                <a16:creationId xmlns:a16="http://schemas.microsoft.com/office/drawing/2014/main" id="{39BD3B52-112A-1D46-833A-AE596C249AFA}"/>
              </a:ext>
            </a:extLst>
          </p:cNvPr>
          <p:cNvSpPr/>
          <p:nvPr/>
        </p:nvSpPr>
        <p:spPr>
          <a:xfrm>
            <a:off x="876303" y="1192771"/>
            <a:ext cx="7377079" cy="2722705"/>
          </a:xfrm>
          <a:prstGeom prst="ellipse">
            <a:avLst/>
          </a:prstGeom>
          <a:solidFill>
            <a:srgbClr val="92D050">
              <a:alpha val="15294"/>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 name="円/楕円 31">
            <a:extLst>
              <a:ext uri="{FF2B5EF4-FFF2-40B4-BE49-F238E27FC236}">
                <a16:creationId xmlns:a16="http://schemas.microsoft.com/office/drawing/2014/main" id="{D66DF373-67A0-3B47-8A85-264BCEA63A29}"/>
              </a:ext>
            </a:extLst>
          </p:cNvPr>
          <p:cNvSpPr/>
          <p:nvPr/>
        </p:nvSpPr>
        <p:spPr>
          <a:xfrm>
            <a:off x="7224990" y="4138405"/>
            <a:ext cx="1166610" cy="1146267"/>
          </a:xfrm>
          <a:prstGeom prst="ellipse">
            <a:avLst/>
          </a:prstGeom>
          <a:solidFill>
            <a:srgbClr val="00B0F0">
              <a:alpha val="20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33" name="図 32">
            <a:extLst>
              <a:ext uri="{FF2B5EF4-FFF2-40B4-BE49-F238E27FC236}">
                <a16:creationId xmlns:a16="http://schemas.microsoft.com/office/drawing/2014/main" id="{E6141565-05C8-2A44-B03C-CEEE63C91381}"/>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276412" y="4111615"/>
            <a:ext cx="411397" cy="411397"/>
          </a:xfrm>
          <a:prstGeom prst="rect">
            <a:avLst/>
          </a:prstGeom>
        </p:spPr>
      </p:pic>
      <p:sp>
        <p:nvSpPr>
          <p:cNvPr id="34" name="円/楕円 33">
            <a:extLst>
              <a:ext uri="{FF2B5EF4-FFF2-40B4-BE49-F238E27FC236}">
                <a16:creationId xmlns:a16="http://schemas.microsoft.com/office/drawing/2014/main" id="{E3035507-1B98-174F-8FF3-E9EE653E1DC8}"/>
              </a:ext>
            </a:extLst>
          </p:cNvPr>
          <p:cNvSpPr/>
          <p:nvPr/>
        </p:nvSpPr>
        <p:spPr>
          <a:xfrm>
            <a:off x="5856634" y="4761952"/>
            <a:ext cx="1367707" cy="1071404"/>
          </a:xfrm>
          <a:prstGeom prst="ellipse">
            <a:avLst/>
          </a:prstGeom>
          <a:solidFill>
            <a:srgbClr val="00B0F0">
              <a:alpha val="20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35" name="図 34">
            <a:extLst>
              <a:ext uri="{FF2B5EF4-FFF2-40B4-BE49-F238E27FC236}">
                <a16:creationId xmlns:a16="http://schemas.microsoft.com/office/drawing/2014/main" id="{BB925703-8564-CB47-945B-DC62B45B287A}"/>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050203" y="4719151"/>
            <a:ext cx="411397" cy="411397"/>
          </a:xfrm>
          <a:prstGeom prst="rect">
            <a:avLst/>
          </a:prstGeom>
        </p:spPr>
      </p:pic>
      <p:sp>
        <p:nvSpPr>
          <p:cNvPr id="30" name="円/楕円 29">
            <a:extLst>
              <a:ext uri="{FF2B5EF4-FFF2-40B4-BE49-F238E27FC236}">
                <a16:creationId xmlns:a16="http://schemas.microsoft.com/office/drawing/2014/main" id="{AA3D3976-0D6C-8540-A281-4B4547A330CA}"/>
              </a:ext>
            </a:extLst>
          </p:cNvPr>
          <p:cNvSpPr/>
          <p:nvPr/>
        </p:nvSpPr>
        <p:spPr>
          <a:xfrm>
            <a:off x="3941674" y="4852471"/>
            <a:ext cx="1685038" cy="1217544"/>
          </a:xfrm>
          <a:prstGeom prst="ellipse">
            <a:avLst/>
          </a:prstGeom>
          <a:solidFill>
            <a:srgbClr val="00B0F0">
              <a:alpha val="20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 name="円/楕円 27">
            <a:extLst>
              <a:ext uri="{FF2B5EF4-FFF2-40B4-BE49-F238E27FC236}">
                <a16:creationId xmlns:a16="http://schemas.microsoft.com/office/drawing/2014/main" id="{DAD45E91-84DC-E542-A39A-C4385A642748}"/>
              </a:ext>
            </a:extLst>
          </p:cNvPr>
          <p:cNvSpPr/>
          <p:nvPr/>
        </p:nvSpPr>
        <p:spPr>
          <a:xfrm>
            <a:off x="4743098" y="3965430"/>
            <a:ext cx="1112887" cy="872181"/>
          </a:xfrm>
          <a:prstGeom prst="ellipse">
            <a:avLst/>
          </a:prstGeom>
          <a:solidFill>
            <a:srgbClr val="00B0F0">
              <a:alpha val="20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 name="円/楕円 25">
            <a:extLst>
              <a:ext uri="{FF2B5EF4-FFF2-40B4-BE49-F238E27FC236}">
                <a16:creationId xmlns:a16="http://schemas.microsoft.com/office/drawing/2014/main" id="{7E0F8E9C-B26B-1540-9D84-E823EB0FBBEB}"/>
              </a:ext>
            </a:extLst>
          </p:cNvPr>
          <p:cNvSpPr/>
          <p:nvPr/>
        </p:nvSpPr>
        <p:spPr>
          <a:xfrm>
            <a:off x="3361393" y="3980290"/>
            <a:ext cx="1112887" cy="872181"/>
          </a:xfrm>
          <a:prstGeom prst="ellipse">
            <a:avLst/>
          </a:prstGeom>
          <a:solidFill>
            <a:srgbClr val="00B0F0">
              <a:alpha val="20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27" name="図 26">
            <a:extLst>
              <a:ext uri="{FF2B5EF4-FFF2-40B4-BE49-F238E27FC236}">
                <a16:creationId xmlns:a16="http://schemas.microsoft.com/office/drawing/2014/main" id="{BF834E58-E72E-1C48-A4EF-560475820E2E}"/>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397861" y="3862557"/>
            <a:ext cx="411397" cy="411397"/>
          </a:xfrm>
          <a:prstGeom prst="rect">
            <a:avLst/>
          </a:prstGeom>
        </p:spPr>
      </p:pic>
      <p:sp>
        <p:nvSpPr>
          <p:cNvPr id="23" name="円/楕円 22">
            <a:extLst>
              <a:ext uri="{FF2B5EF4-FFF2-40B4-BE49-F238E27FC236}">
                <a16:creationId xmlns:a16="http://schemas.microsoft.com/office/drawing/2014/main" id="{5C763BA9-84CC-7149-8EC5-D4DDCC0E5619}"/>
              </a:ext>
            </a:extLst>
          </p:cNvPr>
          <p:cNvSpPr/>
          <p:nvPr/>
        </p:nvSpPr>
        <p:spPr>
          <a:xfrm>
            <a:off x="574218" y="3878390"/>
            <a:ext cx="1548921" cy="1182448"/>
          </a:xfrm>
          <a:prstGeom prst="ellipse">
            <a:avLst/>
          </a:prstGeom>
          <a:solidFill>
            <a:srgbClr val="00B0F0">
              <a:alpha val="20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 name="円/楕円 23">
            <a:extLst>
              <a:ext uri="{FF2B5EF4-FFF2-40B4-BE49-F238E27FC236}">
                <a16:creationId xmlns:a16="http://schemas.microsoft.com/office/drawing/2014/main" id="{C678FBBD-32A0-4C42-B849-454F0A8A4DDC}"/>
              </a:ext>
            </a:extLst>
          </p:cNvPr>
          <p:cNvSpPr/>
          <p:nvPr/>
        </p:nvSpPr>
        <p:spPr>
          <a:xfrm>
            <a:off x="1912125" y="4675312"/>
            <a:ext cx="1548921" cy="1182448"/>
          </a:xfrm>
          <a:prstGeom prst="ellipse">
            <a:avLst/>
          </a:prstGeom>
          <a:solidFill>
            <a:srgbClr val="00B0F0">
              <a:alpha val="20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858672EF-0900-244A-A318-67FA18AF390B}"/>
              </a:ext>
            </a:extLst>
          </p:cNvPr>
          <p:cNvSpPr>
            <a:spLocks noGrp="1"/>
          </p:cNvSpPr>
          <p:nvPr>
            <p:ph type="title"/>
          </p:nvPr>
        </p:nvSpPr>
        <p:spPr/>
        <p:txBody>
          <a:bodyPr/>
          <a:lstStyle/>
          <a:p>
            <a:r>
              <a:rPr kumimoji="1" lang="ja-JP" altLang="en-US"/>
              <a:t>ローカル</a:t>
            </a:r>
            <a:r>
              <a:rPr kumimoji="1" lang="en-US" altLang="ja-JP" dirty="0"/>
              <a:t>5G</a:t>
            </a:r>
            <a:r>
              <a:rPr kumimoji="1" lang="ja-JP" altLang="en-US"/>
              <a:t>（</a:t>
            </a:r>
            <a:r>
              <a:rPr kumimoji="1" lang="en-US" altLang="ja-JP" dirty="0"/>
              <a:t>Private 5G</a:t>
            </a:r>
            <a:r>
              <a:rPr kumimoji="1" lang="ja-JP" altLang="en-US"/>
              <a:t>）</a:t>
            </a:r>
          </a:p>
        </p:txBody>
      </p:sp>
      <p:pic>
        <p:nvPicPr>
          <p:cNvPr id="4" name="図 3">
            <a:extLst>
              <a:ext uri="{FF2B5EF4-FFF2-40B4-BE49-F238E27FC236}">
                <a16:creationId xmlns:a16="http://schemas.microsoft.com/office/drawing/2014/main" id="{E6B27807-5D66-6741-BA3F-E78ECDE64A7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99544" y="3802968"/>
            <a:ext cx="1166610" cy="1090780"/>
          </a:xfrm>
          <a:prstGeom prst="rect">
            <a:avLst/>
          </a:prstGeom>
        </p:spPr>
      </p:pic>
      <p:pic>
        <p:nvPicPr>
          <p:cNvPr id="5" name="図 4">
            <a:extLst>
              <a:ext uri="{FF2B5EF4-FFF2-40B4-BE49-F238E27FC236}">
                <a16:creationId xmlns:a16="http://schemas.microsoft.com/office/drawing/2014/main" id="{63657364-4CB0-0240-ACBD-E3B52FBCC07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207529" y="4939797"/>
            <a:ext cx="970755" cy="914936"/>
          </a:xfrm>
          <a:prstGeom prst="rect">
            <a:avLst/>
          </a:prstGeom>
        </p:spPr>
      </p:pic>
      <p:pic>
        <p:nvPicPr>
          <p:cNvPr id="6" name="図 5">
            <a:extLst>
              <a:ext uri="{FF2B5EF4-FFF2-40B4-BE49-F238E27FC236}">
                <a16:creationId xmlns:a16="http://schemas.microsoft.com/office/drawing/2014/main" id="{B30DC6A9-E40F-1348-AD70-2136A761DE7C}"/>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23728" y="1827767"/>
            <a:ext cx="1506303" cy="1182448"/>
          </a:xfrm>
          <a:prstGeom prst="rect">
            <a:avLst/>
          </a:prstGeom>
        </p:spPr>
      </p:pic>
      <p:pic>
        <p:nvPicPr>
          <p:cNvPr id="7" name="図 6">
            <a:extLst>
              <a:ext uri="{FF2B5EF4-FFF2-40B4-BE49-F238E27FC236}">
                <a16:creationId xmlns:a16="http://schemas.microsoft.com/office/drawing/2014/main" id="{F31255D4-C214-344A-BBD4-F1BD6CCF8F6E}"/>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865829" y="2151161"/>
            <a:ext cx="1173821" cy="746550"/>
          </a:xfrm>
          <a:prstGeom prst="rect">
            <a:avLst/>
          </a:prstGeom>
        </p:spPr>
      </p:pic>
      <p:pic>
        <p:nvPicPr>
          <p:cNvPr id="8" name="図 7">
            <a:extLst>
              <a:ext uri="{FF2B5EF4-FFF2-40B4-BE49-F238E27FC236}">
                <a16:creationId xmlns:a16="http://schemas.microsoft.com/office/drawing/2014/main" id="{9E152D41-A8DD-2848-8B90-416AC9622B8D}"/>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278648" y="2737040"/>
            <a:ext cx="864671" cy="856025"/>
          </a:xfrm>
          <a:prstGeom prst="rect">
            <a:avLst/>
          </a:prstGeom>
        </p:spPr>
      </p:pic>
      <p:pic>
        <p:nvPicPr>
          <p:cNvPr id="9" name="図 8">
            <a:extLst>
              <a:ext uri="{FF2B5EF4-FFF2-40B4-BE49-F238E27FC236}">
                <a16:creationId xmlns:a16="http://schemas.microsoft.com/office/drawing/2014/main" id="{4521EF4E-D7F4-0647-92A1-CCF282DF771D}"/>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5132595" y="2180727"/>
            <a:ext cx="1034303" cy="731771"/>
          </a:xfrm>
          <a:prstGeom prst="rect">
            <a:avLst/>
          </a:prstGeom>
        </p:spPr>
      </p:pic>
      <p:pic>
        <p:nvPicPr>
          <p:cNvPr id="10" name="図 9">
            <a:extLst>
              <a:ext uri="{FF2B5EF4-FFF2-40B4-BE49-F238E27FC236}">
                <a16:creationId xmlns:a16="http://schemas.microsoft.com/office/drawing/2014/main" id="{B420AA2C-03A6-6F46-834A-E0226B623360}"/>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7435121" y="4284310"/>
            <a:ext cx="818261" cy="968356"/>
          </a:xfrm>
          <a:prstGeom prst="rect">
            <a:avLst/>
          </a:prstGeom>
        </p:spPr>
      </p:pic>
      <p:pic>
        <p:nvPicPr>
          <p:cNvPr id="11" name="図 10">
            <a:extLst>
              <a:ext uri="{FF2B5EF4-FFF2-40B4-BE49-F238E27FC236}">
                <a16:creationId xmlns:a16="http://schemas.microsoft.com/office/drawing/2014/main" id="{06C0FC10-EBAF-2441-9851-39FAA433F07A}"/>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3579336" y="4015401"/>
            <a:ext cx="746550" cy="746550"/>
          </a:xfrm>
          <a:prstGeom prst="rect">
            <a:avLst/>
          </a:prstGeom>
        </p:spPr>
      </p:pic>
      <p:pic>
        <p:nvPicPr>
          <p:cNvPr id="12" name="図 11">
            <a:extLst>
              <a:ext uri="{FF2B5EF4-FFF2-40B4-BE49-F238E27FC236}">
                <a16:creationId xmlns:a16="http://schemas.microsoft.com/office/drawing/2014/main" id="{529303BA-7936-2240-92D6-C1ABB4218945}"/>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4185796" y="4787794"/>
            <a:ext cx="1352005" cy="1203888"/>
          </a:xfrm>
          <a:prstGeom prst="rect">
            <a:avLst/>
          </a:prstGeom>
        </p:spPr>
      </p:pic>
      <p:pic>
        <p:nvPicPr>
          <p:cNvPr id="13" name="図 12">
            <a:extLst>
              <a:ext uri="{FF2B5EF4-FFF2-40B4-BE49-F238E27FC236}">
                <a16:creationId xmlns:a16="http://schemas.microsoft.com/office/drawing/2014/main" id="{0B143008-F9A8-E249-B53E-2C59F83F3887}"/>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7320518" y="1725019"/>
            <a:ext cx="1379735" cy="1231413"/>
          </a:xfrm>
          <a:prstGeom prst="rect">
            <a:avLst/>
          </a:prstGeom>
        </p:spPr>
      </p:pic>
      <p:pic>
        <p:nvPicPr>
          <p:cNvPr id="14" name="図 13">
            <a:extLst>
              <a:ext uri="{FF2B5EF4-FFF2-40B4-BE49-F238E27FC236}">
                <a16:creationId xmlns:a16="http://schemas.microsoft.com/office/drawing/2014/main" id="{2CEFA163-E0AB-CC45-A4F3-58C4EA2CF4FA}"/>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4983361" y="3950570"/>
            <a:ext cx="746550" cy="746550"/>
          </a:xfrm>
          <a:prstGeom prst="rect">
            <a:avLst/>
          </a:prstGeom>
        </p:spPr>
      </p:pic>
      <p:pic>
        <p:nvPicPr>
          <p:cNvPr id="15" name="図 14">
            <a:extLst>
              <a:ext uri="{FF2B5EF4-FFF2-40B4-BE49-F238E27FC236}">
                <a16:creationId xmlns:a16="http://schemas.microsoft.com/office/drawing/2014/main" id="{7F787849-CD61-E94D-B63A-8593110B93C4}"/>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6109802" y="4981183"/>
            <a:ext cx="1166610" cy="734964"/>
          </a:xfrm>
          <a:prstGeom prst="rect">
            <a:avLst/>
          </a:prstGeom>
        </p:spPr>
      </p:pic>
      <p:pic>
        <p:nvPicPr>
          <p:cNvPr id="16" name="図 15">
            <a:extLst>
              <a:ext uri="{FF2B5EF4-FFF2-40B4-BE49-F238E27FC236}">
                <a16:creationId xmlns:a16="http://schemas.microsoft.com/office/drawing/2014/main" id="{AD1C16A9-8BD8-CA4D-B69B-CDA70902B67B}"/>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4016376" y="2776542"/>
            <a:ext cx="1169327" cy="973465"/>
          </a:xfrm>
          <a:prstGeom prst="rect">
            <a:avLst/>
          </a:prstGeom>
        </p:spPr>
      </p:pic>
      <p:pic>
        <p:nvPicPr>
          <p:cNvPr id="19" name="図 18">
            <a:extLst>
              <a:ext uri="{FF2B5EF4-FFF2-40B4-BE49-F238E27FC236}">
                <a16:creationId xmlns:a16="http://schemas.microsoft.com/office/drawing/2014/main" id="{0E5A2B73-C095-0E40-A483-FD306D315F3A}"/>
              </a:ext>
            </a:extLst>
          </p:cNvPr>
          <p:cNvPicPr>
            <a:picLocks noChangeAspect="1"/>
          </p:cNvPicPr>
          <p:nvPr/>
        </p:nvPicPr>
        <p:blipFill>
          <a:blip r:embed="rId15"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166865" y="899887"/>
            <a:ext cx="827655" cy="827655"/>
          </a:xfrm>
          <a:prstGeom prst="rect">
            <a:avLst/>
          </a:prstGeom>
        </p:spPr>
      </p:pic>
      <p:pic>
        <p:nvPicPr>
          <p:cNvPr id="22" name="図 21">
            <a:extLst>
              <a:ext uri="{FF2B5EF4-FFF2-40B4-BE49-F238E27FC236}">
                <a16:creationId xmlns:a16="http://schemas.microsoft.com/office/drawing/2014/main" id="{1B4B8D06-0548-2A4D-BCD1-3CEF0378A2E9}"/>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554362" y="3656859"/>
            <a:ext cx="411397" cy="411397"/>
          </a:xfrm>
          <a:prstGeom prst="rect">
            <a:avLst/>
          </a:prstGeom>
        </p:spPr>
      </p:pic>
      <p:pic>
        <p:nvPicPr>
          <p:cNvPr id="25" name="図 24">
            <a:extLst>
              <a:ext uri="{FF2B5EF4-FFF2-40B4-BE49-F238E27FC236}">
                <a16:creationId xmlns:a16="http://schemas.microsoft.com/office/drawing/2014/main" id="{09B6964D-355B-EF44-B8B3-8BA7B3C7B542}"/>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487209" y="4469614"/>
            <a:ext cx="411397" cy="411397"/>
          </a:xfrm>
          <a:prstGeom prst="rect">
            <a:avLst/>
          </a:prstGeom>
        </p:spPr>
      </p:pic>
      <p:pic>
        <p:nvPicPr>
          <p:cNvPr id="29" name="図 28">
            <a:extLst>
              <a:ext uri="{FF2B5EF4-FFF2-40B4-BE49-F238E27FC236}">
                <a16:creationId xmlns:a16="http://schemas.microsoft.com/office/drawing/2014/main" id="{F784BE6E-31EC-F541-BE36-988A04BD0D48}"/>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674576" y="4006657"/>
            <a:ext cx="411397" cy="411397"/>
          </a:xfrm>
          <a:prstGeom prst="rect">
            <a:avLst/>
          </a:prstGeom>
        </p:spPr>
      </p:pic>
      <p:pic>
        <p:nvPicPr>
          <p:cNvPr id="31" name="図 30">
            <a:extLst>
              <a:ext uri="{FF2B5EF4-FFF2-40B4-BE49-F238E27FC236}">
                <a16:creationId xmlns:a16="http://schemas.microsoft.com/office/drawing/2014/main" id="{71E38A89-8D20-154E-BD95-34A877B88082}"/>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877695" y="4944332"/>
            <a:ext cx="411397" cy="411397"/>
          </a:xfrm>
          <a:prstGeom prst="rect">
            <a:avLst/>
          </a:prstGeom>
        </p:spPr>
      </p:pic>
      <p:sp>
        <p:nvSpPr>
          <p:cNvPr id="36" name="テキスト ボックス 35">
            <a:extLst>
              <a:ext uri="{FF2B5EF4-FFF2-40B4-BE49-F238E27FC236}">
                <a16:creationId xmlns:a16="http://schemas.microsoft.com/office/drawing/2014/main" id="{CC1BF204-ABC0-084A-B7E2-AAF5EC4A3A76}"/>
              </a:ext>
            </a:extLst>
          </p:cNvPr>
          <p:cNvSpPr txBox="1"/>
          <p:nvPr/>
        </p:nvSpPr>
        <p:spPr>
          <a:xfrm>
            <a:off x="1774477" y="1777496"/>
            <a:ext cx="5612434" cy="338554"/>
          </a:xfrm>
          <a:prstGeom prst="rect">
            <a:avLst/>
          </a:prstGeom>
          <a:noFill/>
        </p:spPr>
        <p:txBody>
          <a:bodyPr wrap="none" rtlCol="0">
            <a:spAutoFit/>
          </a:bodyPr>
          <a:lstStyle/>
          <a:p>
            <a:pPr algn="ctr"/>
            <a:r>
              <a:rPr kumimoji="1" lang="ja-JP" altLang="en-US" sz="1600" b="1">
                <a:solidFill>
                  <a:srgbClr val="009051"/>
                </a:solidFill>
                <a:latin typeface="Meiryo" panose="020B0604030504040204" pitchFamily="34" charset="-128"/>
                <a:ea typeface="Meiryo" panose="020B0604030504040204" pitchFamily="34" charset="-128"/>
              </a:rPr>
              <a:t>キャリア</a:t>
            </a:r>
            <a:r>
              <a:rPr kumimoji="1" lang="en-US" altLang="ja-JP" sz="1600" b="1" dirty="0">
                <a:solidFill>
                  <a:srgbClr val="009051"/>
                </a:solidFill>
                <a:latin typeface="Meiryo" panose="020B0604030504040204" pitchFamily="34" charset="-128"/>
                <a:ea typeface="Meiryo" panose="020B0604030504040204" pitchFamily="34" charset="-128"/>
              </a:rPr>
              <a:t>5G</a:t>
            </a:r>
            <a:r>
              <a:rPr kumimoji="1" lang="ja-JP" altLang="en-US" sz="1600">
                <a:solidFill>
                  <a:srgbClr val="009051"/>
                </a:solidFill>
                <a:latin typeface="Meiryo" panose="020B0604030504040204" pitchFamily="34" charset="-128"/>
                <a:ea typeface="Meiryo" panose="020B0604030504040204" pitchFamily="34" charset="-128"/>
              </a:rPr>
              <a:t>：</a:t>
            </a:r>
            <a:r>
              <a:rPr lang="ja-JP" altLang="en-US" sz="1600">
                <a:solidFill>
                  <a:srgbClr val="009051"/>
                </a:solidFill>
                <a:latin typeface="Meiryo" panose="020B0604030504040204" pitchFamily="34" charset="-128"/>
                <a:ea typeface="Meiryo" panose="020B0604030504040204" pitchFamily="34" charset="-128"/>
              </a:rPr>
              <a:t>住宅街や駅・商業地域等の広域／通信事業者</a:t>
            </a:r>
            <a:endParaRPr kumimoji="1" lang="ja-JP" altLang="en-US" sz="1600">
              <a:solidFill>
                <a:srgbClr val="009051"/>
              </a:solidFill>
              <a:latin typeface="Meiryo" panose="020B0604030504040204" pitchFamily="34" charset="-128"/>
              <a:ea typeface="Meiryo" panose="020B0604030504040204" pitchFamily="34" charset="-128"/>
            </a:endParaRPr>
          </a:p>
        </p:txBody>
      </p:sp>
      <p:sp>
        <p:nvSpPr>
          <p:cNvPr id="37" name="テキスト ボックス 36">
            <a:extLst>
              <a:ext uri="{FF2B5EF4-FFF2-40B4-BE49-F238E27FC236}">
                <a16:creationId xmlns:a16="http://schemas.microsoft.com/office/drawing/2014/main" id="{FC1349A2-ED2F-F545-8139-E44B9B7CFC54}"/>
              </a:ext>
            </a:extLst>
          </p:cNvPr>
          <p:cNvSpPr txBox="1"/>
          <p:nvPr/>
        </p:nvSpPr>
        <p:spPr>
          <a:xfrm>
            <a:off x="297487" y="6142753"/>
            <a:ext cx="8534709" cy="338554"/>
          </a:xfrm>
          <a:prstGeom prst="rect">
            <a:avLst/>
          </a:prstGeom>
          <a:noFill/>
        </p:spPr>
        <p:txBody>
          <a:bodyPr wrap="none" rtlCol="0">
            <a:spAutoFit/>
          </a:bodyPr>
          <a:lstStyle/>
          <a:p>
            <a:pPr algn="ctr"/>
            <a:r>
              <a:rPr kumimoji="1" lang="ja-JP" altLang="en-US" sz="1600" b="1">
                <a:solidFill>
                  <a:srgbClr val="0432FF"/>
                </a:solidFill>
                <a:latin typeface="Meiryo" panose="020B0604030504040204" pitchFamily="34" charset="-128"/>
                <a:ea typeface="Meiryo" panose="020B0604030504040204" pitchFamily="34" charset="-128"/>
              </a:rPr>
              <a:t>ローカル</a:t>
            </a:r>
            <a:r>
              <a:rPr kumimoji="1" lang="en-US" altLang="ja-JP" sz="1600" b="1" dirty="0">
                <a:solidFill>
                  <a:srgbClr val="0432FF"/>
                </a:solidFill>
                <a:latin typeface="Meiryo" panose="020B0604030504040204" pitchFamily="34" charset="-128"/>
                <a:ea typeface="Meiryo" panose="020B0604030504040204" pitchFamily="34" charset="-128"/>
              </a:rPr>
              <a:t>5G</a:t>
            </a:r>
            <a:r>
              <a:rPr kumimoji="1" lang="ja-JP" altLang="en-US" sz="1600">
                <a:solidFill>
                  <a:srgbClr val="0432FF"/>
                </a:solidFill>
                <a:latin typeface="Meiryo" panose="020B0604030504040204" pitchFamily="34" charset="-128"/>
                <a:ea typeface="Meiryo" panose="020B0604030504040204" pitchFamily="34" charset="-128"/>
              </a:rPr>
              <a:t>：</a:t>
            </a:r>
            <a:r>
              <a:rPr lang="ja-JP" altLang="en-US" sz="1600">
                <a:solidFill>
                  <a:srgbClr val="0432FF"/>
                </a:solidFill>
                <a:latin typeface="Meiryo" panose="020B0604030504040204" pitchFamily="34" charset="-128"/>
                <a:ea typeface="Meiryo" panose="020B0604030504040204" pitchFamily="34" charset="-128"/>
              </a:rPr>
              <a:t>「自己の建物内」又は「自己の土地内」／</a:t>
            </a:r>
            <a:r>
              <a:rPr lang="ja-JP" altLang="ja-JP" sz="1600">
                <a:solidFill>
                  <a:srgbClr val="0432FF"/>
                </a:solidFill>
                <a:latin typeface="Meiryo" panose="020B0604030504040204" pitchFamily="34" charset="-128"/>
                <a:ea typeface="Meiryo" panose="020B0604030504040204" pitchFamily="34" charset="-128"/>
              </a:rPr>
              <a:t>その場所を利用する権利を持つ者 </a:t>
            </a:r>
            <a:endParaRPr kumimoji="1" lang="ja-JP" altLang="en-US" sz="1600">
              <a:solidFill>
                <a:srgbClr val="0432FF"/>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225883379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E64B1FF-33DA-8F40-8F06-AC5F01A3B4F0}"/>
              </a:ext>
            </a:extLst>
          </p:cNvPr>
          <p:cNvSpPr>
            <a:spLocks noGrp="1"/>
          </p:cNvSpPr>
          <p:nvPr>
            <p:ph type="title"/>
          </p:nvPr>
        </p:nvSpPr>
        <p:spPr/>
        <p:txBody>
          <a:bodyPr/>
          <a:lstStyle/>
          <a:p>
            <a:r>
              <a:rPr kumimoji="1" lang="ja-JP" altLang="en-US"/>
              <a:t>キャリア</a:t>
            </a:r>
            <a:r>
              <a:rPr kumimoji="1" lang="en-US" altLang="ja-JP" dirty="0"/>
              <a:t>5G/</a:t>
            </a:r>
            <a:r>
              <a:rPr kumimoji="1" lang="ja-JP" altLang="en-US"/>
              <a:t>ローカル</a:t>
            </a:r>
            <a:r>
              <a:rPr kumimoji="1" lang="en-US" altLang="ja-JP" dirty="0"/>
              <a:t>5G/WiFi6</a:t>
            </a:r>
            <a:r>
              <a:rPr kumimoji="1" lang="ja-JP" altLang="en-US"/>
              <a:t>の比較</a:t>
            </a:r>
          </a:p>
        </p:txBody>
      </p:sp>
      <p:pic>
        <p:nvPicPr>
          <p:cNvPr id="4" name="図 3">
            <a:extLst>
              <a:ext uri="{FF2B5EF4-FFF2-40B4-BE49-F238E27FC236}">
                <a16:creationId xmlns:a16="http://schemas.microsoft.com/office/drawing/2014/main" id="{05B43EC2-6EF9-C143-AED2-0B55E1F0554C}"/>
              </a:ext>
            </a:extLst>
          </p:cNvPr>
          <p:cNvPicPr>
            <a:picLocks noChangeAspect="1"/>
          </p:cNvPicPr>
          <p:nvPr/>
        </p:nvPicPr>
        <p:blipFill>
          <a:blip r:embed="rId2"/>
          <a:stretch>
            <a:fillRect/>
          </a:stretch>
        </p:blipFill>
        <p:spPr>
          <a:xfrm>
            <a:off x="113400" y="996343"/>
            <a:ext cx="8917200" cy="4992287"/>
          </a:xfrm>
          <a:prstGeom prst="rect">
            <a:avLst/>
          </a:prstGeom>
        </p:spPr>
      </p:pic>
    </p:spTree>
    <p:extLst>
      <p:ext uri="{BB962C8B-B14F-4D97-AF65-F5344CB8AC3E}">
        <p14:creationId xmlns:p14="http://schemas.microsoft.com/office/powerpoint/2010/main" val="251119699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第５世代通信におけるネットワーク・スライス</a:t>
            </a:r>
          </a:p>
        </p:txBody>
      </p:sp>
      <p:sp>
        <p:nvSpPr>
          <p:cNvPr id="3" name="スライド番号プレースホルダー 2"/>
          <p:cNvSpPr>
            <a:spLocks noGrp="1"/>
          </p:cNvSpPr>
          <p:nvPr>
            <p:ph type="sldNum" sz="quarter" idx="12"/>
          </p:nvPr>
        </p:nvSpPr>
        <p:spPr>
          <a:xfrm>
            <a:off x="6932246" y="6651702"/>
            <a:ext cx="2133600" cy="217800"/>
          </a:xfrm>
          <a:prstGeom prst="rect">
            <a:avLst/>
          </a:prstGeom>
        </p:spPr>
        <p:txBody>
          <a:bodyPr vert="horz" lIns="91440" tIns="45720" rIns="91440" bIns="45720" rtlCol="0" anchor="ctr"/>
          <a:lstStyle>
            <a:defPPr>
              <a:defRPr lang="ja-JP"/>
            </a:defPPr>
            <a:lvl1pPr marL="0" algn="r" defTabSz="457200" rtl="0" eaLnBrk="1" latinLnBrk="0" hangingPunct="1">
              <a:defRPr kumimoji="1" sz="1000" kern="1200">
                <a:solidFill>
                  <a:schemeClr val="bg1"/>
                </a:solidFill>
                <a:latin typeface="American Typewriter"/>
                <a:ea typeface="+mn-ea"/>
                <a:cs typeface="American Typewriter"/>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8FF8CC5D-A65D-5946-99B5-645367A967AD}" type="slidenum">
              <a:rPr lang="ja-JP" altLang="en-US" smtClean="0"/>
              <a:pPr/>
              <a:t>48</a:t>
            </a:fld>
            <a:endParaRPr kumimoji="1" lang="ja-JP" altLang="en-US"/>
          </a:p>
        </p:txBody>
      </p:sp>
      <p:sp>
        <p:nvSpPr>
          <p:cNvPr id="8" name="正方形/長方形 7"/>
          <p:cNvSpPr/>
          <p:nvPr/>
        </p:nvSpPr>
        <p:spPr>
          <a:xfrm>
            <a:off x="988043" y="5348785"/>
            <a:ext cx="7167914" cy="929281"/>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正方形/長方形 8"/>
          <p:cNvSpPr/>
          <p:nvPr/>
        </p:nvSpPr>
        <p:spPr>
          <a:xfrm>
            <a:off x="1148065" y="5887362"/>
            <a:ext cx="2134049" cy="296481"/>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b="1" dirty="0">
                <a:solidFill>
                  <a:schemeClr val="bg1"/>
                </a:solidFill>
                <a:latin typeface="Meiryo" charset="-128"/>
                <a:ea typeface="Meiryo" charset="-128"/>
                <a:cs typeface="Meiryo" charset="-128"/>
              </a:rPr>
              <a:t>高速・大容量データ通信</a:t>
            </a:r>
            <a:endParaRPr kumimoji="1" lang="ja-JP" altLang="en-US" sz="1000" dirty="0">
              <a:solidFill>
                <a:schemeClr val="bg1"/>
              </a:solidFill>
              <a:latin typeface="Meiryo" charset="-128"/>
              <a:ea typeface="Meiryo" charset="-128"/>
              <a:cs typeface="Meiryo" charset="-128"/>
            </a:endParaRPr>
          </a:p>
        </p:txBody>
      </p:sp>
      <p:sp>
        <p:nvSpPr>
          <p:cNvPr id="10" name="正方形/長方形 9"/>
          <p:cNvSpPr/>
          <p:nvPr/>
        </p:nvSpPr>
        <p:spPr>
          <a:xfrm>
            <a:off x="3509181" y="5887362"/>
            <a:ext cx="2134049" cy="296481"/>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b="1" dirty="0">
                <a:solidFill>
                  <a:schemeClr val="bg1"/>
                </a:solidFill>
                <a:latin typeface="Meiryo" charset="-128"/>
                <a:ea typeface="Meiryo" charset="-128"/>
                <a:cs typeface="Meiryo" charset="-128"/>
              </a:rPr>
              <a:t>大量端末の接続</a:t>
            </a:r>
            <a:endParaRPr kumimoji="1" lang="ja-JP" altLang="en-US" sz="1000" dirty="0">
              <a:solidFill>
                <a:schemeClr val="bg1"/>
              </a:solidFill>
              <a:latin typeface="Meiryo" charset="-128"/>
              <a:ea typeface="Meiryo" charset="-128"/>
              <a:cs typeface="Meiryo" charset="-128"/>
            </a:endParaRPr>
          </a:p>
        </p:txBody>
      </p:sp>
      <p:sp>
        <p:nvSpPr>
          <p:cNvPr id="11" name="正方形/長方形 10"/>
          <p:cNvSpPr/>
          <p:nvPr/>
        </p:nvSpPr>
        <p:spPr>
          <a:xfrm>
            <a:off x="5868025" y="5887362"/>
            <a:ext cx="2134049" cy="296481"/>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b="1" dirty="0">
                <a:solidFill>
                  <a:schemeClr val="bg1"/>
                </a:solidFill>
                <a:latin typeface="Meiryo" charset="-128"/>
                <a:ea typeface="Meiryo" charset="-128"/>
                <a:cs typeface="Meiryo" charset="-128"/>
              </a:rPr>
              <a:t>超低遅延・超高信頼性</a:t>
            </a:r>
            <a:endParaRPr kumimoji="1" lang="ja-JP" altLang="en-US" sz="1000" dirty="0">
              <a:solidFill>
                <a:schemeClr val="bg1"/>
              </a:solidFill>
              <a:latin typeface="Meiryo" charset="-128"/>
              <a:ea typeface="Meiryo" charset="-128"/>
              <a:cs typeface="Meiryo" charset="-128"/>
            </a:endParaRPr>
          </a:p>
        </p:txBody>
      </p:sp>
      <p:sp>
        <p:nvSpPr>
          <p:cNvPr id="12" name="テキスト ボックス 11"/>
          <p:cNvSpPr txBox="1"/>
          <p:nvPr/>
        </p:nvSpPr>
        <p:spPr>
          <a:xfrm>
            <a:off x="4185378" y="5361969"/>
            <a:ext cx="779381" cy="584775"/>
          </a:xfrm>
          <a:prstGeom prst="rect">
            <a:avLst/>
          </a:prstGeom>
          <a:noFill/>
        </p:spPr>
        <p:txBody>
          <a:bodyPr wrap="none" rtlCol="0">
            <a:spAutoFit/>
          </a:bodyPr>
          <a:lstStyle/>
          <a:p>
            <a:pPr algn="ctr"/>
            <a:r>
              <a:rPr kumimoji="1" lang="en-US" altLang="ja-JP" sz="3200" b="1" dirty="0">
                <a:solidFill>
                  <a:schemeClr val="bg1"/>
                </a:solidFill>
                <a:latin typeface="Meiryo" charset="-128"/>
                <a:ea typeface="Meiryo" charset="-128"/>
                <a:cs typeface="Meiryo" charset="-128"/>
              </a:rPr>
              <a:t>5G</a:t>
            </a:r>
            <a:endParaRPr kumimoji="1" lang="ja-JP" altLang="en-US" sz="3200" b="1" dirty="0">
              <a:solidFill>
                <a:schemeClr val="bg1"/>
              </a:solidFill>
              <a:latin typeface="Meiryo" charset="-128"/>
              <a:ea typeface="Meiryo" charset="-128"/>
              <a:cs typeface="Meiryo" charset="-128"/>
            </a:endParaRPr>
          </a:p>
        </p:txBody>
      </p:sp>
      <p:sp>
        <p:nvSpPr>
          <p:cNvPr id="13" name="正方形/長方形 12"/>
          <p:cNvSpPr/>
          <p:nvPr/>
        </p:nvSpPr>
        <p:spPr>
          <a:xfrm>
            <a:off x="988043" y="4894381"/>
            <a:ext cx="7167914" cy="434609"/>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schemeClr val="bg1"/>
                </a:solidFill>
                <a:latin typeface="Meiryo" charset="-128"/>
                <a:ea typeface="Meiryo" charset="-128"/>
                <a:cs typeface="Meiryo" charset="-128"/>
              </a:rPr>
              <a:t>ネットワーク・スライシング</a:t>
            </a:r>
          </a:p>
        </p:txBody>
      </p:sp>
      <p:sp>
        <p:nvSpPr>
          <p:cNvPr id="14" name="正方形/長方形 13"/>
          <p:cNvSpPr/>
          <p:nvPr/>
        </p:nvSpPr>
        <p:spPr>
          <a:xfrm>
            <a:off x="988043" y="1041109"/>
            <a:ext cx="1381939" cy="3759049"/>
          </a:xfrm>
          <a:prstGeom prst="rect">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正方形/長方形 14"/>
          <p:cNvSpPr/>
          <p:nvPr/>
        </p:nvSpPr>
        <p:spPr>
          <a:xfrm>
            <a:off x="2434536" y="1041109"/>
            <a:ext cx="1381939" cy="3759049"/>
          </a:xfrm>
          <a:prstGeom prst="rect">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 name="正方形/長方形 15"/>
          <p:cNvSpPr/>
          <p:nvPr/>
        </p:nvSpPr>
        <p:spPr>
          <a:xfrm>
            <a:off x="3881030" y="1041109"/>
            <a:ext cx="1381939" cy="3759049"/>
          </a:xfrm>
          <a:prstGeom prst="rect">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 name="正方形/長方形 16"/>
          <p:cNvSpPr/>
          <p:nvPr/>
        </p:nvSpPr>
        <p:spPr>
          <a:xfrm>
            <a:off x="5327524" y="1041109"/>
            <a:ext cx="1381939" cy="3759049"/>
          </a:xfrm>
          <a:prstGeom prst="rect">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正方形/長方形 17"/>
          <p:cNvSpPr/>
          <p:nvPr/>
        </p:nvSpPr>
        <p:spPr>
          <a:xfrm>
            <a:off x="6774018" y="1041109"/>
            <a:ext cx="1381939" cy="3759049"/>
          </a:xfrm>
          <a:prstGeom prst="rect">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テキスト ボックス 18"/>
          <p:cNvSpPr txBox="1"/>
          <p:nvPr/>
        </p:nvSpPr>
        <p:spPr>
          <a:xfrm>
            <a:off x="977252" y="4159586"/>
            <a:ext cx="1381938" cy="584775"/>
          </a:xfrm>
          <a:prstGeom prst="rect">
            <a:avLst/>
          </a:prstGeom>
          <a:noFill/>
        </p:spPr>
        <p:txBody>
          <a:bodyPr wrap="square" rtlCol="0">
            <a:spAutoFit/>
          </a:bodyPr>
          <a:lstStyle/>
          <a:p>
            <a:pPr algn="ctr"/>
            <a:r>
              <a:rPr kumimoji="1" lang="ja-JP" altLang="en-US" sz="2400" dirty="0">
                <a:solidFill>
                  <a:schemeClr val="accent4">
                    <a:lumMod val="75000"/>
                  </a:schemeClr>
                </a:solidFill>
                <a:latin typeface="Meiryo" charset="-128"/>
                <a:ea typeface="Meiryo" charset="-128"/>
                <a:cs typeface="Meiryo" charset="-128"/>
              </a:rPr>
              <a:t>高効率</a:t>
            </a:r>
            <a:endParaRPr kumimoji="1" lang="en-US" altLang="ja-JP" sz="2400" dirty="0">
              <a:solidFill>
                <a:schemeClr val="accent4">
                  <a:lumMod val="75000"/>
                </a:schemeClr>
              </a:solidFill>
              <a:latin typeface="Meiryo" charset="-128"/>
              <a:ea typeface="Meiryo" charset="-128"/>
              <a:cs typeface="Meiryo" charset="-128"/>
            </a:endParaRPr>
          </a:p>
          <a:p>
            <a:pPr algn="ctr"/>
            <a:r>
              <a:rPr lang="ja-JP" altLang="en-US" sz="800" dirty="0">
                <a:solidFill>
                  <a:schemeClr val="accent4">
                    <a:lumMod val="75000"/>
                  </a:schemeClr>
                </a:solidFill>
                <a:latin typeface="Meiryo" charset="-128"/>
                <a:ea typeface="Meiryo" charset="-128"/>
                <a:cs typeface="Meiryo" charset="-128"/>
              </a:rPr>
              <a:t>ネットワーク・スライス</a:t>
            </a:r>
            <a:endParaRPr kumimoji="1" lang="ja-JP" altLang="en-US" sz="800" dirty="0">
              <a:solidFill>
                <a:schemeClr val="accent4">
                  <a:lumMod val="75000"/>
                </a:schemeClr>
              </a:solidFill>
              <a:latin typeface="Meiryo" charset="-128"/>
              <a:ea typeface="Meiryo" charset="-128"/>
              <a:cs typeface="Meiryo" charset="-128"/>
            </a:endParaRPr>
          </a:p>
        </p:txBody>
      </p:sp>
      <p:sp>
        <p:nvSpPr>
          <p:cNvPr id="20" name="テキスト ボックス 19"/>
          <p:cNvSpPr txBox="1"/>
          <p:nvPr/>
        </p:nvSpPr>
        <p:spPr>
          <a:xfrm>
            <a:off x="2423745" y="4157168"/>
            <a:ext cx="1381938" cy="584775"/>
          </a:xfrm>
          <a:prstGeom prst="rect">
            <a:avLst/>
          </a:prstGeom>
          <a:noFill/>
        </p:spPr>
        <p:txBody>
          <a:bodyPr wrap="square" rtlCol="0">
            <a:spAutoFit/>
          </a:bodyPr>
          <a:lstStyle/>
          <a:p>
            <a:pPr algn="ctr"/>
            <a:r>
              <a:rPr kumimoji="1" lang="ja-JP" altLang="en-US" sz="2400" dirty="0">
                <a:solidFill>
                  <a:schemeClr val="accent4">
                    <a:lumMod val="75000"/>
                  </a:schemeClr>
                </a:solidFill>
                <a:latin typeface="Meiryo" charset="-128"/>
                <a:ea typeface="Meiryo" charset="-128"/>
                <a:cs typeface="Meiryo" charset="-128"/>
              </a:rPr>
              <a:t>低遅延</a:t>
            </a:r>
            <a:endParaRPr kumimoji="1" lang="en-US" altLang="ja-JP" sz="2400" dirty="0">
              <a:solidFill>
                <a:schemeClr val="accent4">
                  <a:lumMod val="75000"/>
                </a:schemeClr>
              </a:solidFill>
              <a:latin typeface="Meiryo" charset="-128"/>
              <a:ea typeface="Meiryo" charset="-128"/>
              <a:cs typeface="Meiryo" charset="-128"/>
            </a:endParaRPr>
          </a:p>
          <a:p>
            <a:pPr algn="ctr"/>
            <a:r>
              <a:rPr lang="ja-JP" altLang="en-US" sz="800" dirty="0">
                <a:solidFill>
                  <a:schemeClr val="accent4">
                    <a:lumMod val="75000"/>
                  </a:schemeClr>
                </a:solidFill>
                <a:latin typeface="Meiryo" charset="-128"/>
                <a:ea typeface="Meiryo" charset="-128"/>
                <a:cs typeface="Meiryo" charset="-128"/>
              </a:rPr>
              <a:t>ネットワーク・スライス</a:t>
            </a:r>
            <a:endParaRPr kumimoji="1" lang="ja-JP" altLang="en-US" sz="800" dirty="0">
              <a:solidFill>
                <a:schemeClr val="accent4">
                  <a:lumMod val="75000"/>
                </a:schemeClr>
              </a:solidFill>
              <a:latin typeface="Meiryo" charset="-128"/>
              <a:ea typeface="Meiryo" charset="-128"/>
              <a:cs typeface="Meiryo" charset="-128"/>
            </a:endParaRPr>
          </a:p>
        </p:txBody>
      </p:sp>
      <p:sp>
        <p:nvSpPr>
          <p:cNvPr id="21" name="テキスト ボックス 20"/>
          <p:cNvSpPr txBox="1"/>
          <p:nvPr/>
        </p:nvSpPr>
        <p:spPr>
          <a:xfrm>
            <a:off x="3889670" y="4157168"/>
            <a:ext cx="1381938" cy="584775"/>
          </a:xfrm>
          <a:prstGeom prst="rect">
            <a:avLst/>
          </a:prstGeom>
          <a:noFill/>
        </p:spPr>
        <p:txBody>
          <a:bodyPr wrap="square" rtlCol="0">
            <a:spAutoFit/>
          </a:bodyPr>
          <a:lstStyle/>
          <a:p>
            <a:pPr algn="ctr"/>
            <a:r>
              <a:rPr lang="ja-JP" altLang="en-US" sz="2400">
                <a:solidFill>
                  <a:schemeClr val="accent4">
                    <a:lumMod val="75000"/>
                  </a:schemeClr>
                </a:solidFill>
                <a:latin typeface="Meiryo" charset="-128"/>
                <a:ea typeface="Meiryo" charset="-128"/>
                <a:cs typeface="Meiryo" charset="-128"/>
              </a:rPr>
              <a:t>高信頼</a:t>
            </a:r>
            <a:endParaRPr kumimoji="1" lang="en-US" altLang="ja-JP" sz="2400" dirty="0">
              <a:solidFill>
                <a:schemeClr val="accent4">
                  <a:lumMod val="75000"/>
                </a:schemeClr>
              </a:solidFill>
              <a:latin typeface="Meiryo" charset="-128"/>
              <a:ea typeface="Meiryo" charset="-128"/>
              <a:cs typeface="Meiryo" charset="-128"/>
            </a:endParaRPr>
          </a:p>
          <a:p>
            <a:pPr algn="ctr"/>
            <a:r>
              <a:rPr lang="ja-JP" altLang="en-US" sz="800" dirty="0">
                <a:solidFill>
                  <a:schemeClr val="accent4">
                    <a:lumMod val="75000"/>
                  </a:schemeClr>
                </a:solidFill>
                <a:latin typeface="Meiryo" charset="-128"/>
                <a:ea typeface="Meiryo" charset="-128"/>
                <a:cs typeface="Meiryo" charset="-128"/>
              </a:rPr>
              <a:t>ネットワーク・スライス</a:t>
            </a:r>
            <a:endParaRPr kumimoji="1" lang="ja-JP" altLang="en-US" sz="800" dirty="0">
              <a:solidFill>
                <a:schemeClr val="accent4">
                  <a:lumMod val="75000"/>
                </a:schemeClr>
              </a:solidFill>
              <a:latin typeface="Meiryo" charset="-128"/>
              <a:ea typeface="Meiryo" charset="-128"/>
              <a:cs typeface="Meiryo" charset="-128"/>
            </a:endParaRPr>
          </a:p>
        </p:txBody>
      </p:sp>
      <p:sp>
        <p:nvSpPr>
          <p:cNvPr id="22" name="テキスト ボックス 21"/>
          <p:cNvSpPr txBox="1"/>
          <p:nvPr/>
        </p:nvSpPr>
        <p:spPr>
          <a:xfrm>
            <a:off x="5207678" y="4157167"/>
            <a:ext cx="1612991" cy="584775"/>
          </a:xfrm>
          <a:prstGeom prst="rect">
            <a:avLst/>
          </a:prstGeom>
          <a:noFill/>
        </p:spPr>
        <p:txBody>
          <a:bodyPr wrap="square" rtlCol="0">
            <a:spAutoFit/>
          </a:bodyPr>
          <a:lstStyle/>
          <a:p>
            <a:pPr algn="ctr"/>
            <a:r>
              <a:rPr lang="ja-JP" altLang="en-US" sz="2400" dirty="0">
                <a:solidFill>
                  <a:schemeClr val="accent4">
                    <a:lumMod val="75000"/>
                  </a:schemeClr>
                </a:solidFill>
                <a:latin typeface="Meiryo" charset="-128"/>
                <a:ea typeface="Meiryo" charset="-128"/>
                <a:cs typeface="Meiryo" charset="-128"/>
              </a:rPr>
              <a:t>セキュア</a:t>
            </a:r>
            <a:endParaRPr lang="en-US" altLang="ja-JP" sz="2400" dirty="0">
              <a:solidFill>
                <a:schemeClr val="accent4">
                  <a:lumMod val="75000"/>
                </a:schemeClr>
              </a:solidFill>
              <a:latin typeface="Meiryo" charset="-128"/>
              <a:ea typeface="Meiryo" charset="-128"/>
              <a:cs typeface="Meiryo" charset="-128"/>
            </a:endParaRPr>
          </a:p>
          <a:p>
            <a:pPr algn="ctr"/>
            <a:r>
              <a:rPr lang="ja-JP" altLang="en-US" sz="800" dirty="0">
                <a:solidFill>
                  <a:schemeClr val="accent4">
                    <a:lumMod val="75000"/>
                  </a:schemeClr>
                </a:solidFill>
                <a:latin typeface="Meiryo" charset="-128"/>
                <a:ea typeface="Meiryo" charset="-128"/>
                <a:cs typeface="Meiryo" charset="-128"/>
              </a:rPr>
              <a:t>ネットワーク・スライス</a:t>
            </a:r>
            <a:endParaRPr kumimoji="1" lang="ja-JP" altLang="en-US" sz="800" dirty="0">
              <a:solidFill>
                <a:schemeClr val="accent4">
                  <a:lumMod val="75000"/>
                </a:schemeClr>
              </a:solidFill>
              <a:latin typeface="Meiryo" charset="-128"/>
              <a:ea typeface="Meiryo" charset="-128"/>
              <a:cs typeface="Meiryo" charset="-128"/>
            </a:endParaRPr>
          </a:p>
        </p:txBody>
      </p:sp>
      <p:sp>
        <p:nvSpPr>
          <p:cNvPr id="23" name="テキスト ボックス 22"/>
          <p:cNvSpPr txBox="1"/>
          <p:nvPr/>
        </p:nvSpPr>
        <p:spPr>
          <a:xfrm>
            <a:off x="6774019" y="4146970"/>
            <a:ext cx="1381938" cy="584775"/>
          </a:xfrm>
          <a:prstGeom prst="rect">
            <a:avLst/>
          </a:prstGeom>
          <a:noFill/>
        </p:spPr>
        <p:txBody>
          <a:bodyPr wrap="square" rtlCol="0">
            <a:spAutoFit/>
          </a:bodyPr>
          <a:lstStyle/>
          <a:p>
            <a:pPr algn="ctr"/>
            <a:r>
              <a:rPr lang="ja-JP" altLang="en-US" sz="2400" dirty="0">
                <a:solidFill>
                  <a:schemeClr val="accent4">
                    <a:lumMod val="75000"/>
                  </a:schemeClr>
                </a:solidFill>
                <a:latin typeface="Meiryo" charset="-128"/>
                <a:ea typeface="Meiryo" charset="-128"/>
                <a:cs typeface="Meiryo" charset="-128"/>
              </a:rPr>
              <a:t>企業別</a:t>
            </a:r>
            <a:endParaRPr lang="en-US" altLang="ja-JP" sz="2400" dirty="0">
              <a:solidFill>
                <a:schemeClr val="accent4">
                  <a:lumMod val="75000"/>
                </a:schemeClr>
              </a:solidFill>
              <a:latin typeface="Meiryo" charset="-128"/>
              <a:ea typeface="Meiryo" charset="-128"/>
              <a:cs typeface="Meiryo" charset="-128"/>
            </a:endParaRPr>
          </a:p>
          <a:p>
            <a:pPr algn="ctr"/>
            <a:r>
              <a:rPr lang="ja-JP" altLang="en-US" sz="800" dirty="0">
                <a:solidFill>
                  <a:schemeClr val="accent4">
                    <a:lumMod val="75000"/>
                  </a:schemeClr>
                </a:solidFill>
                <a:latin typeface="Meiryo" charset="-128"/>
                <a:ea typeface="Meiryo" charset="-128"/>
                <a:cs typeface="Meiryo" charset="-128"/>
              </a:rPr>
              <a:t>ネットワーク・スライス</a:t>
            </a:r>
            <a:endParaRPr kumimoji="1" lang="ja-JP" altLang="en-US" sz="800" dirty="0">
              <a:solidFill>
                <a:schemeClr val="accent4">
                  <a:lumMod val="75000"/>
                </a:schemeClr>
              </a:solidFill>
              <a:latin typeface="Meiryo" charset="-128"/>
              <a:ea typeface="Meiryo" charset="-128"/>
              <a:cs typeface="Meiryo" charset="-128"/>
            </a:endParaRPr>
          </a:p>
        </p:txBody>
      </p:sp>
      <p:sp>
        <p:nvSpPr>
          <p:cNvPr id="24" name="正方形/長方形 23"/>
          <p:cNvSpPr/>
          <p:nvPr/>
        </p:nvSpPr>
        <p:spPr>
          <a:xfrm>
            <a:off x="1148065" y="1388848"/>
            <a:ext cx="1048950" cy="748703"/>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エネルギー関連機器の監視や制御</a:t>
            </a:r>
          </a:p>
        </p:txBody>
      </p:sp>
      <p:sp>
        <p:nvSpPr>
          <p:cNvPr id="25" name="正方形/長方形 24"/>
          <p:cNvSpPr/>
          <p:nvPr/>
        </p:nvSpPr>
        <p:spPr>
          <a:xfrm>
            <a:off x="1148066" y="2351545"/>
            <a:ext cx="1048950" cy="748703"/>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農業設備や機器の監視や制御</a:t>
            </a:r>
          </a:p>
        </p:txBody>
      </p:sp>
      <p:sp>
        <p:nvSpPr>
          <p:cNvPr id="26" name="正方形/長方形 25"/>
          <p:cNvSpPr/>
          <p:nvPr/>
        </p:nvSpPr>
        <p:spPr>
          <a:xfrm>
            <a:off x="1148065" y="3314242"/>
            <a:ext cx="1048950" cy="748703"/>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物流トレーサビリティ</a:t>
            </a:r>
          </a:p>
        </p:txBody>
      </p:sp>
      <p:sp>
        <p:nvSpPr>
          <p:cNvPr id="27" name="正方形/長方形 26"/>
          <p:cNvSpPr/>
          <p:nvPr/>
        </p:nvSpPr>
        <p:spPr>
          <a:xfrm>
            <a:off x="2590239" y="1388848"/>
            <a:ext cx="1048950" cy="748703"/>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遠隔医療</a:t>
            </a:r>
          </a:p>
        </p:txBody>
      </p:sp>
      <p:sp>
        <p:nvSpPr>
          <p:cNvPr id="28" name="正方形/長方形 27"/>
          <p:cNvSpPr/>
          <p:nvPr/>
        </p:nvSpPr>
        <p:spPr>
          <a:xfrm>
            <a:off x="2590240" y="2351545"/>
            <a:ext cx="1048950" cy="748703"/>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各種設備機器の監視と制御</a:t>
            </a:r>
          </a:p>
        </p:txBody>
      </p:sp>
      <p:sp>
        <p:nvSpPr>
          <p:cNvPr id="29" name="正方形/長方形 28"/>
          <p:cNvSpPr/>
          <p:nvPr/>
        </p:nvSpPr>
        <p:spPr>
          <a:xfrm>
            <a:off x="2590239" y="3314242"/>
            <a:ext cx="1048950" cy="748703"/>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ゲーム</a:t>
            </a:r>
          </a:p>
        </p:txBody>
      </p:sp>
      <p:sp>
        <p:nvSpPr>
          <p:cNvPr id="30" name="正方形/長方形 29"/>
          <p:cNvSpPr/>
          <p:nvPr/>
        </p:nvSpPr>
        <p:spPr>
          <a:xfrm>
            <a:off x="4047525" y="1388848"/>
            <a:ext cx="1048950" cy="748703"/>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災害対応</a:t>
            </a:r>
          </a:p>
        </p:txBody>
      </p:sp>
      <p:sp>
        <p:nvSpPr>
          <p:cNvPr id="31" name="正方形/長方形 30"/>
          <p:cNvSpPr/>
          <p:nvPr/>
        </p:nvSpPr>
        <p:spPr>
          <a:xfrm>
            <a:off x="4047526" y="2351545"/>
            <a:ext cx="1048950" cy="748703"/>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a:solidFill>
                  <a:srgbClr val="FFFFFF"/>
                </a:solidFill>
                <a:latin typeface="Meiryo" charset="-128"/>
                <a:ea typeface="Meiryo" charset="-128"/>
                <a:cs typeface="Meiryo" charset="-128"/>
              </a:rPr>
              <a:t>自動車</a:t>
            </a:r>
            <a:endParaRPr lang="en-US" altLang="ja-JP" sz="1200" dirty="0">
              <a:solidFill>
                <a:srgbClr val="FFFFFF"/>
              </a:solidFill>
              <a:latin typeface="Meiryo" charset="-128"/>
              <a:ea typeface="Meiryo" charset="-128"/>
              <a:cs typeface="Meiryo" charset="-128"/>
            </a:endParaRPr>
          </a:p>
          <a:p>
            <a:pPr algn="ctr"/>
            <a:r>
              <a:rPr kumimoji="1" lang="en-US" altLang="ja-JP" sz="1000" dirty="0">
                <a:solidFill>
                  <a:srgbClr val="FFFFFF"/>
                </a:solidFill>
                <a:latin typeface="Meiryo" charset="-128"/>
                <a:ea typeface="Meiryo" charset="-128"/>
                <a:cs typeface="Meiryo" charset="-128"/>
              </a:rPr>
              <a:t>TIS</a:t>
            </a:r>
            <a:r>
              <a:rPr kumimoji="1" lang="ja-JP" altLang="en-US" sz="1000" dirty="0">
                <a:solidFill>
                  <a:srgbClr val="FFFFFF"/>
                </a:solidFill>
                <a:latin typeface="Meiryo" charset="-128"/>
                <a:ea typeface="Meiryo" charset="-128"/>
                <a:cs typeface="Meiryo" charset="-128"/>
              </a:rPr>
              <a:t>や自動運転</a:t>
            </a:r>
          </a:p>
        </p:txBody>
      </p:sp>
      <p:sp>
        <p:nvSpPr>
          <p:cNvPr id="32" name="正方形/長方形 31"/>
          <p:cNvSpPr/>
          <p:nvPr/>
        </p:nvSpPr>
        <p:spPr>
          <a:xfrm>
            <a:off x="4047525" y="3314242"/>
            <a:ext cx="1048950" cy="748703"/>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公共交通</a:t>
            </a:r>
            <a:endParaRPr kumimoji="1" lang="en-US" altLang="ja-JP" sz="1200" dirty="0">
              <a:solidFill>
                <a:srgbClr val="FFFFFF"/>
              </a:solidFill>
              <a:latin typeface="Meiryo" charset="-128"/>
              <a:ea typeface="Meiryo" charset="-128"/>
              <a:cs typeface="Meiryo" charset="-128"/>
            </a:endParaRPr>
          </a:p>
          <a:p>
            <a:pPr algn="ctr"/>
            <a:r>
              <a:rPr kumimoji="1" lang="ja-JP" altLang="en-US" sz="1200" dirty="0">
                <a:solidFill>
                  <a:srgbClr val="FFFFFF"/>
                </a:solidFill>
                <a:latin typeface="Meiryo" charset="-128"/>
                <a:ea typeface="Meiryo" charset="-128"/>
                <a:cs typeface="Meiryo" charset="-128"/>
              </a:rPr>
              <a:t>機関</a:t>
            </a:r>
          </a:p>
        </p:txBody>
      </p:sp>
      <p:sp>
        <p:nvSpPr>
          <p:cNvPr id="33" name="正方形/長方形 32"/>
          <p:cNvSpPr/>
          <p:nvPr/>
        </p:nvSpPr>
        <p:spPr>
          <a:xfrm>
            <a:off x="5489699" y="1388848"/>
            <a:ext cx="1048950" cy="748703"/>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医療</a:t>
            </a:r>
            <a:endParaRPr kumimoji="1" lang="en-US" altLang="ja-JP" sz="1200" dirty="0">
              <a:solidFill>
                <a:srgbClr val="FFFFFF"/>
              </a:solidFill>
              <a:latin typeface="Meiryo" charset="-128"/>
              <a:ea typeface="Meiryo" charset="-128"/>
              <a:cs typeface="Meiryo" charset="-128"/>
            </a:endParaRPr>
          </a:p>
          <a:p>
            <a:pPr algn="ctr"/>
            <a:r>
              <a:rPr lang="ja-JP" altLang="en-US" sz="1200" dirty="0">
                <a:solidFill>
                  <a:srgbClr val="FFFFFF"/>
                </a:solidFill>
                <a:latin typeface="Meiryo" charset="-128"/>
                <a:ea typeface="Meiryo" charset="-128"/>
                <a:cs typeface="Meiryo" charset="-128"/>
              </a:rPr>
              <a:t>遠隔医療や地域医療</a:t>
            </a:r>
            <a:endParaRPr kumimoji="1" lang="ja-JP" altLang="en-US" sz="1200" dirty="0">
              <a:solidFill>
                <a:srgbClr val="FFFFFF"/>
              </a:solidFill>
              <a:latin typeface="Meiryo" charset="-128"/>
              <a:ea typeface="Meiryo" charset="-128"/>
              <a:cs typeface="Meiryo" charset="-128"/>
            </a:endParaRPr>
          </a:p>
        </p:txBody>
      </p:sp>
      <p:sp>
        <p:nvSpPr>
          <p:cNvPr id="34" name="正方形/長方形 33"/>
          <p:cNvSpPr/>
          <p:nvPr/>
        </p:nvSpPr>
        <p:spPr>
          <a:xfrm>
            <a:off x="5489700" y="2351545"/>
            <a:ext cx="1048950" cy="748703"/>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a:solidFill>
                  <a:srgbClr val="FFFFFF"/>
                </a:solidFill>
                <a:latin typeface="Meiryo" charset="-128"/>
                <a:ea typeface="Meiryo" charset="-128"/>
                <a:cs typeface="Meiryo" charset="-128"/>
              </a:rPr>
              <a:t>自治体</a:t>
            </a:r>
            <a:endParaRPr lang="en-US" altLang="ja-JP" sz="1200" dirty="0">
              <a:solidFill>
                <a:srgbClr val="FFFFFF"/>
              </a:solidFill>
              <a:latin typeface="Meiryo" charset="-128"/>
              <a:ea typeface="Meiryo" charset="-128"/>
              <a:cs typeface="Meiryo" charset="-128"/>
            </a:endParaRPr>
          </a:p>
          <a:p>
            <a:pPr algn="ctr"/>
            <a:r>
              <a:rPr lang="ja-JP" altLang="en-US" sz="1000" dirty="0">
                <a:solidFill>
                  <a:srgbClr val="FFFFFF"/>
                </a:solidFill>
                <a:latin typeface="Meiryo" charset="-128"/>
                <a:ea typeface="Meiryo" charset="-128"/>
                <a:cs typeface="Meiryo" charset="-128"/>
              </a:rPr>
              <a:t>行政</a:t>
            </a:r>
            <a:r>
              <a:rPr kumimoji="1" lang="ja-JP" altLang="en-US" sz="1000" dirty="0">
                <a:solidFill>
                  <a:srgbClr val="FFFFFF"/>
                </a:solidFill>
                <a:latin typeface="Meiryo" charset="-128"/>
                <a:ea typeface="Meiryo" charset="-128"/>
                <a:cs typeface="Meiryo" charset="-128"/>
              </a:rPr>
              <a:t>サービス</a:t>
            </a:r>
          </a:p>
        </p:txBody>
      </p:sp>
      <p:sp>
        <p:nvSpPr>
          <p:cNvPr id="35" name="正方形/長方形 34"/>
          <p:cNvSpPr/>
          <p:nvPr/>
        </p:nvSpPr>
        <p:spPr>
          <a:xfrm>
            <a:off x="5489699" y="3314242"/>
            <a:ext cx="1048950" cy="748703"/>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金融</a:t>
            </a:r>
            <a:endParaRPr kumimoji="1" lang="en-US" altLang="ja-JP" sz="1200" dirty="0">
              <a:solidFill>
                <a:srgbClr val="FFFFFF"/>
              </a:solidFill>
              <a:latin typeface="Meiryo" charset="-128"/>
              <a:ea typeface="Meiryo" charset="-128"/>
              <a:cs typeface="Meiryo" charset="-128"/>
            </a:endParaRPr>
          </a:p>
          <a:p>
            <a:pPr algn="ctr"/>
            <a:r>
              <a:rPr kumimoji="1" lang="ja-JP" altLang="en-US" sz="1200" dirty="0">
                <a:solidFill>
                  <a:srgbClr val="FFFFFF"/>
                </a:solidFill>
                <a:latin typeface="Meiryo" charset="-128"/>
                <a:ea typeface="Meiryo" charset="-128"/>
                <a:cs typeface="Meiryo" charset="-128"/>
              </a:rPr>
              <a:t>サービス</a:t>
            </a:r>
          </a:p>
        </p:txBody>
      </p:sp>
      <p:sp>
        <p:nvSpPr>
          <p:cNvPr id="36" name="正方形/長方形 35"/>
          <p:cNvSpPr/>
          <p:nvPr/>
        </p:nvSpPr>
        <p:spPr>
          <a:xfrm>
            <a:off x="6932246" y="1385883"/>
            <a:ext cx="1048950" cy="748703"/>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a:solidFill>
                  <a:srgbClr val="FFFFFF"/>
                </a:solidFill>
                <a:latin typeface="Meiryo" charset="-128"/>
                <a:ea typeface="Meiryo" charset="-128"/>
                <a:cs typeface="Meiryo" charset="-128"/>
              </a:rPr>
              <a:t>企業内</a:t>
            </a:r>
            <a:endParaRPr lang="en-US" altLang="ja-JP" sz="1200" dirty="0">
              <a:solidFill>
                <a:srgbClr val="FFFFFF"/>
              </a:solidFill>
              <a:latin typeface="Meiryo" charset="-128"/>
              <a:ea typeface="Meiryo" charset="-128"/>
              <a:cs typeface="Meiryo" charset="-128"/>
            </a:endParaRPr>
          </a:p>
          <a:p>
            <a:pPr algn="ctr"/>
            <a:r>
              <a:rPr lang="ja-JP" altLang="en-US" sz="1050" dirty="0">
                <a:solidFill>
                  <a:srgbClr val="FFFFFF"/>
                </a:solidFill>
                <a:latin typeface="Meiryo" charset="-128"/>
                <a:ea typeface="Meiryo" charset="-128"/>
                <a:cs typeface="Meiryo" charset="-128"/>
              </a:rPr>
              <a:t>業務システム</a:t>
            </a:r>
            <a:endParaRPr kumimoji="1" lang="ja-JP" altLang="en-US" sz="1050" dirty="0">
              <a:solidFill>
                <a:srgbClr val="FFFFFF"/>
              </a:solidFill>
              <a:latin typeface="Meiryo" charset="-128"/>
              <a:ea typeface="Meiryo" charset="-128"/>
              <a:cs typeface="Meiryo" charset="-128"/>
            </a:endParaRPr>
          </a:p>
        </p:txBody>
      </p:sp>
      <p:sp>
        <p:nvSpPr>
          <p:cNvPr id="37" name="正方形/長方形 36"/>
          <p:cNvSpPr/>
          <p:nvPr/>
        </p:nvSpPr>
        <p:spPr>
          <a:xfrm>
            <a:off x="6932247" y="2348580"/>
            <a:ext cx="1048950" cy="748703"/>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solidFill>
                  <a:srgbClr val="FFFFFF"/>
                </a:solidFill>
                <a:latin typeface="Meiryo" charset="-128"/>
                <a:ea typeface="Meiryo" charset="-128"/>
                <a:cs typeface="Meiryo" charset="-128"/>
              </a:rPr>
              <a:t>各種クラウド</a:t>
            </a:r>
            <a:endParaRPr kumimoji="1" lang="en-US" altLang="ja-JP" sz="1000" dirty="0">
              <a:solidFill>
                <a:srgbClr val="FFFFFF"/>
              </a:solidFill>
              <a:latin typeface="Meiryo" charset="-128"/>
              <a:ea typeface="Meiryo" charset="-128"/>
              <a:cs typeface="Meiryo" charset="-128"/>
            </a:endParaRPr>
          </a:p>
          <a:p>
            <a:pPr algn="ctr"/>
            <a:r>
              <a:rPr kumimoji="1" lang="ja-JP" altLang="en-US" sz="1000" dirty="0">
                <a:solidFill>
                  <a:srgbClr val="FFFFFF"/>
                </a:solidFill>
                <a:latin typeface="Meiryo" charset="-128"/>
                <a:ea typeface="Meiryo" charset="-128"/>
                <a:cs typeface="Meiryo" charset="-128"/>
              </a:rPr>
              <a:t>サービス</a:t>
            </a:r>
          </a:p>
        </p:txBody>
      </p:sp>
      <p:sp>
        <p:nvSpPr>
          <p:cNvPr id="38" name="正方形/長方形 37"/>
          <p:cNvSpPr/>
          <p:nvPr/>
        </p:nvSpPr>
        <p:spPr>
          <a:xfrm>
            <a:off x="6932246" y="3311277"/>
            <a:ext cx="1048950" cy="748703"/>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a:t>
            </a:r>
          </a:p>
        </p:txBody>
      </p:sp>
    </p:spTree>
    <p:extLst>
      <p:ext uri="{BB962C8B-B14F-4D97-AF65-F5344CB8AC3E}">
        <p14:creationId xmlns:p14="http://schemas.microsoft.com/office/powerpoint/2010/main" val="32681377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第５世代通信におけるネットワーク・スライス</a:t>
            </a:r>
          </a:p>
        </p:txBody>
      </p:sp>
      <p:sp>
        <p:nvSpPr>
          <p:cNvPr id="3" name="スライド番号プレースホルダー 2"/>
          <p:cNvSpPr>
            <a:spLocks noGrp="1"/>
          </p:cNvSpPr>
          <p:nvPr>
            <p:ph type="sldNum" sz="quarter" idx="12"/>
          </p:nvPr>
        </p:nvSpPr>
        <p:spPr>
          <a:xfrm>
            <a:off x="6932246" y="6651702"/>
            <a:ext cx="2133600" cy="217800"/>
          </a:xfrm>
          <a:prstGeom prst="rect">
            <a:avLst/>
          </a:prstGeom>
        </p:spPr>
        <p:txBody>
          <a:bodyPr vert="horz" lIns="91440" tIns="45720" rIns="91440" bIns="45720" rtlCol="0" anchor="ctr"/>
          <a:lstStyle>
            <a:defPPr>
              <a:defRPr lang="ja-JP"/>
            </a:defPPr>
            <a:lvl1pPr marL="0" algn="r" defTabSz="457200" rtl="0" eaLnBrk="1" latinLnBrk="0" hangingPunct="1">
              <a:defRPr kumimoji="1" sz="1000" kern="1200">
                <a:solidFill>
                  <a:schemeClr val="bg1"/>
                </a:solidFill>
                <a:latin typeface="American Typewriter"/>
                <a:ea typeface="+mn-ea"/>
                <a:cs typeface="American Typewriter"/>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8FF8CC5D-A65D-5946-99B5-645367A967AD}" type="slidenum">
              <a:rPr lang="ja-JP" altLang="en-US" smtClean="0"/>
              <a:pPr/>
              <a:t>49</a:t>
            </a:fld>
            <a:endParaRPr kumimoji="1" lang="ja-JP" altLang="en-US"/>
          </a:p>
        </p:txBody>
      </p:sp>
      <p:sp>
        <p:nvSpPr>
          <p:cNvPr id="8" name="正方形/長方形 7"/>
          <p:cNvSpPr/>
          <p:nvPr/>
        </p:nvSpPr>
        <p:spPr>
          <a:xfrm>
            <a:off x="988043" y="5348785"/>
            <a:ext cx="7167914" cy="929281"/>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正方形/長方形 8"/>
          <p:cNvSpPr/>
          <p:nvPr/>
        </p:nvSpPr>
        <p:spPr>
          <a:xfrm>
            <a:off x="1148065" y="5887362"/>
            <a:ext cx="2134049" cy="296481"/>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b="1" dirty="0">
                <a:solidFill>
                  <a:schemeClr val="bg1"/>
                </a:solidFill>
                <a:latin typeface="Meiryo" charset="-128"/>
                <a:ea typeface="Meiryo" charset="-128"/>
                <a:cs typeface="Meiryo" charset="-128"/>
              </a:rPr>
              <a:t>高速・大容量データ通信</a:t>
            </a:r>
            <a:endParaRPr kumimoji="1" lang="ja-JP" altLang="en-US" sz="1000" dirty="0">
              <a:solidFill>
                <a:schemeClr val="bg1"/>
              </a:solidFill>
              <a:latin typeface="Meiryo" charset="-128"/>
              <a:ea typeface="Meiryo" charset="-128"/>
              <a:cs typeface="Meiryo" charset="-128"/>
            </a:endParaRPr>
          </a:p>
        </p:txBody>
      </p:sp>
      <p:sp>
        <p:nvSpPr>
          <p:cNvPr id="10" name="正方形/長方形 9"/>
          <p:cNvSpPr/>
          <p:nvPr/>
        </p:nvSpPr>
        <p:spPr>
          <a:xfrm>
            <a:off x="3509181" y="5887362"/>
            <a:ext cx="2134049" cy="296481"/>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b="1" dirty="0">
                <a:solidFill>
                  <a:schemeClr val="bg1"/>
                </a:solidFill>
                <a:latin typeface="Meiryo" charset="-128"/>
                <a:ea typeface="Meiryo" charset="-128"/>
                <a:cs typeface="Meiryo" charset="-128"/>
              </a:rPr>
              <a:t>大量端末の接続</a:t>
            </a:r>
            <a:endParaRPr kumimoji="1" lang="ja-JP" altLang="en-US" sz="1000" dirty="0">
              <a:solidFill>
                <a:schemeClr val="bg1"/>
              </a:solidFill>
              <a:latin typeface="Meiryo" charset="-128"/>
              <a:ea typeface="Meiryo" charset="-128"/>
              <a:cs typeface="Meiryo" charset="-128"/>
            </a:endParaRPr>
          </a:p>
        </p:txBody>
      </p:sp>
      <p:sp>
        <p:nvSpPr>
          <p:cNvPr id="11" name="正方形/長方形 10"/>
          <p:cNvSpPr/>
          <p:nvPr/>
        </p:nvSpPr>
        <p:spPr>
          <a:xfrm>
            <a:off x="5868025" y="5887362"/>
            <a:ext cx="2134049" cy="296481"/>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b="1" dirty="0">
                <a:solidFill>
                  <a:schemeClr val="bg1"/>
                </a:solidFill>
                <a:latin typeface="Meiryo" charset="-128"/>
                <a:ea typeface="Meiryo" charset="-128"/>
                <a:cs typeface="Meiryo" charset="-128"/>
              </a:rPr>
              <a:t>超低遅延・超高信頼性</a:t>
            </a:r>
            <a:endParaRPr kumimoji="1" lang="ja-JP" altLang="en-US" sz="1000" dirty="0">
              <a:solidFill>
                <a:schemeClr val="bg1"/>
              </a:solidFill>
              <a:latin typeface="Meiryo" charset="-128"/>
              <a:ea typeface="Meiryo" charset="-128"/>
              <a:cs typeface="Meiryo" charset="-128"/>
            </a:endParaRPr>
          </a:p>
        </p:txBody>
      </p:sp>
      <p:sp>
        <p:nvSpPr>
          <p:cNvPr id="12" name="テキスト ボックス 11"/>
          <p:cNvSpPr txBox="1"/>
          <p:nvPr/>
        </p:nvSpPr>
        <p:spPr>
          <a:xfrm>
            <a:off x="4185378" y="5361969"/>
            <a:ext cx="779381" cy="584775"/>
          </a:xfrm>
          <a:prstGeom prst="rect">
            <a:avLst/>
          </a:prstGeom>
          <a:noFill/>
        </p:spPr>
        <p:txBody>
          <a:bodyPr wrap="none" rtlCol="0">
            <a:spAutoFit/>
          </a:bodyPr>
          <a:lstStyle/>
          <a:p>
            <a:pPr algn="ctr"/>
            <a:r>
              <a:rPr kumimoji="1" lang="en-US" altLang="ja-JP" sz="3200" b="1" dirty="0">
                <a:solidFill>
                  <a:schemeClr val="bg1"/>
                </a:solidFill>
                <a:latin typeface="Meiryo" charset="-128"/>
                <a:ea typeface="Meiryo" charset="-128"/>
                <a:cs typeface="Meiryo" charset="-128"/>
              </a:rPr>
              <a:t>5G</a:t>
            </a:r>
            <a:endParaRPr kumimoji="1" lang="ja-JP" altLang="en-US" sz="3200" b="1" dirty="0">
              <a:solidFill>
                <a:schemeClr val="bg1"/>
              </a:solidFill>
              <a:latin typeface="Meiryo" charset="-128"/>
              <a:ea typeface="Meiryo" charset="-128"/>
              <a:cs typeface="Meiryo" charset="-128"/>
            </a:endParaRPr>
          </a:p>
        </p:txBody>
      </p:sp>
      <p:sp>
        <p:nvSpPr>
          <p:cNvPr id="13" name="正方形/長方形 12"/>
          <p:cNvSpPr/>
          <p:nvPr/>
        </p:nvSpPr>
        <p:spPr>
          <a:xfrm>
            <a:off x="988043" y="4894381"/>
            <a:ext cx="7167914" cy="434609"/>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schemeClr val="bg1"/>
                </a:solidFill>
                <a:latin typeface="Meiryo" charset="-128"/>
                <a:ea typeface="Meiryo" charset="-128"/>
                <a:cs typeface="Meiryo" charset="-128"/>
              </a:rPr>
              <a:t>ネットワーク・スライシング</a:t>
            </a:r>
          </a:p>
        </p:txBody>
      </p:sp>
      <p:sp>
        <p:nvSpPr>
          <p:cNvPr id="14" name="正方形/長方形 13"/>
          <p:cNvSpPr/>
          <p:nvPr/>
        </p:nvSpPr>
        <p:spPr>
          <a:xfrm>
            <a:off x="2311668" y="1038376"/>
            <a:ext cx="4520664" cy="3759049"/>
          </a:xfrm>
          <a:prstGeom prst="rect">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39" name="図形グループ 38"/>
          <p:cNvGrpSpPr/>
          <p:nvPr/>
        </p:nvGrpSpPr>
        <p:grpSpPr>
          <a:xfrm>
            <a:off x="1094488" y="1560096"/>
            <a:ext cx="498568" cy="500693"/>
            <a:chOff x="2667295" y="1059799"/>
            <a:chExt cx="681672" cy="722281"/>
          </a:xfrm>
        </p:grpSpPr>
        <p:sp>
          <p:nvSpPr>
            <p:cNvPr id="40" name="角丸四角形 39"/>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メイリオ"/>
                <a:ea typeface="メイリオ"/>
                <a:cs typeface="メイリオ"/>
              </a:endParaRPr>
            </a:p>
          </p:txBody>
        </p:sp>
        <p:pic>
          <p:nvPicPr>
            <p:cNvPr id="41" name="図 40"/>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667295" y="1059799"/>
              <a:ext cx="681672" cy="722281"/>
            </a:xfrm>
            <a:prstGeom prst="rect">
              <a:avLst/>
            </a:prstGeom>
          </p:spPr>
        </p:pic>
      </p:grpSp>
      <p:grpSp>
        <p:nvGrpSpPr>
          <p:cNvPr id="42" name="図形グループ 41"/>
          <p:cNvGrpSpPr/>
          <p:nvPr/>
        </p:nvGrpSpPr>
        <p:grpSpPr>
          <a:xfrm>
            <a:off x="1192245" y="1718194"/>
            <a:ext cx="201764" cy="409316"/>
            <a:chOff x="1946324" y="4125162"/>
            <a:chExt cx="969964" cy="2007872"/>
          </a:xfrm>
        </p:grpSpPr>
        <p:sp>
          <p:nvSpPr>
            <p:cNvPr id="43" name="円/楕円 42"/>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44" name="フローチャート: 論理積ゲート 43"/>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45" name="図形グループ 44"/>
          <p:cNvGrpSpPr/>
          <p:nvPr/>
        </p:nvGrpSpPr>
        <p:grpSpPr>
          <a:xfrm>
            <a:off x="1099142" y="3617158"/>
            <a:ext cx="250093" cy="208526"/>
            <a:chOff x="4000500" y="1182650"/>
            <a:chExt cx="499492" cy="545661"/>
          </a:xfrm>
        </p:grpSpPr>
        <p:sp>
          <p:nvSpPr>
            <p:cNvPr id="46" name="角丸四角形 45"/>
            <p:cNvSpPr/>
            <p:nvPr/>
          </p:nvSpPr>
          <p:spPr>
            <a:xfrm>
              <a:off x="4000500" y="1182650"/>
              <a:ext cx="499492" cy="545661"/>
            </a:xfrm>
            <a:prstGeom prst="roundRect">
              <a:avLst>
                <a:gd name="adj" fmla="val 10310"/>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47" name="正方形/長方形 46"/>
            <p:cNvSpPr/>
            <p:nvPr/>
          </p:nvSpPr>
          <p:spPr>
            <a:xfrm>
              <a:off x="4070350" y="1234549"/>
              <a:ext cx="368300" cy="283127"/>
            </a:xfrm>
            <a:prstGeom prst="rect">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600" dirty="0">
                <a:solidFill>
                  <a:srgbClr val="FFFFFF"/>
                </a:solidFill>
                <a:latin typeface="Meiryo" charset="-128"/>
                <a:ea typeface="Meiryo" charset="-128"/>
                <a:cs typeface="Meiryo" charset="-128"/>
              </a:endParaRPr>
            </a:p>
          </p:txBody>
        </p:sp>
      </p:grpSp>
      <p:pic>
        <p:nvPicPr>
          <p:cNvPr id="50" name="図 49" descr="imgres.jpg"/>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094488" y="2706283"/>
            <a:ext cx="498568" cy="342190"/>
          </a:xfrm>
          <a:prstGeom prst="rect">
            <a:avLst/>
          </a:prstGeom>
        </p:spPr>
      </p:pic>
      <p:sp>
        <p:nvSpPr>
          <p:cNvPr id="4" name="正方形/長方形 3"/>
          <p:cNvSpPr/>
          <p:nvPr/>
        </p:nvSpPr>
        <p:spPr>
          <a:xfrm>
            <a:off x="1659282" y="3886024"/>
            <a:ext cx="420853" cy="204806"/>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55" name="図形グループ 54"/>
          <p:cNvGrpSpPr/>
          <p:nvPr/>
        </p:nvGrpSpPr>
        <p:grpSpPr>
          <a:xfrm>
            <a:off x="1099142" y="3875312"/>
            <a:ext cx="250093" cy="208526"/>
            <a:chOff x="4000500" y="1182650"/>
            <a:chExt cx="499492" cy="545661"/>
          </a:xfrm>
        </p:grpSpPr>
        <p:sp>
          <p:nvSpPr>
            <p:cNvPr id="56" name="角丸四角形 55"/>
            <p:cNvSpPr/>
            <p:nvPr/>
          </p:nvSpPr>
          <p:spPr>
            <a:xfrm>
              <a:off x="4000500" y="1182650"/>
              <a:ext cx="499492" cy="545661"/>
            </a:xfrm>
            <a:prstGeom prst="roundRect">
              <a:avLst>
                <a:gd name="adj" fmla="val 10310"/>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57" name="正方形/長方形 56"/>
            <p:cNvSpPr/>
            <p:nvPr/>
          </p:nvSpPr>
          <p:spPr>
            <a:xfrm>
              <a:off x="4070350" y="1234549"/>
              <a:ext cx="368300" cy="283127"/>
            </a:xfrm>
            <a:prstGeom prst="rect">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600" dirty="0">
                <a:solidFill>
                  <a:srgbClr val="FFFFFF"/>
                </a:solidFill>
                <a:latin typeface="Meiryo" charset="-128"/>
                <a:ea typeface="Meiryo" charset="-128"/>
                <a:cs typeface="Meiryo" charset="-128"/>
              </a:endParaRPr>
            </a:p>
          </p:txBody>
        </p:sp>
      </p:grpSp>
      <p:grpSp>
        <p:nvGrpSpPr>
          <p:cNvPr id="58" name="図形グループ 57"/>
          <p:cNvGrpSpPr/>
          <p:nvPr/>
        </p:nvGrpSpPr>
        <p:grpSpPr>
          <a:xfrm>
            <a:off x="1099142" y="4131601"/>
            <a:ext cx="250093" cy="208526"/>
            <a:chOff x="4000500" y="1182650"/>
            <a:chExt cx="499492" cy="545661"/>
          </a:xfrm>
        </p:grpSpPr>
        <p:sp>
          <p:nvSpPr>
            <p:cNvPr id="59" name="角丸四角形 58"/>
            <p:cNvSpPr/>
            <p:nvPr/>
          </p:nvSpPr>
          <p:spPr>
            <a:xfrm>
              <a:off x="4000500" y="1182650"/>
              <a:ext cx="499492" cy="545661"/>
            </a:xfrm>
            <a:prstGeom prst="roundRect">
              <a:avLst>
                <a:gd name="adj" fmla="val 10310"/>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60" name="正方形/長方形 59"/>
            <p:cNvSpPr/>
            <p:nvPr/>
          </p:nvSpPr>
          <p:spPr>
            <a:xfrm>
              <a:off x="4070350" y="1234549"/>
              <a:ext cx="368300" cy="283127"/>
            </a:xfrm>
            <a:prstGeom prst="rect">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600" dirty="0">
                <a:solidFill>
                  <a:srgbClr val="FFFFFF"/>
                </a:solidFill>
                <a:latin typeface="Meiryo" charset="-128"/>
                <a:ea typeface="Meiryo" charset="-128"/>
                <a:cs typeface="Meiryo" charset="-128"/>
              </a:endParaRPr>
            </a:p>
          </p:txBody>
        </p:sp>
      </p:grpSp>
      <p:pic>
        <p:nvPicPr>
          <p:cNvPr id="61" name="図 60" descr="radio-45967_640.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709511" y="3529577"/>
            <a:ext cx="318575" cy="356447"/>
          </a:xfrm>
          <a:prstGeom prst="rect">
            <a:avLst/>
          </a:prstGeom>
        </p:spPr>
      </p:pic>
      <p:sp>
        <p:nvSpPr>
          <p:cNvPr id="62" name="三角形 61"/>
          <p:cNvSpPr/>
          <p:nvPr/>
        </p:nvSpPr>
        <p:spPr>
          <a:xfrm rot="16200000">
            <a:off x="1522569" y="1592844"/>
            <a:ext cx="350409" cy="412012"/>
          </a:xfrm>
          <a:prstGeom prst="triangle">
            <a:avLst/>
          </a:prstGeom>
          <a:gradFill flip="none" rotWithShape="1">
            <a:gsLst>
              <a:gs pos="0">
                <a:schemeClr val="accent5"/>
              </a:gs>
              <a:gs pos="85000">
                <a:srgbClr val="33ACBD">
                  <a:tint val="44500"/>
                  <a:satMod val="160000"/>
                </a:srgbClr>
              </a:gs>
              <a:gs pos="100000">
                <a:srgbClr val="33ACBD">
                  <a:tint val="23500"/>
                  <a:satMod val="160000"/>
                </a:srgbClr>
              </a:gs>
            </a:gsLst>
            <a:lin ang="5400000" scaled="0"/>
            <a:tileRect/>
          </a:gra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7" name="図形グループ 6"/>
          <p:cNvGrpSpPr/>
          <p:nvPr/>
        </p:nvGrpSpPr>
        <p:grpSpPr>
          <a:xfrm>
            <a:off x="1786494" y="1600972"/>
            <a:ext cx="402232" cy="402232"/>
            <a:chOff x="1727931" y="1364625"/>
            <a:chExt cx="402232" cy="402232"/>
          </a:xfrm>
        </p:grpSpPr>
        <p:pic>
          <p:nvPicPr>
            <p:cNvPr id="5" name="図 4"/>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727931" y="1364625"/>
              <a:ext cx="402232" cy="402232"/>
            </a:xfrm>
            <a:prstGeom prst="rect">
              <a:avLst/>
            </a:prstGeom>
          </p:spPr>
        </p:pic>
        <p:sp>
          <p:nvSpPr>
            <p:cNvPr id="6" name="テキスト ボックス 5"/>
            <p:cNvSpPr txBox="1"/>
            <p:nvPr/>
          </p:nvSpPr>
          <p:spPr>
            <a:xfrm>
              <a:off x="1738623" y="1380042"/>
              <a:ext cx="377026" cy="215444"/>
            </a:xfrm>
            <a:prstGeom prst="rect">
              <a:avLst/>
            </a:prstGeom>
            <a:noFill/>
          </p:spPr>
          <p:txBody>
            <a:bodyPr wrap="none" rtlCol="0">
              <a:spAutoFit/>
            </a:bodyPr>
            <a:lstStyle/>
            <a:p>
              <a:pPr algn="ctr"/>
              <a:r>
                <a:rPr kumimoji="1" lang="en-US" altLang="ja-JP" sz="800">
                  <a:solidFill>
                    <a:schemeClr val="bg1"/>
                  </a:solidFill>
                  <a:latin typeface="Meiryo" charset="-128"/>
                  <a:ea typeface="Meiryo" charset="-128"/>
                  <a:cs typeface="Meiryo" charset="-128"/>
                </a:rPr>
                <a:t>SIM</a:t>
              </a:r>
              <a:endParaRPr kumimoji="1" lang="ja-JP" altLang="en-US" sz="800" dirty="0">
                <a:solidFill>
                  <a:schemeClr val="bg1"/>
                </a:solidFill>
                <a:latin typeface="Meiryo" charset="-128"/>
                <a:ea typeface="Meiryo" charset="-128"/>
                <a:cs typeface="Meiryo" charset="-128"/>
              </a:endParaRPr>
            </a:p>
          </p:txBody>
        </p:sp>
      </p:grpSp>
      <p:sp>
        <p:nvSpPr>
          <p:cNvPr id="63" name="三角形 62"/>
          <p:cNvSpPr/>
          <p:nvPr/>
        </p:nvSpPr>
        <p:spPr>
          <a:xfrm rot="16200000">
            <a:off x="1518083" y="2629576"/>
            <a:ext cx="350409" cy="412012"/>
          </a:xfrm>
          <a:prstGeom prst="triangle">
            <a:avLst/>
          </a:prstGeom>
          <a:gradFill flip="none" rotWithShape="1">
            <a:gsLst>
              <a:gs pos="0">
                <a:schemeClr val="accent5"/>
              </a:gs>
              <a:gs pos="85000">
                <a:srgbClr val="33ACBD">
                  <a:tint val="44500"/>
                  <a:satMod val="160000"/>
                </a:srgbClr>
              </a:gs>
              <a:gs pos="100000">
                <a:srgbClr val="33ACBD">
                  <a:tint val="23500"/>
                  <a:satMod val="160000"/>
                </a:srgbClr>
              </a:gs>
            </a:gsLst>
            <a:lin ang="5400000" scaled="0"/>
            <a:tileRect/>
          </a:gra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64" name="図形グループ 63"/>
          <p:cNvGrpSpPr/>
          <p:nvPr/>
        </p:nvGrpSpPr>
        <p:grpSpPr>
          <a:xfrm>
            <a:off x="1782008" y="2637704"/>
            <a:ext cx="402232" cy="402232"/>
            <a:chOff x="1727931" y="1364625"/>
            <a:chExt cx="402232" cy="402232"/>
          </a:xfrm>
        </p:grpSpPr>
        <p:pic>
          <p:nvPicPr>
            <p:cNvPr id="65" name="図 64"/>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727931" y="1364625"/>
              <a:ext cx="402232" cy="402232"/>
            </a:xfrm>
            <a:prstGeom prst="rect">
              <a:avLst/>
            </a:prstGeom>
          </p:spPr>
        </p:pic>
        <p:sp>
          <p:nvSpPr>
            <p:cNvPr id="66" name="テキスト ボックス 65"/>
            <p:cNvSpPr txBox="1"/>
            <p:nvPr/>
          </p:nvSpPr>
          <p:spPr>
            <a:xfrm>
              <a:off x="1738623" y="1380042"/>
              <a:ext cx="377026" cy="215444"/>
            </a:xfrm>
            <a:prstGeom prst="rect">
              <a:avLst/>
            </a:prstGeom>
            <a:noFill/>
          </p:spPr>
          <p:txBody>
            <a:bodyPr wrap="none" rtlCol="0">
              <a:spAutoFit/>
            </a:bodyPr>
            <a:lstStyle/>
            <a:p>
              <a:pPr algn="ctr"/>
              <a:r>
                <a:rPr kumimoji="1" lang="en-US" altLang="ja-JP" sz="800">
                  <a:solidFill>
                    <a:schemeClr val="bg1"/>
                  </a:solidFill>
                  <a:latin typeface="Meiryo" charset="-128"/>
                  <a:ea typeface="Meiryo" charset="-128"/>
                  <a:cs typeface="Meiryo" charset="-128"/>
                </a:rPr>
                <a:t>SIM</a:t>
              </a:r>
              <a:endParaRPr kumimoji="1" lang="ja-JP" altLang="en-US" sz="800" dirty="0">
                <a:solidFill>
                  <a:schemeClr val="bg1"/>
                </a:solidFill>
                <a:latin typeface="Meiryo" charset="-128"/>
                <a:ea typeface="Meiryo" charset="-128"/>
                <a:cs typeface="Meiryo" charset="-128"/>
              </a:endParaRPr>
            </a:p>
          </p:txBody>
        </p:sp>
      </p:grpSp>
      <p:grpSp>
        <p:nvGrpSpPr>
          <p:cNvPr id="67" name="図形グループ 66"/>
          <p:cNvGrpSpPr/>
          <p:nvPr/>
        </p:nvGrpSpPr>
        <p:grpSpPr>
          <a:xfrm>
            <a:off x="1800988" y="3949575"/>
            <a:ext cx="402232" cy="402232"/>
            <a:chOff x="1727931" y="1364625"/>
            <a:chExt cx="402232" cy="402232"/>
          </a:xfrm>
        </p:grpSpPr>
        <p:pic>
          <p:nvPicPr>
            <p:cNvPr id="68" name="図 67"/>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727931" y="1364625"/>
              <a:ext cx="402232" cy="402232"/>
            </a:xfrm>
            <a:prstGeom prst="rect">
              <a:avLst/>
            </a:prstGeom>
          </p:spPr>
        </p:pic>
        <p:sp>
          <p:nvSpPr>
            <p:cNvPr id="69" name="テキスト ボックス 68"/>
            <p:cNvSpPr txBox="1"/>
            <p:nvPr/>
          </p:nvSpPr>
          <p:spPr>
            <a:xfrm>
              <a:off x="1738623" y="1380042"/>
              <a:ext cx="377026" cy="215444"/>
            </a:xfrm>
            <a:prstGeom prst="rect">
              <a:avLst/>
            </a:prstGeom>
            <a:noFill/>
          </p:spPr>
          <p:txBody>
            <a:bodyPr wrap="none" rtlCol="0">
              <a:spAutoFit/>
            </a:bodyPr>
            <a:lstStyle/>
            <a:p>
              <a:pPr algn="ctr"/>
              <a:r>
                <a:rPr kumimoji="1" lang="en-US" altLang="ja-JP" sz="800">
                  <a:solidFill>
                    <a:schemeClr val="bg1"/>
                  </a:solidFill>
                  <a:latin typeface="Meiryo" charset="-128"/>
                  <a:ea typeface="Meiryo" charset="-128"/>
                  <a:cs typeface="Meiryo" charset="-128"/>
                </a:rPr>
                <a:t>SIM</a:t>
              </a:r>
              <a:endParaRPr kumimoji="1" lang="ja-JP" altLang="en-US" sz="800" dirty="0">
                <a:solidFill>
                  <a:schemeClr val="bg1"/>
                </a:solidFill>
                <a:latin typeface="Meiryo" charset="-128"/>
                <a:ea typeface="Meiryo" charset="-128"/>
                <a:cs typeface="Meiryo" charset="-128"/>
              </a:endParaRPr>
            </a:p>
          </p:txBody>
        </p:sp>
      </p:grpSp>
      <p:pic>
        <p:nvPicPr>
          <p:cNvPr id="70" name="図 69"/>
          <p:cNvPicPr>
            <a:picLocks noChangeAspect="1"/>
          </p:cNvPicPr>
          <p:nvPr/>
        </p:nvPicPr>
        <p:blipFill>
          <a:blip r:embed="rId6" cstate="print">
            <a:clrChange>
              <a:clrFrom>
                <a:srgbClr val="000000">
                  <a:alpha val="0"/>
                </a:srgbClr>
              </a:clrFrom>
              <a:clrTo>
                <a:srgbClr val="000000">
                  <a:alpha val="0"/>
                </a:srgbClr>
              </a:clrTo>
            </a:clrChange>
            <a:extLst>
              <a:ext uri="{28A0092B-C50C-407E-A947-70E740481C1C}">
                <a14:useLocalDpi xmlns:a14="http://schemas.microsoft.com/office/drawing/2010/main"/>
              </a:ext>
            </a:extLst>
          </a:blip>
          <a:stretch>
            <a:fillRect/>
          </a:stretch>
        </p:blipFill>
        <p:spPr>
          <a:xfrm rot="5400000">
            <a:off x="1360791" y="3597410"/>
            <a:ext cx="231535" cy="211105"/>
          </a:xfrm>
          <a:prstGeom prst="rect">
            <a:avLst/>
          </a:prstGeom>
          <a:ln>
            <a:noFill/>
          </a:ln>
          <a:effectLst>
            <a:outerShdw blurRad="50800" dist="38100" dir="2700000" algn="tl" rotWithShape="0">
              <a:prstClr val="black">
                <a:alpha val="40000"/>
              </a:prstClr>
            </a:outerShdw>
          </a:effectLst>
        </p:spPr>
      </p:pic>
      <p:pic>
        <p:nvPicPr>
          <p:cNvPr id="71" name="図 70"/>
          <p:cNvPicPr>
            <a:picLocks noChangeAspect="1"/>
          </p:cNvPicPr>
          <p:nvPr/>
        </p:nvPicPr>
        <p:blipFill>
          <a:blip r:embed="rId6" cstate="print">
            <a:clrChange>
              <a:clrFrom>
                <a:srgbClr val="000000">
                  <a:alpha val="0"/>
                </a:srgbClr>
              </a:clrFrom>
              <a:clrTo>
                <a:srgbClr val="000000">
                  <a:alpha val="0"/>
                </a:srgbClr>
              </a:clrTo>
            </a:clrChange>
            <a:extLst>
              <a:ext uri="{28A0092B-C50C-407E-A947-70E740481C1C}">
                <a14:useLocalDpi xmlns:a14="http://schemas.microsoft.com/office/drawing/2010/main"/>
              </a:ext>
            </a:extLst>
          </a:blip>
          <a:stretch>
            <a:fillRect/>
          </a:stretch>
        </p:blipFill>
        <p:spPr>
          <a:xfrm rot="5400000">
            <a:off x="1362461" y="3874022"/>
            <a:ext cx="231535" cy="211105"/>
          </a:xfrm>
          <a:prstGeom prst="rect">
            <a:avLst/>
          </a:prstGeom>
          <a:ln>
            <a:noFill/>
          </a:ln>
          <a:effectLst>
            <a:outerShdw blurRad="50800" dist="38100" dir="2700000" algn="tl" rotWithShape="0">
              <a:prstClr val="black">
                <a:alpha val="40000"/>
              </a:prstClr>
            </a:outerShdw>
          </a:effectLst>
        </p:spPr>
      </p:pic>
      <p:pic>
        <p:nvPicPr>
          <p:cNvPr id="72" name="図 71"/>
          <p:cNvPicPr>
            <a:picLocks noChangeAspect="1"/>
          </p:cNvPicPr>
          <p:nvPr/>
        </p:nvPicPr>
        <p:blipFill>
          <a:blip r:embed="rId6" cstate="print">
            <a:clrChange>
              <a:clrFrom>
                <a:srgbClr val="000000">
                  <a:alpha val="0"/>
                </a:srgbClr>
              </a:clrFrom>
              <a:clrTo>
                <a:srgbClr val="000000">
                  <a:alpha val="0"/>
                </a:srgbClr>
              </a:clrTo>
            </a:clrChange>
            <a:extLst>
              <a:ext uri="{28A0092B-C50C-407E-A947-70E740481C1C}">
                <a14:useLocalDpi xmlns:a14="http://schemas.microsoft.com/office/drawing/2010/main"/>
              </a:ext>
            </a:extLst>
          </a:blip>
          <a:stretch>
            <a:fillRect/>
          </a:stretch>
        </p:blipFill>
        <p:spPr>
          <a:xfrm rot="5400000">
            <a:off x="1371483" y="4142941"/>
            <a:ext cx="231535" cy="211105"/>
          </a:xfrm>
          <a:prstGeom prst="rect">
            <a:avLst/>
          </a:prstGeom>
          <a:ln>
            <a:noFill/>
          </a:ln>
          <a:effectLst>
            <a:outerShdw blurRad="50800" dist="38100" dir="2700000" algn="tl" rotWithShape="0">
              <a:prstClr val="black">
                <a:alpha val="40000"/>
              </a:prstClr>
            </a:outerShdw>
          </a:effectLst>
        </p:spPr>
      </p:pic>
      <p:pic>
        <p:nvPicPr>
          <p:cNvPr id="74" name="図 73"/>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766822" y="3216420"/>
            <a:ext cx="1475062" cy="1475062"/>
          </a:xfrm>
          <a:prstGeom prst="rect">
            <a:avLst/>
          </a:prstGeom>
        </p:spPr>
      </p:pic>
      <p:pic>
        <p:nvPicPr>
          <p:cNvPr id="75" name="図 74"/>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7578617" y="1448482"/>
            <a:ext cx="660301" cy="660301"/>
          </a:xfrm>
          <a:prstGeom prst="rect">
            <a:avLst/>
          </a:prstGeom>
          <a:effectLst>
            <a:outerShdw blurRad="50800" dist="38100" dir="2700000" algn="tl" rotWithShape="0">
              <a:prstClr val="black">
                <a:alpha val="40000"/>
              </a:prstClr>
            </a:outerShdw>
          </a:effectLst>
        </p:spPr>
      </p:pic>
      <p:pic>
        <p:nvPicPr>
          <p:cNvPr id="77" name="図 76"/>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7578617" y="2490099"/>
            <a:ext cx="660301" cy="660301"/>
          </a:xfrm>
          <a:prstGeom prst="rect">
            <a:avLst/>
          </a:prstGeom>
          <a:effectLst>
            <a:outerShdw blurRad="50800" dist="38100" dir="2700000" algn="tl" rotWithShape="0">
              <a:prstClr val="black">
                <a:alpha val="40000"/>
              </a:prstClr>
            </a:outerShdw>
          </a:effectLst>
        </p:spPr>
      </p:pic>
      <p:sp>
        <p:nvSpPr>
          <p:cNvPr id="79" name="角丸四角形 78"/>
          <p:cNvSpPr/>
          <p:nvPr/>
        </p:nvSpPr>
        <p:spPr>
          <a:xfrm>
            <a:off x="2410399" y="1384655"/>
            <a:ext cx="4338744" cy="851574"/>
          </a:xfrm>
          <a:prstGeom prst="roundRect">
            <a:avLst/>
          </a:prstGeom>
          <a:solidFill>
            <a:schemeClr val="accent4">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800" b="1" dirty="0">
                <a:solidFill>
                  <a:srgbClr val="FFFFFF"/>
                </a:solidFill>
                <a:latin typeface="Meiryo" charset="-128"/>
                <a:ea typeface="Meiryo" charset="-128"/>
                <a:cs typeface="Meiryo" charset="-128"/>
              </a:rPr>
              <a:t>閉域網</a:t>
            </a:r>
          </a:p>
        </p:txBody>
      </p:sp>
      <p:sp>
        <p:nvSpPr>
          <p:cNvPr id="80" name="角丸四角形 79"/>
          <p:cNvSpPr/>
          <p:nvPr/>
        </p:nvSpPr>
        <p:spPr>
          <a:xfrm>
            <a:off x="2410399" y="2451896"/>
            <a:ext cx="4338744" cy="851574"/>
          </a:xfrm>
          <a:prstGeom prst="roundRect">
            <a:avLst/>
          </a:prstGeom>
          <a:solidFill>
            <a:schemeClr val="accent4">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800" b="1" dirty="0">
                <a:solidFill>
                  <a:srgbClr val="FFFFFF"/>
                </a:solidFill>
                <a:latin typeface="Meiryo" charset="-128"/>
                <a:ea typeface="Meiryo" charset="-128"/>
                <a:cs typeface="Meiryo" charset="-128"/>
              </a:rPr>
              <a:t>閉域網</a:t>
            </a:r>
          </a:p>
        </p:txBody>
      </p:sp>
      <p:sp>
        <p:nvSpPr>
          <p:cNvPr id="81" name="角丸四角形 80"/>
          <p:cNvSpPr/>
          <p:nvPr/>
        </p:nvSpPr>
        <p:spPr>
          <a:xfrm>
            <a:off x="2420427" y="3519137"/>
            <a:ext cx="4338744" cy="851574"/>
          </a:xfrm>
          <a:prstGeom prst="roundRect">
            <a:avLst/>
          </a:prstGeom>
          <a:solidFill>
            <a:schemeClr val="accent4">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800" b="1" dirty="0">
                <a:solidFill>
                  <a:srgbClr val="FFFFFF"/>
                </a:solidFill>
                <a:latin typeface="Meiryo" charset="-128"/>
                <a:ea typeface="Meiryo" charset="-128"/>
                <a:cs typeface="Meiryo" charset="-128"/>
              </a:rPr>
              <a:t>閉域網</a:t>
            </a:r>
          </a:p>
        </p:txBody>
      </p:sp>
      <p:sp>
        <p:nvSpPr>
          <p:cNvPr id="82" name="左右矢印 81"/>
          <p:cNvSpPr/>
          <p:nvPr/>
        </p:nvSpPr>
        <p:spPr>
          <a:xfrm>
            <a:off x="2133877" y="1633412"/>
            <a:ext cx="532326" cy="363360"/>
          </a:xfrm>
          <a:prstGeom prst="leftRightArrow">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3" name="左右矢印 82"/>
          <p:cNvSpPr/>
          <p:nvPr/>
        </p:nvSpPr>
        <p:spPr>
          <a:xfrm>
            <a:off x="2141528" y="2697047"/>
            <a:ext cx="532326" cy="363360"/>
          </a:xfrm>
          <a:prstGeom prst="leftRightArrow">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4" name="左右矢印 83"/>
          <p:cNvSpPr/>
          <p:nvPr/>
        </p:nvSpPr>
        <p:spPr>
          <a:xfrm>
            <a:off x="2133877" y="3805197"/>
            <a:ext cx="532326" cy="363360"/>
          </a:xfrm>
          <a:prstGeom prst="leftRightArrow">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5" name="左右矢印 84"/>
          <p:cNvSpPr/>
          <p:nvPr/>
        </p:nvSpPr>
        <p:spPr>
          <a:xfrm>
            <a:off x="6493008" y="1616389"/>
            <a:ext cx="532326" cy="363360"/>
          </a:xfrm>
          <a:prstGeom prst="leftRightArrow">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6" name="左右矢印 85"/>
          <p:cNvSpPr/>
          <p:nvPr/>
        </p:nvSpPr>
        <p:spPr>
          <a:xfrm>
            <a:off x="6500659" y="2680024"/>
            <a:ext cx="532326" cy="363360"/>
          </a:xfrm>
          <a:prstGeom prst="leftRightArrow">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7" name="左右矢印 86"/>
          <p:cNvSpPr/>
          <p:nvPr/>
        </p:nvSpPr>
        <p:spPr>
          <a:xfrm>
            <a:off x="6493008" y="3788174"/>
            <a:ext cx="532326" cy="363360"/>
          </a:xfrm>
          <a:prstGeom prst="leftRightArrow">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8" name="正方形/長方形 87"/>
          <p:cNvSpPr/>
          <p:nvPr/>
        </p:nvSpPr>
        <p:spPr>
          <a:xfrm>
            <a:off x="7124229" y="1715082"/>
            <a:ext cx="420853" cy="204806"/>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89" name="図 88" descr="radio-45967_640.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174458" y="1358635"/>
            <a:ext cx="318575" cy="356447"/>
          </a:xfrm>
          <a:prstGeom prst="rect">
            <a:avLst/>
          </a:prstGeom>
        </p:spPr>
      </p:pic>
      <p:grpSp>
        <p:nvGrpSpPr>
          <p:cNvPr id="90" name="図形グループ 89"/>
          <p:cNvGrpSpPr/>
          <p:nvPr/>
        </p:nvGrpSpPr>
        <p:grpSpPr>
          <a:xfrm>
            <a:off x="7265935" y="1778633"/>
            <a:ext cx="402232" cy="402232"/>
            <a:chOff x="1727931" y="1364625"/>
            <a:chExt cx="402232" cy="402232"/>
          </a:xfrm>
        </p:grpSpPr>
        <p:pic>
          <p:nvPicPr>
            <p:cNvPr id="91" name="図 90"/>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727931" y="1364625"/>
              <a:ext cx="402232" cy="402232"/>
            </a:xfrm>
            <a:prstGeom prst="rect">
              <a:avLst/>
            </a:prstGeom>
          </p:spPr>
        </p:pic>
        <p:sp>
          <p:nvSpPr>
            <p:cNvPr id="92" name="テキスト ボックス 91"/>
            <p:cNvSpPr txBox="1"/>
            <p:nvPr/>
          </p:nvSpPr>
          <p:spPr>
            <a:xfrm>
              <a:off x="1738623" y="1380042"/>
              <a:ext cx="377026" cy="215444"/>
            </a:xfrm>
            <a:prstGeom prst="rect">
              <a:avLst/>
            </a:prstGeom>
            <a:noFill/>
          </p:spPr>
          <p:txBody>
            <a:bodyPr wrap="none" rtlCol="0">
              <a:spAutoFit/>
            </a:bodyPr>
            <a:lstStyle/>
            <a:p>
              <a:pPr algn="ctr"/>
              <a:r>
                <a:rPr kumimoji="1" lang="en-US" altLang="ja-JP" sz="800">
                  <a:solidFill>
                    <a:schemeClr val="bg1"/>
                  </a:solidFill>
                  <a:latin typeface="Meiryo" charset="-128"/>
                  <a:ea typeface="Meiryo" charset="-128"/>
                  <a:cs typeface="Meiryo" charset="-128"/>
                </a:rPr>
                <a:t>SIM</a:t>
              </a:r>
              <a:endParaRPr kumimoji="1" lang="ja-JP" altLang="en-US" sz="800" dirty="0">
                <a:solidFill>
                  <a:schemeClr val="bg1"/>
                </a:solidFill>
                <a:latin typeface="Meiryo" charset="-128"/>
                <a:ea typeface="Meiryo" charset="-128"/>
                <a:cs typeface="Meiryo" charset="-128"/>
              </a:endParaRPr>
            </a:p>
          </p:txBody>
        </p:sp>
      </p:grpSp>
      <p:sp>
        <p:nvSpPr>
          <p:cNvPr id="93" name="正方形/長方形 92"/>
          <p:cNvSpPr/>
          <p:nvPr/>
        </p:nvSpPr>
        <p:spPr>
          <a:xfrm>
            <a:off x="7124229" y="2767773"/>
            <a:ext cx="420853" cy="204806"/>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94" name="図 93" descr="radio-45967_640.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174458" y="2411326"/>
            <a:ext cx="318575" cy="356447"/>
          </a:xfrm>
          <a:prstGeom prst="rect">
            <a:avLst/>
          </a:prstGeom>
        </p:spPr>
      </p:pic>
      <p:grpSp>
        <p:nvGrpSpPr>
          <p:cNvPr id="95" name="図形グループ 94"/>
          <p:cNvGrpSpPr/>
          <p:nvPr/>
        </p:nvGrpSpPr>
        <p:grpSpPr>
          <a:xfrm>
            <a:off x="7265935" y="2831324"/>
            <a:ext cx="402232" cy="402232"/>
            <a:chOff x="1727931" y="1364625"/>
            <a:chExt cx="402232" cy="402232"/>
          </a:xfrm>
        </p:grpSpPr>
        <p:pic>
          <p:nvPicPr>
            <p:cNvPr id="96" name="図 95"/>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727931" y="1364625"/>
              <a:ext cx="402232" cy="402232"/>
            </a:xfrm>
            <a:prstGeom prst="rect">
              <a:avLst/>
            </a:prstGeom>
          </p:spPr>
        </p:pic>
        <p:sp>
          <p:nvSpPr>
            <p:cNvPr id="97" name="テキスト ボックス 96"/>
            <p:cNvSpPr txBox="1"/>
            <p:nvPr/>
          </p:nvSpPr>
          <p:spPr>
            <a:xfrm>
              <a:off x="1738623" y="1380042"/>
              <a:ext cx="377026" cy="215444"/>
            </a:xfrm>
            <a:prstGeom prst="rect">
              <a:avLst/>
            </a:prstGeom>
            <a:noFill/>
          </p:spPr>
          <p:txBody>
            <a:bodyPr wrap="none" rtlCol="0">
              <a:spAutoFit/>
            </a:bodyPr>
            <a:lstStyle/>
            <a:p>
              <a:pPr algn="ctr"/>
              <a:r>
                <a:rPr kumimoji="1" lang="en-US" altLang="ja-JP" sz="800">
                  <a:solidFill>
                    <a:schemeClr val="bg1"/>
                  </a:solidFill>
                  <a:latin typeface="Meiryo" charset="-128"/>
                  <a:ea typeface="Meiryo" charset="-128"/>
                  <a:cs typeface="Meiryo" charset="-128"/>
                </a:rPr>
                <a:t>SIM</a:t>
              </a:r>
              <a:endParaRPr kumimoji="1" lang="ja-JP" altLang="en-US" sz="800" dirty="0">
                <a:solidFill>
                  <a:schemeClr val="bg1"/>
                </a:solidFill>
                <a:latin typeface="Meiryo" charset="-128"/>
                <a:ea typeface="Meiryo" charset="-128"/>
                <a:cs typeface="Meiryo" charset="-128"/>
              </a:endParaRPr>
            </a:p>
          </p:txBody>
        </p:sp>
      </p:grpSp>
      <p:sp>
        <p:nvSpPr>
          <p:cNvPr id="98" name="正方形/長方形 97"/>
          <p:cNvSpPr/>
          <p:nvPr/>
        </p:nvSpPr>
        <p:spPr>
          <a:xfrm>
            <a:off x="988043" y="6304779"/>
            <a:ext cx="7167914" cy="338554"/>
          </a:xfrm>
          <a:prstGeom prst="rect">
            <a:avLst/>
          </a:prstGeom>
        </p:spPr>
        <p:txBody>
          <a:bodyPr wrap="square">
            <a:spAutoFit/>
          </a:bodyPr>
          <a:lstStyle/>
          <a:p>
            <a:r>
              <a:rPr lang="en-US" altLang="ja-JP" sz="800" dirty="0">
                <a:solidFill>
                  <a:schemeClr val="tx1">
                    <a:lumMod val="65000"/>
                    <a:lumOff val="35000"/>
                  </a:schemeClr>
                </a:solidFill>
                <a:latin typeface="Meiryo" charset="-128"/>
                <a:ea typeface="Meiryo" charset="-128"/>
                <a:cs typeface="Meiryo" charset="-128"/>
              </a:rPr>
              <a:t>SIM(subscriber identity module</a:t>
            </a:r>
            <a:r>
              <a:rPr lang="ja-JP" altLang="en-US" sz="800" dirty="0">
                <a:solidFill>
                  <a:schemeClr val="tx1">
                    <a:lumMod val="65000"/>
                    <a:lumOff val="35000"/>
                  </a:schemeClr>
                </a:solidFill>
                <a:latin typeface="Meiryo" charset="-128"/>
                <a:ea typeface="Meiryo" charset="-128"/>
                <a:cs typeface="Meiryo" charset="-128"/>
              </a:rPr>
              <a:t>もしくは</a:t>
            </a:r>
            <a:r>
              <a:rPr lang="en-US" altLang="ja-JP" sz="800" dirty="0">
                <a:solidFill>
                  <a:schemeClr val="tx1">
                    <a:lumMod val="65000"/>
                    <a:lumOff val="35000"/>
                  </a:schemeClr>
                </a:solidFill>
                <a:latin typeface="Meiryo" charset="-128"/>
                <a:ea typeface="Meiryo" charset="-128"/>
                <a:cs typeface="Meiryo" charset="-128"/>
              </a:rPr>
              <a:t>subscriber identification module/</a:t>
            </a:r>
            <a:r>
              <a:rPr lang="ja-JP" altLang="en-US" sz="800" dirty="0">
                <a:solidFill>
                  <a:schemeClr val="tx1">
                    <a:lumMod val="65000"/>
                    <a:lumOff val="35000"/>
                  </a:schemeClr>
                </a:solidFill>
                <a:latin typeface="Meiryo" charset="-128"/>
                <a:ea typeface="Meiryo" charset="-128"/>
                <a:cs typeface="Meiryo" charset="-128"/>
              </a:rPr>
              <a:t>SIMカード</a:t>
            </a:r>
            <a:r>
              <a:rPr lang="en-US" altLang="ja-JP" sz="800" dirty="0">
                <a:solidFill>
                  <a:schemeClr val="tx1">
                    <a:lumMod val="65000"/>
                    <a:lumOff val="35000"/>
                  </a:schemeClr>
                </a:solidFill>
                <a:latin typeface="Meiryo" charset="-128"/>
                <a:ea typeface="Meiryo" charset="-128"/>
                <a:cs typeface="Meiryo" charset="-128"/>
              </a:rPr>
              <a:t>)</a:t>
            </a:r>
            <a:r>
              <a:rPr lang="ja-JP" altLang="en-US" sz="800" dirty="0">
                <a:solidFill>
                  <a:schemeClr val="tx1">
                    <a:lumMod val="65000"/>
                    <a:lumOff val="35000"/>
                  </a:schemeClr>
                </a:solidFill>
                <a:latin typeface="Meiryo" charset="-128"/>
                <a:ea typeface="Meiryo" charset="-128"/>
                <a:cs typeface="Meiryo" charset="-128"/>
              </a:rPr>
              <a:t>とは、電話番号を特定するための固有のID番号が記録された、携帯やスマートフォンが通信するために必要なICカードのこと。</a:t>
            </a:r>
          </a:p>
        </p:txBody>
      </p:sp>
    </p:spTree>
    <p:extLst>
      <p:ext uri="{BB962C8B-B14F-4D97-AF65-F5344CB8AC3E}">
        <p14:creationId xmlns:p14="http://schemas.microsoft.com/office/powerpoint/2010/main" val="19850701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正方形/長方形 43"/>
          <p:cNvSpPr/>
          <p:nvPr/>
        </p:nvSpPr>
        <p:spPr>
          <a:xfrm>
            <a:off x="577626" y="790865"/>
            <a:ext cx="7991923" cy="5732318"/>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メイリオ"/>
            </a:endParaRPr>
          </a:p>
        </p:txBody>
      </p:sp>
      <p:sp>
        <p:nvSpPr>
          <p:cNvPr id="5" name="正方形/長方形 4"/>
          <p:cNvSpPr/>
          <p:nvPr/>
        </p:nvSpPr>
        <p:spPr>
          <a:xfrm>
            <a:off x="755650" y="3807866"/>
            <a:ext cx="7613853" cy="261813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r"/>
            <a:endParaRPr kumimoji="1" lang="ja-JP" altLang="en-US" sz="1200" dirty="0">
              <a:solidFill>
                <a:srgbClr val="FFFFFF"/>
              </a:solidFill>
              <a:latin typeface="Meiryo" panose="020B0604030504040204" pitchFamily="34" charset="-128"/>
              <a:ea typeface="Meiryo" panose="020B0604030504040204" pitchFamily="34" charset="-128"/>
              <a:cs typeface="メイリオ"/>
            </a:endParaRPr>
          </a:p>
        </p:txBody>
      </p:sp>
      <p:sp>
        <p:nvSpPr>
          <p:cNvPr id="4" name="正方形/長方形 3"/>
          <p:cNvSpPr/>
          <p:nvPr/>
        </p:nvSpPr>
        <p:spPr>
          <a:xfrm>
            <a:off x="755650" y="1110348"/>
            <a:ext cx="7632700" cy="2571402"/>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メイリオ"/>
            </a:endParaRPr>
          </a:p>
        </p:txBody>
      </p:sp>
      <p:sp>
        <p:nvSpPr>
          <p:cNvPr id="90" name="正方形/長方形 89">
            <a:extLst>
              <a:ext uri="{FF2B5EF4-FFF2-40B4-BE49-F238E27FC236}">
                <a16:creationId xmlns:a16="http://schemas.microsoft.com/office/drawing/2014/main" id="{27408888-E6EF-654F-8DF2-FBEB9C2BA417}"/>
              </a:ext>
            </a:extLst>
          </p:cNvPr>
          <p:cNvSpPr/>
          <p:nvPr/>
        </p:nvSpPr>
        <p:spPr>
          <a:xfrm>
            <a:off x="763039" y="1122054"/>
            <a:ext cx="7632699" cy="5328043"/>
          </a:xfrm>
          <a:prstGeom prst="rect">
            <a:avLst/>
          </a:prstGeom>
          <a:solidFill>
            <a:srgbClr val="00B050">
              <a:alpha val="65098"/>
            </a:srgbClr>
          </a:solidFill>
          <a:ln w="38100">
            <a:no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7" name="正方形/長方形 86">
            <a:extLst>
              <a:ext uri="{FF2B5EF4-FFF2-40B4-BE49-F238E27FC236}">
                <a16:creationId xmlns:a16="http://schemas.microsoft.com/office/drawing/2014/main" id="{26596550-F90B-384D-ABA6-4692E26875BF}"/>
              </a:ext>
            </a:extLst>
          </p:cNvPr>
          <p:cNvSpPr/>
          <p:nvPr/>
        </p:nvSpPr>
        <p:spPr>
          <a:xfrm>
            <a:off x="763039" y="2840500"/>
            <a:ext cx="3907151" cy="3597891"/>
          </a:xfrm>
          <a:prstGeom prst="rect">
            <a:avLst/>
          </a:prstGeom>
          <a:solidFill>
            <a:srgbClr val="FF6666">
              <a:alpha val="69804"/>
            </a:srgbClr>
          </a:solidFill>
          <a:ln w="38100">
            <a:no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a:xfrm>
            <a:off x="230400" y="266400"/>
            <a:ext cx="8686800" cy="416221"/>
          </a:xfrm>
        </p:spPr>
        <p:txBody>
          <a:bodyPr lIns="0" rIns="0"/>
          <a:lstStyle/>
          <a:p>
            <a:r>
              <a:rPr lang="en-US" altLang="ja-JP" sz="2700" dirty="0">
                <a:solidFill>
                  <a:schemeClr val="tx1">
                    <a:lumMod val="50000"/>
                    <a:lumOff val="50000"/>
                  </a:schemeClr>
                </a:solidFill>
                <a:latin typeface="Meiryo" panose="020B0604030504040204" pitchFamily="34" charset="-128"/>
                <a:ea typeface="Meiryo" panose="020B0604030504040204" pitchFamily="34" charset="-128"/>
              </a:rPr>
              <a:t>IoT</a:t>
            </a:r>
            <a:r>
              <a:rPr lang="ja-JP" altLang="en-US" sz="2700">
                <a:solidFill>
                  <a:schemeClr val="tx1">
                    <a:lumMod val="50000"/>
                    <a:lumOff val="50000"/>
                  </a:schemeClr>
                </a:solidFill>
                <a:latin typeface="Meiryo" panose="020B0604030504040204" pitchFamily="34" charset="-128"/>
                <a:ea typeface="Meiryo" panose="020B0604030504040204" pitchFamily="34" charset="-128"/>
              </a:rPr>
              <a:t>とビジネス</a:t>
            </a:r>
            <a:endParaRPr kumimoji="1" lang="ja-JP" altLang="en-US" sz="2700" dirty="0">
              <a:latin typeface="Meiryo" panose="020B0604030504040204" pitchFamily="34" charset="-128"/>
              <a:ea typeface="Meiryo" panose="020B0604030504040204" pitchFamily="34" charset="-128"/>
            </a:endParaRPr>
          </a:p>
        </p:txBody>
      </p:sp>
      <p:sp>
        <p:nvSpPr>
          <p:cNvPr id="7" name="円/楕円 6"/>
          <p:cNvSpPr/>
          <p:nvPr/>
        </p:nvSpPr>
        <p:spPr>
          <a:xfrm>
            <a:off x="1886709" y="1474753"/>
            <a:ext cx="1898455" cy="1898455"/>
          </a:xfrm>
          <a:prstGeom prst="ellips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8" name="円/楕円 7"/>
          <p:cNvSpPr/>
          <p:nvPr/>
        </p:nvSpPr>
        <p:spPr>
          <a:xfrm>
            <a:off x="5340912" y="1474753"/>
            <a:ext cx="1898455" cy="1898455"/>
          </a:xfrm>
          <a:prstGeom prst="ellips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9" name="円/楕円 8"/>
          <p:cNvSpPr/>
          <p:nvPr/>
        </p:nvSpPr>
        <p:spPr>
          <a:xfrm>
            <a:off x="3604851" y="4410865"/>
            <a:ext cx="1898455" cy="1898455"/>
          </a:xfrm>
          <a:prstGeom prst="ellips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8" name="上矢印 17"/>
          <p:cNvSpPr/>
          <p:nvPr/>
        </p:nvSpPr>
        <p:spPr>
          <a:xfrm rot="12915436">
            <a:off x="4839237" y="3227669"/>
            <a:ext cx="1152128" cy="1359365"/>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9" name="上矢印 18"/>
          <p:cNvSpPr/>
          <p:nvPr/>
        </p:nvSpPr>
        <p:spPr>
          <a:xfrm rot="8765260" flipV="1">
            <a:off x="3015170" y="3229746"/>
            <a:ext cx="1152128" cy="1359365"/>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0" name="上矢印 19"/>
          <p:cNvSpPr/>
          <p:nvPr/>
        </p:nvSpPr>
        <p:spPr>
          <a:xfrm rot="16200000" flipV="1">
            <a:off x="3986974" y="1733435"/>
            <a:ext cx="1152128" cy="1359365"/>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2" name="テキスト ボックス 21"/>
          <p:cNvSpPr txBox="1"/>
          <p:nvPr/>
        </p:nvSpPr>
        <p:spPr>
          <a:xfrm>
            <a:off x="3604851" y="5116934"/>
            <a:ext cx="1898455" cy="584775"/>
          </a:xfrm>
          <a:prstGeom prst="rect">
            <a:avLst/>
          </a:prstGeom>
          <a:noFill/>
        </p:spPr>
        <p:txBody>
          <a:bodyPr wrap="square" rtlCol="0" anchor="ctr">
            <a:spAutoFit/>
          </a:bodyPr>
          <a:lstStyle/>
          <a:p>
            <a:pPr algn="ctr"/>
            <a:r>
              <a:rPr kumimoji="1" lang="ja-JP" altLang="en-US" sz="2000" b="1" dirty="0">
                <a:solidFill>
                  <a:schemeClr val="bg1"/>
                </a:solidFill>
                <a:latin typeface="Meiryo" panose="020B0604030504040204" pitchFamily="34" charset="-128"/>
                <a:ea typeface="Meiryo" panose="020B0604030504040204" pitchFamily="34" charset="-128"/>
                <a:cs typeface="Meiryo" charset="-128"/>
              </a:rPr>
              <a:t>データ収集</a:t>
            </a:r>
          </a:p>
          <a:p>
            <a:pPr algn="ctr"/>
            <a:r>
              <a:rPr lang="ja-JP" altLang="en-US" sz="1200" b="1" dirty="0">
                <a:solidFill>
                  <a:schemeClr val="bg1"/>
                </a:solidFill>
                <a:latin typeface="Meiryo" panose="020B0604030504040204" pitchFamily="34" charset="-128"/>
                <a:ea typeface="Meiryo" panose="020B0604030504040204" pitchFamily="34" charset="-128"/>
                <a:cs typeface="Meiryo" charset="-128"/>
              </a:rPr>
              <a:t>モニタリング</a:t>
            </a:r>
            <a:endParaRPr kumimoji="1" lang="ja-JP" altLang="en-US" sz="1200" b="1" dirty="0">
              <a:solidFill>
                <a:schemeClr val="bg1"/>
              </a:solidFill>
              <a:latin typeface="Meiryo" panose="020B0604030504040204" pitchFamily="34" charset="-128"/>
              <a:ea typeface="Meiryo" panose="020B0604030504040204" pitchFamily="34" charset="-128"/>
              <a:cs typeface="Meiryo" charset="-128"/>
            </a:endParaRPr>
          </a:p>
        </p:txBody>
      </p:sp>
      <p:sp>
        <p:nvSpPr>
          <p:cNvPr id="23" name="テキスト ボックス 22"/>
          <p:cNvSpPr txBox="1"/>
          <p:nvPr/>
        </p:nvSpPr>
        <p:spPr>
          <a:xfrm>
            <a:off x="1886709" y="2060196"/>
            <a:ext cx="1898455" cy="769441"/>
          </a:xfrm>
          <a:prstGeom prst="rect">
            <a:avLst/>
          </a:prstGeom>
          <a:noFill/>
        </p:spPr>
        <p:txBody>
          <a:bodyPr wrap="square" rtlCol="0" anchor="ctr">
            <a:spAutoFit/>
          </a:bodyPr>
          <a:lstStyle/>
          <a:p>
            <a:pPr algn="ctr"/>
            <a:r>
              <a:rPr kumimoji="1" lang="ja-JP" altLang="en-US" sz="2000" b="1" dirty="0">
                <a:solidFill>
                  <a:schemeClr val="bg1"/>
                </a:solidFill>
                <a:latin typeface="Meiryo" panose="020B0604030504040204" pitchFamily="34" charset="-128"/>
                <a:ea typeface="Meiryo" panose="020B0604030504040204" pitchFamily="34" charset="-128"/>
                <a:cs typeface="Meiryo" charset="-128"/>
              </a:rPr>
              <a:t>データ解析</a:t>
            </a:r>
            <a:endParaRPr kumimoji="1" lang="en-US" altLang="ja-JP" sz="2000" b="1" dirty="0">
              <a:solidFill>
                <a:schemeClr val="bg1"/>
              </a:solidFill>
              <a:latin typeface="Meiryo" panose="020B0604030504040204" pitchFamily="34" charset="-128"/>
              <a:ea typeface="Meiryo" panose="020B0604030504040204" pitchFamily="34" charset="-128"/>
              <a:cs typeface="Meiryo" charset="-128"/>
            </a:endParaRPr>
          </a:p>
          <a:p>
            <a:pPr algn="ctr"/>
            <a:r>
              <a:rPr kumimoji="1" lang="ja-JP" altLang="en-US" sz="1200" b="1" dirty="0">
                <a:solidFill>
                  <a:schemeClr val="bg1"/>
                </a:solidFill>
                <a:latin typeface="Meiryo" panose="020B0604030504040204" pitchFamily="34" charset="-128"/>
                <a:ea typeface="Meiryo" panose="020B0604030504040204" pitchFamily="34" charset="-128"/>
                <a:cs typeface="Meiryo" charset="-128"/>
              </a:rPr>
              <a:t>原因解明・発見</a:t>
            </a:r>
            <a:r>
              <a:rPr kumimoji="1" lang="en-US" altLang="ja-JP" sz="1200" b="1" dirty="0">
                <a:solidFill>
                  <a:schemeClr val="bg1"/>
                </a:solidFill>
                <a:latin typeface="Meiryo" panose="020B0604030504040204" pitchFamily="34" charset="-128"/>
                <a:ea typeface="Meiryo" panose="020B0604030504040204" pitchFamily="34" charset="-128"/>
                <a:cs typeface="Meiryo" charset="-128"/>
              </a:rPr>
              <a:t>/</a:t>
            </a:r>
            <a:r>
              <a:rPr kumimoji="1" lang="ja-JP" altLang="en-US" sz="1200" b="1" dirty="0">
                <a:solidFill>
                  <a:schemeClr val="bg1"/>
                </a:solidFill>
                <a:latin typeface="Meiryo" panose="020B0604030504040204" pitchFamily="34" charset="-128"/>
                <a:ea typeface="Meiryo" panose="020B0604030504040204" pitchFamily="34" charset="-128"/>
                <a:cs typeface="Meiryo" charset="-128"/>
              </a:rPr>
              <a:t>洞察</a:t>
            </a:r>
          </a:p>
          <a:p>
            <a:pPr algn="ctr"/>
            <a:r>
              <a:rPr kumimoji="1" lang="ja-JP" altLang="en-US" sz="1200" b="1" dirty="0">
                <a:solidFill>
                  <a:schemeClr val="bg1"/>
                </a:solidFill>
                <a:latin typeface="Meiryo" panose="020B0604030504040204" pitchFamily="34" charset="-128"/>
                <a:ea typeface="Meiryo" panose="020B0604030504040204" pitchFamily="34" charset="-128"/>
                <a:cs typeface="Meiryo" charset="-128"/>
              </a:rPr>
              <a:t>計画の最適化</a:t>
            </a:r>
          </a:p>
        </p:txBody>
      </p:sp>
      <p:sp>
        <p:nvSpPr>
          <p:cNvPr id="24" name="テキスト ボックス 23"/>
          <p:cNvSpPr txBox="1"/>
          <p:nvPr/>
        </p:nvSpPr>
        <p:spPr>
          <a:xfrm>
            <a:off x="5340912" y="2071059"/>
            <a:ext cx="1898455" cy="769441"/>
          </a:xfrm>
          <a:prstGeom prst="rect">
            <a:avLst/>
          </a:prstGeom>
          <a:noFill/>
        </p:spPr>
        <p:txBody>
          <a:bodyPr wrap="square" rtlCol="0" anchor="ctr">
            <a:spAutoFit/>
          </a:bodyPr>
          <a:lstStyle/>
          <a:p>
            <a:pPr algn="ctr"/>
            <a:r>
              <a:rPr kumimoji="1" lang="ja-JP" altLang="en-US" sz="2000" b="1" dirty="0">
                <a:solidFill>
                  <a:schemeClr val="bg1"/>
                </a:solidFill>
                <a:latin typeface="Meiryo" panose="020B0604030504040204" pitchFamily="34" charset="-128"/>
                <a:ea typeface="Meiryo" panose="020B0604030504040204" pitchFamily="34" charset="-128"/>
                <a:cs typeface="Meiryo" charset="-128"/>
              </a:rPr>
              <a:t>データ活用</a:t>
            </a:r>
          </a:p>
          <a:p>
            <a:pPr algn="ctr"/>
            <a:r>
              <a:rPr kumimoji="1" lang="ja-JP" altLang="en-US" sz="1200" b="1" dirty="0">
                <a:solidFill>
                  <a:schemeClr val="bg1"/>
                </a:solidFill>
                <a:latin typeface="Meiryo" panose="020B0604030504040204" pitchFamily="34" charset="-128"/>
                <a:ea typeface="Meiryo" panose="020B0604030504040204" pitchFamily="34" charset="-128"/>
                <a:cs typeface="Meiryo" charset="-128"/>
              </a:rPr>
              <a:t>業務処理・情報提供</a:t>
            </a:r>
          </a:p>
          <a:p>
            <a:pPr algn="ctr"/>
            <a:r>
              <a:rPr kumimoji="1" lang="ja-JP" altLang="en-US" sz="1200" b="1" dirty="0">
                <a:solidFill>
                  <a:schemeClr val="bg1"/>
                </a:solidFill>
                <a:latin typeface="Meiryo" panose="020B0604030504040204" pitchFamily="34" charset="-128"/>
                <a:ea typeface="Meiryo" panose="020B0604030504040204" pitchFamily="34" charset="-128"/>
                <a:cs typeface="Meiryo" charset="-128"/>
              </a:rPr>
              <a:t>機器制御</a:t>
            </a:r>
          </a:p>
        </p:txBody>
      </p:sp>
      <p:pic>
        <p:nvPicPr>
          <p:cNvPr id="25" name="図 24" descr="imgres.jpg"/>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590755" y="4988805"/>
            <a:ext cx="1149597" cy="789023"/>
          </a:xfrm>
          <a:prstGeom prst="rect">
            <a:avLst/>
          </a:prstGeom>
          <a:effectLst>
            <a:outerShdw blurRad="50800" dist="76200" dir="2700000" algn="tl" rotWithShape="0">
              <a:prstClr val="black">
                <a:alpha val="40000"/>
              </a:prstClr>
            </a:outerShdw>
          </a:effectLst>
        </p:spPr>
      </p:pic>
      <p:grpSp>
        <p:nvGrpSpPr>
          <p:cNvPr id="26" name="図形グループ 25"/>
          <p:cNvGrpSpPr/>
          <p:nvPr/>
        </p:nvGrpSpPr>
        <p:grpSpPr>
          <a:xfrm>
            <a:off x="1764615" y="5007946"/>
            <a:ext cx="265954" cy="577851"/>
            <a:chOff x="1946324" y="4125162"/>
            <a:chExt cx="969964" cy="2007872"/>
          </a:xfrm>
        </p:grpSpPr>
        <p:sp>
          <p:nvSpPr>
            <p:cNvPr id="27" name="円/楕円 26"/>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メイリオ"/>
              </a:endParaRPr>
            </a:p>
          </p:txBody>
        </p:sp>
        <p:sp>
          <p:nvSpPr>
            <p:cNvPr id="28" name="フローチャート: 論理積ゲート 27"/>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メイリオ"/>
              </a:endParaRPr>
            </a:p>
          </p:txBody>
        </p:sp>
      </p:grpSp>
      <p:grpSp>
        <p:nvGrpSpPr>
          <p:cNvPr id="29" name="図形グループ 28"/>
          <p:cNvGrpSpPr/>
          <p:nvPr/>
        </p:nvGrpSpPr>
        <p:grpSpPr>
          <a:xfrm>
            <a:off x="2289822" y="5007946"/>
            <a:ext cx="265954" cy="577850"/>
            <a:chOff x="1946324" y="4125162"/>
            <a:chExt cx="969964" cy="2007867"/>
          </a:xfrm>
        </p:grpSpPr>
        <p:sp>
          <p:nvSpPr>
            <p:cNvPr id="30" name="円/楕円 29"/>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メイリオ"/>
              </a:endParaRPr>
            </a:p>
          </p:txBody>
        </p:sp>
        <p:sp>
          <p:nvSpPr>
            <p:cNvPr id="31" name="フローチャート: 論理積ゲート 30"/>
            <p:cNvSpPr/>
            <p:nvPr/>
          </p:nvSpPr>
          <p:spPr>
            <a:xfrm rot="16200000">
              <a:off x="1887745" y="5104486"/>
              <a:ext cx="1087122" cy="969964"/>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メイリオ"/>
              </a:endParaRPr>
            </a:p>
          </p:txBody>
        </p:sp>
      </p:grpSp>
      <p:grpSp>
        <p:nvGrpSpPr>
          <p:cNvPr id="32" name="図形グループ 31"/>
          <p:cNvGrpSpPr/>
          <p:nvPr/>
        </p:nvGrpSpPr>
        <p:grpSpPr>
          <a:xfrm>
            <a:off x="2027219" y="5219119"/>
            <a:ext cx="265954" cy="577850"/>
            <a:chOff x="1946324" y="4125162"/>
            <a:chExt cx="969964" cy="2007867"/>
          </a:xfrm>
        </p:grpSpPr>
        <p:sp>
          <p:nvSpPr>
            <p:cNvPr id="33" name="円/楕円 32"/>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メイリオ"/>
              </a:endParaRPr>
            </a:p>
          </p:txBody>
        </p:sp>
        <p:sp>
          <p:nvSpPr>
            <p:cNvPr id="34" name="フローチャート: 論理積ゲート 33"/>
            <p:cNvSpPr/>
            <p:nvPr/>
          </p:nvSpPr>
          <p:spPr>
            <a:xfrm rot="16200000">
              <a:off x="1887745" y="5104486"/>
              <a:ext cx="1087122" cy="969964"/>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メイリオ"/>
              </a:endParaRPr>
            </a:p>
          </p:txBody>
        </p:sp>
      </p:grpSp>
      <p:sp>
        <p:nvSpPr>
          <p:cNvPr id="37" name="テキスト ボックス 36"/>
          <p:cNvSpPr txBox="1"/>
          <p:nvPr/>
        </p:nvSpPr>
        <p:spPr>
          <a:xfrm>
            <a:off x="7234393" y="6130614"/>
            <a:ext cx="1082348" cy="307777"/>
          </a:xfrm>
          <a:prstGeom prst="rect">
            <a:avLst/>
          </a:prstGeom>
          <a:noFill/>
          <a:effectLst>
            <a:outerShdw blurRad="50800" dist="76200" dir="2700000" algn="tl" rotWithShape="0">
              <a:prstClr val="black">
                <a:alpha val="40000"/>
              </a:prstClr>
            </a:outerShdw>
          </a:effectLst>
        </p:spPr>
        <p:txBody>
          <a:bodyPr wrap="none" rtlCol="0">
            <a:spAutoFit/>
          </a:bodyPr>
          <a:lstStyle/>
          <a:p>
            <a:pPr algn="r"/>
            <a:r>
              <a:rPr kumimoji="1" lang="ja-JP" altLang="en-US" sz="1400" b="1" dirty="0">
                <a:solidFill>
                  <a:schemeClr val="bg1"/>
                </a:solidFill>
                <a:latin typeface="Meiryo" panose="020B0604030504040204" pitchFamily="34" charset="-128"/>
                <a:ea typeface="Meiryo" panose="020B0604030504040204" pitchFamily="34" charset="-128"/>
                <a:cs typeface="メイリオ"/>
              </a:rPr>
              <a:t>ヒト・モノ</a:t>
            </a:r>
          </a:p>
        </p:txBody>
      </p:sp>
      <p:sp>
        <p:nvSpPr>
          <p:cNvPr id="38" name="テキスト ボックス 37"/>
          <p:cNvSpPr txBox="1"/>
          <p:nvPr/>
        </p:nvSpPr>
        <p:spPr>
          <a:xfrm>
            <a:off x="5618565" y="1185710"/>
            <a:ext cx="2698176" cy="307777"/>
          </a:xfrm>
          <a:prstGeom prst="rect">
            <a:avLst/>
          </a:prstGeom>
          <a:noFill/>
          <a:effectLst>
            <a:outerShdw blurRad="50800" dist="76200" dir="2700000" algn="tl" rotWithShape="0">
              <a:prstClr val="black">
                <a:alpha val="40000"/>
              </a:prstClr>
            </a:outerShdw>
          </a:effectLst>
        </p:spPr>
        <p:txBody>
          <a:bodyPr wrap="none" rtlCol="0">
            <a:spAutoFit/>
          </a:bodyPr>
          <a:lstStyle/>
          <a:p>
            <a:pPr algn="r"/>
            <a:r>
              <a:rPr kumimoji="1" lang="ja-JP" altLang="en-US" sz="1400" b="1" dirty="0">
                <a:solidFill>
                  <a:srgbClr val="FFFFFF"/>
                </a:solidFill>
                <a:latin typeface="Meiryo" panose="020B0604030504040204" pitchFamily="34" charset="-128"/>
                <a:ea typeface="Meiryo" panose="020B0604030504040204" pitchFamily="34" charset="-128"/>
                <a:cs typeface="メイリオ"/>
              </a:rPr>
              <a:t>クラウド・コンピューティング</a:t>
            </a:r>
          </a:p>
        </p:txBody>
      </p:sp>
      <p:sp>
        <p:nvSpPr>
          <p:cNvPr id="42" name="上矢印 41"/>
          <p:cNvSpPr/>
          <p:nvPr/>
        </p:nvSpPr>
        <p:spPr>
          <a:xfrm rot="16200000" flipV="1">
            <a:off x="2787094" y="4943410"/>
            <a:ext cx="732497" cy="833361"/>
          </a:xfrm>
          <a:prstGeom prst="upArrow">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43" name="上矢印 42"/>
          <p:cNvSpPr/>
          <p:nvPr/>
        </p:nvSpPr>
        <p:spPr>
          <a:xfrm rot="5400000" flipH="1" flipV="1">
            <a:off x="5612901" y="4943410"/>
            <a:ext cx="732497" cy="833361"/>
          </a:xfrm>
          <a:prstGeom prst="upArrow">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61" name="テキスト ボックス 60"/>
          <p:cNvSpPr txBox="1"/>
          <p:nvPr/>
        </p:nvSpPr>
        <p:spPr>
          <a:xfrm>
            <a:off x="1043608" y="4509120"/>
            <a:ext cx="2262158" cy="369332"/>
          </a:xfrm>
          <a:prstGeom prst="rect">
            <a:avLst/>
          </a:prstGeom>
          <a:noFill/>
          <a:effectLst>
            <a:outerShdw blurRad="50800" dist="76200" dir="2700000" algn="tl" rotWithShape="0">
              <a:prstClr val="black">
                <a:alpha val="40000"/>
              </a:prstClr>
            </a:outerShdw>
          </a:effectLst>
        </p:spPr>
        <p:txBody>
          <a:bodyPr wrap="none" rtlCol="0">
            <a:spAutoFit/>
          </a:bodyPr>
          <a:lstStyle/>
          <a:p>
            <a:pPr algn="r"/>
            <a:r>
              <a:rPr kumimoji="1" lang="ja-JP" altLang="en-US" b="1">
                <a:solidFill>
                  <a:srgbClr val="FFFFFF"/>
                </a:solidFill>
                <a:latin typeface="Meiryo" panose="020B0604030504040204" pitchFamily="34" charset="-128"/>
                <a:ea typeface="Meiryo" panose="020B0604030504040204" pitchFamily="34" charset="-128"/>
                <a:cs typeface="メイリオ"/>
              </a:rPr>
              <a:t>日常生活・社会活動</a:t>
            </a:r>
            <a:endParaRPr kumimoji="1" lang="ja-JP" altLang="en-US" b="1" dirty="0">
              <a:solidFill>
                <a:srgbClr val="FFFFFF"/>
              </a:solidFill>
              <a:latin typeface="Meiryo" panose="020B0604030504040204" pitchFamily="34" charset="-128"/>
              <a:ea typeface="Meiryo" panose="020B0604030504040204" pitchFamily="34" charset="-128"/>
              <a:cs typeface="メイリオ"/>
            </a:endParaRPr>
          </a:p>
        </p:txBody>
      </p:sp>
      <p:sp>
        <p:nvSpPr>
          <p:cNvPr id="62" name="テキスト ボックス 61"/>
          <p:cNvSpPr txBox="1"/>
          <p:nvPr/>
        </p:nvSpPr>
        <p:spPr>
          <a:xfrm>
            <a:off x="6014713" y="4509120"/>
            <a:ext cx="2262158" cy="369332"/>
          </a:xfrm>
          <a:prstGeom prst="rect">
            <a:avLst/>
          </a:prstGeom>
          <a:noFill/>
          <a:effectLst>
            <a:outerShdw blurRad="50800" dist="76200" dir="2700000" algn="tl" rotWithShape="0">
              <a:prstClr val="black">
                <a:alpha val="40000"/>
              </a:prstClr>
            </a:outerShdw>
          </a:effectLst>
        </p:spPr>
        <p:txBody>
          <a:bodyPr wrap="none" rtlCol="0">
            <a:spAutoFit/>
          </a:bodyPr>
          <a:lstStyle/>
          <a:p>
            <a:pPr algn="r"/>
            <a:r>
              <a:rPr kumimoji="1" lang="ja-JP" altLang="en-US" b="1" dirty="0">
                <a:solidFill>
                  <a:srgbClr val="FFFFFF"/>
                </a:solidFill>
                <a:latin typeface="Meiryo" panose="020B0604030504040204" pitchFamily="34" charset="-128"/>
                <a:ea typeface="Meiryo" panose="020B0604030504040204" pitchFamily="34" charset="-128"/>
                <a:cs typeface="メイリオ"/>
              </a:rPr>
              <a:t>環境変化・産業活動</a:t>
            </a:r>
          </a:p>
        </p:txBody>
      </p:sp>
      <p:sp>
        <p:nvSpPr>
          <p:cNvPr id="63" name="テキスト ボックス 62"/>
          <p:cNvSpPr txBox="1"/>
          <p:nvPr/>
        </p:nvSpPr>
        <p:spPr>
          <a:xfrm>
            <a:off x="1111567" y="6109084"/>
            <a:ext cx="2469985" cy="307777"/>
          </a:xfrm>
          <a:prstGeom prst="rect">
            <a:avLst/>
          </a:prstGeom>
          <a:noFill/>
          <a:effectLst>
            <a:outerShdw blurRad="50800" dist="38100" dir="2700000" algn="tl" rotWithShape="0">
              <a:prstClr val="black">
                <a:alpha val="40000"/>
              </a:prstClr>
            </a:outerShdw>
          </a:effectLst>
        </p:spPr>
        <p:txBody>
          <a:bodyPr wrap="none" rtlCol="0">
            <a:spAutoFit/>
          </a:bodyPr>
          <a:lstStyle/>
          <a:p>
            <a:pPr algn="ctr"/>
            <a:r>
              <a:rPr kumimoji="1" lang="ja-JP" altLang="en-US" sz="1400" b="1" dirty="0">
                <a:solidFill>
                  <a:schemeClr val="bg1"/>
                </a:solidFill>
                <a:latin typeface="Meiryo" panose="020B0604030504040204" pitchFamily="34" charset="-128"/>
                <a:ea typeface="Meiryo" panose="020B0604030504040204" pitchFamily="34" charset="-128"/>
                <a:cs typeface="メイリオ"/>
              </a:rPr>
              <a:t>現実世界／</a:t>
            </a:r>
            <a:r>
              <a:rPr kumimoji="1" lang="en-US" altLang="ja-JP" sz="1400" b="1" dirty="0">
                <a:solidFill>
                  <a:schemeClr val="bg1"/>
                </a:solidFill>
                <a:latin typeface="Meiryo" panose="020B0604030504040204" pitchFamily="34" charset="-128"/>
                <a:ea typeface="Meiryo" panose="020B0604030504040204" pitchFamily="34" charset="-128"/>
                <a:cs typeface="メイリオ"/>
              </a:rPr>
              <a:t>Physical World</a:t>
            </a:r>
            <a:endParaRPr kumimoji="1" lang="ja-JP" altLang="en-US" sz="1400" b="1" dirty="0">
              <a:solidFill>
                <a:schemeClr val="bg1"/>
              </a:solidFill>
              <a:latin typeface="Meiryo" panose="020B0604030504040204" pitchFamily="34" charset="-128"/>
              <a:ea typeface="Meiryo" panose="020B0604030504040204" pitchFamily="34" charset="-128"/>
              <a:cs typeface="メイリオ"/>
            </a:endParaRPr>
          </a:p>
        </p:txBody>
      </p:sp>
      <p:grpSp>
        <p:nvGrpSpPr>
          <p:cNvPr id="64" name="図形グループ 63"/>
          <p:cNvGrpSpPr/>
          <p:nvPr/>
        </p:nvGrpSpPr>
        <p:grpSpPr>
          <a:xfrm>
            <a:off x="928414" y="6065849"/>
            <a:ext cx="140847" cy="285806"/>
            <a:chOff x="1305189" y="2570455"/>
            <a:chExt cx="969964" cy="2007872"/>
          </a:xfrm>
          <a:solidFill>
            <a:schemeClr val="bg1">
              <a:lumMod val="85000"/>
            </a:schemeClr>
          </a:solidFill>
        </p:grpSpPr>
        <p:sp>
          <p:nvSpPr>
            <p:cNvPr id="65" name="円/楕円 64"/>
            <p:cNvSpPr/>
            <p:nvPr/>
          </p:nvSpPr>
          <p:spPr>
            <a:xfrm>
              <a:off x="1305189" y="2570455"/>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66" name="フローチャート: 論理積ゲート 65"/>
            <p:cNvSpPr/>
            <p:nvPr/>
          </p:nvSpPr>
          <p:spPr>
            <a:xfrm rot="16200000">
              <a:off x="1246611" y="3549784"/>
              <a:ext cx="1087122" cy="969963"/>
            </a:xfrm>
            <a:prstGeom prst="flowChartDelay">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grpSp>
        <p:nvGrpSpPr>
          <p:cNvPr id="67" name="図形グループ 66"/>
          <p:cNvGrpSpPr/>
          <p:nvPr/>
        </p:nvGrpSpPr>
        <p:grpSpPr>
          <a:xfrm>
            <a:off x="868098" y="1226153"/>
            <a:ext cx="435120" cy="221430"/>
            <a:chOff x="896286" y="1234200"/>
            <a:chExt cx="462010" cy="243850"/>
          </a:xfrm>
        </p:grpSpPr>
        <p:grpSp>
          <p:nvGrpSpPr>
            <p:cNvPr id="68" name="図形グループ 67"/>
            <p:cNvGrpSpPr/>
            <p:nvPr/>
          </p:nvGrpSpPr>
          <p:grpSpPr>
            <a:xfrm>
              <a:off x="896286" y="1234200"/>
              <a:ext cx="195054" cy="110026"/>
              <a:chOff x="6769100" y="1390650"/>
              <a:chExt cx="317500" cy="157483"/>
            </a:xfrm>
          </p:grpSpPr>
          <p:sp>
            <p:nvSpPr>
              <p:cNvPr id="74" name="正方形/長方形 73"/>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75" name="円/楕円 74"/>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76" name="直線コネクタ 75"/>
              <p:cNvCxnSpPr>
                <a:stCxn id="75" idx="6"/>
                <a:endCxn id="74"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69" name="図形グループ 68"/>
            <p:cNvGrpSpPr/>
            <p:nvPr/>
          </p:nvGrpSpPr>
          <p:grpSpPr>
            <a:xfrm>
              <a:off x="902307" y="1368024"/>
              <a:ext cx="195054" cy="110026"/>
              <a:chOff x="6769100" y="1390650"/>
              <a:chExt cx="317500" cy="157483"/>
            </a:xfrm>
          </p:grpSpPr>
          <p:sp>
            <p:nvSpPr>
              <p:cNvPr id="71" name="正方形/長方形 70"/>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72" name="円/楕円 7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73" name="直線コネクタ 72"/>
              <p:cNvCxnSpPr>
                <a:stCxn id="72" idx="6"/>
                <a:endCxn id="71"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70" name="フローチャート: 磁気ディスク 69"/>
            <p:cNvSpPr/>
            <p:nvPr/>
          </p:nvSpPr>
          <p:spPr>
            <a:xfrm>
              <a:off x="1128131" y="1234598"/>
              <a:ext cx="230165" cy="24164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grpSp>
      <p:sp>
        <p:nvSpPr>
          <p:cNvPr id="77" name="テキスト ボックス 76"/>
          <p:cNvSpPr txBox="1"/>
          <p:nvPr/>
        </p:nvSpPr>
        <p:spPr>
          <a:xfrm>
            <a:off x="1336332" y="1183409"/>
            <a:ext cx="2604374"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kumimoji="1" lang="ja-JP" altLang="en-US" sz="1400" b="1" dirty="0">
                <a:solidFill>
                  <a:srgbClr val="FFFFFF"/>
                </a:solidFill>
                <a:latin typeface="Meiryo" panose="020B0604030504040204" pitchFamily="34" charset="-128"/>
                <a:ea typeface="Meiryo" panose="020B0604030504040204" pitchFamily="34" charset="-128"/>
                <a:cs typeface="メイリオ"/>
              </a:rPr>
              <a:t>サイバー世界／</a:t>
            </a:r>
            <a:r>
              <a:rPr kumimoji="1" lang="en-US" altLang="ja-JP" sz="1400" b="1" dirty="0">
                <a:solidFill>
                  <a:srgbClr val="FFFFFF"/>
                </a:solidFill>
                <a:latin typeface="Meiryo" panose="020B0604030504040204" pitchFamily="34" charset="-128"/>
                <a:ea typeface="Meiryo" panose="020B0604030504040204" pitchFamily="34" charset="-128"/>
                <a:cs typeface="メイリオ"/>
              </a:rPr>
              <a:t>Cyber World</a:t>
            </a:r>
            <a:endParaRPr kumimoji="1" lang="ja-JP" altLang="en-US" sz="1400" b="1" dirty="0">
              <a:solidFill>
                <a:srgbClr val="FFFFFF"/>
              </a:solidFill>
              <a:latin typeface="Meiryo" panose="020B0604030504040204" pitchFamily="34" charset="-128"/>
              <a:ea typeface="Meiryo" panose="020B0604030504040204" pitchFamily="34" charset="-128"/>
              <a:cs typeface="メイリオ"/>
            </a:endParaRPr>
          </a:p>
        </p:txBody>
      </p:sp>
      <p:sp>
        <p:nvSpPr>
          <p:cNvPr id="78" name="テキスト ボックス 77"/>
          <p:cNvSpPr txBox="1"/>
          <p:nvPr/>
        </p:nvSpPr>
        <p:spPr>
          <a:xfrm>
            <a:off x="774386" y="802571"/>
            <a:ext cx="6909827"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kumimoji="1" lang="en-US" altLang="ja-JP" sz="1400" b="1" dirty="0">
                <a:solidFill>
                  <a:srgbClr val="0000FF"/>
                </a:solidFill>
                <a:latin typeface="Meiryo" panose="020B0604030504040204" pitchFamily="34" charset="-128"/>
                <a:ea typeface="Meiryo" panose="020B0604030504040204" pitchFamily="34" charset="-128"/>
                <a:cs typeface="メイリオ"/>
              </a:rPr>
              <a:t>Cyber Physical System</a:t>
            </a:r>
            <a:r>
              <a:rPr lang="ja-JP" altLang="en-US" sz="1400" dirty="0">
                <a:solidFill>
                  <a:srgbClr val="0000FF"/>
                </a:solidFill>
                <a:latin typeface="Meiryo" panose="020B0604030504040204" pitchFamily="34" charset="-128"/>
                <a:ea typeface="Meiryo" panose="020B0604030504040204" pitchFamily="34" charset="-128"/>
                <a:cs typeface="メイリオ"/>
              </a:rPr>
              <a:t>／現実世界とサイバー世界が緊密に結合されたシステム</a:t>
            </a:r>
            <a:endParaRPr kumimoji="1" lang="ja-JP" altLang="en-US" sz="1400" dirty="0">
              <a:solidFill>
                <a:srgbClr val="0000FF"/>
              </a:solidFill>
              <a:latin typeface="Meiryo" panose="020B0604030504040204" pitchFamily="34" charset="-128"/>
              <a:ea typeface="Meiryo" panose="020B0604030504040204" pitchFamily="34" charset="-128"/>
              <a:cs typeface="メイリオ"/>
            </a:endParaRPr>
          </a:p>
        </p:txBody>
      </p:sp>
      <p:sp>
        <p:nvSpPr>
          <p:cNvPr id="88" name="テキスト ボックス 87">
            <a:extLst>
              <a:ext uri="{FF2B5EF4-FFF2-40B4-BE49-F238E27FC236}">
                <a16:creationId xmlns:a16="http://schemas.microsoft.com/office/drawing/2014/main" id="{326234D3-1ACC-D34A-A149-B60AA959CA65}"/>
              </a:ext>
            </a:extLst>
          </p:cNvPr>
          <p:cNvSpPr txBox="1"/>
          <p:nvPr/>
        </p:nvSpPr>
        <p:spPr>
          <a:xfrm>
            <a:off x="822028" y="3541087"/>
            <a:ext cx="3063419" cy="923330"/>
          </a:xfrm>
          <a:prstGeom prst="rect">
            <a:avLst/>
          </a:prstGeom>
          <a:noFill/>
        </p:spPr>
        <p:txBody>
          <a:bodyPr wrap="square" rtlCol="0">
            <a:spAutoFit/>
          </a:bodyPr>
          <a:lstStyle/>
          <a:p>
            <a:pPr algn="r"/>
            <a:r>
              <a:rPr lang="en-US" altLang="ja-JP"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IoT</a:t>
            </a:r>
            <a:r>
              <a:rPr lang="ja-JP" altLang="en-US"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システム構築ビジネス</a:t>
            </a:r>
            <a:endParaRPr lang="en-US" altLang="ja-JP"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r"/>
            <a:r>
              <a:rPr lang="ja-JP" altLang="en-US" sz="12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　確実な原価回収＋利益拡大は難しい</a:t>
            </a:r>
            <a:endParaRPr lang="en-US" altLang="ja-JP" sz="12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r"/>
            <a:r>
              <a:rPr lang="ja-JP" altLang="en-US" sz="12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　現場オペレーションに精通し</a:t>
            </a:r>
            <a:endParaRPr lang="en-US" altLang="ja-JP" sz="12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r"/>
            <a:r>
              <a:rPr lang="ja-JP" altLang="en-US" sz="12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　センサー</a:t>
            </a:r>
            <a:r>
              <a:rPr lang="en-US" altLang="ja-JP" sz="12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a:t>
            </a:r>
            <a:r>
              <a:rPr lang="ja-JP" altLang="en-US" sz="12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ネットワーク</a:t>
            </a:r>
            <a:r>
              <a:rPr lang="en-US" altLang="ja-JP" sz="12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a:t>
            </a:r>
            <a:r>
              <a:rPr lang="ja-JP" altLang="en-US" sz="12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運用を最適化</a:t>
            </a:r>
            <a:endParaRPr lang="en-US" altLang="ja-JP" sz="12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89" name="テキスト ボックス 88">
            <a:extLst>
              <a:ext uri="{FF2B5EF4-FFF2-40B4-BE49-F238E27FC236}">
                <a16:creationId xmlns:a16="http://schemas.microsoft.com/office/drawing/2014/main" id="{9E73E419-1E03-A946-87B2-9C329BB6B596}"/>
              </a:ext>
            </a:extLst>
          </p:cNvPr>
          <p:cNvSpPr txBox="1"/>
          <p:nvPr/>
        </p:nvSpPr>
        <p:spPr>
          <a:xfrm>
            <a:off x="798324" y="2969175"/>
            <a:ext cx="1290481" cy="369332"/>
          </a:xfrm>
          <a:prstGeom prst="rect">
            <a:avLst/>
          </a:prstGeom>
          <a:noFill/>
        </p:spPr>
        <p:txBody>
          <a:bodyPr wrap="none" rtlCol="0">
            <a:spAutoFit/>
          </a:bodyPr>
          <a:lstStyle/>
          <a:p>
            <a:r>
              <a:rPr lang="ja-JP" altLang="en-US"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狭義の</a:t>
            </a:r>
            <a:r>
              <a:rPr lang="en-US" altLang="ja-JP"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IoT</a:t>
            </a:r>
            <a:endParaRPr kumimoji="1" lang="ja-JP" altLang="en-US"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91" name="テキスト ボックス 90">
            <a:extLst>
              <a:ext uri="{FF2B5EF4-FFF2-40B4-BE49-F238E27FC236}">
                <a16:creationId xmlns:a16="http://schemas.microsoft.com/office/drawing/2014/main" id="{B372F9EA-B51A-5146-B15E-430940FEE6CE}"/>
              </a:ext>
            </a:extLst>
          </p:cNvPr>
          <p:cNvSpPr txBox="1"/>
          <p:nvPr/>
        </p:nvSpPr>
        <p:spPr>
          <a:xfrm>
            <a:off x="5245857" y="3537624"/>
            <a:ext cx="2954655" cy="923330"/>
          </a:xfrm>
          <a:prstGeom prst="rect">
            <a:avLst/>
          </a:prstGeom>
          <a:noFill/>
        </p:spPr>
        <p:txBody>
          <a:bodyPr wrap="none" rtlCol="0">
            <a:spAutoFit/>
          </a:bodyPr>
          <a:lstStyle/>
          <a:p>
            <a:r>
              <a:rPr lang="ja-JP" altLang="en-US"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サービス価値提供ビジネス</a:t>
            </a:r>
            <a:endParaRPr lang="en-US" altLang="ja-JP"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r>
              <a:rPr kumimoji="1" lang="ja-JP" altLang="en-US" sz="12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ハイリスク・ハイリターン型の可能性</a:t>
            </a:r>
            <a:endParaRPr kumimoji="1" lang="en-US" altLang="ja-JP" sz="12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r>
              <a:rPr lang="ja-JP" altLang="en-US" sz="12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データによる現場の見える化と</a:t>
            </a:r>
            <a:endParaRPr lang="en-US" altLang="ja-JP" sz="12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r>
              <a:rPr lang="en-US" altLang="ja-JP" sz="12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UX</a:t>
            </a:r>
            <a:r>
              <a:rPr lang="ja-JP" altLang="en-US" sz="12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の高速改善が前提</a:t>
            </a:r>
            <a:endParaRPr kumimoji="1" lang="en-US" altLang="ja-JP" sz="12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92" name="テキスト ボックス 91">
            <a:extLst>
              <a:ext uri="{FF2B5EF4-FFF2-40B4-BE49-F238E27FC236}">
                <a16:creationId xmlns:a16="http://schemas.microsoft.com/office/drawing/2014/main" id="{DB50AA94-2F58-0147-8E73-553A5507271F}"/>
              </a:ext>
            </a:extLst>
          </p:cNvPr>
          <p:cNvSpPr txBox="1"/>
          <p:nvPr/>
        </p:nvSpPr>
        <p:spPr>
          <a:xfrm>
            <a:off x="7050000" y="2970244"/>
            <a:ext cx="1290738" cy="369332"/>
          </a:xfrm>
          <a:prstGeom prst="rect">
            <a:avLst/>
          </a:prstGeom>
          <a:noFill/>
        </p:spPr>
        <p:txBody>
          <a:bodyPr wrap="none" rtlCol="0">
            <a:spAutoFit/>
          </a:bodyPr>
          <a:lstStyle/>
          <a:p>
            <a:r>
              <a:rPr lang="ja-JP" altLang="en-US"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広義の</a:t>
            </a:r>
            <a:r>
              <a:rPr lang="en-US" altLang="ja-JP"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IoT</a:t>
            </a:r>
            <a:endParaRPr kumimoji="1" lang="ja-JP" altLang="en-US"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1186701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8"/>
                                        </p:tgtEl>
                                        <p:attrNameLst>
                                          <p:attrName>style.visibility</p:attrName>
                                        </p:attrNameLst>
                                      </p:cBhvr>
                                      <p:to>
                                        <p:strVal val="visible"/>
                                      </p:to>
                                    </p:set>
                                    <p:anim calcmode="lin" valueType="num">
                                      <p:cBhvr>
                                        <p:cTn id="7" dur="500" fill="hold"/>
                                        <p:tgtEl>
                                          <p:spTgt spid="88"/>
                                        </p:tgtEl>
                                        <p:attrNameLst>
                                          <p:attrName>ppt_w</p:attrName>
                                        </p:attrNameLst>
                                      </p:cBhvr>
                                      <p:tavLst>
                                        <p:tav tm="0">
                                          <p:val>
                                            <p:fltVal val="0"/>
                                          </p:val>
                                        </p:tav>
                                        <p:tav tm="100000">
                                          <p:val>
                                            <p:strVal val="#ppt_w"/>
                                          </p:val>
                                        </p:tav>
                                      </p:tavLst>
                                    </p:anim>
                                    <p:anim calcmode="lin" valueType="num">
                                      <p:cBhvr>
                                        <p:cTn id="8" dur="500" fill="hold"/>
                                        <p:tgtEl>
                                          <p:spTgt spid="88"/>
                                        </p:tgtEl>
                                        <p:attrNameLst>
                                          <p:attrName>ppt_h</p:attrName>
                                        </p:attrNameLst>
                                      </p:cBhvr>
                                      <p:tavLst>
                                        <p:tav tm="0">
                                          <p:val>
                                            <p:fltVal val="0"/>
                                          </p:val>
                                        </p:tav>
                                        <p:tav tm="100000">
                                          <p:val>
                                            <p:strVal val="#ppt_h"/>
                                          </p:val>
                                        </p:tav>
                                      </p:tavLst>
                                    </p:anim>
                                    <p:animEffect transition="in" filter="fade">
                                      <p:cBhvr>
                                        <p:cTn id="9" dur="500"/>
                                        <p:tgtEl>
                                          <p:spTgt spid="88"/>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91"/>
                                        </p:tgtEl>
                                        <p:attrNameLst>
                                          <p:attrName>style.visibility</p:attrName>
                                        </p:attrNameLst>
                                      </p:cBhvr>
                                      <p:to>
                                        <p:strVal val="visible"/>
                                      </p:to>
                                    </p:set>
                                    <p:anim calcmode="lin" valueType="num">
                                      <p:cBhvr>
                                        <p:cTn id="14" dur="500" fill="hold"/>
                                        <p:tgtEl>
                                          <p:spTgt spid="91"/>
                                        </p:tgtEl>
                                        <p:attrNameLst>
                                          <p:attrName>ppt_w</p:attrName>
                                        </p:attrNameLst>
                                      </p:cBhvr>
                                      <p:tavLst>
                                        <p:tav tm="0">
                                          <p:val>
                                            <p:fltVal val="0"/>
                                          </p:val>
                                        </p:tav>
                                        <p:tav tm="100000">
                                          <p:val>
                                            <p:strVal val="#ppt_w"/>
                                          </p:val>
                                        </p:tav>
                                      </p:tavLst>
                                    </p:anim>
                                    <p:anim calcmode="lin" valueType="num">
                                      <p:cBhvr>
                                        <p:cTn id="15" dur="500" fill="hold"/>
                                        <p:tgtEl>
                                          <p:spTgt spid="91"/>
                                        </p:tgtEl>
                                        <p:attrNameLst>
                                          <p:attrName>ppt_h</p:attrName>
                                        </p:attrNameLst>
                                      </p:cBhvr>
                                      <p:tavLst>
                                        <p:tav tm="0">
                                          <p:val>
                                            <p:fltVal val="0"/>
                                          </p:val>
                                        </p:tav>
                                        <p:tav tm="100000">
                                          <p:val>
                                            <p:strVal val="#ppt_h"/>
                                          </p:val>
                                        </p:tav>
                                      </p:tavLst>
                                    </p:anim>
                                    <p:animEffect transition="in" filter="fade">
                                      <p:cBhvr>
                                        <p:cTn id="16" dur="500"/>
                                        <p:tgtEl>
                                          <p:spTgt spid="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 grpId="0"/>
      <p:bldP spid="91"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角丸四角形 5">
            <a:extLst>
              <a:ext uri="{FF2B5EF4-FFF2-40B4-BE49-F238E27FC236}">
                <a16:creationId xmlns:a16="http://schemas.microsoft.com/office/drawing/2014/main" id="{8BFF9CE3-480F-C946-8F40-2002CC0AC53A}"/>
              </a:ext>
            </a:extLst>
          </p:cNvPr>
          <p:cNvSpPr/>
          <p:nvPr/>
        </p:nvSpPr>
        <p:spPr>
          <a:xfrm>
            <a:off x="911022" y="3427878"/>
            <a:ext cx="7344816" cy="2640109"/>
          </a:xfrm>
          <a:prstGeom prst="roundRect">
            <a:avLst>
              <a:gd name="adj" fmla="val 50000"/>
            </a:avLst>
          </a:pr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24309BAA-A6E2-FA42-B099-EC1BD6C64706}"/>
              </a:ext>
            </a:extLst>
          </p:cNvPr>
          <p:cNvSpPr>
            <a:spLocks noGrp="1"/>
          </p:cNvSpPr>
          <p:nvPr>
            <p:ph type="title"/>
          </p:nvPr>
        </p:nvSpPr>
        <p:spPr/>
        <p:txBody>
          <a:bodyPr/>
          <a:lstStyle/>
          <a:p>
            <a:r>
              <a:rPr kumimoji="1" lang="ja-JP" altLang="en-US"/>
              <a:t>つながることが前提の社会やビジネス</a:t>
            </a:r>
          </a:p>
        </p:txBody>
      </p:sp>
      <p:pic>
        <p:nvPicPr>
          <p:cNvPr id="4" name="図 3">
            <a:extLst>
              <a:ext uri="{FF2B5EF4-FFF2-40B4-BE49-F238E27FC236}">
                <a16:creationId xmlns:a16="http://schemas.microsoft.com/office/drawing/2014/main" id="{64896A73-5F4C-064A-A01B-1472D04DDCEE}"/>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791090" y="3845082"/>
            <a:ext cx="1548172" cy="1164555"/>
          </a:xfrm>
          <a:prstGeom prst="rect">
            <a:avLst/>
          </a:prstGeom>
          <a:effectLst>
            <a:outerShdw blurRad="50800" dist="38100" dir="2700000" algn="tl" rotWithShape="0">
              <a:prstClr val="black">
                <a:alpha val="40000"/>
              </a:prstClr>
            </a:outerShdw>
          </a:effectLst>
        </p:spPr>
      </p:pic>
      <p:pic>
        <p:nvPicPr>
          <p:cNvPr id="7" name="図 6">
            <a:extLst>
              <a:ext uri="{FF2B5EF4-FFF2-40B4-BE49-F238E27FC236}">
                <a16:creationId xmlns:a16="http://schemas.microsoft.com/office/drawing/2014/main" id="{F98E35F8-3145-464C-986F-14B79FE691F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817849" y="5524212"/>
            <a:ext cx="1150727" cy="1001132"/>
          </a:xfrm>
          <a:prstGeom prst="rect">
            <a:avLst/>
          </a:prstGeom>
          <a:effectLst>
            <a:outerShdw blurRad="50800" dist="38100" dir="2700000" algn="tl" rotWithShape="0">
              <a:prstClr val="black">
                <a:alpha val="40000"/>
              </a:prstClr>
            </a:outerShdw>
          </a:effectLst>
        </p:spPr>
      </p:pic>
      <p:pic>
        <p:nvPicPr>
          <p:cNvPr id="8" name="図 7">
            <a:extLst>
              <a:ext uri="{FF2B5EF4-FFF2-40B4-BE49-F238E27FC236}">
                <a16:creationId xmlns:a16="http://schemas.microsoft.com/office/drawing/2014/main" id="{1B65E5B8-7132-AA4B-BF83-B58B46C2382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222385" y="4542420"/>
            <a:ext cx="941552" cy="941552"/>
          </a:xfrm>
          <a:prstGeom prst="rect">
            <a:avLst/>
          </a:prstGeom>
          <a:effectLst>
            <a:outerShdw blurRad="50800" dist="38100" dir="2700000" algn="tl" rotWithShape="0">
              <a:prstClr val="black">
                <a:alpha val="40000"/>
              </a:prstClr>
            </a:outerShdw>
          </a:effectLst>
        </p:spPr>
      </p:pic>
      <p:pic>
        <p:nvPicPr>
          <p:cNvPr id="9" name="図 8">
            <a:extLst>
              <a:ext uri="{FF2B5EF4-FFF2-40B4-BE49-F238E27FC236}">
                <a16:creationId xmlns:a16="http://schemas.microsoft.com/office/drawing/2014/main" id="{DFADA7B3-C6A4-0E41-A45B-48AE2FC1DD6D}"/>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267436" y="5483972"/>
            <a:ext cx="1107356" cy="928225"/>
          </a:xfrm>
          <a:prstGeom prst="rect">
            <a:avLst/>
          </a:prstGeom>
          <a:effectLst>
            <a:outerShdw blurRad="50800" dist="38100" dir="2700000" algn="tl" rotWithShape="0">
              <a:prstClr val="black">
                <a:alpha val="40000"/>
              </a:prstClr>
            </a:outerShdw>
          </a:effectLst>
        </p:spPr>
      </p:pic>
      <p:pic>
        <p:nvPicPr>
          <p:cNvPr id="11" name="図 10">
            <a:extLst>
              <a:ext uri="{FF2B5EF4-FFF2-40B4-BE49-F238E27FC236}">
                <a16:creationId xmlns:a16="http://schemas.microsoft.com/office/drawing/2014/main" id="{870FAC1C-50BA-AB49-AB87-8D830B94BB23}"/>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433952" y="4052790"/>
            <a:ext cx="749939" cy="828662"/>
          </a:xfrm>
          <a:prstGeom prst="rect">
            <a:avLst/>
          </a:prstGeom>
          <a:effectLst>
            <a:outerShdw blurRad="50800" dist="38100" dir="2700000" algn="tl" rotWithShape="0">
              <a:prstClr val="black">
                <a:alpha val="40000"/>
              </a:prstClr>
            </a:outerShdw>
          </a:effectLst>
        </p:spPr>
      </p:pic>
      <p:pic>
        <p:nvPicPr>
          <p:cNvPr id="12" name="図 11">
            <a:extLst>
              <a:ext uri="{FF2B5EF4-FFF2-40B4-BE49-F238E27FC236}">
                <a16:creationId xmlns:a16="http://schemas.microsoft.com/office/drawing/2014/main" id="{E0FAD11C-05F9-E143-B5BF-A8CEA1A6ACB8}"/>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780175" y="5662123"/>
            <a:ext cx="689964" cy="749961"/>
          </a:xfrm>
          <a:prstGeom prst="rect">
            <a:avLst/>
          </a:prstGeom>
          <a:effectLst>
            <a:outerShdw blurRad="50800" dist="38100" dir="2700000" algn="tl" rotWithShape="0">
              <a:prstClr val="black">
                <a:alpha val="40000"/>
              </a:prstClr>
            </a:outerShdw>
          </a:effectLst>
        </p:spPr>
      </p:pic>
      <p:pic>
        <p:nvPicPr>
          <p:cNvPr id="13" name="図 12">
            <a:extLst>
              <a:ext uri="{FF2B5EF4-FFF2-40B4-BE49-F238E27FC236}">
                <a16:creationId xmlns:a16="http://schemas.microsoft.com/office/drawing/2014/main" id="{6B28616E-82E3-6345-ABF6-0C22FF820074}"/>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102222" y="5159144"/>
            <a:ext cx="839470" cy="1252940"/>
          </a:xfrm>
          <a:prstGeom prst="rect">
            <a:avLst/>
          </a:prstGeom>
          <a:effectLst>
            <a:outerShdw blurRad="50800" dist="38100" dir="2700000" algn="tl" rotWithShape="0">
              <a:prstClr val="black">
                <a:alpha val="40000"/>
              </a:prstClr>
            </a:outerShdw>
          </a:effectLst>
        </p:spPr>
      </p:pic>
      <p:pic>
        <p:nvPicPr>
          <p:cNvPr id="15" name="図 14">
            <a:extLst>
              <a:ext uri="{FF2B5EF4-FFF2-40B4-BE49-F238E27FC236}">
                <a16:creationId xmlns:a16="http://schemas.microsoft.com/office/drawing/2014/main" id="{0E281287-6ADF-204D-8A7B-6ABE705C193C}"/>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7536470" y="3898289"/>
            <a:ext cx="1143000" cy="1028700"/>
          </a:xfrm>
          <a:prstGeom prst="rect">
            <a:avLst/>
          </a:prstGeom>
          <a:effectLst>
            <a:outerShdw blurRad="50800" dist="38100" dir="2700000" algn="tl" rotWithShape="0">
              <a:prstClr val="black">
                <a:alpha val="40000"/>
              </a:prstClr>
            </a:outerShdw>
          </a:effectLst>
        </p:spPr>
      </p:pic>
      <p:pic>
        <p:nvPicPr>
          <p:cNvPr id="16" name="図 15">
            <a:extLst>
              <a:ext uri="{FF2B5EF4-FFF2-40B4-BE49-F238E27FC236}">
                <a16:creationId xmlns:a16="http://schemas.microsoft.com/office/drawing/2014/main" id="{9A4382AD-64CB-EC47-83BD-55A8F5145A52}"/>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2028441" y="3661685"/>
            <a:ext cx="1136306" cy="1035301"/>
          </a:xfrm>
          <a:prstGeom prst="rect">
            <a:avLst/>
          </a:prstGeom>
          <a:effectLst>
            <a:outerShdw blurRad="50800" dist="38100" dir="2700000" algn="tl" rotWithShape="0">
              <a:prstClr val="black">
                <a:alpha val="40000"/>
              </a:prstClr>
            </a:outerShdw>
          </a:effectLst>
        </p:spPr>
      </p:pic>
      <p:pic>
        <p:nvPicPr>
          <p:cNvPr id="17" name="図 16">
            <a:extLst>
              <a:ext uri="{FF2B5EF4-FFF2-40B4-BE49-F238E27FC236}">
                <a16:creationId xmlns:a16="http://schemas.microsoft.com/office/drawing/2014/main" id="{9DD387CD-9C17-7D4F-9E1E-BCB9E43607E7}"/>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7346296" y="5231930"/>
            <a:ext cx="1157096" cy="777569"/>
          </a:xfrm>
          <a:prstGeom prst="rect">
            <a:avLst/>
          </a:prstGeom>
          <a:effectLst>
            <a:outerShdw blurRad="50800" dist="38100" dir="2700000" algn="tl" rotWithShape="0">
              <a:prstClr val="black">
                <a:alpha val="40000"/>
              </a:prstClr>
            </a:outerShdw>
          </a:effectLst>
        </p:spPr>
      </p:pic>
      <p:pic>
        <p:nvPicPr>
          <p:cNvPr id="18" name="図 17">
            <a:extLst>
              <a:ext uri="{FF2B5EF4-FFF2-40B4-BE49-F238E27FC236}">
                <a16:creationId xmlns:a16="http://schemas.microsoft.com/office/drawing/2014/main" id="{2D8D1505-2D37-EF4C-9154-2411AE105DB0}"/>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5013168" y="4534266"/>
            <a:ext cx="1068205" cy="1073573"/>
          </a:xfrm>
          <a:prstGeom prst="rect">
            <a:avLst/>
          </a:prstGeom>
          <a:effectLst>
            <a:outerShdw blurRad="50800" dist="38100" dir="2700000" algn="tl" rotWithShape="0">
              <a:prstClr val="black">
                <a:alpha val="40000"/>
              </a:prstClr>
            </a:outerShdw>
          </a:effectLst>
        </p:spPr>
      </p:pic>
      <p:pic>
        <p:nvPicPr>
          <p:cNvPr id="19" name="図 18">
            <a:extLst>
              <a:ext uri="{FF2B5EF4-FFF2-40B4-BE49-F238E27FC236}">
                <a16:creationId xmlns:a16="http://schemas.microsoft.com/office/drawing/2014/main" id="{97E850AF-11B7-A74E-9B1F-1EED35C2835F}"/>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352283" y="3964728"/>
            <a:ext cx="1395890" cy="1048468"/>
          </a:xfrm>
          <a:prstGeom prst="rect">
            <a:avLst/>
          </a:prstGeom>
          <a:effectLst>
            <a:outerShdw blurRad="50800" dist="38100" dir="2700000" algn="tl" rotWithShape="0">
              <a:prstClr val="black">
                <a:alpha val="40000"/>
              </a:prstClr>
            </a:outerShdw>
          </a:effectLst>
        </p:spPr>
      </p:pic>
      <p:pic>
        <p:nvPicPr>
          <p:cNvPr id="20" name="図 19">
            <a:extLst>
              <a:ext uri="{FF2B5EF4-FFF2-40B4-BE49-F238E27FC236}">
                <a16:creationId xmlns:a16="http://schemas.microsoft.com/office/drawing/2014/main" id="{EDF5C501-D2FF-F44D-986A-EE6DEF0C804D}"/>
              </a:ext>
            </a:extLst>
          </p:cNvPr>
          <p:cNvPicPr>
            <a:picLocks noChangeAspect="1"/>
          </p:cNvPicPr>
          <p:nvPr/>
        </p:nvPicPr>
        <p:blipFill>
          <a:blip r:embed="rId14"/>
          <a:stretch>
            <a:fillRect/>
          </a:stretch>
        </p:blipFill>
        <p:spPr>
          <a:xfrm>
            <a:off x="6339138" y="5524212"/>
            <a:ext cx="830566" cy="830566"/>
          </a:xfrm>
          <a:prstGeom prst="rect">
            <a:avLst/>
          </a:prstGeom>
          <a:effectLst>
            <a:outerShdw blurRad="50800" dist="38100" dir="2700000" algn="tl" rotWithShape="0">
              <a:prstClr val="black">
                <a:alpha val="40000"/>
              </a:prstClr>
            </a:outerShdw>
          </a:effectLst>
        </p:spPr>
      </p:pic>
      <p:pic>
        <p:nvPicPr>
          <p:cNvPr id="21" name="図 20">
            <a:extLst>
              <a:ext uri="{FF2B5EF4-FFF2-40B4-BE49-F238E27FC236}">
                <a16:creationId xmlns:a16="http://schemas.microsoft.com/office/drawing/2014/main" id="{C5D475D9-CBED-DC4C-9FC9-CA43A75C3B47}"/>
              </a:ext>
              <a:ext uri="{C183D7F6-B498-43B3-948B-1728B52AA6E4}">
                <adec:decorative xmlns:adec="http://schemas.microsoft.com/office/drawing/2017/decorative" val="1"/>
              </a:ext>
            </a:extLst>
          </p:cNvPr>
          <p:cNvPicPr>
            <a:picLocks noChangeAspect="1"/>
          </p:cNvPicPr>
          <p:nvPr/>
        </p:nvPicPr>
        <p:blipFill>
          <a:blip r:embed="rId15"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262662" y="3642548"/>
            <a:ext cx="1429277" cy="1073573"/>
          </a:xfrm>
          <a:prstGeom prst="rect">
            <a:avLst/>
          </a:prstGeom>
        </p:spPr>
      </p:pic>
      <p:grpSp>
        <p:nvGrpSpPr>
          <p:cNvPr id="37" name="グループ化 36">
            <a:extLst>
              <a:ext uri="{FF2B5EF4-FFF2-40B4-BE49-F238E27FC236}">
                <a16:creationId xmlns:a16="http://schemas.microsoft.com/office/drawing/2014/main" id="{9D03D953-4B4E-0A43-807E-C104F296F93F}"/>
              </a:ext>
            </a:extLst>
          </p:cNvPr>
          <p:cNvGrpSpPr/>
          <p:nvPr/>
        </p:nvGrpSpPr>
        <p:grpSpPr>
          <a:xfrm>
            <a:off x="899592" y="896383"/>
            <a:ext cx="7344816" cy="3008387"/>
            <a:chOff x="899592" y="896383"/>
            <a:chExt cx="7344816" cy="3008387"/>
          </a:xfrm>
        </p:grpSpPr>
        <p:sp>
          <p:nvSpPr>
            <p:cNvPr id="3" name="角丸四角形 2">
              <a:extLst>
                <a:ext uri="{FF2B5EF4-FFF2-40B4-BE49-F238E27FC236}">
                  <a16:creationId xmlns:a16="http://schemas.microsoft.com/office/drawing/2014/main" id="{4DD9404D-D0E7-1646-B515-F49FB0B40A46}"/>
                </a:ext>
              </a:extLst>
            </p:cNvPr>
            <p:cNvSpPr/>
            <p:nvPr/>
          </p:nvSpPr>
          <p:spPr>
            <a:xfrm>
              <a:off x="899592" y="896383"/>
              <a:ext cx="7344816" cy="2364684"/>
            </a:xfrm>
            <a:prstGeom prst="roundRect">
              <a:avLst>
                <a:gd name="adj" fmla="val 50000"/>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上下矢印 21">
              <a:extLst>
                <a:ext uri="{FF2B5EF4-FFF2-40B4-BE49-F238E27FC236}">
                  <a16:creationId xmlns:a16="http://schemas.microsoft.com/office/drawing/2014/main" id="{321BA5B5-5A0D-4345-8288-257B226E6D6B}"/>
                </a:ext>
              </a:extLst>
            </p:cNvPr>
            <p:cNvSpPr/>
            <p:nvPr/>
          </p:nvSpPr>
          <p:spPr>
            <a:xfrm>
              <a:off x="4175200" y="2970521"/>
              <a:ext cx="779951" cy="934249"/>
            </a:xfrm>
            <a:prstGeom prst="up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フローチャート: 磁気ディスク 22">
              <a:extLst>
                <a:ext uri="{FF2B5EF4-FFF2-40B4-BE49-F238E27FC236}">
                  <a16:creationId xmlns:a16="http://schemas.microsoft.com/office/drawing/2014/main" id="{8BB0CE1A-DEFC-BC4B-AB8C-41582B4FECD0}"/>
                </a:ext>
              </a:extLst>
            </p:cNvPr>
            <p:cNvSpPr/>
            <p:nvPr/>
          </p:nvSpPr>
          <p:spPr>
            <a:xfrm>
              <a:off x="3712315" y="2071552"/>
              <a:ext cx="1742230" cy="792088"/>
            </a:xfrm>
            <a:prstGeom prst="flowChartMagneticDisk">
              <a:avLst/>
            </a:prstGeom>
            <a:solidFill>
              <a:schemeClr val="accent2">
                <a:lumMod val="75000"/>
              </a:schemeClr>
            </a:solidFill>
            <a:ln>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 name="正方形/長方形 24">
              <a:extLst>
                <a:ext uri="{FF2B5EF4-FFF2-40B4-BE49-F238E27FC236}">
                  <a16:creationId xmlns:a16="http://schemas.microsoft.com/office/drawing/2014/main" id="{3744EB08-C800-0A4F-AD3F-9CAF9B3BEAD4}"/>
                </a:ext>
              </a:extLst>
            </p:cNvPr>
            <p:cNvSpPr/>
            <p:nvPr/>
          </p:nvSpPr>
          <p:spPr>
            <a:xfrm>
              <a:off x="1497400" y="1292440"/>
              <a:ext cx="1606203" cy="1143383"/>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 name="正方形/長方形 25">
              <a:extLst>
                <a:ext uri="{FF2B5EF4-FFF2-40B4-BE49-F238E27FC236}">
                  <a16:creationId xmlns:a16="http://schemas.microsoft.com/office/drawing/2014/main" id="{A5B7CD3C-033B-E34B-AA1D-283613F13B06}"/>
                </a:ext>
              </a:extLst>
            </p:cNvPr>
            <p:cNvSpPr/>
            <p:nvPr/>
          </p:nvSpPr>
          <p:spPr>
            <a:xfrm>
              <a:off x="6040701" y="1292440"/>
              <a:ext cx="1606203" cy="1143383"/>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 name="テキスト ボックス 26">
              <a:extLst>
                <a:ext uri="{FF2B5EF4-FFF2-40B4-BE49-F238E27FC236}">
                  <a16:creationId xmlns:a16="http://schemas.microsoft.com/office/drawing/2014/main" id="{5E98A340-9661-A540-B858-960EF0B6A1C8}"/>
                </a:ext>
              </a:extLst>
            </p:cNvPr>
            <p:cNvSpPr txBox="1"/>
            <p:nvPr/>
          </p:nvSpPr>
          <p:spPr>
            <a:xfrm>
              <a:off x="1568056" y="1510444"/>
              <a:ext cx="1441420" cy="307777"/>
            </a:xfrm>
            <a:prstGeom prst="rect">
              <a:avLst/>
            </a:prstGeom>
            <a:noFill/>
          </p:spPr>
          <p:txBody>
            <a:bodyPr wrap="none" rtlCol="0">
              <a:spAutoFit/>
            </a:bodyPr>
            <a:lstStyle/>
            <a:p>
              <a:r>
                <a:rPr lang="ja-JP" altLang="en-US" sz="1400" b="1">
                  <a:solidFill>
                    <a:schemeClr val="bg1"/>
                  </a:solidFill>
                  <a:latin typeface="Meiryo" panose="020B0604030504040204" pitchFamily="34" charset="-128"/>
                  <a:ea typeface="Meiryo" panose="020B0604030504040204" pitchFamily="34" charset="-128"/>
                </a:rPr>
                <a:t>アナリティクス</a:t>
              </a:r>
              <a:endParaRPr kumimoji="1" lang="ja-JP" altLang="en-US" sz="1400" b="1">
                <a:solidFill>
                  <a:schemeClr val="bg1"/>
                </a:solidFill>
                <a:latin typeface="Meiryo" panose="020B0604030504040204" pitchFamily="34" charset="-128"/>
                <a:ea typeface="Meiryo" panose="020B0604030504040204" pitchFamily="34" charset="-128"/>
              </a:endParaRPr>
            </a:p>
          </p:txBody>
        </p:sp>
        <p:sp>
          <p:nvSpPr>
            <p:cNvPr id="28" name="テキスト ボックス 27">
              <a:extLst>
                <a:ext uri="{FF2B5EF4-FFF2-40B4-BE49-F238E27FC236}">
                  <a16:creationId xmlns:a16="http://schemas.microsoft.com/office/drawing/2014/main" id="{9C27F45A-8346-924F-AC7C-A409EF1512FC}"/>
                </a:ext>
              </a:extLst>
            </p:cNvPr>
            <p:cNvSpPr txBox="1"/>
            <p:nvPr/>
          </p:nvSpPr>
          <p:spPr>
            <a:xfrm>
              <a:off x="1580880" y="1956463"/>
              <a:ext cx="1415772" cy="276999"/>
            </a:xfrm>
            <a:prstGeom prst="rect">
              <a:avLst/>
            </a:prstGeom>
            <a:noFill/>
          </p:spPr>
          <p:txBody>
            <a:bodyPr wrap="none" rtlCol="0">
              <a:spAutoFit/>
            </a:bodyPr>
            <a:lstStyle/>
            <a:p>
              <a:r>
                <a:rPr kumimoji="1" lang="ja-JP" altLang="en-US" sz="1200">
                  <a:solidFill>
                    <a:schemeClr val="bg1"/>
                  </a:solidFill>
                  <a:latin typeface="Meiryo" panose="020B0604030504040204" pitchFamily="34" charset="-128"/>
                  <a:ea typeface="Meiryo" panose="020B0604030504040204" pitchFamily="34" charset="-128"/>
                </a:rPr>
                <a:t>最適化・予測など</a:t>
              </a:r>
            </a:p>
          </p:txBody>
        </p:sp>
        <p:sp>
          <p:nvSpPr>
            <p:cNvPr id="29" name="テキスト ボックス 28">
              <a:extLst>
                <a:ext uri="{FF2B5EF4-FFF2-40B4-BE49-F238E27FC236}">
                  <a16:creationId xmlns:a16="http://schemas.microsoft.com/office/drawing/2014/main" id="{41C053EC-226D-F143-983C-E806F183AC7F}"/>
                </a:ext>
              </a:extLst>
            </p:cNvPr>
            <p:cNvSpPr txBox="1"/>
            <p:nvPr/>
          </p:nvSpPr>
          <p:spPr>
            <a:xfrm>
              <a:off x="6047387" y="1510444"/>
              <a:ext cx="1620957" cy="307777"/>
            </a:xfrm>
            <a:prstGeom prst="rect">
              <a:avLst/>
            </a:prstGeom>
            <a:noFill/>
          </p:spPr>
          <p:txBody>
            <a:bodyPr wrap="none" rtlCol="0">
              <a:spAutoFit/>
            </a:bodyPr>
            <a:lstStyle/>
            <a:p>
              <a:r>
                <a:rPr lang="ja-JP" altLang="en-US" sz="1400" b="1">
                  <a:solidFill>
                    <a:schemeClr val="bg1"/>
                  </a:solidFill>
                  <a:latin typeface="Meiryo" panose="020B0604030504040204" pitchFamily="34" charset="-128"/>
                  <a:ea typeface="Meiryo" panose="020B0604030504040204" pitchFamily="34" charset="-128"/>
                </a:rPr>
                <a:t>アプリケーション</a:t>
              </a:r>
              <a:endParaRPr kumimoji="1" lang="ja-JP" altLang="en-US" sz="1400" b="1">
                <a:solidFill>
                  <a:schemeClr val="bg1"/>
                </a:solidFill>
                <a:latin typeface="Meiryo" panose="020B0604030504040204" pitchFamily="34" charset="-128"/>
                <a:ea typeface="Meiryo" panose="020B0604030504040204" pitchFamily="34" charset="-128"/>
              </a:endParaRPr>
            </a:p>
          </p:txBody>
        </p:sp>
        <p:sp>
          <p:nvSpPr>
            <p:cNvPr id="30" name="テキスト ボックス 29">
              <a:extLst>
                <a:ext uri="{FF2B5EF4-FFF2-40B4-BE49-F238E27FC236}">
                  <a16:creationId xmlns:a16="http://schemas.microsoft.com/office/drawing/2014/main" id="{D2DFF57C-F2AC-B447-B00D-0C58AE60B64C}"/>
                </a:ext>
              </a:extLst>
            </p:cNvPr>
            <p:cNvSpPr txBox="1"/>
            <p:nvPr/>
          </p:nvSpPr>
          <p:spPr>
            <a:xfrm>
              <a:off x="6058113" y="1864131"/>
              <a:ext cx="1569660" cy="461665"/>
            </a:xfrm>
            <a:prstGeom prst="rect">
              <a:avLst/>
            </a:prstGeom>
            <a:noFill/>
          </p:spPr>
          <p:txBody>
            <a:bodyPr wrap="none" rtlCol="0">
              <a:spAutoFit/>
            </a:bodyPr>
            <a:lstStyle/>
            <a:p>
              <a:pPr algn="ctr"/>
              <a:r>
                <a:rPr lang="ja-JP" altLang="en-US" sz="1200">
                  <a:solidFill>
                    <a:schemeClr val="bg1"/>
                  </a:solidFill>
                  <a:latin typeface="Meiryo" panose="020B0604030504040204" pitchFamily="34" charset="-128"/>
                  <a:ea typeface="Meiryo" panose="020B0604030504040204" pitchFamily="34" charset="-128"/>
                </a:rPr>
                <a:t>機器制御・指示命令</a:t>
              </a:r>
              <a:endParaRPr lang="en-US" altLang="ja-JP" sz="1200" dirty="0">
                <a:solidFill>
                  <a:schemeClr val="bg1"/>
                </a:solidFill>
                <a:latin typeface="Meiryo" panose="020B0604030504040204" pitchFamily="34" charset="-128"/>
                <a:ea typeface="Meiryo" panose="020B0604030504040204" pitchFamily="34" charset="-128"/>
              </a:endParaRPr>
            </a:p>
            <a:p>
              <a:pPr algn="ctr"/>
              <a:r>
                <a:rPr lang="ja-JP" altLang="en-US" sz="1200">
                  <a:solidFill>
                    <a:schemeClr val="bg1"/>
                  </a:solidFill>
                  <a:latin typeface="Meiryo" panose="020B0604030504040204" pitchFamily="34" charset="-128"/>
                  <a:ea typeface="Meiryo" panose="020B0604030504040204" pitchFamily="34" charset="-128"/>
                </a:rPr>
                <a:t>情報提供等</a:t>
              </a:r>
              <a:endParaRPr kumimoji="1" lang="ja-JP" altLang="en-US" sz="1200">
                <a:solidFill>
                  <a:schemeClr val="bg1"/>
                </a:solidFill>
                <a:latin typeface="Meiryo" panose="020B0604030504040204" pitchFamily="34" charset="-128"/>
                <a:ea typeface="Meiryo" panose="020B0604030504040204" pitchFamily="34" charset="-128"/>
              </a:endParaRPr>
            </a:p>
          </p:txBody>
        </p:sp>
        <p:sp>
          <p:nvSpPr>
            <p:cNvPr id="31" name="左右矢印 30">
              <a:extLst>
                <a:ext uri="{FF2B5EF4-FFF2-40B4-BE49-F238E27FC236}">
                  <a16:creationId xmlns:a16="http://schemas.microsoft.com/office/drawing/2014/main" id="{24830AF2-CDD2-8541-B638-FFA8ACEC4157}"/>
                </a:ext>
              </a:extLst>
            </p:cNvPr>
            <p:cNvSpPr/>
            <p:nvPr/>
          </p:nvSpPr>
          <p:spPr>
            <a:xfrm>
              <a:off x="3003790" y="1389796"/>
              <a:ext cx="3122769" cy="525781"/>
            </a:xfrm>
            <a:prstGeom prst="leftRigh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 name="左右矢印 31">
              <a:extLst>
                <a:ext uri="{FF2B5EF4-FFF2-40B4-BE49-F238E27FC236}">
                  <a16:creationId xmlns:a16="http://schemas.microsoft.com/office/drawing/2014/main" id="{731081BB-1804-8348-99B0-B6F506467DCF}"/>
                </a:ext>
              </a:extLst>
            </p:cNvPr>
            <p:cNvSpPr/>
            <p:nvPr/>
          </p:nvSpPr>
          <p:spPr>
            <a:xfrm rot="1423183">
              <a:off x="2982604" y="2017564"/>
              <a:ext cx="873266" cy="525781"/>
            </a:xfrm>
            <a:prstGeom prst="leftRigh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3" name="左右矢印 32">
              <a:extLst>
                <a:ext uri="{FF2B5EF4-FFF2-40B4-BE49-F238E27FC236}">
                  <a16:creationId xmlns:a16="http://schemas.microsoft.com/office/drawing/2014/main" id="{2161137F-57BF-B841-A540-C6B7B1E03E5B}"/>
                </a:ext>
              </a:extLst>
            </p:cNvPr>
            <p:cNvSpPr/>
            <p:nvPr/>
          </p:nvSpPr>
          <p:spPr>
            <a:xfrm rot="20176817" flipH="1">
              <a:off x="5326459" y="2012762"/>
              <a:ext cx="873266" cy="525781"/>
            </a:xfrm>
            <a:prstGeom prst="leftRigh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4" name="テキスト ボックス 33">
              <a:extLst>
                <a:ext uri="{FF2B5EF4-FFF2-40B4-BE49-F238E27FC236}">
                  <a16:creationId xmlns:a16="http://schemas.microsoft.com/office/drawing/2014/main" id="{97284FE0-3163-A14C-9664-E2410D97CEC3}"/>
                </a:ext>
              </a:extLst>
            </p:cNvPr>
            <p:cNvSpPr txBox="1"/>
            <p:nvPr/>
          </p:nvSpPr>
          <p:spPr>
            <a:xfrm>
              <a:off x="4142548" y="2422198"/>
              <a:ext cx="877163" cy="369332"/>
            </a:xfrm>
            <a:prstGeom prst="rect">
              <a:avLst/>
            </a:prstGeom>
            <a:noFill/>
          </p:spPr>
          <p:txBody>
            <a:bodyPr wrap="none" rtlCol="0">
              <a:spAutoFit/>
            </a:bodyPr>
            <a:lstStyle/>
            <a:p>
              <a:pPr algn="ctr"/>
              <a:r>
                <a:rPr lang="ja-JP" altLang="en-US" b="1">
                  <a:solidFill>
                    <a:schemeClr val="bg1"/>
                  </a:solidFill>
                  <a:latin typeface="Meiryo" panose="020B0604030504040204" pitchFamily="34" charset="-128"/>
                  <a:ea typeface="Meiryo" panose="020B0604030504040204" pitchFamily="34" charset="-128"/>
                </a:rPr>
                <a:t>データ</a:t>
              </a:r>
              <a:endParaRPr kumimoji="1" lang="ja-JP" altLang="en-US" b="1">
                <a:solidFill>
                  <a:schemeClr val="bg1"/>
                </a:solidFill>
                <a:latin typeface="Meiryo" panose="020B0604030504040204" pitchFamily="34" charset="-128"/>
                <a:ea typeface="Meiryo" panose="020B0604030504040204" pitchFamily="34" charset="-128"/>
              </a:endParaRPr>
            </a:p>
          </p:txBody>
        </p:sp>
        <p:sp>
          <p:nvSpPr>
            <p:cNvPr id="36" name="テキスト ボックス 35">
              <a:extLst>
                <a:ext uri="{FF2B5EF4-FFF2-40B4-BE49-F238E27FC236}">
                  <a16:creationId xmlns:a16="http://schemas.microsoft.com/office/drawing/2014/main" id="{1B758F6B-603A-4D4F-A9FE-DB980368ECF1}"/>
                </a:ext>
              </a:extLst>
            </p:cNvPr>
            <p:cNvSpPr txBox="1"/>
            <p:nvPr/>
          </p:nvSpPr>
          <p:spPr>
            <a:xfrm>
              <a:off x="3450049" y="1052845"/>
              <a:ext cx="2262159" cy="369332"/>
            </a:xfrm>
            <a:prstGeom prst="rect">
              <a:avLst/>
            </a:prstGeom>
            <a:noFill/>
          </p:spPr>
          <p:txBody>
            <a:bodyPr wrap="none" rtlCol="0">
              <a:spAutoFit/>
            </a:bodyPr>
            <a:lstStyle/>
            <a:p>
              <a:pPr algn="ctr"/>
              <a:r>
                <a:rPr kumimoji="1" lang="ja-JP" altLang="en-US" b="1">
                  <a:solidFill>
                    <a:schemeClr val="bg1"/>
                  </a:solidFill>
                  <a:latin typeface="Meiryo" panose="020B0604030504040204" pitchFamily="34" charset="-128"/>
                  <a:ea typeface="Meiryo" panose="020B0604030504040204" pitchFamily="34" charset="-128"/>
                </a:rPr>
                <a:t>クラウド・サービス</a:t>
              </a:r>
            </a:p>
          </p:txBody>
        </p:sp>
      </p:grpSp>
    </p:spTree>
    <p:extLst>
      <p:ext uri="{BB962C8B-B14F-4D97-AF65-F5344CB8AC3E}">
        <p14:creationId xmlns:p14="http://schemas.microsoft.com/office/powerpoint/2010/main" val="1921909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1000"/>
                                        <p:tgtEl>
                                          <p:spTgt spid="37"/>
                                        </p:tgtEl>
                                      </p:cBhvr>
                                    </p:animEffect>
                                    <p:anim calcmode="lin" valueType="num">
                                      <p:cBhvr>
                                        <p:cTn id="8" dur="1000" fill="hold"/>
                                        <p:tgtEl>
                                          <p:spTgt spid="37"/>
                                        </p:tgtEl>
                                        <p:attrNameLst>
                                          <p:attrName>ppt_x</p:attrName>
                                        </p:attrNameLst>
                                      </p:cBhvr>
                                      <p:tavLst>
                                        <p:tav tm="0">
                                          <p:val>
                                            <p:strVal val="#ppt_x"/>
                                          </p:val>
                                        </p:tav>
                                        <p:tav tm="100000">
                                          <p:val>
                                            <p:strVal val="#ppt_x"/>
                                          </p:val>
                                        </p:tav>
                                      </p:tavLst>
                                    </p:anim>
                                    <p:anim calcmode="lin" valueType="num">
                                      <p:cBhvr>
                                        <p:cTn id="9" dur="900" decel="100000" fill="hold"/>
                                        <p:tgtEl>
                                          <p:spTgt spid="3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単独LOGO0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058687" y="5878036"/>
            <a:ext cx="617713" cy="677108"/>
          </a:xfrm>
          <a:prstGeom prst="rect">
            <a:avLst/>
          </a:prstGeom>
        </p:spPr>
      </p:pic>
      <p:sp>
        <p:nvSpPr>
          <p:cNvPr id="6" name="正方形/長方形 5"/>
          <p:cNvSpPr/>
          <p:nvPr/>
        </p:nvSpPr>
        <p:spPr>
          <a:xfrm>
            <a:off x="6127750" y="5878036"/>
            <a:ext cx="2938096" cy="677108"/>
          </a:xfrm>
          <a:prstGeom prst="rect">
            <a:avLst/>
          </a:prstGeom>
        </p:spPr>
        <p:txBody>
          <a:bodyPr wrap="square">
            <a:spAutoFit/>
          </a:bodyPr>
          <a:lstStyle/>
          <a:p>
            <a:pPr algn="r"/>
            <a:r>
              <a:rPr lang="ja-JP" altLang="en-US" sz="1400" dirty="0">
                <a:solidFill>
                  <a:srgbClr val="595959"/>
                </a:solidFill>
                <a:latin typeface="メイリオ"/>
                <a:ea typeface="メイリオ"/>
                <a:cs typeface="メイリオ"/>
              </a:rPr>
              <a:t>ネットコマース株式会社</a:t>
            </a:r>
          </a:p>
          <a:p>
            <a:pPr algn="r"/>
            <a:r>
              <a:rPr lang="en-US" altLang="ja-JP" sz="800" dirty="0">
                <a:solidFill>
                  <a:srgbClr val="595959"/>
                </a:solidFill>
                <a:latin typeface="メイリオ"/>
                <a:ea typeface="メイリオ"/>
                <a:cs typeface="メイリオ"/>
              </a:rPr>
              <a:t>180-0004</a:t>
            </a:r>
            <a:r>
              <a:rPr lang="ja-JP" altLang="en-US" sz="800" dirty="0">
                <a:solidFill>
                  <a:srgbClr val="595959"/>
                </a:solidFill>
                <a:latin typeface="メイリオ"/>
                <a:ea typeface="メイリオ"/>
                <a:cs typeface="メイリオ"/>
              </a:rPr>
              <a:t>　東京都武蔵野市吉祥寺本町</a:t>
            </a:r>
            <a:r>
              <a:rPr lang="en-US" altLang="ja-JP" sz="800" dirty="0">
                <a:solidFill>
                  <a:srgbClr val="595959"/>
                </a:solidFill>
                <a:latin typeface="メイリオ"/>
                <a:ea typeface="メイリオ"/>
                <a:cs typeface="メイリオ"/>
              </a:rPr>
              <a:t>2-4-17</a:t>
            </a:r>
          </a:p>
          <a:p>
            <a:pPr algn="r"/>
            <a:r>
              <a:rPr lang="ja-JP" altLang="en-US" sz="800" dirty="0">
                <a:solidFill>
                  <a:srgbClr val="595959"/>
                </a:solidFill>
                <a:latin typeface="メイリオ"/>
                <a:ea typeface="メイリオ"/>
                <a:cs typeface="メイリオ"/>
              </a:rPr>
              <a:t>エスト・グランデール・カーロ </a:t>
            </a:r>
            <a:r>
              <a:rPr lang="en-US" altLang="ja-JP" sz="800" dirty="0">
                <a:solidFill>
                  <a:srgbClr val="595959"/>
                </a:solidFill>
                <a:latin typeface="メイリオ"/>
                <a:ea typeface="メイリオ"/>
                <a:cs typeface="メイリオ"/>
              </a:rPr>
              <a:t>1201</a:t>
            </a:r>
          </a:p>
          <a:p>
            <a:pPr algn="r"/>
            <a:r>
              <a:rPr lang="en-US" altLang="ja-JP" sz="800" dirty="0">
                <a:solidFill>
                  <a:srgbClr val="595959"/>
                </a:solidFill>
                <a:latin typeface="メイリオ"/>
                <a:ea typeface="メイリオ"/>
                <a:cs typeface="メイリオ"/>
                <a:hlinkClick r:id="rId3"/>
              </a:rPr>
              <a:t>http://</a:t>
            </a:r>
            <a:r>
              <a:rPr lang="en-US" altLang="ja-JP" sz="800" dirty="0" err="1">
                <a:solidFill>
                  <a:srgbClr val="595959"/>
                </a:solidFill>
                <a:latin typeface="メイリオ"/>
                <a:ea typeface="メイリオ"/>
                <a:cs typeface="メイリオ"/>
                <a:hlinkClick r:id="rId3"/>
              </a:rPr>
              <a:t>www.netcommerce.co.jp</a:t>
            </a:r>
            <a:r>
              <a:rPr lang="en-US" altLang="ja-JP" sz="800" dirty="0">
                <a:solidFill>
                  <a:srgbClr val="595959"/>
                </a:solidFill>
                <a:latin typeface="メイリオ"/>
                <a:ea typeface="メイリオ"/>
                <a:cs typeface="メイリオ"/>
                <a:hlinkClick r:id="rId3"/>
              </a:rPr>
              <a:t>/</a:t>
            </a:r>
            <a:endParaRPr lang="ja-JP" altLang="en-US" sz="800" dirty="0">
              <a:solidFill>
                <a:srgbClr val="595959"/>
              </a:solidFill>
              <a:latin typeface="メイリオ"/>
              <a:ea typeface="メイリオ"/>
              <a:cs typeface="メイリオ"/>
            </a:endParaRPr>
          </a:p>
        </p:txBody>
      </p:sp>
    </p:spTree>
    <p:extLst>
      <p:ext uri="{BB962C8B-B14F-4D97-AF65-F5344CB8AC3E}">
        <p14:creationId xmlns:p14="http://schemas.microsoft.com/office/powerpoint/2010/main" val="12731929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3DAF29F-EF5F-254B-9BFF-85E94CDB2252}"/>
              </a:ext>
            </a:extLst>
          </p:cNvPr>
          <p:cNvSpPr>
            <a:spLocks noGrp="1"/>
          </p:cNvSpPr>
          <p:nvPr>
            <p:ph type="title"/>
          </p:nvPr>
        </p:nvSpPr>
        <p:spPr/>
        <p:txBody>
          <a:bodyPr/>
          <a:lstStyle/>
          <a:p>
            <a:r>
              <a:rPr kumimoji="1" lang="en-US" altLang="ja-JP" dirty="0"/>
              <a:t>IoT</a:t>
            </a:r>
            <a:r>
              <a:rPr lang="ja-JP" altLang="en-US"/>
              <a:t>が生みだす</a:t>
            </a:r>
            <a:r>
              <a:rPr lang="en-US" altLang="ja-JP" dirty="0"/>
              <a:t>2</a:t>
            </a:r>
            <a:r>
              <a:rPr lang="ja-JP" altLang="en-US"/>
              <a:t>つのループ</a:t>
            </a:r>
            <a:endParaRPr kumimoji="1" lang="ja-JP" altLang="en-US"/>
          </a:p>
        </p:txBody>
      </p:sp>
      <p:sp>
        <p:nvSpPr>
          <p:cNvPr id="3" name="スライド番号プレースホルダー 2">
            <a:extLst>
              <a:ext uri="{FF2B5EF4-FFF2-40B4-BE49-F238E27FC236}">
                <a16:creationId xmlns:a16="http://schemas.microsoft.com/office/drawing/2014/main" id="{55197224-4161-8747-B712-E07D625C3812}"/>
              </a:ext>
            </a:extLst>
          </p:cNvPr>
          <p:cNvSpPr>
            <a:spLocks noGrp="1"/>
          </p:cNvSpPr>
          <p:nvPr>
            <p:ph type="sldNum" sz="quarter" idx="12"/>
          </p:nvPr>
        </p:nvSpPr>
        <p:spPr>
          <a:xfrm>
            <a:off x="6932246" y="6651702"/>
            <a:ext cx="2133600" cy="217800"/>
          </a:xfrm>
          <a:prstGeom prst="rect">
            <a:avLst/>
          </a:prstGeom>
        </p:spPr>
        <p:txBody>
          <a:bodyPr vert="horz" lIns="91440" tIns="45720" rIns="91440" bIns="45720" rtlCol="0" anchor="ctr"/>
          <a:lstStyle>
            <a:defPPr>
              <a:defRPr lang="ja-JP"/>
            </a:defPPr>
            <a:lvl1pPr marL="0" algn="r" defTabSz="457200" rtl="0" eaLnBrk="1" latinLnBrk="0" hangingPunct="1">
              <a:defRPr kumimoji="1" sz="1000" kern="1200">
                <a:solidFill>
                  <a:schemeClr val="bg1"/>
                </a:solidFill>
                <a:latin typeface="American Typewriter"/>
                <a:ea typeface="+mn-ea"/>
                <a:cs typeface="American Typewriter"/>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8FF8CC5D-A65D-5946-99B5-645367A967AD}" type="slidenum">
              <a:rPr lang="ja-JP" altLang="en-US" smtClean="0"/>
              <a:pPr/>
              <a:t>6</a:t>
            </a:fld>
            <a:endParaRPr kumimoji="1" lang="ja-JP" altLang="en-US"/>
          </a:p>
        </p:txBody>
      </p:sp>
      <p:pic>
        <p:nvPicPr>
          <p:cNvPr id="1026" name="Picture 2">
            <a:extLst>
              <a:ext uri="{FF2B5EF4-FFF2-40B4-BE49-F238E27FC236}">
                <a16:creationId xmlns:a16="http://schemas.microsoft.com/office/drawing/2014/main" id="{75F9B976-BE5E-CB4A-A97E-136852B75033}"/>
              </a:ext>
            </a:extLst>
          </p:cNvPr>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50612" y="1664792"/>
            <a:ext cx="3677884" cy="352841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121" name="グループ化 120">
            <a:extLst>
              <a:ext uri="{FF2B5EF4-FFF2-40B4-BE49-F238E27FC236}">
                <a16:creationId xmlns:a16="http://schemas.microsoft.com/office/drawing/2014/main" id="{EE11FC53-B686-CF4E-AA0E-794B962CF0A9}"/>
              </a:ext>
            </a:extLst>
          </p:cNvPr>
          <p:cNvGrpSpPr/>
          <p:nvPr/>
        </p:nvGrpSpPr>
        <p:grpSpPr>
          <a:xfrm>
            <a:off x="3962400" y="2242070"/>
            <a:ext cx="2977721" cy="2601468"/>
            <a:chOff x="3962400" y="2242070"/>
            <a:chExt cx="2977721" cy="2601468"/>
          </a:xfrm>
        </p:grpSpPr>
        <p:pic>
          <p:nvPicPr>
            <p:cNvPr id="105" name="Picture 2">
              <a:extLst>
                <a:ext uri="{FF2B5EF4-FFF2-40B4-BE49-F238E27FC236}">
                  <a16:creationId xmlns:a16="http://schemas.microsoft.com/office/drawing/2014/main" id="{57124BB8-60AB-E146-A1AE-BA5045618033}"/>
                </a:ext>
              </a:extLst>
            </p:cNvPr>
            <p:cNvPicPr>
              <a:picLocks noChangeAspect="1" noChangeArrowheads="1"/>
            </p:cNvPicPr>
            <p:nvPr/>
          </p:nvPicPr>
          <p:blipFill>
            <a:blip r:embed="rId3" cstate="print">
              <a:clrChange>
                <a:clrFrom>
                  <a:srgbClr val="FFFFFF"/>
                </a:clrFrom>
                <a:clrTo>
                  <a:srgbClr val="FFFFFF">
                    <a:alpha val="0"/>
                  </a:srgbClr>
                </a:clrTo>
              </a:clrChange>
              <a:duotone>
                <a:prstClr val="black"/>
                <a:srgbClr val="D9C3A5">
                  <a:tint val="50000"/>
                  <a:satMod val="180000"/>
                </a:srgbClr>
              </a:duotone>
              <a:extLst>
                <a:ext uri="{28A0092B-C50C-407E-A947-70E740481C1C}">
                  <a14:useLocalDpi xmlns:a14="http://schemas.microsoft.com/office/drawing/2010/main"/>
                </a:ext>
              </a:extLst>
            </a:blip>
            <a:srcRect/>
            <a:stretch>
              <a:fillRect/>
            </a:stretch>
          </p:blipFill>
          <p:spPr bwMode="auto">
            <a:xfrm>
              <a:off x="4743529" y="2882561"/>
              <a:ext cx="1419263" cy="1361585"/>
            </a:xfrm>
            <a:prstGeom prst="rect">
              <a:avLst/>
            </a:prstGeom>
            <a:noFill/>
            <a:extLst>
              <a:ext uri="{909E8E84-426E-40DD-AFC4-6F175D3DCCD1}">
                <a14:hiddenFill xmlns:a14="http://schemas.microsoft.com/office/drawing/2010/main">
                  <a:solidFill>
                    <a:srgbClr val="FFFFFF"/>
                  </a:solidFill>
                </a14:hiddenFill>
              </a:ext>
            </a:extLst>
          </p:spPr>
        </p:pic>
        <p:pic>
          <p:nvPicPr>
            <p:cNvPr id="104" name="図 103">
              <a:extLst>
                <a:ext uri="{FF2B5EF4-FFF2-40B4-BE49-F238E27FC236}">
                  <a16:creationId xmlns:a16="http://schemas.microsoft.com/office/drawing/2014/main" id="{997F70F4-8F07-5D40-A915-1369AAEF1AAC}"/>
                </a:ext>
              </a:extLst>
            </p:cNvPr>
            <p:cNvPicPr>
              <a:picLocks noChangeAspect="1"/>
            </p:cNvPicPr>
            <p:nvPr/>
          </p:nvPicPr>
          <p:blipFill>
            <a:blip r:embed="rId4">
              <a:alphaModFix amt="15000"/>
              <a:duotone>
                <a:prstClr val="black"/>
                <a:schemeClr val="accent6">
                  <a:tint val="45000"/>
                  <a:satMod val="400000"/>
                </a:schemeClr>
              </a:duotone>
            </a:blip>
            <a:stretch>
              <a:fillRect/>
            </a:stretch>
          </p:blipFill>
          <p:spPr>
            <a:xfrm>
              <a:off x="4072752" y="2242070"/>
              <a:ext cx="2867369" cy="2601468"/>
            </a:xfrm>
            <a:prstGeom prst="rect">
              <a:avLst/>
            </a:prstGeom>
            <a:ln>
              <a:noFill/>
            </a:ln>
            <a:effectLst>
              <a:softEdge rad="112500"/>
            </a:effectLst>
          </p:spPr>
        </p:pic>
        <p:sp>
          <p:nvSpPr>
            <p:cNvPr id="5" name="テキスト ボックス 4">
              <a:extLst>
                <a:ext uri="{FF2B5EF4-FFF2-40B4-BE49-F238E27FC236}">
                  <a16:creationId xmlns:a16="http://schemas.microsoft.com/office/drawing/2014/main" id="{7F98D847-0E24-724F-9125-FC44BD5F1A86}"/>
                </a:ext>
              </a:extLst>
            </p:cNvPr>
            <p:cNvSpPr txBox="1"/>
            <p:nvPr/>
          </p:nvSpPr>
          <p:spPr>
            <a:xfrm>
              <a:off x="4413828" y="4337277"/>
              <a:ext cx="2185214" cy="276999"/>
            </a:xfrm>
            <a:prstGeom prst="rect">
              <a:avLst/>
            </a:prstGeom>
            <a:noFill/>
          </p:spPr>
          <p:txBody>
            <a:bodyPr wrap="none" rtlCol="0">
              <a:spAutoFit/>
            </a:bodyPr>
            <a:lstStyle/>
            <a:p>
              <a:pPr algn="ctr"/>
              <a:r>
                <a:rPr kumimoji="1" lang="ja-JP" altLang="en-US" sz="1200">
                  <a:latin typeface="Meiryo" panose="020B0604030504040204" pitchFamily="34" charset="-128"/>
                  <a:ea typeface="Meiryo" panose="020B0604030504040204" pitchFamily="34" charset="-128"/>
                </a:rPr>
                <a:t>現実世界のデジタル・コピー</a:t>
              </a:r>
            </a:p>
          </p:txBody>
        </p:sp>
        <p:sp>
          <p:nvSpPr>
            <p:cNvPr id="107" name="テキスト ボックス 106">
              <a:extLst>
                <a:ext uri="{FF2B5EF4-FFF2-40B4-BE49-F238E27FC236}">
                  <a16:creationId xmlns:a16="http://schemas.microsoft.com/office/drawing/2014/main" id="{215C74DE-F90C-E14E-9B3B-C3AEE28DF566}"/>
                </a:ext>
              </a:extLst>
            </p:cNvPr>
            <p:cNvSpPr txBox="1"/>
            <p:nvPr/>
          </p:nvSpPr>
          <p:spPr>
            <a:xfrm>
              <a:off x="4490773" y="2504101"/>
              <a:ext cx="2031325" cy="369332"/>
            </a:xfrm>
            <a:prstGeom prst="rect">
              <a:avLst/>
            </a:prstGeom>
            <a:noFill/>
          </p:spPr>
          <p:txBody>
            <a:bodyPr wrap="none" rtlCol="0">
              <a:spAutoFit/>
            </a:bodyPr>
            <a:lstStyle/>
            <a:p>
              <a:pPr algn="ctr"/>
              <a:r>
                <a:rPr kumimoji="1" lang="ja-JP" altLang="en-US" b="1">
                  <a:latin typeface="Meiryo" panose="020B0604030504040204" pitchFamily="34" charset="-128"/>
                  <a:ea typeface="Meiryo" panose="020B0604030504040204" pitchFamily="34" charset="-128"/>
                </a:rPr>
                <a:t>デジタル・ツイン</a:t>
              </a:r>
            </a:p>
          </p:txBody>
        </p:sp>
        <p:sp>
          <p:nvSpPr>
            <p:cNvPr id="106" name="三角形 105">
              <a:extLst>
                <a:ext uri="{FF2B5EF4-FFF2-40B4-BE49-F238E27FC236}">
                  <a16:creationId xmlns:a16="http://schemas.microsoft.com/office/drawing/2014/main" id="{D50EE145-B037-624B-AC06-37AA80C5CA4E}"/>
                </a:ext>
              </a:extLst>
            </p:cNvPr>
            <p:cNvSpPr/>
            <p:nvPr/>
          </p:nvSpPr>
          <p:spPr>
            <a:xfrm rot="5400000">
              <a:off x="3364074" y="3191092"/>
              <a:ext cx="1883011" cy="686359"/>
            </a:xfrm>
            <a:prstGeom prst="triangle">
              <a:avLst/>
            </a:prstGeom>
            <a:gradFill flip="none" rotWithShape="1">
              <a:gsLst>
                <a:gs pos="0">
                  <a:srgbClr val="33ACBD">
                    <a:shade val="30000"/>
                    <a:satMod val="115000"/>
                  </a:srgbClr>
                </a:gs>
                <a:gs pos="71000">
                  <a:schemeClr val="tx2">
                    <a:lumMod val="20000"/>
                    <a:lumOff val="80000"/>
                  </a:schemeClr>
                </a:gs>
                <a:gs pos="42000">
                  <a:schemeClr val="tx2">
                    <a:lumMod val="40000"/>
                    <a:lumOff val="60000"/>
                  </a:schemeClr>
                </a:gs>
                <a:gs pos="100000">
                  <a:schemeClr val="bg1"/>
                </a:gs>
              </a:gsLst>
              <a:lin ang="5400000" scaled="1"/>
              <a:tileRect/>
            </a:gra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16" name="グループ化 115">
            <a:extLst>
              <a:ext uri="{FF2B5EF4-FFF2-40B4-BE49-F238E27FC236}">
                <a16:creationId xmlns:a16="http://schemas.microsoft.com/office/drawing/2014/main" id="{6ACE0D65-ACB7-7A45-8031-63760CFC2829}"/>
              </a:ext>
            </a:extLst>
          </p:cNvPr>
          <p:cNvGrpSpPr/>
          <p:nvPr/>
        </p:nvGrpSpPr>
        <p:grpSpPr>
          <a:xfrm>
            <a:off x="6336613" y="3056528"/>
            <a:ext cx="2413248" cy="968623"/>
            <a:chOff x="6336613" y="3056528"/>
            <a:chExt cx="2413248" cy="968623"/>
          </a:xfrm>
        </p:grpSpPr>
        <p:sp>
          <p:nvSpPr>
            <p:cNvPr id="109" name="ホームベース 108">
              <a:extLst>
                <a:ext uri="{FF2B5EF4-FFF2-40B4-BE49-F238E27FC236}">
                  <a16:creationId xmlns:a16="http://schemas.microsoft.com/office/drawing/2014/main" id="{18D0D156-2556-5B41-8BCB-AA63A7BD68BE}"/>
                </a:ext>
              </a:extLst>
            </p:cNvPr>
            <p:cNvSpPr/>
            <p:nvPr/>
          </p:nvSpPr>
          <p:spPr>
            <a:xfrm rot="10800000">
              <a:off x="6336613" y="3056528"/>
              <a:ext cx="2413248" cy="968623"/>
            </a:xfrm>
            <a:prstGeom prst="homePlat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028" name="Picture 4" descr="検索する人工知能のイラスト">
              <a:extLst>
                <a:ext uri="{FF2B5EF4-FFF2-40B4-BE49-F238E27FC236}">
                  <a16:creationId xmlns:a16="http://schemas.microsoft.com/office/drawing/2014/main" id="{BB0B5784-93F0-B744-8E91-A0585F8E459D}"/>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6380739" y="3089051"/>
              <a:ext cx="875982" cy="87598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12" name="テキスト ボックス 111">
              <a:extLst>
                <a:ext uri="{FF2B5EF4-FFF2-40B4-BE49-F238E27FC236}">
                  <a16:creationId xmlns:a16="http://schemas.microsoft.com/office/drawing/2014/main" id="{DF0413D1-B809-7140-8B20-AE58B2EE2D31}"/>
                </a:ext>
              </a:extLst>
            </p:cNvPr>
            <p:cNvSpPr txBox="1"/>
            <p:nvPr/>
          </p:nvSpPr>
          <p:spPr>
            <a:xfrm>
              <a:off x="7154420" y="3232080"/>
              <a:ext cx="1467068" cy="707886"/>
            </a:xfrm>
            <a:prstGeom prst="rect">
              <a:avLst/>
            </a:prstGeom>
            <a:noFill/>
          </p:spPr>
          <p:txBody>
            <a:bodyPr wrap="none" rtlCol="0">
              <a:spAutoFit/>
            </a:bodyPr>
            <a:lstStyle/>
            <a:p>
              <a:r>
                <a:rPr kumimoji="1" lang="ja-JP" altLang="en-US" sz="2000">
                  <a:solidFill>
                    <a:schemeClr val="bg1"/>
                  </a:solidFill>
                  <a:latin typeface="Meiryo" panose="020B0604030504040204" pitchFamily="34" charset="-128"/>
                  <a:ea typeface="Meiryo" panose="020B0604030504040204" pitchFamily="34" charset="-128"/>
                </a:rPr>
                <a:t>規則や関係</a:t>
              </a:r>
              <a:endParaRPr kumimoji="1" lang="en-US" altLang="ja-JP" sz="2000" dirty="0">
                <a:solidFill>
                  <a:schemeClr val="bg1"/>
                </a:solidFill>
                <a:latin typeface="Meiryo" panose="020B0604030504040204" pitchFamily="34" charset="-128"/>
                <a:ea typeface="Meiryo" panose="020B0604030504040204" pitchFamily="34" charset="-128"/>
              </a:endParaRPr>
            </a:p>
            <a:p>
              <a:r>
                <a:rPr kumimoji="1" lang="ja-JP" altLang="en-US" sz="2000">
                  <a:solidFill>
                    <a:schemeClr val="bg1"/>
                  </a:solidFill>
                  <a:latin typeface="Meiryo" panose="020B0604030504040204" pitchFamily="34" charset="-128"/>
                  <a:ea typeface="Meiryo" panose="020B0604030504040204" pitchFamily="34" charset="-128"/>
                </a:rPr>
                <a:t>の見える化</a:t>
              </a:r>
            </a:p>
          </p:txBody>
        </p:sp>
      </p:grpSp>
      <p:grpSp>
        <p:nvGrpSpPr>
          <p:cNvPr id="118" name="グループ化 117">
            <a:extLst>
              <a:ext uri="{FF2B5EF4-FFF2-40B4-BE49-F238E27FC236}">
                <a16:creationId xmlns:a16="http://schemas.microsoft.com/office/drawing/2014/main" id="{327FF633-E5BC-C547-902C-B916F453CD2F}"/>
              </a:ext>
            </a:extLst>
          </p:cNvPr>
          <p:cNvGrpSpPr/>
          <p:nvPr/>
        </p:nvGrpSpPr>
        <p:grpSpPr>
          <a:xfrm>
            <a:off x="6747473" y="961803"/>
            <a:ext cx="1620957" cy="1954099"/>
            <a:chOff x="6747473" y="961803"/>
            <a:chExt cx="1620957" cy="1954099"/>
          </a:xfrm>
        </p:grpSpPr>
        <p:sp>
          <p:nvSpPr>
            <p:cNvPr id="108" name="テキスト ボックス 107">
              <a:extLst>
                <a:ext uri="{FF2B5EF4-FFF2-40B4-BE49-F238E27FC236}">
                  <a16:creationId xmlns:a16="http://schemas.microsoft.com/office/drawing/2014/main" id="{B86D117A-55DD-084C-AA2C-734B103EE4DD}"/>
                </a:ext>
              </a:extLst>
            </p:cNvPr>
            <p:cNvSpPr txBox="1"/>
            <p:nvPr/>
          </p:nvSpPr>
          <p:spPr>
            <a:xfrm>
              <a:off x="6747473" y="1736987"/>
              <a:ext cx="1620957" cy="307777"/>
            </a:xfrm>
            <a:prstGeom prst="rect">
              <a:avLst/>
            </a:prstGeom>
            <a:noFill/>
          </p:spPr>
          <p:txBody>
            <a:bodyPr wrap="none" rtlCol="0">
              <a:spAutoFit/>
            </a:bodyPr>
            <a:lstStyle/>
            <a:p>
              <a:pPr algn="r"/>
              <a:r>
                <a:rPr kumimoji="1" lang="ja-JP" altLang="en-US" sz="1400" b="1">
                  <a:solidFill>
                    <a:srgbClr val="0070C0"/>
                  </a:solidFill>
                  <a:latin typeface="Meiryo" panose="020B0604030504040204" pitchFamily="34" charset="-128"/>
                  <a:ea typeface="Meiryo" panose="020B0604030504040204" pitchFamily="34" charset="-128"/>
                </a:rPr>
                <a:t>未来予測・最適解</a:t>
              </a:r>
            </a:p>
          </p:txBody>
        </p:sp>
        <p:pic>
          <p:nvPicPr>
            <p:cNvPr id="1032" name="Picture 8" descr="コンピューターを使うロボットのイラスト">
              <a:extLst>
                <a:ext uri="{FF2B5EF4-FFF2-40B4-BE49-F238E27FC236}">
                  <a16:creationId xmlns:a16="http://schemas.microsoft.com/office/drawing/2014/main" id="{A5885B0F-B9C0-2B47-AA55-7678813EF26E}"/>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flipH="1">
              <a:off x="7531947" y="961803"/>
              <a:ext cx="712507" cy="673319"/>
            </a:xfrm>
            <a:prstGeom prst="rect">
              <a:avLst/>
            </a:prstGeom>
            <a:noFill/>
            <a:extLst>
              <a:ext uri="{909E8E84-426E-40DD-AFC4-6F175D3DCCD1}">
                <a14:hiddenFill xmlns:a14="http://schemas.microsoft.com/office/drawing/2010/main">
                  <a:solidFill>
                    <a:srgbClr val="FFFFFF"/>
                  </a:solidFill>
                </a14:hiddenFill>
              </a:ext>
            </a:extLst>
          </p:spPr>
        </p:pic>
        <p:sp>
          <p:nvSpPr>
            <p:cNvPr id="110" name="上矢印 109">
              <a:extLst>
                <a:ext uri="{FF2B5EF4-FFF2-40B4-BE49-F238E27FC236}">
                  <a16:creationId xmlns:a16="http://schemas.microsoft.com/office/drawing/2014/main" id="{E966FD94-4285-D148-83FB-18A13279BC24}"/>
                </a:ext>
              </a:extLst>
            </p:cNvPr>
            <p:cNvSpPr/>
            <p:nvPr/>
          </p:nvSpPr>
          <p:spPr>
            <a:xfrm>
              <a:off x="7588409" y="2033802"/>
              <a:ext cx="599090" cy="882100"/>
            </a:xfrm>
            <a:prstGeom prst="upArrow">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19" name="グループ化 118">
            <a:extLst>
              <a:ext uri="{FF2B5EF4-FFF2-40B4-BE49-F238E27FC236}">
                <a16:creationId xmlns:a16="http://schemas.microsoft.com/office/drawing/2014/main" id="{A13BF335-0CB6-2C4B-B4D1-F0C0AC7ED2B1}"/>
              </a:ext>
            </a:extLst>
          </p:cNvPr>
          <p:cNvGrpSpPr/>
          <p:nvPr/>
        </p:nvGrpSpPr>
        <p:grpSpPr>
          <a:xfrm>
            <a:off x="6747474" y="4168180"/>
            <a:ext cx="1620957" cy="2163063"/>
            <a:chOff x="6747474" y="4168180"/>
            <a:chExt cx="1620957" cy="2163063"/>
          </a:xfrm>
        </p:grpSpPr>
        <p:pic>
          <p:nvPicPr>
            <p:cNvPr id="1030" name="Picture 6" descr="考え事をしている男性会社員のイラスト">
              <a:extLst>
                <a:ext uri="{FF2B5EF4-FFF2-40B4-BE49-F238E27FC236}">
                  <a16:creationId xmlns:a16="http://schemas.microsoft.com/office/drawing/2014/main" id="{235ADBBC-FE2B-154B-B0B8-83320378CA1C}"/>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flipH="1">
              <a:off x="7531947" y="5428712"/>
              <a:ext cx="712999" cy="90253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14" name="テキスト ボックス 113">
              <a:extLst>
                <a:ext uri="{FF2B5EF4-FFF2-40B4-BE49-F238E27FC236}">
                  <a16:creationId xmlns:a16="http://schemas.microsoft.com/office/drawing/2014/main" id="{2ABE5E38-C6DB-664F-B4FD-DFD3001E452F}"/>
                </a:ext>
              </a:extLst>
            </p:cNvPr>
            <p:cNvSpPr txBox="1"/>
            <p:nvPr/>
          </p:nvSpPr>
          <p:spPr>
            <a:xfrm>
              <a:off x="6747474" y="5146020"/>
              <a:ext cx="1620957" cy="307777"/>
            </a:xfrm>
            <a:prstGeom prst="rect">
              <a:avLst/>
            </a:prstGeom>
            <a:noFill/>
          </p:spPr>
          <p:txBody>
            <a:bodyPr wrap="none" rtlCol="0">
              <a:spAutoFit/>
            </a:bodyPr>
            <a:lstStyle/>
            <a:p>
              <a:pPr algn="r"/>
              <a:r>
                <a:rPr kumimoji="1" lang="ja-JP" altLang="en-US" sz="1400" b="1">
                  <a:solidFill>
                    <a:schemeClr val="accent3">
                      <a:lumMod val="75000"/>
                    </a:schemeClr>
                  </a:solidFill>
                  <a:latin typeface="Meiryo" panose="020B0604030504040204" pitchFamily="34" charset="-128"/>
                  <a:ea typeface="Meiryo" panose="020B0604030504040204" pitchFamily="34" charset="-128"/>
                </a:rPr>
                <a:t>インサイト・示唆</a:t>
              </a:r>
            </a:p>
          </p:txBody>
        </p:sp>
        <p:sp>
          <p:nvSpPr>
            <p:cNvPr id="117" name="上矢印 116">
              <a:extLst>
                <a:ext uri="{FF2B5EF4-FFF2-40B4-BE49-F238E27FC236}">
                  <a16:creationId xmlns:a16="http://schemas.microsoft.com/office/drawing/2014/main" id="{E95C905B-BB8D-4F4B-AC48-B30ABE054C06}"/>
                </a:ext>
              </a:extLst>
            </p:cNvPr>
            <p:cNvSpPr/>
            <p:nvPr/>
          </p:nvSpPr>
          <p:spPr>
            <a:xfrm rot="10800000">
              <a:off x="7588409" y="4168180"/>
              <a:ext cx="599090" cy="882100"/>
            </a:xfrm>
            <a:prstGeom prst="upArrow">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024" name="グループ化 1023">
            <a:extLst>
              <a:ext uri="{FF2B5EF4-FFF2-40B4-BE49-F238E27FC236}">
                <a16:creationId xmlns:a16="http://schemas.microsoft.com/office/drawing/2014/main" id="{42485510-6318-D94F-B208-75E0917C214F}"/>
              </a:ext>
            </a:extLst>
          </p:cNvPr>
          <p:cNvGrpSpPr/>
          <p:nvPr/>
        </p:nvGrpSpPr>
        <p:grpSpPr>
          <a:xfrm>
            <a:off x="2283344" y="1000582"/>
            <a:ext cx="5034511" cy="928486"/>
            <a:chOff x="2283344" y="1000582"/>
            <a:chExt cx="5034511" cy="928486"/>
          </a:xfrm>
        </p:grpSpPr>
        <p:sp>
          <p:nvSpPr>
            <p:cNvPr id="113" name="曲折矢印 112">
              <a:extLst>
                <a:ext uri="{FF2B5EF4-FFF2-40B4-BE49-F238E27FC236}">
                  <a16:creationId xmlns:a16="http://schemas.microsoft.com/office/drawing/2014/main" id="{0E16BCAB-962E-A34A-860E-DBBA48E27AA3}"/>
                </a:ext>
              </a:extLst>
            </p:cNvPr>
            <p:cNvSpPr/>
            <p:nvPr/>
          </p:nvSpPr>
          <p:spPr>
            <a:xfrm rot="16200000" flipH="1">
              <a:off x="4463941" y="-934269"/>
              <a:ext cx="673317" cy="5034511"/>
            </a:xfrm>
            <a:prstGeom prst="bentArrow">
              <a:avLst>
                <a:gd name="adj1" fmla="val 41290"/>
                <a:gd name="adj2" fmla="val 33667"/>
                <a:gd name="adj3" fmla="val 37519"/>
                <a:gd name="adj4" fmla="val 26630"/>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5" name="テキスト ボックス 114">
              <a:extLst>
                <a:ext uri="{FF2B5EF4-FFF2-40B4-BE49-F238E27FC236}">
                  <a16:creationId xmlns:a16="http://schemas.microsoft.com/office/drawing/2014/main" id="{5EEEF3EF-A0BA-AA41-9566-AFD7D5A98533}"/>
                </a:ext>
              </a:extLst>
            </p:cNvPr>
            <p:cNvSpPr txBox="1"/>
            <p:nvPr/>
          </p:nvSpPr>
          <p:spPr>
            <a:xfrm>
              <a:off x="3669802" y="1270097"/>
              <a:ext cx="2492990" cy="276999"/>
            </a:xfrm>
            <a:prstGeom prst="rect">
              <a:avLst/>
            </a:prstGeom>
            <a:noFill/>
          </p:spPr>
          <p:txBody>
            <a:bodyPr wrap="non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機器制御・指示命令・アドバイス</a:t>
              </a:r>
            </a:p>
          </p:txBody>
        </p:sp>
        <p:sp>
          <p:nvSpPr>
            <p:cNvPr id="124" name="テキスト ボックス 123">
              <a:extLst>
                <a:ext uri="{FF2B5EF4-FFF2-40B4-BE49-F238E27FC236}">
                  <a16:creationId xmlns:a16="http://schemas.microsoft.com/office/drawing/2014/main" id="{699A2584-6F60-1446-87C3-815B2608CC23}"/>
                </a:ext>
              </a:extLst>
            </p:cNvPr>
            <p:cNvSpPr txBox="1"/>
            <p:nvPr/>
          </p:nvSpPr>
          <p:spPr>
            <a:xfrm>
              <a:off x="4127238" y="1559736"/>
              <a:ext cx="1569660" cy="369332"/>
            </a:xfrm>
            <a:prstGeom prst="rect">
              <a:avLst/>
            </a:prstGeom>
            <a:noFill/>
          </p:spPr>
          <p:txBody>
            <a:bodyPr wrap="none" rtlCol="0">
              <a:spAutoFit/>
            </a:bodyPr>
            <a:lstStyle/>
            <a:p>
              <a:pPr algn="ctr"/>
              <a:r>
                <a:rPr kumimoji="1" lang="ja-JP" altLang="en-US">
                  <a:solidFill>
                    <a:srgbClr val="0070C0"/>
                  </a:solidFill>
                  <a:latin typeface="Meiryo" panose="020B0604030504040204" pitchFamily="34" charset="-128"/>
                  <a:ea typeface="Meiryo" panose="020B0604030504040204" pitchFamily="34" charset="-128"/>
                </a:rPr>
                <a:t>最適化ループ</a:t>
              </a:r>
            </a:p>
          </p:txBody>
        </p:sp>
        <p:sp>
          <p:nvSpPr>
            <p:cNvPr id="126" name="テキスト ボックス 125">
              <a:extLst>
                <a:ext uri="{FF2B5EF4-FFF2-40B4-BE49-F238E27FC236}">
                  <a16:creationId xmlns:a16="http://schemas.microsoft.com/office/drawing/2014/main" id="{AFFD0AB8-69D1-174D-A24B-BD4616641DF7}"/>
                </a:ext>
              </a:extLst>
            </p:cNvPr>
            <p:cNvSpPr txBox="1"/>
            <p:nvPr/>
          </p:nvSpPr>
          <p:spPr>
            <a:xfrm>
              <a:off x="3092439" y="1000582"/>
              <a:ext cx="3416320" cy="276999"/>
            </a:xfrm>
            <a:prstGeom prst="rect">
              <a:avLst/>
            </a:prstGeom>
            <a:noFill/>
          </p:spPr>
          <p:txBody>
            <a:bodyPr wrap="none" rtlCol="0">
              <a:spAutoFit/>
            </a:bodyPr>
            <a:lstStyle/>
            <a:p>
              <a:pPr algn="ctr"/>
              <a:r>
                <a:rPr kumimoji="1" lang="ja-JP" altLang="en-US" sz="1200">
                  <a:solidFill>
                    <a:srgbClr val="0070C0"/>
                  </a:solidFill>
                  <a:latin typeface="Meiryo" panose="020B0604030504040204" pitchFamily="34" charset="-128"/>
                  <a:ea typeface="Meiryo" panose="020B0604030504040204" pitchFamily="34" charset="-128"/>
                </a:rPr>
                <a:t>効率・省エネ・生産性・時短・コスト削減など</a:t>
              </a:r>
            </a:p>
          </p:txBody>
        </p:sp>
      </p:grpSp>
      <p:grpSp>
        <p:nvGrpSpPr>
          <p:cNvPr id="1025" name="グループ化 1024">
            <a:extLst>
              <a:ext uri="{FF2B5EF4-FFF2-40B4-BE49-F238E27FC236}">
                <a16:creationId xmlns:a16="http://schemas.microsoft.com/office/drawing/2014/main" id="{01EBCE0F-11DC-1F4F-837B-0813F9362F72}"/>
              </a:ext>
            </a:extLst>
          </p:cNvPr>
          <p:cNvGrpSpPr/>
          <p:nvPr/>
        </p:nvGrpSpPr>
        <p:grpSpPr>
          <a:xfrm>
            <a:off x="2283344" y="5169650"/>
            <a:ext cx="5034511" cy="991890"/>
            <a:chOff x="2283344" y="5275014"/>
            <a:chExt cx="5034511" cy="991890"/>
          </a:xfrm>
        </p:grpSpPr>
        <p:sp>
          <p:nvSpPr>
            <p:cNvPr id="123" name="曲折矢印 122">
              <a:extLst>
                <a:ext uri="{FF2B5EF4-FFF2-40B4-BE49-F238E27FC236}">
                  <a16:creationId xmlns:a16="http://schemas.microsoft.com/office/drawing/2014/main" id="{D364F0B6-347B-0446-8F6C-CBBDE2B0BBEA}"/>
                </a:ext>
              </a:extLst>
            </p:cNvPr>
            <p:cNvSpPr/>
            <p:nvPr/>
          </p:nvSpPr>
          <p:spPr>
            <a:xfrm rot="5400000" flipH="1" flipV="1">
              <a:off x="4463941" y="3094417"/>
              <a:ext cx="673317" cy="5034511"/>
            </a:xfrm>
            <a:prstGeom prst="bentArrow">
              <a:avLst>
                <a:gd name="adj1" fmla="val 41290"/>
                <a:gd name="adj2" fmla="val 33667"/>
                <a:gd name="adj3" fmla="val 37519"/>
                <a:gd name="adj4" fmla="val 26630"/>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2" name="テキスト ボックス 121">
              <a:extLst>
                <a:ext uri="{FF2B5EF4-FFF2-40B4-BE49-F238E27FC236}">
                  <a16:creationId xmlns:a16="http://schemas.microsoft.com/office/drawing/2014/main" id="{C70EBBC5-65C5-E14B-9AEA-52A1FF539483}"/>
                </a:ext>
              </a:extLst>
            </p:cNvPr>
            <p:cNvSpPr txBox="1"/>
            <p:nvPr/>
          </p:nvSpPr>
          <p:spPr>
            <a:xfrm>
              <a:off x="4285354" y="5682582"/>
              <a:ext cx="1261885" cy="276999"/>
            </a:xfrm>
            <a:prstGeom prst="rect">
              <a:avLst/>
            </a:prstGeom>
            <a:noFill/>
          </p:spPr>
          <p:txBody>
            <a:bodyPr wrap="non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イノベーション</a:t>
              </a:r>
            </a:p>
          </p:txBody>
        </p:sp>
        <p:sp>
          <p:nvSpPr>
            <p:cNvPr id="125" name="テキスト ボックス 124">
              <a:extLst>
                <a:ext uri="{FF2B5EF4-FFF2-40B4-BE49-F238E27FC236}">
                  <a16:creationId xmlns:a16="http://schemas.microsoft.com/office/drawing/2014/main" id="{08D8B01E-7443-4342-8940-F07944E30955}"/>
                </a:ext>
              </a:extLst>
            </p:cNvPr>
            <p:cNvSpPr txBox="1"/>
            <p:nvPr/>
          </p:nvSpPr>
          <p:spPr>
            <a:xfrm>
              <a:off x="4203381" y="5366123"/>
              <a:ext cx="1417375" cy="369332"/>
            </a:xfrm>
            <a:prstGeom prst="rect">
              <a:avLst/>
            </a:prstGeom>
            <a:noFill/>
          </p:spPr>
          <p:txBody>
            <a:bodyPr wrap="none" rtlCol="0">
              <a:spAutoFit/>
            </a:bodyPr>
            <a:lstStyle/>
            <a:p>
              <a:pPr algn="ctr"/>
              <a:r>
                <a:rPr kumimoji="1" lang="ja-JP" altLang="en-US">
                  <a:solidFill>
                    <a:schemeClr val="accent3">
                      <a:lumMod val="75000"/>
                    </a:schemeClr>
                  </a:solidFill>
                  <a:latin typeface="Meiryo" panose="020B0604030504040204" pitchFamily="34" charset="-128"/>
                  <a:ea typeface="Meiryo" panose="020B0604030504040204" pitchFamily="34" charset="-128"/>
                </a:rPr>
                <a:t> 変革ループ</a:t>
              </a:r>
            </a:p>
          </p:txBody>
        </p:sp>
        <p:sp>
          <p:nvSpPr>
            <p:cNvPr id="127" name="テキスト ボックス 126">
              <a:extLst>
                <a:ext uri="{FF2B5EF4-FFF2-40B4-BE49-F238E27FC236}">
                  <a16:creationId xmlns:a16="http://schemas.microsoft.com/office/drawing/2014/main" id="{824FD3E6-2F34-6F4D-8296-E22C1EB04BD3}"/>
                </a:ext>
              </a:extLst>
            </p:cNvPr>
            <p:cNvSpPr txBox="1"/>
            <p:nvPr/>
          </p:nvSpPr>
          <p:spPr>
            <a:xfrm>
              <a:off x="2644469" y="5989905"/>
              <a:ext cx="4535216" cy="276999"/>
            </a:xfrm>
            <a:prstGeom prst="rect">
              <a:avLst/>
            </a:prstGeom>
            <a:noFill/>
          </p:spPr>
          <p:txBody>
            <a:bodyPr wrap="none" rtlCol="0">
              <a:spAutoFit/>
            </a:bodyPr>
            <a:lstStyle/>
            <a:p>
              <a:pPr algn="ctr"/>
              <a:r>
                <a:rPr kumimoji="1" lang="en-US" altLang="ja-JP" sz="1200" dirty="0">
                  <a:solidFill>
                    <a:schemeClr val="accent3">
                      <a:lumMod val="75000"/>
                    </a:schemeClr>
                  </a:solidFill>
                  <a:latin typeface="Meiryo" panose="020B0604030504040204" pitchFamily="34" charset="-128"/>
                  <a:ea typeface="Meiryo" panose="020B0604030504040204" pitchFamily="34" charset="-128"/>
                </a:rPr>
                <a:t>UX(</a:t>
              </a:r>
              <a:r>
                <a:rPr kumimoji="1" lang="ja-JP" altLang="en-US" sz="1200">
                  <a:solidFill>
                    <a:schemeClr val="accent3">
                      <a:lumMod val="75000"/>
                    </a:schemeClr>
                  </a:solidFill>
                  <a:latin typeface="Meiryo" panose="020B0604030504040204" pitchFamily="34" charset="-128"/>
                  <a:ea typeface="Meiryo" panose="020B0604030504040204" pitchFamily="34" charset="-128"/>
                </a:rPr>
                <a:t>体験価値</a:t>
              </a:r>
              <a:r>
                <a:rPr kumimoji="1" lang="en-US" altLang="ja-JP" sz="1200" dirty="0">
                  <a:solidFill>
                    <a:schemeClr val="accent3">
                      <a:lumMod val="75000"/>
                    </a:schemeClr>
                  </a:solidFill>
                  <a:latin typeface="Meiryo" panose="020B0604030504040204" pitchFamily="34" charset="-128"/>
                  <a:ea typeface="Meiryo" panose="020B0604030504040204" pitchFamily="34" charset="-128"/>
                </a:rPr>
                <a:t>)</a:t>
              </a:r>
              <a:r>
                <a:rPr kumimoji="1" lang="ja-JP" altLang="en-US" sz="1200">
                  <a:solidFill>
                    <a:schemeClr val="accent3">
                      <a:lumMod val="75000"/>
                    </a:schemeClr>
                  </a:solidFill>
                  <a:latin typeface="Meiryo" panose="020B0604030504040204" pitchFamily="34" charset="-128"/>
                  <a:ea typeface="Meiryo" panose="020B0604030504040204" pitchFamily="34" charset="-128"/>
                </a:rPr>
                <a:t>向上、新たな連携、利便性向上、驚き・感動など</a:t>
              </a:r>
            </a:p>
          </p:txBody>
        </p:sp>
      </p:grpSp>
    </p:spTree>
    <p:extLst>
      <p:ext uri="{BB962C8B-B14F-4D97-AF65-F5344CB8AC3E}">
        <p14:creationId xmlns:p14="http://schemas.microsoft.com/office/powerpoint/2010/main" val="798658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121"/>
                                        </p:tgtEl>
                                        <p:attrNameLst>
                                          <p:attrName>style.visibility</p:attrName>
                                        </p:attrNameLst>
                                      </p:cBhvr>
                                      <p:to>
                                        <p:strVal val="visible"/>
                                      </p:to>
                                    </p:set>
                                    <p:anim calcmode="lin" valueType="num">
                                      <p:cBhvr additive="base">
                                        <p:cTn id="7" dur="500"/>
                                        <p:tgtEl>
                                          <p:spTgt spid="121"/>
                                        </p:tgtEl>
                                        <p:attrNameLst>
                                          <p:attrName>ppt_x</p:attrName>
                                        </p:attrNameLst>
                                      </p:cBhvr>
                                      <p:tavLst>
                                        <p:tav tm="0">
                                          <p:val>
                                            <p:strVal val="#ppt_x-#ppt_w*1.125000"/>
                                          </p:val>
                                        </p:tav>
                                        <p:tav tm="100000">
                                          <p:val>
                                            <p:strVal val="#ppt_x"/>
                                          </p:val>
                                        </p:tav>
                                      </p:tavLst>
                                    </p:anim>
                                    <p:animEffect transition="in" filter="wipe(right)">
                                      <p:cBhvr>
                                        <p:cTn id="8" dur="500"/>
                                        <p:tgtEl>
                                          <p:spTgt spid="121"/>
                                        </p:tgtEl>
                                      </p:cBhvr>
                                    </p:animEffect>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116"/>
                                        </p:tgtEl>
                                        <p:attrNameLst>
                                          <p:attrName>style.visibility</p:attrName>
                                        </p:attrNameLst>
                                      </p:cBhvr>
                                      <p:to>
                                        <p:strVal val="visible"/>
                                      </p:to>
                                    </p:set>
                                    <p:animEffect transition="in" filter="wipe(left)">
                                      <p:cBhvr>
                                        <p:cTn id="13" dur="500"/>
                                        <p:tgtEl>
                                          <p:spTgt spid="11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18"/>
                                        </p:tgtEl>
                                        <p:attrNameLst>
                                          <p:attrName>style.visibility</p:attrName>
                                        </p:attrNameLst>
                                      </p:cBhvr>
                                      <p:to>
                                        <p:strVal val="visible"/>
                                      </p:to>
                                    </p:set>
                                    <p:animEffect transition="in" filter="wipe(down)">
                                      <p:cBhvr>
                                        <p:cTn id="18" dur="500"/>
                                        <p:tgtEl>
                                          <p:spTgt spid="118"/>
                                        </p:tgtEl>
                                      </p:cBhvr>
                                    </p:animEffect>
                                  </p:childTnLst>
                                </p:cTn>
                              </p:par>
                            </p:childTnLst>
                          </p:cTn>
                        </p:par>
                        <p:par>
                          <p:cTn id="19" fill="hold">
                            <p:stCondLst>
                              <p:cond delay="500"/>
                            </p:stCondLst>
                            <p:childTnLst>
                              <p:par>
                                <p:cTn id="20" presetID="22" presetClass="entr" presetSubtype="2" fill="hold" nodeType="afterEffect">
                                  <p:stCondLst>
                                    <p:cond delay="0"/>
                                  </p:stCondLst>
                                  <p:childTnLst>
                                    <p:set>
                                      <p:cBhvr>
                                        <p:cTn id="21" dur="1" fill="hold">
                                          <p:stCondLst>
                                            <p:cond delay="0"/>
                                          </p:stCondLst>
                                        </p:cTn>
                                        <p:tgtEl>
                                          <p:spTgt spid="1024"/>
                                        </p:tgtEl>
                                        <p:attrNameLst>
                                          <p:attrName>style.visibility</p:attrName>
                                        </p:attrNameLst>
                                      </p:cBhvr>
                                      <p:to>
                                        <p:strVal val="visible"/>
                                      </p:to>
                                    </p:set>
                                    <p:animEffect transition="in" filter="wipe(right)">
                                      <p:cBhvr>
                                        <p:cTn id="22" dur="500"/>
                                        <p:tgtEl>
                                          <p:spTgt spid="102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119"/>
                                        </p:tgtEl>
                                        <p:attrNameLst>
                                          <p:attrName>style.visibility</p:attrName>
                                        </p:attrNameLst>
                                      </p:cBhvr>
                                      <p:to>
                                        <p:strVal val="visible"/>
                                      </p:to>
                                    </p:set>
                                    <p:animEffect transition="in" filter="wipe(up)">
                                      <p:cBhvr>
                                        <p:cTn id="27" dur="500"/>
                                        <p:tgtEl>
                                          <p:spTgt spid="119"/>
                                        </p:tgtEl>
                                      </p:cBhvr>
                                    </p:animEffect>
                                  </p:childTnLst>
                                </p:cTn>
                              </p:par>
                            </p:childTnLst>
                          </p:cTn>
                        </p:par>
                        <p:par>
                          <p:cTn id="28" fill="hold">
                            <p:stCondLst>
                              <p:cond delay="500"/>
                            </p:stCondLst>
                            <p:childTnLst>
                              <p:par>
                                <p:cTn id="29" presetID="22" presetClass="entr" presetSubtype="2" fill="hold" nodeType="afterEffect">
                                  <p:stCondLst>
                                    <p:cond delay="0"/>
                                  </p:stCondLst>
                                  <p:childTnLst>
                                    <p:set>
                                      <p:cBhvr>
                                        <p:cTn id="30" dur="1" fill="hold">
                                          <p:stCondLst>
                                            <p:cond delay="0"/>
                                          </p:stCondLst>
                                        </p:cTn>
                                        <p:tgtEl>
                                          <p:spTgt spid="1025"/>
                                        </p:tgtEl>
                                        <p:attrNameLst>
                                          <p:attrName>style.visibility</p:attrName>
                                        </p:attrNameLst>
                                      </p:cBhvr>
                                      <p:to>
                                        <p:strVal val="visible"/>
                                      </p:to>
                                    </p:set>
                                    <p:animEffect transition="in" filter="wipe(right)">
                                      <p:cBhvr>
                                        <p:cTn id="31" dur="500"/>
                                        <p:tgtEl>
                                          <p:spTgt spid="10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3DAF29F-EF5F-254B-9BFF-85E94CDB2252}"/>
              </a:ext>
            </a:extLst>
          </p:cNvPr>
          <p:cNvSpPr>
            <a:spLocks noGrp="1"/>
          </p:cNvSpPr>
          <p:nvPr>
            <p:ph type="title"/>
          </p:nvPr>
        </p:nvSpPr>
        <p:spPr/>
        <p:txBody>
          <a:bodyPr/>
          <a:lstStyle/>
          <a:p>
            <a:r>
              <a:rPr kumimoji="1" lang="en-US" altLang="ja-JP" dirty="0"/>
              <a:t>IoT</a:t>
            </a:r>
            <a:r>
              <a:rPr lang="ja-JP" altLang="en-US"/>
              <a:t>をビジネスにするための</a:t>
            </a:r>
            <a:r>
              <a:rPr lang="en-US" altLang="ja-JP" dirty="0"/>
              <a:t>6</a:t>
            </a:r>
            <a:r>
              <a:rPr lang="ja-JP" altLang="en-US"/>
              <a:t>つの前提</a:t>
            </a:r>
            <a:endParaRPr kumimoji="1" lang="ja-JP" altLang="en-US"/>
          </a:p>
        </p:txBody>
      </p:sp>
      <p:sp>
        <p:nvSpPr>
          <p:cNvPr id="3" name="スライド番号プレースホルダー 2">
            <a:extLst>
              <a:ext uri="{FF2B5EF4-FFF2-40B4-BE49-F238E27FC236}">
                <a16:creationId xmlns:a16="http://schemas.microsoft.com/office/drawing/2014/main" id="{55197224-4161-8747-B712-E07D625C3812}"/>
              </a:ext>
            </a:extLst>
          </p:cNvPr>
          <p:cNvSpPr>
            <a:spLocks noGrp="1"/>
          </p:cNvSpPr>
          <p:nvPr>
            <p:ph type="sldNum" sz="quarter" idx="12"/>
          </p:nvPr>
        </p:nvSpPr>
        <p:spPr>
          <a:xfrm>
            <a:off x="6932246" y="6651702"/>
            <a:ext cx="2133600" cy="217800"/>
          </a:xfrm>
          <a:prstGeom prst="rect">
            <a:avLst/>
          </a:prstGeom>
        </p:spPr>
        <p:txBody>
          <a:bodyPr vert="horz" lIns="91440" tIns="45720" rIns="91440" bIns="45720" rtlCol="0" anchor="ctr"/>
          <a:lstStyle>
            <a:defPPr>
              <a:defRPr lang="ja-JP"/>
            </a:defPPr>
            <a:lvl1pPr marL="0" algn="r" defTabSz="457200" rtl="0" eaLnBrk="1" latinLnBrk="0" hangingPunct="1">
              <a:defRPr kumimoji="1" sz="1000" kern="1200">
                <a:solidFill>
                  <a:schemeClr val="bg1"/>
                </a:solidFill>
                <a:latin typeface="American Typewriter"/>
                <a:ea typeface="+mn-ea"/>
                <a:cs typeface="American Typewriter"/>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8FF8CC5D-A65D-5946-99B5-645367A967AD}" type="slidenum">
              <a:rPr lang="ja-JP" altLang="en-US" smtClean="0"/>
              <a:pPr/>
              <a:t>7</a:t>
            </a:fld>
            <a:endParaRPr kumimoji="1" lang="ja-JP" altLang="en-US"/>
          </a:p>
        </p:txBody>
      </p:sp>
      <p:pic>
        <p:nvPicPr>
          <p:cNvPr id="1026" name="Picture 2">
            <a:extLst>
              <a:ext uri="{FF2B5EF4-FFF2-40B4-BE49-F238E27FC236}">
                <a16:creationId xmlns:a16="http://schemas.microsoft.com/office/drawing/2014/main" id="{75F9B976-BE5E-CB4A-A97E-136852B75033}"/>
              </a:ext>
            </a:extLst>
          </p:cNvPr>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50612" y="1664792"/>
            <a:ext cx="3677884" cy="352841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121" name="グループ化 120">
            <a:extLst>
              <a:ext uri="{FF2B5EF4-FFF2-40B4-BE49-F238E27FC236}">
                <a16:creationId xmlns:a16="http://schemas.microsoft.com/office/drawing/2014/main" id="{EE11FC53-B686-CF4E-AA0E-794B962CF0A9}"/>
              </a:ext>
            </a:extLst>
          </p:cNvPr>
          <p:cNvGrpSpPr/>
          <p:nvPr/>
        </p:nvGrpSpPr>
        <p:grpSpPr>
          <a:xfrm>
            <a:off x="3962400" y="2242070"/>
            <a:ext cx="2977721" cy="2601468"/>
            <a:chOff x="3962400" y="2242070"/>
            <a:chExt cx="2977721" cy="2601468"/>
          </a:xfrm>
        </p:grpSpPr>
        <p:pic>
          <p:nvPicPr>
            <p:cNvPr id="105" name="Picture 2">
              <a:extLst>
                <a:ext uri="{FF2B5EF4-FFF2-40B4-BE49-F238E27FC236}">
                  <a16:creationId xmlns:a16="http://schemas.microsoft.com/office/drawing/2014/main" id="{57124BB8-60AB-E146-A1AE-BA5045618033}"/>
                </a:ext>
              </a:extLst>
            </p:cNvPr>
            <p:cNvPicPr>
              <a:picLocks noChangeAspect="1" noChangeArrowheads="1"/>
            </p:cNvPicPr>
            <p:nvPr/>
          </p:nvPicPr>
          <p:blipFill>
            <a:blip r:embed="rId3" cstate="print">
              <a:clrChange>
                <a:clrFrom>
                  <a:srgbClr val="FFFFFF"/>
                </a:clrFrom>
                <a:clrTo>
                  <a:srgbClr val="FFFFFF">
                    <a:alpha val="0"/>
                  </a:srgbClr>
                </a:clrTo>
              </a:clrChange>
              <a:duotone>
                <a:prstClr val="black"/>
                <a:srgbClr val="D9C3A5">
                  <a:tint val="50000"/>
                  <a:satMod val="180000"/>
                </a:srgbClr>
              </a:duotone>
              <a:extLst>
                <a:ext uri="{28A0092B-C50C-407E-A947-70E740481C1C}">
                  <a14:useLocalDpi xmlns:a14="http://schemas.microsoft.com/office/drawing/2010/main"/>
                </a:ext>
              </a:extLst>
            </a:blip>
            <a:srcRect/>
            <a:stretch>
              <a:fillRect/>
            </a:stretch>
          </p:blipFill>
          <p:spPr bwMode="auto">
            <a:xfrm>
              <a:off x="4743529" y="2882561"/>
              <a:ext cx="1419263" cy="1361585"/>
            </a:xfrm>
            <a:prstGeom prst="rect">
              <a:avLst/>
            </a:prstGeom>
            <a:noFill/>
            <a:extLst>
              <a:ext uri="{909E8E84-426E-40DD-AFC4-6F175D3DCCD1}">
                <a14:hiddenFill xmlns:a14="http://schemas.microsoft.com/office/drawing/2010/main">
                  <a:solidFill>
                    <a:srgbClr val="FFFFFF"/>
                  </a:solidFill>
                </a14:hiddenFill>
              </a:ext>
            </a:extLst>
          </p:spPr>
        </p:pic>
        <p:pic>
          <p:nvPicPr>
            <p:cNvPr id="104" name="図 103">
              <a:extLst>
                <a:ext uri="{FF2B5EF4-FFF2-40B4-BE49-F238E27FC236}">
                  <a16:creationId xmlns:a16="http://schemas.microsoft.com/office/drawing/2014/main" id="{997F70F4-8F07-5D40-A915-1369AAEF1AAC}"/>
                </a:ext>
              </a:extLst>
            </p:cNvPr>
            <p:cNvPicPr>
              <a:picLocks noChangeAspect="1"/>
            </p:cNvPicPr>
            <p:nvPr/>
          </p:nvPicPr>
          <p:blipFill>
            <a:blip r:embed="rId4">
              <a:alphaModFix amt="15000"/>
              <a:duotone>
                <a:prstClr val="black"/>
                <a:schemeClr val="accent6">
                  <a:tint val="45000"/>
                  <a:satMod val="400000"/>
                </a:schemeClr>
              </a:duotone>
            </a:blip>
            <a:stretch>
              <a:fillRect/>
            </a:stretch>
          </p:blipFill>
          <p:spPr>
            <a:xfrm>
              <a:off x="4072752" y="2242070"/>
              <a:ext cx="2867369" cy="2601468"/>
            </a:xfrm>
            <a:prstGeom prst="rect">
              <a:avLst/>
            </a:prstGeom>
            <a:ln>
              <a:noFill/>
            </a:ln>
            <a:effectLst>
              <a:softEdge rad="112500"/>
            </a:effectLst>
          </p:spPr>
        </p:pic>
        <p:sp>
          <p:nvSpPr>
            <p:cNvPr id="5" name="テキスト ボックス 4">
              <a:extLst>
                <a:ext uri="{FF2B5EF4-FFF2-40B4-BE49-F238E27FC236}">
                  <a16:creationId xmlns:a16="http://schemas.microsoft.com/office/drawing/2014/main" id="{7F98D847-0E24-724F-9125-FC44BD5F1A86}"/>
                </a:ext>
              </a:extLst>
            </p:cNvPr>
            <p:cNvSpPr txBox="1"/>
            <p:nvPr/>
          </p:nvSpPr>
          <p:spPr>
            <a:xfrm>
              <a:off x="4413828" y="4337277"/>
              <a:ext cx="2185214" cy="276999"/>
            </a:xfrm>
            <a:prstGeom prst="rect">
              <a:avLst/>
            </a:prstGeom>
            <a:noFill/>
          </p:spPr>
          <p:txBody>
            <a:bodyPr wrap="none" rtlCol="0">
              <a:spAutoFit/>
            </a:bodyPr>
            <a:lstStyle/>
            <a:p>
              <a:pPr algn="ctr"/>
              <a:r>
                <a:rPr kumimoji="1" lang="ja-JP" altLang="en-US" sz="1200">
                  <a:latin typeface="Meiryo" panose="020B0604030504040204" pitchFamily="34" charset="-128"/>
                  <a:ea typeface="Meiryo" panose="020B0604030504040204" pitchFamily="34" charset="-128"/>
                </a:rPr>
                <a:t>現実世界のデジタル・コピー</a:t>
              </a:r>
            </a:p>
          </p:txBody>
        </p:sp>
        <p:sp>
          <p:nvSpPr>
            <p:cNvPr id="107" name="テキスト ボックス 106">
              <a:extLst>
                <a:ext uri="{FF2B5EF4-FFF2-40B4-BE49-F238E27FC236}">
                  <a16:creationId xmlns:a16="http://schemas.microsoft.com/office/drawing/2014/main" id="{215C74DE-F90C-E14E-9B3B-C3AEE28DF566}"/>
                </a:ext>
              </a:extLst>
            </p:cNvPr>
            <p:cNvSpPr txBox="1"/>
            <p:nvPr/>
          </p:nvSpPr>
          <p:spPr>
            <a:xfrm>
              <a:off x="4490773" y="2504101"/>
              <a:ext cx="2031325" cy="369332"/>
            </a:xfrm>
            <a:prstGeom prst="rect">
              <a:avLst/>
            </a:prstGeom>
            <a:noFill/>
          </p:spPr>
          <p:txBody>
            <a:bodyPr wrap="none" rtlCol="0">
              <a:spAutoFit/>
            </a:bodyPr>
            <a:lstStyle/>
            <a:p>
              <a:pPr algn="ctr"/>
              <a:r>
                <a:rPr kumimoji="1" lang="ja-JP" altLang="en-US" b="1">
                  <a:latin typeface="Meiryo" panose="020B0604030504040204" pitchFamily="34" charset="-128"/>
                  <a:ea typeface="Meiryo" panose="020B0604030504040204" pitchFamily="34" charset="-128"/>
                </a:rPr>
                <a:t>デジタル・ツイン</a:t>
              </a:r>
            </a:p>
          </p:txBody>
        </p:sp>
        <p:sp>
          <p:nvSpPr>
            <p:cNvPr id="106" name="三角形 105">
              <a:extLst>
                <a:ext uri="{FF2B5EF4-FFF2-40B4-BE49-F238E27FC236}">
                  <a16:creationId xmlns:a16="http://schemas.microsoft.com/office/drawing/2014/main" id="{D50EE145-B037-624B-AC06-37AA80C5CA4E}"/>
                </a:ext>
              </a:extLst>
            </p:cNvPr>
            <p:cNvSpPr/>
            <p:nvPr/>
          </p:nvSpPr>
          <p:spPr>
            <a:xfrm rot="5400000">
              <a:off x="3364074" y="3191092"/>
              <a:ext cx="1883011" cy="686359"/>
            </a:xfrm>
            <a:prstGeom prst="triangle">
              <a:avLst/>
            </a:prstGeom>
            <a:gradFill flip="none" rotWithShape="1">
              <a:gsLst>
                <a:gs pos="0">
                  <a:srgbClr val="33ACBD">
                    <a:shade val="30000"/>
                    <a:satMod val="115000"/>
                  </a:srgbClr>
                </a:gs>
                <a:gs pos="71000">
                  <a:schemeClr val="tx2">
                    <a:lumMod val="20000"/>
                    <a:lumOff val="80000"/>
                  </a:schemeClr>
                </a:gs>
                <a:gs pos="42000">
                  <a:schemeClr val="tx2">
                    <a:lumMod val="40000"/>
                    <a:lumOff val="60000"/>
                  </a:schemeClr>
                </a:gs>
                <a:gs pos="100000">
                  <a:schemeClr val="bg1"/>
                </a:gs>
              </a:gsLst>
              <a:lin ang="5400000" scaled="1"/>
              <a:tileRect/>
            </a:gra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16" name="グループ化 115">
            <a:extLst>
              <a:ext uri="{FF2B5EF4-FFF2-40B4-BE49-F238E27FC236}">
                <a16:creationId xmlns:a16="http://schemas.microsoft.com/office/drawing/2014/main" id="{6ACE0D65-ACB7-7A45-8031-63760CFC2829}"/>
              </a:ext>
            </a:extLst>
          </p:cNvPr>
          <p:cNvGrpSpPr/>
          <p:nvPr/>
        </p:nvGrpSpPr>
        <p:grpSpPr>
          <a:xfrm>
            <a:off x="6336613" y="3056528"/>
            <a:ext cx="2413248" cy="968623"/>
            <a:chOff x="6336613" y="3056528"/>
            <a:chExt cx="2413248" cy="968623"/>
          </a:xfrm>
        </p:grpSpPr>
        <p:sp>
          <p:nvSpPr>
            <p:cNvPr id="109" name="ホームベース 108">
              <a:extLst>
                <a:ext uri="{FF2B5EF4-FFF2-40B4-BE49-F238E27FC236}">
                  <a16:creationId xmlns:a16="http://schemas.microsoft.com/office/drawing/2014/main" id="{18D0D156-2556-5B41-8BCB-AA63A7BD68BE}"/>
                </a:ext>
              </a:extLst>
            </p:cNvPr>
            <p:cNvSpPr/>
            <p:nvPr/>
          </p:nvSpPr>
          <p:spPr>
            <a:xfrm rot="10800000">
              <a:off x="6336613" y="3056528"/>
              <a:ext cx="2413248" cy="968623"/>
            </a:xfrm>
            <a:prstGeom prst="homePlat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028" name="Picture 4" descr="検索する人工知能のイラスト">
              <a:extLst>
                <a:ext uri="{FF2B5EF4-FFF2-40B4-BE49-F238E27FC236}">
                  <a16:creationId xmlns:a16="http://schemas.microsoft.com/office/drawing/2014/main" id="{BB0B5784-93F0-B744-8E91-A0585F8E459D}"/>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6380739" y="3089051"/>
              <a:ext cx="875982" cy="87598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12" name="テキスト ボックス 111">
              <a:extLst>
                <a:ext uri="{FF2B5EF4-FFF2-40B4-BE49-F238E27FC236}">
                  <a16:creationId xmlns:a16="http://schemas.microsoft.com/office/drawing/2014/main" id="{DF0413D1-B809-7140-8B20-AE58B2EE2D31}"/>
                </a:ext>
              </a:extLst>
            </p:cNvPr>
            <p:cNvSpPr txBox="1"/>
            <p:nvPr/>
          </p:nvSpPr>
          <p:spPr>
            <a:xfrm>
              <a:off x="7154420" y="3232080"/>
              <a:ext cx="1467068" cy="707886"/>
            </a:xfrm>
            <a:prstGeom prst="rect">
              <a:avLst/>
            </a:prstGeom>
            <a:noFill/>
          </p:spPr>
          <p:txBody>
            <a:bodyPr wrap="none" rtlCol="0">
              <a:spAutoFit/>
            </a:bodyPr>
            <a:lstStyle/>
            <a:p>
              <a:r>
                <a:rPr kumimoji="1" lang="ja-JP" altLang="en-US" sz="2000">
                  <a:solidFill>
                    <a:schemeClr val="bg1"/>
                  </a:solidFill>
                  <a:latin typeface="Meiryo" panose="020B0604030504040204" pitchFamily="34" charset="-128"/>
                  <a:ea typeface="Meiryo" panose="020B0604030504040204" pitchFamily="34" charset="-128"/>
                </a:rPr>
                <a:t>規則や関係</a:t>
              </a:r>
              <a:endParaRPr kumimoji="1" lang="en-US" altLang="ja-JP" sz="2000" dirty="0">
                <a:solidFill>
                  <a:schemeClr val="bg1"/>
                </a:solidFill>
                <a:latin typeface="Meiryo" panose="020B0604030504040204" pitchFamily="34" charset="-128"/>
                <a:ea typeface="Meiryo" panose="020B0604030504040204" pitchFamily="34" charset="-128"/>
              </a:endParaRPr>
            </a:p>
            <a:p>
              <a:r>
                <a:rPr kumimoji="1" lang="ja-JP" altLang="en-US" sz="2000">
                  <a:solidFill>
                    <a:schemeClr val="bg1"/>
                  </a:solidFill>
                  <a:latin typeface="Meiryo" panose="020B0604030504040204" pitchFamily="34" charset="-128"/>
                  <a:ea typeface="Meiryo" panose="020B0604030504040204" pitchFamily="34" charset="-128"/>
                </a:rPr>
                <a:t>の見える化</a:t>
              </a:r>
            </a:p>
          </p:txBody>
        </p:sp>
      </p:grpSp>
      <p:grpSp>
        <p:nvGrpSpPr>
          <p:cNvPr id="118" name="グループ化 117">
            <a:extLst>
              <a:ext uri="{FF2B5EF4-FFF2-40B4-BE49-F238E27FC236}">
                <a16:creationId xmlns:a16="http://schemas.microsoft.com/office/drawing/2014/main" id="{327FF633-E5BC-C547-902C-B916F453CD2F}"/>
              </a:ext>
            </a:extLst>
          </p:cNvPr>
          <p:cNvGrpSpPr/>
          <p:nvPr/>
        </p:nvGrpSpPr>
        <p:grpSpPr>
          <a:xfrm>
            <a:off x="6747473" y="961803"/>
            <a:ext cx="1620957" cy="1954099"/>
            <a:chOff x="6747473" y="961803"/>
            <a:chExt cx="1620957" cy="1954099"/>
          </a:xfrm>
        </p:grpSpPr>
        <p:sp>
          <p:nvSpPr>
            <p:cNvPr id="108" name="テキスト ボックス 107">
              <a:extLst>
                <a:ext uri="{FF2B5EF4-FFF2-40B4-BE49-F238E27FC236}">
                  <a16:creationId xmlns:a16="http://schemas.microsoft.com/office/drawing/2014/main" id="{B86D117A-55DD-084C-AA2C-734B103EE4DD}"/>
                </a:ext>
              </a:extLst>
            </p:cNvPr>
            <p:cNvSpPr txBox="1"/>
            <p:nvPr/>
          </p:nvSpPr>
          <p:spPr>
            <a:xfrm>
              <a:off x="6747473" y="1736987"/>
              <a:ext cx="1620957" cy="307777"/>
            </a:xfrm>
            <a:prstGeom prst="rect">
              <a:avLst/>
            </a:prstGeom>
            <a:noFill/>
          </p:spPr>
          <p:txBody>
            <a:bodyPr wrap="none" rtlCol="0">
              <a:spAutoFit/>
            </a:bodyPr>
            <a:lstStyle/>
            <a:p>
              <a:pPr algn="r"/>
              <a:r>
                <a:rPr kumimoji="1" lang="ja-JP" altLang="en-US" sz="1400" b="1">
                  <a:solidFill>
                    <a:srgbClr val="0070C0"/>
                  </a:solidFill>
                  <a:latin typeface="Meiryo" panose="020B0604030504040204" pitchFamily="34" charset="-128"/>
                  <a:ea typeface="Meiryo" panose="020B0604030504040204" pitchFamily="34" charset="-128"/>
                </a:rPr>
                <a:t>未来予測・最適解</a:t>
              </a:r>
            </a:p>
          </p:txBody>
        </p:sp>
        <p:pic>
          <p:nvPicPr>
            <p:cNvPr id="1032" name="Picture 8" descr="コンピューターを使うロボットのイラスト">
              <a:extLst>
                <a:ext uri="{FF2B5EF4-FFF2-40B4-BE49-F238E27FC236}">
                  <a16:creationId xmlns:a16="http://schemas.microsoft.com/office/drawing/2014/main" id="{A5885B0F-B9C0-2B47-AA55-7678813EF26E}"/>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flipH="1">
              <a:off x="7531947" y="961803"/>
              <a:ext cx="712507" cy="673319"/>
            </a:xfrm>
            <a:prstGeom prst="rect">
              <a:avLst/>
            </a:prstGeom>
            <a:noFill/>
            <a:extLst>
              <a:ext uri="{909E8E84-426E-40DD-AFC4-6F175D3DCCD1}">
                <a14:hiddenFill xmlns:a14="http://schemas.microsoft.com/office/drawing/2010/main">
                  <a:solidFill>
                    <a:srgbClr val="FFFFFF"/>
                  </a:solidFill>
                </a14:hiddenFill>
              </a:ext>
            </a:extLst>
          </p:spPr>
        </p:pic>
        <p:sp>
          <p:nvSpPr>
            <p:cNvPr id="110" name="上矢印 109">
              <a:extLst>
                <a:ext uri="{FF2B5EF4-FFF2-40B4-BE49-F238E27FC236}">
                  <a16:creationId xmlns:a16="http://schemas.microsoft.com/office/drawing/2014/main" id="{E966FD94-4285-D148-83FB-18A13279BC24}"/>
                </a:ext>
              </a:extLst>
            </p:cNvPr>
            <p:cNvSpPr/>
            <p:nvPr/>
          </p:nvSpPr>
          <p:spPr>
            <a:xfrm>
              <a:off x="7588409" y="2033802"/>
              <a:ext cx="599090" cy="882100"/>
            </a:xfrm>
            <a:prstGeom prst="upArrow">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19" name="グループ化 118">
            <a:extLst>
              <a:ext uri="{FF2B5EF4-FFF2-40B4-BE49-F238E27FC236}">
                <a16:creationId xmlns:a16="http://schemas.microsoft.com/office/drawing/2014/main" id="{A13BF335-0CB6-2C4B-B4D1-F0C0AC7ED2B1}"/>
              </a:ext>
            </a:extLst>
          </p:cNvPr>
          <p:cNvGrpSpPr/>
          <p:nvPr/>
        </p:nvGrpSpPr>
        <p:grpSpPr>
          <a:xfrm>
            <a:off x="6747474" y="4168180"/>
            <a:ext cx="1620957" cy="2163063"/>
            <a:chOff x="6747474" y="4168180"/>
            <a:chExt cx="1620957" cy="2163063"/>
          </a:xfrm>
        </p:grpSpPr>
        <p:pic>
          <p:nvPicPr>
            <p:cNvPr id="1030" name="Picture 6" descr="考え事をしている男性会社員のイラスト">
              <a:extLst>
                <a:ext uri="{FF2B5EF4-FFF2-40B4-BE49-F238E27FC236}">
                  <a16:creationId xmlns:a16="http://schemas.microsoft.com/office/drawing/2014/main" id="{235ADBBC-FE2B-154B-B0B8-83320378CA1C}"/>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flipH="1">
              <a:off x="7531947" y="5428712"/>
              <a:ext cx="712999" cy="90253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14" name="テキスト ボックス 113">
              <a:extLst>
                <a:ext uri="{FF2B5EF4-FFF2-40B4-BE49-F238E27FC236}">
                  <a16:creationId xmlns:a16="http://schemas.microsoft.com/office/drawing/2014/main" id="{2ABE5E38-C6DB-664F-B4FD-DFD3001E452F}"/>
                </a:ext>
              </a:extLst>
            </p:cNvPr>
            <p:cNvSpPr txBox="1"/>
            <p:nvPr/>
          </p:nvSpPr>
          <p:spPr>
            <a:xfrm>
              <a:off x="6747474" y="5146020"/>
              <a:ext cx="1620957" cy="307777"/>
            </a:xfrm>
            <a:prstGeom prst="rect">
              <a:avLst/>
            </a:prstGeom>
            <a:noFill/>
          </p:spPr>
          <p:txBody>
            <a:bodyPr wrap="none" rtlCol="0">
              <a:spAutoFit/>
            </a:bodyPr>
            <a:lstStyle/>
            <a:p>
              <a:pPr algn="r"/>
              <a:r>
                <a:rPr kumimoji="1" lang="ja-JP" altLang="en-US" sz="1400" b="1">
                  <a:solidFill>
                    <a:schemeClr val="accent3">
                      <a:lumMod val="75000"/>
                    </a:schemeClr>
                  </a:solidFill>
                  <a:latin typeface="Meiryo" panose="020B0604030504040204" pitchFamily="34" charset="-128"/>
                  <a:ea typeface="Meiryo" panose="020B0604030504040204" pitchFamily="34" charset="-128"/>
                </a:rPr>
                <a:t>インサイト・示唆</a:t>
              </a:r>
            </a:p>
          </p:txBody>
        </p:sp>
        <p:sp>
          <p:nvSpPr>
            <p:cNvPr id="117" name="上矢印 116">
              <a:extLst>
                <a:ext uri="{FF2B5EF4-FFF2-40B4-BE49-F238E27FC236}">
                  <a16:creationId xmlns:a16="http://schemas.microsoft.com/office/drawing/2014/main" id="{E95C905B-BB8D-4F4B-AC48-B30ABE054C06}"/>
                </a:ext>
              </a:extLst>
            </p:cNvPr>
            <p:cNvSpPr/>
            <p:nvPr/>
          </p:nvSpPr>
          <p:spPr>
            <a:xfrm rot="10800000">
              <a:off x="7588409" y="4168180"/>
              <a:ext cx="599090" cy="882100"/>
            </a:xfrm>
            <a:prstGeom prst="upArrow">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024" name="グループ化 1023">
            <a:extLst>
              <a:ext uri="{FF2B5EF4-FFF2-40B4-BE49-F238E27FC236}">
                <a16:creationId xmlns:a16="http://schemas.microsoft.com/office/drawing/2014/main" id="{42485510-6318-D94F-B208-75E0917C214F}"/>
              </a:ext>
            </a:extLst>
          </p:cNvPr>
          <p:cNvGrpSpPr/>
          <p:nvPr/>
        </p:nvGrpSpPr>
        <p:grpSpPr>
          <a:xfrm>
            <a:off x="2283344" y="1000582"/>
            <a:ext cx="5034511" cy="928486"/>
            <a:chOff x="2283344" y="1000582"/>
            <a:chExt cx="5034511" cy="928486"/>
          </a:xfrm>
        </p:grpSpPr>
        <p:sp>
          <p:nvSpPr>
            <p:cNvPr id="113" name="曲折矢印 112">
              <a:extLst>
                <a:ext uri="{FF2B5EF4-FFF2-40B4-BE49-F238E27FC236}">
                  <a16:creationId xmlns:a16="http://schemas.microsoft.com/office/drawing/2014/main" id="{0E16BCAB-962E-A34A-860E-DBBA48E27AA3}"/>
                </a:ext>
              </a:extLst>
            </p:cNvPr>
            <p:cNvSpPr/>
            <p:nvPr/>
          </p:nvSpPr>
          <p:spPr>
            <a:xfrm rot="16200000" flipH="1">
              <a:off x="4463941" y="-934269"/>
              <a:ext cx="673317" cy="5034511"/>
            </a:xfrm>
            <a:prstGeom prst="bentArrow">
              <a:avLst>
                <a:gd name="adj1" fmla="val 41290"/>
                <a:gd name="adj2" fmla="val 33667"/>
                <a:gd name="adj3" fmla="val 37519"/>
                <a:gd name="adj4" fmla="val 26630"/>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5" name="テキスト ボックス 114">
              <a:extLst>
                <a:ext uri="{FF2B5EF4-FFF2-40B4-BE49-F238E27FC236}">
                  <a16:creationId xmlns:a16="http://schemas.microsoft.com/office/drawing/2014/main" id="{5EEEF3EF-A0BA-AA41-9566-AFD7D5A98533}"/>
                </a:ext>
              </a:extLst>
            </p:cNvPr>
            <p:cNvSpPr txBox="1"/>
            <p:nvPr/>
          </p:nvSpPr>
          <p:spPr>
            <a:xfrm>
              <a:off x="3669802" y="1270097"/>
              <a:ext cx="2492990" cy="276999"/>
            </a:xfrm>
            <a:prstGeom prst="rect">
              <a:avLst/>
            </a:prstGeom>
            <a:noFill/>
          </p:spPr>
          <p:txBody>
            <a:bodyPr wrap="non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機器制御・指示命令・アドバイス</a:t>
              </a:r>
            </a:p>
          </p:txBody>
        </p:sp>
        <p:sp>
          <p:nvSpPr>
            <p:cNvPr id="124" name="テキスト ボックス 123">
              <a:extLst>
                <a:ext uri="{FF2B5EF4-FFF2-40B4-BE49-F238E27FC236}">
                  <a16:creationId xmlns:a16="http://schemas.microsoft.com/office/drawing/2014/main" id="{699A2584-6F60-1446-87C3-815B2608CC23}"/>
                </a:ext>
              </a:extLst>
            </p:cNvPr>
            <p:cNvSpPr txBox="1"/>
            <p:nvPr/>
          </p:nvSpPr>
          <p:spPr>
            <a:xfrm>
              <a:off x="4127238" y="1559736"/>
              <a:ext cx="1569660" cy="369332"/>
            </a:xfrm>
            <a:prstGeom prst="rect">
              <a:avLst/>
            </a:prstGeom>
            <a:noFill/>
          </p:spPr>
          <p:txBody>
            <a:bodyPr wrap="none" rtlCol="0">
              <a:spAutoFit/>
            </a:bodyPr>
            <a:lstStyle/>
            <a:p>
              <a:pPr algn="ctr"/>
              <a:r>
                <a:rPr kumimoji="1" lang="ja-JP" altLang="en-US">
                  <a:solidFill>
                    <a:srgbClr val="0070C0"/>
                  </a:solidFill>
                  <a:latin typeface="Meiryo" panose="020B0604030504040204" pitchFamily="34" charset="-128"/>
                  <a:ea typeface="Meiryo" panose="020B0604030504040204" pitchFamily="34" charset="-128"/>
                </a:rPr>
                <a:t>最適化ループ</a:t>
              </a:r>
            </a:p>
          </p:txBody>
        </p:sp>
        <p:sp>
          <p:nvSpPr>
            <p:cNvPr id="126" name="テキスト ボックス 125">
              <a:extLst>
                <a:ext uri="{FF2B5EF4-FFF2-40B4-BE49-F238E27FC236}">
                  <a16:creationId xmlns:a16="http://schemas.microsoft.com/office/drawing/2014/main" id="{AFFD0AB8-69D1-174D-A24B-BD4616641DF7}"/>
                </a:ext>
              </a:extLst>
            </p:cNvPr>
            <p:cNvSpPr txBox="1"/>
            <p:nvPr/>
          </p:nvSpPr>
          <p:spPr>
            <a:xfrm>
              <a:off x="3092439" y="1000582"/>
              <a:ext cx="3416320" cy="276999"/>
            </a:xfrm>
            <a:prstGeom prst="rect">
              <a:avLst/>
            </a:prstGeom>
            <a:noFill/>
          </p:spPr>
          <p:txBody>
            <a:bodyPr wrap="none" rtlCol="0">
              <a:spAutoFit/>
            </a:bodyPr>
            <a:lstStyle/>
            <a:p>
              <a:pPr algn="ctr"/>
              <a:r>
                <a:rPr kumimoji="1" lang="ja-JP" altLang="en-US" sz="1200">
                  <a:solidFill>
                    <a:srgbClr val="0070C0"/>
                  </a:solidFill>
                  <a:latin typeface="Meiryo" panose="020B0604030504040204" pitchFamily="34" charset="-128"/>
                  <a:ea typeface="Meiryo" panose="020B0604030504040204" pitchFamily="34" charset="-128"/>
                </a:rPr>
                <a:t>効率・省エネ・生産性・時短・コスト削減など</a:t>
              </a:r>
            </a:p>
          </p:txBody>
        </p:sp>
      </p:grpSp>
      <p:grpSp>
        <p:nvGrpSpPr>
          <p:cNvPr id="1025" name="グループ化 1024">
            <a:extLst>
              <a:ext uri="{FF2B5EF4-FFF2-40B4-BE49-F238E27FC236}">
                <a16:creationId xmlns:a16="http://schemas.microsoft.com/office/drawing/2014/main" id="{01EBCE0F-11DC-1F4F-837B-0813F9362F72}"/>
              </a:ext>
            </a:extLst>
          </p:cNvPr>
          <p:cNvGrpSpPr/>
          <p:nvPr/>
        </p:nvGrpSpPr>
        <p:grpSpPr>
          <a:xfrm>
            <a:off x="2283344" y="5169650"/>
            <a:ext cx="5034511" cy="991890"/>
            <a:chOff x="2283344" y="5275014"/>
            <a:chExt cx="5034511" cy="991890"/>
          </a:xfrm>
        </p:grpSpPr>
        <p:sp>
          <p:nvSpPr>
            <p:cNvPr id="123" name="曲折矢印 122">
              <a:extLst>
                <a:ext uri="{FF2B5EF4-FFF2-40B4-BE49-F238E27FC236}">
                  <a16:creationId xmlns:a16="http://schemas.microsoft.com/office/drawing/2014/main" id="{D364F0B6-347B-0446-8F6C-CBBDE2B0BBEA}"/>
                </a:ext>
              </a:extLst>
            </p:cNvPr>
            <p:cNvSpPr/>
            <p:nvPr/>
          </p:nvSpPr>
          <p:spPr>
            <a:xfrm rot="5400000" flipH="1" flipV="1">
              <a:off x="4463941" y="3094417"/>
              <a:ext cx="673317" cy="5034511"/>
            </a:xfrm>
            <a:prstGeom prst="bentArrow">
              <a:avLst>
                <a:gd name="adj1" fmla="val 41290"/>
                <a:gd name="adj2" fmla="val 33667"/>
                <a:gd name="adj3" fmla="val 37519"/>
                <a:gd name="adj4" fmla="val 26630"/>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2" name="テキスト ボックス 121">
              <a:extLst>
                <a:ext uri="{FF2B5EF4-FFF2-40B4-BE49-F238E27FC236}">
                  <a16:creationId xmlns:a16="http://schemas.microsoft.com/office/drawing/2014/main" id="{C70EBBC5-65C5-E14B-9AEA-52A1FF539483}"/>
                </a:ext>
              </a:extLst>
            </p:cNvPr>
            <p:cNvSpPr txBox="1"/>
            <p:nvPr/>
          </p:nvSpPr>
          <p:spPr>
            <a:xfrm>
              <a:off x="4285354" y="5682582"/>
              <a:ext cx="1261885" cy="276999"/>
            </a:xfrm>
            <a:prstGeom prst="rect">
              <a:avLst/>
            </a:prstGeom>
            <a:noFill/>
          </p:spPr>
          <p:txBody>
            <a:bodyPr wrap="non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イノベーション</a:t>
              </a:r>
            </a:p>
          </p:txBody>
        </p:sp>
        <p:sp>
          <p:nvSpPr>
            <p:cNvPr id="125" name="テキスト ボックス 124">
              <a:extLst>
                <a:ext uri="{FF2B5EF4-FFF2-40B4-BE49-F238E27FC236}">
                  <a16:creationId xmlns:a16="http://schemas.microsoft.com/office/drawing/2014/main" id="{08D8B01E-7443-4342-8940-F07944E30955}"/>
                </a:ext>
              </a:extLst>
            </p:cNvPr>
            <p:cNvSpPr txBox="1"/>
            <p:nvPr/>
          </p:nvSpPr>
          <p:spPr>
            <a:xfrm>
              <a:off x="4203381" y="5366123"/>
              <a:ext cx="1417375" cy="369332"/>
            </a:xfrm>
            <a:prstGeom prst="rect">
              <a:avLst/>
            </a:prstGeom>
            <a:noFill/>
          </p:spPr>
          <p:txBody>
            <a:bodyPr wrap="none" rtlCol="0">
              <a:spAutoFit/>
            </a:bodyPr>
            <a:lstStyle/>
            <a:p>
              <a:pPr algn="ctr"/>
              <a:r>
                <a:rPr kumimoji="1" lang="ja-JP" altLang="en-US">
                  <a:solidFill>
                    <a:schemeClr val="accent3">
                      <a:lumMod val="75000"/>
                    </a:schemeClr>
                  </a:solidFill>
                  <a:latin typeface="Meiryo" panose="020B0604030504040204" pitchFamily="34" charset="-128"/>
                  <a:ea typeface="Meiryo" panose="020B0604030504040204" pitchFamily="34" charset="-128"/>
                </a:rPr>
                <a:t> 変革ループ</a:t>
              </a:r>
            </a:p>
          </p:txBody>
        </p:sp>
        <p:sp>
          <p:nvSpPr>
            <p:cNvPr id="127" name="テキスト ボックス 126">
              <a:extLst>
                <a:ext uri="{FF2B5EF4-FFF2-40B4-BE49-F238E27FC236}">
                  <a16:creationId xmlns:a16="http://schemas.microsoft.com/office/drawing/2014/main" id="{824FD3E6-2F34-6F4D-8296-E22C1EB04BD3}"/>
                </a:ext>
              </a:extLst>
            </p:cNvPr>
            <p:cNvSpPr txBox="1"/>
            <p:nvPr/>
          </p:nvSpPr>
          <p:spPr>
            <a:xfrm>
              <a:off x="2644469" y="5989905"/>
              <a:ext cx="4535216" cy="276999"/>
            </a:xfrm>
            <a:prstGeom prst="rect">
              <a:avLst/>
            </a:prstGeom>
            <a:noFill/>
          </p:spPr>
          <p:txBody>
            <a:bodyPr wrap="none" rtlCol="0">
              <a:spAutoFit/>
            </a:bodyPr>
            <a:lstStyle/>
            <a:p>
              <a:pPr algn="ctr"/>
              <a:r>
                <a:rPr kumimoji="1" lang="en-US" altLang="ja-JP" sz="1200" dirty="0">
                  <a:solidFill>
                    <a:schemeClr val="accent3">
                      <a:lumMod val="75000"/>
                    </a:schemeClr>
                  </a:solidFill>
                  <a:latin typeface="Meiryo" panose="020B0604030504040204" pitchFamily="34" charset="-128"/>
                  <a:ea typeface="Meiryo" panose="020B0604030504040204" pitchFamily="34" charset="-128"/>
                </a:rPr>
                <a:t>UX(</a:t>
              </a:r>
              <a:r>
                <a:rPr kumimoji="1" lang="ja-JP" altLang="en-US" sz="1200">
                  <a:solidFill>
                    <a:schemeClr val="accent3">
                      <a:lumMod val="75000"/>
                    </a:schemeClr>
                  </a:solidFill>
                  <a:latin typeface="Meiryo" panose="020B0604030504040204" pitchFamily="34" charset="-128"/>
                  <a:ea typeface="Meiryo" panose="020B0604030504040204" pitchFamily="34" charset="-128"/>
                </a:rPr>
                <a:t>体験価値</a:t>
              </a:r>
              <a:r>
                <a:rPr kumimoji="1" lang="en-US" altLang="ja-JP" sz="1200" dirty="0">
                  <a:solidFill>
                    <a:schemeClr val="accent3">
                      <a:lumMod val="75000"/>
                    </a:schemeClr>
                  </a:solidFill>
                  <a:latin typeface="Meiryo" panose="020B0604030504040204" pitchFamily="34" charset="-128"/>
                  <a:ea typeface="Meiryo" panose="020B0604030504040204" pitchFamily="34" charset="-128"/>
                </a:rPr>
                <a:t>)</a:t>
              </a:r>
              <a:r>
                <a:rPr kumimoji="1" lang="ja-JP" altLang="en-US" sz="1200">
                  <a:solidFill>
                    <a:schemeClr val="accent3">
                      <a:lumMod val="75000"/>
                    </a:schemeClr>
                  </a:solidFill>
                  <a:latin typeface="Meiryo" panose="020B0604030504040204" pitchFamily="34" charset="-128"/>
                  <a:ea typeface="Meiryo" panose="020B0604030504040204" pitchFamily="34" charset="-128"/>
                </a:rPr>
                <a:t>向上、新たな連携、利便性向上、驚き・感動など</a:t>
              </a:r>
            </a:p>
          </p:txBody>
        </p:sp>
      </p:grpSp>
      <p:grpSp>
        <p:nvGrpSpPr>
          <p:cNvPr id="7" name="グループ化 6">
            <a:extLst>
              <a:ext uri="{FF2B5EF4-FFF2-40B4-BE49-F238E27FC236}">
                <a16:creationId xmlns:a16="http://schemas.microsoft.com/office/drawing/2014/main" id="{315E2519-EBAF-9E49-A8ED-33798016A9F0}"/>
              </a:ext>
            </a:extLst>
          </p:cNvPr>
          <p:cNvGrpSpPr/>
          <p:nvPr/>
        </p:nvGrpSpPr>
        <p:grpSpPr>
          <a:xfrm>
            <a:off x="947000" y="3574869"/>
            <a:ext cx="2963134" cy="1267909"/>
            <a:chOff x="955010" y="2368591"/>
            <a:chExt cx="2963134" cy="2341378"/>
          </a:xfrm>
        </p:grpSpPr>
        <p:sp>
          <p:nvSpPr>
            <p:cNvPr id="4" name="正方形/長方形 3">
              <a:extLst>
                <a:ext uri="{FF2B5EF4-FFF2-40B4-BE49-F238E27FC236}">
                  <a16:creationId xmlns:a16="http://schemas.microsoft.com/office/drawing/2014/main" id="{C3BCF444-9675-2B4C-90CA-4951226B9674}"/>
                </a:ext>
              </a:extLst>
            </p:cNvPr>
            <p:cNvSpPr/>
            <p:nvPr/>
          </p:nvSpPr>
          <p:spPr>
            <a:xfrm>
              <a:off x="955010" y="2368591"/>
              <a:ext cx="2963134" cy="2341378"/>
            </a:xfrm>
            <a:prstGeom prst="rect">
              <a:avLst/>
            </a:prstGeom>
            <a:solidFill>
              <a:srgbClr val="953735">
                <a:alpha val="70000"/>
              </a:srgb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テキスト ボックス 5">
              <a:extLst>
                <a:ext uri="{FF2B5EF4-FFF2-40B4-BE49-F238E27FC236}">
                  <a16:creationId xmlns:a16="http://schemas.microsoft.com/office/drawing/2014/main" id="{3B071E3D-EAA0-C442-8007-2D378AB1C8E4}"/>
                </a:ext>
              </a:extLst>
            </p:cNvPr>
            <p:cNvSpPr txBox="1"/>
            <p:nvPr/>
          </p:nvSpPr>
          <p:spPr>
            <a:xfrm>
              <a:off x="1161613" y="2832160"/>
              <a:ext cx="2153154" cy="892415"/>
            </a:xfrm>
            <a:prstGeom prst="rect">
              <a:avLst/>
            </a:prstGeom>
            <a:noFill/>
          </p:spPr>
          <p:txBody>
            <a:bodyPr wrap="none" rtlCol="0">
              <a:spAutoFit/>
            </a:bodyPr>
            <a:lstStyle/>
            <a:p>
              <a:r>
                <a:rPr kumimoji="1" lang="ja-JP" altLang="en-US" sz="16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センサー</a:t>
              </a:r>
              <a:endParaRPr kumimoji="1" lang="en-US" altLang="ja-JP" sz="1600"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marL="171450" indent="-171450">
                <a:buFont typeface="Wingdings" pitchFamily="2" charset="2"/>
                <a:buChar char="ü"/>
              </a:pPr>
              <a:r>
                <a:rPr lang="ja-JP" altLang="en-US" sz="10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センサー・チップ</a:t>
              </a:r>
              <a:endParaRPr lang="en-US" altLang="ja-JP" sz="10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marL="171450" indent="-171450">
                <a:buFont typeface="Wingdings" pitchFamily="2" charset="2"/>
                <a:buChar char="ü"/>
              </a:pPr>
              <a:r>
                <a:rPr kumimoji="1" lang="ja-JP" altLang="en-US" sz="10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センサーネットワーク</a:t>
              </a:r>
              <a:endParaRPr kumimoji="1" lang="en-US" altLang="ja-JP" sz="10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marL="171450" indent="-171450">
                <a:buFont typeface="Wingdings" pitchFamily="2" charset="2"/>
                <a:buChar char="ü"/>
              </a:pPr>
              <a:r>
                <a:rPr lang="ja-JP" altLang="en-US" sz="10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センサー・フュージョン　など</a:t>
              </a:r>
              <a:endParaRPr kumimoji="1" lang="ja-JP" altLang="en-US" sz="10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grpSp>
      <p:grpSp>
        <p:nvGrpSpPr>
          <p:cNvPr id="36" name="グループ化 35">
            <a:extLst>
              <a:ext uri="{FF2B5EF4-FFF2-40B4-BE49-F238E27FC236}">
                <a16:creationId xmlns:a16="http://schemas.microsoft.com/office/drawing/2014/main" id="{ECE4C604-5910-6144-9015-4AC081D82CA3}"/>
              </a:ext>
            </a:extLst>
          </p:cNvPr>
          <p:cNvGrpSpPr/>
          <p:nvPr/>
        </p:nvGrpSpPr>
        <p:grpSpPr>
          <a:xfrm>
            <a:off x="3999385" y="2251494"/>
            <a:ext cx="4897790" cy="2592044"/>
            <a:chOff x="875022" y="2061370"/>
            <a:chExt cx="4897790" cy="2890684"/>
          </a:xfrm>
        </p:grpSpPr>
        <p:sp>
          <p:nvSpPr>
            <p:cNvPr id="37" name="正方形/長方形 36">
              <a:extLst>
                <a:ext uri="{FF2B5EF4-FFF2-40B4-BE49-F238E27FC236}">
                  <a16:creationId xmlns:a16="http://schemas.microsoft.com/office/drawing/2014/main" id="{8EEEC0E2-B30E-7348-8A81-1BAD680590EB}"/>
                </a:ext>
              </a:extLst>
            </p:cNvPr>
            <p:cNvSpPr/>
            <p:nvPr/>
          </p:nvSpPr>
          <p:spPr>
            <a:xfrm>
              <a:off x="875022" y="2061370"/>
              <a:ext cx="4897790" cy="2890684"/>
            </a:xfrm>
            <a:prstGeom prst="rect">
              <a:avLst/>
            </a:prstGeom>
            <a:solidFill>
              <a:srgbClr val="7030A0">
                <a:alpha val="70000"/>
              </a:srgb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8" name="テキスト ボックス 37">
              <a:extLst>
                <a:ext uri="{FF2B5EF4-FFF2-40B4-BE49-F238E27FC236}">
                  <a16:creationId xmlns:a16="http://schemas.microsoft.com/office/drawing/2014/main" id="{AE38170E-539B-4B4D-8580-DD154D47C8C8}"/>
                </a:ext>
              </a:extLst>
            </p:cNvPr>
            <p:cNvSpPr txBox="1"/>
            <p:nvPr/>
          </p:nvSpPr>
          <p:spPr>
            <a:xfrm>
              <a:off x="1175637" y="3119712"/>
              <a:ext cx="1768433" cy="892416"/>
            </a:xfrm>
            <a:prstGeom prst="rect">
              <a:avLst/>
            </a:prstGeom>
            <a:noFill/>
          </p:spPr>
          <p:txBody>
            <a:bodyPr wrap="none" rtlCol="0">
              <a:spAutoFit/>
            </a:bodyPr>
            <a:lstStyle/>
            <a:p>
              <a:r>
                <a:rPr kumimoji="1" lang="ja-JP" altLang="en-US" sz="16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クラウド</a:t>
              </a:r>
              <a:endParaRPr kumimoji="1" lang="en-US" altLang="ja-JP" sz="1600"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marL="171450" indent="-171450">
                <a:buFont typeface="Wingdings" pitchFamily="2" charset="2"/>
                <a:buChar char="ü"/>
              </a:pPr>
              <a:r>
                <a:rPr lang="ja-JP" altLang="en-US" sz="10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データの収集・蓄積</a:t>
              </a:r>
              <a:endParaRPr lang="en-US" altLang="ja-JP" sz="10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marL="171450" indent="-171450">
                <a:buFont typeface="Wingdings" pitchFamily="2" charset="2"/>
                <a:buChar char="ü"/>
              </a:pPr>
              <a:r>
                <a:rPr lang="ja-JP" altLang="en-US" sz="10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計算処理能力の提供</a:t>
              </a:r>
              <a:endParaRPr lang="en-US" altLang="ja-JP" sz="10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marL="171450" indent="-171450">
                <a:buFont typeface="Wingdings" pitchFamily="2" charset="2"/>
                <a:buChar char="ü"/>
              </a:pPr>
              <a:r>
                <a:rPr lang="ja-JP" altLang="en-US" sz="10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アプリケーション　など</a:t>
              </a:r>
              <a:endParaRPr kumimoji="1" lang="ja-JP" altLang="en-US" sz="10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grpSp>
      <p:grpSp>
        <p:nvGrpSpPr>
          <p:cNvPr id="39" name="グループ化 38">
            <a:extLst>
              <a:ext uri="{FF2B5EF4-FFF2-40B4-BE49-F238E27FC236}">
                <a16:creationId xmlns:a16="http://schemas.microsoft.com/office/drawing/2014/main" id="{A7920EF5-08D1-FF4F-A31F-A22D2242918D}"/>
              </a:ext>
            </a:extLst>
          </p:cNvPr>
          <p:cNvGrpSpPr/>
          <p:nvPr/>
        </p:nvGrpSpPr>
        <p:grpSpPr>
          <a:xfrm>
            <a:off x="6226791" y="2878759"/>
            <a:ext cx="2610311" cy="1299568"/>
            <a:chOff x="875022" y="2378967"/>
            <a:chExt cx="4897790" cy="2341378"/>
          </a:xfrm>
        </p:grpSpPr>
        <p:sp>
          <p:nvSpPr>
            <p:cNvPr id="40" name="正方形/長方形 39">
              <a:extLst>
                <a:ext uri="{FF2B5EF4-FFF2-40B4-BE49-F238E27FC236}">
                  <a16:creationId xmlns:a16="http://schemas.microsoft.com/office/drawing/2014/main" id="{9F193F52-C07B-F346-A381-645E3608DEB9}"/>
                </a:ext>
              </a:extLst>
            </p:cNvPr>
            <p:cNvSpPr/>
            <p:nvPr/>
          </p:nvSpPr>
          <p:spPr>
            <a:xfrm>
              <a:off x="875022" y="2378967"/>
              <a:ext cx="4897790" cy="2341378"/>
            </a:xfrm>
            <a:prstGeom prst="rect">
              <a:avLst/>
            </a:prstGeom>
            <a:solidFill>
              <a:schemeClr val="accent6">
                <a:lumMod val="75000"/>
                <a:alpha val="73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1" name="テキスト ボックス 40">
              <a:extLst>
                <a:ext uri="{FF2B5EF4-FFF2-40B4-BE49-F238E27FC236}">
                  <a16:creationId xmlns:a16="http://schemas.microsoft.com/office/drawing/2014/main" id="{FFC8F575-B847-7B4F-8B34-91F0A7C1EA81}"/>
                </a:ext>
              </a:extLst>
            </p:cNvPr>
            <p:cNvSpPr txBox="1"/>
            <p:nvPr/>
          </p:nvSpPr>
          <p:spPr>
            <a:xfrm>
              <a:off x="1039564" y="2811163"/>
              <a:ext cx="4280635" cy="1441722"/>
            </a:xfrm>
            <a:prstGeom prst="rect">
              <a:avLst/>
            </a:prstGeom>
            <a:noFill/>
          </p:spPr>
          <p:txBody>
            <a:bodyPr wrap="none" rtlCol="0">
              <a:spAutoFit/>
            </a:bodyPr>
            <a:lstStyle/>
            <a:p>
              <a:r>
                <a:rPr kumimoji="1" lang="en-US" altLang="ja-JP" sz="1600"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AI</a:t>
              </a:r>
              <a:r>
                <a:rPr kumimoji="1" lang="ja-JP" altLang="en-US" sz="16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（機械学習）</a:t>
              </a:r>
              <a:endParaRPr kumimoji="1" lang="en-US" altLang="ja-JP" sz="1600"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marL="171450" indent="-171450">
                <a:buFont typeface="Wingdings" pitchFamily="2" charset="2"/>
                <a:buChar char="ü"/>
              </a:pPr>
              <a:r>
                <a:rPr lang="ja-JP" altLang="en-US" sz="10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データの分析</a:t>
              </a:r>
              <a:endParaRPr lang="en-US" altLang="ja-JP" sz="10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marL="171450" indent="-171450">
                <a:buFont typeface="Wingdings" pitchFamily="2" charset="2"/>
                <a:buChar char="ü"/>
              </a:pPr>
              <a:r>
                <a:rPr lang="ja-JP" altLang="en-US" sz="10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最適解の導出</a:t>
              </a:r>
              <a:endParaRPr lang="en-US" altLang="ja-JP" sz="10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marL="171450" indent="-171450">
                <a:buFont typeface="Wingdings" pitchFamily="2" charset="2"/>
                <a:buChar char="ü"/>
              </a:pPr>
              <a:r>
                <a:rPr lang="ja-JP" altLang="en-US" sz="10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規則性や関係性の見える化　など</a:t>
              </a:r>
              <a:endParaRPr kumimoji="1" lang="ja-JP" altLang="en-US" sz="10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grpSp>
      <p:grpSp>
        <p:nvGrpSpPr>
          <p:cNvPr id="42" name="グループ化 41">
            <a:extLst>
              <a:ext uri="{FF2B5EF4-FFF2-40B4-BE49-F238E27FC236}">
                <a16:creationId xmlns:a16="http://schemas.microsoft.com/office/drawing/2014/main" id="{D82BB1A6-FEEA-394D-8E4A-FD7474592BAD}"/>
              </a:ext>
            </a:extLst>
          </p:cNvPr>
          <p:cNvGrpSpPr/>
          <p:nvPr/>
        </p:nvGrpSpPr>
        <p:grpSpPr>
          <a:xfrm>
            <a:off x="2502139" y="897992"/>
            <a:ext cx="4677546" cy="973479"/>
            <a:chOff x="1284473" y="2498500"/>
            <a:chExt cx="4280328" cy="1943829"/>
          </a:xfrm>
        </p:grpSpPr>
        <p:sp>
          <p:nvSpPr>
            <p:cNvPr id="43" name="正方形/長方形 42">
              <a:extLst>
                <a:ext uri="{FF2B5EF4-FFF2-40B4-BE49-F238E27FC236}">
                  <a16:creationId xmlns:a16="http://schemas.microsoft.com/office/drawing/2014/main" id="{543DED8E-8478-294A-B780-9B676AA79D2C}"/>
                </a:ext>
              </a:extLst>
            </p:cNvPr>
            <p:cNvSpPr/>
            <p:nvPr/>
          </p:nvSpPr>
          <p:spPr>
            <a:xfrm>
              <a:off x="1284473" y="2498500"/>
              <a:ext cx="4280328" cy="1943829"/>
            </a:xfrm>
            <a:prstGeom prst="rect">
              <a:avLst/>
            </a:prstGeom>
            <a:solidFill>
              <a:srgbClr val="0070C0">
                <a:alpha val="79000"/>
              </a:srgb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4" name="テキスト ボックス 43">
              <a:extLst>
                <a:ext uri="{FF2B5EF4-FFF2-40B4-BE49-F238E27FC236}">
                  <a16:creationId xmlns:a16="http://schemas.microsoft.com/office/drawing/2014/main" id="{484475B8-4B7D-5F4F-9C8B-9A727E3CF7F3}"/>
                </a:ext>
              </a:extLst>
            </p:cNvPr>
            <p:cNvSpPr txBox="1"/>
            <p:nvPr/>
          </p:nvSpPr>
          <p:spPr>
            <a:xfrm>
              <a:off x="2039322" y="2646570"/>
              <a:ext cx="3070465" cy="1597866"/>
            </a:xfrm>
            <a:prstGeom prst="rect">
              <a:avLst/>
            </a:prstGeom>
            <a:noFill/>
          </p:spPr>
          <p:txBody>
            <a:bodyPr wrap="none" rtlCol="0">
              <a:spAutoFit/>
            </a:bodyPr>
            <a:lstStyle/>
            <a:p>
              <a:r>
                <a:rPr kumimoji="1" lang="en-US" altLang="ja-JP" sz="1600"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5G</a:t>
              </a:r>
              <a:r>
                <a:rPr kumimoji="1" lang="ja-JP" altLang="en-US" sz="16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（第５世代移動通信システム）</a:t>
              </a:r>
              <a:endParaRPr kumimoji="1" lang="en-US" altLang="ja-JP" sz="1600"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marL="171450" indent="-171450">
                <a:buFont typeface="Wingdings" pitchFamily="2" charset="2"/>
                <a:buChar char="ü"/>
              </a:pPr>
              <a:r>
                <a:rPr lang="ja-JP" altLang="en-US" sz="10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高速・大容量</a:t>
              </a:r>
              <a:endParaRPr lang="en-US" altLang="ja-JP" sz="10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marL="171450" indent="-171450">
                <a:buFont typeface="Wingdings" pitchFamily="2" charset="2"/>
                <a:buChar char="ü"/>
              </a:pPr>
              <a:r>
                <a:rPr lang="ja-JP" altLang="en-US" sz="10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他端末接続</a:t>
              </a:r>
              <a:endParaRPr lang="en-US" altLang="ja-JP" sz="10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marL="171450" indent="-171450">
                <a:buFont typeface="Wingdings" pitchFamily="2" charset="2"/>
                <a:buChar char="ü"/>
              </a:pPr>
              <a:r>
                <a:rPr lang="ja-JP" altLang="en-US" sz="10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低遅延　など</a:t>
              </a:r>
              <a:endParaRPr kumimoji="1" lang="ja-JP" altLang="en-US" sz="10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grpSp>
      <p:grpSp>
        <p:nvGrpSpPr>
          <p:cNvPr id="45" name="グループ化 44">
            <a:extLst>
              <a:ext uri="{FF2B5EF4-FFF2-40B4-BE49-F238E27FC236}">
                <a16:creationId xmlns:a16="http://schemas.microsoft.com/office/drawing/2014/main" id="{69683C7F-7CF8-AF49-8A29-E04DBC3F79AC}"/>
              </a:ext>
            </a:extLst>
          </p:cNvPr>
          <p:cNvGrpSpPr/>
          <p:nvPr/>
        </p:nvGrpSpPr>
        <p:grpSpPr>
          <a:xfrm>
            <a:off x="2502139" y="5215570"/>
            <a:ext cx="4677546" cy="973479"/>
            <a:chOff x="1284473" y="2498500"/>
            <a:chExt cx="4280328" cy="1943829"/>
          </a:xfrm>
        </p:grpSpPr>
        <p:sp>
          <p:nvSpPr>
            <p:cNvPr id="46" name="正方形/長方形 45">
              <a:extLst>
                <a:ext uri="{FF2B5EF4-FFF2-40B4-BE49-F238E27FC236}">
                  <a16:creationId xmlns:a16="http://schemas.microsoft.com/office/drawing/2014/main" id="{90B47809-B3FF-2041-9E62-380B39173D6B}"/>
                </a:ext>
              </a:extLst>
            </p:cNvPr>
            <p:cNvSpPr/>
            <p:nvPr/>
          </p:nvSpPr>
          <p:spPr>
            <a:xfrm>
              <a:off x="1284473" y="2498500"/>
              <a:ext cx="4280328" cy="1943829"/>
            </a:xfrm>
            <a:prstGeom prst="rect">
              <a:avLst/>
            </a:prstGeom>
            <a:solidFill>
              <a:schemeClr val="accent3">
                <a:lumMod val="50000"/>
                <a:alpha val="79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7" name="テキスト ボックス 46">
              <a:extLst>
                <a:ext uri="{FF2B5EF4-FFF2-40B4-BE49-F238E27FC236}">
                  <a16:creationId xmlns:a16="http://schemas.microsoft.com/office/drawing/2014/main" id="{575CD91E-D284-7B48-95FA-01D131F2DF5C}"/>
                </a:ext>
              </a:extLst>
            </p:cNvPr>
            <p:cNvSpPr txBox="1"/>
            <p:nvPr/>
          </p:nvSpPr>
          <p:spPr>
            <a:xfrm>
              <a:off x="2039322" y="2646570"/>
              <a:ext cx="2791758" cy="1597866"/>
            </a:xfrm>
            <a:prstGeom prst="rect">
              <a:avLst/>
            </a:prstGeom>
            <a:noFill/>
          </p:spPr>
          <p:txBody>
            <a:bodyPr wrap="none" rtlCol="0">
              <a:spAutoFit/>
            </a:bodyPr>
            <a:lstStyle/>
            <a:p>
              <a:r>
                <a:rPr kumimoji="1" lang="ja-JP" altLang="en-US" sz="16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アジャイル開発・</a:t>
              </a:r>
              <a:r>
                <a:rPr kumimoji="1" lang="en-US" altLang="ja-JP" sz="1600"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DevOps</a:t>
              </a:r>
            </a:p>
            <a:p>
              <a:pPr marL="171450" indent="-171450">
                <a:buFont typeface="Wingdings" pitchFamily="2" charset="2"/>
                <a:buChar char="ü"/>
              </a:pPr>
              <a:r>
                <a:rPr lang="ja-JP" altLang="en-US" sz="10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現場のフィードバックをうけて高速に改善</a:t>
              </a:r>
              <a:endParaRPr lang="en-US" altLang="ja-JP" sz="10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marL="171450" indent="-171450">
                <a:buFont typeface="Wingdings" pitchFamily="2" charset="2"/>
                <a:buChar char="ü"/>
              </a:pPr>
              <a:r>
                <a:rPr lang="ja-JP" altLang="en-US" sz="10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ニーズの変化に俊敏な対応</a:t>
              </a:r>
              <a:endParaRPr lang="en-US" altLang="ja-JP" sz="10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marL="171450" indent="-171450">
                <a:buFont typeface="Wingdings" pitchFamily="2" charset="2"/>
                <a:buChar char="ü"/>
              </a:pPr>
              <a:r>
                <a:rPr lang="ja-JP" altLang="en-US" sz="10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バグフリー・高品質なソフトウエア開発　など</a:t>
              </a:r>
              <a:endParaRPr kumimoji="1" lang="ja-JP" altLang="en-US" sz="10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grpSp>
      <p:grpSp>
        <p:nvGrpSpPr>
          <p:cNvPr id="51" name="グループ化 50">
            <a:extLst>
              <a:ext uri="{FF2B5EF4-FFF2-40B4-BE49-F238E27FC236}">
                <a16:creationId xmlns:a16="http://schemas.microsoft.com/office/drawing/2014/main" id="{1128ECE7-7FDC-DA42-B74E-1B6E8431C1EF}"/>
              </a:ext>
            </a:extLst>
          </p:cNvPr>
          <p:cNvGrpSpPr/>
          <p:nvPr/>
        </p:nvGrpSpPr>
        <p:grpSpPr>
          <a:xfrm>
            <a:off x="947000" y="2251493"/>
            <a:ext cx="2985262" cy="1306150"/>
            <a:chOff x="920858" y="2045496"/>
            <a:chExt cx="2991319" cy="1402351"/>
          </a:xfrm>
        </p:grpSpPr>
        <p:sp>
          <p:nvSpPr>
            <p:cNvPr id="52" name="正方形/長方形 51">
              <a:extLst>
                <a:ext uri="{FF2B5EF4-FFF2-40B4-BE49-F238E27FC236}">
                  <a16:creationId xmlns:a16="http://schemas.microsoft.com/office/drawing/2014/main" id="{433BB6E1-020E-3346-97C0-7D1151DA13F8}"/>
                </a:ext>
              </a:extLst>
            </p:cNvPr>
            <p:cNvSpPr/>
            <p:nvPr/>
          </p:nvSpPr>
          <p:spPr>
            <a:xfrm>
              <a:off x="920858" y="2045496"/>
              <a:ext cx="2971160" cy="1402351"/>
            </a:xfrm>
            <a:prstGeom prst="rect">
              <a:avLst/>
            </a:prstGeom>
            <a:solidFill>
              <a:srgbClr val="FF6666">
                <a:alpha val="79000"/>
              </a:srgb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3" name="テキスト ボックス 52">
              <a:extLst>
                <a:ext uri="{FF2B5EF4-FFF2-40B4-BE49-F238E27FC236}">
                  <a16:creationId xmlns:a16="http://schemas.microsoft.com/office/drawing/2014/main" id="{F7496140-83EB-824A-9808-EB4268893862}"/>
                </a:ext>
              </a:extLst>
            </p:cNvPr>
            <p:cNvSpPr txBox="1"/>
            <p:nvPr/>
          </p:nvSpPr>
          <p:spPr>
            <a:xfrm>
              <a:off x="1125288" y="2294787"/>
              <a:ext cx="1130742" cy="880168"/>
            </a:xfrm>
            <a:prstGeom prst="rect">
              <a:avLst/>
            </a:prstGeom>
            <a:noFill/>
          </p:spPr>
          <p:txBody>
            <a:bodyPr wrap="square" rtlCol="0">
              <a:spAutoFit/>
            </a:bodyPr>
            <a:lstStyle/>
            <a:p>
              <a:r>
                <a:rPr kumimoji="1" lang="en-US" altLang="ja-JP" sz="1600"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AI</a:t>
              </a:r>
              <a:r>
                <a:rPr kumimoji="1" lang="ja-JP" altLang="en-US" sz="16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チップ</a:t>
              </a:r>
              <a:endParaRPr kumimoji="1" lang="en-US" altLang="ja-JP" sz="1600"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54" name="テキスト ボックス 53">
              <a:extLst>
                <a:ext uri="{FF2B5EF4-FFF2-40B4-BE49-F238E27FC236}">
                  <a16:creationId xmlns:a16="http://schemas.microsoft.com/office/drawing/2014/main" id="{FBB5E074-97AF-2D40-9446-479D8002A51E}"/>
                </a:ext>
              </a:extLst>
            </p:cNvPr>
            <p:cNvSpPr txBox="1"/>
            <p:nvPr/>
          </p:nvSpPr>
          <p:spPr>
            <a:xfrm>
              <a:off x="1125288" y="2646243"/>
              <a:ext cx="2786889" cy="594801"/>
            </a:xfrm>
            <a:prstGeom prst="rect">
              <a:avLst/>
            </a:prstGeom>
            <a:noFill/>
          </p:spPr>
          <p:txBody>
            <a:bodyPr wrap="square" rtlCol="0">
              <a:spAutoFit/>
            </a:bodyPr>
            <a:lstStyle/>
            <a:p>
              <a:pPr marL="171450" indent="-171450">
                <a:buFont typeface="Wingdings" pitchFamily="2" charset="2"/>
                <a:buChar char="ü"/>
              </a:pPr>
              <a:r>
                <a:rPr lang="ja-JP" altLang="en-US" sz="10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自律制御</a:t>
              </a:r>
              <a:endParaRPr lang="en-US" altLang="ja-JP" sz="10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marL="171450" indent="-171450">
                <a:buFont typeface="Wingdings" pitchFamily="2" charset="2"/>
                <a:buChar char="ü"/>
              </a:pPr>
              <a:r>
                <a:rPr lang="ja-JP" altLang="en-US" sz="10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自律連携</a:t>
              </a:r>
              <a:endParaRPr lang="en-US" altLang="ja-JP" sz="10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marL="171450" indent="-171450">
                <a:buFont typeface="Wingdings" pitchFamily="2" charset="2"/>
                <a:buChar char="ü"/>
              </a:pPr>
              <a:r>
                <a:rPr lang="ja-JP" altLang="en-US" sz="10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リアルタイム処理</a:t>
              </a:r>
              <a:r>
                <a:rPr lang="ja-JP" altLang="en-US" sz="10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　</a:t>
              </a:r>
              <a:r>
                <a:rPr lang="ja-JP" altLang="en-US" sz="10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など</a:t>
              </a:r>
              <a:endParaRPr kumimoji="1" lang="ja-JP" altLang="en-US" sz="10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grpSp>
    </p:spTree>
    <p:extLst>
      <p:ext uri="{BB962C8B-B14F-4D97-AF65-F5344CB8AC3E}">
        <p14:creationId xmlns:p14="http://schemas.microsoft.com/office/powerpoint/2010/main" val="2779381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500" fill="hold"/>
                                        <p:tgtEl>
                                          <p:spTgt spid="36"/>
                                        </p:tgtEl>
                                        <p:attrNameLst>
                                          <p:attrName>ppt_w</p:attrName>
                                        </p:attrNameLst>
                                      </p:cBhvr>
                                      <p:tavLst>
                                        <p:tav tm="0">
                                          <p:val>
                                            <p:fltVal val="0"/>
                                          </p:val>
                                        </p:tav>
                                        <p:tav tm="100000">
                                          <p:val>
                                            <p:strVal val="#ppt_w"/>
                                          </p:val>
                                        </p:tav>
                                      </p:tavLst>
                                    </p:anim>
                                    <p:anim calcmode="lin" valueType="num">
                                      <p:cBhvr>
                                        <p:cTn id="8" dur="500" fill="hold"/>
                                        <p:tgtEl>
                                          <p:spTgt spid="36"/>
                                        </p:tgtEl>
                                        <p:attrNameLst>
                                          <p:attrName>ppt_h</p:attrName>
                                        </p:attrNameLst>
                                      </p:cBhvr>
                                      <p:tavLst>
                                        <p:tav tm="0">
                                          <p:val>
                                            <p:fltVal val="0"/>
                                          </p:val>
                                        </p:tav>
                                        <p:tav tm="100000">
                                          <p:val>
                                            <p:strVal val="#ppt_h"/>
                                          </p:val>
                                        </p:tav>
                                      </p:tavLst>
                                    </p:anim>
                                    <p:animEffect transition="in" filter="fade">
                                      <p:cBhvr>
                                        <p:cTn id="9" dur="500"/>
                                        <p:tgtEl>
                                          <p:spTgt spid="3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9"/>
                                        </p:tgtEl>
                                        <p:attrNameLst>
                                          <p:attrName>style.visibility</p:attrName>
                                        </p:attrNameLst>
                                      </p:cBhvr>
                                      <p:to>
                                        <p:strVal val="visible"/>
                                      </p:to>
                                    </p:set>
                                    <p:anim calcmode="lin" valueType="num">
                                      <p:cBhvr>
                                        <p:cTn id="14" dur="500" fill="hold"/>
                                        <p:tgtEl>
                                          <p:spTgt spid="39"/>
                                        </p:tgtEl>
                                        <p:attrNameLst>
                                          <p:attrName>ppt_w</p:attrName>
                                        </p:attrNameLst>
                                      </p:cBhvr>
                                      <p:tavLst>
                                        <p:tav tm="0">
                                          <p:val>
                                            <p:fltVal val="0"/>
                                          </p:val>
                                        </p:tav>
                                        <p:tav tm="100000">
                                          <p:val>
                                            <p:strVal val="#ppt_w"/>
                                          </p:val>
                                        </p:tav>
                                      </p:tavLst>
                                    </p:anim>
                                    <p:anim calcmode="lin" valueType="num">
                                      <p:cBhvr>
                                        <p:cTn id="15" dur="500" fill="hold"/>
                                        <p:tgtEl>
                                          <p:spTgt spid="39"/>
                                        </p:tgtEl>
                                        <p:attrNameLst>
                                          <p:attrName>ppt_h</p:attrName>
                                        </p:attrNameLst>
                                      </p:cBhvr>
                                      <p:tavLst>
                                        <p:tav tm="0">
                                          <p:val>
                                            <p:fltVal val="0"/>
                                          </p:val>
                                        </p:tav>
                                        <p:tav tm="100000">
                                          <p:val>
                                            <p:strVal val="#ppt_h"/>
                                          </p:val>
                                        </p:tav>
                                      </p:tavLst>
                                    </p:anim>
                                    <p:animEffect transition="in" filter="fade">
                                      <p:cBhvr>
                                        <p:cTn id="16" dur="500"/>
                                        <p:tgtEl>
                                          <p:spTgt spid="39"/>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42"/>
                                        </p:tgtEl>
                                        <p:attrNameLst>
                                          <p:attrName>style.visibility</p:attrName>
                                        </p:attrNameLst>
                                      </p:cBhvr>
                                      <p:to>
                                        <p:strVal val="visible"/>
                                      </p:to>
                                    </p:set>
                                    <p:anim calcmode="lin" valueType="num">
                                      <p:cBhvr>
                                        <p:cTn id="21" dur="500" fill="hold"/>
                                        <p:tgtEl>
                                          <p:spTgt spid="42"/>
                                        </p:tgtEl>
                                        <p:attrNameLst>
                                          <p:attrName>ppt_w</p:attrName>
                                        </p:attrNameLst>
                                      </p:cBhvr>
                                      <p:tavLst>
                                        <p:tav tm="0">
                                          <p:val>
                                            <p:fltVal val="0"/>
                                          </p:val>
                                        </p:tav>
                                        <p:tav tm="100000">
                                          <p:val>
                                            <p:strVal val="#ppt_w"/>
                                          </p:val>
                                        </p:tav>
                                      </p:tavLst>
                                    </p:anim>
                                    <p:anim calcmode="lin" valueType="num">
                                      <p:cBhvr>
                                        <p:cTn id="22" dur="500" fill="hold"/>
                                        <p:tgtEl>
                                          <p:spTgt spid="42"/>
                                        </p:tgtEl>
                                        <p:attrNameLst>
                                          <p:attrName>ppt_h</p:attrName>
                                        </p:attrNameLst>
                                      </p:cBhvr>
                                      <p:tavLst>
                                        <p:tav tm="0">
                                          <p:val>
                                            <p:fltVal val="0"/>
                                          </p:val>
                                        </p:tav>
                                        <p:tav tm="100000">
                                          <p:val>
                                            <p:strVal val="#ppt_h"/>
                                          </p:val>
                                        </p:tav>
                                      </p:tavLst>
                                    </p:anim>
                                    <p:animEffect transition="in" filter="fade">
                                      <p:cBhvr>
                                        <p:cTn id="23" dur="500"/>
                                        <p:tgtEl>
                                          <p:spTgt spid="42"/>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51"/>
                                        </p:tgtEl>
                                        <p:attrNameLst>
                                          <p:attrName>style.visibility</p:attrName>
                                        </p:attrNameLst>
                                      </p:cBhvr>
                                      <p:to>
                                        <p:strVal val="visible"/>
                                      </p:to>
                                    </p:set>
                                    <p:anim calcmode="lin" valueType="num">
                                      <p:cBhvr>
                                        <p:cTn id="28" dur="500" fill="hold"/>
                                        <p:tgtEl>
                                          <p:spTgt spid="51"/>
                                        </p:tgtEl>
                                        <p:attrNameLst>
                                          <p:attrName>ppt_w</p:attrName>
                                        </p:attrNameLst>
                                      </p:cBhvr>
                                      <p:tavLst>
                                        <p:tav tm="0">
                                          <p:val>
                                            <p:fltVal val="0"/>
                                          </p:val>
                                        </p:tav>
                                        <p:tav tm="100000">
                                          <p:val>
                                            <p:strVal val="#ppt_w"/>
                                          </p:val>
                                        </p:tav>
                                      </p:tavLst>
                                    </p:anim>
                                    <p:anim calcmode="lin" valueType="num">
                                      <p:cBhvr>
                                        <p:cTn id="29" dur="500" fill="hold"/>
                                        <p:tgtEl>
                                          <p:spTgt spid="51"/>
                                        </p:tgtEl>
                                        <p:attrNameLst>
                                          <p:attrName>ppt_h</p:attrName>
                                        </p:attrNameLst>
                                      </p:cBhvr>
                                      <p:tavLst>
                                        <p:tav tm="0">
                                          <p:val>
                                            <p:fltVal val="0"/>
                                          </p:val>
                                        </p:tav>
                                        <p:tav tm="100000">
                                          <p:val>
                                            <p:strVal val="#ppt_h"/>
                                          </p:val>
                                        </p:tav>
                                      </p:tavLst>
                                    </p:anim>
                                    <p:animEffect transition="in" filter="fade">
                                      <p:cBhvr>
                                        <p:cTn id="30" dur="500"/>
                                        <p:tgtEl>
                                          <p:spTgt spid="51"/>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45"/>
                                        </p:tgtEl>
                                        <p:attrNameLst>
                                          <p:attrName>style.visibility</p:attrName>
                                        </p:attrNameLst>
                                      </p:cBhvr>
                                      <p:to>
                                        <p:strVal val="visible"/>
                                      </p:to>
                                    </p:set>
                                    <p:anim calcmode="lin" valueType="num">
                                      <p:cBhvr>
                                        <p:cTn id="35" dur="500" fill="hold"/>
                                        <p:tgtEl>
                                          <p:spTgt spid="45"/>
                                        </p:tgtEl>
                                        <p:attrNameLst>
                                          <p:attrName>ppt_w</p:attrName>
                                        </p:attrNameLst>
                                      </p:cBhvr>
                                      <p:tavLst>
                                        <p:tav tm="0">
                                          <p:val>
                                            <p:fltVal val="0"/>
                                          </p:val>
                                        </p:tav>
                                        <p:tav tm="100000">
                                          <p:val>
                                            <p:strVal val="#ppt_w"/>
                                          </p:val>
                                        </p:tav>
                                      </p:tavLst>
                                    </p:anim>
                                    <p:anim calcmode="lin" valueType="num">
                                      <p:cBhvr>
                                        <p:cTn id="36" dur="500" fill="hold"/>
                                        <p:tgtEl>
                                          <p:spTgt spid="45"/>
                                        </p:tgtEl>
                                        <p:attrNameLst>
                                          <p:attrName>ppt_h</p:attrName>
                                        </p:attrNameLst>
                                      </p:cBhvr>
                                      <p:tavLst>
                                        <p:tav tm="0">
                                          <p:val>
                                            <p:fltVal val="0"/>
                                          </p:val>
                                        </p:tav>
                                        <p:tav tm="100000">
                                          <p:val>
                                            <p:strVal val="#ppt_h"/>
                                          </p:val>
                                        </p:tav>
                                      </p:tavLst>
                                    </p:anim>
                                    <p:animEffect transition="in" filter="fade">
                                      <p:cBhvr>
                                        <p:cTn id="37"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グループ化 14">
            <a:extLst>
              <a:ext uri="{FF2B5EF4-FFF2-40B4-BE49-F238E27FC236}">
                <a16:creationId xmlns:a16="http://schemas.microsoft.com/office/drawing/2014/main" id="{EAC391FC-2C94-5340-8DDD-2ADB8FDA639B}"/>
              </a:ext>
            </a:extLst>
          </p:cNvPr>
          <p:cNvGrpSpPr/>
          <p:nvPr/>
        </p:nvGrpSpPr>
        <p:grpSpPr>
          <a:xfrm>
            <a:off x="659080" y="853254"/>
            <a:ext cx="7730837" cy="5672237"/>
            <a:chOff x="659080" y="853254"/>
            <a:chExt cx="7730837" cy="5672237"/>
          </a:xfrm>
        </p:grpSpPr>
        <p:sp>
          <p:nvSpPr>
            <p:cNvPr id="11" name="正方形/長方形 10">
              <a:extLst>
                <a:ext uri="{FF2B5EF4-FFF2-40B4-BE49-F238E27FC236}">
                  <a16:creationId xmlns:a16="http://schemas.microsoft.com/office/drawing/2014/main" id="{5453DA11-ABFB-404C-A42E-BB78ACD6C568}"/>
                </a:ext>
              </a:extLst>
            </p:cNvPr>
            <p:cNvSpPr/>
            <p:nvPr/>
          </p:nvSpPr>
          <p:spPr>
            <a:xfrm>
              <a:off x="659080" y="853254"/>
              <a:ext cx="7730837" cy="5672237"/>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テキスト ボックス 11">
              <a:extLst>
                <a:ext uri="{FF2B5EF4-FFF2-40B4-BE49-F238E27FC236}">
                  <a16:creationId xmlns:a16="http://schemas.microsoft.com/office/drawing/2014/main" id="{8B4198EB-67CB-D84B-B80C-C346B05492F8}"/>
                </a:ext>
              </a:extLst>
            </p:cNvPr>
            <p:cNvSpPr txBox="1"/>
            <p:nvPr/>
          </p:nvSpPr>
          <p:spPr>
            <a:xfrm>
              <a:off x="1812270" y="987990"/>
              <a:ext cx="5519461" cy="584775"/>
            </a:xfrm>
            <a:prstGeom prst="rect">
              <a:avLst/>
            </a:prstGeom>
            <a:noFill/>
          </p:spPr>
          <p:txBody>
            <a:bodyPr wrap="none" rtlCol="0">
              <a:spAutoFit/>
            </a:bodyPr>
            <a:lstStyle/>
            <a:p>
              <a:pPr algn="ctr"/>
              <a:r>
                <a:rPr kumimoji="1" lang="ja-JP" altLang="en-US" sz="3200" b="1">
                  <a:solidFill>
                    <a:schemeClr val="bg1"/>
                  </a:solidFill>
                  <a:latin typeface="Meiryo" panose="020B0604030504040204" pitchFamily="34" charset="-128"/>
                  <a:ea typeface="Meiryo" panose="020B0604030504040204" pitchFamily="34" charset="-128"/>
                </a:rPr>
                <a:t>サスティナブルな社会の実現</a:t>
              </a:r>
            </a:p>
          </p:txBody>
        </p:sp>
        <p:sp>
          <p:nvSpPr>
            <p:cNvPr id="14" name="テキスト ボックス 13">
              <a:extLst>
                <a:ext uri="{FF2B5EF4-FFF2-40B4-BE49-F238E27FC236}">
                  <a16:creationId xmlns:a16="http://schemas.microsoft.com/office/drawing/2014/main" id="{B27A1791-9C24-E54B-88DA-E8CD918282EF}"/>
                </a:ext>
              </a:extLst>
            </p:cNvPr>
            <p:cNvSpPr txBox="1"/>
            <p:nvPr/>
          </p:nvSpPr>
          <p:spPr>
            <a:xfrm>
              <a:off x="2411793" y="1503440"/>
              <a:ext cx="4320413" cy="1015663"/>
            </a:xfrm>
            <a:prstGeom prst="rect">
              <a:avLst/>
            </a:prstGeom>
            <a:noFill/>
          </p:spPr>
          <p:txBody>
            <a:bodyPr wrap="none" rtlCol="0">
              <a:spAutoFit/>
            </a:bodyPr>
            <a:lstStyle/>
            <a:p>
              <a:pPr marL="285750" indent="-285750">
                <a:buFont typeface="Wingdings" pitchFamily="2" charset="2"/>
                <a:buChar char="l"/>
              </a:pPr>
              <a:r>
                <a:rPr kumimoji="1" lang="ja-JP" altLang="en-US" sz="2000">
                  <a:solidFill>
                    <a:schemeClr val="bg1"/>
                  </a:solidFill>
                  <a:latin typeface="Meiryo" panose="020B0604030504040204" pitchFamily="34" charset="-128"/>
                  <a:ea typeface="Meiryo" panose="020B0604030504040204" pitchFamily="34" charset="-128"/>
                </a:rPr>
                <a:t>エネルギー効率の最適化</a:t>
              </a:r>
              <a:endParaRPr kumimoji="1" lang="en-US" altLang="ja-JP" sz="20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l"/>
              </a:pPr>
              <a:r>
                <a:rPr lang="ja-JP" altLang="en-US" sz="2000">
                  <a:solidFill>
                    <a:schemeClr val="bg1"/>
                  </a:solidFill>
                  <a:latin typeface="Meiryo" panose="020B0604030504040204" pitchFamily="34" charset="-128"/>
                  <a:ea typeface="Meiryo" panose="020B0604030504040204" pitchFamily="34" charset="-128"/>
                </a:rPr>
                <a:t>自律制御された社会の実現</a:t>
              </a:r>
              <a:r>
                <a:rPr kumimoji="1" lang="ja-JP" altLang="en-US" sz="2000">
                  <a:solidFill>
                    <a:schemeClr val="bg1"/>
                  </a:solidFill>
                  <a:latin typeface="Meiryo" panose="020B0604030504040204" pitchFamily="34" charset="-128"/>
                  <a:ea typeface="Meiryo" panose="020B0604030504040204" pitchFamily="34" charset="-128"/>
                </a:rPr>
                <a:t> </a:t>
              </a:r>
              <a:endParaRPr kumimoji="1" lang="en-US" altLang="ja-JP" sz="20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l"/>
              </a:pPr>
              <a:r>
                <a:rPr kumimoji="1" lang="ja-JP" altLang="en-US" sz="2000">
                  <a:solidFill>
                    <a:schemeClr val="bg1"/>
                  </a:solidFill>
                  <a:latin typeface="Meiryo" panose="020B0604030504040204" pitchFamily="34" charset="-128"/>
                  <a:ea typeface="Meiryo" panose="020B0604030504040204" pitchFamily="34" charset="-128"/>
                </a:rPr>
                <a:t>シェアリング・エコノミー　など</a:t>
              </a:r>
            </a:p>
          </p:txBody>
        </p:sp>
      </p:grpSp>
      <p:sp>
        <p:nvSpPr>
          <p:cNvPr id="2" name="タイトル 1">
            <a:extLst>
              <a:ext uri="{FF2B5EF4-FFF2-40B4-BE49-F238E27FC236}">
                <a16:creationId xmlns:a16="http://schemas.microsoft.com/office/drawing/2014/main" id="{17DEBB06-BA87-3343-827F-311A6BE9BEFA}"/>
              </a:ext>
            </a:extLst>
          </p:cNvPr>
          <p:cNvSpPr>
            <a:spLocks noGrp="1"/>
          </p:cNvSpPr>
          <p:nvPr>
            <p:ph type="title"/>
          </p:nvPr>
        </p:nvSpPr>
        <p:spPr/>
        <p:txBody>
          <a:bodyPr/>
          <a:lstStyle/>
          <a:p>
            <a:r>
              <a:rPr kumimoji="1" lang="en-US" altLang="ja-JP" dirty="0"/>
              <a:t>IoT</a:t>
            </a:r>
            <a:r>
              <a:rPr kumimoji="1" lang="ja-JP" altLang="en-US"/>
              <a:t>がもたらす</a:t>
            </a:r>
            <a:r>
              <a:rPr kumimoji="1" lang="en-US" altLang="ja-JP" dirty="0"/>
              <a:t>2</a:t>
            </a:r>
            <a:r>
              <a:rPr kumimoji="1" lang="ja-JP" altLang="en-US"/>
              <a:t>つのパラダイム・シフト</a:t>
            </a:r>
          </a:p>
        </p:txBody>
      </p:sp>
      <p:grpSp>
        <p:nvGrpSpPr>
          <p:cNvPr id="16" name="グループ化 15">
            <a:extLst>
              <a:ext uri="{FF2B5EF4-FFF2-40B4-BE49-F238E27FC236}">
                <a16:creationId xmlns:a16="http://schemas.microsoft.com/office/drawing/2014/main" id="{82211D13-1974-A545-B88E-904E53381C60}"/>
              </a:ext>
            </a:extLst>
          </p:cNvPr>
          <p:cNvGrpSpPr/>
          <p:nvPr/>
        </p:nvGrpSpPr>
        <p:grpSpPr>
          <a:xfrm>
            <a:off x="3126392" y="2595030"/>
            <a:ext cx="5111899" cy="2134695"/>
            <a:chOff x="2016049" y="2651478"/>
            <a:chExt cx="5111899" cy="2134695"/>
          </a:xfrm>
        </p:grpSpPr>
        <p:sp>
          <p:nvSpPr>
            <p:cNvPr id="4" name="正方形/長方形 3">
              <a:extLst>
                <a:ext uri="{FF2B5EF4-FFF2-40B4-BE49-F238E27FC236}">
                  <a16:creationId xmlns:a16="http://schemas.microsoft.com/office/drawing/2014/main" id="{0169B14B-1751-E04B-8442-36B26A4CA1F1}"/>
                </a:ext>
              </a:extLst>
            </p:cNvPr>
            <p:cNvSpPr/>
            <p:nvPr/>
          </p:nvSpPr>
          <p:spPr>
            <a:xfrm>
              <a:off x="2016049" y="2651478"/>
              <a:ext cx="5111899" cy="2134695"/>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テキスト ボックス 4">
              <a:extLst>
                <a:ext uri="{FF2B5EF4-FFF2-40B4-BE49-F238E27FC236}">
                  <a16:creationId xmlns:a16="http://schemas.microsoft.com/office/drawing/2014/main" id="{EF7595B2-FEDD-E542-88AB-A1DEA04FE1C3}"/>
                </a:ext>
              </a:extLst>
            </p:cNvPr>
            <p:cNvSpPr txBox="1"/>
            <p:nvPr/>
          </p:nvSpPr>
          <p:spPr>
            <a:xfrm>
              <a:off x="2016049" y="2822665"/>
              <a:ext cx="5111897" cy="523220"/>
            </a:xfrm>
            <a:prstGeom prst="rect">
              <a:avLst/>
            </a:prstGeom>
            <a:noFill/>
          </p:spPr>
          <p:txBody>
            <a:bodyPr wrap="square" rtlCol="0">
              <a:spAutoFit/>
            </a:bodyPr>
            <a:lstStyle/>
            <a:p>
              <a:pPr algn="ctr"/>
              <a:r>
                <a:rPr kumimoji="1" lang="ja-JP" altLang="en-US" sz="2800" b="1">
                  <a:solidFill>
                    <a:schemeClr val="bg1"/>
                  </a:solidFill>
                  <a:latin typeface="Meiryo" panose="020B0604030504040204" pitchFamily="34" charset="-128"/>
                  <a:ea typeface="Meiryo" panose="020B0604030504040204" pitchFamily="34" charset="-128"/>
                </a:rPr>
                <a:t>モノのサービス化</a:t>
              </a:r>
            </a:p>
          </p:txBody>
        </p:sp>
        <p:sp>
          <p:nvSpPr>
            <p:cNvPr id="7" name="テキスト ボックス 6">
              <a:extLst>
                <a:ext uri="{FF2B5EF4-FFF2-40B4-BE49-F238E27FC236}">
                  <a16:creationId xmlns:a16="http://schemas.microsoft.com/office/drawing/2014/main" id="{3406857F-754E-4749-BDAE-0804F505A9A6}"/>
                </a:ext>
              </a:extLst>
            </p:cNvPr>
            <p:cNvSpPr txBox="1"/>
            <p:nvPr/>
          </p:nvSpPr>
          <p:spPr>
            <a:xfrm>
              <a:off x="2016050" y="3261167"/>
              <a:ext cx="5111898" cy="338554"/>
            </a:xfrm>
            <a:prstGeom prst="rect">
              <a:avLst/>
            </a:prstGeom>
            <a:noFill/>
          </p:spPr>
          <p:txBody>
            <a:bodyPr wrap="square" rtlCol="0">
              <a:spAutoFit/>
            </a:bodyPr>
            <a:lstStyle/>
            <a:p>
              <a:pPr algn="ctr"/>
              <a:r>
                <a:rPr kumimoji="1" lang="ja-JP" altLang="en-US" sz="1600">
                  <a:solidFill>
                    <a:schemeClr val="bg1"/>
                  </a:solidFill>
                  <a:latin typeface="Meiryo" panose="020B0604030504040204" pitchFamily="34" charset="-128"/>
                  <a:ea typeface="Meiryo" panose="020B0604030504040204" pitchFamily="34" charset="-128"/>
                </a:rPr>
                <a:t>ビジネスの主役が、モノからサービスへシフト</a:t>
              </a:r>
            </a:p>
          </p:txBody>
        </p:sp>
        <p:sp>
          <p:nvSpPr>
            <p:cNvPr id="8" name="テキスト ボックス 7">
              <a:extLst>
                <a:ext uri="{FF2B5EF4-FFF2-40B4-BE49-F238E27FC236}">
                  <a16:creationId xmlns:a16="http://schemas.microsoft.com/office/drawing/2014/main" id="{D73F1494-93AD-9E4D-8199-B9012537B71A}"/>
                </a:ext>
              </a:extLst>
            </p:cNvPr>
            <p:cNvSpPr txBox="1"/>
            <p:nvPr/>
          </p:nvSpPr>
          <p:spPr>
            <a:xfrm>
              <a:off x="2796511" y="3720945"/>
              <a:ext cx="3550972" cy="584775"/>
            </a:xfrm>
            <a:prstGeom prst="rect">
              <a:avLst/>
            </a:prstGeom>
            <a:noFill/>
          </p:spPr>
          <p:txBody>
            <a:bodyPr wrap="none" rtlCol="0">
              <a:spAutoFit/>
            </a:bodyPr>
            <a:lstStyle/>
            <a:p>
              <a:pPr marL="285750" indent="-285750">
                <a:buFont typeface="Wingdings" pitchFamily="2" charset="2"/>
                <a:buChar char="Ø"/>
              </a:pPr>
              <a:r>
                <a:rPr kumimoji="1" lang="ja-JP" altLang="en-US" sz="1600">
                  <a:solidFill>
                    <a:schemeClr val="bg1"/>
                  </a:solidFill>
                  <a:latin typeface="Meiryo" panose="020B0604030504040204" pitchFamily="34" charset="-128"/>
                  <a:ea typeface="Meiryo" panose="020B0604030504040204" pitchFamily="34" charset="-128"/>
                </a:rPr>
                <a:t>「モノの価値」の重心がシフト</a:t>
              </a:r>
              <a:endParaRPr kumimoji="1" lang="en-US" altLang="ja-JP" sz="16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Ø"/>
              </a:pPr>
              <a:r>
                <a:rPr lang="ja-JP" altLang="en-US" sz="1600">
                  <a:solidFill>
                    <a:schemeClr val="bg1"/>
                  </a:solidFill>
                  <a:latin typeface="Meiryo" panose="020B0604030504040204" pitchFamily="34" charset="-128"/>
                  <a:ea typeface="Meiryo" panose="020B0604030504040204" pitchFamily="34" charset="-128"/>
                </a:rPr>
                <a:t>ビジネス・モデル転換をドライブ</a:t>
              </a:r>
              <a:endParaRPr kumimoji="1" lang="ja-JP" altLang="en-US" sz="1600">
                <a:solidFill>
                  <a:schemeClr val="bg1"/>
                </a:solidFill>
                <a:latin typeface="Meiryo" panose="020B0604030504040204" pitchFamily="34" charset="-128"/>
                <a:ea typeface="Meiryo" panose="020B0604030504040204" pitchFamily="34" charset="-128"/>
              </a:endParaRPr>
            </a:p>
          </p:txBody>
        </p:sp>
      </p:grpSp>
      <p:grpSp>
        <p:nvGrpSpPr>
          <p:cNvPr id="17" name="グループ化 16">
            <a:extLst>
              <a:ext uri="{FF2B5EF4-FFF2-40B4-BE49-F238E27FC236}">
                <a16:creationId xmlns:a16="http://schemas.microsoft.com/office/drawing/2014/main" id="{C87D620C-6D34-054D-BC71-0515152DD888}"/>
              </a:ext>
            </a:extLst>
          </p:cNvPr>
          <p:cNvGrpSpPr/>
          <p:nvPr/>
        </p:nvGrpSpPr>
        <p:grpSpPr>
          <a:xfrm>
            <a:off x="796074" y="4247616"/>
            <a:ext cx="5111900" cy="2134695"/>
            <a:chOff x="701071" y="4326573"/>
            <a:chExt cx="5111900" cy="2134695"/>
          </a:xfrm>
        </p:grpSpPr>
        <p:sp>
          <p:nvSpPr>
            <p:cNvPr id="3" name="正方形/長方形 2">
              <a:extLst>
                <a:ext uri="{FF2B5EF4-FFF2-40B4-BE49-F238E27FC236}">
                  <a16:creationId xmlns:a16="http://schemas.microsoft.com/office/drawing/2014/main" id="{9EA941D5-3F5F-F748-9E93-544BAA52E26E}"/>
                </a:ext>
              </a:extLst>
            </p:cNvPr>
            <p:cNvSpPr/>
            <p:nvPr/>
          </p:nvSpPr>
          <p:spPr>
            <a:xfrm>
              <a:off x="701072" y="4326573"/>
              <a:ext cx="5111899" cy="213469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テキスト ボックス 5">
              <a:extLst>
                <a:ext uri="{FF2B5EF4-FFF2-40B4-BE49-F238E27FC236}">
                  <a16:creationId xmlns:a16="http://schemas.microsoft.com/office/drawing/2014/main" id="{6B87E4EF-9584-FB40-91C0-690F82D60D91}"/>
                </a:ext>
              </a:extLst>
            </p:cNvPr>
            <p:cNvSpPr txBox="1"/>
            <p:nvPr/>
          </p:nvSpPr>
          <p:spPr>
            <a:xfrm>
              <a:off x="1502766" y="4500832"/>
              <a:ext cx="3057247" cy="523220"/>
            </a:xfrm>
            <a:prstGeom prst="rect">
              <a:avLst/>
            </a:prstGeom>
            <a:noFill/>
          </p:spPr>
          <p:txBody>
            <a:bodyPr wrap="none" rtlCol="0">
              <a:spAutoFit/>
            </a:bodyPr>
            <a:lstStyle/>
            <a:p>
              <a:pPr algn="ctr"/>
              <a:r>
                <a:rPr kumimoji="1" lang="ja-JP" altLang="en-US" sz="2800" b="1">
                  <a:solidFill>
                    <a:schemeClr val="bg1"/>
                  </a:solidFill>
                  <a:latin typeface="Meiryo" panose="020B0604030504040204" pitchFamily="34" charset="-128"/>
                  <a:ea typeface="Meiryo" panose="020B0604030504040204" pitchFamily="34" charset="-128"/>
                </a:rPr>
                <a:t>デジタル・ツイン</a:t>
              </a:r>
            </a:p>
          </p:txBody>
        </p:sp>
        <p:sp>
          <p:nvSpPr>
            <p:cNvPr id="9" name="テキスト ボックス 8">
              <a:extLst>
                <a:ext uri="{FF2B5EF4-FFF2-40B4-BE49-F238E27FC236}">
                  <a16:creationId xmlns:a16="http://schemas.microsoft.com/office/drawing/2014/main" id="{A10EADC0-4E82-7049-A472-DE8820FCB072}"/>
                </a:ext>
              </a:extLst>
            </p:cNvPr>
            <p:cNvSpPr txBox="1"/>
            <p:nvPr/>
          </p:nvSpPr>
          <p:spPr>
            <a:xfrm>
              <a:off x="701071" y="4987771"/>
              <a:ext cx="5111899" cy="338554"/>
            </a:xfrm>
            <a:prstGeom prst="rect">
              <a:avLst/>
            </a:prstGeom>
            <a:noFill/>
          </p:spPr>
          <p:txBody>
            <a:bodyPr wrap="square" rtlCol="0">
              <a:spAutoFit/>
            </a:bodyPr>
            <a:lstStyle/>
            <a:p>
              <a:pPr algn="ctr"/>
              <a:r>
                <a:rPr kumimoji="1" lang="ja-JP" altLang="en-US" sz="1600">
                  <a:solidFill>
                    <a:schemeClr val="bg1"/>
                  </a:solidFill>
                  <a:latin typeface="Meiryo" panose="020B0604030504040204" pitchFamily="34" charset="-128"/>
                  <a:ea typeface="Meiryo" panose="020B0604030504040204" pitchFamily="34" charset="-128"/>
                </a:rPr>
                <a:t> リアルとデジタルの一体化による、価値共創</a:t>
              </a:r>
            </a:p>
          </p:txBody>
        </p:sp>
        <p:sp>
          <p:nvSpPr>
            <p:cNvPr id="10" name="テキスト ボックス 9">
              <a:extLst>
                <a:ext uri="{FF2B5EF4-FFF2-40B4-BE49-F238E27FC236}">
                  <a16:creationId xmlns:a16="http://schemas.microsoft.com/office/drawing/2014/main" id="{205747F3-C036-9A48-8A24-B6D484125FF5}"/>
                </a:ext>
              </a:extLst>
            </p:cNvPr>
            <p:cNvSpPr txBox="1"/>
            <p:nvPr/>
          </p:nvSpPr>
          <p:spPr>
            <a:xfrm>
              <a:off x="1173757" y="5498928"/>
              <a:ext cx="4166525" cy="584775"/>
            </a:xfrm>
            <a:prstGeom prst="rect">
              <a:avLst/>
            </a:prstGeom>
            <a:noFill/>
          </p:spPr>
          <p:txBody>
            <a:bodyPr wrap="none" rtlCol="0">
              <a:spAutoFit/>
            </a:bodyPr>
            <a:lstStyle/>
            <a:p>
              <a:pPr marL="285750" indent="-285750">
                <a:buFont typeface="Wingdings" pitchFamily="2" charset="2"/>
                <a:buChar char="Ø"/>
              </a:pPr>
              <a:r>
                <a:rPr kumimoji="1" lang="ja-JP" altLang="en-US" sz="1600">
                  <a:solidFill>
                    <a:schemeClr val="bg1"/>
                  </a:solidFill>
                  <a:latin typeface="Meiryo" panose="020B0604030504040204" pitchFamily="34" charset="-128"/>
                  <a:ea typeface="Meiryo" panose="020B0604030504040204" pitchFamily="34" charset="-128"/>
                </a:rPr>
                <a:t>現実世界の最適化</a:t>
              </a:r>
              <a:endParaRPr kumimoji="1" lang="en-US" altLang="ja-JP" sz="16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Ø"/>
              </a:pPr>
              <a:r>
                <a:rPr lang="ja-JP" altLang="en-US" sz="1600">
                  <a:solidFill>
                    <a:schemeClr val="bg1"/>
                  </a:solidFill>
                  <a:latin typeface="Meiryo" panose="020B0604030504040204" pitchFamily="34" charset="-128"/>
                  <a:ea typeface="Meiryo" panose="020B0604030504040204" pitchFamily="34" charset="-128"/>
                </a:rPr>
                <a:t>サービス間連携による新たな価値の創出</a:t>
              </a:r>
              <a:endParaRPr kumimoji="1" lang="ja-JP" altLang="en-US" sz="1600">
                <a:solidFill>
                  <a:schemeClr val="bg1"/>
                </a:solidFill>
                <a:latin typeface="Meiryo" panose="020B0604030504040204" pitchFamily="34" charset="-128"/>
                <a:ea typeface="Meiryo" panose="020B0604030504040204" pitchFamily="34" charset="-128"/>
              </a:endParaRPr>
            </a:p>
          </p:txBody>
        </p:sp>
      </p:grpSp>
    </p:spTree>
    <p:extLst>
      <p:ext uri="{BB962C8B-B14F-4D97-AF65-F5344CB8AC3E}">
        <p14:creationId xmlns:p14="http://schemas.microsoft.com/office/powerpoint/2010/main" val="2576809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0-#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0-#ppt_w/2"/>
                                          </p:val>
                                        </p:tav>
                                        <p:tav tm="100000">
                                          <p:val>
                                            <p:strVal val="#ppt_x"/>
                                          </p:val>
                                        </p:tav>
                                      </p:tavLst>
                                    </p:anim>
                                    <p:anim calcmode="lin" valueType="num">
                                      <p:cBhvr additive="base">
                                        <p:cTn id="14"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500" fill="hold"/>
                                        <p:tgtEl>
                                          <p:spTgt spid="15"/>
                                        </p:tgtEl>
                                        <p:attrNameLst>
                                          <p:attrName>ppt_w</p:attrName>
                                        </p:attrNameLst>
                                      </p:cBhvr>
                                      <p:tavLst>
                                        <p:tav tm="0">
                                          <p:val>
                                            <p:fltVal val="0"/>
                                          </p:val>
                                        </p:tav>
                                        <p:tav tm="100000">
                                          <p:val>
                                            <p:strVal val="#ppt_w"/>
                                          </p:val>
                                        </p:tav>
                                      </p:tavLst>
                                    </p:anim>
                                    <p:anim calcmode="lin" valueType="num">
                                      <p:cBhvr>
                                        <p:cTn id="20" dur="500" fill="hold"/>
                                        <p:tgtEl>
                                          <p:spTgt spid="15"/>
                                        </p:tgtEl>
                                        <p:attrNameLst>
                                          <p:attrName>ppt_h</p:attrName>
                                        </p:attrNameLst>
                                      </p:cBhvr>
                                      <p:tavLst>
                                        <p:tav tm="0">
                                          <p:val>
                                            <p:fltVal val="0"/>
                                          </p:val>
                                        </p:tav>
                                        <p:tav tm="100000">
                                          <p:val>
                                            <p:strVal val="#ppt_h"/>
                                          </p:val>
                                        </p:tav>
                                      </p:tavLst>
                                    </p:anim>
                                    <p:animEffect transition="in" filter="fade">
                                      <p:cBhvr>
                                        <p:cTn id="2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正方形/長方形 52"/>
          <p:cNvSpPr/>
          <p:nvPr/>
        </p:nvSpPr>
        <p:spPr>
          <a:xfrm>
            <a:off x="312615" y="827128"/>
            <a:ext cx="8525282" cy="5737795"/>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 name="正方形/長方形 3"/>
          <p:cNvSpPr/>
          <p:nvPr/>
        </p:nvSpPr>
        <p:spPr>
          <a:xfrm>
            <a:off x="434049" y="918773"/>
            <a:ext cx="8272728" cy="2388867"/>
          </a:xfrm>
          <a:prstGeom prst="rect">
            <a:avLst/>
          </a:prstGeom>
          <a:solidFill>
            <a:schemeClr val="accent1">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2" name="タイトル 1"/>
          <p:cNvSpPr>
            <a:spLocks noGrp="1"/>
          </p:cNvSpPr>
          <p:nvPr>
            <p:ph type="title"/>
          </p:nvPr>
        </p:nvSpPr>
        <p:spPr/>
        <p:txBody>
          <a:bodyPr/>
          <a:lstStyle/>
          <a:p>
            <a:r>
              <a:rPr lang="ja-JP" altLang="en-US"/>
              <a:t>デジタルツイン：現実世界の最適化</a:t>
            </a:r>
            <a:endParaRPr kumimoji="1" lang="ja-JP" altLang="en-US" dirty="0"/>
          </a:p>
        </p:txBody>
      </p:sp>
      <p:sp>
        <p:nvSpPr>
          <p:cNvPr id="3" name="スライド番号プレースホルダー 2"/>
          <p:cNvSpPr>
            <a:spLocks noGrp="1"/>
          </p:cNvSpPr>
          <p:nvPr>
            <p:ph type="sldNum" sz="quarter" idx="12"/>
          </p:nvPr>
        </p:nvSpPr>
        <p:spPr>
          <a:xfrm>
            <a:off x="6932246" y="6651702"/>
            <a:ext cx="2133600" cy="217800"/>
          </a:xfrm>
          <a:prstGeom prst="rect">
            <a:avLst/>
          </a:prstGeom>
        </p:spPr>
        <p:txBody>
          <a:bodyPr vert="horz" lIns="91440" tIns="45720" rIns="91440" bIns="45720" rtlCol="0" anchor="ctr"/>
          <a:lstStyle>
            <a:defPPr>
              <a:defRPr lang="ja-JP"/>
            </a:defPPr>
            <a:lvl1pPr marL="0" algn="r" defTabSz="457200" rtl="0" eaLnBrk="1" latinLnBrk="0" hangingPunct="1">
              <a:defRPr kumimoji="1" sz="1000" kern="1200">
                <a:solidFill>
                  <a:schemeClr val="bg1"/>
                </a:solidFill>
                <a:latin typeface="American Typewriter"/>
                <a:ea typeface="+mn-ea"/>
                <a:cs typeface="American Typewriter"/>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8FF8CC5D-A65D-5946-99B5-645367A967AD}" type="slidenum">
              <a:rPr lang="ja-JP" altLang="en-US" smtClean="0"/>
              <a:pPr/>
              <a:t>9</a:t>
            </a:fld>
            <a:endParaRPr kumimoji="1" lang="ja-JP" altLang="en-US"/>
          </a:p>
        </p:txBody>
      </p:sp>
      <p:sp>
        <p:nvSpPr>
          <p:cNvPr id="5" name="正方形/長方形 4"/>
          <p:cNvSpPr/>
          <p:nvPr/>
        </p:nvSpPr>
        <p:spPr>
          <a:xfrm>
            <a:off x="434049" y="4094339"/>
            <a:ext cx="8272728" cy="2388867"/>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0" name="テキスト ボックス 49"/>
          <p:cNvSpPr txBox="1"/>
          <p:nvPr/>
        </p:nvSpPr>
        <p:spPr>
          <a:xfrm>
            <a:off x="670792" y="1864328"/>
            <a:ext cx="1210588" cy="584776"/>
          </a:xfrm>
          <a:prstGeom prst="rect">
            <a:avLst/>
          </a:prstGeom>
          <a:noFill/>
        </p:spPr>
        <p:txBody>
          <a:bodyPr wrap="none" rtlCol="0">
            <a:spAutoFit/>
          </a:bodyPr>
          <a:lstStyle/>
          <a:p>
            <a:pPr algn="ctr"/>
            <a:r>
              <a:rPr lang="ja-JP" altLang="en-US" sz="2000" dirty="0">
                <a:solidFill>
                  <a:srgbClr val="0000FF"/>
                </a:solidFill>
              </a:rPr>
              <a:t>電脳世界</a:t>
            </a:r>
            <a:endParaRPr lang="en-US" altLang="ja-JP" sz="2000" dirty="0">
              <a:solidFill>
                <a:srgbClr val="0000FF"/>
              </a:solidFill>
            </a:endParaRPr>
          </a:p>
          <a:p>
            <a:pPr algn="ctr"/>
            <a:r>
              <a:rPr lang="ja-JP" altLang="en-US" sz="1200" dirty="0">
                <a:solidFill>
                  <a:srgbClr val="0000FF"/>
                </a:solidFill>
              </a:rPr>
              <a:t>（</a:t>
            </a:r>
            <a:r>
              <a:rPr lang="en-US" altLang="ja-JP" sz="1200" dirty="0">
                <a:solidFill>
                  <a:srgbClr val="0000FF"/>
                </a:solidFill>
              </a:rPr>
              <a:t>Cyber World</a:t>
            </a:r>
            <a:r>
              <a:rPr lang="ja-JP" altLang="en-US" sz="1200" dirty="0">
                <a:solidFill>
                  <a:srgbClr val="0000FF"/>
                </a:solidFill>
              </a:rPr>
              <a:t>）</a:t>
            </a:r>
            <a:endParaRPr kumimoji="1" lang="ja-JP" altLang="en-US" sz="1200" dirty="0">
              <a:solidFill>
                <a:srgbClr val="0000FF"/>
              </a:solidFill>
            </a:endParaRPr>
          </a:p>
        </p:txBody>
      </p:sp>
      <p:sp>
        <p:nvSpPr>
          <p:cNvPr id="52" name="テキスト ボックス 51"/>
          <p:cNvSpPr txBox="1"/>
          <p:nvPr/>
        </p:nvSpPr>
        <p:spPr>
          <a:xfrm>
            <a:off x="649001" y="5023769"/>
            <a:ext cx="1260832" cy="584776"/>
          </a:xfrm>
          <a:prstGeom prst="rect">
            <a:avLst/>
          </a:prstGeom>
          <a:noFill/>
        </p:spPr>
        <p:txBody>
          <a:bodyPr wrap="none" rtlCol="0">
            <a:spAutoFit/>
          </a:bodyPr>
          <a:lstStyle/>
          <a:p>
            <a:pPr algn="ctr"/>
            <a:r>
              <a:rPr kumimoji="1" lang="ja-JP" altLang="en-US" sz="2000" dirty="0">
                <a:solidFill>
                  <a:srgbClr val="008000"/>
                </a:solidFill>
              </a:rPr>
              <a:t>現実世界</a:t>
            </a:r>
            <a:endParaRPr kumimoji="1" lang="en-US" altLang="ja-JP" sz="2000" dirty="0">
              <a:solidFill>
                <a:srgbClr val="008000"/>
              </a:solidFill>
            </a:endParaRPr>
          </a:p>
          <a:p>
            <a:pPr algn="ctr"/>
            <a:r>
              <a:rPr kumimoji="1" lang="ja-JP" altLang="en-US" sz="1200" dirty="0">
                <a:solidFill>
                  <a:srgbClr val="008000"/>
                </a:solidFill>
              </a:rPr>
              <a:t>（</a:t>
            </a:r>
            <a:r>
              <a:rPr kumimoji="1" lang="en-US" altLang="ja-JP" sz="1200" dirty="0">
                <a:solidFill>
                  <a:srgbClr val="008000"/>
                </a:solidFill>
              </a:rPr>
              <a:t>Physical World</a:t>
            </a:r>
            <a:r>
              <a:rPr kumimoji="1" lang="ja-JP" altLang="en-US" sz="1200" dirty="0">
                <a:solidFill>
                  <a:srgbClr val="008000"/>
                </a:solidFill>
              </a:rPr>
              <a:t>）</a:t>
            </a:r>
          </a:p>
        </p:txBody>
      </p:sp>
      <p:sp>
        <p:nvSpPr>
          <p:cNvPr id="54" name="テキスト ボックス 53"/>
          <p:cNvSpPr txBox="1"/>
          <p:nvPr/>
        </p:nvSpPr>
        <p:spPr>
          <a:xfrm>
            <a:off x="411504" y="3497707"/>
            <a:ext cx="2488245" cy="400110"/>
          </a:xfrm>
          <a:prstGeom prst="rect">
            <a:avLst/>
          </a:prstGeom>
          <a:noFill/>
        </p:spPr>
        <p:txBody>
          <a:bodyPr wrap="none" rtlCol="0">
            <a:spAutoFit/>
          </a:bodyPr>
          <a:lstStyle/>
          <a:p>
            <a:pPr algn="r"/>
            <a:r>
              <a:rPr kumimoji="1" lang="en-US" altLang="ja-JP" sz="2000" dirty="0">
                <a:solidFill>
                  <a:schemeClr val="bg1"/>
                </a:solidFill>
              </a:rPr>
              <a:t>Cyber-Physical System</a:t>
            </a:r>
            <a:endParaRPr kumimoji="1" lang="ja-JP" altLang="en-US" sz="2000" dirty="0">
              <a:solidFill>
                <a:schemeClr val="bg1"/>
              </a:solidFill>
            </a:endParaRPr>
          </a:p>
        </p:txBody>
      </p:sp>
      <p:sp>
        <p:nvSpPr>
          <p:cNvPr id="69" name="角丸四角形 68"/>
          <p:cNvSpPr/>
          <p:nvPr/>
        </p:nvSpPr>
        <p:spPr bwMode="auto">
          <a:xfrm>
            <a:off x="4935789" y="5010476"/>
            <a:ext cx="936104" cy="216024"/>
          </a:xfrm>
          <a:prstGeom prst="roundRect">
            <a:avLst>
              <a:gd name="adj" fmla="val 0"/>
            </a:avLst>
          </a:prstGeom>
          <a:solidFill>
            <a:schemeClr val="accent5">
              <a:lumMod val="75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a:ln>
                  <a:noFill/>
                </a:ln>
                <a:solidFill>
                  <a:srgbClr val="FFFFFF"/>
                </a:solidFill>
                <a:effectLst/>
                <a:latin typeface="+mn-lt"/>
                <a:ea typeface="+mn-ea"/>
              </a:rPr>
              <a:t>スマートフォン</a:t>
            </a:r>
          </a:p>
        </p:txBody>
      </p:sp>
      <p:sp>
        <p:nvSpPr>
          <p:cNvPr id="70" name="角丸四角形 69"/>
          <p:cNvSpPr/>
          <p:nvPr/>
        </p:nvSpPr>
        <p:spPr bwMode="auto">
          <a:xfrm>
            <a:off x="2699792" y="5010476"/>
            <a:ext cx="936104" cy="216024"/>
          </a:xfrm>
          <a:prstGeom prst="roundRect">
            <a:avLst>
              <a:gd name="adj" fmla="val 0"/>
            </a:avLst>
          </a:prstGeom>
          <a:solidFill>
            <a:schemeClr val="accent5">
              <a:lumMod val="75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a:ln>
                  <a:noFill/>
                </a:ln>
                <a:solidFill>
                  <a:srgbClr val="FFFFFF"/>
                </a:solidFill>
                <a:effectLst/>
                <a:latin typeface="+mn-lt"/>
                <a:ea typeface="+mn-ea"/>
              </a:rPr>
              <a:t>自動車</a:t>
            </a:r>
          </a:p>
        </p:txBody>
      </p:sp>
      <p:sp>
        <p:nvSpPr>
          <p:cNvPr id="71" name="角丸四角形 70"/>
          <p:cNvSpPr/>
          <p:nvPr/>
        </p:nvSpPr>
        <p:spPr bwMode="auto">
          <a:xfrm>
            <a:off x="6051913" y="5010476"/>
            <a:ext cx="936104" cy="216024"/>
          </a:xfrm>
          <a:prstGeom prst="roundRect">
            <a:avLst>
              <a:gd name="adj" fmla="val 0"/>
            </a:avLst>
          </a:prstGeom>
          <a:solidFill>
            <a:schemeClr val="accent5">
              <a:lumMod val="75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a:ln>
                  <a:noFill/>
                </a:ln>
                <a:solidFill>
                  <a:srgbClr val="FFFFFF"/>
                </a:solidFill>
                <a:effectLst/>
                <a:latin typeface="+mn-lt"/>
                <a:ea typeface="+mn-ea"/>
              </a:rPr>
              <a:t>ウェアラブル</a:t>
            </a:r>
          </a:p>
        </p:txBody>
      </p:sp>
      <p:sp>
        <p:nvSpPr>
          <p:cNvPr id="72" name="角丸四角形 71"/>
          <p:cNvSpPr/>
          <p:nvPr/>
        </p:nvSpPr>
        <p:spPr bwMode="auto">
          <a:xfrm>
            <a:off x="7204041" y="5010476"/>
            <a:ext cx="936104" cy="216024"/>
          </a:xfrm>
          <a:prstGeom prst="roundRect">
            <a:avLst>
              <a:gd name="adj" fmla="val 0"/>
            </a:avLst>
          </a:prstGeom>
          <a:solidFill>
            <a:schemeClr val="accent5">
              <a:lumMod val="75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a:ln>
                  <a:noFill/>
                </a:ln>
                <a:solidFill>
                  <a:srgbClr val="FFFFFF"/>
                </a:solidFill>
                <a:effectLst/>
                <a:latin typeface="+mn-lt"/>
                <a:ea typeface="+mn-ea"/>
              </a:rPr>
              <a:t>家電</a:t>
            </a:r>
          </a:p>
        </p:txBody>
      </p:sp>
      <p:sp>
        <p:nvSpPr>
          <p:cNvPr id="73" name="角丸四角形 72"/>
          <p:cNvSpPr/>
          <p:nvPr/>
        </p:nvSpPr>
        <p:spPr bwMode="auto">
          <a:xfrm>
            <a:off x="3851920" y="5010476"/>
            <a:ext cx="936104" cy="216024"/>
          </a:xfrm>
          <a:prstGeom prst="roundRect">
            <a:avLst>
              <a:gd name="adj" fmla="val 0"/>
            </a:avLst>
          </a:prstGeom>
          <a:solidFill>
            <a:schemeClr val="accent5">
              <a:lumMod val="75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a:ln>
                  <a:noFill/>
                </a:ln>
                <a:solidFill>
                  <a:srgbClr val="FFFFFF"/>
                </a:solidFill>
                <a:effectLst/>
                <a:latin typeface="+mn-lt"/>
                <a:ea typeface="+mn-ea"/>
              </a:rPr>
              <a:t>スマートメーター</a:t>
            </a:r>
          </a:p>
        </p:txBody>
      </p:sp>
      <p:grpSp>
        <p:nvGrpSpPr>
          <p:cNvPr id="77" name="図形グループ 76"/>
          <p:cNvGrpSpPr/>
          <p:nvPr/>
        </p:nvGrpSpPr>
        <p:grpSpPr>
          <a:xfrm>
            <a:off x="6166430" y="4554217"/>
            <a:ext cx="161020" cy="300733"/>
            <a:chOff x="5118100" y="4941610"/>
            <a:chExt cx="190500" cy="405090"/>
          </a:xfrm>
        </p:grpSpPr>
        <p:sp>
          <p:nvSpPr>
            <p:cNvPr id="101" name="正方形/長方形 100"/>
            <p:cNvSpPr/>
            <p:nvPr/>
          </p:nvSpPr>
          <p:spPr>
            <a:xfrm>
              <a:off x="5156200" y="4941610"/>
              <a:ext cx="107950" cy="84418"/>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5" name="正方形/長方形 114"/>
            <p:cNvSpPr/>
            <p:nvPr/>
          </p:nvSpPr>
          <p:spPr>
            <a:xfrm>
              <a:off x="5156200" y="5184777"/>
              <a:ext cx="107950" cy="161923"/>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6" name="角丸四角形 115"/>
            <p:cNvSpPr/>
            <p:nvPr/>
          </p:nvSpPr>
          <p:spPr>
            <a:xfrm>
              <a:off x="5118100" y="5026028"/>
              <a:ext cx="190500" cy="158750"/>
            </a:xfrm>
            <a:prstGeom prst="round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17" name="図形グループ 116"/>
          <p:cNvGrpSpPr/>
          <p:nvPr/>
        </p:nvGrpSpPr>
        <p:grpSpPr>
          <a:xfrm>
            <a:off x="6432141" y="4635606"/>
            <a:ext cx="441102" cy="177800"/>
            <a:chOff x="4715098" y="3962400"/>
            <a:chExt cx="441102" cy="177800"/>
          </a:xfrm>
        </p:grpSpPr>
        <p:sp>
          <p:nvSpPr>
            <p:cNvPr id="118" name="角丸四角形 117"/>
            <p:cNvSpPr/>
            <p:nvPr/>
          </p:nvSpPr>
          <p:spPr>
            <a:xfrm>
              <a:off x="4715098" y="3962400"/>
              <a:ext cx="441102" cy="58091"/>
            </a:xfrm>
            <a:prstGeom prst="round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9" name="角丸四角形 118"/>
            <p:cNvSpPr/>
            <p:nvPr/>
          </p:nvSpPr>
          <p:spPr>
            <a:xfrm>
              <a:off x="4735624" y="4019550"/>
              <a:ext cx="168051" cy="120650"/>
            </a:xfrm>
            <a:prstGeom prst="roundRect">
              <a:avLst/>
            </a:prstGeom>
            <a:solidFill>
              <a:schemeClr val="bg1"/>
            </a:solidFill>
            <a:ln>
              <a:solidFill>
                <a:srgbClr val="000000"/>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0" name="角丸四角形 119"/>
            <p:cNvSpPr/>
            <p:nvPr/>
          </p:nvSpPr>
          <p:spPr>
            <a:xfrm>
              <a:off x="4950049" y="4019550"/>
              <a:ext cx="168051" cy="120650"/>
            </a:xfrm>
            <a:prstGeom prst="roundRect">
              <a:avLst/>
            </a:prstGeom>
            <a:solidFill>
              <a:schemeClr val="bg1"/>
            </a:solidFill>
            <a:ln>
              <a:solidFill>
                <a:srgbClr val="000000"/>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21" name="図形グループ 120"/>
          <p:cNvGrpSpPr/>
          <p:nvPr/>
        </p:nvGrpSpPr>
        <p:grpSpPr>
          <a:xfrm>
            <a:off x="5022469" y="4340993"/>
            <a:ext cx="679541" cy="593816"/>
            <a:chOff x="-62676" y="3965594"/>
            <a:chExt cx="679541" cy="593816"/>
          </a:xfrm>
        </p:grpSpPr>
        <p:sp>
          <p:nvSpPr>
            <p:cNvPr id="122" name="角丸四角形 121"/>
            <p:cNvSpPr/>
            <p:nvPr/>
          </p:nvSpPr>
          <p:spPr>
            <a:xfrm>
              <a:off x="-37276" y="4051300"/>
              <a:ext cx="627392" cy="489060"/>
            </a:xfrm>
            <a:prstGeom prst="roundRect">
              <a:avLst/>
            </a:prstGeom>
            <a:solidFill>
              <a:srgbClr val="FFFF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23" name="図 122"/>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2676" y="3965594"/>
              <a:ext cx="679541" cy="593816"/>
            </a:xfrm>
            <a:prstGeom prst="rect">
              <a:avLst/>
            </a:prstGeom>
          </p:spPr>
        </p:pic>
      </p:grpSp>
      <p:grpSp>
        <p:nvGrpSpPr>
          <p:cNvPr id="124" name="図形グループ 123"/>
          <p:cNvGrpSpPr/>
          <p:nvPr/>
        </p:nvGrpSpPr>
        <p:grpSpPr>
          <a:xfrm>
            <a:off x="5509487" y="4460010"/>
            <a:ext cx="341289" cy="550466"/>
            <a:chOff x="1140657" y="4229811"/>
            <a:chExt cx="341289" cy="550466"/>
          </a:xfrm>
        </p:grpSpPr>
        <p:sp>
          <p:nvSpPr>
            <p:cNvPr id="125" name="角丸四角形 124"/>
            <p:cNvSpPr/>
            <p:nvPr/>
          </p:nvSpPr>
          <p:spPr>
            <a:xfrm flipH="1">
              <a:off x="1170206" y="4324018"/>
              <a:ext cx="264893" cy="394032"/>
            </a:xfrm>
            <a:prstGeom prst="round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26" name="図 125"/>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140657" y="4229811"/>
              <a:ext cx="341289" cy="550466"/>
            </a:xfrm>
            <a:prstGeom prst="rect">
              <a:avLst/>
            </a:prstGeom>
          </p:spPr>
        </p:pic>
      </p:grpSp>
      <p:pic>
        <p:nvPicPr>
          <p:cNvPr id="127" name="図 126" descr="imgres.jpg"/>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769642" y="4406852"/>
            <a:ext cx="792088" cy="543647"/>
          </a:xfrm>
          <a:prstGeom prst="rect">
            <a:avLst/>
          </a:prstGeom>
        </p:spPr>
      </p:pic>
      <p:grpSp>
        <p:nvGrpSpPr>
          <p:cNvPr id="128" name="図形グループ 127"/>
          <p:cNvGrpSpPr/>
          <p:nvPr/>
        </p:nvGrpSpPr>
        <p:grpSpPr>
          <a:xfrm>
            <a:off x="4108636" y="4406852"/>
            <a:ext cx="499492" cy="545661"/>
            <a:chOff x="4000500" y="1182650"/>
            <a:chExt cx="499492" cy="545661"/>
          </a:xfrm>
        </p:grpSpPr>
        <p:sp>
          <p:nvSpPr>
            <p:cNvPr id="129" name="角丸四角形 128"/>
            <p:cNvSpPr/>
            <p:nvPr/>
          </p:nvSpPr>
          <p:spPr>
            <a:xfrm>
              <a:off x="4000500" y="1182650"/>
              <a:ext cx="499492" cy="545661"/>
            </a:xfrm>
            <a:prstGeom prst="roundRect">
              <a:avLst>
                <a:gd name="adj" fmla="val 10310"/>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0" name="正方形/長方形 129"/>
            <p:cNvSpPr/>
            <p:nvPr/>
          </p:nvSpPr>
          <p:spPr>
            <a:xfrm>
              <a:off x="4070350" y="1234549"/>
              <a:ext cx="368300" cy="283127"/>
            </a:xfrm>
            <a:prstGeom prst="rect">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800" dirty="0">
                  <a:solidFill>
                    <a:srgbClr val="FFFFFF"/>
                  </a:solidFill>
                  <a:latin typeface="ＭＳ Ｐゴシック"/>
                  <a:ea typeface="ＭＳ Ｐゴシック"/>
                  <a:cs typeface="ＭＳ Ｐゴシック"/>
                </a:rPr>
                <a:t>263</a:t>
              </a:r>
            </a:p>
            <a:p>
              <a:pPr algn="ctr"/>
              <a:r>
                <a:rPr kumimoji="1" lang="en-US" altLang="ja-JP" sz="800" dirty="0">
                  <a:solidFill>
                    <a:srgbClr val="FFFFFF"/>
                  </a:solidFill>
                  <a:latin typeface="ＭＳ Ｐゴシック"/>
                  <a:ea typeface="ＭＳ Ｐゴシック"/>
                  <a:cs typeface="ＭＳ Ｐゴシック"/>
                </a:rPr>
                <a:t>Kw</a:t>
              </a:r>
              <a:endParaRPr kumimoji="1" lang="ja-JP" altLang="en-US" sz="800" dirty="0">
                <a:solidFill>
                  <a:srgbClr val="FFFFFF"/>
                </a:solidFill>
                <a:latin typeface="ＭＳ Ｐゴシック"/>
                <a:ea typeface="ＭＳ Ｐゴシック"/>
                <a:cs typeface="ＭＳ Ｐゴシック"/>
              </a:endParaRPr>
            </a:p>
          </p:txBody>
        </p:sp>
        <p:sp>
          <p:nvSpPr>
            <p:cNvPr id="131" name="テキスト ボックス 130"/>
            <p:cNvSpPr txBox="1"/>
            <p:nvPr/>
          </p:nvSpPr>
          <p:spPr>
            <a:xfrm>
              <a:off x="4000500" y="1511573"/>
              <a:ext cx="497352" cy="215444"/>
            </a:xfrm>
            <a:prstGeom prst="rect">
              <a:avLst/>
            </a:prstGeom>
            <a:noFill/>
          </p:spPr>
          <p:txBody>
            <a:bodyPr wrap="none" rtlCol="0">
              <a:spAutoFit/>
            </a:bodyPr>
            <a:lstStyle/>
            <a:p>
              <a:pPr algn="ctr"/>
              <a:r>
                <a:rPr kumimoji="1" lang="en-US" altLang="ja-JP" sz="800" dirty="0">
                  <a:solidFill>
                    <a:schemeClr val="bg1"/>
                  </a:solidFill>
                </a:rPr>
                <a:t>○×</a:t>
              </a:r>
              <a:r>
                <a:rPr kumimoji="1" lang="ja-JP" altLang="en-US" sz="800" dirty="0">
                  <a:solidFill>
                    <a:schemeClr val="bg1"/>
                  </a:solidFill>
                </a:rPr>
                <a:t>電力</a:t>
              </a:r>
            </a:p>
          </p:txBody>
        </p:sp>
      </p:grpSp>
      <p:grpSp>
        <p:nvGrpSpPr>
          <p:cNvPr id="132" name="図形グループ 131"/>
          <p:cNvGrpSpPr/>
          <p:nvPr/>
        </p:nvGrpSpPr>
        <p:grpSpPr>
          <a:xfrm>
            <a:off x="7204041" y="4406852"/>
            <a:ext cx="499492" cy="545661"/>
            <a:chOff x="6373788" y="4940591"/>
            <a:chExt cx="499492" cy="545661"/>
          </a:xfrm>
        </p:grpSpPr>
        <p:sp>
          <p:nvSpPr>
            <p:cNvPr id="133" name="角丸四角形 132"/>
            <p:cNvSpPr/>
            <p:nvPr/>
          </p:nvSpPr>
          <p:spPr>
            <a:xfrm>
              <a:off x="6373788" y="4940591"/>
              <a:ext cx="499492" cy="545661"/>
            </a:xfrm>
            <a:prstGeom prst="roundRect">
              <a:avLst>
                <a:gd name="adj" fmla="val 10310"/>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4" name="円/楕円 133"/>
            <p:cNvSpPr/>
            <p:nvPr/>
          </p:nvSpPr>
          <p:spPr>
            <a:xfrm>
              <a:off x="6461324" y="5001223"/>
              <a:ext cx="328940" cy="334540"/>
            </a:xfrm>
            <a:prstGeom prst="ellipse">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5" name="角丸四角形 134"/>
            <p:cNvSpPr/>
            <p:nvPr/>
          </p:nvSpPr>
          <p:spPr>
            <a:xfrm>
              <a:off x="6517804" y="5068906"/>
              <a:ext cx="45719" cy="197839"/>
            </a:xfrm>
            <a:prstGeom prst="roundRect">
              <a:avLst>
                <a:gd name="adj" fmla="val 10310"/>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36" name="図形グループ 135"/>
          <p:cNvGrpSpPr/>
          <p:nvPr/>
        </p:nvGrpSpPr>
        <p:grpSpPr>
          <a:xfrm>
            <a:off x="7635841" y="4470352"/>
            <a:ext cx="499492" cy="445407"/>
            <a:chOff x="6805588" y="5004091"/>
            <a:chExt cx="499492" cy="445407"/>
          </a:xfrm>
        </p:grpSpPr>
        <p:sp>
          <p:nvSpPr>
            <p:cNvPr id="137" name="台形 136"/>
            <p:cNvSpPr/>
            <p:nvPr/>
          </p:nvSpPr>
          <p:spPr>
            <a:xfrm>
              <a:off x="6945288" y="5350626"/>
              <a:ext cx="214536" cy="98872"/>
            </a:xfrm>
            <a:prstGeom prst="trapezoid">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8" name="角丸四角形 137"/>
            <p:cNvSpPr/>
            <p:nvPr/>
          </p:nvSpPr>
          <p:spPr>
            <a:xfrm>
              <a:off x="6805588" y="5004091"/>
              <a:ext cx="499492" cy="365585"/>
            </a:xfrm>
            <a:prstGeom prst="roundRect">
              <a:avLst>
                <a:gd name="adj" fmla="val 10310"/>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9" name="角丸四角形 138"/>
            <p:cNvSpPr/>
            <p:nvPr/>
          </p:nvSpPr>
          <p:spPr>
            <a:xfrm>
              <a:off x="6856388" y="5049640"/>
              <a:ext cx="400844" cy="275990"/>
            </a:xfrm>
            <a:prstGeom prst="roundRect">
              <a:avLst>
                <a:gd name="adj" fmla="val 10310"/>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40" name="角丸四角形 139"/>
          <p:cNvSpPr/>
          <p:nvPr/>
        </p:nvSpPr>
        <p:spPr bwMode="auto">
          <a:xfrm>
            <a:off x="2699792" y="5355545"/>
            <a:ext cx="5435541" cy="216024"/>
          </a:xfrm>
          <a:prstGeom prst="roundRect">
            <a:avLst>
              <a:gd name="adj" fmla="val 0"/>
            </a:avLst>
          </a:prstGeom>
          <a:solidFill>
            <a:srgbClr val="3366FF"/>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a:ln>
                  <a:noFill/>
                </a:ln>
                <a:solidFill>
                  <a:srgbClr val="FFFFFF"/>
                </a:solidFill>
                <a:effectLst/>
                <a:latin typeface="+mn-lt"/>
                <a:ea typeface="+mn-ea"/>
              </a:rPr>
              <a:t>　　　　　　　　　　　　　　　　　　　　　　　　　　　　　　　　　　　　　　　　　　　　　　　　　　　　　　　様々</a:t>
            </a:r>
            <a:r>
              <a:rPr kumimoji="0" lang="ja-JP" altLang="en-US" sz="800" b="0" i="0" u="none" strike="noStrike" cap="none" normalizeH="0" dirty="0">
                <a:ln>
                  <a:noFill/>
                </a:ln>
                <a:solidFill>
                  <a:srgbClr val="FFFFFF"/>
                </a:solidFill>
                <a:effectLst/>
                <a:latin typeface="+mn-lt"/>
                <a:ea typeface="+mn-ea"/>
              </a:rPr>
              <a:t>なアクティビティ</a:t>
            </a:r>
          </a:p>
        </p:txBody>
      </p:sp>
      <p:grpSp>
        <p:nvGrpSpPr>
          <p:cNvPr id="141" name="図形グループ 140"/>
          <p:cNvGrpSpPr/>
          <p:nvPr/>
        </p:nvGrpSpPr>
        <p:grpSpPr>
          <a:xfrm>
            <a:off x="3878604" y="5692641"/>
            <a:ext cx="228599" cy="443927"/>
            <a:chOff x="1946324" y="4125162"/>
            <a:chExt cx="969964" cy="2007872"/>
          </a:xfrm>
        </p:grpSpPr>
        <p:sp>
          <p:nvSpPr>
            <p:cNvPr id="142" name="円/楕円 141"/>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3" name="フローチャート: 論理積ゲート 142"/>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44" name="図形グループ 143"/>
          <p:cNvGrpSpPr/>
          <p:nvPr/>
        </p:nvGrpSpPr>
        <p:grpSpPr>
          <a:xfrm>
            <a:off x="4389262" y="5692641"/>
            <a:ext cx="228599" cy="443927"/>
            <a:chOff x="1946324" y="4125162"/>
            <a:chExt cx="969964" cy="2007872"/>
          </a:xfrm>
        </p:grpSpPr>
        <p:sp>
          <p:nvSpPr>
            <p:cNvPr id="145" name="円/楕円 144"/>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6" name="フローチャート: 論理積ゲート 145"/>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47" name="図形グループ 146"/>
          <p:cNvGrpSpPr/>
          <p:nvPr/>
        </p:nvGrpSpPr>
        <p:grpSpPr>
          <a:xfrm>
            <a:off x="4160663" y="5622791"/>
            <a:ext cx="228599" cy="443927"/>
            <a:chOff x="1946324" y="4125162"/>
            <a:chExt cx="969964" cy="2007872"/>
          </a:xfrm>
        </p:grpSpPr>
        <p:sp>
          <p:nvSpPr>
            <p:cNvPr id="148" name="円/楕円 147"/>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9" name="フローチャート: 論理積ゲート 148"/>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50" name="図形グループ 149"/>
          <p:cNvGrpSpPr/>
          <p:nvPr/>
        </p:nvGrpSpPr>
        <p:grpSpPr>
          <a:xfrm>
            <a:off x="4634288" y="5622791"/>
            <a:ext cx="228599" cy="443927"/>
            <a:chOff x="1946324" y="4125162"/>
            <a:chExt cx="969964" cy="2007872"/>
          </a:xfrm>
        </p:grpSpPr>
        <p:sp>
          <p:nvSpPr>
            <p:cNvPr id="151" name="円/楕円 150"/>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2" name="フローチャート: 論理積ゲート 151"/>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53" name="図形グループ 152"/>
          <p:cNvGrpSpPr/>
          <p:nvPr/>
        </p:nvGrpSpPr>
        <p:grpSpPr>
          <a:xfrm>
            <a:off x="2834578" y="5692641"/>
            <a:ext cx="228599" cy="443927"/>
            <a:chOff x="1946324" y="4125162"/>
            <a:chExt cx="969964" cy="2007872"/>
          </a:xfrm>
        </p:grpSpPr>
        <p:sp>
          <p:nvSpPr>
            <p:cNvPr id="154" name="円/楕円 153"/>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5" name="フローチャート: 論理積ゲート 154"/>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56" name="図形グループ 155"/>
          <p:cNvGrpSpPr/>
          <p:nvPr/>
        </p:nvGrpSpPr>
        <p:grpSpPr>
          <a:xfrm>
            <a:off x="3345236" y="5692641"/>
            <a:ext cx="228599" cy="443927"/>
            <a:chOff x="1946324" y="4125162"/>
            <a:chExt cx="969964" cy="2007872"/>
          </a:xfrm>
        </p:grpSpPr>
        <p:sp>
          <p:nvSpPr>
            <p:cNvPr id="157" name="円/楕円 156"/>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8" name="フローチャート: 論理積ゲート 157"/>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59" name="図形グループ 158"/>
          <p:cNvGrpSpPr/>
          <p:nvPr/>
        </p:nvGrpSpPr>
        <p:grpSpPr>
          <a:xfrm>
            <a:off x="3116637" y="5622791"/>
            <a:ext cx="228599" cy="443927"/>
            <a:chOff x="1946324" y="4125162"/>
            <a:chExt cx="969964" cy="2007872"/>
          </a:xfrm>
        </p:grpSpPr>
        <p:sp>
          <p:nvSpPr>
            <p:cNvPr id="160" name="円/楕円 159"/>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1" name="フローチャート: 論理積ゲート 160"/>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62" name="図形グループ 161"/>
          <p:cNvGrpSpPr/>
          <p:nvPr/>
        </p:nvGrpSpPr>
        <p:grpSpPr>
          <a:xfrm>
            <a:off x="3590262" y="5622791"/>
            <a:ext cx="228599" cy="443927"/>
            <a:chOff x="1946324" y="4125162"/>
            <a:chExt cx="969964" cy="2007872"/>
          </a:xfrm>
        </p:grpSpPr>
        <p:sp>
          <p:nvSpPr>
            <p:cNvPr id="163" name="円/楕円 162"/>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4" name="フローチャート: 論理積ゲート 163"/>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65" name="図形グループ 164"/>
          <p:cNvGrpSpPr/>
          <p:nvPr/>
        </p:nvGrpSpPr>
        <p:grpSpPr>
          <a:xfrm>
            <a:off x="5950465" y="5697994"/>
            <a:ext cx="228599" cy="443927"/>
            <a:chOff x="1946324" y="4125162"/>
            <a:chExt cx="969964" cy="2007872"/>
          </a:xfrm>
        </p:grpSpPr>
        <p:sp>
          <p:nvSpPr>
            <p:cNvPr id="166" name="円/楕円 165"/>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7" name="フローチャート: 論理積ゲート 166"/>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68" name="図形グループ 167"/>
          <p:cNvGrpSpPr/>
          <p:nvPr/>
        </p:nvGrpSpPr>
        <p:grpSpPr>
          <a:xfrm>
            <a:off x="6461123" y="5697994"/>
            <a:ext cx="228599" cy="443927"/>
            <a:chOff x="1946324" y="4125162"/>
            <a:chExt cx="969964" cy="2007872"/>
          </a:xfrm>
        </p:grpSpPr>
        <p:sp>
          <p:nvSpPr>
            <p:cNvPr id="169" name="円/楕円 168"/>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0" name="フローチャート: 論理積ゲート 169"/>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71" name="図形グループ 170"/>
          <p:cNvGrpSpPr/>
          <p:nvPr/>
        </p:nvGrpSpPr>
        <p:grpSpPr>
          <a:xfrm>
            <a:off x="6232524" y="5628144"/>
            <a:ext cx="228599" cy="443927"/>
            <a:chOff x="1946324" y="4125162"/>
            <a:chExt cx="969964" cy="2007872"/>
          </a:xfrm>
        </p:grpSpPr>
        <p:sp>
          <p:nvSpPr>
            <p:cNvPr id="172" name="円/楕円 171"/>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3" name="フローチャート: 論理積ゲート 172"/>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74" name="図形グループ 173"/>
          <p:cNvGrpSpPr/>
          <p:nvPr/>
        </p:nvGrpSpPr>
        <p:grpSpPr>
          <a:xfrm>
            <a:off x="6706149" y="5628144"/>
            <a:ext cx="228599" cy="443927"/>
            <a:chOff x="1946324" y="4125162"/>
            <a:chExt cx="969964" cy="2007872"/>
          </a:xfrm>
        </p:grpSpPr>
        <p:sp>
          <p:nvSpPr>
            <p:cNvPr id="175" name="円/楕円 174"/>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6" name="フローチャート: 論理積ゲート 175"/>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77" name="図形グループ 176"/>
          <p:cNvGrpSpPr/>
          <p:nvPr/>
        </p:nvGrpSpPr>
        <p:grpSpPr>
          <a:xfrm>
            <a:off x="4918483" y="5691773"/>
            <a:ext cx="228599" cy="443927"/>
            <a:chOff x="1946324" y="4125162"/>
            <a:chExt cx="969964" cy="2007872"/>
          </a:xfrm>
        </p:grpSpPr>
        <p:sp>
          <p:nvSpPr>
            <p:cNvPr id="178" name="円/楕円 177"/>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9" name="フローチャート: 論理積ゲート 178"/>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80" name="図形グループ 179"/>
          <p:cNvGrpSpPr/>
          <p:nvPr/>
        </p:nvGrpSpPr>
        <p:grpSpPr>
          <a:xfrm>
            <a:off x="5429141" y="5691773"/>
            <a:ext cx="228599" cy="443927"/>
            <a:chOff x="1946324" y="4125162"/>
            <a:chExt cx="969964" cy="2007872"/>
          </a:xfrm>
        </p:grpSpPr>
        <p:sp>
          <p:nvSpPr>
            <p:cNvPr id="181" name="円/楕円 180"/>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2" name="フローチャート: 論理積ゲート 181"/>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83" name="図形グループ 182"/>
          <p:cNvGrpSpPr/>
          <p:nvPr/>
        </p:nvGrpSpPr>
        <p:grpSpPr>
          <a:xfrm>
            <a:off x="5200542" y="5621923"/>
            <a:ext cx="228599" cy="443927"/>
            <a:chOff x="1946324" y="4125162"/>
            <a:chExt cx="969964" cy="2007872"/>
          </a:xfrm>
        </p:grpSpPr>
        <p:sp>
          <p:nvSpPr>
            <p:cNvPr id="184" name="円/楕円 183"/>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5" name="フローチャート: 論理積ゲート 184"/>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86" name="図形グループ 185"/>
          <p:cNvGrpSpPr/>
          <p:nvPr/>
        </p:nvGrpSpPr>
        <p:grpSpPr>
          <a:xfrm>
            <a:off x="5674167" y="5621923"/>
            <a:ext cx="228599" cy="443927"/>
            <a:chOff x="1946324" y="4125162"/>
            <a:chExt cx="969964" cy="2007872"/>
          </a:xfrm>
        </p:grpSpPr>
        <p:sp>
          <p:nvSpPr>
            <p:cNvPr id="187" name="円/楕円 186"/>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8" name="フローチャート: 論理積ゲート 187"/>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89" name="図形グループ 188"/>
          <p:cNvGrpSpPr/>
          <p:nvPr/>
        </p:nvGrpSpPr>
        <p:grpSpPr>
          <a:xfrm>
            <a:off x="6971072" y="5705868"/>
            <a:ext cx="228599" cy="443927"/>
            <a:chOff x="1946324" y="4125162"/>
            <a:chExt cx="969964" cy="2007872"/>
          </a:xfrm>
        </p:grpSpPr>
        <p:sp>
          <p:nvSpPr>
            <p:cNvPr id="190" name="円/楕円 189"/>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1" name="フローチャート: 論理積ゲート 190"/>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92" name="図形グループ 191"/>
          <p:cNvGrpSpPr/>
          <p:nvPr/>
        </p:nvGrpSpPr>
        <p:grpSpPr>
          <a:xfrm>
            <a:off x="7481730" y="5705868"/>
            <a:ext cx="228599" cy="443927"/>
            <a:chOff x="1946324" y="4125162"/>
            <a:chExt cx="969964" cy="2007872"/>
          </a:xfrm>
        </p:grpSpPr>
        <p:sp>
          <p:nvSpPr>
            <p:cNvPr id="193" name="円/楕円 192"/>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4" name="フローチャート: 論理積ゲート 193"/>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95" name="図形グループ 194"/>
          <p:cNvGrpSpPr/>
          <p:nvPr/>
        </p:nvGrpSpPr>
        <p:grpSpPr>
          <a:xfrm>
            <a:off x="7253131" y="5636018"/>
            <a:ext cx="228599" cy="443927"/>
            <a:chOff x="1946324" y="4125162"/>
            <a:chExt cx="969964" cy="2007872"/>
          </a:xfrm>
        </p:grpSpPr>
        <p:sp>
          <p:nvSpPr>
            <p:cNvPr id="196" name="円/楕円 195"/>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7" name="フローチャート: 論理積ゲート 196"/>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98" name="図形グループ 197"/>
          <p:cNvGrpSpPr/>
          <p:nvPr/>
        </p:nvGrpSpPr>
        <p:grpSpPr>
          <a:xfrm>
            <a:off x="7726756" y="5636018"/>
            <a:ext cx="228599" cy="443927"/>
            <a:chOff x="1946324" y="4125162"/>
            <a:chExt cx="969964" cy="2007872"/>
          </a:xfrm>
        </p:grpSpPr>
        <p:sp>
          <p:nvSpPr>
            <p:cNvPr id="199" name="円/楕円 198"/>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0" name="フローチャート: 論理積ゲート 199"/>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7" name="グループ化 6">
            <a:extLst>
              <a:ext uri="{FF2B5EF4-FFF2-40B4-BE49-F238E27FC236}">
                <a16:creationId xmlns:a16="http://schemas.microsoft.com/office/drawing/2014/main" id="{BDBC10FD-5124-C544-95CF-5D4E562551DF}"/>
              </a:ext>
            </a:extLst>
          </p:cNvPr>
          <p:cNvGrpSpPr/>
          <p:nvPr/>
        </p:nvGrpSpPr>
        <p:grpSpPr>
          <a:xfrm>
            <a:off x="2118123" y="986680"/>
            <a:ext cx="6388642" cy="3218656"/>
            <a:chOff x="2118123" y="986680"/>
            <a:chExt cx="6388642" cy="3218656"/>
          </a:xfrm>
        </p:grpSpPr>
        <p:pic>
          <p:nvPicPr>
            <p:cNvPr id="8" name="図 7"/>
            <p:cNvPicPr>
              <a:picLocks noChangeAspect="1"/>
            </p:cNvPicPr>
            <p:nvPr/>
          </p:nvPicPr>
          <p:blipFill>
            <a:blip r:embed="rId6">
              <a:biLevel thresh="50000"/>
              <a:alphaModFix amt="15000"/>
            </a:blip>
            <a:stretch>
              <a:fillRect/>
            </a:stretch>
          </p:blipFill>
          <p:spPr>
            <a:xfrm>
              <a:off x="2118123" y="986680"/>
              <a:ext cx="6388642" cy="2225587"/>
            </a:xfrm>
            <a:prstGeom prst="rect">
              <a:avLst/>
            </a:prstGeom>
          </p:spPr>
        </p:pic>
        <p:sp>
          <p:nvSpPr>
            <p:cNvPr id="201" name="角丸四角形 200"/>
            <p:cNvSpPr/>
            <p:nvPr/>
          </p:nvSpPr>
          <p:spPr bwMode="auto">
            <a:xfrm>
              <a:off x="4935789" y="1975543"/>
              <a:ext cx="936104" cy="216024"/>
            </a:xfrm>
            <a:prstGeom prst="roundRect">
              <a:avLst>
                <a:gd name="adj" fmla="val 0"/>
              </a:avLst>
            </a:prstGeom>
            <a:solidFill>
              <a:schemeClr val="accent5">
                <a:lumMod val="75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a:ln>
                    <a:noFill/>
                  </a:ln>
                  <a:solidFill>
                    <a:srgbClr val="FFFFFF"/>
                  </a:solidFill>
                  <a:effectLst/>
                  <a:latin typeface="+mn-lt"/>
                  <a:ea typeface="+mn-ea"/>
                </a:rPr>
                <a:t>スマートフォン</a:t>
              </a:r>
            </a:p>
          </p:txBody>
        </p:sp>
        <p:sp>
          <p:nvSpPr>
            <p:cNvPr id="202" name="角丸四角形 201"/>
            <p:cNvSpPr/>
            <p:nvPr/>
          </p:nvSpPr>
          <p:spPr bwMode="auto">
            <a:xfrm>
              <a:off x="2699792" y="1975543"/>
              <a:ext cx="936104" cy="216024"/>
            </a:xfrm>
            <a:prstGeom prst="roundRect">
              <a:avLst>
                <a:gd name="adj" fmla="val 0"/>
              </a:avLst>
            </a:prstGeom>
            <a:solidFill>
              <a:schemeClr val="accent5">
                <a:lumMod val="75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a:ln>
                    <a:noFill/>
                  </a:ln>
                  <a:solidFill>
                    <a:srgbClr val="FFFFFF"/>
                  </a:solidFill>
                  <a:effectLst/>
                  <a:latin typeface="+mn-lt"/>
                  <a:ea typeface="+mn-ea"/>
                </a:rPr>
                <a:t>自動車</a:t>
              </a:r>
            </a:p>
          </p:txBody>
        </p:sp>
        <p:sp>
          <p:nvSpPr>
            <p:cNvPr id="203" name="角丸四角形 202"/>
            <p:cNvSpPr/>
            <p:nvPr/>
          </p:nvSpPr>
          <p:spPr bwMode="auto">
            <a:xfrm>
              <a:off x="6051913" y="1975543"/>
              <a:ext cx="936104" cy="216024"/>
            </a:xfrm>
            <a:prstGeom prst="roundRect">
              <a:avLst>
                <a:gd name="adj" fmla="val 0"/>
              </a:avLst>
            </a:prstGeom>
            <a:solidFill>
              <a:schemeClr val="accent5">
                <a:lumMod val="75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a:ln>
                    <a:noFill/>
                  </a:ln>
                  <a:solidFill>
                    <a:srgbClr val="FFFFFF"/>
                  </a:solidFill>
                  <a:effectLst/>
                  <a:latin typeface="+mn-lt"/>
                  <a:ea typeface="+mn-ea"/>
                </a:rPr>
                <a:t>ウェアラブル</a:t>
              </a:r>
            </a:p>
          </p:txBody>
        </p:sp>
        <p:sp>
          <p:nvSpPr>
            <p:cNvPr id="204" name="角丸四角形 203"/>
            <p:cNvSpPr/>
            <p:nvPr/>
          </p:nvSpPr>
          <p:spPr bwMode="auto">
            <a:xfrm>
              <a:off x="7204041" y="1975543"/>
              <a:ext cx="936104" cy="216024"/>
            </a:xfrm>
            <a:prstGeom prst="roundRect">
              <a:avLst>
                <a:gd name="adj" fmla="val 0"/>
              </a:avLst>
            </a:prstGeom>
            <a:solidFill>
              <a:schemeClr val="accent5">
                <a:lumMod val="75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a:ln>
                    <a:noFill/>
                  </a:ln>
                  <a:solidFill>
                    <a:srgbClr val="FFFFFF"/>
                  </a:solidFill>
                  <a:effectLst/>
                  <a:latin typeface="+mn-lt"/>
                  <a:ea typeface="+mn-ea"/>
                </a:rPr>
                <a:t>家電</a:t>
              </a:r>
            </a:p>
          </p:txBody>
        </p:sp>
        <p:sp>
          <p:nvSpPr>
            <p:cNvPr id="205" name="角丸四角形 204"/>
            <p:cNvSpPr/>
            <p:nvPr/>
          </p:nvSpPr>
          <p:spPr bwMode="auto">
            <a:xfrm>
              <a:off x="3851920" y="1975543"/>
              <a:ext cx="936104" cy="216024"/>
            </a:xfrm>
            <a:prstGeom prst="roundRect">
              <a:avLst>
                <a:gd name="adj" fmla="val 0"/>
              </a:avLst>
            </a:prstGeom>
            <a:solidFill>
              <a:schemeClr val="accent5">
                <a:lumMod val="75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a:ln>
                    <a:noFill/>
                  </a:ln>
                  <a:solidFill>
                    <a:srgbClr val="FFFFFF"/>
                  </a:solidFill>
                  <a:effectLst/>
                  <a:latin typeface="+mn-lt"/>
                  <a:ea typeface="+mn-ea"/>
                </a:rPr>
                <a:t>スマートメーター</a:t>
              </a:r>
            </a:p>
          </p:txBody>
        </p:sp>
        <p:grpSp>
          <p:nvGrpSpPr>
            <p:cNvPr id="206" name="図形グループ 205"/>
            <p:cNvGrpSpPr/>
            <p:nvPr/>
          </p:nvGrpSpPr>
          <p:grpSpPr>
            <a:xfrm>
              <a:off x="6166430" y="1519284"/>
              <a:ext cx="161020" cy="300733"/>
              <a:chOff x="5118100" y="4941610"/>
              <a:chExt cx="190500" cy="405090"/>
            </a:xfrm>
          </p:grpSpPr>
          <p:sp>
            <p:nvSpPr>
              <p:cNvPr id="207" name="正方形/長方形 206"/>
              <p:cNvSpPr/>
              <p:nvPr/>
            </p:nvSpPr>
            <p:spPr>
              <a:xfrm>
                <a:off x="5156200" y="4941610"/>
                <a:ext cx="107950" cy="84418"/>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8" name="正方形/長方形 207"/>
              <p:cNvSpPr/>
              <p:nvPr/>
            </p:nvSpPr>
            <p:spPr>
              <a:xfrm>
                <a:off x="5156200" y="5184777"/>
                <a:ext cx="107950" cy="161923"/>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9" name="角丸四角形 208"/>
              <p:cNvSpPr/>
              <p:nvPr/>
            </p:nvSpPr>
            <p:spPr>
              <a:xfrm>
                <a:off x="5118100" y="5026028"/>
                <a:ext cx="190500" cy="158750"/>
              </a:xfrm>
              <a:prstGeom prst="round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10" name="図形グループ 209"/>
            <p:cNvGrpSpPr/>
            <p:nvPr/>
          </p:nvGrpSpPr>
          <p:grpSpPr>
            <a:xfrm>
              <a:off x="6432141" y="1600673"/>
              <a:ext cx="441102" cy="177800"/>
              <a:chOff x="4715098" y="3962400"/>
              <a:chExt cx="441102" cy="177800"/>
            </a:xfrm>
          </p:grpSpPr>
          <p:sp>
            <p:nvSpPr>
              <p:cNvPr id="211" name="角丸四角形 210"/>
              <p:cNvSpPr/>
              <p:nvPr/>
            </p:nvSpPr>
            <p:spPr>
              <a:xfrm>
                <a:off x="4715098" y="3962400"/>
                <a:ext cx="441102" cy="58091"/>
              </a:xfrm>
              <a:prstGeom prst="round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2" name="角丸四角形 211"/>
              <p:cNvSpPr/>
              <p:nvPr/>
            </p:nvSpPr>
            <p:spPr>
              <a:xfrm>
                <a:off x="4735624" y="4019550"/>
                <a:ext cx="168051" cy="120650"/>
              </a:xfrm>
              <a:prstGeom prst="roundRect">
                <a:avLst/>
              </a:prstGeom>
              <a:solidFill>
                <a:schemeClr val="bg1"/>
              </a:solidFill>
              <a:ln>
                <a:solidFill>
                  <a:srgbClr val="000000"/>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3" name="角丸四角形 212"/>
              <p:cNvSpPr/>
              <p:nvPr/>
            </p:nvSpPr>
            <p:spPr>
              <a:xfrm>
                <a:off x="4950049" y="4019550"/>
                <a:ext cx="168051" cy="120650"/>
              </a:xfrm>
              <a:prstGeom prst="roundRect">
                <a:avLst/>
              </a:prstGeom>
              <a:solidFill>
                <a:schemeClr val="bg1"/>
              </a:solidFill>
              <a:ln>
                <a:solidFill>
                  <a:srgbClr val="000000"/>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14" name="図形グループ 213"/>
            <p:cNvGrpSpPr/>
            <p:nvPr/>
          </p:nvGrpSpPr>
          <p:grpSpPr>
            <a:xfrm>
              <a:off x="5022469" y="1306060"/>
              <a:ext cx="679541" cy="593816"/>
              <a:chOff x="-62676" y="3965594"/>
              <a:chExt cx="679541" cy="593816"/>
            </a:xfrm>
          </p:grpSpPr>
          <p:sp>
            <p:nvSpPr>
              <p:cNvPr id="215" name="角丸四角形 214"/>
              <p:cNvSpPr/>
              <p:nvPr/>
            </p:nvSpPr>
            <p:spPr>
              <a:xfrm>
                <a:off x="-37276" y="4051300"/>
                <a:ext cx="627392" cy="489060"/>
              </a:xfrm>
              <a:prstGeom prst="roundRect">
                <a:avLst/>
              </a:prstGeom>
              <a:solidFill>
                <a:srgbClr val="FFFF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216" name="図 215"/>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2676" y="3965594"/>
                <a:ext cx="679541" cy="593816"/>
              </a:xfrm>
              <a:prstGeom prst="rect">
                <a:avLst/>
              </a:prstGeom>
            </p:spPr>
          </p:pic>
        </p:grpSp>
        <p:grpSp>
          <p:nvGrpSpPr>
            <p:cNvPr id="217" name="図形グループ 216"/>
            <p:cNvGrpSpPr/>
            <p:nvPr/>
          </p:nvGrpSpPr>
          <p:grpSpPr>
            <a:xfrm>
              <a:off x="5509487" y="1425077"/>
              <a:ext cx="341289" cy="550466"/>
              <a:chOff x="1140657" y="4229811"/>
              <a:chExt cx="341289" cy="550466"/>
            </a:xfrm>
          </p:grpSpPr>
          <p:sp>
            <p:nvSpPr>
              <p:cNvPr id="218" name="角丸四角形 217"/>
              <p:cNvSpPr/>
              <p:nvPr/>
            </p:nvSpPr>
            <p:spPr>
              <a:xfrm flipH="1">
                <a:off x="1170206" y="4324018"/>
                <a:ext cx="264893" cy="394032"/>
              </a:xfrm>
              <a:prstGeom prst="round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219" name="図 218"/>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140657" y="4229811"/>
                <a:ext cx="341289" cy="550466"/>
              </a:xfrm>
              <a:prstGeom prst="rect">
                <a:avLst/>
              </a:prstGeom>
            </p:spPr>
          </p:pic>
        </p:grpSp>
        <p:pic>
          <p:nvPicPr>
            <p:cNvPr id="220" name="図 219" descr="imgres.jpg"/>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769642" y="1371919"/>
              <a:ext cx="792088" cy="543647"/>
            </a:xfrm>
            <a:prstGeom prst="rect">
              <a:avLst/>
            </a:prstGeom>
          </p:spPr>
        </p:pic>
        <p:grpSp>
          <p:nvGrpSpPr>
            <p:cNvPr id="221" name="図形グループ 220"/>
            <p:cNvGrpSpPr/>
            <p:nvPr/>
          </p:nvGrpSpPr>
          <p:grpSpPr>
            <a:xfrm>
              <a:off x="4108636" y="1371919"/>
              <a:ext cx="499492" cy="545661"/>
              <a:chOff x="4000500" y="1182650"/>
              <a:chExt cx="499492" cy="545661"/>
            </a:xfrm>
          </p:grpSpPr>
          <p:sp>
            <p:nvSpPr>
              <p:cNvPr id="222" name="角丸四角形 221"/>
              <p:cNvSpPr/>
              <p:nvPr/>
            </p:nvSpPr>
            <p:spPr>
              <a:xfrm>
                <a:off x="4000500" y="1182650"/>
                <a:ext cx="499492" cy="545661"/>
              </a:xfrm>
              <a:prstGeom prst="roundRect">
                <a:avLst>
                  <a:gd name="adj" fmla="val 10310"/>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3" name="正方形/長方形 222"/>
              <p:cNvSpPr/>
              <p:nvPr/>
            </p:nvSpPr>
            <p:spPr>
              <a:xfrm>
                <a:off x="4070350" y="1234549"/>
                <a:ext cx="368300" cy="283127"/>
              </a:xfrm>
              <a:prstGeom prst="rect">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800" dirty="0">
                    <a:solidFill>
                      <a:srgbClr val="FFFFFF"/>
                    </a:solidFill>
                    <a:latin typeface="ＭＳ Ｐゴシック"/>
                    <a:ea typeface="ＭＳ Ｐゴシック"/>
                    <a:cs typeface="ＭＳ Ｐゴシック"/>
                  </a:rPr>
                  <a:t>263</a:t>
                </a:r>
              </a:p>
              <a:p>
                <a:pPr algn="ctr"/>
                <a:r>
                  <a:rPr kumimoji="1" lang="en-US" altLang="ja-JP" sz="800" dirty="0">
                    <a:solidFill>
                      <a:srgbClr val="FFFFFF"/>
                    </a:solidFill>
                    <a:latin typeface="ＭＳ Ｐゴシック"/>
                    <a:ea typeface="ＭＳ Ｐゴシック"/>
                    <a:cs typeface="ＭＳ Ｐゴシック"/>
                  </a:rPr>
                  <a:t>Kw</a:t>
                </a:r>
                <a:endParaRPr kumimoji="1" lang="ja-JP" altLang="en-US" sz="800" dirty="0">
                  <a:solidFill>
                    <a:srgbClr val="FFFFFF"/>
                  </a:solidFill>
                  <a:latin typeface="ＭＳ Ｐゴシック"/>
                  <a:ea typeface="ＭＳ Ｐゴシック"/>
                  <a:cs typeface="ＭＳ Ｐゴシック"/>
                </a:endParaRPr>
              </a:p>
            </p:txBody>
          </p:sp>
          <p:sp>
            <p:nvSpPr>
              <p:cNvPr id="224" name="テキスト ボックス 223"/>
              <p:cNvSpPr txBox="1"/>
              <p:nvPr/>
            </p:nvSpPr>
            <p:spPr>
              <a:xfrm>
                <a:off x="4000500" y="1511573"/>
                <a:ext cx="497352" cy="215444"/>
              </a:xfrm>
              <a:prstGeom prst="rect">
                <a:avLst/>
              </a:prstGeom>
              <a:noFill/>
            </p:spPr>
            <p:txBody>
              <a:bodyPr wrap="none" rtlCol="0">
                <a:spAutoFit/>
              </a:bodyPr>
              <a:lstStyle/>
              <a:p>
                <a:pPr algn="ctr"/>
                <a:r>
                  <a:rPr kumimoji="1" lang="en-US" altLang="ja-JP" sz="800" dirty="0">
                    <a:solidFill>
                      <a:schemeClr val="bg1"/>
                    </a:solidFill>
                  </a:rPr>
                  <a:t>○×</a:t>
                </a:r>
                <a:r>
                  <a:rPr kumimoji="1" lang="ja-JP" altLang="en-US" sz="800" dirty="0">
                    <a:solidFill>
                      <a:schemeClr val="bg1"/>
                    </a:solidFill>
                  </a:rPr>
                  <a:t>電力</a:t>
                </a:r>
              </a:p>
            </p:txBody>
          </p:sp>
        </p:grpSp>
        <p:grpSp>
          <p:nvGrpSpPr>
            <p:cNvPr id="225" name="図形グループ 224"/>
            <p:cNvGrpSpPr/>
            <p:nvPr/>
          </p:nvGrpSpPr>
          <p:grpSpPr>
            <a:xfrm>
              <a:off x="7204041" y="1371919"/>
              <a:ext cx="499492" cy="545661"/>
              <a:chOff x="6373788" y="4940591"/>
              <a:chExt cx="499492" cy="545661"/>
            </a:xfrm>
          </p:grpSpPr>
          <p:sp>
            <p:nvSpPr>
              <p:cNvPr id="226" name="角丸四角形 225"/>
              <p:cNvSpPr/>
              <p:nvPr/>
            </p:nvSpPr>
            <p:spPr>
              <a:xfrm>
                <a:off x="6373788" y="4940591"/>
                <a:ext cx="499492" cy="545661"/>
              </a:xfrm>
              <a:prstGeom prst="roundRect">
                <a:avLst>
                  <a:gd name="adj" fmla="val 10310"/>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7" name="円/楕円 226"/>
              <p:cNvSpPr/>
              <p:nvPr/>
            </p:nvSpPr>
            <p:spPr>
              <a:xfrm>
                <a:off x="6461324" y="5001223"/>
                <a:ext cx="328940" cy="334540"/>
              </a:xfrm>
              <a:prstGeom prst="ellipse">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8" name="角丸四角形 227"/>
              <p:cNvSpPr/>
              <p:nvPr/>
            </p:nvSpPr>
            <p:spPr>
              <a:xfrm>
                <a:off x="6517804" y="5068906"/>
                <a:ext cx="45719" cy="197839"/>
              </a:xfrm>
              <a:prstGeom prst="roundRect">
                <a:avLst>
                  <a:gd name="adj" fmla="val 10310"/>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29" name="図形グループ 228"/>
            <p:cNvGrpSpPr/>
            <p:nvPr/>
          </p:nvGrpSpPr>
          <p:grpSpPr>
            <a:xfrm>
              <a:off x="7635841" y="1435419"/>
              <a:ext cx="499492" cy="445407"/>
              <a:chOff x="6805588" y="5004091"/>
              <a:chExt cx="499492" cy="445407"/>
            </a:xfrm>
          </p:grpSpPr>
          <p:sp>
            <p:nvSpPr>
              <p:cNvPr id="230" name="台形 229"/>
              <p:cNvSpPr/>
              <p:nvPr/>
            </p:nvSpPr>
            <p:spPr>
              <a:xfrm>
                <a:off x="6945288" y="5350626"/>
                <a:ext cx="214536" cy="98872"/>
              </a:xfrm>
              <a:prstGeom prst="trapezoid">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1" name="角丸四角形 230"/>
              <p:cNvSpPr/>
              <p:nvPr/>
            </p:nvSpPr>
            <p:spPr>
              <a:xfrm>
                <a:off x="6805588" y="5004091"/>
                <a:ext cx="499492" cy="365585"/>
              </a:xfrm>
              <a:prstGeom prst="roundRect">
                <a:avLst>
                  <a:gd name="adj" fmla="val 10310"/>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2" name="角丸四角形 231"/>
              <p:cNvSpPr/>
              <p:nvPr/>
            </p:nvSpPr>
            <p:spPr>
              <a:xfrm>
                <a:off x="6856388" y="5049640"/>
                <a:ext cx="400844" cy="275990"/>
              </a:xfrm>
              <a:prstGeom prst="roundRect">
                <a:avLst>
                  <a:gd name="adj" fmla="val 10310"/>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233" name="角丸四角形 232"/>
            <p:cNvSpPr/>
            <p:nvPr/>
          </p:nvSpPr>
          <p:spPr bwMode="auto">
            <a:xfrm>
              <a:off x="2699792" y="2320612"/>
              <a:ext cx="5435541" cy="216024"/>
            </a:xfrm>
            <a:prstGeom prst="roundRect">
              <a:avLst>
                <a:gd name="adj" fmla="val 0"/>
              </a:avLst>
            </a:prstGeom>
            <a:solidFill>
              <a:srgbClr val="3366FF"/>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a:ln>
                    <a:noFill/>
                  </a:ln>
                  <a:solidFill>
                    <a:srgbClr val="FFFFFF"/>
                  </a:solidFill>
                  <a:effectLst/>
                  <a:latin typeface="+mn-lt"/>
                  <a:ea typeface="+mn-ea"/>
                </a:rPr>
                <a:t>　　　　　　　　　　　　　　　　　　　　　　　　　　　　　　　　　　　　　　　　　　　　　　　　　　　　　　　　様々</a:t>
              </a:r>
              <a:r>
                <a:rPr kumimoji="0" lang="ja-JP" altLang="en-US" sz="800" b="0" i="0" u="none" strike="noStrike" cap="none" normalizeH="0" dirty="0">
                  <a:ln>
                    <a:noFill/>
                  </a:ln>
                  <a:solidFill>
                    <a:srgbClr val="FFFFFF"/>
                  </a:solidFill>
                  <a:effectLst/>
                  <a:latin typeface="+mn-lt"/>
                  <a:ea typeface="+mn-ea"/>
                </a:rPr>
                <a:t>なアクティビティ</a:t>
              </a:r>
            </a:p>
          </p:txBody>
        </p:sp>
        <p:grpSp>
          <p:nvGrpSpPr>
            <p:cNvPr id="234" name="図形グループ 233"/>
            <p:cNvGrpSpPr/>
            <p:nvPr/>
          </p:nvGrpSpPr>
          <p:grpSpPr>
            <a:xfrm>
              <a:off x="3878604" y="2657708"/>
              <a:ext cx="228599" cy="443927"/>
              <a:chOff x="1946324" y="4125162"/>
              <a:chExt cx="969964" cy="2007872"/>
            </a:xfrm>
          </p:grpSpPr>
          <p:sp>
            <p:nvSpPr>
              <p:cNvPr id="235" name="円/楕円 234"/>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6" name="フローチャート: 論理積ゲート 235"/>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37" name="図形グループ 236"/>
            <p:cNvGrpSpPr/>
            <p:nvPr/>
          </p:nvGrpSpPr>
          <p:grpSpPr>
            <a:xfrm>
              <a:off x="4389262" y="2657708"/>
              <a:ext cx="228599" cy="443927"/>
              <a:chOff x="1946324" y="4125162"/>
              <a:chExt cx="969964" cy="2007872"/>
            </a:xfrm>
          </p:grpSpPr>
          <p:sp>
            <p:nvSpPr>
              <p:cNvPr id="238" name="円/楕円 237"/>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9" name="フローチャート: 論理積ゲート 238"/>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40" name="図形グループ 239"/>
            <p:cNvGrpSpPr/>
            <p:nvPr/>
          </p:nvGrpSpPr>
          <p:grpSpPr>
            <a:xfrm>
              <a:off x="4160663" y="2587858"/>
              <a:ext cx="228599" cy="443927"/>
              <a:chOff x="1946324" y="4125162"/>
              <a:chExt cx="969964" cy="2007872"/>
            </a:xfrm>
          </p:grpSpPr>
          <p:sp>
            <p:nvSpPr>
              <p:cNvPr id="241" name="円/楕円 240"/>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2" name="フローチャート: 論理積ゲート 241"/>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43" name="図形グループ 242"/>
            <p:cNvGrpSpPr/>
            <p:nvPr/>
          </p:nvGrpSpPr>
          <p:grpSpPr>
            <a:xfrm>
              <a:off x="4634288" y="2587858"/>
              <a:ext cx="228599" cy="443927"/>
              <a:chOff x="1946324" y="4125162"/>
              <a:chExt cx="969964" cy="2007872"/>
            </a:xfrm>
          </p:grpSpPr>
          <p:sp>
            <p:nvSpPr>
              <p:cNvPr id="244" name="円/楕円 243"/>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5" name="フローチャート: 論理積ゲート 244"/>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46" name="図形グループ 245"/>
            <p:cNvGrpSpPr/>
            <p:nvPr/>
          </p:nvGrpSpPr>
          <p:grpSpPr>
            <a:xfrm>
              <a:off x="2834578" y="2657708"/>
              <a:ext cx="228599" cy="443927"/>
              <a:chOff x="1946324" y="4125162"/>
              <a:chExt cx="969964" cy="2007872"/>
            </a:xfrm>
          </p:grpSpPr>
          <p:sp>
            <p:nvSpPr>
              <p:cNvPr id="247" name="円/楕円 246"/>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8" name="フローチャート: 論理積ゲート 247"/>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49" name="図形グループ 248"/>
            <p:cNvGrpSpPr/>
            <p:nvPr/>
          </p:nvGrpSpPr>
          <p:grpSpPr>
            <a:xfrm>
              <a:off x="3345236" y="2657708"/>
              <a:ext cx="228599" cy="443927"/>
              <a:chOff x="1946324" y="4125162"/>
              <a:chExt cx="969964" cy="2007872"/>
            </a:xfrm>
          </p:grpSpPr>
          <p:sp>
            <p:nvSpPr>
              <p:cNvPr id="250" name="円/楕円 249"/>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1" name="フローチャート: 論理積ゲート 250"/>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52" name="図形グループ 251"/>
            <p:cNvGrpSpPr/>
            <p:nvPr/>
          </p:nvGrpSpPr>
          <p:grpSpPr>
            <a:xfrm>
              <a:off x="3116637" y="2587858"/>
              <a:ext cx="228599" cy="443927"/>
              <a:chOff x="1946324" y="4125162"/>
              <a:chExt cx="969964" cy="2007872"/>
            </a:xfrm>
          </p:grpSpPr>
          <p:sp>
            <p:nvSpPr>
              <p:cNvPr id="253" name="円/楕円 252"/>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4" name="フローチャート: 論理積ゲート 253"/>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55" name="図形グループ 254"/>
            <p:cNvGrpSpPr/>
            <p:nvPr/>
          </p:nvGrpSpPr>
          <p:grpSpPr>
            <a:xfrm>
              <a:off x="3590262" y="2587858"/>
              <a:ext cx="228599" cy="443927"/>
              <a:chOff x="1946324" y="4125162"/>
              <a:chExt cx="969964" cy="2007872"/>
            </a:xfrm>
          </p:grpSpPr>
          <p:sp>
            <p:nvSpPr>
              <p:cNvPr id="256" name="円/楕円 255"/>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7" name="フローチャート: 論理積ゲート 256"/>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58" name="図形グループ 257"/>
            <p:cNvGrpSpPr/>
            <p:nvPr/>
          </p:nvGrpSpPr>
          <p:grpSpPr>
            <a:xfrm>
              <a:off x="5950465" y="2663061"/>
              <a:ext cx="228599" cy="443927"/>
              <a:chOff x="1946324" y="4125162"/>
              <a:chExt cx="969964" cy="2007872"/>
            </a:xfrm>
          </p:grpSpPr>
          <p:sp>
            <p:nvSpPr>
              <p:cNvPr id="259" name="円/楕円 258"/>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0" name="フローチャート: 論理積ゲート 259"/>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61" name="図形グループ 260"/>
            <p:cNvGrpSpPr/>
            <p:nvPr/>
          </p:nvGrpSpPr>
          <p:grpSpPr>
            <a:xfrm>
              <a:off x="6461123" y="2663061"/>
              <a:ext cx="228599" cy="443927"/>
              <a:chOff x="1946324" y="4125162"/>
              <a:chExt cx="969964" cy="2007872"/>
            </a:xfrm>
          </p:grpSpPr>
          <p:sp>
            <p:nvSpPr>
              <p:cNvPr id="262" name="円/楕円 261"/>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3" name="フローチャート: 論理積ゲート 262"/>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64" name="図形グループ 263"/>
            <p:cNvGrpSpPr/>
            <p:nvPr/>
          </p:nvGrpSpPr>
          <p:grpSpPr>
            <a:xfrm>
              <a:off x="6232524" y="2593211"/>
              <a:ext cx="228599" cy="443927"/>
              <a:chOff x="1946324" y="4125162"/>
              <a:chExt cx="969964" cy="2007872"/>
            </a:xfrm>
          </p:grpSpPr>
          <p:sp>
            <p:nvSpPr>
              <p:cNvPr id="265" name="円/楕円 264"/>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6" name="フローチャート: 論理積ゲート 265"/>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67" name="図形グループ 266"/>
            <p:cNvGrpSpPr/>
            <p:nvPr/>
          </p:nvGrpSpPr>
          <p:grpSpPr>
            <a:xfrm>
              <a:off x="6706149" y="2593211"/>
              <a:ext cx="228599" cy="443927"/>
              <a:chOff x="1946324" y="4125162"/>
              <a:chExt cx="969964" cy="2007872"/>
            </a:xfrm>
          </p:grpSpPr>
          <p:sp>
            <p:nvSpPr>
              <p:cNvPr id="268" name="円/楕円 267"/>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9" name="フローチャート: 論理積ゲート 268"/>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70" name="図形グループ 269"/>
            <p:cNvGrpSpPr/>
            <p:nvPr/>
          </p:nvGrpSpPr>
          <p:grpSpPr>
            <a:xfrm>
              <a:off x="4918483" y="2656840"/>
              <a:ext cx="228599" cy="443927"/>
              <a:chOff x="1946324" y="4125162"/>
              <a:chExt cx="969964" cy="2007872"/>
            </a:xfrm>
          </p:grpSpPr>
          <p:sp>
            <p:nvSpPr>
              <p:cNvPr id="271" name="円/楕円 270"/>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2" name="フローチャート: 論理積ゲート 271"/>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73" name="図形グループ 272"/>
            <p:cNvGrpSpPr/>
            <p:nvPr/>
          </p:nvGrpSpPr>
          <p:grpSpPr>
            <a:xfrm>
              <a:off x="5429141" y="2656840"/>
              <a:ext cx="228599" cy="443927"/>
              <a:chOff x="1946324" y="4125162"/>
              <a:chExt cx="969964" cy="2007872"/>
            </a:xfrm>
          </p:grpSpPr>
          <p:sp>
            <p:nvSpPr>
              <p:cNvPr id="274" name="円/楕円 273"/>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5" name="フローチャート: 論理積ゲート 274"/>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76" name="図形グループ 275"/>
            <p:cNvGrpSpPr/>
            <p:nvPr/>
          </p:nvGrpSpPr>
          <p:grpSpPr>
            <a:xfrm>
              <a:off x="5200542" y="2586990"/>
              <a:ext cx="228599" cy="443927"/>
              <a:chOff x="1946324" y="4125162"/>
              <a:chExt cx="969964" cy="2007872"/>
            </a:xfrm>
          </p:grpSpPr>
          <p:sp>
            <p:nvSpPr>
              <p:cNvPr id="277" name="円/楕円 276"/>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8" name="フローチャート: 論理積ゲート 277"/>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79" name="図形グループ 278"/>
            <p:cNvGrpSpPr/>
            <p:nvPr/>
          </p:nvGrpSpPr>
          <p:grpSpPr>
            <a:xfrm>
              <a:off x="5674167" y="2586990"/>
              <a:ext cx="228599" cy="443927"/>
              <a:chOff x="1946324" y="4125162"/>
              <a:chExt cx="969964" cy="2007872"/>
            </a:xfrm>
          </p:grpSpPr>
          <p:sp>
            <p:nvSpPr>
              <p:cNvPr id="280" name="円/楕円 279"/>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1" name="フローチャート: 論理積ゲート 280"/>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82" name="図形グループ 281"/>
            <p:cNvGrpSpPr/>
            <p:nvPr/>
          </p:nvGrpSpPr>
          <p:grpSpPr>
            <a:xfrm>
              <a:off x="6971072" y="2670935"/>
              <a:ext cx="228599" cy="443927"/>
              <a:chOff x="1946324" y="4125162"/>
              <a:chExt cx="969964" cy="2007872"/>
            </a:xfrm>
          </p:grpSpPr>
          <p:sp>
            <p:nvSpPr>
              <p:cNvPr id="283" name="円/楕円 282"/>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4" name="フローチャート: 論理積ゲート 283"/>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85" name="図形グループ 284"/>
            <p:cNvGrpSpPr/>
            <p:nvPr/>
          </p:nvGrpSpPr>
          <p:grpSpPr>
            <a:xfrm>
              <a:off x="7481730" y="2670935"/>
              <a:ext cx="228599" cy="443927"/>
              <a:chOff x="1946324" y="4125162"/>
              <a:chExt cx="969964" cy="2007872"/>
            </a:xfrm>
          </p:grpSpPr>
          <p:sp>
            <p:nvSpPr>
              <p:cNvPr id="286" name="円/楕円 285"/>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7" name="フローチャート: 論理積ゲート 286"/>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88" name="図形グループ 287"/>
            <p:cNvGrpSpPr/>
            <p:nvPr/>
          </p:nvGrpSpPr>
          <p:grpSpPr>
            <a:xfrm>
              <a:off x="7253131" y="2601085"/>
              <a:ext cx="228599" cy="443927"/>
              <a:chOff x="1946324" y="4125162"/>
              <a:chExt cx="969964" cy="2007872"/>
            </a:xfrm>
          </p:grpSpPr>
          <p:sp>
            <p:nvSpPr>
              <p:cNvPr id="289" name="円/楕円 288"/>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0" name="フローチャート: 論理積ゲート 289"/>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91" name="図形グループ 290"/>
            <p:cNvGrpSpPr/>
            <p:nvPr/>
          </p:nvGrpSpPr>
          <p:grpSpPr>
            <a:xfrm>
              <a:off x="7726756" y="2601085"/>
              <a:ext cx="228599" cy="443927"/>
              <a:chOff x="1946324" y="4125162"/>
              <a:chExt cx="969964" cy="2007872"/>
            </a:xfrm>
          </p:grpSpPr>
          <p:sp>
            <p:nvSpPr>
              <p:cNvPr id="292" name="円/楕円 291"/>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3" name="フローチャート: 論理積ゲート 292"/>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0" name="上矢印 9"/>
            <p:cNvSpPr/>
            <p:nvPr/>
          </p:nvSpPr>
          <p:spPr>
            <a:xfrm>
              <a:off x="3052566" y="3193831"/>
              <a:ext cx="1267406" cy="1011505"/>
            </a:xfrm>
            <a:prstGeom prst="up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5" name="テキスト ボックス 294"/>
            <p:cNvSpPr txBox="1"/>
            <p:nvPr/>
          </p:nvSpPr>
          <p:spPr>
            <a:xfrm>
              <a:off x="2409231" y="1005777"/>
              <a:ext cx="6004977" cy="369332"/>
            </a:xfrm>
            <a:prstGeom prst="rect">
              <a:avLst/>
            </a:prstGeom>
            <a:noFill/>
          </p:spPr>
          <p:txBody>
            <a:bodyPr wrap="none" rtlCol="0">
              <a:spAutoFit/>
            </a:bodyPr>
            <a:lstStyle/>
            <a:p>
              <a:pPr algn="ctr"/>
              <a:r>
                <a:rPr lang="ja-JP" altLang="en-US" b="1" dirty="0">
                  <a:ln>
                    <a:solidFill>
                      <a:srgbClr val="C00000"/>
                    </a:solidFill>
                  </a:ln>
                  <a:solidFill>
                    <a:schemeClr val="accent2"/>
                  </a:solidFill>
                  <a:effectLst>
                    <a:glow rad="127000">
                      <a:schemeClr val="bg1"/>
                    </a:glow>
                  </a:effectLst>
                  <a:latin typeface="Meiryo" charset="-128"/>
                  <a:ea typeface="Meiryo" charset="-128"/>
                  <a:cs typeface="Meiryo" charset="-128"/>
                </a:rPr>
                <a:t>デジタル・コピー／デジタル・ツイン（</a:t>
              </a:r>
              <a:r>
                <a:rPr lang="en-US" altLang="ja-JP" b="1" dirty="0">
                  <a:ln>
                    <a:solidFill>
                      <a:srgbClr val="C00000"/>
                    </a:solidFill>
                  </a:ln>
                  <a:solidFill>
                    <a:schemeClr val="accent2"/>
                  </a:solidFill>
                  <a:effectLst>
                    <a:glow rad="127000">
                      <a:schemeClr val="bg1"/>
                    </a:glow>
                  </a:effectLst>
                  <a:latin typeface="Meiryo" charset="-128"/>
                  <a:ea typeface="Meiryo" charset="-128"/>
                  <a:cs typeface="Meiryo" charset="-128"/>
                </a:rPr>
                <a:t>Digital Twin</a:t>
              </a:r>
              <a:r>
                <a:rPr lang="ja-JP" altLang="en-US" b="1" dirty="0">
                  <a:ln>
                    <a:solidFill>
                      <a:srgbClr val="C00000"/>
                    </a:solidFill>
                  </a:ln>
                  <a:solidFill>
                    <a:schemeClr val="accent2"/>
                  </a:solidFill>
                  <a:effectLst>
                    <a:glow rad="127000">
                      <a:schemeClr val="bg1"/>
                    </a:glow>
                  </a:effectLst>
                  <a:latin typeface="Meiryo" charset="-128"/>
                  <a:ea typeface="Meiryo" charset="-128"/>
                  <a:cs typeface="Meiryo" charset="-128"/>
                </a:rPr>
                <a:t>）</a:t>
              </a:r>
              <a:endParaRPr kumimoji="1" lang="ja-JP" altLang="en-US" b="1" dirty="0">
                <a:ln>
                  <a:solidFill>
                    <a:srgbClr val="C00000"/>
                  </a:solidFill>
                </a:ln>
                <a:solidFill>
                  <a:schemeClr val="accent2"/>
                </a:solidFill>
                <a:effectLst>
                  <a:glow rad="127000">
                    <a:schemeClr val="bg1"/>
                  </a:glow>
                </a:effectLst>
                <a:latin typeface="Meiryo" charset="-128"/>
                <a:ea typeface="Meiryo" charset="-128"/>
                <a:cs typeface="Meiryo" charset="-128"/>
              </a:endParaRPr>
            </a:p>
          </p:txBody>
        </p:sp>
        <p:sp>
          <p:nvSpPr>
            <p:cNvPr id="15" name="テキスト ボックス 14"/>
            <p:cNvSpPr txBox="1"/>
            <p:nvPr/>
          </p:nvSpPr>
          <p:spPr>
            <a:xfrm>
              <a:off x="3344669" y="3647069"/>
              <a:ext cx="723275" cy="307777"/>
            </a:xfrm>
            <a:prstGeom prst="rect">
              <a:avLst/>
            </a:prstGeom>
            <a:noFill/>
          </p:spPr>
          <p:txBody>
            <a:bodyPr wrap="none" rtlCol="0">
              <a:spAutoFit/>
            </a:bodyPr>
            <a:lstStyle/>
            <a:p>
              <a:r>
                <a:rPr kumimoji="1" lang="ja-JP" altLang="en-US" sz="1400" b="1" dirty="0">
                  <a:solidFill>
                    <a:schemeClr val="bg1"/>
                  </a:solidFill>
                  <a:latin typeface="Meiryo" charset="-128"/>
                  <a:ea typeface="Meiryo" charset="-128"/>
                  <a:cs typeface="Meiryo" charset="-128"/>
                </a:rPr>
                <a:t>データ</a:t>
              </a:r>
            </a:p>
          </p:txBody>
        </p:sp>
      </p:grpSp>
      <p:grpSp>
        <p:nvGrpSpPr>
          <p:cNvPr id="9" name="グループ化 8">
            <a:extLst>
              <a:ext uri="{FF2B5EF4-FFF2-40B4-BE49-F238E27FC236}">
                <a16:creationId xmlns:a16="http://schemas.microsoft.com/office/drawing/2014/main" id="{22149B39-153F-344E-B4C8-917D9DC69243}"/>
              </a:ext>
            </a:extLst>
          </p:cNvPr>
          <p:cNvGrpSpPr/>
          <p:nvPr/>
        </p:nvGrpSpPr>
        <p:grpSpPr>
          <a:xfrm>
            <a:off x="6432141" y="3204726"/>
            <a:ext cx="1267406" cy="1011505"/>
            <a:chOff x="6432141" y="3204726"/>
            <a:chExt cx="1267406" cy="1011505"/>
          </a:xfrm>
        </p:grpSpPr>
        <p:sp>
          <p:nvSpPr>
            <p:cNvPr id="294" name="上矢印 293"/>
            <p:cNvSpPr/>
            <p:nvPr/>
          </p:nvSpPr>
          <p:spPr>
            <a:xfrm rot="10800000">
              <a:off x="6432141" y="3204726"/>
              <a:ext cx="1267406" cy="1011505"/>
            </a:xfrm>
            <a:prstGeom prst="up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6" name="テキスト ボックス 295"/>
            <p:cNvSpPr txBox="1"/>
            <p:nvPr/>
          </p:nvSpPr>
          <p:spPr>
            <a:xfrm>
              <a:off x="6718147" y="3542486"/>
              <a:ext cx="723275" cy="307777"/>
            </a:xfrm>
            <a:prstGeom prst="rect">
              <a:avLst/>
            </a:prstGeom>
            <a:noFill/>
          </p:spPr>
          <p:txBody>
            <a:bodyPr wrap="none" rtlCol="0">
              <a:spAutoFit/>
            </a:bodyPr>
            <a:lstStyle/>
            <a:p>
              <a:r>
                <a:rPr kumimoji="1" lang="ja-JP" altLang="en-US" sz="1400" b="1" dirty="0">
                  <a:solidFill>
                    <a:schemeClr val="bg1"/>
                  </a:solidFill>
                  <a:latin typeface="Meiryo" charset="-128"/>
                  <a:ea typeface="Meiryo" charset="-128"/>
                  <a:cs typeface="Meiryo" charset="-128"/>
                </a:rPr>
                <a:t>最適解</a:t>
              </a:r>
            </a:p>
          </p:txBody>
        </p:sp>
      </p:grpSp>
      <p:grpSp>
        <p:nvGrpSpPr>
          <p:cNvPr id="6" name="グループ化 5">
            <a:extLst>
              <a:ext uri="{FF2B5EF4-FFF2-40B4-BE49-F238E27FC236}">
                <a16:creationId xmlns:a16="http://schemas.microsoft.com/office/drawing/2014/main" id="{96C24AFC-4134-234E-99A0-DDDBF04076F8}"/>
              </a:ext>
            </a:extLst>
          </p:cNvPr>
          <p:cNvGrpSpPr/>
          <p:nvPr/>
        </p:nvGrpSpPr>
        <p:grpSpPr>
          <a:xfrm>
            <a:off x="4165223" y="1400800"/>
            <a:ext cx="2492991" cy="1938481"/>
            <a:chOff x="4165223" y="1400800"/>
            <a:chExt cx="2492991" cy="1938481"/>
          </a:xfrm>
        </p:grpSpPr>
        <p:pic>
          <p:nvPicPr>
            <p:cNvPr id="13" name="図 12"/>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flipH="1">
              <a:off x="4445428" y="1400800"/>
              <a:ext cx="1932582" cy="1938481"/>
            </a:xfrm>
            <a:prstGeom prst="rect">
              <a:avLst/>
            </a:prstGeom>
          </p:spPr>
        </p:pic>
        <p:sp>
          <p:nvSpPr>
            <p:cNvPr id="14" name="テキスト ボックス 13"/>
            <p:cNvSpPr txBox="1"/>
            <p:nvPr/>
          </p:nvSpPr>
          <p:spPr>
            <a:xfrm>
              <a:off x="4165223" y="2151625"/>
              <a:ext cx="2492991" cy="553998"/>
            </a:xfrm>
            <a:prstGeom prst="rect">
              <a:avLst/>
            </a:prstGeom>
            <a:noFill/>
            <a:effectLst>
              <a:glow rad="228600">
                <a:schemeClr val="accent2">
                  <a:satMod val="175000"/>
                  <a:alpha val="40000"/>
                </a:schemeClr>
              </a:glow>
            </a:effectLst>
          </p:spPr>
          <p:txBody>
            <a:bodyPr wrap="none" rtlCol="0">
              <a:spAutoFit/>
            </a:bodyPr>
            <a:lstStyle/>
            <a:p>
              <a:pPr algn="ctr"/>
              <a:r>
                <a:rPr lang="ja-JP" altLang="en-US" sz="2000" b="1">
                  <a:solidFill>
                    <a:schemeClr val="bg1"/>
                  </a:solidFill>
                  <a:effectLst>
                    <a:glow rad="228600">
                      <a:schemeClr val="tx1">
                        <a:alpha val="40000"/>
                      </a:schemeClr>
                    </a:glow>
                  </a:effectLst>
                  <a:latin typeface="Hiragino Kaku Gothic Pro W6" charset="-128"/>
                  <a:ea typeface="Hiragino Kaku Gothic Pro W6" charset="-128"/>
                  <a:cs typeface="Hiragino Kaku Gothic Pro W6" charset="-128"/>
                </a:rPr>
                <a:t>シミュレーション</a:t>
              </a:r>
              <a:endParaRPr lang="en-US" altLang="ja-JP" sz="2000" b="1" dirty="0">
                <a:solidFill>
                  <a:schemeClr val="bg1"/>
                </a:solidFill>
                <a:effectLst>
                  <a:glow rad="228600">
                    <a:schemeClr val="tx1">
                      <a:alpha val="40000"/>
                    </a:schemeClr>
                  </a:glow>
                </a:effectLst>
                <a:latin typeface="Hiragino Kaku Gothic Pro W6" charset="-128"/>
                <a:ea typeface="Hiragino Kaku Gothic Pro W6" charset="-128"/>
                <a:cs typeface="Hiragino Kaku Gothic Pro W6" charset="-128"/>
              </a:endParaRPr>
            </a:p>
            <a:p>
              <a:pPr algn="ctr"/>
              <a:r>
                <a:rPr kumimoji="1" lang="ja-JP" altLang="en-US" sz="1000" b="1">
                  <a:solidFill>
                    <a:schemeClr val="bg1"/>
                  </a:solidFill>
                  <a:effectLst>
                    <a:glow rad="228600">
                      <a:schemeClr val="tx1">
                        <a:alpha val="40000"/>
                      </a:schemeClr>
                    </a:glow>
                  </a:effectLst>
                  <a:latin typeface="Hiragino Kaku Gothic Pro W6" charset="-128"/>
                  <a:ea typeface="Hiragino Kaku Gothic Pro W6" charset="-128"/>
                  <a:cs typeface="Hiragino Kaku Gothic Pro W6" charset="-128"/>
                </a:rPr>
                <a:t>デジタル・ツインを使って最適解を導出</a:t>
              </a:r>
            </a:p>
          </p:txBody>
        </p:sp>
      </p:grpSp>
    </p:spTree>
    <p:extLst>
      <p:ext uri="{BB962C8B-B14F-4D97-AF65-F5344CB8AC3E}">
        <p14:creationId xmlns:p14="http://schemas.microsoft.com/office/powerpoint/2010/main" val="1541868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heel(1)">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up)">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NC標準テンプレー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3ACBD"/>
        </a:solidFill>
        <a:ln>
          <a:noFill/>
        </a:ln>
        <a:effectLst>
          <a:outerShdw blurRad="50800" dist="38100" dir="2700000" algn="tl" rotWithShape="0">
            <a:prstClr val="black">
              <a:alpha val="40000"/>
            </a:prstClr>
          </a:outerShdw>
        </a:effectLst>
      </a:spPr>
      <a:bodyPr rtlCol="0" anchor="ctr"/>
      <a:lstStyle>
        <a:defPPr algn="ctr">
          <a:defRPr kumimoji="1" sz="1200" dirty="0">
            <a:solidFill>
              <a:srgbClr val="FFFFFF"/>
            </a:solidFill>
            <a:latin typeface="ＭＳ Ｐゴシック"/>
            <a:ea typeface="ＭＳ Ｐゴシック"/>
            <a:cs typeface="ＭＳ Ｐゴシック"/>
          </a:defRPr>
        </a:defPPr>
      </a:lstStyle>
      <a:style>
        <a:lnRef idx="2">
          <a:schemeClr val="dk1"/>
        </a:lnRef>
        <a:fillRef idx="1">
          <a:schemeClr val="lt1"/>
        </a:fillRef>
        <a:effectRef idx="0">
          <a:schemeClr val="dk1"/>
        </a:effectRef>
        <a:fontRef idx="minor">
          <a:schemeClr val="dk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15787</TotalTime>
  <Words>10763</Words>
  <Application>Microsoft Macintosh PowerPoint</Application>
  <PresentationFormat>画面に合わせる (4:3)</PresentationFormat>
  <Paragraphs>1207</Paragraphs>
  <Slides>51</Slides>
  <Notes>16</Notes>
  <HiddenSlides>0</HiddenSlides>
  <MMClips>1</MMClips>
  <ScaleCrop>false</ScaleCrop>
  <HeadingPairs>
    <vt:vector size="6" baseType="variant">
      <vt:variant>
        <vt:lpstr>使用されているフォント</vt:lpstr>
      </vt:variant>
      <vt:variant>
        <vt:i4>12</vt:i4>
      </vt:variant>
      <vt:variant>
        <vt:lpstr>テーマ</vt:lpstr>
      </vt:variant>
      <vt:variant>
        <vt:i4>1</vt:i4>
      </vt:variant>
      <vt:variant>
        <vt:lpstr>スライド タイトル</vt:lpstr>
      </vt:variant>
      <vt:variant>
        <vt:i4>51</vt:i4>
      </vt:variant>
    </vt:vector>
  </HeadingPairs>
  <TitlesOfParts>
    <vt:vector size="64" baseType="lpstr">
      <vt:lpstr>Hiragino Kaku Gothic Pro W6</vt:lpstr>
      <vt:lpstr>Hiragino Kaku Gothic StdN W8</vt:lpstr>
      <vt:lpstr>Hiragino Sans</vt:lpstr>
      <vt:lpstr>Meiryo UI</vt:lpstr>
      <vt:lpstr>ＭＳ Ｐゴシック</vt:lpstr>
      <vt:lpstr>Osaka-Mono</vt:lpstr>
      <vt:lpstr>Meiryo</vt:lpstr>
      <vt:lpstr>Meiryo</vt:lpstr>
      <vt:lpstr>American Typewriter</vt:lpstr>
      <vt:lpstr>Arial</vt:lpstr>
      <vt:lpstr>Calibri</vt:lpstr>
      <vt:lpstr>Wingdings</vt:lpstr>
      <vt:lpstr>NC標準テンプレート</vt:lpstr>
      <vt:lpstr>PowerPoint プレゼンテーション</vt:lpstr>
      <vt:lpstr>DXを支えるテクノロジー・トライアングル</vt:lpstr>
      <vt:lpstr>PowerPoint プレゼンテーション</vt:lpstr>
      <vt:lpstr>サイバーフィジカルシステムとIoT</vt:lpstr>
      <vt:lpstr>IoTとビジネス</vt:lpstr>
      <vt:lpstr>IoTが生みだす2つのループ</vt:lpstr>
      <vt:lpstr>IoTをビジネスにするための6つの前提</vt:lpstr>
      <vt:lpstr>IoTがもたらす2つのパラダイム・シフト</vt:lpstr>
      <vt:lpstr>デジタルツイン：現実世界の最適化</vt:lpstr>
      <vt:lpstr>デジタル・ツイン：現実世界の最適化／工場での適用</vt:lpstr>
      <vt:lpstr>デジタルツイン：サービス間連携による新規価値の創出</vt:lpstr>
      <vt:lpstr>モノのサービス化</vt:lpstr>
      <vt:lpstr>モノのサービス化：ソフトウェア化するモノ</vt:lpstr>
      <vt:lpstr>モノのサービス化：適用範囲の拡大</vt:lpstr>
      <vt:lpstr>モノのサービス化：メカニズム</vt:lpstr>
      <vt:lpstr>モノのサービス化：収益モデルの転換</vt:lpstr>
      <vt:lpstr>モノのサービス化：ビジネスの主役がモノからコトへ</vt:lpstr>
      <vt:lpstr>モノのサービス化：サービス・ビジネスの構造</vt:lpstr>
      <vt:lpstr>モノのサービス化：ビジネス価値の比較</vt:lpstr>
      <vt:lpstr>モノのサービス化：これからのビジネスの方向</vt:lpstr>
      <vt:lpstr>モノのサービス化：ビジネス事例</vt:lpstr>
      <vt:lpstr>モノのサービス化：ビジネス・モデルの変革</vt:lpstr>
      <vt:lpstr>モノのサービス化： TOYOT Woven City</vt:lpstr>
      <vt:lpstr>属性データと行動データ</vt:lpstr>
      <vt:lpstr>データとモノ／コト・ビジネスの関係</vt:lpstr>
      <vt:lpstr>データ活用の前提はData Virtuous Cycle を実装すること</vt:lpstr>
      <vt:lpstr>PowerPoint プレゼンテーション</vt:lpstr>
      <vt:lpstr>IoTの機能と役割の4段階</vt:lpstr>
      <vt:lpstr>IoTの3層構造</vt:lpstr>
      <vt:lpstr>機能階層のシフト</vt:lpstr>
      <vt:lpstr>デバイス側のAIチップ（エッジAIチップ）の必要性</vt:lpstr>
      <vt:lpstr>超分散の時代</vt:lpstr>
      <vt:lpstr>IoTの目指していること</vt:lpstr>
      <vt:lpstr>IoT World Forumのリファレンス･モデル</vt:lpstr>
      <vt:lpstr>MaaS（Mobility as a Service）</vt:lpstr>
      <vt:lpstr>MaaS（Mobility as a Service）</vt:lpstr>
      <vt:lpstr>MaaSのレベル定義</vt:lpstr>
      <vt:lpstr>MaaSエコシステムのフレームワーク</vt:lpstr>
      <vt:lpstr>PowerPoint プレゼンテーション</vt:lpstr>
      <vt:lpstr>移動体通信システムの歴史</vt:lpstr>
      <vt:lpstr>5Gの3つの特徴</vt:lpstr>
      <vt:lpstr>5Gの３つの特性</vt:lpstr>
      <vt:lpstr>5Gの３つの特性とアプリケーション</vt:lpstr>
      <vt:lpstr>5Gの社会実装に向けたロードマップ</vt:lpstr>
      <vt:lpstr>5Gの普及段階</vt:lpstr>
      <vt:lpstr>ローカル5G（Private 5G）</vt:lpstr>
      <vt:lpstr>キャリア5G/ローカル5G/WiFi6の比較</vt:lpstr>
      <vt:lpstr>第５世代通信におけるネットワーク・スライス</vt:lpstr>
      <vt:lpstr>第５世代通信におけるネットワーク・スライス</vt:lpstr>
      <vt:lpstr>つながることが前提の社会やビジネス</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デジタル・トランスフォーメーションとこれからの働き方 　テレワーク推進の先に見えてくる働き方とは</dc:title>
  <dc:creator>斎藤昌義</dc:creator>
  <cp:lastModifiedBy>斎藤昌義</cp:lastModifiedBy>
  <cp:revision>332</cp:revision>
  <dcterms:created xsi:type="dcterms:W3CDTF">2020-07-18T00:38:33Z</dcterms:created>
  <dcterms:modified xsi:type="dcterms:W3CDTF">2021-10-20T11:39:44Z</dcterms:modified>
</cp:coreProperties>
</file>