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2146846767" r:id="rId2"/>
    <p:sldId id="719" r:id="rId3"/>
    <p:sldId id="4531" r:id="rId4"/>
    <p:sldId id="4544" r:id="rId5"/>
    <p:sldId id="2146846911" r:id="rId6"/>
    <p:sldId id="5265" r:id="rId7"/>
    <p:sldId id="2076137763" r:id="rId8"/>
    <p:sldId id="2076137849" r:id="rId9"/>
    <p:sldId id="2076137593" r:id="rId10"/>
    <p:sldId id="5377" r:id="rId11"/>
    <p:sldId id="2076137511" r:id="rId12"/>
    <p:sldId id="2146846905" r:id="rId13"/>
    <p:sldId id="2076137818" r:id="rId14"/>
    <p:sldId id="2076137899" r:id="rId15"/>
    <p:sldId id="2146846909" r:id="rId16"/>
    <p:sldId id="2076137594" r:id="rId17"/>
    <p:sldId id="2146846912" r:id="rId18"/>
    <p:sldId id="5379" r:id="rId19"/>
    <p:sldId id="4939" r:id="rId20"/>
    <p:sldId id="2076137646" r:id="rId21"/>
    <p:sldId id="2146846867" r:id="rId22"/>
    <p:sldId id="2146846755" r:id="rId23"/>
    <p:sldId id="2146846756" r:id="rId24"/>
    <p:sldId id="2146846749" r:id="rId25"/>
    <p:sldId id="4647" r:id="rId26"/>
    <p:sldId id="2146846806" r:id="rId27"/>
    <p:sldId id="4634" r:id="rId28"/>
    <p:sldId id="2076137851" r:id="rId29"/>
    <p:sldId id="5395" r:id="rId30"/>
    <p:sldId id="2076137714" r:id="rId31"/>
    <p:sldId id="2076137715" r:id="rId32"/>
    <p:sldId id="2146846757" r:id="rId33"/>
    <p:sldId id="2076137718" r:id="rId34"/>
    <p:sldId id="2146846758" r:id="rId35"/>
    <p:sldId id="2076137721" r:id="rId36"/>
    <p:sldId id="2146846761" r:id="rId37"/>
    <p:sldId id="2146846874" r:id="rId38"/>
    <p:sldId id="2146846732" r:id="rId39"/>
    <p:sldId id="2146846797" r:id="rId40"/>
    <p:sldId id="2076137722" r:id="rId41"/>
    <p:sldId id="4652" r:id="rId42"/>
    <p:sldId id="2076137512" r:id="rId43"/>
    <p:sldId id="2076137533" r:id="rId44"/>
    <p:sldId id="2076137723" r:id="rId45"/>
    <p:sldId id="2146846769" r:id="rId46"/>
    <p:sldId id="2146846770" r:id="rId47"/>
    <p:sldId id="2146846891" r:id="rId48"/>
    <p:sldId id="2146846892" r:id="rId49"/>
    <p:sldId id="2146846808" r:id="rId50"/>
    <p:sldId id="2146846772" r:id="rId51"/>
    <p:sldId id="2146846898" r:id="rId52"/>
    <p:sldId id="2146846811" r:id="rId53"/>
    <p:sldId id="2146846812" r:id="rId54"/>
    <p:sldId id="2146846910" r:id="rId55"/>
    <p:sldId id="2146846814" r:id="rId56"/>
    <p:sldId id="2146846815" r:id="rId57"/>
    <p:sldId id="2146846816" r:id="rId58"/>
    <p:sldId id="2146846853" r:id="rId59"/>
    <p:sldId id="2146846855" r:id="rId60"/>
    <p:sldId id="2146846872" r:id="rId61"/>
    <p:sldId id="715" r:id="rId62"/>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1"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F33E8"/>
    <a:srgbClr val="FF6666"/>
    <a:srgbClr val="E46C0A"/>
    <a:srgbClr val="77933C"/>
    <a:srgbClr val="953735"/>
    <a:srgbClr val="FF0000"/>
    <a:srgbClr val="0070C0"/>
    <a:srgbClr val="00B0F0"/>
    <a:srgbClr val="FFFF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86"/>
    <p:restoredTop sz="94042" autoAdjust="0"/>
  </p:normalViewPr>
  <p:slideViewPr>
    <p:cSldViewPr snapToGrid="0" snapToObjects="1" showGuides="1">
      <p:cViewPr varScale="1">
        <p:scale>
          <a:sx n="237" d="100"/>
          <a:sy n="237" d="100"/>
        </p:scale>
        <p:origin x="200" y="680"/>
      </p:cViewPr>
      <p:guideLst>
        <p:guide orient="horz" pos="981"/>
        <p:guide pos="2880"/>
      </p:guideLst>
    </p:cSldViewPr>
  </p:slideViewPr>
  <p:outlineViewPr>
    <p:cViewPr>
      <p:scale>
        <a:sx n="33" d="100"/>
        <a:sy n="33" d="100"/>
      </p:scale>
      <p:origin x="0" y="-1712"/>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2022/2/9</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2022/2/9</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mzn.to/36Rq4rh"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2500083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082837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a:solidFill>
                  <a:schemeClr val="tx1"/>
                </a:solidFill>
                <a:effectLst/>
                <a:latin typeface="+mn-lt"/>
                <a:ea typeface="+mn-ea"/>
                <a:cs typeface="+mn-cs"/>
              </a:rPr>
              <a:t>米コロンビア大学ビジネス・スクール教授、リタ・マグレイスは、自著「</a:t>
            </a:r>
            <a:r>
              <a:rPr kumimoji="1" lang="en" altLang="ja-JP" sz="1200" b="0" i="0" kern="1200" dirty="0">
                <a:solidFill>
                  <a:schemeClr val="tx1"/>
                </a:solidFill>
                <a:effectLst/>
                <a:latin typeface="+mn-lt"/>
                <a:ea typeface="+mn-ea"/>
                <a:cs typeface="+mn-cs"/>
              </a:rPr>
              <a:t>The End of Competitive Advantage</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邦訳：</a:t>
            </a:r>
            <a:r>
              <a:rPr kumimoji="1" lang="ja-JP" altLang="en-US" sz="1200" b="0" i="0" u="none" strike="noStrike" kern="1200">
                <a:solidFill>
                  <a:schemeClr val="tx1"/>
                </a:solidFill>
                <a:effectLst/>
                <a:latin typeface="+mn-lt"/>
                <a:ea typeface="+mn-ea"/>
                <a:cs typeface="+mn-cs"/>
                <a:hlinkClick r:id="rId3"/>
              </a:rPr>
              <a:t>競争優位の終焉</a:t>
            </a:r>
            <a:r>
              <a:rPr kumimoji="1" lang="ja-JP" altLang="en-US" sz="1200" b="0" i="0" kern="1200">
                <a:solidFill>
                  <a:schemeClr val="tx1"/>
                </a:solidFill>
                <a:effectLst/>
                <a:latin typeface="+mn-lt"/>
                <a:ea typeface="+mn-ea"/>
                <a:cs typeface="+mn-cs"/>
              </a:rPr>
              <a:t>）」中で、ビジネスにおける</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つの基本的な想定が、大きく変わってしまったと論じています。</a:t>
            </a:r>
          </a:p>
          <a:p>
            <a:pPr fontAlgn="base"/>
            <a:r>
              <a:rPr kumimoji="1" lang="ja-JP" altLang="en-US" sz="1200" b="0" i="0" kern="1200">
                <a:solidFill>
                  <a:schemeClr val="tx1"/>
                </a:solidFill>
                <a:effectLst/>
                <a:latin typeface="+mn-lt"/>
                <a:ea typeface="+mn-ea"/>
                <a:cs typeface="+mn-cs"/>
              </a:rPr>
              <a:t>ひとつは「業界という枠組みが存在する」ということです。かつて業界は変化の少ない競争要因に支配されており、その動向を見極め、適切な戦略を構築できれば、長期安定的なビジネス・モデルを描けるという考え方が常識でした。業界が囲い込む市場はある程度予測可能であり、それに基づき</a:t>
            </a:r>
            <a:r>
              <a:rPr kumimoji="1" lang="en-US" altLang="ja-JP" sz="1200" b="0" i="0" kern="1200" dirty="0">
                <a:solidFill>
                  <a:schemeClr val="tx1"/>
                </a:solidFill>
                <a:effectLst/>
                <a:latin typeface="+mn-lt"/>
                <a:ea typeface="+mn-ea"/>
                <a:cs typeface="+mn-cs"/>
              </a:rPr>
              <a:t>5</a:t>
            </a:r>
            <a:r>
              <a:rPr kumimoji="1" lang="ja-JP" altLang="en-US" sz="1200" b="0" i="0" kern="1200">
                <a:solidFill>
                  <a:schemeClr val="tx1"/>
                </a:solidFill>
                <a:effectLst/>
                <a:latin typeface="+mn-lt"/>
                <a:ea typeface="+mn-ea"/>
                <a:cs typeface="+mn-cs"/>
              </a:rPr>
              <a:t>年計画を立案すれば、修正はあるにしても、計画を遂行できると考えられてきたのです。</a:t>
            </a:r>
          </a:p>
          <a:p>
            <a:pPr fontAlgn="base"/>
            <a:r>
              <a:rPr kumimoji="1" lang="ja-JP" altLang="en-US" sz="1200" b="0" i="0" kern="1200">
                <a:solidFill>
                  <a:schemeClr val="tx1"/>
                </a:solidFill>
                <a:effectLst/>
                <a:latin typeface="+mn-lt"/>
                <a:ea typeface="+mn-ea"/>
                <a:cs typeface="+mn-cs"/>
              </a:rPr>
              <a:t>もうひとつは、「一旦確立された競争優位は継続する」というものです。ある業界で確固たる地位を築けば、業績は維持されます。その競争優位性を中心に据えて従業員を育て、組織に配置すれば良かったのです。ひとつの優位性が持続する世界では当然ながらその枠組みの中で仕事の効率を上げ、コストを削る一方で、既存の優位性を維持できる人材が昇進します。このような観点から人材を振り向ける事業構造は好業績をもたらしました。この優位性を中心に置いて、組織や業務プロセスを常に最適化すれば事業の成長と持続は保証されていたのです。</a:t>
            </a:r>
          </a:p>
          <a:p>
            <a:pPr fontAlgn="base"/>
            <a:r>
              <a:rPr kumimoji="1" lang="ja-JP" altLang="en-US" sz="1200" b="0" i="0" kern="1200">
                <a:solidFill>
                  <a:schemeClr val="tx1"/>
                </a:solidFill>
                <a:effectLst/>
                <a:latin typeface="+mn-lt"/>
                <a:ea typeface="+mn-ea"/>
                <a:cs typeface="+mn-cs"/>
              </a:rPr>
              <a:t>この</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つの基本想定がもはや成り立たなくなってしまったというのです。事実、業界を越えた異業種の企業が、業界の既存の競争原理を破壊しています。例えば、</a:t>
            </a:r>
            <a:r>
              <a:rPr kumimoji="1" lang="en" altLang="ja-JP" sz="1200" b="0" i="0" kern="1200" dirty="0">
                <a:solidFill>
                  <a:schemeClr val="tx1"/>
                </a:solidFill>
                <a:effectLst/>
                <a:latin typeface="+mn-lt"/>
                <a:ea typeface="+mn-ea"/>
                <a:cs typeface="+mn-cs"/>
              </a:rPr>
              <a:t>Uber</a:t>
            </a:r>
            <a:r>
              <a:rPr kumimoji="1" lang="ja-JP" altLang="en-US" sz="1200" b="0" i="0" kern="1200">
                <a:solidFill>
                  <a:schemeClr val="tx1"/>
                </a:solidFill>
                <a:effectLst/>
                <a:latin typeface="+mn-lt"/>
                <a:ea typeface="+mn-ea"/>
                <a:cs typeface="+mn-cs"/>
              </a:rPr>
              <a:t>はタクシーやレンタカー業界を破壊し、</a:t>
            </a:r>
            <a:r>
              <a:rPr kumimoji="1" lang="en" altLang="ja-JP" sz="1200" b="0" i="0" kern="1200" dirty="0" err="1">
                <a:solidFill>
                  <a:schemeClr val="tx1"/>
                </a:solidFill>
                <a:effectLst/>
                <a:latin typeface="+mn-lt"/>
                <a:ea typeface="+mn-ea"/>
                <a:cs typeface="+mn-cs"/>
              </a:rPr>
              <a:t>airbnb</a:t>
            </a:r>
            <a:r>
              <a:rPr kumimoji="1" lang="ja-JP" altLang="en-US" sz="1200" b="0" i="0" kern="1200">
                <a:solidFill>
                  <a:schemeClr val="tx1"/>
                </a:solidFill>
                <a:effectLst/>
                <a:latin typeface="+mn-lt"/>
                <a:ea typeface="+mn-ea"/>
                <a:cs typeface="+mn-cs"/>
              </a:rPr>
              <a:t>はホテルや旅館業界を破壊しつつあります。</a:t>
            </a:r>
            <a:r>
              <a:rPr kumimoji="1" lang="en" altLang="ja-JP" sz="1200" b="0" i="0" kern="1200" dirty="0">
                <a:solidFill>
                  <a:schemeClr val="tx1"/>
                </a:solidFill>
                <a:effectLst/>
                <a:latin typeface="+mn-lt"/>
                <a:ea typeface="+mn-ea"/>
                <a:cs typeface="+mn-cs"/>
              </a:rPr>
              <a:t>Netflix</a:t>
            </a:r>
            <a:r>
              <a:rPr kumimoji="1" lang="ja-JP" altLang="en-US" sz="1200" b="0" i="0" kern="1200">
                <a:solidFill>
                  <a:schemeClr val="tx1"/>
                </a:solidFill>
                <a:effectLst/>
                <a:latin typeface="+mn-lt"/>
                <a:ea typeface="+mn-ea"/>
                <a:cs typeface="+mn-cs"/>
              </a:rPr>
              <a:t>や</a:t>
            </a:r>
            <a:r>
              <a:rPr kumimoji="1" lang="en" altLang="ja-JP" sz="1200" b="0" i="0" kern="1200" dirty="0">
                <a:solidFill>
                  <a:schemeClr val="tx1"/>
                </a:solidFill>
                <a:effectLst/>
                <a:latin typeface="+mn-lt"/>
                <a:ea typeface="+mn-ea"/>
                <a:cs typeface="+mn-cs"/>
              </a:rPr>
              <a:t>Spotify</a:t>
            </a:r>
            <a:r>
              <a:rPr kumimoji="1" lang="ja-JP" altLang="en-US" sz="1200" b="0" i="0" kern="1200">
                <a:solidFill>
                  <a:schemeClr val="tx1"/>
                </a:solidFill>
                <a:effectLst/>
                <a:latin typeface="+mn-lt"/>
                <a:ea typeface="+mn-ea"/>
                <a:cs typeface="+mn-cs"/>
              </a:rPr>
              <a:t>はレンタル･ビデオ業界やエンターテイメント産業を破壊しつつあります。それもあっという間のことです。</a:t>
            </a:r>
          </a:p>
          <a:p>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344136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a:effectLst/>
              </a:rPr>
              <a:t>「市場の変化に合わせて、戦略を動かし続ける」</a:t>
            </a:r>
          </a:p>
          <a:p>
            <a:pPr fontAlgn="base"/>
            <a:r>
              <a:rPr kumimoji="1" lang="ja-JP" altLang="en-US" sz="1200" b="0" i="0" kern="1200">
                <a:solidFill>
                  <a:schemeClr val="tx1"/>
                </a:solidFill>
                <a:effectLst/>
                <a:latin typeface="+mn-lt"/>
                <a:ea typeface="+mn-ea"/>
                <a:cs typeface="+mn-cs"/>
              </a:rPr>
              <a:t>そうしなければ、企業のもつ競争優位性が、あっという間に消えてしまうこのような市場の特性を「ハイパーコンペティション」として紹介しています。いまビジネスは、このような状況に置かれているのです。</a:t>
            </a:r>
          </a:p>
          <a:p>
            <a:pPr fontAlgn="base"/>
            <a:r>
              <a:rPr kumimoji="1" lang="ja-JP" altLang="en-US" sz="1200" b="0" i="0" kern="1200">
                <a:solidFill>
                  <a:schemeClr val="tx1"/>
                </a:solidFill>
                <a:effectLst/>
                <a:latin typeface="+mn-lt"/>
                <a:ea typeface="+mn-ea"/>
                <a:cs typeface="+mn-cs"/>
              </a:rPr>
              <a:t>業界に突如として現れる破壊者たち、予測不可能な市場環境、めまぐるしく変わる顧客ニーズの変化など、ビジネス環境は、これまでになく不確実性が高まっています。このような環境にあっても事業を継続させなくては、企業の存続はあり得ません。</a:t>
            </a:r>
          </a:p>
          <a:p>
            <a:pPr fontAlgn="base"/>
            <a:r>
              <a:rPr kumimoji="1" lang="ja-JP" altLang="en-US" sz="1200" b="0" i="0" kern="1200">
                <a:solidFill>
                  <a:schemeClr val="tx1"/>
                </a:solidFill>
                <a:effectLst/>
                <a:latin typeface="+mn-lt"/>
                <a:ea typeface="+mn-ea"/>
                <a:cs typeface="+mn-cs"/>
              </a:rPr>
              <a:t>しかし、不確実性の高い世の中で「長期計画的に</a:t>
            </a:r>
            <a:r>
              <a:rPr kumimoji="1" lang="en" altLang="ja-JP" sz="1200" b="0" i="0" kern="1200" dirty="0">
                <a:solidFill>
                  <a:schemeClr val="tx1"/>
                </a:solidFill>
                <a:effectLst/>
                <a:latin typeface="+mn-lt"/>
                <a:ea typeface="+mn-ea"/>
                <a:cs typeface="+mn-cs"/>
              </a:rPr>
              <a:t>PDCA</a:t>
            </a:r>
            <a:r>
              <a:rPr kumimoji="1" lang="ja-JP" altLang="en-US" sz="1200" b="0" i="0" kern="1200">
                <a:solidFill>
                  <a:schemeClr val="tx1"/>
                </a:solidFill>
                <a:effectLst/>
                <a:latin typeface="+mn-lt"/>
                <a:ea typeface="+mn-ea"/>
                <a:cs typeface="+mn-cs"/>
              </a:rPr>
              <a:t>サイクルを回す」といった従来のやり方では、成長はおろか、生き残ることさえできなくなりました。ビジネス・チャンスは長居することはなく、激しく変化する時代にあってチャンスを掴むにはタイミングを逃さないスピードが必要です。顧客ニーズもどんどん変わり、状況に応じ変化する顧客やニーズへの対応スピードが企業の価値を左右します。競合もまた入れ代わり立ち代わりやって来ます。決断と行動が遅れると致命的な結果を招きかね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1587490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a:effectLst/>
              </a:rPr>
              <a:t>社会環境が複雑性を増し将来の予測が困難な状況</a:t>
            </a:r>
          </a:p>
          <a:p>
            <a:pPr fontAlgn="base"/>
            <a:r>
              <a:rPr kumimoji="1" lang="ja-JP" altLang="en-US" sz="1200" b="0" i="0" kern="1200">
                <a:solidFill>
                  <a:schemeClr val="tx1"/>
                </a:solidFill>
                <a:effectLst/>
                <a:latin typeface="+mn-lt"/>
                <a:ea typeface="+mn-ea"/>
                <a:cs typeface="+mn-cs"/>
              </a:rPr>
              <a:t>まさに私たちが置かれているこのような状況を「</a:t>
            </a:r>
            <a:r>
              <a:rPr kumimoji="1" lang="en" altLang="ja-JP" sz="1200" b="0" i="0" kern="1200" dirty="0">
                <a:solidFill>
                  <a:schemeClr val="tx1"/>
                </a:solidFill>
                <a:effectLst/>
                <a:latin typeface="+mn-lt"/>
                <a:ea typeface="+mn-ea"/>
                <a:cs typeface="+mn-cs"/>
              </a:rPr>
              <a:t>VUCA(</a:t>
            </a:r>
            <a:r>
              <a:rPr kumimoji="1" lang="ja-JP" altLang="en-US" sz="1200" b="0" i="0" kern="1200">
                <a:solidFill>
                  <a:schemeClr val="tx1"/>
                </a:solidFill>
                <a:effectLst/>
                <a:latin typeface="+mn-lt"/>
                <a:ea typeface="+mn-ea"/>
                <a:cs typeface="+mn-cs"/>
              </a:rPr>
              <a:t>ブーカ</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」と呼びます。</a:t>
            </a:r>
            <a:r>
              <a:rPr kumimoji="1" lang="en" altLang="ja-JP" sz="1200" b="0" i="0" kern="1200" dirty="0">
                <a:solidFill>
                  <a:schemeClr val="tx1"/>
                </a:solidFill>
                <a:effectLst/>
                <a:latin typeface="+mn-lt"/>
                <a:ea typeface="+mn-ea"/>
                <a:cs typeface="+mn-cs"/>
              </a:rPr>
              <a:t>Volatility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変動性）、</a:t>
            </a:r>
            <a:r>
              <a:rPr kumimoji="1" lang="en" altLang="ja-JP" sz="1200" b="0" i="0" kern="1200" dirty="0">
                <a:solidFill>
                  <a:schemeClr val="tx1"/>
                </a:solidFill>
                <a:effectLst/>
                <a:latin typeface="+mn-lt"/>
                <a:ea typeface="+mn-ea"/>
                <a:cs typeface="+mn-cs"/>
              </a:rPr>
              <a:t>Uncertainty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不確実性）、</a:t>
            </a:r>
            <a:r>
              <a:rPr kumimoji="1" lang="en" altLang="ja-JP" sz="1200" b="0" i="0" kern="1200" dirty="0">
                <a:solidFill>
                  <a:schemeClr val="tx1"/>
                </a:solidFill>
                <a:effectLst/>
                <a:latin typeface="+mn-lt"/>
                <a:ea typeface="+mn-ea"/>
                <a:cs typeface="+mn-cs"/>
              </a:rPr>
              <a:t>Complexity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複雑性）、</a:t>
            </a:r>
            <a:r>
              <a:rPr kumimoji="1" lang="en" altLang="ja-JP" sz="1200" b="0" i="0" kern="1200" dirty="0">
                <a:solidFill>
                  <a:schemeClr val="tx1"/>
                </a:solidFill>
                <a:effectLst/>
                <a:latin typeface="+mn-lt"/>
                <a:ea typeface="+mn-ea"/>
                <a:cs typeface="+mn-cs"/>
              </a:rPr>
              <a:t>Ambiguity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曖昧性）という</a:t>
            </a:r>
            <a:r>
              <a:rPr kumimoji="1" lang="en-US" altLang="ja-JP" sz="1200" b="0" i="0" kern="1200" dirty="0">
                <a:solidFill>
                  <a:schemeClr val="tx1"/>
                </a:solidFill>
                <a:effectLst/>
                <a:latin typeface="+mn-lt"/>
                <a:ea typeface="+mn-ea"/>
                <a:cs typeface="+mn-cs"/>
              </a:rPr>
              <a:t>4</a:t>
            </a:r>
            <a:r>
              <a:rPr kumimoji="1" lang="ja-JP" altLang="en-US" sz="1200" b="0" i="0" kern="1200">
                <a:solidFill>
                  <a:schemeClr val="tx1"/>
                </a:solidFill>
                <a:effectLst/>
                <a:latin typeface="+mn-lt"/>
                <a:ea typeface="+mn-ea"/>
                <a:cs typeface="+mn-cs"/>
              </a:rPr>
              <a:t>つのキーワードの頭文字から取った言葉で、</a:t>
            </a:r>
            <a:r>
              <a:rPr kumimoji="1" lang="en-US" altLang="ja-JP" sz="1200" b="0" i="0" kern="1200" dirty="0">
                <a:solidFill>
                  <a:schemeClr val="tx1"/>
                </a:solidFill>
                <a:effectLst/>
                <a:latin typeface="+mn-lt"/>
                <a:ea typeface="+mn-ea"/>
                <a:cs typeface="+mn-cs"/>
              </a:rPr>
              <a:t>2016</a:t>
            </a:r>
            <a:r>
              <a:rPr kumimoji="1" lang="ja-JP" altLang="en-US" sz="1200" b="0" i="0" kern="1200">
                <a:solidFill>
                  <a:schemeClr val="tx1"/>
                </a:solidFill>
                <a:effectLst/>
                <a:latin typeface="+mn-lt"/>
                <a:ea typeface="+mn-ea"/>
                <a:cs typeface="+mn-cs"/>
              </a:rPr>
              <a:t>年のダボス会議（世界経済フォーラム）で使われ、注目されるようになりました。昨今は、ビジネスシーンでも一般的に使用されており、コロナ禍によって我々は身をもって体験していると言えるでしょう。いまや働き方や組織のあり方、経営などの方針に関わる考え方の前提にもなっています。</a:t>
            </a:r>
          </a:p>
          <a:p>
            <a:pPr fontAlgn="base"/>
            <a:r>
              <a:rPr lang="en" altLang="ja-JP" b="1" dirty="0">
                <a:effectLst/>
              </a:rPr>
              <a:t>Volatility</a:t>
            </a:r>
            <a:r>
              <a:rPr lang="ja-JP" altLang="en" b="1">
                <a:effectLst/>
              </a:rPr>
              <a:t>（</a:t>
            </a:r>
            <a:r>
              <a:rPr lang="ja-JP" altLang="en-US" b="1">
                <a:effectLst/>
              </a:rPr>
              <a:t>変動性）</a:t>
            </a:r>
            <a:br>
              <a:rPr lang="ja-JP" altLang="en-US" b="1">
                <a:effectLst/>
              </a:rPr>
            </a:br>
            <a:r>
              <a:rPr lang="ja-JP" altLang="en-US">
                <a:effectLst/>
              </a:rPr>
              <a:t>テクノロジーの進化や社会常識の変化など、価値観や社会の仕組みなどが猛烈なスピードで変化し、先の見通しを立てることが困難。変化の度合いや割合も大きく、変動性を予想するのは難しくなっている。</a:t>
            </a:r>
          </a:p>
          <a:p>
            <a:pPr fontAlgn="base"/>
            <a:r>
              <a:rPr lang="en" altLang="ja-JP" b="1" dirty="0">
                <a:effectLst/>
              </a:rPr>
              <a:t>Uncertainty</a:t>
            </a:r>
            <a:r>
              <a:rPr lang="ja-JP" altLang="en" b="1">
                <a:effectLst/>
              </a:rPr>
              <a:t>（</a:t>
            </a:r>
            <a:r>
              <a:rPr lang="ja-JP" altLang="en-US" b="1">
                <a:effectLst/>
              </a:rPr>
              <a:t>不確実性）</a:t>
            </a:r>
            <a:br>
              <a:rPr lang="ja-JP" altLang="en-US" b="1">
                <a:effectLst/>
              </a:rPr>
            </a:br>
            <a:r>
              <a:rPr lang="ja-JP" altLang="en-US">
                <a:effectLst/>
              </a:rPr>
              <a:t>イギリスの</a:t>
            </a:r>
            <a:r>
              <a:rPr lang="en" altLang="ja-JP" dirty="0">
                <a:effectLst/>
              </a:rPr>
              <a:t>EU</a:t>
            </a:r>
            <a:r>
              <a:rPr lang="ja-JP" altLang="en-US">
                <a:effectLst/>
              </a:rPr>
              <a:t>離脱、米中貿易戦、民族間紛争など、現代を取り巻く情勢は、予断を許さなない状況であって、さまざまなリスクに対応しなければならない状況に置かれている。</a:t>
            </a:r>
          </a:p>
          <a:p>
            <a:pPr fontAlgn="base"/>
            <a:r>
              <a:rPr lang="en" altLang="ja-JP" b="1" dirty="0">
                <a:effectLst/>
              </a:rPr>
              <a:t>Complexity</a:t>
            </a:r>
            <a:r>
              <a:rPr lang="ja-JP" altLang="en" b="1">
                <a:effectLst/>
              </a:rPr>
              <a:t>（</a:t>
            </a:r>
            <a:r>
              <a:rPr lang="ja-JP" altLang="en-US" b="1">
                <a:effectLst/>
              </a:rPr>
              <a:t>複雑性）</a:t>
            </a:r>
            <a:br>
              <a:rPr lang="ja-JP" altLang="en-US" b="1">
                <a:effectLst/>
              </a:rPr>
            </a:br>
            <a:r>
              <a:rPr lang="ja-JP" altLang="en-US">
                <a:effectLst/>
              </a:rPr>
              <a:t>一つの企業、一つの国で解決できる問題が極端に少なくなった。地球規模でパラメータが複雑に絡み合っているため、問題解決は単純ではなく、より一層困難なものになりつつある。</a:t>
            </a:r>
          </a:p>
          <a:p>
            <a:pPr fontAlgn="base"/>
            <a:r>
              <a:rPr lang="en" altLang="ja-JP" b="1" dirty="0">
                <a:effectLst/>
              </a:rPr>
              <a:t>Ambiguity</a:t>
            </a:r>
            <a:r>
              <a:rPr lang="ja-JP" altLang="en" b="1">
                <a:effectLst/>
              </a:rPr>
              <a:t>（</a:t>
            </a:r>
            <a:r>
              <a:rPr lang="ja-JP" altLang="en-US" b="1">
                <a:effectLst/>
              </a:rPr>
              <a:t>曖昧性）</a:t>
            </a:r>
            <a:br>
              <a:rPr lang="ja-JP" altLang="en-US" b="1">
                <a:effectLst/>
              </a:rPr>
            </a:br>
            <a:r>
              <a:rPr lang="ja-JP" altLang="en-US">
                <a:effectLst/>
              </a:rPr>
              <a:t>変動性、不確実性、複雑性がり、因果関係が不明、かつ前例のない出来事が増え、過去の実績や成功例に基づいた方法が通用しない時代となりつつある。</a:t>
            </a:r>
          </a:p>
          <a:p>
            <a:pPr fontAlgn="base"/>
            <a:r>
              <a:rPr kumimoji="1" lang="ja-JP" altLang="en-US" sz="1200" b="0" i="0" kern="1200">
                <a:solidFill>
                  <a:schemeClr val="tx1"/>
                </a:solidFill>
                <a:effectLst/>
                <a:latin typeface="+mn-lt"/>
                <a:ea typeface="+mn-ea"/>
                <a:cs typeface="+mn-cs"/>
              </a:rPr>
              <a:t>見通すことのできない未来に対して、あるいは、理解できない現状に対して、事業を継続していくには、古き良き時代の時間感覚では対処できません。予測不可能な変化に俊敏に対処できる圧倒的スピードを獲得するしかないのです。</a:t>
            </a:r>
          </a:p>
          <a:p>
            <a:pPr fontAlgn="base"/>
            <a:r>
              <a:rPr kumimoji="1" lang="ja-JP" altLang="en-US" sz="1200" b="0" i="0" kern="1200">
                <a:solidFill>
                  <a:schemeClr val="tx1"/>
                </a:solidFill>
                <a:effectLst/>
                <a:latin typeface="+mn-lt"/>
                <a:ea typeface="+mn-ea"/>
                <a:cs typeface="+mn-cs"/>
              </a:rPr>
              <a:t>デジタル・トランスフォーメーションとは、デジタル技術を使って既存を改善することや、デジタル技術を使って新しい事業を立ち上げることではありません。このような時間感覚の変化に対処するために、本質的に、あるいは根本的に、「圧倒的なビジネス・スピード」を駆使できる企業の文化や風土へと、自らが変革することを意味する言葉なので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543514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en-US" altLang="ja-JP" dirty="0">
                <a:effectLst/>
              </a:rPr>
              <a:t>3</a:t>
            </a:r>
            <a:r>
              <a:rPr lang="ja-JP" altLang="en-US">
                <a:effectLst/>
              </a:rPr>
              <a:t>年間の中長期計画</a:t>
            </a:r>
          </a:p>
          <a:p>
            <a:pPr fontAlgn="base"/>
            <a:r>
              <a:rPr lang="ja-JP" altLang="en-US">
                <a:effectLst/>
              </a:rPr>
              <a:t>１年に一度の年度計画</a:t>
            </a:r>
          </a:p>
          <a:p>
            <a:pPr fontAlgn="base"/>
            <a:r>
              <a:rPr lang="ja-JP" altLang="en-US">
                <a:effectLst/>
              </a:rPr>
              <a:t>半年に一度の設備投資</a:t>
            </a:r>
          </a:p>
          <a:p>
            <a:pPr fontAlgn="base"/>
            <a:r>
              <a:rPr lang="ja-JP" altLang="en-US">
                <a:effectLst/>
              </a:rPr>
              <a:t>月例の定例役員会</a:t>
            </a:r>
          </a:p>
          <a:p>
            <a:pPr fontAlgn="base"/>
            <a:r>
              <a:rPr lang="ja-JP" altLang="en-US">
                <a:effectLst/>
              </a:rPr>
              <a:t>週次の部門会議</a:t>
            </a:r>
          </a:p>
          <a:p>
            <a:pPr fontAlgn="base"/>
            <a:r>
              <a:rPr kumimoji="1" lang="ja-JP" altLang="en-US" sz="1200" b="0" i="0" kern="1200">
                <a:solidFill>
                  <a:schemeClr val="tx1"/>
                </a:solidFill>
                <a:effectLst/>
                <a:latin typeface="+mn-lt"/>
                <a:ea typeface="+mn-ea"/>
                <a:cs typeface="+mn-cs"/>
              </a:rPr>
              <a:t>多くの企業は、階層的な組織構造を前提に、このような時間軸で、意思決定をしてきました。確かに、中長期的な見通しを持たなければならない経営・財務・投資計画などでは、このような大枠での意志決定はいまも必要です。しかし、新規事業開発・共創・トラブル対応などの現場の最前線での活動では、高速な試行錯誤と意志決定が求められ、同じ時間軸で動いていていては、うまくいきません。</a:t>
            </a:r>
          </a:p>
          <a:p>
            <a:pPr fontAlgn="base"/>
            <a:r>
              <a:rPr kumimoji="1" lang="ja-JP" altLang="en-US" sz="1200" b="0" i="0" kern="1200">
                <a:solidFill>
                  <a:schemeClr val="tx1"/>
                </a:solidFill>
                <a:effectLst/>
                <a:latin typeface="+mn-lt"/>
                <a:ea typeface="+mn-ea"/>
                <a:cs typeface="+mn-cs"/>
              </a:rPr>
              <a:t>明確なミッションの提示と大幅な権限委譲を前提に、現場の判断力を信じて、その時々の最善を直ちに見極め迅速に意志決定を下し、行動を変化させなくてはなりません。つまり「圧倒的なビジネス・スピード」を手に入れるしかないのです。</a:t>
            </a:r>
          </a:p>
          <a:p>
            <a:pPr fontAlgn="base"/>
            <a:r>
              <a:rPr kumimoji="1" lang="ja-JP" altLang="en-US" sz="1200" b="0" i="0" kern="1200">
                <a:solidFill>
                  <a:schemeClr val="tx1"/>
                </a:solidFill>
                <a:effectLst/>
                <a:latin typeface="+mn-lt"/>
                <a:ea typeface="+mn-ea"/>
                <a:cs typeface="+mn-cs"/>
              </a:rPr>
              <a:t>そのためには、ビジネス・プロセスをデジタル化して現場をリアルタイムに「見える化」し、データに基づいて的確、迅速に「判断」し、直ちに「行動」できる仕組みを持つことです。</a:t>
            </a:r>
          </a:p>
          <a:p>
            <a:pPr fontAlgn="base"/>
            <a:r>
              <a:rPr lang="ja-JP" altLang="en-US">
                <a:effectLst/>
              </a:rPr>
              <a:t>設備を投資から経費へ変更（クラウドなど）</a:t>
            </a:r>
          </a:p>
          <a:p>
            <a:pPr fontAlgn="base"/>
            <a:r>
              <a:rPr lang="ja-JP" altLang="en-US">
                <a:effectLst/>
              </a:rPr>
              <a:t>リアルタイムかつオープンなデータ共有（</a:t>
            </a:r>
            <a:r>
              <a:rPr lang="en" altLang="ja-JP" dirty="0">
                <a:effectLst/>
              </a:rPr>
              <a:t>ERP</a:t>
            </a:r>
            <a:r>
              <a:rPr lang="ja-JP" altLang="en-US">
                <a:effectLst/>
              </a:rPr>
              <a:t>など）</a:t>
            </a:r>
          </a:p>
          <a:p>
            <a:pPr fontAlgn="base"/>
            <a:r>
              <a:rPr lang="ja-JP" altLang="en-US">
                <a:effectLst/>
              </a:rPr>
              <a:t>リアルタイムかつオープンなコミュニケーション（チャットなど）</a:t>
            </a:r>
          </a:p>
          <a:p>
            <a:pPr fontAlgn="base"/>
            <a:r>
              <a:rPr kumimoji="1" lang="ja-JP" altLang="en-US" sz="1200" b="0" i="0" kern="1200">
                <a:solidFill>
                  <a:schemeClr val="tx1"/>
                </a:solidFill>
                <a:effectLst/>
                <a:latin typeface="+mn-lt"/>
                <a:ea typeface="+mn-ea"/>
                <a:cs typeface="+mn-cs"/>
              </a:rPr>
              <a:t>このようなデジタル化されたビジネス・プロセスを前提に、現場の行動を変えなくてはなりません。</a:t>
            </a:r>
          </a:p>
          <a:p>
            <a:pPr fontAlgn="base"/>
            <a:r>
              <a:rPr lang="ja-JP" altLang="en-US">
                <a:effectLst/>
              </a:rPr>
              <a:t>戦略を動かし続ける</a:t>
            </a:r>
          </a:p>
          <a:p>
            <a:pPr fontAlgn="base"/>
            <a:r>
              <a:rPr lang="ja-JP" altLang="en-US">
                <a:effectLst/>
              </a:rPr>
              <a:t>現場に権限委譲する</a:t>
            </a:r>
          </a:p>
          <a:p>
            <a:pPr fontAlgn="base"/>
            <a:r>
              <a:rPr lang="ja-JP" altLang="en-US">
                <a:effectLst/>
              </a:rPr>
              <a:t>現場での判断を重視</a:t>
            </a:r>
          </a:p>
          <a:p>
            <a:pPr fontAlgn="base"/>
            <a:r>
              <a:rPr lang="ja-JP" altLang="en-US">
                <a:effectLst/>
              </a:rPr>
              <a:t>結果を迅速に事後報告</a:t>
            </a:r>
          </a:p>
          <a:p>
            <a:pPr fontAlgn="base"/>
            <a:r>
              <a:rPr lang="ja-JP" altLang="en-US">
                <a:effectLst/>
              </a:rPr>
              <a:t>対話の頻度を増やす</a:t>
            </a:r>
          </a:p>
          <a:p>
            <a:pPr fontAlgn="base"/>
            <a:r>
              <a:rPr kumimoji="1" lang="ja-JP" altLang="en-US" sz="1200" b="0" i="0" kern="1200">
                <a:solidFill>
                  <a:schemeClr val="tx1"/>
                </a:solidFill>
                <a:effectLst/>
                <a:latin typeface="+mn-lt"/>
                <a:ea typeface="+mn-ea"/>
                <a:cs typeface="+mn-cs"/>
              </a:rPr>
              <a:t>事前に十分に準備し、根回しをして全員の合意を取り付けてから行動するというかつての時間感覚では、いまのビジネス環境に対処することなどできません。</a:t>
            </a:r>
          </a:p>
          <a:p>
            <a:pPr fontAlgn="base"/>
            <a:r>
              <a:rPr kumimoji="1" lang="ja-JP" altLang="en-US" sz="1200" b="0" i="0" kern="1200">
                <a:solidFill>
                  <a:schemeClr val="tx1"/>
                </a:solidFill>
                <a:effectLst/>
                <a:latin typeface="+mn-lt"/>
                <a:ea typeface="+mn-ea"/>
                <a:cs typeface="+mn-cs"/>
              </a:rPr>
              <a:t>そんないまの時代の時間感覚にビジネスも合わせなくてはなりません。ビジネス・モデルやお客様との関係、働き方は当然ですが、これらを支える情報システムの開発や運用もまた変革が求められます。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2003167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99308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46314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98201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2631399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718528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1220694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2716593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77251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3427157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3624291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789218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3873314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99456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1666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84618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a:t>
            </a:r>
            <a:r>
              <a:rPr kumimoji="1" lang="en-US" altLang="ja-JP" sz="1200" kern="1200" dirty="0">
                <a:solidFill>
                  <a:schemeClr val="tx1"/>
                </a:solidFill>
                <a:effectLst/>
                <a:latin typeface="+mn-lt"/>
                <a:ea typeface="+mn-ea"/>
                <a:cs typeface="+mn-cs"/>
              </a:rPr>
              <a:t>digital</a:t>
            </a:r>
            <a:r>
              <a:rPr kumimoji="1" lang="ja-JP" altLang="ja-JP" sz="1200" kern="1200">
                <a:solidFill>
                  <a:schemeClr val="tx1"/>
                </a:solidFill>
                <a:effectLst/>
                <a:latin typeface="+mn-lt"/>
                <a:ea typeface="+mn-ea"/>
                <a:cs typeface="+mn-cs"/>
              </a:rPr>
              <a:t>）」とは、本来「離散量（とびとびの値しかない量）」を意味する言葉で、連続量（区切りなく続く値をもつ量）を表すアナログと対をなす概念です。ラテン語の「指</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digitus</a:t>
            </a:r>
            <a:r>
              <a:rPr kumimoji="1" lang="en-US" altLang="ja-JP" sz="1200" kern="1200" dirty="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」を表す言葉が語源で、「指でかぞえる」といった意味から派生して、離散的な数あるいは数字という意味で使われています。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一方、現実世界の「ものごと」や「できごと」は、全て「アナログ」です。例えば、時間や温度、明るさや音の大きさなどの物理現象、モノを運ぶ、誰かと会話するなどの人間の行為もまたアナログです。しかし、アナログのままではコンピュータで扱うことはできません。そこで、コンピュータで扱えるデジタル、すなわち</a:t>
            </a:r>
            <a:r>
              <a:rPr kumimoji="1" lang="en-US" altLang="ja-JP" sz="1200" kern="1200" dirty="0">
                <a:solidFill>
                  <a:schemeClr val="tx1"/>
                </a:solidFill>
                <a:effectLst/>
                <a:latin typeface="+mn-lt"/>
                <a:ea typeface="+mn-ea"/>
                <a:cs typeface="+mn-cs"/>
              </a:rPr>
              <a:t>0</a:t>
            </a:r>
            <a:r>
              <a:rPr kumimoji="1" lang="ja-JP" altLang="ja-JP" sz="1200" kern="120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の数字の組み合わせに変換する必要があります。これを「デジタル化（</a:t>
            </a:r>
            <a:r>
              <a:rPr kumimoji="1" lang="en-US" altLang="ja-JP" sz="1200" kern="1200" dirty="0">
                <a:solidFill>
                  <a:schemeClr val="tx1"/>
                </a:solidFill>
                <a:effectLst/>
                <a:latin typeface="+mn-lt"/>
                <a:ea typeface="+mn-ea"/>
                <a:cs typeface="+mn-cs"/>
              </a:rPr>
              <a:t>digitize</a:t>
            </a:r>
            <a:r>
              <a:rPr kumimoji="1" lang="ja-JP" altLang="ja-JP" sz="1200" kern="1200">
                <a:solidFill>
                  <a:schemeClr val="tx1"/>
                </a:solidFill>
                <a:effectLst/>
                <a:latin typeface="+mn-lt"/>
                <a:ea typeface="+mn-ea"/>
                <a:cs typeface="+mn-cs"/>
              </a:rPr>
              <a:t>）」と言います。</a:t>
            </a:r>
          </a:p>
          <a:p>
            <a:r>
              <a:rPr kumimoji="1" lang="ja-JP" altLang="ja-JP" sz="1200" kern="1200">
                <a:solidFill>
                  <a:schemeClr val="tx1"/>
                </a:solidFill>
                <a:effectLst/>
                <a:latin typeface="+mn-lt"/>
                <a:ea typeface="+mn-ea"/>
                <a:cs typeface="+mn-cs"/>
              </a:rPr>
              <a:t>現実世界のアナログな「ものごと」や「できごと」は、デジタルに変換することで、コンピュータで処理できるカタチに変わります。</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つまり、センサー、あるいは</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やモバイル・デバイスなど、様々なデジタル世界との接点を介して、現実世界の「ものごと」や「できごと」が、デジタル・データに変換され、コンピューターに受け渡されます。そのための一連の仕組みを</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a:solidFill>
                  <a:schemeClr val="tx1"/>
                </a:solidFill>
                <a:effectLst/>
                <a:latin typeface="+mn-lt"/>
                <a:ea typeface="+mn-ea"/>
                <a:cs typeface="+mn-cs"/>
              </a:rPr>
              <a:t>／モノのインターネット）と呼んでいます。</a:t>
            </a:r>
          </a:p>
          <a:p>
            <a:r>
              <a:rPr kumimoji="1" lang="ja-JP" altLang="ja-JP" sz="1200" kern="1200">
                <a:solidFill>
                  <a:schemeClr val="tx1"/>
                </a:solidFill>
                <a:effectLst/>
                <a:latin typeface="+mn-lt"/>
                <a:ea typeface="+mn-ea"/>
                <a:cs typeface="+mn-cs"/>
              </a:rPr>
              <a:t>こうして、コンピュータの中に、「アナログな現実世界とうりふたつのデジタルな双子の兄弟」、すなわち「デジタル・ツイン（</a:t>
            </a:r>
            <a:r>
              <a:rPr kumimoji="1" lang="en-US" altLang="ja-JP" sz="1200" kern="1200" dirty="0">
                <a:solidFill>
                  <a:schemeClr val="tx1"/>
                </a:solidFill>
                <a:effectLst/>
                <a:latin typeface="+mn-lt"/>
                <a:ea typeface="+mn-ea"/>
                <a:cs typeface="+mn-cs"/>
              </a:rPr>
              <a:t>Digital Twine</a:t>
            </a:r>
            <a:r>
              <a:rPr kumimoji="1" lang="ja-JP" altLang="ja-JP" sz="1200" kern="1200">
                <a:solidFill>
                  <a:schemeClr val="tx1"/>
                </a:solidFill>
                <a:effectLst/>
                <a:latin typeface="+mn-lt"/>
                <a:ea typeface="+mn-ea"/>
                <a:cs typeface="+mn-cs"/>
              </a:rPr>
              <a:t>）」が作られます。つまり、「デジタル」とは、「フィジカル（</a:t>
            </a:r>
            <a:r>
              <a:rPr kumimoji="1" lang="en-US" altLang="ja-JP" sz="1200" kern="1200" dirty="0">
                <a:solidFill>
                  <a:schemeClr val="tx1"/>
                </a:solidFill>
                <a:effectLst/>
                <a:latin typeface="+mn-lt"/>
                <a:ea typeface="+mn-ea"/>
                <a:cs typeface="+mn-cs"/>
              </a:rPr>
              <a:t>Physical</a:t>
            </a:r>
            <a:r>
              <a:rPr kumimoji="1" lang="ja-JP" altLang="ja-JP" sz="1200" kern="1200">
                <a:solidFill>
                  <a:schemeClr val="tx1"/>
                </a:solidFill>
                <a:effectLst/>
                <a:latin typeface="+mn-lt"/>
                <a:ea typeface="+mn-ea"/>
                <a:cs typeface="+mn-cs"/>
              </a:rPr>
              <a:t>／物理的）」な現実世界に相対する概念と考えることができます。</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「離散量」「連続量」という言葉を知らない方も多く読むと思いますので、少し解説を増やすことをご検討ください。</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（変更文面検討：）現実世界のアナログな「ものごと」や「できごと」は、デジタルに変換することで、コンピュータで処理できるカタチに変わります。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365490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デジタイゼーション（</a:t>
            </a:r>
            <a:r>
              <a:rPr kumimoji="1" lang="en-US" altLang="ja-JP" sz="1200" kern="1200" dirty="0">
                <a:solidFill>
                  <a:schemeClr val="tx1"/>
                </a:solidFill>
                <a:effectLst/>
                <a:latin typeface="+mn-lt"/>
                <a:ea typeface="+mn-ea"/>
                <a:cs typeface="+mn-cs"/>
              </a:rPr>
              <a:t>Digitization</a:t>
            </a:r>
            <a:r>
              <a:rPr kumimoji="1" lang="ja-JP" altLang="ja-JP" sz="1200" kern="1200">
                <a:solidFill>
                  <a:schemeClr val="tx1"/>
                </a:solidFill>
                <a:effectLst/>
                <a:latin typeface="+mn-lt"/>
                <a:ea typeface="+mn-ea"/>
                <a:cs typeface="+mn-cs"/>
              </a:rPr>
              <a:t>）とデジタライゼーション（</a:t>
            </a:r>
            <a:r>
              <a:rPr kumimoji="1" lang="en-US" altLang="ja-JP" sz="1200" kern="1200" dirty="0">
                <a:solidFill>
                  <a:schemeClr val="tx1"/>
                </a:solidFill>
                <a:effectLst/>
                <a:latin typeface="+mn-lt"/>
                <a:ea typeface="+mn-ea"/>
                <a:cs typeface="+mn-cs"/>
              </a:rPr>
              <a:t>Digitalization</a:t>
            </a:r>
            <a:r>
              <a:rPr kumimoji="1" lang="ja-JP" altLang="ja-JP" sz="1200" kern="1200">
                <a:solidFill>
                  <a:schemeClr val="tx1"/>
                </a:solidFill>
                <a:effectLst/>
                <a:latin typeface="+mn-lt"/>
                <a:ea typeface="+mn-ea"/>
                <a:cs typeface="+mn-cs"/>
              </a:rPr>
              <a:t>）は、よく似た言葉ですが、異なる使われ方をしています。</a:t>
            </a:r>
          </a:p>
          <a:p>
            <a:r>
              <a:rPr kumimoji="1" lang="ja-JP" altLang="ja-JP" sz="1200" kern="1200">
                <a:solidFill>
                  <a:schemeClr val="tx1"/>
                </a:solidFill>
                <a:effectLst/>
                <a:latin typeface="+mn-lt"/>
                <a:ea typeface="+mn-ea"/>
                <a:cs typeface="+mn-cs"/>
              </a:rPr>
              <a:t>デジダイゼーションは、デジタル技術を利用してビジネス・プロセスを変換し、効率化やコストの削減、あるいは付加価値の向上を実現する場合に使われます。例えば、アナログ放送をデジタル放送に変換すれば、周波数帯域を効率よく使えるようになり、限られた電波資源を有効に使えるようになります。紙の書籍を電子書籍に変換すれば、いつでも好きなときに書籍を購入でき、かさばらず沢山の書籍を鞄に入れておくことができます。手作業で行っていた</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画面から</a:t>
            </a:r>
            <a:r>
              <a:rPr kumimoji="1" lang="en-US" altLang="ja-JP" sz="1200" kern="1200" dirty="0">
                <a:solidFill>
                  <a:schemeClr val="tx1"/>
                </a:solidFill>
                <a:effectLst/>
                <a:latin typeface="+mn-lt"/>
                <a:ea typeface="+mn-ea"/>
                <a:cs typeface="+mn-cs"/>
              </a:rPr>
              <a:t>Excel</a:t>
            </a:r>
            <a:r>
              <a:rPr kumimoji="1" lang="ja-JP" altLang="ja-JP" sz="1200" kern="1200">
                <a:solidFill>
                  <a:schemeClr val="tx1"/>
                </a:solidFill>
                <a:effectLst/>
                <a:latin typeface="+mn-lt"/>
                <a:ea typeface="+mn-ea"/>
                <a:cs typeface="+mn-cs"/>
              </a:rPr>
              <a:t>へのコピペ作業を</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Robotics Process Automation</a:t>
            </a:r>
            <a:r>
              <a:rPr kumimoji="1" lang="ja-JP" altLang="ja-JP" sz="1200" kern="1200">
                <a:solidFill>
                  <a:schemeClr val="tx1"/>
                </a:solidFill>
                <a:effectLst/>
                <a:latin typeface="+mn-lt"/>
                <a:ea typeface="+mn-ea"/>
                <a:cs typeface="+mn-cs"/>
              </a:rPr>
              <a:t>）に置き換えれば、作業工数の大幅な削減と人手不足の解消に役立ちます。</a:t>
            </a:r>
          </a:p>
          <a:p>
            <a:r>
              <a:rPr kumimoji="1" lang="ja-JP" altLang="ja-JP" sz="1200" kern="1200">
                <a:solidFill>
                  <a:schemeClr val="tx1"/>
                </a:solidFill>
                <a:effectLst/>
                <a:latin typeface="+mn-lt"/>
                <a:ea typeface="+mn-ea"/>
                <a:cs typeface="+mn-cs"/>
              </a:rPr>
              <a:t>このように、ユーザーとの接点となるユーザー・インターフェイス（</a:t>
            </a:r>
            <a:r>
              <a:rPr kumimoji="1" lang="en-US" altLang="ja-JP" sz="1200" kern="1200" dirty="0">
                <a:solidFill>
                  <a:schemeClr val="tx1"/>
                </a:solidFill>
                <a:effectLst/>
                <a:latin typeface="+mn-lt"/>
                <a:ea typeface="+mn-ea"/>
                <a:cs typeface="+mn-cs"/>
              </a:rPr>
              <a:t>User Interface</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UI</a:t>
            </a:r>
            <a:r>
              <a:rPr kumimoji="1" lang="ja-JP" altLang="ja-JP" sz="1200" kern="1200">
                <a:solidFill>
                  <a:schemeClr val="tx1"/>
                </a:solidFill>
                <a:effectLst/>
                <a:latin typeface="+mn-lt"/>
                <a:ea typeface="+mn-ea"/>
                <a:cs typeface="+mn-cs"/>
              </a:rPr>
              <a:t>）や作業手順を置き換え、効率化や合理化、あるいは付加価値の向上に寄与する場合に使われる言葉です。「デジタル化」という言われる場合、この範囲に留まっていることも少なくありません。</a:t>
            </a:r>
          </a:p>
          <a:p>
            <a:r>
              <a:rPr kumimoji="1" lang="ja-JP" altLang="ja-JP" sz="1200" kern="1200">
                <a:solidFill>
                  <a:schemeClr val="tx1"/>
                </a:solidFill>
                <a:effectLst/>
                <a:latin typeface="+mn-lt"/>
                <a:ea typeface="+mn-ea"/>
                <a:cs typeface="+mn-cs"/>
              </a:rPr>
              <a:t>一方、デジタライゼーションは、デジタル技術を利用してビジネス・モデルを変革し、新たな利益や価値を生みだす機会を創出する場合に使われます。例えば、自動車をインターネットにつなぎ稼働状況を公開すれば、必要な時に空いている自動車をスマートフォンから選び利用できるカーシェアリングになります。それが自動運転のクルマであれば、取りに行かなくても自ら迎えに来てくれるので、自動車を所有する必要がなくなります。また、好きな曲を聴くためには、</a:t>
            </a:r>
            <a:r>
              <a:rPr kumimoji="1" lang="en-US" altLang="ja-JP" sz="1200" kern="1200" dirty="0">
                <a:solidFill>
                  <a:schemeClr val="tx1"/>
                </a:solidFill>
                <a:effectLst/>
                <a:latin typeface="+mn-lt"/>
                <a:ea typeface="+mn-ea"/>
                <a:cs typeface="+mn-cs"/>
              </a:rPr>
              <a:t>CD</a:t>
            </a:r>
            <a:r>
              <a:rPr kumimoji="1" lang="ja-JP" altLang="ja-JP" sz="1200" kern="1200">
                <a:solidFill>
                  <a:schemeClr val="tx1"/>
                </a:solidFill>
                <a:effectLst/>
                <a:latin typeface="+mn-lt"/>
                <a:ea typeface="+mn-ea"/>
                <a:cs typeface="+mn-cs"/>
              </a:rPr>
              <a:t>を購入する、ネットからダウンロードして購入する必要がありましたが、ストリーミングであれば、いつでも好きなときに、そしてどんな曲でも聞くことができます。また、個別に購入するのではなく、月額定額（サブスクリプション）制で聴き放題にすれば、音楽や動画の楽しみ方が、大きく変わってしまいます。</a:t>
            </a:r>
          </a:p>
          <a:p>
            <a:r>
              <a:rPr kumimoji="1" lang="ja-JP" altLang="ja-JP" sz="1200" kern="1200">
                <a:solidFill>
                  <a:schemeClr val="tx1"/>
                </a:solidFill>
                <a:effectLst/>
                <a:latin typeface="+mn-lt"/>
                <a:ea typeface="+mn-ea"/>
                <a:cs typeface="+mn-cs"/>
              </a:rPr>
              <a:t>このように、デジタル技術でユーザーの体験であるユーザー・エクスペリエンス（</a:t>
            </a:r>
            <a:r>
              <a:rPr kumimoji="1" lang="en-US" altLang="ja-JP" sz="1200" kern="1200" dirty="0">
                <a:solidFill>
                  <a:schemeClr val="tx1"/>
                </a:solidFill>
                <a:effectLst/>
                <a:latin typeface="+mn-lt"/>
                <a:ea typeface="+mn-ea"/>
                <a:cs typeface="+mn-cs"/>
              </a:rPr>
              <a:t>User Experience</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UX</a:t>
            </a:r>
            <a:r>
              <a:rPr kumimoji="1" lang="ja-JP" altLang="ja-JP" sz="1200" kern="1200">
                <a:solidFill>
                  <a:schemeClr val="tx1"/>
                </a:solidFill>
                <a:effectLst/>
                <a:latin typeface="+mn-lt"/>
                <a:ea typeface="+mn-ea"/>
                <a:cs typeface="+mn-cs"/>
              </a:rPr>
              <a:t>）やビジネス･モデルを変革し、これまでに無い競争優位を実現し、新しい価値を生みだす場合に使われる言葉が、「デジタライゼーション」です。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3041141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3480274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788631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
        <p:nvSpPr>
          <p:cNvPr id="12" name="正方形/長方形 11">
            <a:extLst>
              <a:ext uri="{FF2B5EF4-FFF2-40B4-BE49-F238E27FC236}">
                <a16:creationId xmlns:a16="http://schemas.microsoft.com/office/drawing/2014/main" id="{65BF56EF-0DB9-0F49-8478-C71484A6E7CF}"/>
              </a:ext>
            </a:extLst>
          </p:cNvPr>
          <p:cNvSpPr/>
          <p:nvPr userDrawn="1"/>
        </p:nvSpPr>
        <p:spPr>
          <a:xfrm>
            <a:off x="-588" y="-6611"/>
            <a:ext cx="9194015" cy="687121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descr="it_juku_ogp.png">
            <a:extLst>
              <a:ext uri="{FF2B5EF4-FFF2-40B4-BE49-F238E27FC236}">
                <a16:creationId xmlns:a16="http://schemas.microsoft.com/office/drawing/2014/main" id="{92416303-C4C3-AB42-9587-AC5DE3967C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95325" y="554317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a:xfrm>
            <a:off x="464058" y="206630"/>
            <a:ext cx="7886700" cy="622427"/>
          </a:xfrm>
        </p:spPr>
        <p:txBody>
          <a:bodyPr wrap="square" rIns="1438560"/>
          <a:lstStyle>
            <a:lvl1pPr>
              <a:defRPr sz="2400" b="0">
                <a:latin typeface="Osaka-Mono" panose="020B0600000000000000" pitchFamily="34" charset="-128"/>
                <a:ea typeface="Osaka-Mono" panose="020B0600000000000000" pitchFamily="34" charset="-128"/>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a:xfrm>
            <a:off x="8175256" y="6332076"/>
            <a:ext cx="552026" cy="365125"/>
          </a:xfrm>
          <a:prstGeom prst="rect">
            <a:avLst/>
          </a:prstGeom>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46527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4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538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5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412504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6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94929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7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10660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gif"/><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tiff"/><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1.tiff"/><Relationship Id="rId13" Type="http://schemas.openxmlformats.org/officeDocument/2006/relationships/image" Target="../media/image66.tiff"/><Relationship Id="rId3" Type="http://schemas.openxmlformats.org/officeDocument/2006/relationships/image" Target="../media/image56.tiff"/><Relationship Id="rId7" Type="http://schemas.openxmlformats.org/officeDocument/2006/relationships/image" Target="../media/image60.tiff"/><Relationship Id="rId12" Type="http://schemas.openxmlformats.org/officeDocument/2006/relationships/image" Target="../media/image65.tiff"/><Relationship Id="rId2" Type="http://schemas.openxmlformats.org/officeDocument/2006/relationships/notesSlide" Target="../notesSlides/notesSlide6.xml"/><Relationship Id="rId16" Type="http://schemas.openxmlformats.org/officeDocument/2006/relationships/image" Target="../media/image69.tiff"/><Relationship Id="rId1" Type="http://schemas.openxmlformats.org/officeDocument/2006/relationships/slideLayout" Target="../slideLayouts/slideLayout6.xml"/><Relationship Id="rId6" Type="http://schemas.openxmlformats.org/officeDocument/2006/relationships/image" Target="../media/image59.tiff"/><Relationship Id="rId11" Type="http://schemas.openxmlformats.org/officeDocument/2006/relationships/image" Target="../media/image64.tiff"/><Relationship Id="rId5" Type="http://schemas.openxmlformats.org/officeDocument/2006/relationships/image" Target="../media/image58.tiff"/><Relationship Id="rId15" Type="http://schemas.openxmlformats.org/officeDocument/2006/relationships/image" Target="../media/image68.tiff"/><Relationship Id="rId10" Type="http://schemas.openxmlformats.org/officeDocument/2006/relationships/image" Target="../media/image63.tiff"/><Relationship Id="rId4" Type="http://schemas.openxmlformats.org/officeDocument/2006/relationships/image" Target="../media/image57.tiff"/><Relationship Id="rId9" Type="http://schemas.openxmlformats.org/officeDocument/2006/relationships/image" Target="../media/image62.tiff"/><Relationship Id="rId14" Type="http://schemas.openxmlformats.org/officeDocument/2006/relationships/image" Target="../media/image67.tiff"/></Relationships>
</file>

<file path=ppt/slides/_rels/slide1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70.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1.tiff"/><Relationship Id="rId3" Type="http://schemas.openxmlformats.org/officeDocument/2006/relationships/image" Target="../media/image76.tiff"/><Relationship Id="rId7" Type="http://schemas.openxmlformats.org/officeDocument/2006/relationships/image" Target="../media/image80.tiff"/><Relationship Id="rId2" Type="http://schemas.openxmlformats.org/officeDocument/2006/relationships/image" Target="../media/image75.tiff"/><Relationship Id="rId1" Type="http://schemas.openxmlformats.org/officeDocument/2006/relationships/slideLayout" Target="../slideLayouts/slideLayout6.xml"/><Relationship Id="rId6" Type="http://schemas.openxmlformats.org/officeDocument/2006/relationships/image" Target="../media/image79.tiff"/><Relationship Id="rId11" Type="http://schemas.openxmlformats.org/officeDocument/2006/relationships/image" Target="../media/image84.tiff"/><Relationship Id="rId5" Type="http://schemas.openxmlformats.org/officeDocument/2006/relationships/image" Target="../media/image78.tiff"/><Relationship Id="rId10" Type="http://schemas.openxmlformats.org/officeDocument/2006/relationships/image" Target="../media/image83.tiff"/><Relationship Id="rId4" Type="http://schemas.openxmlformats.org/officeDocument/2006/relationships/image" Target="../media/image77.tiff"/><Relationship Id="rId9" Type="http://schemas.openxmlformats.org/officeDocument/2006/relationships/image" Target="../media/image82.tiff"/></Relationships>
</file>

<file path=ppt/slides/_rels/slide21.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5.pn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4.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jpeg"/><Relationship Id="rId11" Type="http://schemas.openxmlformats.org/officeDocument/2006/relationships/image" Target="../media/image93.png"/><Relationship Id="rId5" Type="http://schemas.openxmlformats.org/officeDocument/2006/relationships/image" Target="../media/image88.jpeg"/><Relationship Id="rId15" Type="http://schemas.openxmlformats.org/officeDocument/2006/relationships/image" Target="../media/image97.jpeg"/><Relationship Id="rId10" Type="http://schemas.openxmlformats.org/officeDocument/2006/relationships/image" Target="../media/image67.tiff"/><Relationship Id="rId4" Type="http://schemas.openxmlformats.org/officeDocument/2006/relationships/image" Target="../media/image87.jpeg"/><Relationship Id="rId9" Type="http://schemas.openxmlformats.org/officeDocument/2006/relationships/image" Target="../media/image92.png"/><Relationship Id="rId14" Type="http://schemas.openxmlformats.org/officeDocument/2006/relationships/image" Target="../media/image96.pn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8.png"/><Relationship Id="rId7" Type="http://schemas.openxmlformats.org/officeDocument/2006/relationships/image" Target="../media/image67.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93.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67.tiff"/><Relationship Id="rId5" Type="http://schemas.openxmlformats.org/officeDocument/2006/relationships/image" Target="../media/image92.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2.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67.tiff"/></Relationships>
</file>

<file path=ppt/slides/_rels/slide25.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tiff"/><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image" Target="../media/image107.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ideo" Target="https://www.youtube.com/embed/YdXSnw819mY?feature=oembed"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9.tiff"/><Relationship Id="rId7" Type="http://schemas.openxmlformats.org/officeDocument/2006/relationships/image" Target="../media/image113.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12.tiff"/><Relationship Id="rId5" Type="http://schemas.openxmlformats.org/officeDocument/2006/relationships/image" Target="../media/image111.tiff"/><Relationship Id="rId4" Type="http://schemas.openxmlformats.org/officeDocument/2006/relationships/image" Target="../media/image110.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8.tiff"/><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36.tiff"/><Relationship Id="rId2" Type="http://schemas.openxmlformats.org/officeDocument/2006/relationships/image" Target="../media/image135.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tiff"/><Relationship Id="rId3" Type="http://schemas.openxmlformats.org/officeDocument/2006/relationships/image" Target="../media/image15.png"/><Relationship Id="rId7" Type="http://schemas.openxmlformats.org/officeDocument/2006/relationships/image" Target="../media/image19.tiff"/><Relationship Id="rId12" Type="http://schemas.openxmlformats.org/officeDocument/2006/relationships/image" Target="../media/image24.tiff"/><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tiff"/><Relationship Id="rId11" Type="http://schemas.openxmlformats.org/officeDocument/2006/relationships/image" Target="../media/image23.tiff"/><Relationship Id="rId5" Type="http://schemas.openxmlformats.org/officeDocument/2006/relationships/image" Target="../media/image17.tiff"/><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tiff"/><Relationship Id="rId9" Type="http://schemas.openxmlformats.org/officeDocument/2006/relationships/image" Target="../media/image21.jpeg"/><Relationship Id="rId14" Type="http://schemas.openxmlformats.org/officeDocument/2006/relationships/image" Target="../media/image2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56.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image" Target="../media/image146.tif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F1F5BF-0159-AE4D-BF42-5B9C8E9D4D88}"/>
              </a:ext>
            </a:extLst>
          </p:cNvPr>
          <p:cNvSpPr txBox="1"/>
          <p:nvPr/>
        </p:nvSpPr>
        <p:spPr>
          <a:xfrm>
            <a:off x="2118167" y="405114"/>
            <a:ext cx="184731" cy="369332"/>
          </a:xfrm>
          <a:prstGeom prst="rect">
            <a:avLst/>
          </a:prstGeom>
          <a:noFill/>
        </p:spPr>
        <p:txBody>
          <a:bodyPr wrap="none" rtlCol="0">
            <a:spAutoFit/>
          </a:bodyPr>
          <a:lstStyle/>
          <a:p>
            <a:endParaRPr kumimoji="1" lang="ja-JP" altLang="en-US"/>
          </a:p>
        </p:txBody>
      </p:sp>
      <p:pic>
        <p:nvPicPr>
          <p:cNvPr id="11" name="図 10">
            <a:extLst>
              <a:ext uri="{FF2B5EF4-FFF2-40B4-BE49-F238E27FC236}">
                <a16:creationId xmlns:a16="http://schemas.microsoft.com/office/drawing/2014/main" id="{4EC15448-57E8-D14C-BF40-2628999DD81A}"/>
              </a:ext>
            </a:extLst>
          </p:cNvPr>
          <p:cNvPicPr>
            <a:picLocks noChangeAspect="1"/>
          </p:cNvPicPr>
          <p:nvPr/>
        </p:nvPicPr>
        <p:blipFill>
          <a:blip r:embed="rId3"/>
          <a:stretch>
            <a:fillRect/>
          </a:stretch>
        </p:blipFill>
        <p:spPr>
          <a:xfrm>
            <a:off x="641108" y="2225681"/>
            <a:ext cx="1136406" cy="461665"/>
          </a:xfrm>
          <a:prstGeom prst="rect">
            <a:avLst/>
          </a:prstGeom>
        </p:spPr>
      </p:pic>
      <p:sp>
        <p:nvSpPr>
          <p:cNvPr id="12" name="テキスト ボックス 11">
            <a:extLst>
              <a:ext uri="{FF2B5EF4-FFF2-40B4-BE49-F238E27FC236}">
                <a16:creationId xmlns:a16="http://schemas.microsoft.com/office/drawing/2014/main" id="{5AB921BB-55FC-FA4C-A746-0A06B3553F8F}"/>
              </a:ext>
            </a:extLst>
          </p:cNvPr>
          <p:cNvSpPr txBox="1"/>
          <p:nvPr/>
        </p:nvSpPr>
        <p:spPr>
          <a:xfrm>
            <a:off x="1815983" y="2242071"/>
            <a:ext cx="5570756" cy="523220"/>
          </a:xfrm>
          <a:prstGeom prst="rect">
            <a:avLst/>
          </a:prstGeom>
          <a:noFill/>
        </p:spPr>
        <p:txBody>
          <a:bodyPr wrap="none" rtlCol="0">
            <a:spAutoFit/>
          </a:bodyPr>
          <a:lstStyle/>
          <a:p>
            <a:r>
              <a:rPr kumimoji="1" lang="ja-JP" altLang="en-US" sz="2800">
                <a:solidFill>
                  <a:srgbClr val="00B050"/>
                </a:solidFill>
                <a:latin typeface="Meiryo" charset="-128"/>
                <a:ea typeface="Meiryo" charset="-128"/>
                <a:cs typeface="Meiryo" charset="-128"/>
              </a:rPr>
              <a:t>どんどん書き込んで盛り上げて！</a:t>
            </a:r>
            <a:endParaRPr kumimoji="1" lang="ja-JP" altLang="en-US" sz="2800" dirty="0">
              <a:solidFill>
                <a:srgbClr val="00B050"/>
              </a:solidFill>
              <a:latin typeface="Meiryo" charset="-128"/>
              <a:ea typeface="Meiryo" charset="-128"/>
              <a:cs typeface="Meiryo" charset="-128"/>
            </a:endParaRPr>
          </a:p>
        </p:txBody>
      </p:sp>
      <p:sp>
        <p:nvSpPr>
          <p:cNvPr id="13" name="AutoShape 6">
            <a:extLst>
              <a:ext uri="{FF2B5EF4-FFF2-40B4-BE49-F238E27FC236}">
                <a16:creationId xmlns:a16="http://schemas.microsoft.com/office/drawing/2014/main" id="{84BD3E29-5328-0E49-8641-7015E3ABC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正方形/長方形 15">
            <a:extLst>
              <a:ext uri="{FF2B5EF4-FFF2-40B4-BE49-F238E27FC236}">
                <a16:creationId xmlns:a16="http://schemas.microsoft.com/office/drawing/2014/main" id="{27801CB9-7E32-584F-A8E4-49821ACB59CC}"/>
              </a:ext>
            </a:extLst>
          </p:cNvPr>
          <p:cNvSpPr/>
          <p:nvPr/>
        </p:nvSpPr>
        <p:spPr>
          <a:xfrm>
            <a:off x="1432589" y="3995387"/>
            <a:ext cx="7658100" cy="707886"/>
          </a:xfrm>
          <a:prstGeom prst="rect">
            <a:avLst/>
          </a:prstGeom>
        </p:spPr>
        <p:txBody>
          <a:bodyPr wrap="square">
            <a:spAutoFit/>
          </a:bodyPr>
          <a:lstStyle/>
          <a:p>
            <a:r>
              <a:rPr lang="ja-JP" altLang="en-US" sz="2000">
                <a:solidFill>
                  <a:schemeClr val="tx1">
                    <a:lumMod val="50000"/>
                    <a:lumOff val="50000"/>
                  </a:schemeClr>
                </a:solidFill>
                <a:latin typeface="Meiryo" charset="-128"/>
                <a:ea typeface="Meiryo" charset="-128"/>
              </a:rPr>
              <a:t>講義　ビデオ　</a:t>
            </a:r>
            <a:r>
              <a:rPr lang="en-US" altLang="ja-JP" sz="2000" dirty="0">
                <a:solidFill>
                  <a:schemeClr val="tx1">
                    <a:lumMod val="50000"/>
                    <a:lumOff val="50000"/>
                  </a:schemeClr>
                </a:solidFill>
                <a:latin typeface="Meiryo" charset="-128"/>
                <a:ea typeface="Meiryo" charset="-128"/>
              </a:rPr>
              <a:t>ON  / </a:t>
            </a:r>
            <a:r>
              <a:rPr lang="ja-JP" altLang="en-US" sz="2000">
                <a:solidFill>
                  <a:schemeClr val="tx1">
                    <a:lumMod val="50000"/>
                    <a:lumOff val="50000"/>
                  </a:schemeClr>
                </a:solidFill>
                <a:latin typeface="Meiryo" charset="-128"/>
                <a:ea typeface="Meiryo" charset="-128"/>
              </a:rPr>
              <a:t>　マイク　</a:t>
            </a:r>
            <a:r>
              <a:rPr lang="en-US" altLang="ja-JP" sz="2000" dirty="0">
                <a:solidFill>
                  <a:schemeClr val="tx1">
                    <a:lumMod val="50000"/>
                    <a:lumOff val="50000"/>
                  </a:schemeClr>
                </a:solidFill>
                <a:latin typeface="Meiryo" charset="-128"/>
                <a:ea typeface="Meiryo" charset="-128"/>
              </a:rPr>
              <a:t>OFF</a:t>
            </a:r>
          </a:p>
          <a:p>
            <a:r>
              <a:rPr lang="ja-JP" altLang="en-US" sz="2000">
                <a:solidFill>
                  <a:schemeClr val="tx1">
                    <a:lumMod val="50000"/>
                    <a:lumOff val="50000"/>
                  </a:schemeClr>
                </a:solidFill>
                <a:latin typeface="Meiryo" charset="-128"/>
                <a:ea typeface="Meiryo" charset="-128"/>
              </a:rPr>
              <a:t>名前　苗字</a:t>
            </a:r>
            <a:r>
              <a:rPr lang="en-US" altLang="ja-JP" sz="2000" dirty="0">
                <a:solidFill>
                  <a:schemeClr val="tx1">
                    <a:lumMod val="50000"/>
                    <a:lumOff val="50000"/>
                  </a:schemeClr>
                </a:solidFill>
                <a:latin typeface="Meiryo" charset="-128"/>
                <a:ea typeface="Meiryo" charset="-128"/>
              </a:rPr>
              <a:t>@</a:t>
            </a:r>
            <a:r>
              <a:rPr lang="ja-JP" altLang="en-US" sz="2000">
                <a:solidFill>
                  <a:schemeClr val="tx1">
                    <a:lumMod val="50000"/>
                    <a:lumOff val="50000"/>
                  </a:schemeClr>
                </a:solidFill>
                <a:latin typeface="Meiryo" charset="-128"/>
                <a:ea typeface="Meiryo" charset="-128"/>
              </a:rPr>
              <a:t>社名</a:t>
            </a:r>
          </a:p>
        </p:txBody>
      </p:sp>
      <p:pic>
        <p:nvPicPr>
          <p:cNvPr id="1036" name="Picture 12" descr="パソコンを使う会社員のイラスト（女性・笑顔）">
            <a:extLst>
              <a:ext uri="{FF2B5EF4-FFF2-40B4-BE49-F238E27FC236}">
                <a16:creationId xmlns:a16="http://schemas.microsoft.com/office/drawing/2014/main" id="{AFC8E864-7443-DE47-8F5F-46229805E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43" y="3923688"/>
            <a:ext cx="670942" cy="9743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5A0C25C-5EA0-7046-8B42-B0D42C0EB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7456" y="3995387"/>
            <a:ext cx="2497635" cy="1508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下矢印 5">
            <a:extLst>
              <a:ext uri="{FF2B5EF4-FFF2-40B4-BE49-F238E27FC236}">
                <a16:creationId xmlns:a16="http://schemas.microsoft.com/office/drawing/2014/main" id="{C4C1DE47-90EF-AA4C-806D-D6F903492C15}"/>
              </a:ext>
            </a:extLst>
          </p:cNvPr>
          <p:cNvSpPr/>
          <p:nvPr/>
        </p:nvSpPr>
        <p:spPr>
          <a:xfrm rot="1501892">
            <a:off x="7120996" y="3583417"/>
            <a:ext cx="440837" cy="4732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89056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a:t>／</a:t>
            </a:r>
            <a:r>
              <a:rPr lang="en-US" altLang="ja-JP" dirty="0"/>
              <a:t>UX</a:t>
            </a:r>
            <a:r>
              <a:rPr lang="ja-JP" altLang="en-US"/>
              <a:t>とは何か</a:t>
            </a:r>
            <a:endParaRPr kumimoji="1" lang="ja-JP" altLang="en-US"/>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5FF380AD-AE5F-D643-A68E-0CD90AEAF21F}"/>
              </a:ext>
            </a:extLst>
          </p:cNvPr>
          <p:cNvGrpSpPr/>
          <p:nvPr/>
        </p:nvGrpSpPr>
        <p:grpSpPr>
          <a:xfrm>
            <a:off x="2077125" y="2052060"/>
            <a:ext cx="1125971" cy="940475"/>
            <a:chOff x="6183086" y="1006733"/>
            <a:chExt cx="1465008" cy="1192048"/>
          </a:xfrm>
        </p:grpSpPr>
        <p:pic>
          <p:nvPicPr>
            <p:cNvPr id="11" name="図 10">
              <a:extLst>
                <a:ext uri="{FF2B5EF4-FFF2-40B4-BE49-F238E27FC236}">
                  <a16:creationId xmlns:a16="http://schemas.microsoft.com/office/drawing/2014/main" id="{AABBB962-47A8-5749-83B1-85C5E75EF0F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83086" y="1107350"/>
              <a:ext cx="1465008" cy="1091431"/>
            </a:xfrm>
            <a:prstGeom prst="rect">
              <a:avLst/>
            </a:prstGeom>
          </p:spPr>
        </p:pic>
        <p:pic>
          <p:nvPicPr>
            <p:cNvPr id="10" name="図 9">
              <a:extLst>
                <a:ext uri="{FF2B5EF4-FFF2-40B4-BE49-F238E27FC236}">
                  <a16:creationId xmlns:a16="http://schemas.microsoft.com/office/drawing/2014/main" id="{04EA2C43-1671-9042-B658-312A21DA2D40}"/>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1015" y="1006733"/>
              <a:ext cx="1091431" cy="1091431"/>
            </a:xfrm>
            <a:prstGeom prst="rect">
              <a:avLst/>
            </a:prstGeom>
          </p:spPr>
        </p:pic>
        <p:pic>
          <p:nvPicPr>
            <p:cNvPr id="15" name="図 14" descr="挿絵, 時計 が含まれている画像&#10;&#10;自動的に生成された説明">
              <a:extLst>
                <a:ext uri="{FF2B5EF4-FFF2-40B4-BE49-F238E27FC236}">
                  <a16:creationId xmlns:a16="http://schemas.microsoft.com/office/drawing/2014/main" id="{B8EC66C6-FB23-4842-9490-CE318267A4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82059" y="1397805"/>
              <a:ext cx="309286" cy="309286"/>
            </a:xfrm>
            <a:prstGeom prst="rect">
              <a:avLst/>
            </a:prstGeom>
            <a:ln>
              <a:noFill/>
            </a:ln>
            <a:effectLst>
              <a:outerShdw blurRad="292100" dist="139700" dir="2700000" algn="tl" rotWithShape="0">
                <a:srgbClr val="333333">
                  <a:alpha val="65000"/>
                </a:srgbClr>
              </a:outerShdw>
            </a:effectLst>
          </p:spPr>
        </p:pic>
      </p:grpSp>
      <p:pic>
        <p:nvPicPr>
          <p:cNvPr id="1026" name="Picture 2" descr="検索ボタン の写真、ロイヤリティフリーの画像、グラフィック、ベクターおよびビデオ | Adobe Stock">
            <a:extLst>
              <a:ext uri="{FF2B5EF4-FFF2-40B4-BE49-F238E27FC236}">
                <a16:creationId xmlns:a16="http://schemas.microsoft.com/office/drawing/2014/main" id="{4428D39A-1387-AE4D-B0CB-030E062AE05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21595" y="2250422"/>
            <a:ext cx="1704313" cy="618813"/>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0C716862-7BA0-6D4F-9EDC-726C567E9E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11861" y="2345287"/>
            <a:ext cx="1418933" cy="322485"/>
          </a:xfrm>
          <a:prstGeom prst="rect">
            <a:avLst/>
          </a:prstGeom>
        </p:spPr>
      </p:pic>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grpSp>
        <p:nvGrpSpPr>
          <p:cNvPr id="37" name="グループ化 36">
            <a:extLst>
              <a:ext uri="{FF2B5EF4-FFF2-40B4-BE49-F238E27FC236}">
                <a16:creationId xmlns:a16="http://schemas.microsoft.com/office/drawing/2014/main" id="{BC64296C-8919-5E45-B5C1-7CA0E5E4B8D8}"/>
              </a:ext>
            </a:extLst>
          </p:cNvPr>
          <p:cNvGrpSpPr/>
          <p:nvPr/>
        </p:nvGrpSpPr>
        <p:grpSpPr>
          <a:xfrm>
            <a:off x="311022" y="3327919"/>
            <a:ext cx="8044510" cy="2235005"/>
            <a:chOff x="311022" y="3327919"/>
            <a:chExt cx="8044510" cy="2235005"/>
          </a:xfrm>
        </p:grpSpPr>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pic>
          <p:nvPicPr>
            <p:cNvPr id="21" name="図 20">
              <a:extLst>
                <a:ext uri="{FF2B5EF4-FFF2-40B4-BE49-F238E27FC236}">
                  <a16:creationId xmlns:a16="http://schemas.microsoft.com/office/drawing/2014/main" id="{78620761-E0F7-F74A-953A-5E12870DBDE2}"/>
                </a:ext>
              </a:extLst>
            </p:cNvPr>
            <p:cNvPicPr>
              <a:picLocks noChangeAspect="1"/>
            </p:cNvPicPr>
            <p:nvPr/>
          </p:nvPicPr>
          <p:blipFill>
            <a:blip r:embed="rId7"/>
            <a:stretch>
              <a:fillRect/>
            </a:stretch>
          </p:blipFill>
          <p:spPr>
            <a:xfrm>
              <a:off x="2077125" y="4521888"/>
              <a:ext cx="1002520" cy="1002520"/>
            </a:xfrm>
            <a:prstGeom prst="rect">
              <a:avLst/>
            </a:prstGeom>
          </p:spPr>
        </p:pic>
        <p:pic>
          <p:nvPicPr>
            <p:cNvPr id="23" name="図 22" descr="コンピュータ が含まれている画像&#10;&#10;自動的に生成された説明">
              <a:extLst>
                <a:ext uri="{FF2B5EF4-FFF2-40B4-BE49-F238E27FC236}">
                  <a16:creationId xmlns:a16="http://schemas.microsoft.com/office/drawing/2014/main" id="{8886C04B-6492-C242-A69D-8D7B7F8C5E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85972" y="4479119"/>
              <a:ext cx="1002520" cy="1083805"/>
            </a:xfrm>
            <a:prstGeom prst="rect">
              <a:avLst/>
            </a:prstGeom>
          </p:spPr>
        </p:pic>
        <p:pic>
          <p:nvPicPr>
            <p:cNvPr id="25" name="図 24" descr="コンピュータ, 食品 が含まれている画像&#10;&#10;自動的に生成された説明">
              <a:extLst>
                <a:ext uri="{FF2B5EF4-FFF2-40B4-BE49-F238E27FC236}">
                  <a16:creationId xmlns:a16="http://schemas.microsoft.com/office/drawing/2014/main" id="{81416DC8-C15B-5F46-AF8F-4535B00BABD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54468" y="4531901"/>
              <a:ext cx="1002521" cy="976205"/>
            </a:xfrm>
            <a:prstGeom prst="rect">
              <a:avLst/>
            </a:prstGeom>
          </p:spPr>
        </p:pic>
        <p:pic>
          <p:nvPicPr>
            <p:cNvPr id="27" name="図 26">
              <a:extLst>
                <a:ext uri="{FF2B5EF4-FFF2-40B4-BE49-F238E27FC236}">
                  <a16:creationId xmlns:a16="http://schemas.microsoft.com/office/drawing/2014/main" id="{BA80E6CB-627F-964D-9E16-847C4AFA60B6}"/>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65086" y="4479119"/>
              <a:ext cx="850787" cy="1083805"/>
            </a:xfrm>
            <a:prstGeom prst="rect">
              <a:avLst/>
            </a:prstGeom>
          </p:spPr>
        </p:pic>
        <p:sp>
          <p:nvSpPr>
            <p:cNvPr id="28" name="右矢印 27">
              <a:extLst>
                <a:ext uri="{FF2B5EF4-FFF2-40B4-BE49-F238E27FC236}">
                  <a16:creationId xmlns:a16="http://schemas.microsoft.com/office/drawing/2014/main" id="{26E9036E-7E9D-4442-AEA7-5E1232C61009}"/>
                </a:ext>
              </a:extLst>
            </p:cNvPr>
            <p:cNvSpPr/>
            <p:nvPr/>
          </p:nvSpPr>
          <p:spPr>
            <a:xfrm>
              <a:off x="2962718"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0" name="右矢印 29">
              <a:extLst>
                <a:ext uri="{FF2B5EF4-FFF2-40B4-BE49-F238E27FC236}">
                  <a16:creationId xmlns:a16="http://schemas.microsoft.com/office/drawing/2014/main" id="{6AC7F5E3-E643-5547-A0B5-B2044E934F40}"/>
                </a:ext>
              </a:extLst>
            </p:cNvPr>
            <p:cNvSpPr/>
            <p:nvPr/>
          </p:nvSpPr>
          <p:spPr>
            <a:xfrm>
              <a:off x="4088430"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1" name="右矢印 30">
              <a:extLst>
                <a:ext uri="{FF2B5EF4-FFF2-40B4-BE49-F238E27FC236}">
                  <a16:creationId xmlns:a16="http://schemas.microsoft.com/office/drawing/2014/main" id="{D496AE29-705A-8B40-9070-17F044F4293A}"/>
                </a:ext>
              </a:extLst>
            </p:cNvPr>
            <p:cNvSpPr/>
            <p:nvPr/>
          </p:nvSpPr>
          <p:spPr>
            <a:xfrm>
              <a:off x="5219727" y="4776969"/>
              <a:ext cx="242182" cy="48810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gr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29" name="右大かっこ 28">
            <a:extLst>
              <a:ext uri="{FF2B5EF4-FFF2-40B4-BE49-F238E27FC236}">
                <a16:creationId xmlns:a16="http://schemas.microsoft.com/office/drawing/2014/main" id="{F2E96D78-6F8F-9F43-AE39-352ED469B975}"/>
              </a:ext>
            </a:extLst>
          </p:cNvPr>
          <p:cNvSpPr/>
          <p:nvPr/>
        </p:nvSpPr>
        <p:spPr>
          <a:xfrm rot="5400000">
            <a:off x="3540515" y="4162420"/>
            <a:ext cx="170862" cy="2986899"/>
          </a:xfrm>
          <a:prstGeom prst="rightBracket">
            <a:avLst/>
          </a:prstGeom>
          <a:ln w="381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4" name="右大かっこ 33">
            <a:extLst>
              <a:ext uri="{FF2B5EF4-FFF2-40B4-BE49-F238E27FC236}">
                <a16:creationId xmlns:a16="http://schemas.microsoft.com/office/drawing/2014/main" id="{F13FA7C7-9010-A04A-95E9-36914AAE3462}"/>
              </a:ext>
            </a:extLst>
          </p:cNvPr>
          <p:cNvSpPr/>
          <p:nvPr/>
        </p:nvSpPr>
        <p:spPr>
          <a:xfrm rot="5400000">
            <a:off x="5805048" y="5299500"/>
            <a:ext cx="170862" cy="712740"/>
          </a:xfrm>
          <a:prstGeom prst="rightBracket">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5" name="テキスト ボックス 34">
            <a:extLst>
              <a:ext uri="{FF2B5EF4-FFF2-40B4-BE49-F238E27FC236}">
                <a16:creationId xmlns:a16="http://schemas.microsoft.com/office/drawing/2014/main" id="{7153E858-5A5B-9A46-A36D-95CB418B2415}"/>
              </a:ext>
            </a:extLst>
          </p:cNvPr>
          <p:cNvSpPr txBox="1"/>
          <p:nvPr/>
        </p:nvSpPr>
        <p:spPr>
          <a:xfrm>
            <a:off x="3342426" y="5841936"/>
            <a:ext cx="689612" cy="584775"/>
          </a:xfrm>
          <a:prstGeom prst="rect">
            <a:avLst/>
          </a:prstGeom>
          <a:noFill/>
        </p:spPr>
        <p:txBody>
          <a:bodyPr wrap="none" rtlCol="0">
            <a:spAutoFit/>
          </a:bodyPr>
          <a:lstStyle/>
          <a:p>
            <a:r>
              <a:rPr kumimoji="1" lang="en-US" altLang="ja-JP" sz="32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32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36" name="テキスト ボックス 35">
            <a:extLst>
              <a:ext uri="{FF2B5EF4-FFF2-40B4-BE49-F238E27FC236}">
                <a16:creationId xmlns:a16="http://schemas.microsoft.com/office/drawing/2014/main" id="{B7125C76-A7FA-C54B-A793-6F49E9C20A53}"/>
              </a:ext>
            </a:extLst>
          </p:cNvPr>
          <p:cNvSpPr txBox="1"/>
          <p:nvPr/>
        </p:nvSpPr>
        <p:spPr>
          <a:xfrm>
            <a:off x="5429455" y="5841936"/>
            <a:ext cx="922047" cy="584775"/>
          </a:xfrm>
          <a:prstGeom prst="rect">
            <a:avLst/>
          </a:prstGeom>
          <a:noFill/>
        </p:spPr>
        <p:txBody>
          <a:bodyPr wrap="none" rtlCol="0">
            <a:spAutoFit/>
          </a:bodyPr>
          <a:lstStyle/>
          <a:p>
            <a:r>
              <a:rPr kumimoji="1" lang="en-US" altLang="ja-JP" sz="32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32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Tree>
    <p:extLst>
      <p:ext uri="{BB962C8B-B14F-4D97-AF65-F5344CB8AC3E}">
        <p14:creationId xmlns:p14="http://schemas.microsoft.com/office/powerpoint/2010/main" val="129958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p:cTn id="39" dur="500" fill="hold"/>
                                        <p:tgtEl>
                                          <p:spTgt spid="36"/>
                                        </p:tgtEl>
                                        <p:attrNameLst>
                                          <p:attrName>ppt_w</p:attrName>
                                        </p:attrNameLst>
                                      </p:cBhvr>
                                      <p:tavLst>
                                        <p:tav tm="0">
                                          <p:val>
                                            <p:fltVal val="0"/>
                                          </p:val>
                                        </p:tav>
                                        <p:tav tm="100000">
                                          <p:val>
                                            <p:strVal val="#ppt_w"/>
                                          </p:val>
                                        </p:tav>
                                      </p:tavLst>
                                    </p:anim>
                                    <p:anim calcmode="lin" valueType="num">
                                      <p:cBhvr>
                                        <p:cTn id="40" dur="500" fill="hold"/>
                                        <p:tgtEl>
                                          <p:spTgt spid="36"/>
                                        </p:tgtEl>
                                        <p:attrNameLst>
                                          <p:attrName>ppt_h</p:attrName>
                                        </p:attrNameLst>
                                      </p:cBhvr>
                                      <p:tavLst>
                                        <p:tav tm="0">
                                          <p:val>
                                            <p:fltVal val="0"/>
                                          </p:val>
                                        </p:tav>
                                        <p:tav tm="100000">
                                          <p:val>
                                            <p:strVal val="#ppt_h"/>
                                          </p:val>
                                        </p:tav>
                                      </p:tavLst>
                                    </p:anim>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29" grpId="0" animBg="1"/>
      <p:bldP spid="34" grpId="0" animBg="1"/>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a:t>／</a:t>
            </a:r>
            <a:r>
              <a:rPr lang="en-US" altLang="ja-JP" dirty="0"/>
              <a:t>UX</a:t>
            </a:r>
            <a:r>
              <a:rPr lang="ja-JP" altLang="en-US"/>
              <a:t>とは何か</a:t>
            </a:r>
            <a:endParaRPr kumimoji="1" lang="ja-JP" altLang="en-US"/>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9" name="正方形/長方形 8">
            <a:extLst>
              <a:ext uri="{FF2B5EF4-FFF2-40B4-BE49-F238E27FC236}">
                <a16:creationId xmlns:a16="http://schemas.microsoft.com/office/drawing/2014/main" id="{6A715F7F-0AEE-5944-B2FE-F3BCD291F344}"/>
              </a:ext>
            </a:extLst>
          </p:cNvPr>
          <p:cNvSpPr/>
          <p:nvPr/>
        </p:nvSpPr>
        <p:spPr>
          <a:xfrm>
            <a:off x="228423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78B1B829-5EF2-BF4D-85D5-1012329A1E52}"/>
              </a:ext>
            </a:extLst>
          </p:cNvPr>
          <p:cNvSpPr/>
          <p:nvPr/>
        </p:nvSpPr>
        <p:spPr>
          <a:xfrm>
            <a:off x="302643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709D4549-DDBD-AB4C-B7C1-552645CB2112}"/>
              </a:ext>
            </a:extLst>
          </p:cNvPr>
          <p:cNvSpPr txBox="1"/>
          <p:nvPr/>
        </p:nvSpPr>
        <p:spPr>
          <a:xfrm>
            <a:off x="235603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38" name="テキスト ボックス 37">
            <a:extLst>
              <a:ext uri="{FF2B5EF4-FFF2-40B4-BE49-F238E27FC236}">
                <a16:creationId xmlns:a16="http://schemas.microsoft.com/office/drawing/2014/main" id="{9A1885D0-017C-EF4F-86C6-C874A3AFD1AF}"/>
              </a:ext>
            </a:extLst>
          </p:cNvPr>
          <p:cNvSpPr txBox="1"/>
          <p:nvPr/>
        </p:nvSpPr>
        <p:spPr>
          <a:xfrm>
            <a:off x="309822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39" name="正方形/長方形 38">
            <a:extLst>
              <a:ext uri="{FF2B5EF4-FFF2-40B4-BE49-F238E27FC236}">
                <a16:creationId xmlns:a16="http://schemas.microsoft.com/office/drawing/2014/main" id="{D2438DED-4C90-4A43-AA37-F5CB63B63660}"/>
              </a:ext>
            </a:extLst>
          </p:cNvPr>
          <p:cNvSpPr/>
          <p:nvPr/>
        </p:nvSpPr>
        <p:spPr>
          <a:xfrm>
            <a:off x="427259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806641B5-B9FF-FA4F-AE07-E687C03CC683}"/>
              </a:ext>
            </a:extLst>
          </p:cNvPr>
          <p:cNvSpPr/>
          <p:nvPr/>
        </p:nvSpPr>
        <p:spPr>
          <a:xfrm>
            <a:off x="501479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0B88825-B402-CB4B-A1FF-EEBA77AA5F58}"/>
              </a:ext>
            </a:extLst>
          </p:cNvPr>
          <p:cNvSpPr txBox="1"/>
          <p:nvPr/>
        </p:nvSpPr>
        <p:spPr>
          <a:xfrm>
            <a:off x="434439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42" name="テキスト ボックス 41">
            <a:extLst>
              <a:ext uri="{FF2B5EF4-FFF2-40B4-BE49-F238E27FC236}">
                <a16:creationId xmlns:a16="http://schemas.microsoft.com/office/drawing/2014/main" id="{3D9D319E-58B1-504C-9ADA-F362E8E833F1}"/>
              </a:ext>
            </a:extLst>
          </p:cNvPr>
          <p:cNvSpPr txBox="1"/>
          <p:nvPr/>
        </p:nvSpPr>
        <p:spPr>
          <a:xfrm>
            <a:off x="508658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13" name="テキスト ボックス 12">
            <a:extLst>
              <a:ext uri="{FF2B5EF4-FFF2-40B4-BE49-F238E27FC236}">
                <a16:creationId xmlns:a16="http://schemas.microsoft.com/office/drawing/2014/main" id="{809FA62A-5F32-1449-B17E-F0F126DC6B0D}"/>
              </a:ext>
            </a:extLst>
          </p:cNvPr>
          <p:cNvSpPr txBox="1"/>
          <p:nvPr/>
        </p:nvSpPr>
        <p:spPr>
          <a:xfrm>
            <a:off x="2391303" y="2140603"/>
            <a:ext cx="1250663" cy="307777"/>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endParaRPr kumimoji="1" lang="ja-JP" altLang="en-US" sz="1400">
              <a:solidFill>
                <a:srgbClr val="C0000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EA2E8814-62E5-7F42-9141-98101BDF8258}"/>
              </a:ext>
            </a:extLst>
          </p:cNvPr>
          <p:cNvSpPr txBox="1"/>
          <p:nvPr/>
        </p:nvSpPr>
        <p:spPr>
          <a:xfrm>
            <a:off x="4495629" y="2136087"/>
            <a:ext cx="926857" cy="307777"/>
          </a:xfrm>
          <a:prstGeom prst="rect">
            <a:avLst/>
          </a:prstGeom>
          <a:noFill/>
        </p:spPr>
        <p:txBody>
          <a:bodyPr wrap="none" rtlCol="0">
            <a:spAutoFit/>
          </a:bodyPr>
          <a:lstStyle/>
          <a:p>
            <a:r>
              <a:rPr kumimoji="1" lang="ja-JP" altLang="en-US" sz="140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endParaRPr kumimoji="1" lang="ja-JP" altLang="en-US" sz="1400">
              <a:solidFill>
                <a:srgbClr val="1F33E8"/>
              </a:solidFill>
              <a:latin typeface="Meiryo" panose="020B0604030504040204" pitchFamily="34" charset="-128"/>
              <a:ea typeface="Meiryo" panose="020B0604030504040204" pitchFamily="34" charset="-128"/>
            </a:endParaRPr>
          </a:p>
        </p:txBody>
      </p:sp>
      <p:pic>
        <p:nvPicPr>
          <p:cNvPr id="14" name="Picture 2" descr="宅配便送料無料】 ハインツ トマトケチャップ（逆さボトル） 460ｇ×3本 【HEINZ 調味料 ketchup】  :22151:食べもんぢから.Yahoo!店 - 通販 - Yahoo!ショッピング">
            <a:extLst>
              <a:ext uri="{FF2B5EF4-FFF2-40B4-BE49-F238E27FC236}">
                <a16:creationId xmlns:a16="http://schemas.microsoft.com/office/drawing/2014/main" id="{B9A827D6-D2FA-B74D-9A8A-F2036D10319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10596" y="4314823"/>
            <a:ext cx="1074331" cy="1074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jp： アニーズナチュラルズ オーガニック ケチャップ 680g [海外直送][並行輸入品]: ドラッグストア">
            <a:extLst>
              <a:ext uri="{FF2B5EF4-FFF2-40B4-BE49-F238E27FC236}">
                <a16:creationId xmlns:a16="http://schemas.microsoft.com/office/drawing/2014/main" id="{9680B6C2-364D-FA49-B61A-A4FD4572CF73}"/>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54512" y="4314824"/>
            <a:ext cx="1074331" cy="1074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co.jp： アニーズナチュラルズ オーガニック ケチャップ 680g [海外直送][並行輸入品]: ドラッグストア">
            <a:extLst>
              <a:ext uri="{FF2B5EF4-FFF2-40B4-BE49-F238E27FC236}">
                <a16:creationId xmlns:a16="http://schemas.microsoft.com/office/drawing/2014/main" id="{1FAA7B7E-149F-7943-A4E5-F6CFC1528D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1130" y="4314823"/>
            <a:ext cx="1074331" cy="1074331"/>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375E42B4-CD03-1D4A-93E7-1157D8D635F1}"/>
              </a:ext>
            </a:extLst>
          </p:cNvPr>
          <p:cNvSpPr txBox="1"/>
          <p:nvPr/>
        </p:nvSpPr>
        <p:spPr>
          <a:xfrm>
            <a:off x="1926484" y="5459129"/>
            <a:ext cx="1501080" cy="1077218"/>
          </a:xfrm>
          <a:prstGeom prst="rect">
            <a:avLst/>
          </a:prstGeom>
          <a:noFill/>
        </p:spPr>
        <p:txBody>
          <a:bodyPr wrap="square" rtlCol="0">
            <a:spAutoFit/>
          </a:bodyPr>
          <a:lstStyle/>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p>
          <a:p>
            <a:r>
              <a:rPr lang="ja-JP" altLang="en-US" sz="900" dirty="0">
                <a:solidFill>
                  <a:srgbClr val="C00000"/>
                </a:solidFill>
                <a:latin typeface="Meiryo" panose="020B0604030504040204" pitchFamily="34" charset="-128"/>
                <a:ea typeface="Meiryo" panose="020B0604030504040204" pitchFamily="34" charset="-128"/>
              </a:rPr>
              <a:t>ケチャップだとは</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すぐに分からない。</a:t>
            </a:r>
            <a:endParaRPr kumimoji="1" lang="en-US" altLang="ja-JP" sz="900" dirty="0">
              <a:solidFill>
                <a:srgbClr val="C00000"/>
              </a:solidFill>
              <a:latin typeface="Meiryo" panose="020B0604030504040204" pitchFamily="34" charset="-128"/>
              <a:ea typeface="Meiryo" panose="020B0604030504040204" pitchFamily="34" charset="-128"/>
            </a:endParaRPr>
          </a:p>
          <a:p>
            <a:pPr algn="ctr"/>
            <a:r>
              <a:rPr lang="en-US" altLang="ja-JP" sz="1400" dirty="0">
                <a:solidFill>
                  <a:srgbClr val="C00000"/>
                </a:solidFill>
                <a:latin typeface="Meiryo" panose="020B0604030504040204" pitchFamily="34" charset="-128"/>
                <a:ea typeface="Meiryo" panose="020B0604030504040204" pitchFamily="34" charset="-128"/>
              </a:rPr>
              <a:t>×</a:t>
            </a:r>
            <a:r>
              <a:rPr lang="ja-JP" altLang="en-US" sz="1400" dirty="0">
                <a:solidFill>
                  <a:srgbClr val="C00000"/>
                </a:solidFill>
                <a:latin typeface="Meiryo" panose="020B0604030504040204" pitchFamily="34" charset="-128"/>
                <a:ea typeface="Meiryo" panose="020B0604030504040204" pitchFamily="34" charset="-128"/>
              </a:rPr>
              <a:t>良くない</a:t>
            </a:r>
            <a:r>
              <a:rPr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口を汚しやすく、少なくなると使いにくい</a:t>
            </a:r>
            <a:r>
              <a:rPr lang="ja-JP" altLang="en-US" sz="800" dirty="0">
                <a:solidFill>
                  <a:srgbClr val="C00000"/>
                </a:solidFill>
                <a:latin typeface="Meiryo" panose="020B0604030504040204" pitchFamily="34" charset="-128"/>
                <a:ea typeface="Meiryo" panose="020B0604030504040204" pitchFamily="34" charset="-128"/>
              </a:rPr>
              <a:t>。</a:t>
            </a:r>
            <a:endParaRPr lang="en-US" altLang="ja-JP" sz="800" dirty="0">
              <a:solidFill>
                <a:srgbClr val="C00000"/>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C9D4B029-0474-4B4C-84E2-C1C039B7328B}"/>
              </a:ext>
            </a:extLst>
          </p:cNvPr>
          <p:cNvSpPr txBox="1"/>
          <p:nvPr/>
        </p:nvSpPr>
        <p:spPr>
          <a:xfrm>
            <a:off x="3458851" y="5461760"/>
            <a:ext cx="1501080"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なると使いにくい。</a:t>
            </a:r>
            <a:endParaRPr lang="en-US" altLang="ja-JP" sz="900" dirty="0">
              <a:solidFill>
                <a:srgbClr val="C0000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65E892C-015C-B445-A455-43EF0AE4C481}"/>
              </a:ext>
            </a:extLst>
          </p:cNvPr>
          <p:cNvSpPr txBox="1"/>
          <p:nvPr/>
        </p:nvSpPr>
        <p:spPr>
          <a:xfrm>
            <a:off x="4900063" y="5459129"/>
            <a:ext cx="1378332"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UX</a:t>
            </a:r>
          </a:p>
          <a:p>
            <a:r>
              <a:rPr lang="ja-JP" altLang="en-US" sz="900" dirty="0">
                <a:solidFill>
                  <a:srgbClr val="1F33E8"/>
                </a:solidFill>
                <a:latin typeface="Meiryo" panose="020B0604030504040204" pitchFamily="34" charset="-128"/>
                <a:ea typeface="Meiryo" panose="020B0604030504040204" pitchFamily="34" charset="-128"/>
              </a:rPr>
              <a:t>口を汚さず、最後まで</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使い切ることができる。</a:t>
            </a:r>
            <a:endParaRPr lang="en-US" altLang="ja-JP" sz="900" dirty="0">
              <a:solidFill>
                <a:srgbClr val="1F33E8"/>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07685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26167D-D0CB-2842-A03C-9A417975E3D1}"/>
              </a:ext>
            </a:extLst>
          </p:cNvPr>
          <p:cNvSpPr>
            <a:spLocks noGrp="1"/>
          </p:cNvSpPr>
          <p:nvPr>
            <p:ph type="title"/>
          </p:nvPr>
        </p:nvSpPr>
        <p:spPr/>
        <p:txBody>
          <a:bodyPr/>
          <a:lstStyle/>
          <a:p>
            <a:r>
              <a:rPr kumimoji="1" lang="en-US" altLang="ja-JP" dirty="0"/>
              <a:t>UI</a:t>
            </a:r>
            <a:r>
              <a:rPr kumimoji="1" lang="ja-JP" altLang="en-US"/>
              <a:t>と</a:t>
            </a:r>
            <a:r>
              <a:rPr kumimoji="1" lang="en-US" altLang="ja-JP" dirty="0"/>
              <a:t>UX</a:t>
            </a:r>
            <a:r>
              <a:rPr kumimoji="1" lang="ja-JP" altLang="en-US"/>
              <a:t>の関係</a:t>
            </a:r>
          </a:p>
        </p:txBody>
      </p:sp>
      <p:pic>
        <p:nvPicPr>
          <p:cNvPr id="1026" name="Picture 2" descr="テキストのマンガのようです">
            <a:extLst>
              <a:ext uri="{FF2B5EF4-FFF2-40B4-BE49-F238E27FC236}">
                <a16:creationId xmlns:a16="http://schemas.microsoft.com/office/drawing/2014/main" id="{54115E18-3AE1-CF4A-8CF7-7CCBF85F6E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0" t="19268" r="4674" b="5992"/>
          <a:stretch/>
        </p:blipFill>
        <p:spPr bwMode="auto">
          <a:xfrm>
            <a:off x="779400" y="1312601"/>
            <a:ext cx="7585200" cy="52359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1E6AFAA-FFAE-DF4A-8633-4340A85C2C1D}"/>
              </a:ext>
            </a:extLst>
          </p:cNvPr>
          <p:cNvSpPr txBox="1"/>
          <p:nvPr/>
        </p:nvSpPr>
        <p:spPr>
          <a:xfrm>
            <a:off x="2158764" y="863194"/>
            <a:ext cx="707245" cy="646331"/>
          </a:xfrm>
          <a:prstGeom prst="rect">
            <a:avLst/>
          </a:prstGeom>
          <a:noFill/>
        </p:spPr>
        <p:txBody>
          <a:bodyPr wrap="none" rtlCol="0">
            <a:spAutoFit/>
          </a:bodyPr>
          <a:lstStyle/>
          <a:p>
            <a:r>
              <a:rPr lang="en-US" altLang="ja-JP" sz="3600" dirty="0">
                <a:latin typeface="Meiryo" panose="020B0604030504040204" pitchFamily="34" charset="-128"/>
                <a:ea typeface="Meiryo" panose="020B0604030504040204" pitchFamily="34" charset="-128"/>
              </a:rPr>
              <a:t>UI</a:t>
            </a:r>
            <a:endParaRPr kumimoji="1" lang="ja-JP" altLang="en-US" sz="360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81ABB3C4-5F29-CE44-B8F5-E6FBC9A78CD5}"/>
              </a:ext>
            </a:extLst>
          </p:cNvPr>
          <p:cNvSpPr txBox="1"/>
          <p:nvPr/>
        </p:nvSpPr>
        <p:spPr>
          <a:xfrm>
            <a:off x="6277993" y="863194"/>
            <a:ext cx="830677" cy="646331"/>
          </a:xfrm>
          <a:prstGeom prst="rect">
            <a:avLst/>
          </a:prstGeom>
          <a:noFill/>
        </p:spPr>
        <p:txBody>
          <a:bodyPr wrap="none" rtlCol="0">
            <a:spAutoFit/>
          </a:bodyPr>
          <a:lstStyle/>
          <a:p>
            <a:r>
              <a:rPr lang="en-US" altLang="ja-JP" sz="3600" dirty="0">
                <a:latin typeface="Meiryo" panose="020B0604030504040204" pitchFamily="34" charset="-128"/>
                <a:ea typeface="Meiryo" panose="020B0604030504040204" pitchFamily="34" charset="-128"/>
              </a:rPr>
              <a:t>UX</a:t>
            </a:r>
            <a:endParaRPr kumimoji="1" lang="ja-JP" altLang="en-US" sz="3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07997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36A3DCDB-4D57-C34B-94F7-502F26238F54}"/>
              </a:ext>
            </a:extLst>
          </p:cNvPr>
          <p:cNvSpPr/>
          <p:nvPr/>
        </p:nvSpPr>
        <p:spPr>
          <a:xfrm>
            <a:off x="3219281" y="801810"/>
            <a:ext cx="2723745" cy="5781552"/>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1689FEF-081B-7B4E-BE65-26A9046CCC91}"/>
              </a:ext>
            </a:extLst>
          </p:cNvPr>
          <p:cNvSpPr>
            <a:spLocks noGrp="1"/>
          </p:cNvSpPr>
          <p:nvPr>
            <p:ph type="title"/>
          </p:nvPr>
        </p:nvSpPr>
        <p:spPr/>
        <p:txBody>
          <a:bodyPr/>
          <a:lstStyle/>
          <a:p>
            <a:r>
              <a:rPr kumimoji="1" lang="ja-JP" altLang="en-US"/>
              <a:t>データと</a:t>
            </a:r>
            <a:r>
              <a:rPr kumimoji="1" lang="en-US" altLang="ja-JP" dirty="0"/>
              <a:t>UX</a:t>
            </a:r>
            <a:r>
              <a:rPr kumimoji="1" lang="ja-JP" altLang="en-US"/>
              <a:t>とサービス</a:t>
            </a:r>
          </a:p>
        </p:txBody>
      </p:sp>
      <p:pic>
        <p:nvPicPr>
          <p:cNvPr id="4" name="図 3">
            <a:extLst>
              <a:ext uri="{FF2B5EF4-FFF2-40B4-BE49-F238E27FC236}">
                <a16:creationId xmlns:a16="http://schemas.microsoft.com/office/drawing/2014/main" id="{1A9D491D-A22D-3E45-982F-5BFAFE8024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4712" y="2828959"/>
            <a:ext cx="850787" cy="1083805"/>
          </a:xfrm>
          <a:prstGeom prst="rect">
            <a:avLst/>
          </a:prstGeom>
          <a:effectLst>
            <a:outerShdw blurRad="50800" dist="38100" dir="2700000" algn="tl" rotWithShape="0">
              <a:prstClr val="black">
                <a:alpha val="40000"/>
              </a:prstClr>
            </a:outerShdw>
          </a:effectLst>
        </p:spPr>
      </p:pic>
      <p:sp>
        <p:nvSpPr>
          <p:cNvPr id="6" name="円柱 5">
            <a:extLst>
              <a:ext uri="{FF2B5EF4-FFF2-40B4-BE49-F238E27FC236}">
                <a16:creationId xmlns:a16="http://schemas.microsoft.com/office/drawing/2014/main" id="{031D8C37-4FEA-544E-92B5-97615D3D7F0D}"/>
              </a:ext>
            </a:extLst>
          </p:cNvPr>
          <p:cNvSpPr/>
          <p:nvPr/>
        </p:nvSpPr>
        <p:spPr>
          <a:xfrm>
            <a:off x="1530810" y="3140016"/>
            <a:ext cx="1214664" cy="1311879"/>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B26E1472-3BB4-BD49-960E-8B1715CCB999}"/>
              </a:ext>
            </a:extLst>
          </p:cNvPr>
          <p:cNvSpPr txBox="1"/>
          <p:nvPr/>
        </p:nvSpPr>
        <p:spPr>
          <a:xfrm>
            <a:off x="1579099" y="3466704"/>
            <a:ext cx="1120819"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データ</a:t>
            </a:r>
          </a:p>
        </p:txBody>
      </p:sp>
      <p:pic>
        <p:nvPicPr>
          <p:cNvPr id="5" name="Picture 8">
            <a:extLst>
              <a:ext uri="{FF2B5EF4-FFF2-40B4-BE49-F238E27FC236}">
                <a16:creationId xmlns:a16="http://schemas.microsoft.com/office/drawing/2014/main" id="{5FDE0D16-78B0-6C42-B53F-6D3FD06191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212321" y="2763021"/>
            <a:ext cx="1351228" cy="19303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DCADF77-3FD8-CE4B-8085-60B4F7955F6F}"/>
              </a:ext>
            </a:extLst>
          </p:cNvPr>
          <p:cNvSpPr txBox="1"/>
          <p:nvPr/>
        </p:nvSpPr>
        <p:spPr>
          <a:xfrm>
            <a:off x="3618956" y="3945914"/>
            <a:ext cx="1909497" cy="830997"/>
          </a:xfrm>
          <a:prstGeom prst="rect">
            <a:avLst/>
          </a:prstGeom>
          <a:noFill/>
        </p:spPr>
        <p:txBody>
          <a:bodyPr wrap="none" rtlCol="0">
            <a:spAutoFit/>
          </a:bodyPr>
          <a:lstStyle/>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10" name="テキスト ボックス 9">
            <a:extLst>
              <a:ext uri="{FF2B5EF4-FFF2-40B4-BE49-F238E27FC236}">
                <a16:creationId xmlns:a16="http://schemas.microsoft.com/office/drawing/2014/main" id="{CD497355-F4BC-B04E-8D31-DD357F847BB4}"/>
              </a:ext>
            </a:extLst>
          </p:cNvPr>
          <p:cNvSpPr txBox="1"/>
          <p:nvPr/>
        </p:nvSpPr>
        <p:spPr>
          <a:xfrm>
            <a:off x="4205434" y="2758589"/>
            <a:ext cx="1428596" cy="923330"/>
          </a:xfrm>
          <a:prstGeom prst="rect">
            <a:avLst/>
          </a:prstGeom>
          <a:noFill/>
        </p:spPr>
        <p:txBody>
          <a:bodyPr wrap="none" rtlCol="0">
            <a:spAutoFit/>
          </a:bodyPr>
          <a:lstStyle/>
          <a:p>
            <a:r>
              <a:rPr kumimoji="1" lang="en-US" altLang="ja-JP" sz="5400" dirty="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540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11" name="テキスト ボックス 10">
            <a:extLst>
              <a:ext uri="{FF2B5EF4-FFF2-40B4-BE49-F238E27FC236}">
                <a16:creationId xmlns:a16="http://schemas.microsoft.com/office/drawing/2014/main" id="{6107D243-0033-9A49-9952-A837F8822280}"/>
              </a:ext>
            </a:extLst>
          </p:cNvPr>
          <p:cNvSpPr txBox="1"/>
          <p:nvPr/>
        </p:nvSpPr>
        <p:spPr>
          <a:xfrm>
            <a:off x="4314437" y="3580852"/>
            <a:ext cx="1210589" cy="400110"/>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体験価値</a:t>
            </a:r>
          </a:p>
        </p:txBody>
      </p:sp>
      <p:sp>
        <p:nvSpPr>
          <p:cNvPr id="12" name="右矢印 11">
            <a:extLst>
              <a:ext uri="{FF2B5EF4-FFF2-40B4-BE49-F238E27FC236}">
                <a16:creationId xmlns:a16="http://schemas.microsoft.com/office/drawing/2014/main" id="{8E160B60-D138-4249-BB69-5142B46BC1EC}"/>
              </a:ext>
            </a:extLst>
          </p:cNvPr>
          <p:cNvSpPr/>
          <p:nvPr/>
        </p:nvSpPr>
        <p:spPr>
          <a:xfrm>
            <a:off x="2595728" y="3390747"/>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6" name="Picture 2" descr="胸の位置でペンライトを持つアイドルファンのイラスト（女性）">
            <a:extLst>
              <a:ext uri="{FF2B5EF4-FFF2-40B4-BE49-F238E27FC236}">
                <a16:creationId xmlns:a16="http://schemas.microsoft.com/office/drawing/2014/main" id="{F701D374-47B3-254A-8D99-4E62150746F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09578" y="3437983"/>
            <a:ext cx="1761876" cy="1250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F12AC107-E793-7940-AE72-D87606D806CB}"/>
              </a:ext>
            </a:extLst>
          </p:cNvPr>
          <p:cNvSpPr txBox="1"/>
          <p:nvPr/>
        </p:nvSpPr>
        <p:spPr>
          <a:xfrm>
            <a:off x="6591471" y="2837520"/>
            <a:ext cx="1967205" cy="830997"/>
          </a:xfrm>
          <a:prstGeom prst="rect">
            <a:avLst/>
          </a:prstGeom>
          <a:noFill/>
        </p:spPr>
        <p:txBody>
          <a:bodyPr wrap="none" rtlCol="0">
            <a:spAutoFit/>
          </a:bodyPr>
          <a:lstStyle/>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ファンを増やす</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solidFill>
                  <a:schemeClr val="accent6">
                    <a:lumMod val="75000"/>
                  </a:schemeClr>
                </a:solidFill>
                <a:latin typeface="Meiryo" panose="020B0604030504040204" pitchFamily="34" charset="-128"/>
                <a:ea typeface="Meiryo" panose="020B0604030504040204" pitchFamily="34" charset="-128"/>
              </a:rPr>
              <a:t>信頼を高める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リピートさせる</a:t>
            </a:r>
          </a:p>
        </p:txBody>
      </p:sp>
      <p:sp>
        <p:nvSpPr>
          <p:cNvPr id="14" name="曲折矢印 13">
            <a:extLst>
              <a:ext uri="{FF2B5EF4-FFF2-40B4-BE49-F238E27FC236}">
                <a16:creationId xmlns:a16="http://schemas.microsoft.com/office/drawing/2014/main" id="{4093C3FA-16EC-744E-90C2-66DAEB025C3E}"/>
              </a:ext>
            </a:extLst>
          </p:cNvPr>
          <p:cNvSpPr/>
          <p:nvPr/>
        </p:nvSpPr>
        <p:spPr>
          <a:xfrm flipH="1">
            <a:off x="5662505" y="1394298"/>
            <a:ext cx="2161275" cy="1311880"/>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B9C5DAD7-A72C-1E43-A105-744C85AA4C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8956" y="1380703"/>
            <a:ext cx="962198" cy="837112"/>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4DEA50F3-E83F-0243-BFC1-2D7DBEBD5B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3705" y="1474099"/>
            <a:ext cx="875433" cy="647820"/>
          </a:xfrm>
          <a:prstGeom prst="rect">
            <a:avLst/>
          </a:prstGeom>
          <a:effectLst>
            <a:outerShdw blurRad="50800" dist="38100" dir="2700000" algn="tl" rotWithShape="0">
              <a:prstClr val="black">
                <a:alpha val="40000"/>
              </a:prstClr>
            </a:outerShdw>
          </a:effectLst>
        </p:spPr>
      </p:pic>
      <p:sp>
        <p:nvSpPr>
          <p:cNvPr id="19" name="テキスト ボックス 18">
            <a:extLst>
              <a:ext uri="{FF2B5EF4-FFF2-40B4-BE49-F238E27FC236}">
                <a16:creationId xmlns:a16="http://schemas.microsoft.com/office/drawing/2014/main" id="{0DA47EDC-BC68-2447-B3AD-B1C46B23A68A}"/>
              </a:ext>
            </a:extLst>
          </p:cNvPr>
          <p:cNvSpPr txBox="1"/>
          <p:nvPr/>
        </p:nvSpPr>
        <p:spPr>
          <a:xfrm>
            <a:off x="3673457" y="2224457"/>
            <a:ext cx="180049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ビジネス機会の創出</a:t>
            </a:r>
          </a:p>
        </p:txBody>
      </p:sp>
      <p:sp>
        <p:nvSpPr>
          <p:cNvPr id="20" name="曲折矢印 19">
            <a:extLst>
              <a:ext uri="{FF2B5EF4-FFF2-40B4-BE49-F238E27FC236}">
                <a16:creationId xmlns:a16="http://schemas.microsoft.com/office/drawing/2014/main" id="{E0F5BFB0-D1DB-B446-9B20-911196E39DDE}"/>
              </a:ext>
            </a:extLst>
          </p:cNvPr>
          <p:cNvSpPr/>
          <p:nvPr/>
        </p:nvSpPr>
        <p:spPr>
          <a:xfrm rot="16200000" flipH="1">
            <a:off x="1608808" y="1153677"/>
            <a:ext cx="1281980" cy="2189751"/>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グループ化 17">
            <a:extLst>
              <a:ext uri="{FF2B5EF4-FFF2-40B4-BE49-F238E27FC236}">
                <a16:creationId xmlns:a16="http://schemas.microsoft.com/office/drawing/2014/main" id="{44820723-382B-A040-A16C-F969AAD8C204}"/>
              </a:ext>
            </a:extLst>
          </p:cNvPr>
          <p:cNvGrpSpPr/>
          <p:nvPr/>
        </p:nvGrpSpPr>
        <p:grpSpPr>
          <a:xfrm rot="10800000">
            <a:off x="1331893" y="4747634"/>
            <a:ext cx="6668858" cy="1495245"/>
            <a:chOff x="1279298" y="4206017"/>
            <a:chExt cx="6668858" cy="1495245"/>
          </a:xfrm>
        </p:grpSpPr>
        <p:sp>
          <p:nvSpPr>
            <p:cNvPr id="21" name="曲折矢印 20">
              <a:extLst>
                <a:ext uri="{FF2B5EF4-FFF2-40B4-BE49-F238E27FC236}">
                  <a16:creationId xmlns:a16="http://schemas.microsoft.com/office/drawing/2014/main" id="{731D3079-B410-5446-9C45-7900E9EBDF19}"/>
                </a:ext>
              </a:extLst>
            </p:cNvPr>
            <p:cNvSpPr/>
            <p:nvPr/>
          </p:nvSpPr>
          <p:spPr>
            <a:xfrm flipH="1">
              <a:off x="5786881" y="4206017"/>
              <a:ext cx="2161275" cy="1311880"/>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曲折矢印 21">
              <a:extLst>
                <a:ext uri="{FF2B5EF4-FFF2-40B4-BE49-F238E27FC236}">
                  <a16:creationId xmlns:a16="http://schemas.microsoft.com/office/drawing/2014/main" id="{7C1DCD6C-7D5A-B74E-873F-7CD4F99EC880}"/>
                </a:ext>
              </a:extLst>
            </p:cNvPr>
            <p:cNvSpPr/>
            <p:nvPr/>
          </p:nvSpPr>
          <p:spPr>
            <a:xfrm rot="16200000" flipH="1">
              <a:off x="1733184" y="3965396"/>
              <a:ext cx="1281980" cy="2189751"/>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4" name="図 23">
            <a:extLst>
              <a:ext uri="{FF2B5EF4-FFF2-40B4-BE49-F238E27FC236}">
                <a16:creationId xmlns:a16="http://schemas.microsoft.com/office/drawing/2014/main" id="{EB622DD0-2993-AB4E-9EE1-216EF922282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4926" y="4930999"/>
            <a:ext cx="1041463" cy="947731"/>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5E64E67E-44CF-0A49-82DD-7FADF01099D3}"/>
              </a:ext>
            </a:extLst>
          </p:cNvPr>
          <p:cNvSpPr txBox="1"/>
          <p:nvPr/>
        </p:nvSpPr>
        <p:spPr>
          <a:xfrm>
            <a:off x="3502939" y="5768253"/>
            <a:ext cx="2159566" cy="738664"/>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高速に改善と</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アップデートを繰り返し</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solidFill>
                  <a:schemeClr val="accent3">
                    <a:lumMod val="75000"/>
                  </a:schemeClr>
                </a:solidFill>
                <a:latin typeface="Meiryo" panose="020B0604030504040204" pitchFamily="34" charset="-128"/>
                <a:ea typeface="Meiryo" panose="020B0604030504040204" pitchFamily="34" charset="-128"/>
              </a:rPr>
              <a:t>体験価値を維持する</a:t>
            </a:r>
          </a:p>
        </p:txBody>
      </p:sp>
      <p:sp>
        <p:nvSpPr>
          <p:cNvPr id="26" name="テキスト ボックス 25">
            <a:extLst>
              <a:ext uri="{FF2B5EF4-FFF2-40B4-BE49-F238E27FC236}">
                <a16:creationId xmlns:a16="http://schemas.microsoft.com/office/drawing/2014/main" id="{BF768504-5405-5643-9270-355636857D8B}"/>
              </a:ext>
            </a:extLst>
          </p:cNvPr>
          <p:cNvSpPr txBox="1"/>
          <p:nvPr/>
        </p:nvSpPr>
        <p:spPr>
          <a:xfrm>
            <a:off x="3864114" y="913652"/>
            <a:ext cx="1415772"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サービス</a:t>
            </a:r>
          </a:p>
        </p:txBody>
      </p:sp>
      <p:sp>
        <p:nvSpPr>
          <p:cNvPr id="28" name="テキスト ボックス 27">
            <a:extLst>
              <a:ext uri="{FF2B5EF4-FFF2-40B4-BE49-F238E27FC236}">
                <a16:creationId xmlns:a16="http://schemas.microsoft.com/office/drawing/2014/main" id="{3EBF246E-F7F5-1348-9725-85D191FC3008}"/>
              </a:ext>
            </a:extLst>
          </p:cNvPr>
          <p:cNvSpPr txBox="1"/>
          <p:nvPr/>
        </p:nvSpPr>
        <p:spPr>
          <a:xfrm>
            <a:off x="1647129" y="3775550"/>
            <a:ext cx="954107"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属性データ</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体験データ</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生活データ</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9" name="右矢印 28">
            <a:extLst>
              <a:ext uri="{FF2B5EF4-FFF2-40B4-BE49-F238E27FC236}">
                <a16:creationId xmlns:a16="http://schemas.microsoft.com/office/drawing/2014/main" id="{09D52413-DC35-7245-A73E-5EAA30CC00B5}"/>
              </a:ext>
            </a:extLst>
          </p:cNvPr>
          <p:cNvSpPr/>
          <p:nvPr/>
        </p:nvSpPr>
        <p:spPr>
          <a:xfrm>
            <a:off x="5809946" y="3380456"/>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981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02C9096-FD40-7141-9E2C-24D0DBADBC0E}"/>
              </a:ext>
            </a:extLst>
          </p:cNvPr>
          <p:cNvSpPr/>
          <p:nvPr/>
        </p:nvSpPr>
        <p:spPr>
          <a:xfrm>
            <a:off x="321240" y="2567525"/>
            <a:ext cx="2459012" cy="3311681"/>
          </a:xfrm>
          <a:prstGeom prst="rect">
            <a:avLst/>
          </a:prstGeom>
          <a:solidFill>
            <a:schemeClr val="accent6">
              <a:alpha val="5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8539549-F04C-0E40-8367-54C6B36E0A88}"/>
              </a:ext>
            </a:extLst>
          </p:cNvPr>
          <p:cNvSpPr/>
          <p:nvPr/>
        </p:nvSpPr>
        <p:spPr>
          <a:xfrm>
            <a:off x="3591015" y="2562851"/>
            <a:ext cx="2459012" cy="3311681"/>
          </a:xfrm>
          <a:prstGeom prst="rect">
            <a:avLst/>
          </a:prstGeom>
          <a:solidFill>
            <a:srgbClr val="0070C0">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0DF6E21-F8E7-9640-A30B-CC9E24DC4E45}"/>
              </a:ext>
            </a:extLst>
          </p:cNvPr>
          <p:cNvSpPr/>
          <p:nvPr/>
        </p:nvSpPr>
        <p:spPr>
          <a:xfrm>
            <a:off x="1551904" y="1345774"/>
            <a:ext cx="3234395" cy="2451257"/>
          </a:xfrm>
          <a:prstGeom prst="rect">
            <a:avLst/>
          </a:prstGeom>
          <a:solidFill>
            <a:srgbClr val="FF6666">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E348B6-4A81-A34A-90ED-FFC4F2C89556}"/>
              </a:ext>
            </a:extLst>
          </p:cNvPr>
          <p:cNvSpPr>
            <a:spLocks noGrp="1"/>
          </p:cNvSpPr>
          <p:nvPr>
            <p:ph type="title"/>
          </p:nvPr>
        </p:nvSpPr>
        <p:spPr/>
        <p:txBody>
          <a:bodyPr/>
          <a:lstStyle/>
          <a:p>
            <a:r>
              <a:rPr kumimoji="1" lang="ja-JP" altLang="en-US"/>
              <a:t>ビジネスの主役が、モノからコトへ</a:t>
            </a:r>
          </a:p>
        </p:txBody>
      </p:sp>
      <p:sp>
        <p:nvSpPr>
          <p:cNvPr id="3" name="円/楕円 2">
            <a:extLst>
              <a:ext uri="{FF2B5EF4-FFF2-40B4-BE49-F238E27FC236}">
                <a16:creationId xmlns:a16="http://schemas.microsoft.com/office/drawing/2014/main" id="{17675B38-DDF3-5440-87FD-36D5770A1E86}"/>
              </a:ext>
            </a:extLst>
          </p:cNvPr>
          <p:cNvSpPr/>
          <p:nvPr/>
        </p:nvSpPr>
        <p:spPr>
          <a:xfrm>
            <a:off x="323301" y="1338019"/>
            <a:ext cx="2459012" cy="24590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E005A6AC-7CA1-2C42-8644-5D66B8F6432E}"/>
              </a:ext>
            </a:extLst>
          </p:cNvPr>
          <p:cNvSpPr/>
          <p:nvPr/>
        </p:nvSpPr>
        <p:spPr>
          <a:xfrm>
            <a:off x="3574775" y="1338019"/>
            <a:ext cx="2459012" cy="245901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6BC6D39-3902-924C-8C7F-6857DA179227}"/>
              </a:ext>
            </a:extLst>
          </p:cNvPr>
          <p:cNvSpPr/>
          <p:nvPr/>
        </p:nvSpPr>
        <p:spPr>
          <a:xfrm>
            <a:off x="1551904" y="1802974"/>
            <a:ext cx="3258354" cy="1529103"/>
          </a:xfrm>
          <a:prstGeom prst="rect">
            <a:avLst/>
          </a:prstGeom>
          <a:solidFill>
            <a:srgbClr val="7030A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4A7A0DA1-C96E-A54A-8793-02343CD4BD1F}"/>
              </a:ext>
            </a:extLst>
          </p:cNvPr>
          <p:cNvSpPr/>
          <p:nvPr/>
        </p:nvSpPr>
        <p:spPr>
          <a:xfrm>
            <a:off x="788255" y="1802974"/>
            <a:ext cx="1529103" cy="152910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1A36AFF-DFF0-C94E-99C6-72E5600C5DAC}"/>
              </a:ext>
            </a:extLst>
          </p:cNvPr>
          <p:cNvSpPr txBox="1"/>
          <p:nvPr/>
        </p:nvSpPr>
        <p:spPr>
          <a:xfrm>
            <a:off x="998808"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ハード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3" name="テキスト ボックス 12">
            <a:extLst>
              <a:ext uri="{FF2B5EF4-FFF2-40B4-BE49-F238E27FC236}">
                <a16:creationId xmlns:a16="http://schemas.microsoft.com/office/drawing/2014/main" id="{2395A14E-742A-C446-B70A-4378AB6A59A7}"/>
              </a:ext>
            </a:extLst>
          </p:cNvPr>
          <p:cNvSpPr txBox="1"/>
          <p:nvPr/>
        </p:nvSpPr>
        <p:spPr>
          <a:xfrm>
            <a:off x="2304737" y="2224635"/>
            <a:ext cx="1732313" cy="800219"/>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是非とも</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手に入れたい価値</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D753BB2-77A0-DE49-8448-BA8DEC219E69}"/>
              </a:ext>
            </a:extLst>
          </p:cNvPr>
          <p:cNvSpPr txBox="1"/>
          <p:nvPr/>
        </p:nvSpPr>
        <p:spPr>
          <a:xfrm>
            <a:off x="2312388" y="1419269"/>
            <a:ext cx="1732313" cy="369332"/>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附帯的価値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2285A9D-E87B-B34F-B030-60CEB8CA611A}"/>
              </a:ext>
            </a:extLst>
          </p:cNvPr>
          <p:cNvSpPr/>
          <p:nvPr/>
        </p:nvSpPr>
        <p:spPr>
          <a:xfrm>
            <a:off x="1894538" y="3446515"/>
            <a:ext cx="2677462" cy="307777"/>
          </a:xfrm>
          <a:prstGeom prst="rect">
            <a:avLst/>
          </a:prstGeom>
        </p:spPr>
        <p:txBody>
          <a:bodyPr wrap="square">
            <a:spAutoFit/>
          </a:bodyPr>
          <a:lstStyle/>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を高める価値</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2B2FBF4-7B88-AF43-A804-C4E6873D28F2}"/>
              </a:ext>
            </a:extLst>
          </p:cNvPr>
          <p:cNvSpPr txBox="1"/>
          <p:nvPr/>
        </p:nvSpPr>
        <p:spPr>
          <a:xfrm>
            <a:off x="1145817" y="1465435"/>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sp>
        <p:nvSpPr>
          <p:cNvPr id="20" name="テキスト ボックス 19">
            <a:extLst>
              <a:ext uri="{FF2B5EF4-FFF2-40B4-BE49-F238E27FC236}">
                <a16:creationId xmlns:a16="http://schemas.microsoft.com/office/drawing/2014/main" id="{BD3DA936-A282-954D-96DC-05E74C3FE988}"/>
              </a:ext>
            </a:extLst>
          </p:cNvPr>
          <p:cNvSpPr txBox="1"/>
          <p:nvPr/>
        </p:nvSpPr>
        <p:spPr>
          <a:xfrm>
            <a:off x="4258058" y="1465434"/>
            <a:ext cx="110799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ハードウェア</a:t>
            </a:r>
          </a:p>
        </p:txBody>
      </p:sp>
      <p:sp>
        <p:nvSpPr>
          <p:cNvPr id="23" name="正方形/長方形 22">
            <a:extLst>
              <a:ext uri="{FF2B5EF4-FFF2-40B4-BE49-F238E27FC236}">
                <a16:creationId xmlns:a16="http://schemas.microsoft.com/office/drawing/2014/main" id="{CA04F4A8-5AD4-6844-B476-81FB0F79C38D}"/>
              </a:ext>
            </a:extLst>
          </p:cNvPr>
          <p:cNvSpPr/>
          <p:nvPr/>
        </p:nvSpPr>
        <p:spPr>
          <a:xfrm>
            <a:off x="321241" y="5429866"/>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65483C1-783D-F34A-8156-A5BA86066965}"/>
              </a:ext>
            </a:extLst>
          </p:cNvPr>
          <p:cNvSpPr/>
          <p:nvPr/>
        </p:nvSpPr>
        <p:spPr>
          <a:xfrm>
            <a:off x="3607255" y="5429865"/>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コトのビジネス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A55672D-9A95-6442-9E4C-B1FFF7917F03}"/>
              </a:ext>
            </a:extLst>
          </p:cNvPr>
          <p:cNvSpPr txBox="1"/>
          <p:nvPr/>
        </p:nvSpPr>
        <p:spPr>
          <a:xfrm>
            <a:off x="431791" y="4026419"/>
            <a:ext cx="2236510"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魅力的なモノ</a:t>
            </a:r>
            <a:endPar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サービスは、ハードウェア</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の機能や性能を維持する</a:t>
            </a: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修理やサポートなど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948B272-4338-AB42-9235-59034A65214E}"/>
              </a:ext>
            </a:extLst>
          </p:cNvPr>
          <p:cNvSpPr txBox="1"/>
          <p:nvPr/>
        </p:nvSpPr>
        <p:spPr>
          <a:xfrm>
            <a:off x="3727915" y="4026419"/>
            <a:ext cx="2185214"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endParaRPr kumimoji="1" lang="en-US" altLang="ja-JP" sz="1200"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ハードウェアは、サービスを</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利用する</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ための手段としての</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乗り物や道具など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A50340E1-262C-8A48-A185-80564907D1BC}"/>
              </a:ext>
            </a:extLst>
          </p:cNvPr>
          <p:cNvGrpSpPr/>
          <p:nvPr/>
        </p:nvGrpSpPr>
        <p:grpSpPr>
          <a:xfrm>
            <a:off x="4804281" y="1817347"/>
            <a:ext cx="4013346" cy="4037867"/>
            <a:chOff x="4804281" y="1817347"/>
            <a:chExt cx="4013346" cy="4037867"/>
          </a:xfrm>
        </p:grpSpPr>
        <p:sp>
          <p:nvSpPr>
            <p:cNvPr id="29" name="正方形/長方形 28">
              <a:extLst>
                <a:ext uri="{FF2B5EF4-FFF2-40B4-BE49-F238E27FC236}">
                  <a16:creationId xmlns:a16="http://schemas.microsoft.com/office/drawing/2014/main" id="{9C4224B2-1A43-A047-8A57-133CF041A885}"/>
                </a:ext>
              </a:extLst>
            </p:cNvPr>
            <p:cNvSpPr/>
            <p:nvPr/>
          </p:nvSpPr>
          <p:spPr>
            <a:xfrm>
              <a:off x="7288524" y="2543533"/>
              <a:ext cx="1491824" cy="3311681"/>
            </a:xfrm>
            <a:prstGeom prst="rect">
              <a:avLst/>
            </a:prstGeom>
            <a:solidFill>
              <a:schemeClr val="accent3">
                <a:lumMod val="5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537421-4E35-2045-9B22-423E721066EB}"/>
                </a:ext>
              </a:extLst>
            </p:cNvPr>
            <p:cNvSpPr/>
            <p:nvPr/>
          </p:nvSpPr>
          <p:spPr>
            <a:xfrm>
              <a:off x="4804281" y="1817347"/>
              <a:ext cx="3258354" cy="1529103"/>
            </a:xfrm>
            <a:prstGeom prst="rect">
              <a:avLst/>
            </a:prstGeom>
            <a:solidFill>
              <a:schemeClr val="accent3">
                <a:lumMod val="75000"/>
                <a:alpha val="4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3479C2F-5026-EC4D-90FC-6E8923E1200B}"/>
                </a:ext>
              </a:extLst>
            </p:cNvPr>
            <p:cNvSpPr/>
            <p:nvPr/>
          </p:nvSpPr>
          <p:spPr>
            <a:xfrm>
              <a:off x="7288524" y="1820903"/>
              <a:ext cx="1529103" cy="152910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FFBDD1F-5D86-8743-A3BF-DCE02598E4D4}"/>
                </a:ext>
              </a:extLst>
            </p:cNvPr>
            <p:cNvSpPr txBox="1"/>
            <p:nvPr/>
          </p:nvSpPr>
          <p:spPr>
            <a:xfrm>
              <a:off x="7513713"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ソフト</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8" name="正方形/長方形 17">
              <a:extLst>
                <a:ext uri="{FF2B5EF4-FFF2-40B4-BE49-F238E27FC236}">
                  <a16:creationId xmlns:a16="http://schemas.microsoft.com/office/drawing/2014/main" id="{1300BE23-B10F-4341-B18C-596CF74B16A2}"/>
                </a:ext>
              </a:extLst>
            </p:cNvPr>
            <p:cNvSpPr/>
            <p:nvPr/>
          </p:nvSpPr>
          <p:spPr>
            <a:xfrm>
              <a:off x="5776866" y="2209245"/>
              <a:ext cx="1768580"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体験価値</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を実装する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DD401EE-4B3B-C640-86DB-96280D8F6E09}"/>
                </a:ext>
              </a:extLst>
            </p:cNvPr>
            <p:cNvSpPr txBox="1"/>
            <p:nvPr/>
          </p:nvSpPr>
          <p:spPr>
            <a:xfrm>
              <a:off x="7268842" y="4399597"/>
              <a:ext cx="1531188" cy="577081"/>
            </a:xfrm>
            <a:prstGeom prst="rect">
              <a:avLst/>
            </a:prstGeom>
            <a:noFill/>
          </p:spPr>
          <p:txBody>
            <a:bodyPr wrap="none" rtlCol="0">
              <a:spAutoFit/>
            </a:bodyPr>
            <a:lstStyle/>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データで、利用状況の</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フィードバックを得て</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高速に改善を繰り返す</a:t>
              </a:r>
              <a:endParaRPr kumimoji="1" lang="ja-JP" altLang="en-US" sz="105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6" name="円/楕円 5">
            <a:extLst>
              <a:ext uri="{FF2B5EF4-FFF2-40B4-BE49-F238E27FC236}">
                <a16:creationId xmlns:a16="http://schemas.microsoft.com/office/drawing/2014/main" id="{C43E2C69-858C-2744-AF7F-9A87A06CCEED}"/>
              </a:ext>
            </a:extLst>
          </p:cNvPr>
          <p:cNvSpPr/>
          <p:nvPr/>
        </p:nvSpPr>
        <p:spPr>
          <a:xfrm>
            <a:off x="4045706" y="1802974"/>
            <a:ext cx="1529103" cy="1529103"/>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87A905A-4E84-1D45-935D-9F3373E03B35}"/>
              </a:ext>
            </a:extLst>
          </p:cNvPr>
          <p:cNvSpPr txBox="1"/>
          <p:nvPr/>
        </p:nvSpPr>
        <p:spPr>
          <a:xfrm>
            <a:off x="4104171" y="2378524"/>
            <a:ext cx="141577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サービス</a:t>
            </a:r>
          </a:p>
        </p:txBody>
      </p:sp>
    </p:spTree>
    <p:extLst>
      <p:ext uri="{BB962C8B-B14F-4D97-AF65-F5344CB8AC3E}">
        <p14:creationId xmlns:p14="http://schemas.microsoft.com/office/powerpoint/2010/main" val="182768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D228D9-7A59-3D44-AB07-99529579FEC5}"/>
              </a:ext>
            </a:extLst>
          </p:cNvPr>
          <p:cNvSpPr>
            <a:spLocks noGrp="1"/>
          </p:cNvSpPr>
          <p:nvPr>
            <p:ph type="title"/>
          </p:nvPr>
        </p:nvSpPr>
        <p:spPr/>
        <p:txBody>
          <a:bodyPr/>
          <a:lstStyle/>
          <a:p>
            <a:r>
              <a:rPr kumimoji="1" lang="ja-JP" altLang="en-US"/>
              <a:t>デジタルな業務基盤と働き方</a:t>
            </a:r>
          </a:p>
        </p:txBody>
      </p:sp>
      <p:pic>
        <p:nvPicPr>
          <p:cNvPr id="4" name="図 3" descr="時計 が含まれている画像&#10;&#10;自動的に生成された説明">
            <a:extLst>
              <a:ext uri="{FF2B5EF4-FFF2-40B4-BE49-F238E27FC236}">
                <a16:creationId xmlns:a16="http://schemas.microsoft.com/office/drawing/2014/main" id="{84A26C0A-E8F7-7A40-8689-08FE1B6D76BE}"/>
              </a:ext>
            </a:extLst>
          </p:cNvPr>
          <p:cNvPicPr>
            <a:picLocks noChangeAspect="1"/>
          </p:cNvPicPr>
          <p:nvPr/>
        </p:nvPicPr>
        <p:blipFill>
          <a:blip r:embed="rId2"/>
          <a:stretch>
            <a:fillRect/>
          </a:stretch>
        </p:blipFill>
        <p:spPr>
          <a:xfrm>
            <a:off x="674029" y="3676588"/>
            <a:ext cx="1083417" cy="1108355"/>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5" name="図 4">
            <a:extLst>
              <a:ext uri="{FF2B5EF4-FFF2-40B4-BE49-F238E27FC236}">
                <a16:creationId xmlns:a16="http://schemas.microsoft.com/office/drawing/2014/main" id="{7E6792D9-C4C7-224A-9239-21824CA7C33D}"/>
              </a:ext>
            </a:extLst>
          </p:cNvPr>
          <p:cNvPicPr>
            <a:picLocks noChangeAspect="1"/>
          </p:cNvPicPr>
          <p:nvPr/>
        </p:nvPicPr>
        <p:blipFill>
          <a:blip r:embed="rId3"/>
          <a:stretch>
            <a:fillRect/>
          </a:stretch>
        </p:blipFill>
        <p:spPr>
          <a:xfrm>
            <a:off x="1630020" y="4551672"/>
            <a:ext cx="1198548" cy="1113318"/>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6" name="図 5">
            <a:extLst>
              <a:ext uri="{FF2B5EF4-FFF2-40B4-BE49-F238E27FC236}">
                <a16:creationId xmlns:a16="http://schemas.microsoft.com/office/drawing/2014/main" id="{3788A6B7-EC36-1543-A02C-8318157C913E}"/>
              </a:ext>
            </a:extLst>
          </p:cNvPr>
          <p:cNvPicPr>
            <a:picLocks noChangeAspect="1"/>
          </p:cNvPicPr>
          <p:nvPr/>
        </p:nvPicPr>
        <p:blipFill>
          <a:blip r:embed="rId4"/>
          <a:stretch>
            <a:fillRect/>
          </a:stretch>
        </p:blipFill>
        <p:spPr>
          <a:xfrm>
            <a:off x="2562342" y="3676588"/>
            <a:ext cx="1069562" cy="1108355"/>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7" name="図 6">
            <a:extLst>
              <a:ext uri="{FF2B5EF4-FFF2-40B4-BE49-F238E27FC236}">
                <a16:creationId xmlns:a16="http://schemas.microsoft.com/office/drawing/2014/main" id="{25D3E513-4798-174A-A781-79D7263AC58B}"/>
              </a:ext>
            </a:extLst>
          </p:cNvPr>
          <p:cNvPicPr>
            <a:picLocks noChangeAspect="1"/>
          </p:cNvPicPr>
          <p:nvPr/>
        </p:nvPicPr>
        <p:blipFill>
          <a:blip r:embed="rId5"/>
          <a:stretch>
            <a:fillRect/>
          </a:stretch>
        </p:blipFill>
        <p:spPr>
          <a:xfrm>
            <a:off x="6986159" y="3681959"/>
            <a:ext cx="1037258" cy="1037258"/>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9" name="図 8">
            <a:extLst>
              <a:ext uri="{FF2B5EF4-FFF2-40B4-BE49-F238E27FC236}">
                <a16:creationId xmlns:a16="http://schemas.microsoft.com/office/drawing/2014/main" id="{0CEEFA0C-26E5-F74E-88CA-D5E523DEE3FE}"/>
              </a:ext>
            </a:extLst>
          </p:cNvPr>
          <p:cNvPicPr>
            <a:picLocks noChangeAspect="1"/>
          </p:cNvPicPr>
          <p:nvPr/>
        </p:nvPicPr>
        <p:blipFill>
          <a:blip r:embed="rId6"/>
          <a:stretch>
            <a:fillRect/>
          </a:stretch>
        </p:blipFill>
        <p:spPr>
          <a:xfrm>
            <a:off x="5228275" y="3681959"/>
            <a:ext cx="1069563" cy="1069563"/>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10" name="図 9">
            <a:extLst>
              <a:ext uri="{FF2B5EF4-FFF2-40B4-BE49-F238E27FC236}">
                <a16:creationId xmlns:a16="http://schemas.microsoft.com/office/drawing/2014/main" id="{3B4B764D-B3EF-0848-948D-60128197CEA5}"/>
              </a:ext>
            </a:extLst>
          </p:cNvPr>
          <p:cNvPicPr>
            <a:picLocks noChangeAspect="1"/>
          </p:cNvPicPr>
          <p:nvPr/>
        </p:nvPicPr>
        <p:blipFill>
          <a:blip r:embed="rId7"/>
          <a:stretch>
            <a:fillRect/>
          </a:stretch>
        </p:blipFill>
        <p:spPr>
          <a:xfrm>
            <a:off x="5980255" y="4551672"/>
            <a:ext cx="1083416" cy="1108355"/>
          </a:xfrm>
          <a:prstGeom prst="rect">
            <a:avLst/>
          </a:prstGeom>
          <a:effectLst>
            <a:outerShdw blurRad="50800" dist="38100" dir="2700000" algn="tl" rotWithShape="0">
              <a:prstClr val="black">
                <a:alpha val="40000"/>
              </a:prstClr>
            </a:outerShdw>
            <a:reflection endPos="0" dist="50800" dir="5400000" sy="-100000" algn="bl" rotWithShape="0"/>
          </a:effectLst>
        </p:spPr>
      </p:pic>
      <p:sp>
        <p:nvSpPr>
          <p:cNvPr id="11" name="テキスト ボックス 10">
            <a:extLst>
              <a:ext uri="{FF2B5EF4-FFF2-40B4-BE49-F238E27FC236}">
                <a16:creationId xmlns:a16="http://schemas.microsoft.com/office/drawing/2014/main" id="{6C36A388-82B7-3244-A876-3AC6ED0E121B}"/>
              </a:ext>
            </a:extLst>
          </p:cNvPr>
          <p:cNvSpPr txBox="1"/>
          <p:nvPr/>
        </p:nvSpPr>
        <p:spPr>
          <a:xfrm>
            <a:off x="674029" y="1296209"/>
            <a:ext cx="3057247" cy="523220"/>
          </a:xfrm>
          <a:prstGeom prst="rect">
            <a:avLst/>
          </a:prstGeom>
          <a:noFill/>
        </p:spPr>
        <p:txBody>
          <a:bodyPr wrap="none" rtlCol="0">
            <a:spAutoFit/>
          </a:bodyPr>
          <a:lstStyle/>
          <a:p>
            <a:r>
              <a:rPr kumimoji="1" lang="ja-JP" altLang="en-US" sz="2800" b="1">
                <a:solidFill>
                  <a:schemeClr val="accent3">
                    <a:lumMod val="75000"/>
                  </a:schemeClr>
                </a:solidFill>
                <a:latin typeface="Meiryo" panose="020B0604030504040204" pitchFamily="34" charset="-128"/>
                <a:ea typeface="Meiryo" panose="020B0604030504040204" pitchFamily="34" charset="-128"/>
              </a:rPr>
              <a:t>モノが主役の時代</a:t>
            </a:r>
          </a:p>
        </p:txBody>
      </p:sp>
      <p:sp>
        <p:nvSpPr>
          <p:cNvPr id="12" name="テキスト ボックス 11">
            <a:extLst>
              <a:ext uri="{FF2B5EF4-FFF2-40B4-BE49-F238E27FC236}">
                <a16:creationId xmlns:a16="http://schemas.microsoft.com/office/drawing/2014/main" id="{416C70B1-4D23-6B4C-8BA1-A8B5F54FBC98}"/>
              </a:ext>
            </a:extLst>
          </p:cNvPr>
          <p:cNvSpPr txBox="1"/>
          <p:nvPr/>
        </p:nvSpPr>
        <p:spPr>
          <a:xfrm>
            <a:off x="4898091" y="1296209"/>
            <a:ext cx="3775393" cy="523220"/>
          </a:xfrm>
          <a:prstGeom prst="rect">
            <a:avLst/>
          </a:prstGeom>
          <a:noFill/>
        </p:spPr>
        <p:txBody>
          <a:bodyPr wrap="none" rtlCol="0">
            <a:spAutoFit/>
          </a:bodyPr>
          <a:lstStyle/>
          <a:p>
            <a:r>
              <a:rPr kumimoji="1" lang="ja-JP" altLang="en-US" sz="2800" b="1">
                <a:solidFill>
                  <a:srgbClr val="0070C0"/>
                </a:solidFill>
                <a:latin typeface="Meiryo" panose="020B0604030504040204" pitchFamily="34" charset="-128"/>
                <a:ea typeface="Meiryo" panose="020B0604030504040204" pitchFamily="34" charset="-128"/>
              </a:rPr>
              <a:t>サービスが主役の時代</a:t>
            </a:r>
          </a:p>
        </p:txBody>
      </p:sp>
      <p:sp>
        <p:nvSpPr>
          <p:cNvPr id="13" name="テキスト ボックス 12">
            <a:extLst>
              <a:ext uri="{FF2B5EF4-FFF2-40B4-BE49-F238E27FC236}">
                <a16:creationId xmlns:a16="http://schemas.microsoft.com/office/drawing/2014/main" id="{8A2E70B7-FC0F-444B-A3C0-1C130A34E015}"/>
              </a:ext>
            </a:extLst>
          </p:cNvPr>
          <p:cNvSpPr txBox="1"/>
          <p:nvPr/>
        </p:nvSpPr>
        <p:spPr>
          <a:xfrm>
            <a:off x="494492" y="1948635"/>
            <a:ext cx="3416320"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組織の効率と持続的価値の向上</a:t>
            </a:r>
          </a:p>
        </p:txBody>
      </p:sp>
      <p:sp>
        <p:nvSpPr>
          <p:cNvPr id="14" name="テキスト ボックス 13">
            <a:extLst>
              <a:ext uri="{FF2B5EF4-FFF2-40B4-BE49-F238E27FC236}">
                <a16:creationId xmlns:a16="http://schemas.microsoft.com/office/drawing/2014/main" id="{62E2AD27-825B-C945-B396-39DB008BB0FE}"/>
              </a:ext>
            </a:extLst>
          </p:cNvPr>
          <p:cNvSpPr txBox="1"/>
          <p:nvPr/>
        </p:nvSpPr>
        <p:spPr>
          <a:xfrm>
            <a:off x="5077627" y="1948635"/>
            <a:ext cx="3416321"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個人の才能と新規的価値の創出</a:t>
            </a:r>
          </a:p>
        </p:txBody>
      </p:sp>
      <p:sp>
        <p:nvSpPr>
          <p:cNvPr id="15" name="テキスト ボックス 14">
            <a:extLst>
              <a:ext uri="{FF2B5EF4-FFF2-40B4-BE49-F238E27FC236}">
                <a16:creationId xmlns:a16="http://schemas.microsoft.com/office/drawing/2014/main" id="{A3F80C9C-6956-114B-A10A-974D0C357093}"/>
              </a:ext>
            </a:extLst>
          </p:cNvPr>
          <p:cNvSpPr txBox="1"/>
          <p:nvPr/>
        </p:nvSpPr>
        <p:spPr>
          <a:xfrm>
            <a:off x="725324" y="2411370"/>
            <a:ext cx="2954655"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均質な労働力の育成と管理</a:t>
            </a:r>
          </a:p>
        </p:txBody>
      </p:sp>
      <p:sp>
        <p:nvSpPr>
          <p:cNvPr id="16" name="テキスト ボックス 15">
            <a:extLst>
              <a:ext uri="{FF2B5EF4-FFF2-40B4-BE49-F238E27FC236}">
                <a16:creationId xmlns:a16="http://schemas.microsoft.com/office/drawing/2014/main" id="{645A243D-24FA-484B-BE29-48E5162DAFAA}"/>
              </a:ext>
            </a:extLst>
          </p:cNvPr>
          <p:cNvSpPr txBox="1"/>
          <p:nvPr/>
        </p:nvSpPr>
        <p:spPr>
          <a:xfrm>
            <a:off x="1068524" y="2715111"/>
            <a:ext cx="2262158"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組織階層による統制</a:t>
            </a:r>
          </a:p>
        </p:txBody>
      </p:sp>
      <p:sp>
        <p:nvSpPr>
          <p:cNvPr id="17" name="テキスト ボックス 16">
            <a:extLst>
              <a:ext uri="{FF2B5EF4-FFF2-40B4-BE49-F238E27FC236}">
                <a16:creationId xmlns:a16="http://schemas.microsoft.com/office/drawing/2014/main" id="{93967A72-D6BF-E844-AF92-6F1B14E3ECBA}"/>
              </a:ext>
            </a:extLst>
          </p:cNvPr>
          <p:cNvSpPr txBox="1"/>
          <p:nvPr/>
        </p:nvSpPr>
        <p:spPr>
          <a:xfrm>
            <a:off x="4957989" y="2412779"/>
            <a:ext cx="3647152"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多才な労働力の育成と機会の提供</a:t>
            </a:r>
          </a:p>
        </p:txBody>
      </p:sp>
      <p:sp>
        <p:nvSpPr>
          <p:cNvPr id="18" name="テキスト ボックス 17">
            <a:extLst>
              <a:ext uri="{FF2B5EF4-FFF2-40B4-BE49-F238E27FC236}">
                <a16:creationId xmlns:a16="http://schemas.microsoft.com/office/drawing/2014/main" id="{0A88EAFA-649E-FA4B-866F-8C85C728799C}"/>
              </a:ext>
            </a:extLst>
          </p:cNvPr>
          <p:cNvSpPr txBox="1"/>
          <p:nvPr/>
        </p:nvSpPr>
        <p:spPr>
          <a:xfrm>
            <a:off x="4957990" y="2735860"/>
            <a:ext cx="341632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ビジョンとミッシの共有・自律</a:t>
            </a:r>
          </a:p>
        </p:txBody>
      </p:sp>
      <p:sp>
        <p:nvSpPr>
          <p:cNvPr id="19" name="テキスト ボックス 18">
            <a:extLst>
              <a:ext uri="{FF2B5EF4-FFF2-40B4-BE49-F238E27FC236}">
                <a16:creationId xmlns:a16="http://schemas.microsoft.com/office/drawing/2014/main" id="{46032361-0ECD-4446-A360-F483EE0609B0}"/>
              </a:ext>
            </a:extLst>
          </p:cNvPr>
          <p:cNvSpPr txBox="1"/>
          <p:nvPr/>
        </p:nvSpPr>
        <p:spPr>
          <a:xfrm>
            <a:off x="837691" y="3006155"/>
            <a:ext cx="2723823"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規律やルールによる運用</a:t>
            </a:r>
          </a:p>
        </p:txBody>
      </p:sp>
      <p:sp>
        <p:nvSpPr>
          <p:cNvPr id="20" name="テキスト ボックス 19">
            <a:extLst>
              <a:ext uri="{FF2B5EF4-FFF2-40B4-BE49-F238E27FC236}">
                <a16:creationId xmlns:a16="http://schemas.microsoft.com/office/drawing/2014/main" id="{A31390BD-32FC-F44A-883E-EEED0A9F6BEF}"/>
              </a:ext>
            </a:extLst>
          </p:cNvPr>
          <p:cNvSpPr txBox="1"/>
          <p:nvPr/>
        </p:nvSpPr>
        <p:spPr>
          <a:xfrm>
            <a:off x="5367533" y="3124167"/>
            <a:ext cx="249299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現場チームによる運用</a:t>
            </a:r>
          </a:p>
        </p:txBody>
      </p:sp>
      <p:sp>
        <p:nvSpPr>
          <p:cNvPr id="21" name="テキスト ボックス 20">
            <a:extLst>
              <a:ext uri="{FF2B5EF4-FFF2-40B4-BE49-F238E27FC236}">
                <a16:creationId xmlns:a16="http://schemas.microsoft.com/office/drawing/2014/main" id="{3E1A7040-CCB7-B14E-9063-E130AE905312}"/>
              </a:ext>
            </a:extLst>
          </p:cNvPr>
          <p:cNvSpPr txBox="1"/>
          <p:nvPr/>
        </p:nvSpPr>
        <p:spPr>
          <a:xfrm>
            <a:off x="443199" y="5893075"/>
            <a:ext cx="3518912"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アナログな業務基盤と働き方</a:t>
            </a:r>
          </a:p>
        </p:txBody>
      </p:sp>
      <p:sp>
        <p:nvSpPr>
          <p:cNvPr id="22" name="テキスト ボックス 21">
            <a:extLst>
              <a:ext uri="{FF2B5EF4-FFF2-40B4-BE49-F238E27FC236}">
                <a16:creationId xmlns:a16="http://schemas.microsoft.com/office/drawing/2014/main" id="{A8784D08-5C9C-464F-9AFE-036FDC7B44B0}"/>
              </a:ext>
            </a:extLst>
          </p:cNvPr>
          <p:cNvSpPr txBox="1"/>
          <p:nvPr/>
        </p:nvSpPr>
        <p:spPr>
          <a:xfrm>
            <a:off x="5026332" y="5893075"/>
            <a:ext cx="3518912"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デジタルな業務基盤と働き方</a:t>
            </a:r>
          </a:p>
        </p:txBody>
      </p:sp>
      <p:grpSp>
        <p:nvGrpSpPr>
          <p:cNvPr id="25" name="グループ化 24">
            <a:extLst>
              <a:ext uri="{FF2B5EF4-FFF2-40B4-BE49-F238E27FC236}">
                <a16:creationId xmlns:a16="http://schemas.microsoft.com/office/drawing/2014/main" id="{22209E3C-F919-AB48-96FF-385C510AE571}"/>
              </a:ext>
            </a:extLst>
          </p:cNvPr>
          <p:cNvGrpSpPr/>
          <p:nvPr/>
        </p:nvGrpSpPr>
        <p:grpSpPr>
          <a:xfrm>
            <a:off x="268533" y="3378149"/>
            <a:ext cx="3862137" cy="2323769"/>
            <a:chOff x="268533" y="3378149"/>
            <a:chExt cx="3862137" cy="2323769"/>
          </a:xfrm>
        </p:grpSpPr>
        <p:sp>
          <p:nvSpPr>
            <p:cNvPr id="3" name="正方形/長方形 2">
              <a:extLst>
                <a:ext uri="{FF2B5EF4-FFF2-40B4-BE49-F238E27FC236}">
                  <a16:creationId xmlns:a16="http://schemas.microsoft.com/office/drawing/2014/main" id="{E107C0D4-720B-404F-9B0C-D3F75D380720}"/>
                </a:ext>
              </a:extLst>
            </p:cNvPr>
            <p:cNvSpPr/>
            <p:nvPr/>
          </p:nvSpPr>
          <p:spPr>
            <a:xfrm>
              <a:off x="268533" y="3378149"/>
              <a:ext cx="3862137" cy="2323769"/>
            </a:xfrm>
            <a:prstGeom prst="rect">
              <a:avLst/>
            </a:prstGeom>
            <a:solidFill>
              <a:srgbClr val="FFFFFF">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721F47FC-050F-294A-8EA8-8503B48BFB6E}"/>
                </a:ext>
              </a:extLst>
            </p:cNvPr>
            <p:cNvSpPr txBox="1"/>
            <p:nvPr/>
          </p:nvSpPr>
          <p:spPr>
            <a:xfrm>
              <a:off x="1089361" y="3729914"/>
              <a:ext cx="2220480" cy="1569660"/>
            </a:xfrm>
            <a:prstGeom prst="rect">
              <a:avLst/>
            </a:prstGeom>
            <a:noFill/>
          </p:spPr>
          <p:txBody>
            <a:bodyPr wrap="none" rtlCol="0">
              <a:spAutoFit/>
            </a:bodyPr>
            <a:lstStyle/>
            <a:p>
              <a:pPr algn="ctr"/>
              <a:r>
                <a:rPr kumimoji="1" lang="ja-JP" altLang="en-US" sz="3200" b="1">
                  <a:solidFill>
                    <a:srgbClr val="00B050"/>
                  </a:solidFill>
                  <a:effectLst>
                    <a:outerShdw blurRad="50800" dist="38100" dir="2700000" algn="tl" rotWithShape="0">
                      <a:prstClr val="black">
                        <a:alpha val="40000"/>
                      </a:prstClr>
                    </a:outerShdw>
                  </a:effectLst>
                </a:rPr>
                <a:t>労働力を</a:t>
              </a:r>
              <a:endParaRPr kumimoji="1" lang="en-US" altLang="ja-JP" sz="3200" b="1" dirty="0">
                <a:solidFill>
                  <a:srgbClr val="00B050"/>
                </a:solidFill>
                <a:effectLst>
                  <a:outerShdw blurRad="50800" dist="38100" dir="2700000" algn="tl" rotWithShape="0">
                    <a:prstClr val="black">
                      <a:alpha val="40000"/>
                    </a:prstClr>
                  </a:outerShdw>
                </a:effectLst>
              </a:endParaRPr>
            </a:p>
            <a:p>
              <a:pPr algn="ctr"/>
              <a:r>
                <a:rPr kumimoji="1" lang="ja-JP" altLang="en-US" sz="3200" b="1">
                  <a:solidFill>
                    <a:srgbClr val="00B050"/>
                  </a:solidFill>
                  <a:effectLst>
                    <a:outerShdw blurRad="50800" dist="38100" dir="2700000" algn="tl" rotWithShape="0">
                      <a:prstClr val="black">
                        <a:alpha val="40000"/>
                      </a:prstClr>
                    </a:outerShdw>
                  </a:effectLst>
                </a:rPr>
                <a:t>事業価値に</a:t>
              </a:r>
              <a:endParaRPr kumimoji="1" lang="en-US" altLang="ja-JP" sz="3200" b="1" dirty="0">
                <a:solidFill>
                  <a:srgbClr val="00B050"/>
                </a:solidFill>
                <a:effectLst>
                  <a:outerShdw blurRad="50800" dist="38100" dir="2700000" algn="tl" rotWithShape="0">
                    <a:prstClr val="black">
                      <a:alpha val="40000"/>
                    </a:prstClr>
                  </a:outerShdw>
                </a:effectLst>
              </a:endParaRPr>
            </a:p>
            <a:p>
              <a:pPr algn="ctr"/>
              <a:r>
                <a:rPr kumimoji="1" lang="ja-JP" altLang="en-US" sz="3200" b="1">
                  <a:solidFill>
                    <a:srgbClr val="00B050"/>
                  </a:solidFill>
                  <a:effectLst>
                    <a:outerShdw blurRad="50800" dist="38100" dir="2700000" algn="tl" rotWithShape="0">
                      <a:prstClr val="black">
                        <a:alpha val="40000"/>
                      </a:prstClr>
                    </a:outerShdw>
                  </a:effectLst>
                </a:rPr>
                <a:t>転換する</a:t>
              </a:r>
            </a:p>
          </p:txBody>
        </p:sp>
      </p:grpSp>
      <p:grpSp>
        <p:nvGrpSpPr>
          <p:cNvPr id="26" name="グループ化 25">
            <a:extLst>
              <a:ext uri="{FF2B5EF4-FFF2-40B4-BE49-F238E27FC236}">
                <a16:creationId xmlns:a16="http://schemas.microsoft.com/office/drawing/2014/main" id="{8CB891D4-E854-734D-93DA-87D508E6E1E1}"/>
              </a:ext>
            </a:extLst>
          </p:cNvPr>
          <p:cNvGrpSpPr/>
          <p:nvPr/>
        </p:nvGrpSpPr>
        <p:grpSpPr>
          <a:xfrm>
            <a:off x="5013330" y="3378149"/>
            <a:ext cx="3862137" cy="2323769"/>
            <a:chOff x="5013330" y="3378149"/>
            <a:chExt cx="3862137" cy="2323769"/>
          </a:xfrm>
        </p:grpSpPr>
        <p:sp>
          <p:nvSpPr>
            <p:cNvPr id="23" name="正方形/長方形 22">
              <a:extLst>
                <a:ext uri="{FF2B5EF4-FFF2-40B4-BE49-F238E27FC236}">
                  <a16:creationId xmlns:a16="http://schemas.microsoft.com/office/drawing/2014/main" id="{0A3DC9E5-F80D-9F47-B693-79D3C60F373C}"/>
                </a:ext>
              </a:extLst>
            </p:cNvPr>
            <p:cNvSpPr/>
            <p:nvPr/>
          </p:nvSpPr>
          <p:spPr>
            <a:xfrm>
              <a:off x="5013330" y="3378149"/>
              <a:ext cx="3862137" cy="2323769"/>
            </a:xfrm>
            <a:prstGeom prst="rect">
              <a:avLst/>
            </a:prstGeom>
            <a:solidFill>
              <a:srgbClr val="FFFFFF">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39F0A549-FE3D-AB4A-A57E-0BC54D5AEDD9}"/>
                </a:ext>
              </a:extLst>
            </p:cNvPr>
            <p:cNvSpPr txBox="1"/>
            <p:nvPr/>
          </p:nvSpPr>
          <p:spPr>
            <a:xfrm>
              <a:off x="5671325" y="3736021"/>
              <a:ext cx="2220480" cy="1569660"/>
            </a:xfrm>
            <a:prstGeom prst="rect">
              <a:avLst/>
            </a:prstGeom>
            <a:noFill/>
          </p:spPr>
          <p:txBody>
            <a:bodyPr wrap="none" rtlCol="0">
              <a:spAutoFit/>
            </a:bodyPr>
            <a:lstStyle/>
            <a:p>
              <a:pPr algn="ctr"/>
              <a:r>
                <a:rPr kumimoji="1" lang="ja-JP" altLang="en-US" sz="3200" b="1">
                  <a:solidFill>
                    <a:srgbClr val="0432FF"/>
                  </a:solidFill>
                  <a:effectLst>
                    <a:outerShdw blurRad="50800" dist="38100" dir="2700000" algn="tl" rotWithShape="0">
                      <a:prstClr val="black">
                        <a:alpha val="40000"/>
                      </a:prstClr>
                    </a:outerShdw>
                  </a:effectLst>
                </a:rPr>
                <a:t>知識力を</a:t>
              </a:r>
              <a:endParaRPr kumimoji="1" lang="en-US" altLang="ja-JP" sz="3200" b="1" dirty="0">
                <a:solidFill>
                  <a:srgbClr val="0432FF"/>
                </a:solidFill>
                <a:effectLst>
                  <a:outerShdw blurRad="50800" dist="38100" dir="2700000" algn="tl" rotWithShape="0">
                    <a:prstClr val="black">
                      <a:alpha val="40000"/>
                    </a:prstClr>
                  </a:outerShdw>
                </a:effectLst>
              </a:endParaRPr>
            </a:p>
            <a:p>
              <a:pPr algn="ctr"/>
              <a:r>
                <a:rPr kumimoji="1" lang="ja-JP" altLang="en-US" sz="3200" b="1">
                  <a:solidFill>
                    <a:srgbClr val="0432FF"/>
                  </a:solidFill>
                  <a:effectLst>
                    <a:outerShdw blurRad="50800" dist="38100" dir="2700000" algn="tl" rotWithShape="0">
                      <a:prstClr val="black">
                        <a:alpha val="40000"/>
                      </a:prstClr>
                    </a:outerShdw>
                  </a:effectLst>
                </a:rPr>
                <a:t>事業価値に</a:t>
              </a:r>
              <a:endParaRPr kumimoji="1" lang="en-US" altLang="ja-JP" sz="3200" b="1" dirty="0">
                <a:solidFill>
                  <a:srgbClr val="0432FF"/>
                </a:solidFill>
                <a:effectLst>
                  <a:outerShdw blurRad="50800" dist="38100" dir="2700000" algn="tl" rotWithShape="0">
                    <a:prstClr val="black">
                      <a:alpha val="40000"/>
                    </a:prstClr>
                  </a:outerShdw>
                </a:effectLst>
              </a:endParaRPr>
            </a:p>
            <a:p>
              <a:pPr algn="ctr"/>
              <a:r>
                <a:rPr kumimoji="1" lang="ja-JP" altLang="en-US" sz="3200" b="1">
                  <a:solidFill>
                    <a:srgbClr val="0432FF"/>
                  </a:solidFill>
                  <a:effectLst>
                    <a:outerShdw blurRad="50800" dist="38100" dir="2700000" algn="tl" rotWithShape="0">
                      <a:prstClr val="black">
                        <a:alpha val="40000"/>
                      </a:prstClr>
                    </a:outerShdw>
                  </a:effectLst>
                </a:rPr>
                <a:t>転換する</a:t>
              </a:r>
            </a:p>
          </p:txBody>
        </p:sp>
      </p:grpSp>
    </p:spTree>
    <p:extLst>
      <p:ext uri="{BB962C8B-B14F-4D97-AF65-F5344CB8AC3E}">
        <p14:creationId xmlns:p14="http://schemas.microsoft.com/office/powerpoint/2010/main" val="73374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par>
                                <p:cTn id="13" presetID="1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ppt_x</p:attrName>
                                        </p:attrNameLst>
                                      </p:cBhvr>
                                      <p:tavLst>
                                        <p:tav tm="0">
                                          <p:val>
                                            <p:strVal val="#ppt_x-#ppt_w*1.125000"/>
                                          </p:val>
                                        </p:tav>
                                        <p:tav tm="100000">
                                          <p:val>
                                            <p:strVal val="#ppt_x"/>
                                          </p:val>
                                        </p:tav>
                                      </p:tavLst>
                                    </p:anim>
                                    <p:animEffect transition="in" filter="wipe(right)">
                                      <p:cBhvr>
                                        <p:cTn id="16" dur="500"/>
                                        <p:tgtEl>
                                          <p:spTgt spid="10"/>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ppt_x</p:attrName>
                                        </p:attrNameLst>
                                      </p:cBhvr>
                                      <p:tavLst>
                                        <p:tav tm="0">
                                          <p:val>
                                            <p:strVal val="#ppt_x-#ppt_w*1.125000"/>
                                          </p:val>
                                        </p:tav>
                                        <p:tav tm="100000">
                                          <p:val>
                                            <p:strVal val="#ppt_x"/>
                                          </p:val>
                                        </p:tav>
                                      </p:tavLst>
                                    </p:anim>
                                    <p:animEffect transition="in" filter="wipe(right)">
                                      <p:cBhvr>
                                        <p:cTn id="24" dur="500"/>
                                        <p:tgtEl>
                                          <p:spTgt spid="14"/>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ppt_x</p:attrName>
                                        </p:attrNameLst>
                                      </p:cBhvr>
                                      <p:tavLst>
                                        <p:tav tm="0">
                                          <p:val>
                                            <p:strVal val="#ppt_x-#ppt_w*1.125000"/>
                                          </p:val>
                                        </p:tav>
                                        <p:tav tm="100000">
                                          <p:val>
                                            <p:strVal val="#ppt_x"/>
                                          </p:val>
                                        </p:tav>
                                      </p:tavLst>
                                    </p:anim>
                                    <p:animEffect transition="in" filter="wipe(right)">
                                      <p:cBhvr>
                                        <p:cTn id="28" dur="500"/>
                                        <p:tgtEl>
                                          <p:spTgt spid="17"/>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ppt_x</p:attrName>
                                        </p:attrNameLst>
                                      </p:cBhvr>
                                      <p:tavLst>
                                        <p:tav tm="0">
                                          <p:val>
                                            <p:strVal val="#ppt_x-#ppt_w*1.125000"/>
                                          </p:val>
                                        </p:tav>
                                        <p:tav tm="100000">
                                          <p:val>
                                            <p:strVal val="#ppt_x"/>
                                          </p:val>
                                        </p:tav>
                                      </p:tavLst>
                                    </p:anim>
                                    <p:animEffect transition="in" filter="wipe(right)">
                                      <p:cBhvr>
                                        <p:cTn id="32" dur="500"/>
                                        <p:tgtEl>
                                          <p:spTgt spid="18"/>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ppt_x</p:attrName>
                                        </p:attrNameLst>
                                      </p:cBhvr>
                                      <p:tavLst>
                                        <p:tav tm="0">
                                          <p:val>
                                            <p:strVal val="#ppt_x-#ppt_w*1.125000"/>
                                          </p:val>
                                        </p:tav>
                                        <p:tav tm="100000">
                                          <p:val>
                                            <p:strVal val="#ppt_x"/>
                                          </p:val>
                                        </p:tav>
                                      </p:tavLst>
                                    </p:anim>
                                    <p:animEffect transition="in" filter="wipe(right)">
                                      <p:cBhvr>
                                        <p:cTn id="36" dur="500"/>
                                        <p:tgtEl>
                                          <p:spTgt spid="20"/>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ppt_x</p:attrName>
                                        </p:attrNameLst>
                                      </p:cBhvr>
                                      <p:tavLst>
                                        <p:tav tm="0">
                                          <p:val>
                                            <p:strVal val="#ppt_x-#ppt_w*1.125000"/>
                                          </p:val>
                                        </p:tav>
                                        <p:tav tm="100000">
                                          <p:val>
                                            <p:strVal val="#ppt_x"/>
                                          </p:val>
                                        </p:tav>
                                      </p:tavLst>
                                    </p:anim>
                                    <p:animEffect transition="in" filter="wipe(right)">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18" grpId="0"/>
      <p:bldP spid="20"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dirty="0">
                <a:solidFill>
                  <a:srgbClr val="FFFFFF"/>
                </a:solidFill>
                <a:latin typeface="Meiryo" panose="020B0604030504040204" pitchFamily="34" charset="-128"/>
                <a:ea typeface="Meiryo" panose="020B0604030504040204" pitchFamily="34" charset="-128"/>
                <a:cs typeface="Arial"/>
              </a:rPr>
              <a:t>デジタルとは何か</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174143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71FAAD2-2545-F346-8DA2-C40AAB65AAE8}"/>
              </a:ext>
            </a:extLst>
          </p:cNvPr>
          <p:cNvSpPr/>
          <p:nvPr/>
        </p:nvSpPr>
        <p:spPr>
          <a:xfrm>
            <a:off x="230399" y="773072"/>
            <a:ext cx="8830351" cy="37461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A50BA26-9CC3-4E43-A11F-7608724C0C3E}"/>
              </a:ext>
            </a:extLst>
          </p:cNvPr>
          <p:cNvSpPr/>
          <p:nvPr/>
        </p:nvSpPr>
        <p:spPr>
          <a:xfrm>
            <a:off x="169170" y="4609682"/>
            <a:ext cx="8830352"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kumimoji="1" lang="ja-JP" altLang="en-US"/>
              <a:t>デジタル化とは何か</a:t>
            </a:r>
          </a:p>
        </p:txBody>
      </p:sp>
      <p:pic>
        <p:nvPicPr>
          <p:cNvPr id="4" name="図 3">
            <a:extLst>
              <a:ext uri="{FF2B5EF4-FFF2-40B4-BE49-F238E27FC236}">
                <a16:creationId xmlns:a16="http://schemas.microsoft.com/office/drawing/2014/main" id="{72A9CB2E-114F-ED41-AEDF-36DF31CDFD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5538" y="5512329"/>
            <a:ext cx="473228" cy="566741"/>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D1AD209B-D585-0444-9B95-0C7D036D98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1084" y="5529831"/>
            <a:ext cx="453034" cy="606066"/>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D87A520F-09F1-DE45-9D4E-5441B68917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2393" y="5460909"/>
            <a:ext cx="606067" cy="606067"/>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8733029A-94CA-3249-8E05-B9B9054B03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67580" y="5564703"/>
            <a:ext cx="582076" cy="475847"/>
          </a:xfrm>
          <a:prstGeom prst="rect">
            <a:avLst/>
          </a:prstGeom>
          <a:effectLst>
            <a:outerShdw blurRad="50800" dist="38100" dir="2700000" algn="tl" rotWithShape="0">
              <a:prstClr val="black">
                <a:alpha val="40000"/>
              </a:prstClr>
            </a:outerShdw>
          </a:effectLst>
        </p:spPr>
      </p:pic>
      <p:sp>
        <p:nvSpPr>
          <p:cNvPr id="39" name="テキスト ボックス 38">
            <a:extLst>
              <a:ext uri="{FF2B5EF4-FFF2-40B4-BE49-F238E27FC236}">
                <a16:creationId xmlns:a16="http://schemas.microsoft.com/office/drawing/2014/main" id="{9AE44A30-C36E-A74B-A557-58F9393AB099}"/>
              </a:ext>
            </a:extLst>
          </p:cNvPr>
          <p:cNvSpPr txBox="1"/>
          <p:nvPr/>
        </p:nvSpPr>
        <p:spPr>
          <a:xfrm>
            <a:off x="5954458" y="5276759"/>
            <a:ext cx="2816797" cy="769441"/>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連続量</a:t>
            </a:r>
            <a:r>
              <a:rPr lang="ja-JP" altLang="en-US" sz="1200">
                <a:solidFill>
                  <a:schemeClr val="accent6">
                    <a:lumMod val="75000"/>
                  </a:schemeClr>
                </a:solidFill>
                <a:latin typeface="Meiryo" panose="020B0604030504040204" pitchFamily="34" charset="-128"/>
                <a:ea typeface="Meiryo" panose="020B0604030504040204" pitchFamily="34" charset="-128"/>
              </a:rPr>
              <a:t>（区切りなく続く値を持つ量）</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24B9141-C9A7-EA4D-8A4B-660A00B6A6E0}"/>
              </a:ext>
            </a:extLst>
          </p:cNvPr>
          <p:cNvSpPr txBox="1"/>
          <p:nvPr/>
        </p:nvSpPr>
        <p:spPr>
          <a:xfrm>
            <a:off x="875832" y="5416834"/>
            <a:ext cx="1620957" cy="523220"/>
          </a:xfrm>
          <a:prstGeom prst="rect">
            <a:avLst/>
          </a:prstGeom>
          <a:noFill/>
        </p:spPr>
        <p:txBody>
          <a:bodyPr wrap="none" rtlCol="0">
            <a:spAutoFit/>
          </a:bodyPr>
          <a:lstStyle/>
          <a:p>
            <a:pPr algn="ctr"/>
            <a:r>
              <a:rPr kumimoji="1" lang="ja-JP" altLang="en-US" sz="2800" b="1">
                <a:solidFill>
                  <a:schemeClr val="accent6">
                    <a:lumMod val="75000"/>
                  </a:schemeClr>
                </a:solidFill>
                <a:latin typeface="Meiryo" panose="020B0604030504040204" pitchFamily="34" charset="-128"/>
                <a:ea typeface="Meiryo" panose="020B0604030504040204" pitchFamily="34" charset="-128"/>
              </a:rPr>
              <a:t>現実世界</a:t>
            </a:r>
          </a:p>
        </p:txBody>
      </p:sp>
      <p:sp>
        <p:nvSpPr>
          <p:cNvPr id="49" name="テキスト ボックス 48">
            <a:extLst>
              <a:ext uri="{FF2B5EF4-FFF2-40B4-BE49-F238E27FC236}">
                <a16:creationId xmlns:a16="http://schemas.microsoft.com/office/drawing/2014/main" id="{9033F5B5-E2F0-C948-80BC-85B8733BE046}"/>
              </a:ext>
            </a:extLst>
          </p:cNvPr>
          <p:cNvSpPr txBox="1"/>
          <p:nvPr/>
        </p:nvSpPr>
        <p:spPr>
          <a:xfrm>
            <a:off x="709852" y="5162277"/>
            <a:ext cx="1952915" cy="276999"/>
          </a:xfrm>
          <a:prstGeom prst="rect">
            <a:avLst/>
          </a:prstGeom>
          <a:noFill/>
        </p:spPr>
        <p:txBody>
          <a:bodyPr wrap="squar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私たちが生きている世界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2" name="正方形/長方形 1">
            <a:extLst>
              <a:ext uri="{FF2B5EF4-FFF2-40B4-BE49-F238E27FC236}">
                <a16:creationId xmlns:a16="http://schemas.microsoft.com/office/drawing/2014/main" id="{00D3646F-063B-B44F-B636-854A1468CD6D}"/>
              </a:ext>
            </a:extLst>
          </p:cNvPr>
          <p:cNvSpPr/>
          <p:nvPr/>
        </p:nvSpPr>
        <p:spPr>
          <a:xfrm>
            <a:off x="3220962" y="5197253"/>
            <a:ext cx="2725644" cy="276999"/>
          </a:xfrm>
          <a:prstGeom prst="rect">
            <a:avLst/>
          </a:prstGeom>
        </p:spPr>
        <p:txBody>
          <a:bodyPr wrap="square">
            <a:spAutoFit/>
          </a:bodyPr>
          <a:lstStyle/>
          <a:p>
            <a:pPr algn="ctr"/>
            <a:r>
              <a:rPr lang="ja-JP" altLang="en-US" sz="1200">
                <a:solidFill>
                  <a:schemeClr val="accent6">
                    <a:lumMod val="75000"/>
                  </a:schemeClr>
                </a:solidFill>
                <a:latin typeface="Meiryo" panose="020B0604030504040204" pitchFamily="34" charset="-128"/>
                <a:ea typeface="Meiryo" panose="020B0604030504040204" pitchFamily="34" charset="-128"/>
              </a:rPr>
              <a:t>身体を介して体験し、実感できる</a:t>
            </a:r>
          </a:p>
        </p:txBody>
      </p:sp>
      <p:sp>
        <p:nvSpPr>
          <p:cNvPr id="6" name="テキスト ボックス 5">
            <a:extLst>
              <a:ext uri="{FF2B5EF4-FFF2-40B4-BE49-F238E27FC236}">
                <a16:creationId xmlns:a16="http://schemas.microsoft.com/office/drawing/2014/main" id="{EFBAF708-8713-AE42-8AD4-4ED747B736C6}"/>
              </a:ext>
            </a:extLst>
          </p:cNvPr>
          <p:cNvSpPr txBox="1"/>
          <p:nvPr/>
        </p:nvSpPr>
        <p:spPr>
          <a:xfrm>
            <a:off x="1327378" y="3117268"/>
            <a:ext cx="3416320" cy="1015663"/>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IT</a:t>
            </a:r>
            <a:r>
              <a:rPr kumimoji="1" lang="en-US" altLang="ja-JP" sz="3200" dirty="0">
                <a:solidFill>
                  <a:schemeClr val="bg1"/>
                </a:solidFill>
                <a:latin typeface="Meiryo" panose="020B0604030504040204" pitchFamily="34" charset="-128"/>
                <a:ea typeface="Meiryo" panose="020B0604030504040204" pitchFamily="34" charset="-128"/>
              </a:rPr>
              <a:t> </a:t>
            </a:r>
            <a:r>
              <a:rPr kumimoji="1" lang="en-US" altLang="ja-JP" sz="1200" dirty="0">
                <a:solidFill>
                  <a:schemeClr val="bg1"/>
                </a:solidFill>
                <a:latin typeface="Meiryo" panose="020B0604030504040204" pitchFamily="34" charset="-128"/>
                <a:ea typeface="Meiryo" panose="020B0604030504040204" pitchFamily="34" charset="-128"/>
              </a:rPr>
              <a:t>Information Technology</a:t>
            </a:r>
            <a:r>
              <a:rPr lang="ja-JP" altLang="en-US" sz="1200">
                <a:solidFill>
                  <a:schemeClr val="bg1"/>
                </a:solidFill>
                <a:latin typeface="Meiryo" panose="020B0604030504040204" pitchFamily="34" charset="-128"/>
                <a:ea typeface="Meiryo" panose="020B0604030504040204" pitchFamily="34" charset="-128"/>
              </a:rPr>
              <a:t>：情報技術</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コンピューターやネットワークを実現し</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それを活用するための技術</a:t>
            </a:r>
          </a:p>
        </p:txBody>
      </p:sp>
      <p:sp>
        <p:nvSpPr>
          <p:cNvPr id="52" name="テキスト ボックス 51">
            <a:extLst>
              <a:ext uri="{FF2B5EF4-FFF2-40B4-BE49-F238E27FC236}">
                <a16:creationId xmlns:a16="http://schemas.microsoft.com/office/drawing/2014/main" id="{96B0CDD6-0173-5C44-A61A-D051BA97698A}"/>
              </a:ext>
            </a:extLst>
          </p:cNvPr>
          <p:cNvSpPr txBox="1"/>
          <p:nvPr/>
        </p:nvSpPr>
        <p:spPr>
          <a:xfrm>
            <a:off x="715350" y="5845732"/>
            <a:ext cx="1952915" cy="369332"/>
          </a:xfrm>
          <a:prstGeom prst="rect">
            <a:avLst/>
          </a:prstGeom>
          <a:noFill/>
        </p:spPr>
        <p:txBody>
          <a:bodyPr wrap="squar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Physical World</a:t>
            </a:r>
          </a:p>
        </p:txBody>
      </p:sp>
      <p:grpSp>
        <p:nvGrpSpPr>
          <p:cNvPr id="8" name="グループ化 7">
            <a:extLst>
              <a:ext uri="{FF2B5EF4-FFF2-40B4-BE49-F238E27FC236}">
                <a16:creationId xmlns:a16="http://schemas.microsoft.com/office/drawing/2014/main" id="{464D72F5-4FE4-3B42-97DC-C18FE0D590C3}"/>
              </a:ext>
            </a:extLst>
          </p:cNvPr>
          <p:cNvGrpSpPr/>
          <p:nvPr/>
        </p:nvGrpSpPr>
        <p:grpSpPr>
          <a:xfrm>
            <a:off x="169171" y="823949"/>
            <a:ext cx="8830351" cy="1926689"/>
            <a:chOff x="169171" y="823949"/>
            <a:chExt cx="8830351" cy="1926689"/>
          </a:xfrm>
        </p:grpSpPr>
        <p:sp>
          <p:nvSpPr>
            <p:cNvPr id="38" name="正方形/長方形 37">
              <a:extLst>
                <a:ext uri="{FF2B5EF4-FFF2-40B4-BE49-F238E27FC236}">
                  <a16:creationId xmlns:a16="http://schemas.microsoft.com/office/drawing/2014/main" id="{A75070BC-F7B0-7541-B32D-008F4042C1A1}"/>
                </a:ext>
              </a:extLst>
            </p:cNvPr>
            <p:cNvSpPr/>
            <p:nvPr/>
          </p:nvSpPr>
          <p:spPr>
            <a:xfrm>
              <a:off x="169171" y="823949"/>
              <a:ext cx="8830351" cy="192668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48571D8-DBBF-4845-965E-E2242DABA99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36184" y="1590227"/>
              <a:ext cx="736158" cy="653340"/>
            </a:xfrm>
            <a:prstGeom prst="rect">
              <a:avLst/>
            </a:prstGeom>
            <a:effectLst>
              <a:outerShdw blurRad="50800" dist="38100" dir="2700000" algn="tl" rotWithShape="0">
                <a:prstClr val="black">
                  <a:alpha val="40000"/>
                </a:prstClr>
              </a:outerShdw>
            </a:effectLst>
          </p:spPr>
        </p:pic>
        <p:grpSp>
          <p:nvGrpSpPr>
            <p:cNvPr id="21" name="グループ化 20">
              <a:extLst>
                <a:ext uri="{FF2B5EF4-FFF2-40B4-BE49-F238E27FC236}">
                  <a16:creationId xmlns:a16="http://schemas.microsoft.com/office/drawing/2014/main" id="{954E3802-7B14-674D-A06E-04F3572B4BFA}"/>
                </a:ext>
              </a:extLst>
            </p:cNvPr>
            <p:cNvGrpSpPr/>
            <p:nvPr/>
          </p:nvGrpSpPr>
          <p:grpSpPr>
            <a:xfrm>
              <a:off x="4058994" y="1736273"/>
              <a:ext cx="755318" cy="328505"/>
              <a:chOff x="3021306" y="2463800"/>
              <a:chExt cx="4338160" cy="1930400"/>
            </a:xfrm>
            <a:effectLst>
              <a:outerShdw blurRad="50800" dist="38100" dir="2700000" algn="tl" rotWithShape="0">
                <a:prstClr val="black">
                  <a:alpha val="40000"/>
                </a:prstClr>
              </a:outerShdw>
            </a:effectLst>
          </p:grpSpPr>
          <p:pic>
            <p:nvPicPr>
              <p:cNvPr id="17" name="図 16">
                <a:extLst>
                  <a:ext uri="{FF2B5EF4-FFF2-40B4-BE49-F238E27FC236}">
                    <a16:creationId xmlns:a16="http://schemas.microsoft.com/office/drawing/2014/main" id="{EFEC5A7A-6693-9A46-A4A1-EA0426142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5133" y="2463800"/>
                <a:ext cx="1320800" cy="1930400"/>
              </a:xfrm>
              <a:prstGeom prst="rect">
                <a:avLst/>
              </a:prstGeom>
            </p:spPr>
          </p:pic>
          <p:pic>
            <p:nvPicPr>
              <p:cNvPr id="18" name="図 17">
                <a:extLst>
                  <a:ext uri="{FF2B5EF4-FFF2-40B4-BE49-F238E27FC236}">
                    <a16:creationId xmlns:a16="http://schemas.microsoft.com/office/drawing/2014/main" id="{93A263EA-797D-9043-8F39-F7D33D2463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11600" y="2463800"/>
                <a:ext cx="1320800" cy="1930400"/>
              </a:xfrm>
              <a:prstGeom prst="rect">
                <a:avLst/>
              </a:prstGeom>
            </p:spPr>
          </p:pic>
          <p:pic>
            <p:nvPicPr>
              <p:cNvPr id="19" name="図 18">
                <a:extLst>
                  <a:ext uri="{FF2B5EF4-FFF2-40B4-BE49-F238E27FC236}">
                    <a16:creationId xmlns:a16="http://schemas.microsoft.com/office/drawing/2014/main" id="{C81B3B32-8C10-A245-9CC0-428D27D1C83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38666" y="2463800"/>
                <a:ext cx="1320800" cy="1930400"/>
              </a:xfrm>
              <a:prstGeom prst="rect">
                <a:avLst/>
              </a:prstGeom>
            </p:spPr>
          </p:pic>
          <p:pic>
            <p:nvPicPr>
              <p:cNvPr id="20" name="図 19">
                <a:extLst>
                  <a:ext uri="{FF2B5EF4-FFF2-40B4-BE49-F238E27FC236}">
                    <a16:creationId xmlns:a16="http://schemas.microsoft.com/office/drawing/2014/main" id="{2BBFCC14-6B9E-2F4F-BFE4-4CF4C911553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21306" y="2463800"/>
                <a:ext cx="1320800" cy="1930400"/>
              </a:xfrm>
              <a:prstGeom prst="rect">
                <a:avLst/>
              </a:prstGeom>
            </p:spPr>
          </p:pic>
        </p:grpSp>
        <p:grpSp>
          <p:nvGrpSpPr>
            <p:cNvPr id="36" name="グループ化 35">
              <a:extLst>
                <a:ext uri="{FF2B5EF4-FFF2-40B4-BE49-F238E27FC236}">
                  <a16:creationId xmlns:a16="http://schemas.microsoft.com/office/drawing/2014/main" id="{69FFE215-D4A8-BC46-BA1F-142B761E0B83}"/>
                </a:ext>
              </a:extLst>
            </p:cNvPr>
            <p:cNvGrpSpPr/>
            <p:nvPr/>
          </p:nvGrpSpPr>
          <p:grpSpPr>
            <a:xfrm>
              <a:off x="4944956" y="1719889"/>
              <a:ext cx="836777" cy="356279"/>
              <a:chOff x="5893431" y="4929170"/>
              <a:chExt cx="1721814" cy="844775"/>
            </a:xfrm>
            <a:effectLst>
              <a:outerShdw blurRad="50800" dist="38100" dir="2700000" algn="tl" rotWithShape="0">
                <a:prstClr val="black">
                  <a:alpha val="40000"/>
                </a:prstClr>
              </a:outerShdw>
            </a:effectLst>
          </p:grpSpPr>
          <p:grpSp>
            <p:nvGrpSpPr>
              <p:cNvPr id="28" name="グループ化 27">
                <a:extLst>
                  <a:ext uri="{FF2B5EF4-FFF2-40B4-BE49-F238E27FC236}">
                    <a16:creationId xmlns:a16="http://schemas.microsoft.com/office/drawing/2014/main" id="{E4D9D6B4-A10F-5147-BC9F-8DC977DA46C2}"/>
                  </a:ext>
                </a:extLst>
              </p:cNvPr>
              <p:cNvGrpSpPr/>
              <p:nvPr/>
            </p:nvGrpSpPr>
            <p:grpSpPr>
              <a:xfrm>
                <a:off x="5893431" y="4929170"/>
                <a:ext cx="1721814" cy="375695"/>
                <a:chOff x="4572000" y="5059152"/>
                <a:chExt cx="3044733" cy="740950"/>
              </a:xfrm>
            </p:grpSpPr>
            <p:pic>
              <p:nvPicPr>
                <p:cNvPr id="22" name="図 21">
                  <a:extLst>
                    <a:ext uri="{FF2B5EF4-FFF2-40B4-BE49-F238E27FC236}">
                      <a16:creationId xmlns:a16="http://schemas.microsoft.com/office/drawing/2014/main" id="{241373FD-CE17-5046-A1EC-65A82BBB604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72000" y="5059152"/>
                  <a:ext cx="506966" cy="740950"/>
                </a:xfrm>
                <a:prstGeom prst="rect">
                  <a:avLst/>
                </a:prstGeom>
              </p:spPr>
            </p:pic>
            <p:pic>
              <p:nvPicPr>
                <p:cNvPr id="23" name="図 22">
                  <a:extLst>
                    <a:ext uri="{FF2B5EF4-FFF2-40B4-BE49-F238E27FC236}">
                      <a16:creationId xmlns:a16="http://schemas.microsoft.com/office/drawing/2014/main" id="{BE367473-8490-C34F-8F0E-65DB47BC239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78966" y="5059152"/>
                  <a:ext cx="506966" cy="740950"/>
                </a:xfrm>
                <a:prstGeom prst="rect">
                  <a:avLst/>
                </a:prstGeom>
              </p:spPr>
            </p:pic>
            <p:pic>
              <p:nvPicPr>
                <p:cNvPr id="24" name="図 23">
                  <a:extLst>
                    <a:ext uri="{FF2B5EF4-FFF2-40B4-BE49-F238E27FC236}">
                      <a16:creationId xmlns:a16="http://schemas.microsoft.com/office/drawing/2014/main" id="{C64C93BB-F418-C84F-B102-064A340ACE5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585932" y="5059152"/>
                  <a:ext cx="506966" cy="740950"/>
                </a:xfrm>
                <a:prstGeom prst="rect">
                  <a:avLst/>
                </a:prstGeom>
              </p:spPr>
            </p:pic>
            <p:pic>
              <p:nvPicPr>
                <p:cNvPr id="25" name="図 24">
                  <a:extLst>
                    <a:ext uri="{FF2B5EF4-FFF2-40B4-BE49-F238E27FC236}">
                      <a16:creationId xmlns:a16="http://schemas.microsoft.com/office/drawing/2014/main" id="{B12E4D47-6B54-4846-8591-9F8CF414577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92898" y="5059152"/>
                  <a:ext cx="506966" cy="740950"/>
                </a:xfrm>
                <a:prstGeom prst="rect">
                  <a:avLst/>
                </a:prstGeom>
              </p:spPr>
            </p:pic>
            <p:pic>
              <p:nvPicPr>
                <p:cNvPr id="26" name="図 25">
                  <a:extLst>
                    <a:ext uri="{FF2B5EF4-FFF2-40B4-BE49-F238E27FC236}">
                      <a16:creationId xmlns:a16="http://schemas.microsoft.com/office/drawing/2014/main" id="{96C307B2-4F34-CC42-8E43-8548FC96010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602801" y="5059152"/>
                  <a:ext cx="506966" cy="740950"/>
                </a:xfrm>
                <a:prstGeom prst="rect">
                  <a:avLst/>
                </a:prstGeom>
              </p:spPr>
            </p:pic>
            <p:pic>
              <p:nvPicPr>
                <p:cNvPr id="27" name="図 26">
                  <a:extLst>
                    <a:ext uri="{FF2B5EF4-FFF2-40B4-BE49-F238E27FC236}">
                      <a16:creationId xmlns:a16="http://schemas.microsoft.com/office/drawing/2014/main" id="{EBD4936F-73FB-E244-BBA8-622CC1BE5E8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09767" y="5059152"/>
                  <a:ext cx="506966" cy="740950"/>
                </a:xfrm>
                <a:prstGeom prst="rect">
                  <a:avLst/>
                </a:prstGeom>
              </p:spPr>
            </p:pic>
          </p:grpSp>
          <p:pic>
            <p:nvPicPr>
              <p:cNvPr id="30" name="図 29">
                <a:extLst>
                  <a:ext uri="{FF2B5EF4-FFF2-40B4-BE49-F238E27FC236}">
                    <a16:creationId xmlns:a16="http://schemas.microsoft.com/office/drawing/2014/main" id="{AABF51AB-E45F-D640-8F33-6BF9992B6C0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57512" y="5390762"/>
                <a:ext cx="286692" cy="375695"/>
              </a:xfrm>
              <a:prstGeom prst="rect">
                <a:avLst/>
              </a:prstGeom>
            </p:spPr>
          </p:pic>
          <p:pic>
            <p:nvPicPr>
              <p:cNvPr id="31" name="図 30">
                <a:extLst>
                  <a:ext uri="{FF2B5EF4-FFF2-40B4-BE49-F238E27FC236}">
                    <a16:creationId xmlns:a16="http://schemas.microsoft.com/office/drawing/2014/main" id="{5B83AEF3-3F41-7F41-BF43-34087089B07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93431" y="5390763"/>
                <a:ext cx="286692" cy="375695"/>
              </a:xfrm>
              <a:prstGeom prst="rect">
                <a:avLst/>
              </a:prstGeom>
            </p:spPr>
          </p:pic>
          <p:pic>
            <p:nvPicPr>
              <p:cNvPr id="32" name="図 31">
                <a:extLst>
                  <a:ext uri="{FF2B5EF4-FFF2-40B4-BE49-F238E27FC236}">
                    <a16:creationId xmlns:a16="http://schemas.microsoft.com/office/drawing/2014/main" id="{15E9209F-1BCF-B342-9361-530B0AD273A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61023" y="5390763"/>
                <a:ext cx="286692" cy="375695"/>
              </a:xfrm>
              <a:prstGeom prst="rect">
                <a:avLst/>
              </a:prstGeom>
            </p:spPr>
          </p:pic>
          <p:pic>
            <p:nvPicPr>
              <p:cNvPr id="33" name="図 32">
                <a:extLst>
                  <a:ext uri="{FF2B5EF4-FFF2-40B4-BE49-F238E27FC236}">
                    <a16:creationId xmlns:a16="http://schemas.microsoft.com/office/drawing/2014/main" id="{E9586CA0-43A8-D047-A712-77A85AF6877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47716" y="5390763"/>
                <a:ext cx="286692" cy="375695"/>
              </a:xfrm>
              <a:prstGeom prst="rect">
                <a:avLst/>
              </a:prstGeom>
            </p:spPr>
          </p:pic>
          <p:pic>
            <p:nvPicPr>
              <p:cNvPr id="34" name="図 33">
                <a:extLst>
                  <a:ext uri="{FF2B5EF4-FFF2-40B4-BE49-F238E27FC236}">
                    <a16:creationId xmlns:a16="http://schemas.microsoft.com/office/drawing/2014/main" id="{B65DACA4-CDAD-6A43-BEF5-8422C035C0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22761" y="5398250"/>
                <a:ext cx="286692" cy="375695"/>
              </a:xfrm>
              <a:prstGeom prst="rect">
                <a:avLst/>
              </a:prstGeom>
            </p:spPr>
          </p:pic>
          <p:pic>
            <p:nvPicPr>
              <p:cNvPr id="35" name="図 34">
                <a:extLst>
                  <a:ext uri="{FF2B5EF4-FFF2-40B4-BE49-F238E27FC236}">
                    <a16:creationId xmlns:a16="http://schemas.microsoft.com/office/drawing/2014/main" id="{724FC5E8-8E62-3142-AD81-33A328DC9CC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41861" y="5390761"/>
                <a:ext cx="286692" cy="375695"/>
              </a:xfrm>
              <a:prstGeom prst="rect">
                <a:avLst/>
              </a:prstGeom>
            </p:spPr>
          </p:pic>
        </p:grpSp>
        <p:sp>
          <p:nvSpPr>
            <p:cNvPr id="40" name="テキスト ボックス 39">
              <a:extLst>
                <a:ext uri="{FF2B5EF4-FFF2-40B4-BE49-F238E27FC236}">
                  <a16:creationId xmlns:a16="http://schemas.microsoft.com/office/drawing/2014/main" id="{926B0763-5B8B-5D4B-B5B6-71F37C5ED807}"/>
                </a:ext>
              </a:extLst>
            </p:cNvPr>
            <p:cNvSpPr txBox="1"/>
            <p:nvPr/>
          </p:nvSpPr>
          <p:spPr>
            <a:xfrm>
              <a:off x="6011366" y="1431585"/>
              <a:ext cx="2702983" cy="769441"/>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r>
                <a:rPr lang="en-US" altLang="ja-JP" sz="2000" b="1" dirty="0">
                  <a:solidFill>
                    <a:srgbClr val="0052FF"/>
                  </a:solidFill>
                  <a:latin typeface="Meiryo" panose="020B0604030504040204" pitchFamily="34" charset="-128"/>
                  <a:ea typeface="Meiryo" panose="020B0604030504040204" pitchFamily="34" charset="-128"/>
                </a:rPr>
                <a:t> </a:t>
              </a:r>
              <a:r>
                <a:rPr kumimoji="1" lang="en-US" altLang="ja-JP" sz="2000" dirty="0">
                  <a:solidFill>
                    <a:srgbClr val="0052FF"/>
                  </a:solidFill>
                  <a:latin typeface="Meiryo" panose="020B0604030504040204" pitchFamily="34" charset="-128"/>
                  <a:ea typeface="Meiryo" panose="020B0604030504040204" pitchFamily="34" charset="-128"/>
                </a:rPr>
                <a:t>Digital</a:t>
              </a:r>
            </a:p>
            <a:p>
              <a:pPr algn="ctr"/>
              <a:r>
                <a:rPr lang="ja-JP" altLang="en-US" sz="1200" b="1">
                  <a:solidFill>
                    <a:srgbClr val="0052FF"/>
                  </a:solidFill>
                  <a:latin typeface="Meiryo" panose="020B0604030504040204" pitchFamily="34" charset="-128"/>
                  <a:ea typeface="Meiryo" panose="020B0604030504040204" pitchFamily="34" charset="-128"/>
                </a:rPr>
                <a:t>離散量</a:t>
              </a:r>
              <a:r>
                <a:rPr lang="ja-JP" altLang="en-US" sz="1200">
                  <a:solidFill>
                    <a:srgbClr val="0052FF"/>
                  </a:solidFill>
                  <a:latin typeface="Meiryo" panose="020B0604030504040204" pitchFamily="34" charset="-128"/>
                  <a:ea typeface="Meiryo" panose="020B0604030504040204" pitchFamily="34" charset="-128"/>
                </a:rPr>
                <a:t>（</a:t>
              </a:r>
              <a:r>
                <a:rPr lang="ja-JP" altLang="ja-JP" sz="1200">
                  <a:solidFill>
                    <a:srgbClr val="0052FF"/>
                  </a:solidFill>
                  <a:latin typeface="Meiryo" panose="020B0604030504040204" pitchFamily="34" charset="-128"/>
                  <a:ea typeface="Meiryo" panose="020B0604030504040204" pitchFamily="34" charset="-128"/>
                </a:rPr>
                <a:t>とびとびの値しかない量 </a:t>
              </a:r>
              <a:r>
                <a:rPr lang="ja-JP" altLang="en-US" sz="1200">
                  <a:solidFill>
                    <a:srgbClr val="0052FF"/>
                  </a:solidFill>
                  <a:latin typeface="Meiryo" panose="020B0604030504040204" pitchFamily="34" charset="-128"/>
                  <a:ea typeface="Meiryo" panose="020B0604030504040204" pitchFamily="34" charset="-128"/>
                </a:rPr>
                <a:t>）</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06B83FE5-13F2-E545-9D48-E8FDAF8A9CE7}"/>
                </a:ext>
              </a:extLst>
            </p:cNvPr>
            <p:cNvSpPr txBox="1"/>
            <p:nvPr/>
          </p:nvSpPr>
          <p:spPr>
            <a:xfrm>
              <a:off x="516757" y="1607209"/>
              <a:ext cx="2339103" cy="523220"/>
            </a:xfrm>
            <a:prstGeom prst="rect">
              <a:avLst/>
            </a:prstGeom>
            <a:noFill/>
          </p:spPr>
          <p:txBody>
            <a:bodyPr wrap="none" rtlCol="0">
              <a:spAutoFit/>
            </a:bodyPr>
            <a:lstStyle/>
            <a:p>
              <a:pPr algn="ctr"/>
              <a:r>
                <a:rPr lang="ja-JP" altLang="en-US" sz="2800" b="1">
                  <a:solidFill>
                    <a:srgbClr val="0052FF"/>
                  </a:solidFill>
                  <a:latin typeface="Meiryo" panose="020B0604030504040204" pitchFamily="34" charset="-128"/>
                  <a:ea typeface="Meiryo" panose="020B0604030504040204" pitchFamily="34" charset="-128"/>
                </a:rPr>
                <a:t>サイバー空間</a:t>
              </a:r>
              <a:endParaRPr kumimoji="1" lang="ja-JP" altLang="en-US" sz="2800" b="1">
                <a:solidFill>
                  <a:srgbClr val="0052FF"/>
                </a:solidFill>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E81AD17D-AD4C-514B-A985-FD4848B538F0}"/>
                </a:ext>
              </a:extLst>
            </p:cNvPr>
            <p:cNvSpPr txBox="1"/>
            <p:nvPr/>
          </p:nvSpPr>
          <p:spPr>
            <a:xfrm>
              <a:off x="191838" y="1200753"/>
              <a:ext cx="2988940" cy="461665"/>
            </a:xfrm>
            <a:prstGeom prst="rect">
              <a:avLst/>
            </a:prstGeom>
            <a:noFill/>
          </p:spPr>
          <p:txBody>
            <a:bodyPr wrap="square" rtlCol="0">
              <a:spAutoFit/>
            </a:bodyPr>
            <a:lstStyle/>
            <a:p>
              <a:pPr algn="ctr"/>
              <a:r>
                <a:rPr kumimoji="1" lang="ja-JP" altLang="en-US" sz="1200">
                  <a:solidFill>
                    <a:srgbClr val="0432FF"/>
                  </a:solidFill>
                  <a:latin typeface="Meiryo" panose="020B0604030504040204" pitchFamily="34" charset="-128"/>
                  <a:ea typeface="Meiryo" panose="020B0604030504040204" pitchFamily="34" charset="-128"/>
                </a:rPr>
                <a:t> コンピューターとネットワーク</a:t>
              </a:r>
              <a:endParaRPr kumimoji="1" lang="en-US" altLang="ja-JP" sz="1200"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で作られた世界</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51" name="正方形/長方形 50">
              <a:extLst>
                <a:ext uri="{FF2B5EF4-FFF2-40B4-BE49-F238E27FC236}">
                  <a16:creationId xmlns:a16="http://schemas.microsoft.com/office/drawing/2014/main" id="{13F0A4E3-D54A-EF49-BF97-C821521EC308}"/>
                </a:ext>
              </a:extLst>
            </p:cNvPr>
            <p:cNvSpPr/>
            <p:nvPr/>
          </p:nvSpPr>
          <p:spPr>
            <a:xfrm>
              <a:off x="2955183" y="1315672"/>
              <a:ext cx="3216843" cy="276999"/>
            </a:xfrm>
            <a:prstGeom prst="rect">
              <a:avLst/>
            </a:prstGeom>
          </p:spPr>
          <p:txBody>
            <a:bodyPr wrap="square">
              <a:spAutoFit/>
            </a:bodyPr>
            <a:lstStyle/>
            <a:p>
              <a:pPr algn="ctr"/>
              <a:r>
                <a:rPr lang="ja-JP" altLang="en-US" sz="1200">
                  <a:solidFill>
                    <a:srgbClr val="0432FF"/>
                  </a:solidFill>
                  <a:latin typeface="Meiryo" panose="020B0604030504040204" pitchFamily="34" charset="-128"/>
                  <a:ea typeface="Meiryo" panose="020B0604030504040204" pitchFamily="34" charset="-128"/>
                </a:rPr>
                <a:t>コンピューターやネットワークで扱える</a:t>
              </a:r>
            </a:p>
          </p:txBody>
        </p:sp>
        <p:sp>
          <p:nvSpPr>
            <p:cNvPr id="53" name="テキスト ボックス 52">
              <a:extLst>
                <a:ext uri="{FF2B5EF4-FFF2-40B4-BE49-F238E27FC236}">
                  <a16:creationId xmlns:a16="http://schemas.microsoft.com/office/drawing/2014/main" id="{E77DAF3E-20AA-C346-BC50-9FF32629F807}"/>
                </a:ext>
              </a:extLst>
            </p:cNvPr>
            <p:cNvSpPr txBox="1"/>
            <p:nvPr/>
          </p:nvSpPr>
          <p:spPr>
            <a:xfrm>
              <a:off x="598934" y="2004159"/>
              <a:ext cx="2174748" cy="369332"/>
            </a:xfrm>
            <a:prstGeom prst="rect">
              <a:avLst/>
            </a:prstGeom>
            <a:noFill/>
          </p:spPr>
          <p:txBody>
            <a:bodyPr wrap="square" rtlCol="0">
              <a:spAutoFit/>
            </a:bodyPr>
            <a:lstStyle/>
            <a:p>
              <a:pPr algn="ctr"/>
              <a:r>
                <a:rPr kumimoji="1" lang="en-US" altLang="ja-JP" dirty="0">
                  <a:solidFill>
                    <a:srgbClr val="0432FF"/>
                  </a:solidFill>
                  <a:latin typeface="Meiryo" panose="020B0604030504040204" pitchFamily="34" charset="-128"/>
                  <a:ea typeface="Meiryo" panose="020B0604030504040204" pitchFamily="34" charset="-128"/>
                </a:rPr>
                <a:t>Cyber Space</a:t>
              </a:r>
            </a:p>
          </p:txBody>
        </p:sp>
      </p:grpSp>
      <p:grpSp>
        <p:nvGrpSpPr>
          <p:cNvPr id="3" name="グループ化 2">
            <a:extLst>
              <a:ext uri="{FF2B5EF4-FFF2-40B4-BE49-F238E27FC236}">
                <a16:creationId xmlns:a16="http://schemas.microsoft.com/office/drawing/2014/main" id="{E2386411-4117-1D46-B825-EB802D563C03}"/>
              </a:ext>
            </a:extLst>
          </p:cNvPr>
          <p:cNvGrpSpPr/>
          <p:nvPr/>
        </p:nvGrpSpPr>
        <p:grpSpPr>
          <a:xfrm>
            <a:off x="5456417" y="2605413"/>
            <a:ext cx="2619073" cy="2339130"/>
            <a:chOff x="5456417" y="2605413"/>
            <a:chExt cx="2619073" cy="2339130"/>
          </a:xfrm>
        </p:grpSpPr>
        <p:sp>
          <p:nvSpPr>
            <p:cNvPr id="43" name="右矢印 42">
              <a:extLst>
                <a:ext uri="{FF2B5EF4-FFF2-40B4-BE49-F238E27FC236}">
                  <a16:creationId xmlns:a16="http://schemas.microsoft.com/office/drawing/2014/main" id="{E3CB456D-54C0-334B-B0A8-C11523C5BB96}"/>
                </a:ext>
              </a:extLst>
            </p:cNvPr>
            <p:cNvSpPr/>
            <p:nvPr/>
          </p:nvSpPr>
          <p:spPr>
            <a:xfrm rot="16200000">
              <a:off x="5701242" y="2360588"/>
              <a:ext cx="2129424" cy="2619073"/>
            </a:xfrm>
            <a:prstGeom prst="rightArrow">
              <a:avLst>
                <a:gd name="adj1" fmla="val 64797"/>
                <a:gd name="adj2" fmla="val 500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82E91642-5884-B740-BC4C-2004A250841A}"/>
                </a:ext>
              </a:extLst>
            </p:cNvPr>
            <p:cNvSpPr txBox="1"/>
            <p:nvPr/>
          </p:nvSpPr>
          <p:spPr>
            <a:xfrm>
              <a:off x="6092961" y="3404822"/>
              <a:ext cx="133882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デジタル化</a:t>
              </a:r>
              <a:endParaRPr kumimoji="1" lang="en-US" altLang="ja-JP" b="1" dirty="0">
                <a:solidFill>
                  <a:schemeClr val="bg1"/>
                </a:solidFill>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CF77A412-EE6D-6942-82B2-7D2A685C0AE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59988" y="4235035"/>
              <a:ext cx="705961" cy="70950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E86C566F-3003-DE43-9F05-648EFB0794D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331202" y="4263503"/>
              <a:ext cx="589101" cy="679079"/>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784A24C4-119B-BB42-82CB-FA910642087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29894" y="2757999"/>
              <a:ext cx="464961" cy="545408"/>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71464631-C86A-4A41-B87A-452DA589EFDA}"/>
                </a:ext>
              </a:extLst>
            </p:cNvPr>
            <p:cNvSpPr txBox="1"/>
            <p:nvPr/>
          </p:nvSpPr>
          <p:spPr>
            <a:xfrm>
              <a:off x="5898998" y="3825029"/>
              <a:ext cx="1726755" cy="70788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センサー・</a:t>
              </a:r>
              <a:r>
                <a:rPr kumimoji="1" lang="en-US" altLang="ja-JP" sz="1000" dirty="0">
                  <a:solidFill>
                    <a:schemeClr val="bg1"/>
                  </a:solidFill>
                  <a:latin typeface="Meiryo" panose="020B0604030504040204" pitchFamily="34" charset="-128"/>
                  <a:ea typeface="Meiryo" panose="020B0604030504040204" pitchFamily="34" charset="-128"/>
                </a:rPr>
                <a:t>web</a:t>
              </a:r>
              <a:r>
                <a:rPr kumimoji="1" lang="ja-JP" altLang="en-US" sz="1000">
                  <a:solidFill>
                    <a:schemeClr val="bg1"/>
                  </a:solidFill>
                  <a:latin typeface="Meiryo" panose="020B0604030504040204" pitchFamily="34" charset="-128"/>
                  <a:ea typeface="Meiryo" panose="020B0604030504040204" pitchFamily="34" charset="-128"/>
                </a:rPr>
                <a:t>・モバイル</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などを介し</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アナログをデジタルに</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変換すること</a:t>
              </a:r>
            </a:p>
          </p:txBody>
        </p:sp>
      </p:grpSp>
      <p:grpSp>
        <p:nvGrpSpPr>
          <p:cNvPr id="29" name="グループ化 28">
            <a:extLst>
              <a:ext uri="{FF2B5EF4-FFF2-40B4-BE49-F238E27FC236}">
                <a16:creationId xmlns:a16="http://schemas.microsoft.com/office/drawing/2014/main" id="{646C65B1-1E3F-1B48-812D-C33827A0A2CC}"/>
              </a:ext>
            </a:extLst>
          </p:cNvPr>
          <p:cNvGrpSpPr/>
          <p:nvPr/>
        </p:nvGrpSpPr>
        <p:grpSpPr>
          <a:xfrm>
            <a:off x="2526195" y="2288578"/>
            <a:ext cx="1407076" cy="1007575"/>
            <a:chOff x="2526195" y="2288578"/>
            <a:chExt cx="1407076" cy="1007575"/>
          </a:xfrm>
        </p:grpSpPr>
        <p:grpSp>
          <p:nvGrpSpPr>
            <p:cNvPr id="11" name="グループ化 10">
              <a:extLst>
                <a:ext uri="{FF2B5EF4-FFF2-40B4-BE49-F238E27FC236}">
                  <a16:creationId xmlns:a16="http://schemas.microsoft.com/office/drawing/2014/main" id="{E0798C74-9574-3041-B84E-1073AE049FE9}"/>
                </a:ext>
              </a:extLst>
            </p:cNvPr>
            <p:cNvGrpSpPr/>
            <p:nvPr/>
          </p:nvGrpSpPr>
          <p:grpSpPr>
            <a:xfrm>
              <a:off x="2526195" y="2288578"/>
              <a:ext cx="1407076" cy="1007575"/>
              <a:chOff x="2526195" y="2288578"/>
              <a:chExt cx="1407076" cy="1007575"/>
            </a:xfrm>
          </p:grpSpPr>
          <p:sp>
            <p:nvSpPr>
              <p:cNvPr id="9" name="四角形吹き出し 8">
                <a:extLst>
                  <a:ext uri="{FF2B5EF4-FFF2-40B4-BE49-F238E27FC236}">
                    <a16:creationId xmlns:a16="http://schemas.microsoft.com/office/drawing/2014/main" id="{6BA7AE2B-D386-E449-9853-C25EFAF5E26C}"/>
                  </a:ext>
                </a:extLst>
              </p:cNvPr>
              <p:cNvSpPr/>
              <p:nvPr/>
            </p:nvSpPr>
            <p:spPr>
              <a:xfrm>
                <a:off x="2526195" y="2295989"/>
                <a:ext cx="1407076" cy="1000164"/>
              </a:xfrm>
              <a:prstGeom prst="wedgeRectCallout">
                <a:avLst>
                  <a:gd name="adj1" fmla="val -81778"/>
                  <a:gd name="adj2" fmla="val 50184"/>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7397C1D8-31B8-D64A-8FAC-8DB50DF85E19}"/>
                  </a:ext>
                </a:extLst>
              </p:cNvPr>
              <p:cNvSpPr txBox="1"/>
              <p:nvPr/>
            </p:nvSpPr>
            <p:spPr>
              <a:xfrm>
                <a:off x="2565809" y="2288578"/>
                <a:ext cx="1350050" cy="1000274"/>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ICT</a:t>
                </a:r>
              </a:p>
              <a:p>
                <a:r>
                  <a:rPr kumimoji="1" lang="en-US" altLang="ja-JP" sz="900" dirty="0">
                    <a:solidFill>
                      <a:schemeClr val="bg1"/>
                    </a:solidFill>
                    <a:latin typeface="Meiryo" panose="020B0604030504040204" pitchFamily="34" charset="-128"/>
                    <a:ea typeface="Meiryo" panose="020B0604030504040204" pitchFamily="34" charset="-128"/>
                  </a:rPr>
                  <a:t>Information </a:t>
                </a:r>
              </a:p>
              <a:p>
                <a:r>
                  <a:rPr kumimoji="1" lang="en-US" altLang="ja-JP" sz="900" dirty="0">
                    <a:solidFill>
                      <a:schemeClr val="bg1"/>
                    </a:solidFill>
                    <a:latin typeface="Meiryo" panose="020B0604030504040204" pitchFamily="34" charset="-128"/>
                    <a:ea typeface="Meiryo" panose="020B0604030504040204" pitchFamily="34" charset="-128"/>
                  </a:rPr>
                  <a:t>and Communication </a:t>
                </a:r>
              </a:p>
              <a:p>
                <a:r>
                  <a:rPr kumimoji="1" lang="en-US" altLang="ja-JP" sz="900" dirty="0">
                    <a:solidFill>
                      <a:schemeClr val="bg1"/>
                    </a:solidFill>
                    <a:latin typeface="Meiryo" panose="020B0604030504040204" pitchFamily="34" charset="-128"/>
                    <a:ea typeface="Meiryo" panose="020B0604030504040204" pitchFamily="34" charset="-128"/>
                  </a:rPr>
                  <a:t>Technology</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15" name="正方形/長方形 14">
              <a:extLst>
                <a:ext uri="{FF2B5EF4-FFF2-40B4-BE49-F238E27FC236}">
                  <a16:creationId xmlns:a16="http://schemas.microsoft.com/office/drawing/2014/main" id="{A91C7F43-DDA1-BB45-8B7E-C07C1321267E}"/>
                </a:ext>
              </a:extLst>
            </p:cNvPr>
            <p:cNvSpPr/>
            <p:nvPr/>
          </p:nvSpPr>
          <p:spPr>
            <a:xfrm>
              <a:off x="3372120" y="2425172"/>
              <a:ext cx="543739" cy="307777"/>
            </a:xfrm>
            <a:prstGeom prst="rect">
              <a:avLst/>
            </a:prstGeom>
          </p:spPr>
          <p:txBody>
            <a:bodyPr wrap="none">
              <a:spAutoFit/>
            </a:bodyPr>
            <a:lstStyle/>
            <a:p>
              <a:pPr algn="r"/>
              <a:r>
                <a:rPr lang="ja-JP" altLang="en-US" sz="700">
                  <a:solidFill>
                    <a:schemeClr val="bg1"/>
                  </a:solidFill>
                  <a:latin typeface="Meiryo" panose="020B0604030504040204" pitchFamily="34" charset="-128"/>
                  <a:ea typeface="Meiryo" panose="020B0604030504040204" pitchFamily="34" charset="-128"/>
                </a:rPr>
                <a:t>情報通信</a:t>
              </a:r>
              <a:endParaRPr lang="en-US" altLang="ja-JP" sz="700" dirty="0">
                <a:solidFill>
                  <a:schemeClr val="bg1"/>
                </a:solidFill>
                <a:latin typeface="Meiryo" panose="020B0604030504040204" pitchFamily="34" charset="-128"/>
                <a:ea typeface="Meiryo" panose="020B0604030504040204" pitchFamily="34" charset="-128"/>
              </a:endParaRPr>
            </a:p>
            <a:p>
              <a:pPr algn="r"/>
              <a:r>
                <a:rPr lang="ja-JP" altLang="en-US" sz="700">
                  <a:solidFill>
                    <a:schemeClr val="bg1"/>
                  </a:solidFill>
                  <a:latin typeface="Meiryo" panose="020B0604030504040204" pitchFamily="34" charset="-128"/>
                  <a:ea typeface="Meiryo" panose="020B0604030504040204" pitchFamily="34" charset="-128"/>
                </a:rPr>
                <a:t>技術</a:t>
              </a:r>
              <a:endParaRPr lang="ja-JP" altLang="en-US" sz="700"/>
            </a:p>
          </p:txBody>
        </p:sp>
      </p:grpSp>
    </p:spTree>
    <p:extLst>
      <p:ext uri="{BB962C8B-B14F-4D97-AF65-F5344CB8AC3E}">
        <p14:creationId xmlns:p14="http://schemas.microsoft.com/office/powerpoint/2010/main" val="33755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E7157C1-5574-8D40-824C-AB28EEA12415}"/>
              </a:ext>
            </a:extLst>
          </p:cNvPr>
          <p:cNvSpPr/>
          <p:nvPr/>
        </p:nvSpPr>
        <p:spPr>
          <a:xfrm>
            <a:off x="132243" y="835780"/>
            <a:ext cx="8830351" cy="359415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8009995-AD1C-2F42-96C7-A7A27810A391}"/>
              </a:ext>
            </a:extLst>
          </p:cNvPr>
          <p:cNvSpPr>
            <a:spLocks noGrp="1"/>
          </p:cNvSpPr>
          <p:nvPr>
            <p:ph type="title"/>
          </p:nvPr>
        </p:nvSpPr>
        <p:spPr/>
        <p:txBody>
          <a:bodyPr/>
          <a:lstStyle/>
          <a:p>
            <a:r>
              <a:rPr kumimoji="1" lang="ja-JP" altLang="en-US"/>
              <a:t>デジタル化で</a:t>
            </a:r>
            <a:r>
              <a:rPr kumimoji="1" lang="ja-JP" altLang="en-US" b="1" u="sng"/>
              <a:t>できる</a:t>
            </a:r>
            <a:r>
              <a:rPr kumimoji="1" lang="ja-JP" altLang="en-US"/>
              <a:t>ことと</a:t>
            </a:r>
            <a:r>
              <a:rPr kumimoji="1" lang="ja-JP" altLang="en-US" b="1" u="sng"/>
              <a:t>目指す</a:t>
            </a:r>
            <a:r>
              <a:rPr kumimoji="1" lang="ja-JP" altLang="en-US"/>
              <a:t>こと</a:t>
            </a:r>
          </a:p>
        </p:txBody>
      </p:sp>
      <p:pic>
        <p:nvPicPr>
          <p:cNvPr id="5" name="図 4">
            <a:extLst>
              <a:ext uri="{FF2B5EF4-FFF2-40B4-BE49-F238E27FC236}">
                <a16:creationId xmlns:a16="http://schemas.microsoft.com/office/drawing/2014/main" id="{81462FF9-4E53-054B-8ED2-DE3432834B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10620" y="887142"/>
            <a:ext cx="1408823" cy="1250330"/>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04DBC15B-5E27-F04C-B715-2DC6BBC65454}"/>
              </a:ext>
            </a:extLst>
          </p:cNvPr>
          <p:cNvSpPr txBox="1"/>
          <p:nvPr/>
        </p:nvSpPr>
        <p:spPr>
          <a:xfrm>
            <a:off x="760700" y="2103064"/>
            <a:ext cx="7622600"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人間のやっていたことを、コンピュータでできるようにすること</a:t>
            </a:r>
          </a:p>
        </p:txBody>
      </p:sp>
      <p:sp>
        <p:nvSpPr>
          <p:cNvPr id="8" name="テキスト ボックス 7">
            <a:extLst>
              <a:ext uri="{FF2B5EF4-FFF2-40B4-BE49-F238E27FC236}">
                <a16:creationId xmlns:a16="http://schemas.microsoft.com/office/drawing/2014/main" id="{4A5C7ACF-88BD-2E44-BEB4-03AA3E9B9188}"/>
              </a:ext>
            </a:extLst>
          </p:cNvPr>
          <p:cNvSpPr txBox="1"/>
          <p:nvPr/>
        </p:nvSpPr>
        <p:spPr>
          <a:xfrm>
            <a:off x="847262" y="2834013"/>
            <a:ext cx="7449475" cy="1323439"/>
          </a:xfrm>
          <a:prstGeom prst="rect">
            <a:avLst/>
          </a:prstGeom>
          <a:noFill/>
        </p:spPr>
        <p:txBody>
          <a:bodyPr wrap="none" rtlCol="0">
            <a:spAutoFit/>
          </a:bodyPr>
          <a:lstStyle/>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これまで</a:t>
            </a:r>
            <a:r>
              <a:rPr lang="en-US" altLang="ja-JP" sz="1600" dirty="0">
                <a:latin typeface="Meiryo" panose="020B0604030504040204" pitchFamily="34" charset="-128"/>
                <a:ea typeface="Meiryo" panose="020B0604030504040204" pitchFamily="34" charset="-128"/>
              </a:rPr>
              <a:t>1</a:t>
            </a:r>
            <a:r>
              <a:rPr lang="ja-JP" altLang="en-US" sz="1600">
                <a:latin typeface="Meiryo" panose="020B0604030504040204" pitchFamily="34" charset="-128"/>
                <a:ea typeface="Meiryo" panose="020B0604030504040204" pitchFamily="34" charset="-128"/>
              </a:rPr>
              <a:t>週間かかっていた申し込み手続きを</a:t>
            </a:r>
            <a:r>
              <a:rPr lang="en-US" altLang="ja-JP" sz="1600" dirty="0">
                <a:latin typeface="Meiryo" panose="020B0604030504040204" pitchFamily="34" charset="-128"/>
                <a:ea typeface="Meiryo" panose="020B0604030504040204" pitchFamily="34" charset="-128"/>
              </a:rPr>
              <a:t>5</a:t>
            </a:r>
            <a:r>
              <a:rPr lang="ja-JP" altLang="en-US" sz="1600">
                <a:latin typeface="Meiryo" panose="020B0604030504040204" pitchFamily="34" charset="-128"/>
                <a:ea typeface="Meiryo" panose="020B0604030504040204" pitchFamily="34" charset="-128"/>
              </a:rPr>
              <a:t>分で終わらせる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顧客の行動（いま、どこで、何をしているのか）が分かる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他のデジタル・サービスと一瞬にして連係できる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膨大なデータの中にビジネスに役立つ規則や関係を見つけることができる</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業務の進捗、人の動き、ビジネスの状態が、リアルタイムに見える化される</a:t>
            </a:r>
          </a:p>
        </p:txBody>
      </p:sp>
      <p:sp>
        <p:nvSpPr>
          <p:cNvPr id="9" name="テキスト ボックス 8">
            <a:extLst>
              <a:ext uri="{FF2B5EF4-FFF2-40B4-BE49-F238E27FC236}">
                <a16:creationId xmlns:a16="http://schemas.microsoft.com/office/drawing/2014/main" id="{462C0977-50E4-6841-82FF-EC457BF3CDC5}"/>
              </a:ext>
            </a:extLst>
          </p:cNvPr>
          <p:cNvSpPr txBox="1"/>
          <p:nvPr/>
        </p:nvSpPr>
        <p:spPr>
          <a:xfrm>
            <a:off x="813832" y="2516316"/>
            <a:ext cx="3177473"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デジタル化で</a:t>
            </a:r>
            <a:r>
              <a:rPr kumimoji="1" lang="en-US" altLang="ja-JP" sz="2000" dirty="0">
                <a:latin typeface="Meiryo" panose="020B0604030504040204" pitchFamily="34" charset="-128"/>
                <a:ea typeface="Meiryo" panose="020B0604030504040204" pitchFamily="34" charset="-128"/>
              </a:rPr>
              <a:t> </a:t>
            </a:r>
            <a:r>
              <a:rPr kumimoji="1" lang="ja-JP" altLang="en-US" sz="2000" b="1">
                <a:latin typeface="Meiryo" panose="020B0604030504040204" pitchFamily="34" charset="-128"/>
                <a:ea typeface="Meiryo" panose="020B0604030504040204" pitchFamily="34" charset="-128"/>
              </a:rPr>
              <a:t>できる</a:t>
            </a:r>
            <a:r>
              <a:rPr kumimoji="1" lang="en-US" altLang="ja-JP" sz="2000" b="1" dirty="0">
                <a:latin typeface="Meiryo" panose="020B0604030504040204" pitchFamily="34" charset="-128"/>
                <a:ea typeface="Meiryo" panose="020B0604030504040204" pitchFamily="34" charset="-128"/>
              </a:rPr>
              <a:t> </a:t>
            </a:r>
            <a:r>
              <a:rPr kumimoji="1" lang="ja-JP" altLang="en-US" sz="2000">
                <a:latin typeface="Meiryo" panose="020B0604030504040204" pitchFamily="34" charset="-128"/>
                <a:ea typeface="Meiryo" panose="020B0604030504040204" pitchFamily="34" charset="-128"/>
              </a:rPr>
              <a:t>こと</a:t>
            </a:r>
          </a:p>
        </p:txBody>
      </p:sp>
      <p:sp>
        <p:nvSpPr>
          <p:cNvPr id="18" name="テキスト ボックス 17">
            <a:extLst>
              <a:ext uri="{FF2B5EF4-FFF2-40B4-BE49-F238E27FC236}">
                <a16:creationId xmlns:a16="http://schemas.microsoft.com/office/drawing/2014/main" id="{D43B5BBB-21F2-B143-82DA-37FAABF7DAD6}"/>
              </a:ext>
            </a:extLst>
          </p:cNvPr>
          <p:cNvSpPr txBox="1"/>
          <p:nvPr/>
        </p:nvSpPr>
        <p:spPr>
          <a:xfrm>
            <a:off x="3991305" y="1294627"/>
            <a:ext cx="2702983" cy="769441"/>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r>
              <a:rPr lang="en-US" altLang="ja-JP" sz="2000" b="1" dirty="0">
                <a:solidFill>
                  <a:srgbClr val="0052FF"/>
                </a:solidFill>
                <a:latin typeface="Meiryo" panose="020B0604030504040204" pitchFamily="34" charset="-128"/>
                <a:ea typeface="Meiryo" panose="020B0604030504040204" pitchFamily="34" charset="-128"/>
              </a:rPr>
              <a:t> </a:t>
            </a:r>
            <a:r>
              <a:rPr kumimoji="1" lang="en-US" altLang="ja-JP" sz="2000" dirty="0">
                <a:solidFill>
                  <a:srgbClr val="0052FF"/>
                </a:solidFill>
                <a:latin typeface="Meiryo" panose="020B0604030504040204" pitchFamily="34" charset="-128"/>
                <a:ea typeface="Meiryo" panose="020B0604030504040204" pitchFamily="34" charset="-128"/>
              </a:rPr>
              <a:t>Digital</a:t>
            </a:r>
          </a:p>
          <a:p>
            <a:pPr algn="ctr"/>
            <a:r>
              <a:rPr lang="ja-JP" altLang="en-US" sz="1200" b="1">
                <a:solidFill>
                  <a:srgbClr val="0052FF"/>
                </a:solidFill>
                <a:latin typeface="Meiryo" panose="020B0604030504040204" pitchFamily="34" charset="-128"/>
                <a:ea typeface="Meiryo" panose="020B0604030504040204" pitchFamily="34" charset="-128"/>
              </a:rPr>
              <a:t>離散量</a:t>
            </a:r>
            <a:r>
              <a:rPr lang="ja-JP" altLang="en-US" sz="1200">
                <a:solidFill>
                  <a:srgbClr val="0052FF"/>
                </a:solidFill>
                <a:latin typeface="Meiryo" panose="020B0604030504040204" pitchFamily="34" charset="-128"/>
                <a:ea typeface="Meiryo" panose="020B0604030504040204" pitchFamily="34" charset="-128"/>
              </a:rPr>
              <a:t>（</a:t>
            </a:r>
            <a:r>
              <a:rPr lang="ja-JP" altLang="ja-JP" sz="1200">
                <a:solidFill>
                  <a:srgbClr val="0052FF"/>
                </a:solidFill>
                <a:latin typeface="Meiryo" panose="020B0604030504040204" pitchFamily="34" charset="-128"/>
                <a:ea typeface="Meiryo" panose="020B0604030504040204" pitchFamily="34" charset="-128"/>
              </a:rPr>
              <a:t>とびとびの値しかない量 </a:t>
            </a:r>
            <a:r>
              <a:rPr lang="ja-JP" altLang="en-US" sz="1200">
                <a:solidFill>
                  <a:srgbClr val="0052FF"/>
                </a:solidFill>
                <a:latin typeface="Meiryo" panose="020B0604030504040204" pitchFamily="34" charset="-128"/>
                <a:ea typeface="Meiryo" panose="020B0604030504040204" pitchFamily="34" charset="-128"/>
              </a:rPr>
              <a:t>）</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47551300-B192-0F4F-902F-FC769E8C2DD3}"/>
              </a:ext>
            </a:extLst>
          </p:cNvPr>
          <p:cNvSpPr txBox="1"/>
          <p:nvPr/>
        </p:nvSpPr>
        <p:spPr>
          <a:xfrm>
            <a:off x="3991305" y="990889"/>
            <a:ext cx="1723549" cy="400110"/>
          </a:xfrm>
          <a:prstGeom prst="rect">
            <a:avLst/>
          </a:prstGeom>
          <a:noFill/>
        </p:spPr>
        <p:txBody>
          <a:bodyPr wrap="none" rtlCol="0">
            <a:spAutoFit/>
          </a:bodyPr>
          <a:lstStyle/>
          <a:p>
            <a:pPr algn="ctr"/>
            <a:r>
              <a:rPr kumimoji="1" lang="ja-JP" altLang="en-US" sz="2000" b="1">
                <a:solidFill>
                  <a:srgbClr val="0432FF"/>
                </a:solidFill>
                <a:latin typeface="Meiryo" panose="020B0604030504040204" pitchFamily="34" charset="-128"/>
                <a:ea typeface="Meiryo" panose="020B0604030504040204" pitchFamily="34" charset="-128"/>
              </a:rPr>
              <a:t>サイバー空間</a:t>
            </a:r>
          </a:p>
        </p:txBody>
      </p:sp>
      <p:grpSp>
        <p:nvGrpSpPr>
          <p:cNvPr id="30" name="グループ化 29">
            <a:extLst>
              <a:ext uri="{FF2B5EF4-FFF2-40B4-BE49-F238E27FC236}">
                <a16:creationId xmlns:a16="http://schemas.microsoft.com/office/drawing/2014/main" id="{300EF572-87FB-AA49-B336-7A7872FB2411}"/>
              </a:ext>
            </a:extLst>
          </p:cNvPr>
          <p:cNvGrpSpPr/>
          <p:nvPr/>
        </p:nvGrpSpPr>
        <p:grpSpPr>
          <a:xfrm>
            <a:off x="156824" y="4504494"/>
            <a:ext cx="8830352" cy="2035584"/>
            <a:chOff x="156824" y="4504494"/>
            <a:chExt cx="8830352" cy="2035584"/>
          </a:xfrm>
        </p:grpSpPr>
        <p:sp>
          <p:nvSpPr>
            <p:cNvPr id="17" name="正方形/長方形 16">
              <a:extLst>
                <a:ext uri="{FF2B5EF4-FFF2-40B4-BE49-F238E27FC236}">
                  <a16:creationId xmlns:a16="http://schemas.microsoft.com/office/drawing/2014/main" id="{003BBC28-1E8C-9E4D-B013-4262B1B1ADFB}"/>
                </a:ext>
              </a:extLst>
            </p:cNvPr>
            <p:cNvSpPr/>
            <p:nvPr/>
          </p:nvSpPr>
          <p:spPr>
            <a:xfrm>
              <a:off x="156824" y="4504494"/>
              <a:ext cx="8830352" cy="203558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418FEA08-6BB7-884A-991A-39D7284737F7}"/>
                </a:ext>
              </a:extLst>
            </p:cNvPr>
            <p:cNvSpPr txBox="1"/>
            <p:nvPr/>
          </p:nvSpPr>
          <p:spPr>
            <a:xfrm>
              <a:off x="847262" y="4742119"/>
              <a:ext cx="3177473"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デジタル化で</a:t>
              </a:r>
              <a:r>
                <a:rPr kumimoji="1" lang="en-US" altLang="ja-JP" sz="2000" dirty="0">
                  <a:latin typeface="Meiryo" panose="020B0604030504040204" pitchFamily="34" charset="-128"/>
                  <a:ea typeface="Meiryo" panose="020B0604030504040204" pitchFamily="34" charset="-128"/>
                </a:rPr>
                <a:t> </a:t>
              </a:r>
              <a:r>
                <a:rPr kumimoji="1" lang="ja-JP" altLang="en-US" sz="2000" b="1">
                  <a:solidFill>
                    <a:schemeClr val="accent6">
                      <a:lumMod val="75000"/>
                    </a:schemeClr>
                  </a:solidFill>
                  <a:latin typeface="Meiryo" panose="020B0604030504040204" pitchFamily="34" charset="-128"/>
                  <a:ea typeface="Meiryo" panose="020B0604030504040204" pitchFamily="34" charset="-128"/>
                </a:rPr>
                <a:t>目指す</a:t>
              </a:r>
              <a:r>
                <a:rPr kumimoji="1" lang="en-US" altLang="ja-JP" sz="2000" b="1" dirty="0">
                  <a:solidFill>
                    <a:srgbClr val="0432FF"/>
                  </a:solidFill>
                  <a:latin typeface="Meiryo" panose="020B0604030504040204" pitchFamily="34" charset="-128"/>
                  <a:ea typeface="Meiryo" panose="020B0604030504040204" pitchFamily="34" charset="-128"/>
                </a:rPr>
                <a:t> </a:t>
              </a:r>
              <a:r>
                <a:rPr kumimoji="1" lang="ja-JP" altLang="en-US" sz="2000">
                  <a:latin typeface="Meiryo" panose="020B0604030504040204" pitchFamily="34" charset="-128"/>
                  <a:ea typeface="Meiryo" panose="020B0604030504040204" pitchFamily="34" charset="-128"/>
                </a:rPr>
                <a:t>こと</a:t>
              </a:r>
            </a:p>
          </p:txBody>
        </p:sp>
        <p:sp>
          <p:nvSpPr>
            <p:cNvPr id="11" name="テキスト ボックス 10">
              <a:extLst>
                <a:ext uri="{FF2B5EF4-FFF2-40B4-BE49-F238E27FC236}">
                  <a16:creationId xmlns:a16="http://schemas.microsoft.com/office/drawing/2014/main" id="{2C6DAA0F-D36E-AB45-B776-275AAA3EFD48}"/>
                </a:ext>
              </a:extLst>
            </p:cNvPr>
            <p:cNvSpPr txBox="1"/>
            <p:nvPr/>
          </p:nvSpPr>
          <p:spPr>
            <a:xfrm>
              <a:off x="847262" y="5108045"/>
              <a:ext cx="1620957"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顧客満足の向上</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F619C43E-3EAB-0745-9B29-FCE1471C9DF1}"/>
                </a:ext>
              </a:extLst>
            </p:cNvPr>
            <p:cNvSpPr txBox="1"/>
            <p:nvPr/>
          </p:nvSpPr>
          <p:spPr>
            <a:xfrm>
              <a:off x="847262" y="5353351"/>
              <a:ext cx="1210588"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業績の改善</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A8402CF9-9C38-D142-9DB6-3677340EE543}"/>
                </a:ext>
              </a:extLst>
            </p:cNvPr>
            <p:cNvSpPr txBox="1"/>
            <p:nvPr/>
          </p:nvSpPr>
          <p:spPr>
            <a:xfrm>
              <a:off x="847262" y="5593753"/>
              <a:ext cx="1210588"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社員の幸福</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pic>
          <p:nvPicPr>
            <p:cNvPr id="19" name="図 18">
              <a:extLst>
                <a:ext uri="{FF2B5EF4-FFF2-40B4-BE49-F238E27FC236}">
                  <a16:creationId xmlns:a16="http://schemas.microsoft.com/office/drawing/2014/main" id="{60C951A4-867D-C549-BFCF-C15079F329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6764" y="4819729"/>
              <a:ext cx="936536" cy="1121601"/>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E6C602A8-53F6-DD44-9BC7-BC2640BD790B}"/>
                </a:ext>
              </a:extLst>
            </p:cNvPr>
            <p:cNvSpPr txBox="1"/>
            <p:nvPr/>
          </p:nvSpPr>
          <p:spPr>
            <a:xfrm>
              <a:off x="4513989" y="5156362"/>
              <a:ext cx="2816797" cy="769441"/>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連続量</a:t>
              </a:r>
              <a:r>
                <a:rPr lang="ja-JP" altLang="en-US" sz="1200">
                  <a:solidFill>
                    <a:schemeClr val="accent6">
                      <a:lumMod val="75000"/>
                    </a:schemeClr>
                  </a:solidFill>
                  <a:latin typeface="Meiryo" panose="020B0604030504040204" pitchFamily="34" charset="-128"/>
                  <a:ea typeface="Meiryo" panose="020B0604030504040204" pitchFamily="34" charset="-128"/>
                </a:rPr>
                <a:t>（区切りなく続く値を持つ量）</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9268574-1368-664C-B663-0F8967DD0E89}"/>
                </a:ext>
              </a:extLst>
            </p:cNvPr>
            <p:cNvSpPr txBox="1"/>
            <p:nvPr/>
          </p:nvSpPr>
          <p:spPr>
            <a:xfrm>
              <a:off x="504225" y="6040649"/>
              <a:ext cx="8135560" cy="400110"/>
            </a:xfrm>
            <a:prstGeom prst="rect">
              <a:avLst/>
            </a:prstGeom>
            <a:noFill/>
          </p:spPr>
          <p:txBody>
            <a:bodyPr wrap="none" rtlCol="0">
              <a:spAutoFit/>
            </a:bodyPr>
            <a:lstStyle/>
            <a:p>
              <a:pPr algn="ctr"/>
              <a:r>
                <a:rPr lang="ja-JP" altLang="en-US" sz="2000" b="1">
                  <a:solidFill>
                    <a:schemeClr val="accent6">
                      <a:lumMod val="75000"/>
                    </a:schemeClr>
                  </a:solidFill>
                  <a:latin typeface="Meiryo" panose="020B0604030504040204" pitchFamily="34" charset="-128"/>
                  <a:ea typeface="Meiryo" panose="020B0604030504040204" pitchFamily="34" charset="-128"/>
                </a:rPr>
                <a:t>現実世界だけでは解決できない課題をデジタルを使って</a:t>
              </a:r>
              <a:r>
                <a:rPr kumimoji="1" lang="ja-JP" altLang="en-US" sz="2000" b="1">
                  <a:solidFill>
                    <a:schemeClr val="accent6">
                      <a:lumMod val="75000"/>
                    </a:schemeClr>
                  </a:solidFill>
                  <a:latin typeface="Meiryo" panose="020B0604030504040204" pitchFamily="34" charset="-128"/>
                  <a:ea typeface="Meiryo" panose="020B0604030504040204" pitchFamily="34" charset="-128"/>
                </a:rPr>
                <a:t>解決すること</a:t>
              </a:r>
            </a:p>
          </p:txBody>
        </p:sp>
        <p:sp>
          <p:nvSpPr>
            <p:cNvPr id="23" name="テキスト ボックス 22">
              <a:extLst>
                <a:ext uri="{FF2B5EF4-FFF2-40B4-BE49-F238E27FC236}">
                  <a16:creationId xmlns:a16="http://schemas.microsoft.com/office/drawing/2014/main" id="{4B8DE2CA-386D-754F-B14B-2449167A9F91}"/>
                </a:ext>
              </a:extLst>
            </p:cNvPr>
            <p:cNvSpPr txBox="1"/>
            <p:nvPr/>
          </p:nvSpPr>
          <p:spPr>
            <a:xfrm>
              <a:off x="4547419" y="4793155"/>
              <a:ext cx="1210588" cy="400110"/>
            </a:xfrm>
            <a:prstGeom prst="rect">
              <a:avLst/>
            </a:prstGeom>
            <a:noFill/>
          </p:spPr>
          <p:txBody>
            <a:bodyPr wrap="none" rtlCol="0">
              <a:spAutoFit/>
            </a:bodyPr>
            <a:lstStyle/>
            <a:p>
              <a:r>
                <a:rPr kumimoji="1" lang="ja-JP" altLang="en-US" sz="2000" b="1">
                  <a:solidFill>
                    <a:schemeClr val="accent6">
                      <a:lumMod val="75000"/>
                    </a:schemeClr>
                  </a:solidFill>
                  <a:latin typeface="Meiryo" panose="020B0604030504040204" pitchFamily="34" charset="-128"/>
                  <a:ea typeface="Meiryo" panose="020B0604030504040204" pitchFamily="34" charset="-128"/>
                </a:rPr>
                <a:t>現実世界</a:t>
              </a:r>
            </a:p>
          </p:txBody>
        </p:sp>
      </p:grpSp>
      <p:grpSp>
        <p:nvGrpSpPr>
          <p:cNvPr id="29" name="グループ化 28">
            <a:extLst>
              <a:ext uri="{FF2B5EF4-FFF2-40B4-BE49-F238E27FC236}">
                <a16:creationId xmlns:a16="http://schemas.microsoft.com/office/drawing/2014/main" id="{307E7F37-9CEC-FC4B-A6E6-3E547AF8845C}"/>
              </a:ext>
            </a:extLst>
          </p:cNvPr>
          <p:cNvGrpSpPr/>
          <p:nvPr/>
        </p:nvGrpSpPr>
        <p:grpSpPr>
          <a:xfrm>
            <a:off x="2496594" y="4993770"/>
            <a:ext cx="2151966" cy="1175106"/>
            <a:chOff x="2496594" y="4993770"/>
            <a:chExt cx="2151966" cy="1175106"/>
          </a:xfrm>
        </p:grpSpPr>
        <p:sp>
          <p:nvSpPr>
            <p:cNvPr id="24" name="爆発 2 23">
              <a:extLst>
                <a:ext uri="{FF2B5EF4-FFF2-40B4-BE49-F238E27FC236}">
                  <a16:creationId xmlns:a16="http://schemas.microsoft.com/office/drawing/2014/main" id="{F665DB28-2449-5D46-98B8-3E146FEBED36}"/>
                </a:ext>
              </a:extLst>
            </p:cNvPr>
            <p:cNvSpPr/>
            <p:nvPr/>
          </p:nvSpPr>
          <p:spPr>
            <a:xfrm rot="1013592">
              <a:off x="2496594" y="4993770"/>
              <a:ext cx="2151966" cy="1175106"/>
            </a:xfrm>
            <a:prstGeom prst="irregularSeal2">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49AA7246-613F-3D4D-8F1A-D93682D0910C}"/>
                </a:ext>
              </a:extLst>
            </p:cNvPr>
            <p:cNvSpPr txBox="1"/>
            <p:nvPr/>
          </p:nvSpPr>
          <p:spPr>
            <a:xfrm>
              <a:off x="2665762" y="5340759"/>
              <a:ext cx="1595309" cy="492443"/>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目的</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000" b="1" dirty="0">
                  <a:solidFill>
                    <a:schemeClr val="bg1"/>
                  </a:solidFill>
                  <a:latin typeface="Meiryo" panose="020B0604030504040204" pitchFamily="34" charset="-128"/>
                  <a:ea typeface="Meiryo" panose="020B0604030504040204" pitchFamily="34" charset="-128"/>
                </a:rPr>
                <a:t>自分は何をしたいのか？</a:t>
              </a:r>
              <a:endParaRPr kumimoji="1" lang="en-US" altLang="ja-JP" sz="1000" b="1" dirty="0">
                <a:solidFill>
                  <a:schemeClr val="bg1"/>
                </a:solidFill>
                <a:latin typeface="Meiryo" panose="020B0604030504040204" pitchFamily="34" charset="-128"/>
                <a:ea typeface="Meiryo" panose="020B0604030504040204" pitchFamily="34" charset="-128"/>
              </a:endParaRPr>
            </a:p>
          </p:txBody>
        </p:sp>
      </p:grpSp>
      <p:grpSp>
        <p:nvGrpSpPr>
          <p:cNvPr id="28" name="グループ化 27">
            <a:extLst>
              <a:ext uri="{FF2B5EF4-FFF2-40B4-BE49-F238E27FC236}">
                <a16:creationId xmlns:a16="http://schemas.microsoft.com/office/drawing/2014/main" id="{F8BA7EFD-F461-9C47-8CBB-0D0CAE947A98}"/>
              </a:ext>
            </a:extLst>
          </p:cNvPr>
          <p:cNvGrpSpPr/>
          <p:nvPr/>
        </p:nvGrpSpPr>
        <p:grpSpPr>
          <a:xfrm>
            <a:off x="1614531" y="908989"/>
            <a:ext cx="2151966" cy="1175106"/>
            <a:chOff x="1614531" y="908989"/>
            <a:chExt cx="2151966" cy="1175106"/>
          </a:xfrm>
        </p:grpSpPr>
        <p:sp>
          <p:nvSpPr>
            <p:cNvPr id="25" name="爆発 2 24">
              <a:extLst>
                <a:ext uri="{FF2B5EF4-FFF2-40B4-BE49-F238E27FC236}">
                  <a16:creationId xmlns:a16="http://schemas.microsoft.com/office/drawing/2014/main" id="{2987F567-E346-E34C-8E46-462A0560DC43}"/>
                </a:ext>
              </a:extLst>
            </p:cNvPr>
            <p:cNvSpPr/>
            <p:nvPr/>
          </p:nvSpPr>
          <p:spPr>
            <a:xfrm rot="1013592">
              <a:off x="1614531" y="908989"/>
              <a:ext cx="2151966" cy="1175106"/>
            </a:xfrm>
            <a:prstGeom prst="irregularSeal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1CAD2379-94FA-F74B-933D-46EFD3A30AF2}"/>
                </a:ext>
              </a:extLst>
            </p:cNvPr>
            <p:cNvSpPr txBox="1"/>
            <p:nvPr/>
          </p:nvSpPr>
          <p:spPr>
            <a:xfrm>
              <a:off x="1812732" y="1241302"/>
              <a:ext cx="1595309" cy="492443"/>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手段</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000" b="1" dirty="0">
                  <a:solidFill>
                    <a:schemeClr val="bg1"/>
                  </a:solidFill>
                  <a:latin typeface="Meiryo" panose="020B0604030504040204" pitchFamily="34" charset="-128"/>
                  <a:ea typeface="Meiryo" panose="020B0604030504040204" pitchFamily="34" charset="-128"/>
                </a:rPr>
                <a:t>うまい、やすい、はやい</a:t>
              </a:r>
              <a:endParaRPr kumimoji="1" lang="en-US" altLang="ja-JP" sz="1000" b="1" dirty="0">
                <a:solidFill>
                  <a:schemeClr val="bg1"/>
                </a:solidFill>
                <a:latin typeface="Meiryo" panose="020B0604030504040204" pitchFamily="34" charset="-128"/>
                <a:ea typeface="Meiryo" panose="020B0604030504040204" pitchFamily="34" charset="-128"/>
              </a:endParaRPr>
            </a:p>
          </p:txBody>
        </p:sp>
      </p:grpSp>
      <p:sp>
        <p:nvSpPr>
          <p:cNvPr id="31" name="上矢印 30">
            <a:extLst>
              <a:ext uri="{FF2B5EF4-FFF2-40B4-BE49-F238E27FC236}">
                <a16:creationId xmlns:a16="http://schemas.microsoft.com/office/drawing/2014/main" id="{D1A564A5-EA5F-3B46-9202-B5499F3ACBB5}"/>
              </a:ext>
            </a:extLst>
          </p:cNvPr>
          <p:cNvSpPr/>
          <p:nvPr/>
        </p:nvSpPr>
        <p:spPr>
          <a:xfrm>
            <a:off x="3845929" y="4298503"/>
            <a:ext cx="1452137" cy="435173"/>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523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DAB5F192-0131-0D42-9AAD-B4E5044AA547}"/>
              </a:ext>
            </a:extLst>
          </p:cNvPr>
          <p:cNvSpPr/>
          <p:nvPr/>
        </p:nvSpPr>
        <p:spPr>
          <a:xfrm>
            <a:off x="720245" y="970767"/>
            <a:ext cx="3726493" cy="43152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5C5D37E-9EA2-A247-8FF3-562E940E1157}"/>
              </a:ext>
            </a:extLst>
          </p:cNvPr>
          <p:cNvSpPr>
            <a:spLocks noGrp="1"/>
          </p:cNvSpPr>
          <p:nvPr>
            <p:ph type="title"/>
          </p:nvPr>
        </p:nvSpPr>
        <p:spPr>
          <a:xfrm>
            <a:off x="230400" y="266400"/>
            <a:ext cx="8913600" cy="416221"/>
          </a:xfrm>
        </p:spPr>
        <p:txBody>
          <a:bodyPr/>
          <a:lstStyle/>
          <a:p>
            <a:r>
              <a:rPr lang="en-US" altLang="ja-JP" sz="2400" dirty="0"/>
              <a:t>2</a:t>
            </a:r>
            <a:r>
              <a:rPr lang="ja-JP" altLang="en-US" sz="2400" dirty="0"/>
              <a:t>つのデジタル化：デジタイゼーションとデジタライゼーション</a:t>
            </a:r>
            <a:endParaRPr kumimoji="1" lang="ja-JP" altLang="en-US" sz="2400" dirty="0"/>
          </a:p>
        </p:txBody>
      </p:sp>
      <p:sp>
        <p:nvSpPr>
          <p:cNvPr id="13" name="テキスト ボックス 12">
            <a:extLst>
              <a:ext uri="{FF2B5EF4-FFF2-40B4-BE49-F238E27FC236}">
                <a16:creationId xmlns:a16="http://schemas.microsoft.com/office/drawing/2014/main" id="{06C4D2D9-7C1E-7A4A-A957-9BDDDBC65BD8}"/>
              </a:ext>
            </a:extLst>
          </p:cNvPr>
          <p:cNvSpPr txBox="1"/>
          <p:nvPr/>
        </p:nvSpPr>
        <p:spPr>
          <a:xfrm>
            <a:off x="1089304" y="1141641"/>
            <a:ext cx="2928000"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デジタイゼーション</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Digitization</a:t>
            </a:r>
            <a:endParaRPr kumimoji="1" lang="ja-JP" altLang="en-US" sz="2400">
              <a:solidFill>
                <a:schemeClr val="bg1"/>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C5C96C66-6405-BE4E-8FB6-C8BE67EF3B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2311" y="1950761"/>
            <a:ext cx="949194" cy="766474"/>
          </a:xfrm>
          <a:prstGeom prst="rect">
            <a:avLst/>
          </a:prstGeom>
        </p:spPr>
      </p:pic>
      <p:pic>
        <p:nvPicPr>
          <p:cNvPr id="15" name="図 14">
            <a:extLst>
              <a:ext uri="{FF2B5EF4-FFF2-40B4-BE49-F238E27FC236}">
                <a16:creationId xmlns:a16="http://schemas.microsoft.com/office/drawing/2014/main" id="{F392DA03-29DD-9C4E-BF0F-A9A2A6515B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0290" y="1986646"/>
            <a:ext cx="632587" cy="760450"/>
          </a:xfrm>
          <a:prstGeom prst="rect">
            <a:avLst/>
          </a:prstGeom>
        </p:spPr>
      </p:pic>
      <p:sp>
        <p:nvSpPr>
          <p:cNvPr id="16" name="右矢印 15">
            <a:extLst>
              <a:ext uri="{FF2B5EF4-FFF2-40B4-BE49-F238E27FC236}">
                <a16:creationId xmlns:a16="http://schemas.microsoft.com/office/drawing/2014/main" id="{8B1D5BBD-646E-E347-ADDF-054E24F529B7}"/>
              </a:ext>
            </a:extLst>
          </p:cNvPr>
          <p:cNvSpPr/>
          <p:nvPr/>
        </p:nvSpPr>
        <p:spPr>
          <a:xfrm>
            <a:off x="2126364" y="2031079"/>
            <a:ext cx="582460" cy="488515"/>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DF73266-B120-3E4E-B2BE-15DDAC01BC55}"/>
              </a:ext>
            </a:extLst>
          </p:cNvPr>
          <p:cNvSpPr txBox="1"/>
          <p:nvPr/>
        </p:nvSpPr>
        <p:spPr>
          <a:xfrm>
            <a:off x="1154217" y="2784095"/>
            <a:ext cx="2807179"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アナログ放送→デジタル放送</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紙の書籍→電子書籍</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人手によるコピペ→</a:t>
            </a:r>
            <a:r>
              <a:rPr lang="en-US" altLang="ja-JP" sz="1400" dirty="0">
                <a:solidFill>
                  <a:schemeClr val="bg1"/>
                </a:solidFill>
                <a:latin typeface="Meiryo" panose="020B0604030504040204" pitchFamily="34" charset="-128"/>
                <a:ea typeface="Meiryo" panose="020B0604030504040204" pitchFamily="34" charset="-128"/>
              </a:rPr>
              <a:t>RPA</a:t>
            </a:r>
          </a:p>
        </p:txBody>
      </p:sp>
      <p:sp>
        <p:nvSpPr>
          <p:cNvPr id="18" name="テキスト ボックス 17">
            <a:extLst>
              <a:ext uri="{FF2B5EF4-FFF2-40B4-BE49-F238E27FC236}">
                <a16:creationId xmlns:a16="http://schemas.microsoft.com/office/drawing/2014/main" id="{DA0E7EA7-719A-C54D-BD0D-3B968681EB89}"/>
              </a:ext>
            </a:extLst>
          </p:cNvPr>
          <p:cNvSpPr txBox="1"/>
          <p:nvPr/>
        </p:nvSpPr>
        <p:spPr>
          <a:xfrm>
            <a:off x="1926864" y="4031289"/>
            <a:ext cx="1261884"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効率化</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E0B700F6-4A72-8C46-9C4F-875E5961A397}"/>
              </a:ext>
            </a:extLst>
          </p:cNvPr>
          <p:cNvSpPr/>
          <p:nvPr/>
        </p:nvSpPr>
        <p:spPr>
          <a:xfrm>
            <a:off x="797018" y="3592358"/>
            <a:ext cx="3241152" cy="400110"/>
          </a:xfrm>
          <a:prstGeom prst="rect">
            <a:avLst/>
          </a:prstGeom>
        </p:spPr>
        <p:txBody>
          <a:bodyPr wrap="square">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ビジネス・プロセス</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90041C98-A474-6F49-8FFE-0747DC05085D}"/>
              </a:ext>
            </a:extLst>
          </p:cNvPr>
          <p:cNvSpPr/>
          <p:nvPr/>
        </p:nvSpPr>
        <p:spPr>
          <a:xfrm>
            <a:off x="1127620" y="4554509"/>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改善・改良・修正</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コストや納期の削減・効率化</a:t>
            </a:r>
            <a:endParaRPr lang="en-US" altLang="ja-JP" sz="1600" dirty="0">
              <a:solidFill>
                <a:schemeClr val="bg1"/>
              </a:solidFill>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019F46F6-B25D-D54B-B09E-505CAF203CA7}"/>
              </a:ext>
            </a:extLst>
          </p:cNvPr>
          <p:cNvGrpSpPr/>
          <p:nvPr/>
        </p:nvGrpSpPr>
        <p:grpSpPr>
          <a:xfrm>
            <a:off x="4697263" y="970767"/>
            <a:ext cx="3726493" cy="4315217"/>
            <a:chOff x="4697263" y="970767"/>
            <a:chExt cx="3726493" cy="4315217"/>
          </a:xfrm>
        </p:grpSpPr>
        <p:sp>
          <p:nvSpPr>
            <p:cNvPr id="36" name="正方形/長方形 35">
              <a:extLst>
                <a:ext uri="{FF2B5EF4-FFF2-40B4-BE49-F238E27FC236}">
                  <a16:creationId xmlns:a16="http://schemas.microsoft.com/office/drawing/2014/main" id="{E4B529F1-3FB6-CA4C-BC60-BEC94B66D95B}"/>
                </a:ext>
              </a:extLst>
            </p:cNvPr>
            <p:cNvSpPr/>
            <p:nvPr/>
          </p:nvSpPr>
          <p:spPr>
            <a:xfrm>
              <a:off x="4697263" y="970767"/>
              <a:ext cx="3726493" cy="43152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4C774A42-9D00-3B42-92B5-C189DABDB8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71781" y="1867345"/>
              <a:ext cx="819828" cy="819828"/>
            </a:xfrm>
            <a:prstGeom prst="rect">
              <a:avLst/>
            </a:prstGeom>
          </p:spPr>
        </p:pic>
        <p:pic>
          <p:nvPicPr>
            <p:cNvPr id="25" name="図 24">
              <a:extLst>
                <a:ext uri="{FF2B5EF4-FFF2-40B4-BE49-F238E27FC236}">
                  <a16:creationId xmlns:a16="http://schemas.microsoft.com/office/drawing/2014/main" id="{202218E7-E8D6-7840-83A3-9AD2D3E5A9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37244" y="1935080"/>
              <a:ext cx="930465" cy="690612"/>
            </a:xfrm>
            <a:prstGeom prst="rect">
              <a:avLst/>
            </a:prstGeom>
          </p:spPr>
        </p:pic>
        <p:sp>
          <p:nvSpPr>
            <p:cNvPr id="28" name="テキスト ボックス 27">
              <a:extLst>
                <a:ext uri="{FF2B5EF4-FFF2-40B4-BE49-F238E27FC236}">
                  <a16:creationId xmlns:a16="http://schemas.microsoft.com/office/drawing/2014/main" id="{FC6D467E-59CC-F349-9CFA-8B6CDA9556D4}"/>
                </a:ext>
              </a:extLst>
            </p:cNvPr>
            <p:cNvSpPr txBox="1"/>
            <p:nvPr/>
          </p:nvSpPr>
          <p:spPr>
            <a:xfrm>
              <a:off x="5442253" y="3592358"/>
              <a:ext cx="2236510" cy="400110"/>
            </a:xfrm>
            <a:prstGeom prst="rect">
              <a:avLst/>
            </a:prstGeom>
            <a:noFill/>
          </p:spPr>
          <p:txBody>
            <a:bodyPr wrap="none" rtlCol="0">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ビジネス・モデル</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7CBCE5F-5AA3-E84C-A4FE-041538A0544B}"/>
                </a:ext>
              </a:extLst>
            </p:cNvPr>
            <p:cNvSpPr txBox="1"/>
            <p:nvPr/>
          </p:nvSpPr>
          <p:spPr>
            <a:xfrm>
              <a:off x="4935167" y="1138411"/>
              <a:ext cx="3262432" cy="830997"/>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デジタライゼーション</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Digitalization</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433D4C7-B8C3-6C41-879C-D9D85D8F96B9}"/>
                </a:ext>
              </a:extLst>
            </p:cNvPr>
            <p:cNvSpPr txBox="1"/>
            <p:nvPr/>
          </p:nvSpPr>
          <p:spPr>
            <a:xfrm>
              <a:off x="4887614" y="2785702"/>
              <a:ext cx="3345788"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自動車販売→カーシェア／サブスク</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ビデオレンタル→ストリーミング</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電話や郵便→</a:t>
              </a:r>
              <a:r>
                <a:rPr lang="en-US" altLang="ja-JP" sz="1400" dirty="0">
                  <a:solidFill>
                    <a:schemeClr val="bg1"/>
                  </a:solidFill>
                  <a:latin typeface="Meiryo" panose="020B0604030504040204" pitchFamily="34" charset="-128"/>
                  <a:ea typeface="Meiryo" panose="020B0604030504040204" pitchFamily="34" charset="-128"/>
                </a:rPr>
                <a:t>SNS</a:t>
              </a:r>
              <a:r>
                <a:rPr lang="ja-JP" altLang="en-US" sz="1400">
                  <a:solidFill>
                    <a:schemeClr val="bg1"/>
                  </a:solidFill>
                  <a:latin typeface="Meiryo" panose="020B0604030504040204" pitchFamily="34" charset="-128"/>
                  <a:ea typeface="Meiryo" panose="020B0604030504040204" pitchFamily="34" charset="-128"/>
                </a:rPr>
                <a:t>・チャット</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34" name="右矢印 33">
              <a:extLst>
                <a:ext uri="{FF2B5EF4-FFF2-40B4-BE49-F238E27FC236}">
                  <a16:creationId xmlns:a16="http://schemas.microsoft.com/office/drawing/2014/main" id="{84752622-BE52-5E44-BF6B-D1CC43DDF450}"/>
                </a:ext>
              </a:extLst>
            </p:cNvPr>
            <p:cNvSpPr/>
            <p:nvPr/>
          </p:nvSpPr>
          <p:spPr>
            <a:xfrm>
              <a:off x="6269279" y="2031079"/>
              <a:ext cx="582460" cy="488515"/>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F4DB51A4-F4A1-FA4F-8F8E-3315F2C27A24}"/>
                </a:ext>
              </a:extLst>
            </p:cNvPr>
            <p:cNvSpPr txBox="1"/>
            <p:nvPr/>
          </p:nvSpPr>
          <p:spPr>
            <a:xfrm>
              <a:off x="6089433" y="4031289"/>
              <a:ext cx="902811"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変革</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B404A2A5-086E-F643-AAB4-FC3FE49F5949}"/>
                </a:ext>
              </a:extLst>
            </p:cNvPr>
            <p:cNvSpPr/>
            <p:nvPr/>
          </p:nvSpPr>
          <p:spPr>
            <a:xfrm>
              <a:off x="5179793" y="4548246"/>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事業構造の転換</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新しい価値の創出</a:t>
              </a:r>
              <a:endParaRPr lang="en-US" altLang="ja-JP" sz="1600" dirty="0">
                <a:solidFill>
                  <a:schemeClr val="bg1"/>
                </a:solidFill>
                <a:latin typeface="Meiryo" panose="020B0604030504040204" pitchFamily="34" charset="-128"/>
                <a:ea typeface="Meiryo" panose="020B0604030504040204" pitchFamily="34" charset="-128"/>
              </a:endParaRPr>
            </a:p>
          </p:txBody>
        </p:sp>
      </p:grpSp>
      <p:grpSp>
        <p:nvGrpSpPr>
          <p:cNvPr id="3" name="グループ化 2">
            <a:extLst>
              <a:ext uri="{FF2B5EF4-FFF2-40B4-BE49-F238E27FC236}">
                <a16:creationId xmlns:a16="http://schemas.microsoft.com/office/drawing/2014/main" id="{B388BDC7-F0F7-AD43-B6CD-B640B8A435D3}"/>
              </a:ext>
            </a:extLst>
          </p:cNvPr>
          <p:cNvGrpSpPr/>
          <p:nvPr/>
        </p:nvGrpSpPr>
        <p:grpSpPr>
          <a:xfrm>
            <a:off x="690057" y="5109013"/>
            <a:ext cx="3756679" cy="1223150"/>
            <a:chOff x="690057" y="5109013"/>
            <a:chExt cx="3756679" cy="1223150"/>
          </a:xfrm>
        </p:grpSpPr>
        <p:sp>
          <p:nvSpPr>
            <p:cNvPr id="29" name="正方形/長方形 28">
              <a:extLst>
                <a:ext uri="{FF2B5EF4-FFF2-40B4-BE49-F238E27FC236}">
                  <a16:creationId xmlns:a16="http://schemas.microsoft.com/office/drawing/2014/main" id="{B5628B68-A103-5141-BFE4-DEAFFFC9BA9A}"/>
                </a:ext>
              </a:extLst>
            </p:cNvPr>
            <p:cNvSpPr/>
            <p:nvPr/>
          </p:nvSpPr>
          <p:spPr>
            <a:xfrm>
              <a:off x="720243" y="5416404"/>
              <a:ext cx="3726493" cy="91575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058C2B9-4113-9A4E-A687-4588DAB562DF}"/>
                </a:ext>
              </a:extLst>
            </p:cNvPr>
            <p:cNvSpPr txBox="1"/>
            <p:nvPr/>
          </p:nvSpPr>
          <p:spPr>
            <a:xfrm>
              <a:off x="1593475" y="5510252"/>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既存の改善</a:t>
              </a:r>
            </a:p>
          </p:txBody>
        </p:sp>
        <p:sp>
          <p:nvSpPr>
            <p:cNvPr id="8" name="正方形/長方形 7">
              <a:extLst>
                <a:ext uri="{FF2B5EF4-FFF2-40B4-BE49-F238E27FC236}">
                  <a16:creationId xmlns:a16="http://schemas.microsoft.com/office/drawing/2014/main" id="{8CB7249C-BC1F-CB43-879B-E469D9D27217}"/>
                </a:ext>
              </a:extLst>
            </p:cNvPr>
            <p:cNvSpPr/>
            <p:nvPr/>
          </p:nvSpPr>
          <p:spPr>
            <a:xfrm>
              <a:off x="690057" y="5958043"/>
              <a:ext cx="3726493" cy="338554"/>
            </a:xfrm>
            <a:prstGeom prst="rect">
              <a:avLst/>
            </a:prstGeom>
          </p:spPr>
          <p:txBody>
            <a:bodyPr wrap="squar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企業活動の効率</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向上と</a:t>
              </a: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持続的な成長</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043CF217-F2DC-5C4B-BA6F-FC98DDF0DD1F}"/>
                </a:ext>
              </a:extLst>
            </p:cNvPr>
            <p:cNvSpPr/>
            <p:nvPr/>
          </p:nvSpPr>
          <p:spPr>
            <a:xfrm>
              <a:off x="1696291"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4" name="グループ化 3">
            <a:extLst>
              <a:ext uri="{FF2B5EF4-FFF2-40B4-BE49-F238E27FC236}">
                <a16:creationId xmlns:a16="http://schemas.microsoft.com/office/drawing/2014/main" id="{FC127DF2-444A-F44C-99BD-9AA7495CC396}"/>
              </a:ext>
            </a:extLst>
          </p:cNvPr>
          <p:cNvGrpSpPr/>
          <p:nvPr/>
        </p:nvGrpSpPr>
        <p:grpSpPr>
          <a:xfrm>
            <a:off x="4697263" y="5109013"/>
            <a:ext cx="3734968" cy="1214939"/>
            <a:chOff x="4697263" y="5109013"/>
            <a:chExt cx="3734968" cy="1214939"/>
          </a:xfrm>
        </p:grpSpPr>
        <p:sp>
          <p:nvSpPr>
            <p:cNvPr id="30" name="正方形/長方形 29">
              <a:extLst>
                <a:ext uri="{FF2B5EF4-FFF2-40B4-BE49-F238E27FC236}">
                  <a16:creationId xmlns:a16="http://schemas.microsoft.com/office/drawing/2014/main" id="{5BD594BE-FD81-814B-B833-A9050E0528D2}"/>
                </a:ext>
              </a:extLst>
            </p:cNvPr>
            <p:cNvSpPr/>
            <p:nvPr/>
          </p:nvSpPr>
          <p:spPr>
            <a:xfrm>
              <a:off x="4697263" y="5421535"/>
              <a:ext cx="3726493" cy="9024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4DADFA34-51A0-284C-B1A3-9D5E87C2684C}"/>
                </a:ext>
              </a:extLst>
            </p:cNvPr>
            <p:cNvSpPr txBox="1"/>
            <p:nvPr/>
          </p:nvSpPr>
          <p:spPr>
            <a:xfrm>
              <a:off x="5619964" y="5515944"/>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既存の破壊</a:t>
              </a:r>
            </a:p>
          </p:txBody>
        </p:sp>
        <p:sp>
          <p:nvSpPr>
            <p:cNvPr id="7" name="正方形/長方形 6">
              <a:extLst>
                <a:ext uri="{FF2B5EF4-FFF2-40B4-BE49-F238E27FC236}">
                  <a16:creationId xmlns:a16="http://schemas.microsoft.com/office/drawing/2014/main" id="{35AA1827-1199-9642-94A6-9FE161E9A0DB}"/>
                </a:ext>
              </a:extLst>
            </p:cNvPr>
            <p:cNvSpPr/>
            <p:nvPr/>
          </p:nvSpPr>
          <p:spPr>
            <a:xfrm>
              <a:off x="4712943" y="5958515"/>
              <a:ext cx="3719288" cy="338554"/>
            </a:xfrm>
            <a:prstGeom prst="rect">
              <a:avLst/>
            </a:prstGeom>
          </p:spPr>
          <p:txBody>
            <a:bodyPr wrap="non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新たな顧客価値や破壊的競争力を創出</a:t>
              </a:r>
              <a:r>
                <a:rPr lang="ja-JP" altLang="ja-JP" sz="1600">
                  <a:solidFill>
                    <a:schemeClr val="bg1"/>
                  </a:solidFill>
                  <a:latin typeface="Meiryo" panose="020B0604030504040204" pitchFamily="34" charset="-128"/>
                  <a:ea typeface="Meiryo" panose="020B0604030504040204" pitchFamily="34" charset="-128"/>
                </a:rPr>
                <a:t> </a:t>
              </a:r>
              <a:endParaRPr lang="ja-JP" altLang="en-US" sz="1600">
                <a:solidFill>
                  <a:schemeClr val="bg1"/>
                </a:solidFill>
                <a:latin typeface="Meiryo" panose="020B0604030504040204" pitchFamily="34" charset="-128"/>
                <a:ea typeface="Meiryo" panose="020B0604030504040204" pitchFamily="34" charset="-128"/>
              </a:endParaRPr>
            </a:p>
          </p:txBody>
        </p:sp>
        <p:sp>
          <p:nvSpPr>
            <p:cNvPr id="41" name="下矢印 40">
              <a:extLst>
                <a:ext uri="{FF2B5EF4-FFF2-40B4-BE49-F238E27FC236}">
                  <a16:creationId xmlns:a16="http://schemas.microsoft.com/office/drawing/2014/main" id="{134BF654-0784-3149-8BA0-0761DA015E86}"/>
                </a:ext>
              </a:extLst>
            </p:cNvPr>
            <p:cNvSpPr/>
            <p:nvPr/>
          </p:nvSpPr>
          <p:spPr>
            <a:xfrm>
              <a:off x="5696089"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5169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44061" y="3665251"/>
            <a:ext cx="7772400" cy="566005"/>
          </a:xfrm>
        </p:spPr>
        <p:txBody>
          <a:bodyPr/>
          <a:lstStyle/>
          <a:p>
            <a:r>
              <a:rPr lang="en-US" altLang="ja-JP" dirty="0">
                <a:latin typeface="Meiryo" panose="020B0604030504040204" pitchFamily="34" charset="-128"/>
                <a:ea typeface="Meiryo" panose="020B0604030504040204" pitchFamily="34" charset="-128"/>
                <a:cs typeface="Times New Roman" panose="02020603050405020304" pitchFamily="18" charset="0"/>
              </a:rPr>
              <a:t>IT</a:t>
            </a:r>
            <a:r>
              <a:rPr lang="ja-JP" altLang="en-US">
                <a:latin typeface="Meiryo" panose="020B0604030504040204" pitchFamily="34" charset="-128"/>
                <a:ea typeface="Meiryo" panose="020B0604030504040204" pitchFamily="34" charset="-128"/>
                <a:cs typeface="Times New Roman" panose="02020603050405020304" pitchFamily="18" charset="0"/>
              </a:rPr>
              <a:t>ソリューション塾・第</a:t>
            </a:r>
            <a:r>
              <a:rPr lang="en-US" altLang="ja-JP" dirty="0">
                <a:latin typeface="Meiryo" panose="020B0604030504040204" pitchFamily="34" charset="-128"/>
                <a:ea typeface="Meiryo" panose="020B0604030504040204" pitchFamily="34" charset="-128"/>
                <a:cs typeface="Times New Roman" panose="02020603050405020304" pitchFamily="18" charset="0"/>
              </a:rPr>
              <a:t>39</a:t>
            </a:r>
            <a:r>
              <a:rPr lang="ja-JP" altLang="en-US">
                <a:latin typeface="Meiryo" panose="020B0604030504040204" pitchFamily="34" charset="-128"/>
                <a:ea typeface="Meiryo" panose="020B0604030504040204" pitchFamily="34" charset="-128"/>
                <a:cs typeface="Times New Roman" panose="02020603050405020304" pitchFamily="18" charset="0"/>
              </a:rPr>
              <a:t>期／第１回</a:t>
            </a:r>
            <a:endParaRPr lang="ja-JP" altLang="en-US">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1077218"/>
          </a:xfrm>
          <a:prstGeom prst="rect">
            <a:avLst/>
          </a:prstGeom>
        </p:spPr>
        <p:txBody>
          <a:bodyPr wrap="square">
            <a:spAutoFit/>
          </a:bodyPr>
          <a:lstStyle/>
          <a:p>
            <a:pPr algn="r"/>
            <a:r>
              <a:rPr lang="ja-JP" altLang="ja-JP" sz="3200" b="1">
                <a:latin typeface="Meiryo" panose="020B0604030504040204" pitchFamily="34" charset="-128"/>
                <a:ea typeface="Meiryo" panose="020B0604030504040204" pitchFamily="34" charset="-128"/>
                <a:cs typeface="Times New Roman" panose="02020603050405020304" pitchFamily="18" charset="0"/>
              </a:rPr>
              <a:t>デジタル・トランスフォーメーション</a:t>
            </a:r>
            <a:endParaRPr lang="en-US" altLang="ja-JP" sz="3200" b="1" dirty="0">
              <a:latin typeface="Meiryo" panose="020B0604030504040204" pitchFamily="34" charset="-128"/>
              <a:ea typeface="Meiryo" panose="020B0604030504040204" pitchFamily="34" charset="-128"/>
              <a:cs typeface="Times New Roman" panose="02020603050405020304" pitchFamily="18" charset="0"/>
            </a:endParaRPr>
          </a:p>
          <a:p>
            <a:pPr algn="r"/>
            <a:r>
              <a:rPr lang="ja-JP" altLang="en-US" sz="3200" b="1">
                <a:latin typeface="Meiryo" panose="020B0604030504040204" pitchFamily="34" charset="-128"/>
                <a:ea typeface="Meiryo" panose="020B0604030504040204" pitchFamily="34" charset="-128"/>
                <a:cs typeface="Times New Roman" panose="02020603050405020304" pitchFamily="18" charset="0"/>
              </a:rPr>
              <a:t>の本質と「共創」戦略</a:t>
            </a:r>
            <a:endParaRPr lang="ja-JP" altLang="en-US" sz="3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2022</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2</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9</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161299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36E0B-28C6-1542-84B9-609873C99F93}"/>
              </a:ext>
            </a:extLst>
          </p:cNvPr>
          <p:cNvSpPr>
            <a:spLocks noGrp="1"/>
          </p:cNvSpPr>
          <p:nvPr>
            <p:ph type="title"/>
          </p:nvPr>
        </p:nvSpPr>
        <p:spPr>
          <a:xfrm>
            <a:off x="230400" y="266400"/>
            <a:ext cx="8913600" cy="416221"/>
          </a:xfrm>
        </p:spPr>
        <p:txBody>
          <a:bodyPr/>
          <a:lstStyle/>
          <a:p>
            <a:r>
              <a:rPr lang="ja-JP" altLang="en-US" sz="2800" dirty="0"/>
              <a:t>デジタル化と変革</a:t>
            </a:r>
            <a:endParaRPr kumimoji="1" lang="ja-JP" altLang="en-US" sz="2800" dirty="0"/>
          </a:p>
        </p:txBody>
      </p:sp>
      <p:pic>
        <p:nvPicPr>
          <p:cNvPr id="5" name="図 4">
            <a:extLst>
              <a:ext uri="{FF2B5EF4-FFF2-40B4-BE49-F238E27FC236}">
                <a16:creationId xmlns:a16="http://schemas.microsoft.com/office/drawing/2014/main" id="{EB520BA2-42F3-6E4E-BD97-AA4E2FF28F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9259" y="1371039"/>
            <a:ext cx="1145481" cy="1145481"/>
          </a:xfrm>
          <a:prstGeom prst="rect">
            <a:avLst/>
          </a:prstGeom>
        </p:spPr>
      </p:pic>
      <p:pic>
        <p:nvPicPr>
          <p:cNvPr id="6" name="図 5">
            <a:extLst>
              <a:ext uri="{FF2B5EF4-FFF2-40B4-BE49-F238E27FC236}">
                <a16:creationId xmlns:a16="http://schemas.microsoft.com/office/drawing/2014/main" id="{0474EEDB-654F-1F4B-A269-4B1AC34A33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1801" y="1358327"/>
            <a:ext cx="1148352" cy="1145481"/>
          </a:xfrm>
          <a:prstGeom prst="rect">
            <a:avLst/>
          </a:prstGeom>
        </p:spPr>
      </p:pic>
      <p:pic>
        <p:nvPicPr>
          <p:cNvPr id="7" name="図 6">
            <a:extLst>
              <a:ext uri="{FF2B5EF4-FFF2-40B4-BE49-F238E27FC236}">
                <a16:creationId xmlns:a16="http://schemas.microsoft.com/office/drawing/2014/main" id="{6183565D-FA72-BE4F-8750-536CBE3F64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428794" y="1327905"/>
            <a:ext cx="1007789" cy="1171848"/>
          </a:xfrm>
          <a:prstGeom prst="rect">
            <a:avLst/>
          </a:prstGeom>
        </p:spPr>
      </p:pic>
      <p:pic>
        <p:nvPicPr>
          <p:cNvPr id="8" name="図 7">
            <a:extLst>
              <a:ext uri="{FF2B5EF4-FFF2-40B4-BE49-F238E27FC236}">
                <a16:creationId xmlns:a16="http://schemas.microsoft.com/office/drawing/2014/main" id="{29217D28-A2BF-BA46-802F-672CAB6D84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8448" y="1322464"/>
            <a:ext cx="958230" cy="1194056"/>
          </a:xfrm>
          <a:prstGeom prst="rect">
            <a:avLst/>
          </a:prstGeom>
        </p:spPr>
      </p:pic>
      <p:sp>
        <p:nvSpPr>
          <p:cNvPr id="13" name="テキスト ボックス 12">
            <a:extLst>
              <a:ext uri="{FF2B5EF4-FFF2-40B4-BE49-F238E27FC236}">
                <a16:creationId xmlns:a16="http://schemas.microsoft.com/office/drawing/2014/main" id="{CBB30CF0-6930-DF4C-AEB3-BD369A7E72CB}"/>
              </a:ext>
            </a:extLst>
          </p:cNvPr>
          <p:cNvSpPr txBox="1"/>
          <p:nvPr/>
        </p:nvSpPr>
        <p:spPr>
          <a:xfrm>
            <a:off x="3787169" y="793636"/>
            <a:ext cx="1569661" cy="646331"/>
          </a:xfrm>
          <a:prstGeom prst="rect">
            <a:avLst/>
          </a:prstGeom>
          <a:noFill/>
        </p:spPr>
        <p:txBody>
          <a:bodyPr wrap="none" rtlCol="0">
            <a:spAutoFit/>
          </a:bodyPr>
          <a:lstStyle/>
          <a:p>
            <a:pPr algn="ctr"/>
            <a:r>
              <a:rPr kumimoji="1" lang="ja-JP" altLang="en-US" sz="3600">
                <a:solidFill>
                  <a:schemeClr val="tx1">
                    <a:lumMod val="50000"/>
                    <a:lumOff val="50000"/>
                  </a:schemeClr>
                </a:solidFill>
                <a:latin typeface="Meiryo" panose="020B0604030504040204" pitchFamily="34" charset="-128"/>
                <a:ea typeface="Meiryo" panose="020B0604030504040204" pitchFamily="34" charset="-128"/>
              </a:rPr>
              <a:t>変革前</a:t>
            </a:r>
          </a:p>
        </p:txBody>
      </p:sp>
      <p:pic>
        <p:nvPicPr>
          <p:cNvPr id="14" name="図 13">
            <a:extLst>
              <a:ext uri="{FF2B5EF4-FFF2-40B4-BE49-F238E27FC236}">
                <a16:creationId xmlns:a16="http://schemas.microsoft.com/office/drawing/2014/main" id="{3236D74C-A07B-224B-9A41-A81D933543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51867" y="1407289"/>
            <a:ext cx="871732" cy="817036"/>
          </a:xfrm>
          <a:prstGeom prst="rect">
            <a:avLst/>
          </a:prstGeom>
        </p:spPr>
      </p:pic>
      <p:pic>
        <p:nvPicPr>
          <p:cNvPr id="4" name="図 3">
            <a:extLst>
              <a:ext uri="{FF2B5EF4-FFF2-40B4-BE49-F238E27FC236}">
                <a16:creationId xmlns:a16="http://schemas.microsoft.com/office/drawing/2014/main" id="{60555856-2FC1-D84F-BA8D-02A0971728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87600" y="1771217"/>
            <a:ext cx="728534" cy="745303"/>
          </a:xfrm>
          <a:prstGeom prst="rect">
            <a:avLst/>
          </a:prstGeom>
        </p:spPr>
      </p:pic>
      <p:sp>
        <p:nvSpPr>
          <p:cNvPr id="15" name="テキスト ボックス 14">
            <a:extLst>
              <a:ext uri="{FF2B5EF4-FFF2-40B4-BE49-F238E27FC236}">
                <a16:creationId xmlns:a16="http://schemas.microsoft.com/office/drawing/2014/main" id="{8C200F4E-4B77-2F47-97C9-11F778ECED5E}"/>
              </a:ext>
            </a:extLst>
          </p:cNvPr>
          <p:cNvSpPr txBox="1"/>
          <p:nvPr/>
        </p:nvSpPr>
        <p:spPr>
          <a:xfrm>
            <a:off x="2823466" y="1466143"/>
            <a:ext cx="728534" cy="246221"/>
          </a:xfrm>
          <a:prstGeom prst="rect">
            <a:avLst/>
          </a:prstGeom>
          <a:noFill/>
        </p:spPr>
        <p:txBody>
          <a:bodyPr wrap="square" rtlCol="0">
            <a:spAutoFit/>
          </a:bodyPr>
          <a:lstStyle/>
          <a:p>
            <a:pPr algn="ctr"/>
            <a:r>
              <a:rPr kumimoji="1" lang="ja-JP" altLang="en-US" sz="1000">
                <a:solidFill>
                  <a:srgbClr val="3366FF"/>
                </a:solidFill>
                <a:latin typeface="Hiragino Kaku Gothic Std W8" panose="020B0800000000000000" pitchFamily="34" charset="-128"/>
                <a:ea typeface="Hiragino Kaku Gothic Std W8" panose="020B0800000000000000" pitchFamily="34" charset="-128"/>
              </a:rPr>
              <a:t>写真屋</a:t>
            </a:r>
          </a:p>
        </p:txBody>
      </p:sp>
      <p:grpSp>
        <p:nvGrpSpPr>
          <p:cNvPr id="10" name="グループ化 9">
            <a:extLst>
              <a:ext uri="{FF2B5EF4-FFF2-40B4-BE49-F238E27FC236}">
                <a16:creationId xmlns:a16="http://schemas.microsoft.com/office/drawing/2014/main" id="{4A067B9B-ED80-774E-A247-6FEC09A97AC9}"/>
              </a:ext>
            </a:extLst>
          </p:cNvPr>
          <p:cNvGrpSpPr/>
          <p:nvPr/>
        </p:nvGrpSpPr>
        <p:grpSpPr>
          <a:xfrm>
            <a:off x="1367041" y="2552348"/>
            <a:ext cx="6549458" cy="4215340"/>
            <a:chOff x="1367041" y="2552348"/>
            <a:chExt cx="6549458" cy="4215340"/>
          </a:xfrm>
        </p:grpSpPr>
        <p:sp>
          <p:nvSpPr>
            <p:cNvPr id="25" name="下矢印 24">
              <a:extLst>
                <a:ext uri="{FF2B5EF4-FFF2-40B4-BE49-F238E27FC236}">
                  <a16:creationId xmlns:a16="http://schemas.microsoft.com/office/drawing/2014/main" id="{0B142AC9-42AE-E24B-9541-1A79F75DCD3D}"/>
                </a:ext>
              </a:extLst>
            </p:cNvPr>
            <p:cNvSpPr/>
            <p:nvPr/>
          </p:nvSpPr>
          <p:spPr>
            <a:xfrm>
              <a:off x="3851920" y="2552348"/>
              <a:ext cx="1459587" cy="1145481"/>
            </a:xfrm>
            <a:prstGeom prst="down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2A2D6E19-475A-124F-9A62-A52B5990F65B}"/>
                </a:ext>
              </a:extLst>
            </p:cNvPr>
            <p:cNvPicPr>
              <a:picLocks noChangeAspect="1"/>
            </p:cNvPicPr>
            <p:nvPr/>
          </p:nvPicPr>
          <p:blipFill>
            <a:blip r:embed="rId8"/>
            <a:stretch>
              <a:fillRect/>
            </a:stretch>
          </p:blipFill>
          <p:spPr>
            <a:xfrm>
              <a:off x="3278154" y="3697829"/>
              <a:ext cx="2483640" cy="1756611"/>
            </a:xfrm>
            <a:prstGeom prst="rect">
              <a:avLst/>
            </a:prstGeom>
          </p:spPr>
        </p:pic>
        <p:pic>
          <p:nvPicPr>
            <p:cNvPr id="9" name="図 8">
              <a:extLst>
                <a:ext uri="{FF2B5EF4-FFF2-40B4-BE49-F238E27FC236}">
                  <a16:creationId xmlns:a16="http://schemas.microsoft.com/office/drawing/2014/main" id="{6F43266F-D991-6F45-89DE-E1CB1CAD99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67041" y="4919189"/>
              <a:ext cx="1051734" cy="1171848"/>
            </a:xfrm>
            <a:prstGeom prst="rect">
              <a:avLst/>
            </a:prstGeom>
          </p:spPr>
        </p:pic>
        <p:pic>
          <p:nvPicPr>
            <p:cNvPr id="11" name="図 10">
              <a:extLst>
                <a:ext uri="{FF2B5EF4-FFF2-40B4-BE49-F238E27FC236}">
                  <a16:creationId xmlns:a16="http://schemas.microsoft.com/office/drawing/2014/main" id="{CF512912-2AD3-BD46-A1FA-8AB49B2D49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744651" y="4903144"/>
              <a:ext cx="1171848" cy="1171848"/>
            </a:xfrm>
            <a:prstGeom prst="rect">
              <a:avLst/>
            </a:prstGeom>
          </p:spPr>
        </p:pic>
        <p:pic>
          <p:nvPicPr>
            <p:cNvPr id="12" name="図 11">
              <a:extLst>
                <a:ext uri="{FF2B5EF4-FFF2-40B4-BE49-F238E27FC236}">
                  <a16:creationId xmlns:a16="http://schemas.microsoft.com/office/drawing/2014/main" id="{FB5941EA-1AD0-7346-8152-3079548A1B3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55846" y="5021734"/>
              <a:ext cx="1051734" cy="1051734"/>
            </a:xfrm>
            <a:prstGeom prst="rect">
              <a:avLst/>
            </a:prstGeom>
          </p:spPr>
        </p:pic>
        <p:sp>
          <p:nvSpPr>
            <p:cNvPr id="16" name="右矢印 15">
              <a:extLst>
                <a:ext uri="{FF2B5EF4-FFF2-40B4-BE49-F238E27FC236}">
                  <a16:creationId xmlns:a16="http://schemas.microsoft.com/office/drawing/2014/main" id="{E76E2770-687A-004E-AB2B-9F3DAC01EA5A}"/>
                </a:ext>
              </a:extLst>
            </p:cNvPr>
            <p:cNvSpPr/>
            <p:nvPr/>
          </p:nvSpPr>
          <p:spPr>
            <a:xfrm>
              <a:off x="2751867" y="5212987"/>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50496F62-B53A-DA49-BCF3-DFA48CD5417A}"/>
                </a:ext>
              </a:extLst>
            </p:cNvPr>
            <p:cNvSpPr/>
            <p:nvPr/>
          </p:nvSpPr>
          <p:spPr>
            <a:xfrm>
              <a:off x="5296848" y="5207801"/>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DF62027-C868-2C4E-A56E-4AEB1E53AA79}"/>
                </a:ext>
              </a:extLst>
            </p:cNvPr>
            <p:cNvSpPr txBox="1"/>
            <p:nvPr/>
          </p:nvSpPr>
          <p:spPr>
            <a:xfrm>
              <a:off x="3780882" y="6121357"/>
              <a:ext cx="1569661" cy="646331"/>
            </a:xfrm>
            <a:prstGeom prst="rect">
              <a:avLst/>
            </a:prstGeom>
            <a:noFill/>
          </p:spPr>
          <p:txBody>
            <a:bodyPr wrap="none" rtlCol="0">
              <a:spAutoFit/>
            </a:bodyPr>
            <a:lstStyle/>
            <a:p>
              <a:pPr algn="ctr"/>
              <a:r>
                <a:rPr lang="ja-JP" altLang="en-US" sz="3600">
                  <a:solidFill>
                    <a:srgbClr val="3366FF"/>
                  </a:solidFill>
                  <a:latin typeface="Meiryo" panose="020B0604030504040204" pitchFamily="34" charset="-128"/>
                  <a:ea typeface="Meiryo" panose="020B0604030504040204" pitchFamily="34" charset="-128"/>
                </a:rPr>
                <a:t>変革後</a:t>
              </a:r>
              <a:endParaRPr kumimoji="1" lang="ja-JP" altLang="en-US" sz="3600">
                <a:solidFill>
                  <a:srgbClr val="3366FF"/>
                </a:solidFill>
                <a:latin typeface="Meiryo" panose="020B0604030504040204" pitchFamily="34" charset="-128"/>
                <a:ea typeface="Meiryo" panose="020B0604030504040204" pitchFamily="34" charset="-128"/>
              </a:endParaRPr>
            </a:p>
          </p:txBody>
        </p:sp>
      </p:grpSp>
      <p:sp>
        <p:nvSpPr>
          <p:cNvPr id="20" name="右矢印 19">
            <a:extLst>
              <a:ext uri="{FF2B5EF4-FFF2-40B4-BE49-F238E27FC236}">
                <a16:creationId xmlns:a16="http://schemas.microsoft.com/office/drawing/2014/main" id="{2AC4DD2E-999B-854F-88E8-E9A1B828698F}"/>
              </a:ext>
            </a:extLst>
          </p:cNvPr>
          <p:cNvSpPr/>
          <p:nvPr/>
        </p:nvSpPr>
        <p:spPr>
          <a:xfrm>
            <a:off x="2114080" y="1703468"/>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7498046B-A42B-CB40-A576-7843E1160215}"/>
              </a:ext>
            </a:extLst>
          </p:cNvPr>
          <p:cNvSpPr/>
          <p:nvPr/>
        </p:nvSpPr>
        <p:spPr>
          <a:xfrm>
            <a:off x="3695198" y="1697805"/>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B2B3D63-5EDB-A640-AC71-73C77843D32F}"/>
              </a:ext>
            </a:extLst>
          </p:cNvPr>
          <p:cNvSpPr/>
          <p:nvPr/>
        </p:nvSpPr>
        <p:spPr>
          <a:xfrm>
            <a:off x="5174158"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D4B6BA8F-3C1A-C14A-B8E5-1E390B6BDDEC}"/>
              </a:ext>
            </a:extLst>
          </p:cNvPr>
          <p:cNvSpPr/>
          <p:nvPr/>
        </p:nvSpPr>
        <p:spPr>
          <a:xfrm>
            <a:off x="6436583"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3DA9546-B00D-BF4D-8896-669321A19235}"/>
              </a:ext>
            </a:extLst>
          </p:cNvPr>
          <p:cNvSpPr txBox="1"/>
          <p:nvPr/>
        </p:nvSpPr>
        <p:spPr>
          <a:xfrm>
            <a:off x="1087035" y="2816501"/>
            <a:ext cx="6957353" cy="646331"/>
          </a:xfrm>
          <a:prstGeom prst="rect">
            <a:avLst/>
          </a:prstGeom>
          <a:noFill/>
        </p:spPr>
        <p:txBody>
          <a:bodyPr wrap="none" rtlCol="0">
            <a:spAutoFit/>
          </a:bodyPr>
          <a:lstStyle/>
          <a:p>
            <a:pPr algn="ctr"/>
            <a:r>
              <a:rPr kumimoji="1" lang="ja-JP" altLang="en-US"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プロセスをそのままに</a:t>
            </a:r>
            <a:r>
              <a:rPr lang="ja-JP" altLang="en-US"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効率化</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するのではなく</a:t>
            </a:r>
            <a:endParaRPr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 を再</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定義</a:t>
            </a: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a:t>
            </a:r>
            <a:r>
              <a:rPr kumimoji="1"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新しい価値</a:t>
            </a:r>
            <a:r>
              <a:rPr lang="ja-JP" altLang="en-US"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ビジネス・モデル</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を創出する</a:t>
            </a:r>
            <a:endParaRPr kumimoji="1"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27" name="グループ化 26">
            <a:extLst>
              <a:ext uri="{FF2B5EF4-FFF2-40B4-BE49-F238E27FC236}">
                <a16:creationId xmlns:a16="http://schemas.microsoft.com/office/drawing/2014/main" id="{3E6A32DF-5A0E-AC4B-9F48-309A6802070F}"/>
              </a:ext>
            </a:extLst>
          </p:cNvPr>
          <p:cNvGrpSpPr/>
          <p:nvPr/>
        </p:nvGrpSpPr>
        <p:grpSpPr>
          <a:xfrm>
            <a:off x="5904645" y="3805215"/>
            <a:ext cx="2423366" cy="709377"/>
            <a:chOff x="5904645" y="3805215"/>
            <a:chExt cx="2423366" cy="709377"/>
          </a:xfrm>
        </p:grpSpPr>
        <p:sp>
          <p:nvSpPr>
            <p:cNvPr id="3" name="四角形吹き出し 2">
              <a:extLst>
                <a:ext uri="{FF2B5EF4-FFF2-40B4-BE49-F238E27FC236}">
                  <a16:creationId xmlns:a16="http://schemas.microsoft.com/office/drawing/2014/main" id="{B240D124-4CD4-7C4D-80AE-B37D8510F850}"/>
                </a:ext>
              </a:extLst>
            </p:cNvPr>
            <p:cNvSpPr/>
            <p:nvPr/>
          </p:nvSpPr>
          <p:spPr>
            <a:xfrm>
              <a:off x="5904646" y="3805215"/>
              <a:ext cx="2423365" cy="709377"/>
            </a:xfrm>
            <a:prstGeom prst="wedgeRectCallout">
              <a:avLst>
                <a:gd name="adj1" fmla="val -48506"/>
                <a:gd name="adj2" fmla="val 123373"/>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3189F8E8-2DFE-6449-B722-18E68D33C8F7}"/>
                </a:ext>
              </a:extLst>
            </p:cNvPr>
            <p:cNvSpPr txBox="1"/>
            <p:nvPr/>
          </p:nvSpPr>
          <p:spPr>
            <a:xfrm>
              <a:off x="5904645" y="3878185"/>
              <a:ext cx="2423365"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変革を伴うデジタル化</a:t>
              </a:r>
            </a:p>
            <a:p>
              <a:pPr algn="ctr"/>
              <a:r>
                <a:rPr kumimoji="1" lang="ja-JP" altLang="en-US" sz="1600" b="1">
                  <a:solidFill>
                    <a:schemeClr val="bg1"/>
                  </a:solidFill>
                  <a:latin typeface="Meiryo" panose="020B0604030504040204" pitchFamily="34" charset="-128"/>
                  <a:ea typeface="Meiryo" panose="020B0604030504040204" pitchFamily="34" charset="-128"/>
                </a:rPr>
                <a:t>デジタライゼーション</a:t>
              </a:r>
              <a:endParaRPr kumimoji="1" lang="en-US" altLang="ja-JP" sz="1600" b="1" dirty="0">
                <a:solidFill>
                  <a:schemeClr val="bg1"/>
                </a:solidFill>
                <a:latin typeface="Meiryo" panose="020B0604030504040204" pitchFamily="34" charset="-128"/>
                <a:ea typeface="Meiryo" panose="020B0604030504040204" pitchFamily="34" charset="-128"/>
              </a:endParaRPr>
            </a:p>
          </p:txBody>
        </p:sp>
      </p:grpSp>
      <p:grpSp>
        <p:nvGrpSpPr>
          <p:cNvPr id="28" name="グループ化 27">
            <a:extLst>
              <a:ext uri="{FF2B5EF4-FFF2-40B4-BE49-F238E27FC236}">
                <a16:creationId xmlns:a16="http://schemas.microsoft.com/office/drawing/2014/main" id="{21481D4B-B3F6-4A49-A69C-FE44C7515EF2}"/>
              </a:ext>
            </a:extLst>
          </p:cNvPr>
          <p:cNvGrpSpPr/>
          <p:nvPr/>
        </p:nvGrpSpPr>
        <p:grpSpPr>
          <a:xfrm>
            <a:off x="461317" y="2552348"/>
            <a:ext cx="1957458" cy="293173"/>
            <a:chOff x="6210605" y="3955320"/>
            <a:chExt cx="1957458" cy="293173"/>
          </a:xfrm>
        </p:grpSpPr>
        <p:sp>
          <p:nvSpPr>
            <p:cNvPr id="29" name="四角形吹き出し 28">
              <a:extLst>
                <a:ext uri="{FF2B5EF4-FFF2-40B4-BE49-F238E27FC236}">
                  <a16:creationId xmlns:a16="http://schemas.microsoft.com/office/drawing/2014/main" id="{F064BE21-4388-EF48-8F16-F1EAAA28F8EA}"/>
                </a:ext>
              </a:extLst>
            </p:cNvPr>
            <p:cNvSpPr/>
            <p:nvPr/>
          </p:nvSpPr>
          <p:spPr>
            <a:xfrm>
              <a:off x="6210607" y="3955320"/>
              <a:ext cx="1957456" cy="281944"/>
            </a:xfrm>
            <a:prstGeom prst="wedgeRectCallout">
              <a:avLst>
                <a:gd name="adj1" fmla="val 41002"/>
                <a:gd name="adj2" fmla="val 84485"/>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711DED1A-E6C5-7C4C-91BD-BA5CBE0C5741}"/>
                </a:ext>
              </a:extLst>
            </p:cNvPr>
            <p:cNvSpPr txBox="1"/>
            <p:nvPr/>
          </p:nvSpPr>
          <p:spPr>
            <a:xfrm>
              <a:off x="6210605" y="3971494"/>
              <a:ext cx="1957457" cy="276999"/>
            </a:xfrm>
            <a:prstGeom prst="rect">
              <a:avLst/>
            </a:prstGeom>
            <a:noFill/>
          </p:spPr>
          <p:txBody>
            <a:bodyPr wrap="squar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デジタイゼーション</a:t>
              </a:r>
              <a:endParaRPr kumimoji="1" lang="en-US" altLang="ja-JP" sz="12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8095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050EB-04AD-6C4B-8932-91B1B1C266B3}"/>
              </a:ext>
            </a:extLst>
          </p:cNvPr>
          <p:cNvSpPr>
            <a:spLocks noGrp="1"/>
          </p:cNvSpPr>
          <p:nvPr>
            <p:ph type="title"/>
          </p:nvPr>
        </p:nvSpPr>
        <p:spPr/>
        <p:txBody>
          <a:bodyPr/>
          <a:lstStyle/>
          <a:p>
            <a:r>
              <a:rPr kumimoji="1" lang="ja-JP" altLang="en-US"/>
              <a:t>デジタル化がもたらすレイヤ構造化と抽象化</a:t>
            </a:r>
          </a:p>
        </p:txBody>
      </p:sp>
      <p:pic>
        <p:nvPicPr>
          <p:cNvPr id="6" name="図 5" descr="食品 が含まれている画像&#10;&#10;自動的に生成された説明">
            <a:extLst>
              <a:ext uri="{FF2B5EF4-FFF2-40B4-BE49-F238E27FC236}">
                <a16:creationId xmlns:a16="http://schemas.microsoft.com/office/drawing/2014/main" id="{A1C1F352-D811-3147-AAA7-96BC68D85DA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32475" y="1571815"/>
            <a:ext cx="1014970" cy="1014970"/>
          </a:xfrm>
          <a:prstGeom prst="rect">
            <a:avLst/>
          </a:prstGeom>
        </p:spPr>
      </p:pic>
      <p:pic>
        <p:nvPicPr>
          <p:cNvPr id="8" name="図 7" descr="食品, テーブル, 座る が含まれている画像&#10;&#10;自動的に生成された説明">
            <a:extLst>
              <a:ext uri="{FF2B5EF4-FFF2-40B4-BE49-F238E27FC236}">
                <a16:creationId xmlns:a16="http://schemas.microsoft.com/office/drawing/2014/main" id="{1F4F0614-EE40-0442-9BE5-BFE7FB7C821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9668" y="1571815"/>
            <a:ext cx="1014970" cy="1014970"/>
          </a:xfrm>
          <a:prstGeom prst="rect">
            <a:avLst/>
          </a:prstGeom>
        </p:spPr>
      </p:pic>
      <p:pic>
        <p:nvPicPr>
          <p:cNvPr id="10" name="図 9" descr="瓶の飲み物&#10;&#10;自動的に生成された説明">
            <a:extLst>
              <a:ext uri="{FF2B5EF4-FFF2-40B4-BE49-F238E27FC236}">
                <a16:creationId xmlns:a16="http://schemas.microsoft.com/office/drawing/2014/main" id="{0B0323BF-6C44-E34A-863F-07A873B2588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198" y="1571815"/>
            <a:ext cx="1014970" cy="1014970"/>
          </a:xfrm>
          <a:prstGeom prst="rect">
            <a:avLst/>
          </a:prstGeom>
        </p:spPr>
      </p:pic>
      <p:pic>
        <p:nvPicPr>
          <p:cNvPr id="1026" name="Picture 2">
            <a:extLst>
              <a:ext uri="{FF2B5EF4-FFF2-40B4-BE49-F238E27FC236}">
                <a16:creationId xmlns:a16="http://schemas.microsoft.com/office/drawing/2014/main" id="{53275EAA-B9D1-1445-94C8-5FDBDF5321E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2247" y="4917544"/>
            <a:ext cx="1603513" cy="1202635"/>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グループ化 63">
            <a:extLst>
              <a:ext uri="{FF2B5EF4-FFF2-40B4-BE49-F238E27FC236}">
                <a16:creationId xmlns:a16="http://schemas.microsoft.com/office/drawing/2014/main" id="{5736C34A-7226-4D47-90FD-79D32B6A421B}"/>
              </a:ext>
            </a:extLst>
          </p:cNvPr>
          <p:cNvGrpSpPr/>
          <p:nvPr/>
        </p:nvGrpSpPr>
        <p:grpSpPr>
          <a:xfrm>
            <a:off x="2864221" y="918943"/>
            <a:ext cx="854015" cy="5533504"/>
            <a:chOff x="2864221" y="918943"/>
            <a:chExt cx="854015" cy="5533504"/>
          </a:xfrm>
        </p:grpSpPr>
        <p:sp>
          <p:nvSpPr>
            <p:cNvPr id="28" name="上下矢印 27">
              <a:extLst>
                <a:ext uri="{FF2B5EF4-FFF2-40B4-BE49-F238E27FC236}">
                  <a16:creationId xmlns:a16="http://schemas.microsoft.com/office/drawing/2014/main" id="{FA52209D-C91C-4B4D-8673-789B2038A20E}"/>
                </a:ext>
              </a:extLst>
            </p:cNvPr>
            <p:cNvSpPr/>
            <p:nvPr/>
          </p:nvSpPr>
          <p:spPr>
            <a:xfrm>
              <a:off x="2864221" y="918943"/>
              <a:ext cx="854015" cy="5533504"/>
            </a:xfrm>
            <a:prstGeom prst="upDownArrow">
              <a:avLst/>
            </a:prstGeom>
            <a:gradFill>
              <a:gsLst>
                <a:gs pos="29000">
                  <a:srgbClr val="0070C0"/>
                </a:gs>
                <a:gs pos="63000">
                  <a:schemeClr val="tx2">
                    <a:lumMod val="20000"/>
                    <a:lumOff val="80000"/>
                  </a:schemeClr>
                </a:gs>
                <a:gs pos="8300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1CA0997E-DAA6-714A-9F7B-9F3C24FE8A17}"/>
                </a:ext>
              </a:extLst>
            </p:cNvPr>
            <p:cNvSpPr txBox="1"/>
            <p:nvPr/>
          </p:nvSpPr>
          <p:spPr>
            <a:xfrm>
              <a:off x="3060395" y="1149775"/>
              <a:ext cx="461665" cy="784830"/>
            </a:xfrm>
            <a:prstGeom prst="rect">
              <a:avLst/>
            </a:prstGeom>
            <a:noFill/>
          </p:spPr>
          <p:txBody>
            <a:bodyPr vert="eaVert" wrap="none" rtlCol="0">
              <a:spAutoFit/>
            </a:bodyPr>
            <a:lstStyle/>
            <a:p>
              <a:r>
                <a:rPr lang="ja-JP" altLang="en-US" b="1">
                  <a:solidFill>
                    <a:schemeClr val="bg1"/>
                  </a:solidFill>
                  <a:latin typeface="Meiryo" panose="020B0604030504040204" pitchFamily="34" charset="-128"/>
                  <a:ea typeface="Meiryo" panose="020B0604030504040204" pitchFamily="34" charset="-128"/>
                </a:rPr>
                <a:t>抽象的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11A8501D-70F5-DD4D-9555-A55BC94358DA}"/>
                </a:ext>
              </a:extLst>
            </p:cNvPr>
            <p:cNvSpPr txBox="1"/>
            <p:nvPr/>
          </p:nvSpPr>
          <p:spPr>
            <a:xfrm>
              <a:off x="3060395" y="5427752"/>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sp>
        <p:nvSpPr>
          <p:cNvPr id="3" name="テキスト ボックス 2">
            <a:extLst>
              <a:ext uri="{FF2B5EF4-FFF2-40B4-BE49-F238E27FC236}">
                <a16:creationId xmlns:a16="http://schemas.microsoft.com/office/drawing/2014/main" id="{F2E689DB-1C0D-2F40-BF5F-4B89BEDF0D34}"/>
              </a:ext>
            </a:extLst>
          </p:cNvPr>
          <p:cNvSpPr txBox="1"/>
          <p:nvPr/>
        </p:nvSpPr>
        <p:spPr>
          <a:xfrm>
            <a:off x="484451" y="4542076"/>
            <a:ext cx="2339103"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カレー</a:t>
            </a:r>
            <a:r>
              <a:rPr lang="ja-JP" altLang="en-US" sz="1400">
                <a:solidFill>
                  <a:schemeClr val="accent6">
                    <a:lumMod val="75000"/>
                  </a:schemeClr>
                </a:solidFill>
                <a:latin typeface="Meiryo" panose="020B0604030504040204" pitchFamily="34" charset="-128"/>
                <a:ea typeface="Meiryo" panose="020B0604030504040204" pitchFamily="34" charset="-128"/>
              </a:rPr>
              <a:t>料理でしか使えない</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89C94090-7731-0840-9D23-2C174D301035}"/>
              </a:ext>
            </a:extLst>
          </p:cNvPr>
          <p:cNvSpPr txBox="1"/>
          <p:nvPr/>
        </p:nvSpPr>
        <p:spPr>
          <a:xfrm>
            <a:off x="745726" y="2680843"/>
            <a:ext cx="1800493" cy="523220"/>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アレンジができる</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様々な料理に使える</a:t>
            </a:r>
            <a:endParaRPr kumimoji="1" lang="en-US" altLang="ja-JP" sz="1400" dirty="0">
              <a:solidFill>
                <a:srgbClr val="0070C0"/>
              </a:solidFill>
              <a:latin typeface="Meiryo" panose="020B0604030504040204" pitchFamily="34" charset="-128"/>
              <a:ea typeface="Meiryo" panose="020B0604030504040204" pitchFamily="34" charset="-128"/>
            </a:endParaRPr>
          </a:p>
        </p:txBody>
      </p:sp>
      <p:pic>
        <p:nvPicPr>
          <p:cNvPr id="25" name="Picture 2">
            <a:extLst>
              <a:ext uri="{FF2B5EF4-FFF2-40B4-BE49-F238E27FC236}">
                <a16:creationId xmlns:a16="http://schemas.microsoft.com/office/drawing/2014/main" id="{6CC360C1-F64F-AA49-9B6B-C2B5CC3C788D}"/>
              </a:ext>
            </a:extLst>
          </p:cNvPr>
          <p:cNvPicPr>
            <a:picLocks noChangeAspect="1" noChangeArrowheads="1"/>
          </p:cNvPicPr>
          <p:nvPr/>
        </p:nvPicPr>
        <p:blipFill>
          <a:blip r:embed="rId6" cstate="print">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1142644" y="989490"/>
            <a:ext cx="398000" cy="10149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B137B5E9-71F1-5249-A0AF-27A995B8FBD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23848" y="995727"/>
            <a:ext cx="409737" cy="10161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プロ監修】最強のカレールー人気おすすめランキング26選【専門家の一押しは？2021年最新版】｜セレクト - gooランキング">
            <a:extLst>
              <a:ext uri="{FF2B5EF4-FFF2-40B4-BE49-F238E27FC236}">
                <a16:creationId xmlns:a16="http://schemas.microsoft.com/office/drawing/2014/main" id="{98D31ED8-5149-8D4E-B3D7-670FD49743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247" y="3414950"/>
            <a:ext cx="1610589" cy="892266"/>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グループ化 64">
            <a:extLst>
              <a:ext uri="{FF2B5EF4-FFF2-40B4-BE49-F238E27FC236}">
                <a16:creationId xmlns:a16="http://schemas.microsoft.com/office/drawing/2014/main" id="{D25E2E65-ABCA-F849-977B-20C4516D3E3D}"/>
              </a:ext>
            </a:extLst>
          </p:cNvPr>
          <p:cNvGrpSpPr/>
          <p:nvPr/>
        </p:nvGrpSpPr>
        <p:grpSpPr>
          <a:xfrm>
            <a:off x="3718234" y="985014"/>
            <a:ext cx="4877914" cy="5206560"/>
            <a:chOff x="3718234" y="985014"/>
            <a:chExt cx="4877914" cy="5206560"/>
          </a:xfrm>
        </p:grpSpPr>
        <p:sp>
          <p:nvSpPr>
            <p:cNvPr id="32" name="正方形/長方形 31">
              <a:extLst>
                <a:ext uri="{FF2B5EF4-FFF2-40B4-BE49-F238E27FC236}">
                  <a16:creationId xmlns:a16="http://schemas.microsoft.com/office/drawing/2014/main" id="{85F8B9F0-DEA7-744C-BF9A-6A4B084578B4}"/>
                </a:ext>
              </a:extLst>
            </p:cNvPr>
            <p:cNvSpPr/>
            <p:nvPr/>
          </p:nvSpPr>
          <p:spPr>
            <a:xfrm>
              <a:off x="4995503" y="1018187"/>
              <a:ext cx="3488642" cy="3459958"/>
            </a:xfrm>
            <a:prstGeom prst="rect">
              <a:avLst/>
            </a:prstGeom>
            <a:solidFill>
              <a:srgbClr val="0070C0">
                <a:alpha val="2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69C2EA62-97D0-E542-A46C-E4E02CF09F9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613330" y="5291214"/>
              <a:ext cx="895859" cy="900360"/>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F144CD97-22A8-0249-8908-C0B95A5E917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54436" y="5291214"/>
              <a:ext cx="895859" cy="900360"/>
            </a:xfrm>
            <a:prstGeom prst="rect">
              <a:avLst/>
            </a:prstGeom>
            <a:effectLst>
              <a:outerShdw blurRad="50800" dist="38100" dir="2700000" algn="tl" rotWithShape="0">
                <a:prstClr val="black">
                  <a:alpha val="40000"/>
                </a:prstClr>
              </a:outerShdw>
            </a:effectLst>
          </p:spPr>
        </p:pic>
        <p:pic>
          <p:nvPicPr>
            <p:cNvPr id="1028" name="Picture 4" descr="タブレットを使う作業員のイラスト（女性）">
              <a:extLst>
                <a:ext uri="{FF2B5EF4-FFF2-40B4-BE49-F238E27FC236}">
                  <a16:creationId xmlns:a16="http://schemas.microsoft.com/office/drawing/2014/main" id="{3EB807D5-B8B4-F843-960C-9317A5A622B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024126" y="5098292"/>
              <a:ext cx="615373" cy="8044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833B59E4-C88D-D24D-91A9-43DFA702753A}"/>
                </a:ext>
              </a:extLst>
            </p:cNvPr>
            <p:cNvSpPr/>
            <p:nvPr/>
          </p:nvSpPr>
          <p:spPr>
            <a:xfrm>
              <a:off x="5124714" y="3274229"/>
              <a:ext cx="948001" cy="10984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AA9F6620-5242-6046-B7E8-45EA70C26FC8}"/>
                </a:ext>
              </a:extLst>
            </p:cNvPr>
            <p:cNvSpPr/>
            <p:nvPr/>
          </p:nvSpPr>
          <p:spPr>
            <a:xfrm>
              <a:off x="5124712" y="1842035"/>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327E1CEB-BF00-4646-845C-D0CCCA80E68B}"/>
                </a:ext>
              </a:extLst>
            </p:cNvPr>
            <p:cNvSpPr/>
            <p:nvPr/>
          </p:nvSpPr>
          <p:spPr>
            <a:xfrm>
              <a:off x="6277653" y="3284168"/>
              <a:ext cx="948001" cy="109840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2C80019-FAF2-494A-AE53-38D266B52E37}"/>
                </a:ext>
              </a:extLst>
            </p:cNvPr>
            <p:cNvSpPr/>
            <p:nvPr/>
          </p:nvSpPr>
          <p:spPr>
            <a:xfrm>
              <a:off x="7414912" y="3274229"/>
              <a:ext cx="948001" cy="109840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37555BE-85C0-614E-83E4-03D2B2CC39A6}"/>
                </a:ext>
              </a:extLst>
            </p:cNvPr>
            <p:cNvSpPr/>
            <p:nvPr/>
          </p:nvSpPr>
          <p:spPr>
            <a:xfrm>
              <a:off x="5124712" y="1116606"/>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2D63AFD7-0029-4345-A0CB-9045587FFDAF}"/>
                </a:ext>
              </a:extLst>
            </p:cNvPr>
            <p:cNvSpPr txBox="1"/>
            <p:nvPr/>
          </p:nvSpPr>
          <p:spPr>
            <a:xfrm>
              <a:off x="5279069" y="1965482"/>
              <a:ext cx="524503" cy="369332"/>
            </a:xfrm>
            <a:prstGeom prst="rect">
              <a:avLst/>
            </a:prstGeom>
            <a:noFill/>
          </p:spPr>
          <p:txBody>
            <a:bodyPr wrap="none" rtlCol="0">
              <a:spAutoFit/>
            </a:bodyPr>
            <a:lstStyle/>
            <a:p>
              <a:pPr algn="ctr"/>
              <a:r>
                <a:rPr lang="en-US" altLang="ja-JP" b="1" dirty="0">
                  <a:solidFill>
                    <a:schemeClr val="bg1"/>
                  </a:solidFill>
                  <a:latin typeface="Meiryo" panose="020B0604030504040204" pitchFamily="34" charset="-128"/>
                  <a:ea typeface="Meiryo" panose="020B0604030504040204" pitchFamily="34" charset="-128"/>
                </a:rPr>
                <a:t>OS</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AD34A8FE-5C17-8A41-9E10-B1DD107BC7E7}"/>
                </a:ext>
              </a:extLst>
            </p:cNvPr>
            <p:cNvSpPr txBox="1"/>
            <p:nvPr/>
          </p:nvSpPr>
          <p:spPr>
            <a:xfrm>
              <a:off x="5277946" y="1275165"/>
              <a:ext cx="1800493"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コンピューター</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97F8176-2833-7441-8B5A-9E48121100B4}"/>
                </a:ext>
              </a:extLst>
            </p:cNvPr>
            <p:cNvSpPr txBox="1"/>
            <p:nvPr/>
          </p:nvSpPr>
          <p:spPr>
            <a:xfrm>
              <a:off x="7186772" y="1895015"/>
              <a:ext cx="865943" cy="553998"/>
            </a:xfrm>
            <a:prstGeom prst="rect">
              <a:avLst/>
            </a:prstGeom>
            <a:noFill/>
          </p:spPr>
          <p:txBody>
            <a:bodyPr wrap="none" rtlCol="0">
              <a:spAutoFit/>
            </a:bodyPr>
            <a:lstStyle/>
            <a:p>
              <a:r>
                <a:rPr lang="en-US" altLang="ja-JP" sz="1000" dirty="0">
                  <a:solidFill>
                    <a:schemeClr val="bg1"/>
                  </a:solidFill>
                  <a:latin typeface="Meiryo" panose="020B0604030504040204" pitchFamily="34" charset="-128"/>
                  <a:ea typeface="Meiryo" panose="020B0604030504040204" pitchFamily="34" charset="-128"/>
                </a:rPr>
                <a:t>Windows</a:t>
              </a:r>
            </a:p>
            <a:p>
              <a:r>
                <a:rPr lang="en-US" altLang="ja-JP" sz="1000" dirty="0">
                  <a:solidFill>
                    <a:schemeClr val="bg1"/>
                  </a:solidFill>
                  <a:latin typeface="Meiryo" panose="020B0604030504040204" pitchFamily="34" charset="-128"/>
                  <a:ea typeface="Meiryo" panose="020B0604030504040204" pitchFamily="34" charset="-128"/>
                </a:rPr>
                <a:t>Linux</a:t>
              </a:r>
            </a:p>
            <a:p>
              <a:r>
                <a:rPr lang="en-US" altLang="ja-JP" sz="1000" dirty="0">
                  <a:solidFill>
                    <a:schemeClr val="bg1"/>
                  </a:solidFill>
                  <a:latin typeface="Meiryo" panose="020B0604030504040204" pitchFamily="34" charset="-128"/>
                  <a:ea typeface="Meiryo" panose="020B0604030504040204" pitchFamily="34" charset="-128"/>
                </a:rPr>
                <a:t>MacOS</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6F0BFC0B-5640-5B4F-9C6E-D183A699E626}"/>
                </a:ext>
              </a:extLst>
            </p:cNvPr>
            <p:cNvSpPr txBox="1"/>
            <p:nvPr/>
          </p:nvSpPr>
          <p:spPr>
            <a:xfrm>
              <a:off x="7182796" y="1183446"/>
              <a:ext cx="1210588" cy="553998"/>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プロセッサー</a:t>
              </a:r>
              <a:endParaRPr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ストレージ</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ネットワーク</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7ACB40A-E905-BA46-A310-C014A2979879}"/>
                </a:ext>
              </a:extLst>
            </p:cNvPr>
            <p:cNvSpPr txBox="1"/>
            <p:nvPr/>
          </p:nvSpPr>
          <p:spPr>
            <a:xfrm>
              <a:off x="5728151" y="3391589"/>
              <a:ext cx="2031325" cy="584775"/>
            </a:xfrm>
            <a:prstGeom prst="rect">
              <a:avLst/>
            </a:prstGeom>
            <a:noFill/>
          </p:spPr>
          <p:txBody>
            <a:bodyPr wrap="none" rtlCol="0">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業務専用のプログラム</a:t>
              </a:r>
            </a:p>
          </p:txBody>
        </p:sp>
        <p:sp>
          <p:nvSpPr>
            <p:cNvPr id="34" name="正方形/長方形 33">
              <a:extLst>
                <a:ext uri="{FF2B5EF4-FFF2-40B4-BE49-F238E27FC236}">
                  <a16:creationId xmlns:a16="http://schemas.microsoft.com/office/drawing/2014/main" id="{D1B1A0D7-EC2A-CF47-95CA-B98CA026C3FA}"/>
                </a:ext>
              </a:extLst>
            </p:cNvPr>
            <p:cNvSpPr/>
            <p:nvPr/>
          </p:nvSpPr>
          <p:spPr>
            <a:xfrm>
              <a:off x="5124712" y="2558132"/>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0DB5008-3A65-DF4E-82F8-6F578148A012}"/>
                </a:ext>
              </a:extLst>
            </p:cNvPr>
            <p:cNvSpPr txBox="1"/>
            <p:nvPr/>
          </p:nvSpPr>
          <p:spPr>
            <a:xfrm>
              <a:off x="5280045" y="2686399"/>
              <a:ext cx="1569660"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ミドルウェア</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2831071-8C38-E445-8782-5342306F6B1E}"/>
                </a:ext>
              </a:extLst>
            </p:cNvPr>
            <p:cNvSpPr txBox="1"/>
            <p:nvPr/>
          </p:nvSpPr>
          <p:spPr>
            <a:xfrm>
              <a:off x="7178933" y="2615607"/>
              <a:ext cx="954107" cy="553998"/>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データベース</a:t>
              </a:r>
              <a:endParaRPr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認証基盤</a:t>
              </a:r>
              <a:endParaRPr kumimoji="1"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通信制御など</a:t>
              </a:r>
              <a:endParaRPr lang="en-US" altLang="ja-JP" sz="1000" dirty="0">
                <a:solidFill>
                  <a:schemeClr val="bg1"/>
                </a:solidFill>
                <a:latin typeface="Meiryo" panose="020B0604030504040204" pitchFamily="34" charset="-128"/>
                <a:ea typeface="Meiryo" panose="020B0604030504040204" pitchFamily="34" charset="-128"/>
              </a:endParaRPr>
            </a:p>
          </p:txBody>
        </p:sp>
        <p:pic>
          <p:nvPicPr>
            <p:cNvPr id="5" name="Picture 2" descr="ボード「フローチャート」のピン">
              <a:extLst>
                <a:ext uri="{FF2B5EF4-FFF2-40B4-BE49-F238E27FC236}">
                  <a16:creationId xmlns:a16="http://schemas.microsoft.com/office/drawing/2014/main" id="{B67809C5-9BDB-7A49-9EE9-E123FA0F17F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718234" y="3199953"/>
              <a:ext cx="1217222" cy="10368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会議のイラスト（男女混合）">
              <a:extLst>
                <a:ext uri="{FF2B5EF4-FFF2-40B4-BE49-F238E27FC236}">
                  <a16:creationId xmlns:a16="http://schemas.microsoft.com/office/drawing/2014/main" id="{C07AC7F3-5E33-D449-BADF-10AB55D2A6CB}"/>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48299" y="5094735"/>
              <a:ext cx="1047849" cy="10478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AWS 導入事例：任天堂株式会社、株式会社ディー・エヌ・エー| AWS">
              <a:extLst>
                <a:ext uri="{FF2B5EF4-FFF2-40B4-BE49-F238E27FC236}">
                  <a16:creationId xmlns:a16="http://schemas.microsoft.com/office/drawing/2014/main" id="{726A3306-6B1C-584A-A3BB-855B328C2A0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718234" y="1959250"/>
              <a:ext cx="1208257" cy="9486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ボード「イラスト」のピン">
              <a:extLst>
                <a:ext uri="{FF2B5EF4-FFF2-40B4-BE49-F238E27FC236}">
                  <a16:creationId xmlns:a16="http://schemas.microsoft.com/office/drawing/2014/main" id="{ED182E61-2194-FA41-A63B-0037EA7DA65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762977" y="4495883"/>
              <a:ext cx="1285352" cy="1022569"/>
            </a:xfrm>
            <a:prstGeom prst="rect">
              <a:avLst/>
            </a:prstGeom>
            <a:noFill/>
            <a:extLst>
              <a:ext uri="{909E8E84-426E-40DD-AFC4-6F175D3DCCD1}">
                <a14:hiddenFill xmlns:a14="http://schemas.microsoft.com/office/drawing/2010/main">
                  <a:solidFill>
                    <a:srgbClr val="FFFFFF"/>
                  </a:solidFill>
                </a14:hiddenFill>
              </a:ext>
            </a:extLst>
          </p:spPr>
        </p:pic>
        <p:sp>
          <p:nvSpPr>
            <p:cNvPr id="62" name="テキスト ボックス 61">
              <a:extLst>
                <a:ext uri="{FF2B5EF4-FFF2-40B4-BE49-F238E27FC236}">
                  <a16:creationId xmlns:a16="http://schemas.microsoft.com/office/drawing/2014/main" id="{FC47C070-C874-BF47-8C02-778C58CAC560}"/>
                </a:ext>
              </a:extLst>
            </p:cNvPr>
            <p:cNvSpPr txBox="1"/>
            <p:nvPr/>
          </p:nvSpPr>
          <p:spPr>
            <a:xfrm>
              <a:off x="3737545" y="985014"/>
              <a:ext cx="1205779" cy="830997"/>
            </a:xfrm>
            <a:prstGeom prst="rect">
              <a:avLst/>
            </a:prstGeom>
            <a:noFill/>
          </p:spPr>
          <p:txBody>
            <a:bodyPr wrap="none" rtlCol="0">
              <a:spAutoFit/>
            </a:bodyPr>
            <a:lstStyle/>
            <a:p>
              <a:r>
                <a:rPr kumimoji="1" lang="en-US" altLang="ja-JP" sz="1200" dirty="0">
                  <a:solidFill>
                    <a:srgbClr val="0070C0"/>
                  </a:solidFill>
                </a:rPr>
                <a:t>0101010101010</a:t>
              </a:r>
            </a:p>
            <a:p>
              <a:r>
                <a:rPr kumimoji="1" lang="en-US" altLang="ja-JP" sz="1200" dirty="0">
                  <a:solidFill>
                    <a:srgbClr val="0070C0"/>
                  </a:solidFill>
                </a:rPr>
                <a:t>1010101001011</a:t>
              </a:r>
            </a:p>
            <a:p>
              <a:r>
                <a:rPr kumimoji="1" lang="en-US" altLang="ja-JP" sz="1200" dirty="0">
                  <a:solidFill>
                    <a:srgbClr val="0070C0"/>
                  </a:solidFill>
                </a:rPr>
                <a:t>1110101010110</a:t>
              </a:r>
            </a:p>
            <a:p>
              <a:r>
                <a:rPr kumimoji="1" lang="en-US" altLang="ja-JP" sz="1200" dirty="0">
                  <a:solidFill>
                    <a:srgbClr val="0070C0"/>
                  </a:solidFill>
                </a:rPr>
                <a:t>0011110011100</a:t>
              </a:r>
              <a:endParaRPr kumimoji="1" lang="ja-JP" altLang="en-US" sz="1200">
                <a:solidFill>
                  <a:srgbClr val="0070C0"/>
                </a:solidFill>
              </a:endParaRPr>
            </a:p>
          </p:txBody>
        </p:sp>
        <p:sp>
          <p:nvSpPr>
            <p:cNvPr id="63" name="テキスト ボックス 62">
              <a:extLst>
                <a:ext uri="{FF2B5EF4-FFF2-40B4-BE49-F238E27FC236}">
                  <a16:creationId xmlns:a16="http://schemas.microsoft.com/office/drawing/2014/main" id="{ED4FE24B-6278-704F-AF91-AD9214F48FEE}"/>
                </a:ext>
              </a:extLst>
            </p:cNvPr>
            <p:cNvSpPr txBox="1"/>
            <p:nvPr/>
          </p:nvSpPr>
          <p:spPr>
            <a:xfrm>
              <a:off x="5118204" y="4636704"/>
              <a:ext cx="3416320"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業務毎に異なる複雑な作業手順</a:t>
              </a:r>
            </a:p>
          </p:txBody>
        </p:sp>
        <p:sp>
          <p:nvSpPr>
            <p:cNvPr id="66" name="テキスト ボックス 65">
              <a:extLst>
                <a:ext uri="{FF2B5EF4-FFF2-40B4-BE49-F238E27FC236}">
                  <a16:creationId xmlns:a16="http://schemas.microsoft.com/office/drawing/2014/main" id="{303C7967-8685-F34A-A634-526294836728}"/>
                </a:ext>
              </a:extLst>
            </p:cNvPr>
            <p:cNvSpPr txBox="1"/>
            <p:nvPr/>
          </p:nvSpPr>
          <p:spPr>
            <a:xfrm>
              <a:off x="5143696" y="4027735"/>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販売管理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68D84DED-B38B-D946-917E-EC4C8D98A8DB}"/>
                </a:ext>
              </a:extLst>
            </p:cNvPr>
            <p:cNvSpPr txBox="1"/>
            <p:nvPr/>
          </p:nvSpPr>
          <p:spPr>
            <a:xfrm>
              <a:off x="6300247" y="4027735"/>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生産管理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1A11A7F9-EF17-D14C-9431-CCC79F4DCFAA}"/>
                </a:ext>
              </a:extLst>
            </p:cNvPr>
            <p:cNvSpPr txBox="1"/>
            <p:nvPr/>
          </p:nvSpPr>
          <p:spPr>
            <a:xfrm>
              <a:off x="7437506" y="4013489"/>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会計管理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7CBC810A-D86C-6A44-A1E9-D689A85FD67B}"/>
                </a:ext>
              </a:extLst>
            </p:cNvPr>
            <p:cNvSpPr txBox="1"/>
            <p:nvPr/>
          </p:nvSpPr>
          <p:spPr>
            <a:xfrm>
              <a:off x="3851655" y="5635501"/>
              <a:ext cx="1107996"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個別業務</a:t>
              </a:r>
            </a:p>
          </p:txBody>
        </p:sp>
      </p:grpSp>
    </p:spTree>
    <p:extLst>
      <p:ext uri="{BB962C8B-B14F-4D97-AF65-F5344CB8AC3E}">
        <p14:creationId xmlns:p14="http://schemas.microsoft.com/office/powerpoint/2010/main" val="380909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par>
                                <p:cTn id="21" presetID="1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par>
                                <p:cTn id="25" presetID="1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1+#ppt_w/2"/>
                                          </p:val>
                                        </p:tav>
                                        <p:tav tm="100000">
                                          <p:val>
                                            <p:strVal val="#ppt_x"/>
                                          </p:val>
                                        </p:tav>
                                      </p:tavLst>
                                    </p:anim>
                                    <p:anim calcmode="lin" valueType="num">
                                      <p:cBhvr additive="base">
                                        <p:cTn id="40"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barn(outHorizontal)">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2"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p:tgtEl>
                                          <p:spTgt spid="65"/>
                                        </p:tgtEl>
                                        <p:attrNameLst>
                                          <p:attrName>ppt_x</p:attrName>
                                        </p:attrNameLst>
                                      </p:cBhvr>
                                      <p:tavLst>
                                        <p:tav tm="0">
                                          <p:val>
                                            <p:strVal val="#ppt_x+#ppt_w*1.125000"/>
                                          </p:val>
                                        </p:tav>
                                        <p:tav tm="100000">
                                          <p:val>
                                            <p:strVal val="#ppt_x"/>
                                          </p:val>
                                        </p:tav>
                                      </p:tavLst>
                                    </p:anim>
                                    <p:animEffect transition="in" filter="wipe(left)">
                                      <p:cBhvr>
                                        <p:cTn id="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AB586CE5-A618-3A4B-961A-870D87348FC0}"/>
              </a:ext>
            </a:extLst>
          </p:cNvPr>
          <p:cNvSpPr/>
          <p:nvPr/>
        </p:nvSpPr>
        <p:spPr>
          <a:xfrm>
            <a:off x="4725295" y="1623762"/>
            <a:ext cx="3132873" cy="2784648"/>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59FB8CEB-B976-C549-9E49-32ADA0F8B81F}"/>
              </a:ext>
            </a:extLst>
          </p:cNvPr>
          <p:cNvSpPr txBox="1"/>
          <p:nvPr/>
        </p:nvSpPr>
        <p:spPr>
          <a:xfrm>
            <a:off x="5111377" y="1694492"/>
            <a:ext cx="2366353" cy="461665"/>
          </a:xfrm>
          <a:prstGeom prst="rect">
            <a:avLst/>
          </a:prstGeom>
          <a:noFill/>
        </p:spPr>
        <p:txBody>
          <a:bodyPr wrap="none" rtlCol="0">
            <a:spAutoFit/>
          </a:bodyPr>
          <a:lstStyle/>
          <a:p>
            <a:pPr algn="ctr"/>
            <a:r>
              <a:rPr kumimoji="1" lang="en-US" altLang="ja-JP" sz="2400" b="1" dirty="0">
                <a:solidFill>
                  <a:srgbClr val="0432FF"/>
                </a:solidFill>
                <a:latin typeface="Meiryo" panose="020B0604030504040204" pitchFamily="34" charset="-128"/>
                <a:ea typeface="Meiryo" panose="020B0604030504040204" pitchFamily="34" charset="-128"/>
              </a:rPr>
              <a:t>ERP</a:t>
            </a:r>
            <a:r>
              <a:rPr kumimoji="1" lang="ja-JP" altLang="en-US" sz="2400" b="1">
                <a:solidFill>
                  <a:srgbClr val="0432FF"/>
                </a:solidFill>
                <a:latin typeface="Meiryo" panose="020B0604030504040204" pitchFamily="34" charset="-128"/>
                <a:ea typeface="Meiryo" panose="020B0604030504040204" pitchFamily="34" charset="-128"/>
              </a:rPr>
              <a:t>パッケージ</a:t>
            </a:r>
          </a:p>
        </p:txBody>
      </p:sp>
      <p:sp>
        <p:nvSpPr>
          <p:cNvPr id="2" name="タイトル 1">
            <a:extLst>
              <a:ext uri="{FF2B5EF4-FFF2-40B4-BE49-F238E27FC236}">
                <a16:creationId xmlns:a16="http://schemas.microsoft.com/office/drawing/2014/main" id="{38009995-AD1C-2F42-96C7-A7A27810A391}"/>
              </a:ext>
            </a:extLst>
          </p:cNvPr>
          <p:cNvSpPr>
            <a:spLocks noGrp="1"/>
          </p:cNvSpPr>
          <p:nvPr>
            <p:ph type="title"/>
          </p:nvPr>
        </p:nvSpPr>
        <p:spPr/>
        <p:txBody>
          <a:bodyPr/>
          <a:lstStyle/>
          <a:p>
            <a:r>
              <a:rPr kumimoji="1" lang="ja-JP" altLang="en-US"/>
              <a:t>デジタル化とはレイヤ構造化と</a:t>
            </a:r>
            <a:r>
              <a:rPr lang="ja-JP" altLang="en-US"/>
              <a:t>抽象化</a:t>
            </a:r>
            <a:endParaRPr kumimoji="1" lang="ja-JP" altLang="en-US"/>
          </a:p>
        </p:txBody>
      </p:sp>
      <p:sp>
        <p:nvSpPr>
          <p:cNvPr id="152" name="正方形/長方形 151">
            <a:extLst>
              <a:ext uri="{FF2B5EF4-FFF2-40B4-BE49-F238E27FC236}">
                <a16:creationId xmlns:a16="http://schemas.microsoft.com/office/drawing/2014/main" id="{3D054F07-E75D-1D46-AC33-1C5D58E2A2D3}"/>
              </a:ext>
            </a:extLst>
          </p:cNvPr>
          <p:cNvSpPr/>
          <p:nvPr/>
        </p:nvSpPr>
        <p:spPr>
          <a:xfrm>
            <a:off x="1285832" y="3267078"/>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5BB23B94-E82F-2E41-BE66-A89A7470F138}"/>
              </a:ext>
            </a:extLst>
          </p:cNvPr>
          <p:cNvSpPr/>
          <p:nvPr/>
        </p:nvSpPr>
        <p:spPr>
          <a:xfrm>
            <a:off x="2039899" y="3267077"/>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a:extLst>
              <a:ext uri="{FF2B5EF4-FFF2-40B4-BE49-F238E27FC236}">
                <a16:creationId xmlns:a16="http://schemas.microsoft.com/office/drawing/2014/main" id="{9FFD9FDC-64A8-3C49-B764-4A46821E57B9}"/>
              </a:ext>
            </a:extLst>
          </p:cNvPr>
          <p:cNvSpPr/>
          <p:nvPr/>
        </p:nvSpPr>
        <p:spPr>
          <a:xfrm>
            <a:off x="2795508" y="3267077"/>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a:extLst>
              <a:ext uri="{FF2B5EF4-FFF2-40B4-BE49-F238E27FC236}">
                <a16:creationId xmlns:a16="http://schemas.microsoft.com/office/drawing/2014/main" id="{DE32FCFD-B822-9F4D-9258-CB84CFA9CFEA}"/>
              </a:ext>
            </a:extLst>
          </p:cNvPr>
          <p:cNvSpPr/>
          <p:nvPr/>
        </p:nvSpPr>
        <p:spPr>
          <a:xfrm>
            <a:off x="3545178" y="3271016"/>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D0732FDF-96B5-CE4F-B132-5D29501B8A8C}"/>
              </a:ext>
            </a:extLst>
          </p:cNvPr>
          <p:cNvSpPr txBox="1"/>
          <p:nvPr/>
        </p:nvSpPr>
        <p:spPr>
          <a:xfrm>
            <a:off x="1401947" y="3955066"/>
            <a:ext cx="2749471"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個別業務ごとの担当者</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や縦割りの組織</a:t>
            </a:r>
          </a:p>
        </p:txBody>
      </p:sp>
      <p:pic>
        <p:nvPicPr>
          <p:cNvPr id="157" name="Picture 2" descr="ワーカホリック・仕事中毒のイラスト（女性）">
            <a:extLst>
              <a:ext uri="{FF2B5EF4-FFF2-40B4-BE49-F238E27FC236}">
                <a16:creationId xmlns:a16="http://schemas.microsoft.com/office/drawing/2014/main" id="{8D59F27C-2F67-6F41-B926-9215ED2AA88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28303" y="5283623"/>
            <a:ext cx="859998" cy="8255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8" name="Picture 6" descr="忙しく仕事をしている女性会社員のイラスト">
            <a:extLst>
              <a:ext uri="{FF2B5EF4-FFF2-40B4-BE49-F238E27FC236}">
                <a16:creationId xmlns:a16="http://schemas.microsoft.com/office/drawing/2014/main" id="{919D29CE-B1EE-F34C-A69D-C659068A6F9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84748" y="5336106"/>
            <a:ext cx="859998" cy="7696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1" name="Picture 2" descr="会議のイラスト（男女混合）">
            <a:extLst>
              <a:ext uri="{FF2B5EF4-FFF2-40B4-BE49-F238E27FC236}">
                <a16:creationId xmlns:a16="http://schemas.microsoft.com/office/drawing/2014/main" id="{FBBD649B-FD4E-5C43-95D3-04C838A973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10566" y="1722606"/>
            <a:ext cx="1293172" cy="1293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4" name="テキスト ボックス 163">
            <a:extLst>
              <a:ext uri="{FF2B5EF4-FFF2-40B4-BE49-F238E27FC236}">
                <a16:creationId xmlns:a16="http://schemas.microsoft.com/office/drawing/2014/main" id="{A5A33DD9-E92C-B446-ABF3-FB059D2D09FB}"/>
              </a:ext>
            </a:extLst>
          </p:cNvPr>
          <p:cNvSpPr txBox="1"/>
          <p:nvPr/>
        </p:nvSpPr>
        <p:spPr>
          <a:xfrm>
            <a:off x="1143604" y="974171"/>
            <a:ext cx="3303808" cy="584775"/>
          </a:xfrm>
          <a:prstGeom prst="rect">
            <a:avLst/>
          </a:prstGeom>
          <a:noFill/>
        </p:spPr>
        <p:txBody>
          <a:bodyPr wrap="square" rtlCol="0">
            <a:spAutoFit/>
          </a:bodyPr>
          <a:lstStyle/>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業務担当者や業務毎に個別最適化</a:t>
            </a:r>
            <a:endParaRPr lang="en-US" altLang="ja-JP" sz="16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変化への即応性や柔軟性に欠ける</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169" name="上下矢印 168">
            <a:extLst>
              <a:ext uri="{FF2B5EF4-FFF2-40B4-BE49-F238E27FC236}">
                <a16:creationId xmlns:a16="http://schemas.microsoft.com/office/drawing/2014/main" id="{439AB64D-CBC0-4947-A688-33EC381EC0B8}"/>
              </a:ext>
            </a:extLst>
          </p:cNvPr>
          <p:cNvSpPr/>
          <p:nvPr/>
        </p:nvSpPr>
        <p:spPr>
          <a:xfrm>
            <a:off x="256921" y="901874"/>
            <a:ext cx="854015" cy="553650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テキスト ボックス 169">
            <a:extLst>
              <a:ext uri="{FF2B5EF4-FFF2-40B4-BE49-F238E27FC236}">
                <a16:creationId xmlns:a16="http://schemas.microsoft.com/office/drawing/2014/main" id="{26182C9C-0BB5-4040-B3E2-1FEBBDC89A15}"/>
              </a:ext>
            </a:extLst>
          </p:cNvPr>
          <p:cNvSpPr txBox="1"/>
          <p:nvPr/>
        </p:nvSpPr>
        <p:spPr>
          <a:xfrm>
            <a:off x="454275" y="3119968"/>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9D082900-89AA-664C-BAFD-BEDB762B7410}"/>
              </a:ext>
            </a:extLst>
          </p:cNvPr>
          <p:cNvGrpSpPr/>
          <p:nvPr/>
        </p:nvGrpSpPr>
        <p:grpSpPr>
          <a:xfrm>
            <a:off x="4501629" y="904874"/>
            <a:ext cx="4383596" cy="5533504"/>
            <a:chOff x="4501629" y="904874"/>
            <a:chExt cx="4383596" cy="5533504"/>
          </a:xfrm>
        </p:grpSpPr>
        <p:sp>
          <p:nvSpPr>
            <p:cNvPr id="99" name="正方形/長方形 98">
              <a:extLst>
                <a:ext uri="{FF2B5EF4-FFF2-40B4-BE49-F238E27FC236}">
                  <a16:creationId xmlns:a16="http://schemas.microsoft.com/office/drawing/2014/main" id="{5BDE0611-E77B-B64A-A5D8-243C0513A0E6}"/>
                </a:ext>
              </a:extLst>
            </p:cNvPr>
            <p:cNvSpPr/>
            <p:nvPr/>
          </p:nvSpPr>
          <p:spPr>
            <a:xfrm>
              <a:off x="4831456" y="4064101"/>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4C6FEF1A-CD40-0C42-9B9D-D8FB4579145A}"/>
                </a:ext>
              </a:extLst>
            </p:cNvPr>
            <p:cNvSpPr/>
            <p:nvPr/>
          </p:nvSpPr>
          <p:spPr>
            <a:xfrm>
              <a:off x="5585523" y="4064100"/>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8356A768-8CE1-1B4D-AC54-9D7D6E66F2AD}"/>
                </a:ext>
              </a:extLst>
            </p:cNvPr>
            <p:cNvSpPr/>
            <p:nvPr/>
          </p:nvSpPr>
          <p:spPr>
            <a:xfrm>
              <a:off x="6341132" y="4064100"/>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CD68CB2D-4979-A044-A452-6656D695B132}"/>
                </a:ext>
              </a:extLst>
            </p:cNvPr>
            <p:cNvSpPr/>
            <p:nvPr/>
          </p:nvSpPr>
          <p:spPr>
            <a:xfrm>
              <a:off x="7090802" y="4068039"/>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32B14852-6BD4-8044-A3BB-1A44F981A188}"/>
                </a:ext>
              </a:extLst>
            </p:cNvPr>
            <p:cNvSpPr/>
            <p:nvPr/>
          </p:nvSpPr>
          <p:spPr>
            <a:xfrm>
              <a:off x="4831455" y="3458860"/>
              <a:ext cx="2936024" cy="5525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FE898E0E-70C4-154D-A923-3E7A1A5B31E6}"/>
                </a:ext>
              </a:extLst>
            </p:cNvPr>
            <p:cNvSpPr/>
            <p:nvPr/>
          </p:nvSpPr>
          <p:spPr>
            <a:xfrm>
              <a:off x="4831455" y="2861034"/>
              <a:ext cx="2936024" cy="5525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柱 104">
              <a:extLst>
                <a:ext uri="{FF2B5EF4-FFF2-40B4-BE49-F238E27FC236}">
                  <a16:creationId xmlns:a16="http://schemas.microsoft.com/office/drawing/2014/main" id="{48F865DF-B0E0-C749-A741-1066269DE596}"/>
                </a:ext>
              </a:extLst>
            </p:cNvPr>
            <p:cNvSpPr/>
            <p:nvPr/>
          </p:nvSpPr>
          <p:spPr>
            <a:xfrm>
              <a:off x="4831455" y="2137644"/>
              <a:ext cx="2936024" cy="678108"/>
            </a:xfrm>
            <a:prstGeom prst="can">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テキスト ボックス 105">
              <a:extLst>
                <a:ext uri="{FF2B5EF4-FFF2-40B4-BE49-F238E27FC236}">
                  <a16:creationId xmlns:a16="http://schemas.microsoft.com/office/drawing/2014/main" id="{432887ED-8420-D74B-88E9-3D948DC4E6F1}"/>
                </a:ext>
              </a:extLst>
            </p:cNvPr>
            <p:cNvSpPr txBox="1"/>
            <p:nvPr/>
          </p:nvSpPr>
          <p:spPr>
            <a:xfrm>
              <a:off x="5287705" y="4432346"/>
              <a:ext cx="198002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個別業務アプリ</a:t>
              </a:r>
            </a:p>
          </p:txBody>
        </p:sp>
        <p:sp>
          <p:nvSpPr>
            <p:cNvPr id="107" name="テキスト ボックス 106">
              <a:extLst>
                <a:ext uri="{FF2B5EF4-FFF2-40B4-BE49-F238E27FC236}">
                  <a16:creationId xmlns:a16="http://schemas.microsoft.com/office/drawing/2014/main" id="{66B6E11E-BECA-0740-88FD-9ED90E0B6181}"/>
                </a:ext>
              </a:extLst>
            </p:cNvPr>
            <p:cNvSpPr txBox="1"/>
            <p:nvPr/>
          </p:nvSpPr>
          <p:spPr>
            <a:xfrm>
              <a:off x="5433964" y="2403927"/>
              <a:ext cx="172354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a:t>
              </a:r>
            </a:p>
          </p:txBody>
        </p:sp>
        <p:sp>
          <p:nvSpPr>
            <p:cNvPr id="115" name="正方形/長方形 114">
              <a:extLst>
                <a:ext uri="{FF2B5EF4-FFF2-40B4-BE49-F238E27FC236}">
                  <a16:creationId xmlns:a16="http://schemas.microsoft.com/office/drawing/2014/main" id="{E119B8E9-E940-8342-8C3A-E7ED920736EA}"/>
                </a:ext>
              </a:extLst>
            </p:cNvPr>
            <p:cNvSpPr/>
            <p:nvPr/>
          </p:nvSpPr>
          <p:spPr>
            <a:xfrm>
              <a:off x="6557615" y="3545463"/>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1CCD5D6C-5DE1-8F43-B856-1442E8AADC0D}"/>
                </a:ext>
              </a:extLst>
            </p:cNvPr>
            <p:cNvSpPr/>
            <p:nvPr/>
          </p:nvSpPr>
          <p:spPr>
            <a:xfrm>
              <a:off x="4929014" y="3543736"/>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DA3A8B24-E402-9C43-B720-81183E9C829C}"/>
                </a:ext>
              </a:extLst>
            </p:cNvPr>
            <p:cNvSpPr/>
            <p:nvPr/>
          </p:nvSpPr>
          <p:spPr>
            <a:xfrm>
              <a:off x="5328915" y="354550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a:extLst>
                <a:ext uri="{FF2B5EF4-FFF2-40B4-BE49-F238E27FC236}">
                  <a16:creationId xmlns:a16="http://schemas.microsoft.com/office/drawing/2014/main" id="{802E66EE-054B-184F-9721-5B80E324A8C1}"/>
                </a:ext>
              </a:extLst>
            </p:cNvPr>
            <p:cNvSpPr/>
            <p:nvPr/>
          </p:nvSpPr>
          <p:spPr>
            <a:xfrm>
              <a:off x="5737286" y="3543736"/>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D68D2EB1-0C71-2A4F-B806-B69B9142B6CF}"/>
                </a:ext>
              </a:extLst>
            </p:cNvPr>
            <p:cNvSpPr/>
            <p:nvPr/>
          </p:nvSpPr>
          <p:spPr>
            <a:xfrm>
              <a:off x="6144157" y="3545887"/>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92A68A4A-6479-BA45-98C4-1B130249D05C}"/>
                </a:ext>
              </a:extLst>
            </p:cNvPr>
            <p:cNvSpPr/>
            <p:nvPr/>
          </p:nvSpPr>
          <p:spPr>
            <a:xfrm>
              <a:off x="6954890" y="354778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ACB19C59-E15F-6048-AABD-2072ACBD423C}"/>
                </a:ext>
              </a:extLst>
            </p:cNvPr>
            <p:cNvSpPr/>
            <p:nvPr/>
          </p:nvSpPr>
          <p:spPr>
            <a:xfrm>
              <a:off x="7359300" y="354865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a:extLst>
                <a:ext uri="{FF2B5EF4-FFF2-40B4-BE49-F238E27FC236}">
                  <a16:creationId xmlns:a16="http://schemas.microsoft.com/office/drawing/2014/main" id="{71ABEB1F-B018-964C-910C-667D36092F80}"/>
                </a:ext>
              </a:extLst>
            </p:cNvPr>
            <p:cNvSpPr/>
            <p:nvPr/>
          </p:nvSpPr>
          <p:spPr>
            <a:xfrm>
              <a:off x="6541101" y="296127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6DC1E47A-B6AD-9141-911C-D2D6ABDF8570}"/>
                </a:ext>
              </a:extLst>
            </p:cNvPr>
            <p:cNvSpPr/>
            <p:nvPr/>
          </p:nvSpPr>
          <p:spPr>
            <a:xfrm>
              <a:off x="4913127" y="299202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a:extLst>
                <a:ext uri="{FF2B5EF4-FFF2-40B4-BE49-F238E27FC236}">
                  <a16:creationId xmlns:a16="http://schemas.microsoft.com/office/drawing/2014/main" id="{BC627BDB-5468-F644-B0D9-B729AC8207F2}"/>
                </a:ext>
              </a:extLst>
            </p:cNvPr>
            <p:cNvSpPr/>
            <p:nvPr/>
          </p:nvSpPr>
          <p:spPr>
            <a:xfrm>
              <a:off x="5312401" y="296131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正方形/長方形 124">
              <a:extLst>
                <a:ext uri="{FF2B5EF4-FFF2-40B4-BE49-F238E27FC236}">
                  <a16:creationId xmlns:a16="http://schemas.microsoft.com/office/drawing/2014/main" id="{05E8307D-1DFC-DC45-8EFF-165E4247747E}"/>
                </a:ext>
              </a:extLst>
            </p:cNvPr>
            <p:cNvSpPr/>
            <p:nvPr/>
          </p:nvSpPr>
          <p:spPr>
            <a:xfrm>
              <a:off x="5720772" y="2959543"/>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a:extLst>
                <a:ext uri="{FF2B5EF4-FFF2-40B4-BE49-F238E27FC236}">
                  <a16:creationId xmlns:a16="http://schemas.microsoft.com/office/drawing/2014/main" id="{B168648A-BDE7-5947-AFF5-49C8DE151A0E}"/>
                </a:ext>
              </a:extLst>
            </p:cNvPr>
            <p:cNvSpPr/>
            <p:nvPr/>
          </p:nvSpPr>
          <p:spPr>
            <a:xfrm>
              <a:off x="6127643" y="2961694"/>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a:extLst>
                <a:ext uri="{FF2B5EF4-FFF2-40B4-BE49-F238E27FC236}">
                  <a16:creationId xmlns:a16="http://schemas.microsoft.com/office/drawing/2014/main" id="{43789EBC-2A46-D444-80FC-755F7674D8E6}"/>
                </a:ext>
              </a:extLst>
            </p:cNvPr>
            <p:cNvSpPr/>
            <p:nvPr/>
          </p:nvSpPr>
          <p:spPr>
            <a:xfrm>
              <a:off x="6938376" y="296359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a:extLst>
                <a:ext uri="{FF2B5EF4-FFF2-40B4-BE49-F238E27FC236}">
                  <a16:creationId xmlns:a16="http://schemas.microsoft.com/office/drawing/2014/main" id="{E65EF14C-F74C-A841-A4ED-460C0BA502D3}"/>
                </a:ext>
              </a:extLst>
            </p:cNvPr>
            <p:cNvSpPr/>
            <p:nvPr/>
          </p:nvSpPr>
          <p:spPr>
            <a:xfrm>
              <a:off x="7342786" y="296446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a:extLst>
                <a:ext uri="{FF2B5EF4-FFF2-40B4-BE49-F238E27FC236}">
                  <a16:creationId xmlns:a16="http://schemas.microsoft.com/office/drawing/2014/main" id="{D9CC7FBA-0157-5E4F-A17D-5D198FF360CF}"/>
                </a:ext>
              </a:extLst>
            </p:cNvPr>
            <p:cNvSpPr/>
            <p:nvPr/>
          </p:nvSpPr>
          <p:spPr>
            <a:xfrm>
              <a:off x="6742181" y="2964144"/>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3C9C8F8A-F324-6A49-9455-7F6502CC42C5}"/>
                </a:ext>
              </a:extLst>
            </p:cNvPr>
            <p:cNvSpPr/>
            <p:nvPr/>
          </p:nvSpPr>
          <p:spPr>
            <a:xfrm>
              <a:off x="5113580" y="2962417"/>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46E9A6EE-2CF6-3F40-859F-681D7A154B41}"/>
                </a:ext>
              </a:extLst>
            </p:cNvPr>
            <p:cNvSpPr/>
            <p:nvPr/>
          </p:nvSpPr>
          <p:spPr>
            <a:xfrm>
              <a:off x="5513481" y="296419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371905F5-D888-7146-BFAB-FA912582549E}"/>
                </a:ext>
              </a:extLst>
            </p:cNvPr>
            <p:cNvSpPr/>
            <p:nvPr/>
          </p:nvSpPr>
          <p:spPr>
            <a:xfrm>
              <a:off x="5921852" y="2962417"/>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9FA3579-4290-2446-A8A1-3A65316F94E2}"/>
                </a:ext>
              </a:extLst>
            </p:cNvPr>
            <p:cNvSpPr/>
            <p:nvPr/>
          </p:nvSpPr>
          <p:spPr>
            <a:xfrm>
              <a:off x="6328723" y="296456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A18B7E9B-723A-0440-8736-BC3178B359F8}"/>
                </a:ext>
              </a:extLst>
            </p:cNvPr>
            <p:cNvSpPr/>
            <p:nvPr/>
          </p:nvSpPr>
          <p:spPr>
            <a:xfrm>
              <a:off x="7139456" y="296647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a:extLst>
                <a:ext uri="{FF2B5EF4-FFF2-40B4-BE49-F238E27FC236}">
                  <a16:creationId xmlns:a16="http://schemas.microsoft.com/office/drawing/2014/main" id="{F98F0435-3D1D-4E42-907B-2D3539642896}"/>
                </a:ext>
              </a:extLst>
            </p:cNvPr>
            <p:cNvSpPr/>
            <p:nvPr/>
          </p:nvSpPr>
          <p:spPr>
            <a:xfrm>
              <a:off x="6541101" y="315519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a:extLst>
                <a:ext uri="{FF2B5EF4-FFF2-40B4-BE49-F238E27FC236}">
                  <a16:creationId xmlns:a16="http://schemas.microsoft.com/office/drawing/2014/main" id="{A3299AC7-6D83-A349-AD73-6BDE75384431}"/>
                </a:ext>
              </a:extLst>
            </p:cNvPr>
            <p:cNvSpPr/>
            <p:nvPr/>
          </p:nvSpPr>
          <p:spPr>
            <a:xfrm>
              <a:off x="4913127" y="318594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E42B8ABD-CB29-C544-A5B0-F53A441E90DD}"/>
                </a:ext>
              </a:extLst>
            </p:cNvPr>
            <p:cNvSpPr/>
            <p:nvPr/>
          </p:nvSpPr>
          <p:spPr>
            <a:xfrm>
              <a:off x="5312401" y="315523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BC306221-B437-5742-B654-F9CC4E990761}"/>
                </a:ext>
              </a:extLst>
            </p:cNvPr>
            <p:cNvSpPr/>
            <p:nvPr/>
          </p:nvSpPr>
          <p:spPr>
            <a:xfrm>
              <a:off x="5720772" y="3153465"/>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5FC983C1-81F0-C545-822F-2BB4B361E3E3}"/>
                </a:ext>
              </a:extLst>
            </p:cNvPr>
            <p:cNvSpPr/>
            <p:nvPr/>
          </p:nvSpPr>
          <p:spPr>
            <a:xfrm>
              <a:off x="6127643" y="315561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a:extLst>
                <a:ext uri="{FF2B5EF4-FFF2-40B4-BE49-F238E27FC236}">
                  <a16:creationId xmlns:a16="http://schemas.microsoft.com/office/drawing/2014/main" id="{B64C92F7-36D8-4647-92F0-EB56701FA50A}"/>
                </a:ext>
              </a:extLst>
            </p:cNvPr>
            <p:cNvSpPr/>
            <p:nvPr/>
          </p:nvSpPr>
          <p:spPr>
            <a:xfrm>
              <a:off x="6938376" y="315751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a:extLst>
                <a:ext uri="{FF2B5EF4-FFF2-40B4-BE49-F238E27FC236}">
                  <a16:creationId xmlns:a16="http://schemas.microsoft.com/office/drawing/2014/main" id="{1B5064B2-6667-1C44-AEA2-FEC78370CC50}"/>
                </a:ext>
              </a:extLst>
            </p:cNvPr>
            <p:cNvSpPr/>
            <p:nvPr/>
          </p:nvSpPr>
          <p:spPr>
            <a:xfrm>
              <a:off x="7342786" y="315838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24374FC5-96F7-1A45-91C6-B82A7EA93FF4}"/>
                </a:ext>
              </a:extLst>
            </p:cNvPr>
            <p:cNvSpPr/>
            <p:nvPr/>
          </p:nvSpPr>
          <p:spPr>
            <a:xfrm>
              <a:off x="6742181" y="315806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7875ABFC-ADFD-0640-A73F-BD353E8683CD}"/>
                </a:ext>
              </a:extLst>
            </p:cNvPr>
            <p:cNvSpPr/>
            <p:nvPr/>
          </p:nvSpPr>
          <p:spPr>
            <a:xfrm>
              <a:off x="5113580" y="3156339"/>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33D7A20B-7A7E-8D42-9F67-65676F3A10F8}"/>
                </a:ext>
              </a:extLst>
            </p:cNvPr>
            <p:cNvSpPr/>
            <p:nvPr/>
          </p:nvSpPr>
          <p:spPr>
            <a:xfrm>
              <a:off x="5513481" y="315811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03261C48-4668-E543-A277-465EA5562898}"/>
                </a:ext>
              </a:extLst>
            </p:cNvPr>
            <p:cNvSpPr/>
            <p:nvPr/>
          </p:nvSpPr>
          <p:spPr>
            <a:xfrm>
              <a:off x="5921852" y="3156339"/>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9606C2-91FA-AF4A-8750-28FE603F47FA}"/>
                </a:ext>
              </a:extLst>
            </p:cNvPr>
            <p:cNvSpPr/>
            <p:nvPr/>
          </p:nvSpPr>
          <p:spPr>
            <a:xfrm>
              <a:off x="6328723" y="315849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FEC5B145-6758-DC4E-911C-F745F927422B}"/>
                </a:ext>
              </a:extLst>
            </p:cNvPr>
            <p:cNvSpPr/>
            <p:nvPr/>
          </p:nvSpPr>
          <p:spPr>
            <a:xfrm>
              <a:off x="7139456" y="316039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テキスト ボックス 149">
              <a:extLst>
                <a:ext uri="{FF2B5EF4-FFF2-40B4-BE49-F238E27FC236}">
                  <a16:creationId xmlns:a16="http://schemas.microsoft.com/office/drawing/2014/main" id="{78373412-AF6B-9E44-86F6-EB23531BE766}"/>
                </a:ext>
              </a:extLst>
            </p:cNvPr>
            <p:cNvSpPr txBox="1"/>
            <p:nvPr/>
          </p:nvSpPr>
          <p:spPr>
            <a:xfrm>
              <a:off x="5172730" y="2982171"/>
              <a:ext cx="2492990"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共通データ活用基盤</a:t>
              </a:r>
            </a:p>
          </p:txBody>
        </p:sp>
        <p:sp>
          <p:nvSpPr>
            <p:cNvPr id="151" name="テキスト ボックス 150">
              <a:extLst>
                <a:ext uri="{FF2B5EF4-FFF2-40B4-BE49-F238E27FC236}">
                  <a16:creationId xmlns:a16="http://schemas.microsoft.com/office/drawing/2014/main" id="{7A685348-227E-F840-A7DF-8399410546C4}"/>
                </a:ext>
              </a:extLst>
            </p:cNvPr>
            <p:cNvSpPr txBox="1"/>
            <p:nvPr/>
          </p:nvSpPr>
          <p:spPr>
            <a:xfrm>
              <a:off x="5432670" y="3554956"/>
              <a:ext cx="172354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共通業務基盤</a:t>
              </a:r>
            </a:p>
          </p:txBody>
        </p:sp>
        <p:sp>
          <p:nvSpPr>
            <p:cNvPr id="163" name="テキスト ボックス 162">
              <a:extLst>
                <a:ext uri="{FF2B5EF4-FFF2-40B4-BE49-F238E27FC236}">
                  <a16:creationId xmlns:a16="http://schemas.microsoft.com/office/drawing/2014/main" id="{3E4C3491-2F93-884F-AFB3-49CB8EEF5538}"/>
                </a:ext>
              </a:extLst>
            </p:cNvPr>
            <p:cNvSpPr txBox="1"/>
            <p:nvPr/>
          </p:nvSpPr>
          <p:spPr>
            <a:xfrm>
              <a:off x="4501629" y="971778"/>
              <a:ext cx="3754017" cy="584775"/>
            </a:xfrm>
            <a:prstGeom prst="rect">
              <a:avLst/>
            </a:prstGeom>
            <a:noFill/>
          </p:spPr>
          <p:txBody>
            <a:bodyPr wrap="square" rtlCol="0">
              <a:spAutoFit/>
            </a:bodyPr>
            <a:lstStyle/>
            <a:p>
              <a:pPr algn="ctr"/>
              <a:r>
                <a:rPr lang="ja-JP" altLang="en-US" sz="1600" b="1">
                  <a:solidFill>
                    <a:srgbClr val="0432FF"/>
                  </a:solidFill>
                  <a:latin typeface="Meiryo" panose="020B0604030504040204" pitchFamily="34" charset="-128"/>
                  <a:ea typeface="Meiryo" panose="020B0604030504040204" pitchFamily="34" charset="-128"/>
                </a:rPr>
                <a:t>レイヤ構造化と抽象化により</a:t>
              </a:r>
              <a:endParaRPr lang="en-US" altLang="ja-JP" sz="1600" b="1" dirty="0">
                <a:solidFill>
                  <a:srgbClr val="0432FF"/>
                </a:solidFill>
                <a:latin typeface="Meiryo" panose="020B0604030504040204" pitchFamily="34" charset="-128"/>
                <a:ea typeface="Meiryo" panose="020B0604030504040204" pitchFamily="34" charset="-128"/>
              </a:endParaRPr>
            </a:p>
            <a:p>
              <a:pPr algn="ctr"/>
              <a:r>
                <a:rPr lang="ja-JP" altLang="en-US" sz="1600" b="1">
                  <a:solidFill>
                    <a:srgbClr val="0432FF"/>
                  </a:solidFill>
                  <a:latin typeface="Meiryo" panose="020B0604030504040204" pitchFamily="34" charset="-128"/>
                  <a:ea typeface="Meiryo" panose="020B0604030504040204" pitchFamily="34" charset="-128"/>
                </a:rPr>
                <a:t>階層や要素の組み替えが柔軟・迅速</a:t>
              </a:r>
              <a:endParaRPr kumimoji="1" lang="ja-JP" altLang="en-US" sz="1600">
                <a:solidFill>
                  <a:srgbClr val="0432FF"/>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241379E4-2267-4342-8D99-CDFDE288192A}"/>
                </a:ext>
              </a:extLst>
            </p:cNvPr>
            <p:cNvGrpSpPr/>
            <p:nvPr/>
          </p:nvGrpSpPr>
          <p:grpSpPr>
            <a:xfrm>
              <a:off x="8031210" y="904874"/>
              <a:ext cx="854015" cy="5533504"/>
              <a:chOff x="8031210" y="904874"/>
              <a:chExt cx="854015" cy="5533504"/>
            </a:xfrm>
          </p:grpSpPr>
          <p:sp>
            <p:nvSpPr>
              <p:cNvPr id="165" name="上下矢印 164">
                <a:extLst>
                  <a:ext uri="{FF2B5EF4-FFF2-40B4-BE49-F238E27FC236}">
                    <a16:creationId xmlns:a16="http://schemas.microsoft.com/office/drawing/2014/main" id="{3BEAEEEC-CA75-734C-A473-D1063525C4A0}"/>
                  </a:ext>
                </a:extLst>
              </p:cNvPr>
              <p:cNvSpPr/>
              <p:nvPr/>
            </p:nvSpPr>
            <p:spPr>
              <a:xfrm>
                <a:off x="8031210" y="904874"/>
                <a:ext cx="854015" cy="5533504"/>
              </a:xfrm>
              <a:prstGeom prst="upDownArrow">
                <a:avLst/>
              </a:prstGeom>
              <a:gradFill>
                <a:gsLst>
                  <a:gs pos="29000">
                    <a:srgbClr val="0070C0"/>
                  </a:gs>
                  <a:gs pos="63000">
                    <a:schemeClr val="tx2">
                      <a:lumMod val="20000"/>
                      <a:lumOff val="80000"/>
                    </a:schemeClr>
                  </a:gs>
                  <a:gs pos="8300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E8715CF1-555F-1141-A784-5C8C59BD0D61}"/>
                  </a:ext>
                </a:extLst>
              </p:cNvPr>
              <p:cNvSpPr txBox="1"/>
              <p:nvPr/>
            </p:nvSpPr>
            <p:spPr>
              <a:xfrm>
                <a:off x="8227384" y="1135706"/>
                <a:ext cx="461665" cy="784830"/>
              </a:xfrm>
              <a:prstGeom prst="rect">
                <a:avLst/>
              </a:prstGeom>
              <a:noFill/>
            </p:spPr>
            <p:txBody>
              <a:bodyPr vert="eaVert" wrap="none" rtlCol="0">
                <a:spAutoFit/>
              </a:bodyPr>
              <a:lstStyle/>
              <a:p>
                <a:r>
                  <a:rPr lang="ja-JP" altLang="en-US" b="1">
                    <a:solidFill>
                      <a:schemeClr val="bg1"/>
                    </a:solidFill>
                    <a:latin typeface="Meiryo" panose="020B0604030504040204" pitchFamily="34" charset="-128"/>
                    <a:ea typeface="Meiryo" panose="020B0604030504040204" pitchFamily="34" charset="-128"/>
                  </a:rPr>
                  <a:t>抽象的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25692B2E-4D9B-5243-B002-BD0427F1E12F}"/>
                  </a:ext>
                </a:extLst>
              </p:cNvPr>
              <p:cNvSpPr txBox="1"/>
              <p:nvPr/>
            </p:nvSpPr>
            <p:spPr>
              <a:xfrm>
                <a:off x="8227384" y="5413683"/>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pic>
          <p:nvPicPr>
            <p:cNvPr id="171" name="図 170">
              <a:extLst>
                <a:ext uri="{FF2B5EF4-FFF2-40B4-BE49-F238E27FC236}">
                  <a16:creationId xmlns:a16="http://schemas.microsoft.com/office/drawing/2014/main" id="{F8B7799E-3CB9-994D-8558-B76456F8EAD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6798910" y="5167448"/>
              <a:ext cx="937648" cy="942359"/>
            </a:xfrm>
            <a:prstGeom prst="rect">
              <a:avLst/>
            </a:prstGeom>
            <a:effectLst>
              <a:outerShdw blurRad="50800" dist="38100" dir="2700000" algn="tl" rotWithShape="0">
                <a:prstClr val="black">
                  <a:alpha val="40000"/>
                </a:prstClr>
              </a:outerShdw>
            </a:effectLst>
          </p:spPr>
        </p:pic>
        <p:pic>
          <p:nvPicPr>
            <p:cNvPr id="172" name="図 171">
              <a:extLst>
                <a:ext uri="{FF2B5EF4-FFF2-40B4-BE49-F238E27FC236}">
                  <a16:creationId xmlns:a16="http://schemas.microsoft.com/office/drawing/2014/main" id="{E529EE54-23D5-8C47-9F2B-02590EADAD0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40011" y="5176890"/>
              <a:ext cx="937648" cy="942359"/>
            </a:xfrm>
            <a:prstGeom prst="rect">
              <a:avLst/>
            </a:prstGeom>
            <a:effectLst>
              <a:outerShdw blurRad="50800" dist="38100" dir="2700000" algn="tl" rotWithShape="0">
                <a:prstClr val="black">
                  <a:alpha val="40000"/>
                </a:prstClr>
              </a:outerShdw>
            </a:effectLst>
          </p:spPr>
        </p:pic>
        <p:pic>
          <p:nvPicPr>
            <p:cNvPr id="173" name="Picture 4" descr="タブレットを使う作業員のイラスト（女性）">
              <a:extLst>
                <a:ext uri="{FF2B5EF4-FFF2-40B4-BE49-F238E27FC236}">
                  <a16:creationId xmlns:a16="http://schemas.microsoft.com/office/drawing/2014/main" id="{F1313664-F8A1-5641-A0F7-ACB2F792819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925385" y="5205321"/>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0242" name="Picture 2" descr="大量の書類を運んでくる上司のイラスト">
            <a:extLst>
              <a:ext uri="{FF2B5EF4-FFF2-40B4-BE49-F238E27FC236}">
                <a16:creationId xmlns:a16="http://schemas.microsoft.com/office/drawing/2014/main" id="{125F33C6-9C56-4249-8F05-948287A234B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73264" y="5307542"/>
            <a:ext cx="1037763" cy="82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97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p:cTn id="13" dur="500" fill="hold"/>
                                        <p:tgtEl>
                                          <p:spTgt spid="73"/>
                                        </p:tgtEl>
                                        <p:attrNameLst>
                                          <p:attrName>ppt_w</p:attrName>
                                        </p:attrNameLst>
                                      </p:cBhvr>
                                      <p:tavLst>
                                        <p:tav tm="0">
                                          <p:val>
                                            <p:fltVal val="0"/>
                                          </p:val>
                                        </p:tav>
                                        <p:tav tm="100000">
                                          <p:val>
                                            <p:strVal val="#ppt_w"/>
                                          </p:val>
                                        </p:tav>
                                      </p:tavLst>
                                    </p:anim>
                                    <p:anim calcmode="lin" valueType="num">
                                      <p:cBhvr>
                                        <p:cTn id="14" dur="500" fill="hold"/>
                                        <p:tgtEl>
                                          <p:spTgt spid="73"/>
                                        </p:tgtEl>
                                        <p:attrNameLst>
                                          <p:attrName>ppt_h</p:attrName>
                                        </p:attrNameLst>
                                      </p:cBhvr>
                                      <p:tavLst>
                                        <p:tav tm="0">
                                          <p:val>
                                            <p:fltVal val="0"/>
                                          </p:val>
                                        </p:tav>
                                        <p:tav tm="100000">
                                          <p:val>
                                            <p:strVal val="#ppt_h"/>
                                          </p:val>
                                        </p:tav>
                                      </p:tavLst>
                                    </p:anim>
                                    <p:animEffect transition="in" filter="fade">
                                      <p:cBhvr>
                                        <p:cTn id="15" dur="500"/>
                                        <p:tgtEl>
                                          <p:spTgt spid="7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ppt_w</p:attrName>
                                        </p:attrNameLst>
                                      </p:cBhvr>
                                      <p:tavLst>
                                        <p:tav tm="0">
                                          <p:val>
                                            <p:fltVal val="0"/>
                                          </p:val>
                                        </p:tav>
                                        <p:tav tm="100000">
                                          <p:val>
                                            <p:strVal val="#ppt_w"/>
                                          </p:val>
                                        </p:tav>
                                      </p:tavLst>
                                    </p:anim>
                                    <p:anim calcmode="lin" valueType="num">
                                      <p:cBhvr>
                                        <p:cTn id="19" dur="500" fill="hold"/>
                                        <p:tgtEl>
                                          <p:spTgt spid="72"/>
                                        </p:tgtEl>
                                        <p:attrNameLst>
                                          <p:attrName>ppt_h</p:attrName>
                                        </p:attrNameLst>
                                      </p:cBhvr>
                                      <p:tavLst>
                                        <p:tav tm="0">
                                          <p:val>
                                            <p:fltVal val="0"/>
                                          </p:val>
                                        </p:tav>
                                        <p:tav tm="100000">
                                          <p:val>
                                            <p:strVal val="#ppt_h"/>
                                          </p:val>
                                        </p:tav>
                                      </p:tavLst>
                                    </p:anim>
                                    <p:animEffect transition="in" filter="fade">
                                      <p:cBhvr>
                                        <p:cTn id="2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正方形/長方形 134">
            <a:extLst>
              <a:ext uri="{FF2B5EF4-FFF2-40B4-BE49-F238E27FC236}">
                <a16:creationId xmlns:a16="http://schemas.microsoft.com/office/drawing/2014/main" id="{73809D42-CD9A-DC4A-AD31-3EAAD9D92BE0}"/>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a:extLst>
              <a:ext uri="{FF2B5EF4-FFF2-40B4-BE49-F238E27FC236}">
                <a16:creationId xmlns:a16="http://schemas.microsoft.com/office/drawing/2014/main" id="{298063BF-3407-B641-B362-89C326ED6D08}"/>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p:txBody>
          <a:bodyPr/>
          <a:lstStyle/>
          <a:p>
            <a:r>
              <a:rPr kumimoji="1" lang="ja-JP" altLang="en-US"/>
              <a:t>アンバンドル／リバンドル／エンハンスメント</a:t>
            </a:r>
          </a:p>
        </p:txBody>
      </p:sp>
      <p:sp>
        <p:nvSpPr>
          <p:cNvPr id="3" name="正方形/長方形 2">
            <a:extLst>
              <a:ext uri="{FF2B5EF4-FFF2-40B4-BE49-F238E27FC236}">
                <a16:creationId xmlns:a16="http://schemas.microsoft.com/office/drawing/2014/main" id="{61884E69-CAE9-D547-BD8D-5ECB9BAC67F0}"/>
              </a:ext>
            </a:extLst>
          </p:cNvPr>
          <p:cNvSpPr/>
          <p:nvPr/>
        </p:nvSpPr>
        <p:spPr>
          <a:xfrm>
            <a:off x="1285832" y="1856758"/>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42389CA8-93B6-EB4B-8C8A-1CA0B5D1A815}"/>
              </a:ext>
            </a:extLst>
          </p:cNvPr>
          <p:cNvSpPr/>
          <p:nvPr/>
        </p:nvSpPr>
        <p:spPr>
          <a:xfrm>
            <a:off x="2039899"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89FAC8A-D96B-9045-81F0-E1A823152A0E}"/>
              </a:ext>
            </a:extLst>
          </p:cNvPr>
          <p:cNvSpPr/>
          <p:nvPr/>
        </p:nvSpPr>
        <p:spPr>
          <a:xfrm>
            <a:off x="2795508"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88DA8CE-AEF0-EE41-9590-D060FF870164}"/>
              </a:ext>
            </a:extLst>
          </p:cNvPr>
          <p:cNvSpPr/>
          <p:nvPr/>
        </p:nvSpPr>
        <p:spPr>
          <a:xfrm>
            <a:off x="3545178" y="1860696"/>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Picture 2" descr="ワーカホリック・仕事中毒のイラスト（女性）">
            <a:extLst>
              <a:ext uri="{FF2B5EF4-FFF2-40B4-BE49-F238E27FC236}">
                <a16:creationId xmlns:a16="http://schemas.microsoft.com/office/drawing/2014/main" id="{48456593-AE8C-A94C-AC24-8AF2BCCFCA4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28303" y="5394650"/>
            <a:ext cx="859998" cy="8255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descr="忙しく仕事をしている女性会社員のイラスト">
            <a:extLst>
              <a:ext uri="{FF2B5EF4-FFF2-40B4-BE49-F238E27FC236}">
                <a16:creationId xmlns:a16="http://schemas.microsoft.com/office/drawing/2014/main" id="{BC2B3A1F-8092-3C44-8A5C-03219DCAEFC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84748" y="5447133"/>
            <a:ext cx="859998" cy="7696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大量の書類を運んでくる上司のイラスト">
            <a:extLst>
              <a:ext uri="{FF2B5EF4-FFF2-40B4-BE49-F238E27FC236}">
                <a16:creationId xmlns:a16="http://schemas.microsoft.com/office/drawing/2014/main" id="{426222BA-0782-524C-ABB6-BE85B17FBDB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73264" y="5418569"/>
            <a:ext cx="1037763" cy="82559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DE52F792-C820-614A-AD85-B1857723F6AE}"/>
              </a:ext>
            </a:extLst>
          </p:cNvPr>
          <p:cNvSpPr/>
          <p:nvPr/>
        </p:nvSpPr>
        <p:spPr>
          <a:xfrm>
            <a:off x="1317187"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4644A545-17E1-D845-968A-60130C59CC24}"/>
              </a:ext>
            </a:extLst>
          </p:cNvPr>
          <p:cNvSpPr txBox="1"/>
          <p:nvPr/>
        </p:nvSpPr>
        <p:spPr>
          <a:xfrm>
            <a:off x="1334459"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3" name="正方形/長方形 12">
            <a:extLst>
              <a:ext uri="{FF2B5EF4-FFF2-40B4-BE49-F238E27FC236}">
                <a16:creationId xmlns:a16="http://schemas.microsoft.com/office/drawing/2014/main" id="{47B19EFB-3903-1B4D-9CF6-B5DD1B00DCA9}"/>
              </a:ext>
            </a:extLst>
          </p:cNvPr>
          <p:cNvSpPr/>
          <p:nvPr/>
        </p:nvSpPr>
        <p:spPr>
          <a:xfrm>
            <a:off x="1317187"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60C1FE3-93B9-8F4D-8F90-0496FD30CBCD}"/>
              </a:ext>
            </a:extLst>
          </p:cNvPr>
          <p:cNvSpPr txBox="1"/>
          <p:nvPr/>
        </p:nvSpPr>
        <p:spPr>
          <a:xfrm>
            <a:off x="1352927"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5" name="正方形/長方形 14">
            <a:extLst>
              <a:ext uri="{FF2B5EF4-FFF2-40B4-BE49-F238E27FC236}">
                <a16:creationId xmlns:a16="http://schemas.microsoft.com/office/drawing/2014/main" id="{3535E021-6B4F-B248-B49C-8A312AA0C57F}"/>
              </a:ext>
            </a:extLst>
          </p:cNvPr>
          <p:cNvSpPr/>
          <p:nvPr/>
        </p:nvSpPr>
        <p:spPr>
          <a:xfrm>
            <a:off x="1323632"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7E27BEC-BB86-CA4E-BC61-E8AE2C5B52B7}"/>
              </a:ext>
            </a:extLst>
          </p:cNvPr>
          <p:cNvSpPr txBox="1"/>
          <p:nvPr/>
        </p:nvSpPr>
        <p:spPr>
          <a:xfrm>
            <a:off x="1358926"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17" name="正方形/長方形 16">
            <a:extLst>
              <a:ext uri="{FF2B5EF4-FFF2-40B4-BE49-F238E27FC236}">
                <a16:creationId xmlns:a16="http://schemas.microsoft.com/office/drawing/2014/main" id="{A92D72CD-2BA4-3543-8C97-206A4C5A7589}"/>
              </a:ext>
            </a:extLst>
          </p:cNvPr>
          <p:cNvSpPr/>
          <p:nvPr/>
        </p:nvSpPr>
        <p:spPr>
          <a:xfrm>
            <a:off x="1323632"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BBAF0663-FE75-6F41-BA39-82E9EA96532D}"/>
              </a:ext>
            </a:extLst>
          </p:cNvPr>
          <p:cNvSpPr txBox="1"/>
          <p:nvPr/>
        </p:nvSpPr>
        <p:spPr>
          <a:xfrm>
            <a:off x="1285832"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20" name="正方形/長方形 19">
            <a:extLst>
              <a:ext uri="{FF2B5EF4-FFF2-40B4-BE49-F238E27FC236}">
                <a16:creationId xmlns:a16="http://schemas.microsoft.com/office/drawing/2014/main" id="{63306752-9907-C242-A385-F8969BE150D4}"/>
              </a:ext>
            </a:extLst>
          </p:cNvPr>
          <p:cNvSpPr/>
          <p:nvPr/>
        </p:nvSpPr>
        <p:spPr>
          <a:xfrm>
            <a:off x="1323632" y="4577293"/>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E30388D9-FB0C-1245-BBF6-C9C61AE49320}"/>
              </a:ext>
            </a:extLst>
          </p:cNvPr>
          <p:cNvSpPr/>
          <p:nvPr/>
        </p:nvSpPr>
        <p:spPr>
          <a:xfrm>
            <a:off x="2071835"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BAFCC38-08F3-0547-9664-42FB18756349}"/>
              </a:ext>
            </a:extLst>
          </p:cNvPr>
          <p:cNvSpPr txBox="1"/>
          <p:nvPr/>
        </p:nvSpPr>
        <p:spPr>
          <a:xfrm>
            <a:off x="2089107"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23" name="正方形/長方形 22">
            <a:extLst>
              <a:ext uri="{FF2B5EF4-FFF2-40B4-BE49-F238E27FC236}">
                <a16:creationId xmlns:a16="http://schemas.microsoft.com/office/drawing/2014/main" id="{FD0B23C1-15C3-9644-966E-5164C14820EE}"/>
              </a:ext>
            </a:extLst>
          </p:cNvPr>
          <p:cNvSpPr/>
          <p:nvPr/>
        </p:nvSpPr>
        <p:spPr>
          <a:xfrm>
            <a:off x="2071835"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22C6550E-CB8B-6942-A25B-B38928F834B9}"/>
              </a:ext>
            </a:extLst>
          </p:cNvPr>
          <p:cNvSpPr txBox="1"/>
          <p:nvPr/>
        </p:nvSpPr>
        <p:spPr>
          <a:xfrm>
            <a:off x="2107575"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0" name="正方形/長方形 29">
            <a:extLst>
              <a:ext uri="{FF2B5EF4-FFF2-40B4-BE49-F238E27FC236}">
                <a16:creationId xmlns:a16="http://schemas.microsoft.com/office/drawing/2014/main" id="{8EFAB5F1-A3D9-BA44-BE2E-ED39D028C721}"/>
              </a:ext>
            </a:extLst>
          </p:cNvPr>
          <p:cNvSpPr/>
          <p:nvPr/>
        </p:nvSpPr>
        <p:spPr>
          <a:xfrm>
            <a:off x="2078280" y="4577293"/>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89AA0846-F5A9-7B4F-A38C-C03B423D3009}"/>
              </a:ext>
            </a:extLst>
          </p:cNvPr>
          <p:cNvSpPr/>
          <p:nvPr/>
        </p:nvSpPr>
        <p:spPr>
          <a:xfrm>
            <a:off x="2825321"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0EFC0FB0-16A8-D843-91BE-672EA5214B33}"/>
              </a:ext>
            </a:extLst>
          </p:cNvPr>
          <p:cNvSpPr txBox="1"/>
          <p:nvPr/>
        </p:nvSpPr>
        <p:spPr>
          <a:xfrm>
            <a:off x="2842593"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3" name="正方形/長方形 32">
            <a:extLst>
              <a:ext uri="{FF2B5EF4-FFF2-40B4-BE49-F238E27FC236}">
                <a16:creationId xmlns:a16="http://schemas.microsoft.com/office/drawing/2014/main" id="{CE1A6AEA-0E46-D945-8308-92F709ED8294}"/>
              </a:ext>
            </a:extLst>
          </p:cNvPr>
          <p:cNvSpPr/>
          <p:nvPr/>
        </p:nvSpPr>
        <p:spPr>
          <a:xfrm>
            <a:off x="2825321"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60F8BFFB-B106-CA40-98E3-A8727387A721}"/>
              </a:ext>
            </a:extLst>
          </p:cNvPr>
          <p:cNvSpPr txBox="1"/>
          <p:nvPr/>
        </p:nvSpPr>
        <p:spPr>
          <a:xfrm>
            <a:off x="2861061"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7" name="正方形/長方形 36">
            <a:extLst>
              <a:ext uri="{FF2B5EF4-FFF2-40B4-BE49-F238E27FC236}">
                <a16:creationId xmlns:a16="http://schemas.microsoft.com/office/drawing/2014/main" id="{48457D18-0F1B-3C43-AFBC-E1C4B271B778}"/>
              </a:ext>
            </a:extLst>
          </p:cNvPr>
          <p:cNvSpPr/>
          <p:nvPr/>
        </p:nvSpPr>
        <p:spPr>
          <a:xfrm>
            <a:off x="2831766"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E63893E1-EA61-364A-BE38-FAC0D36D1158}"/>
              </a:ext>
            </a:extLst>
          </p:cNvPr>
          <p:cNvSpPr txBox="1"/>
          <p:nvPr/>
        </p:nvSpPr>
        <p:spPr>
          <a:xfrm>
            <a:off x="2793966"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40" name="正方形/長方形 39">
            <a:extLst>
              <a:ext uri="{FF2B5EF4-FFF2-40B4-BE49-F238E27FC236}">
                <a16:creationId xmlns:a16="http://schemas.microsoft.com/office/drawing/2014/main" id="{4B7139C6-ABCE-4046-AE40-691E33487FF6}"/>
              </a:ext>
            </a:extLst>
          </p:cNvPr>
          <p:cNvSpPr/>
          <p:nvPr/>
        </p:nvSpPr>
        <p:spPr>
          <a:xfrm>
            <a:off x="2831766" y="4577293"/>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404109C2-12AA-1145-8A6E-5EB2CB61549D}"/>
              </a:ext>
            </a:extLst>
          </p:cNvPr>
          <p:cNvSpPr/>
          <p:nvPr/>
        </p:nvSpPr>
        <p:spPr>
          <a:xfrm>
            <a:off x="3579969"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4561C522-B66C-0D4C-BBA5-92C42FDFB114}"/>
              </a:ext>
            </a:extLst>
          </p:cNvPr>
          <p:cNvSpPr txBox="1"/>
          <p:nvPr/>
        </p:nvSpPr>
        <p:spPr>
          <a:xfrm>
            <a:off x="3597241"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3" name="正方形/長方形 42">
            <a:extLst>
              <a:ext uri="{FF2B5EF4-FFF2-40B4-BE49-F238E27FC236}">
                <a16:creationId xmlns:a16="http://schemas.microsoft.com/office/drawing/2014/main" id="{AC69F37C-CF6F-1043-B60F-99BF150B7CD5}"/>
              </a:ext>
            </a:extLst>
          </p:cNvPr>
          <p:cNvSpPr/>
          <p:nvPr/>
        </p:nvSpPr>
        <p:spPr>
          <a:xfrm>
            <a:off x="3579969"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22D21085-A023-6046-A16D-28C2A9BE5011}"/>
              </a:ext>
            </a:extLst>
          </p:cNvPr>
          <p:cNvSpPr txBox="1"/>
          <p:nvPr/>
        </p:nvSpPr>
        <p:spPr>
          <a:xfrm>
            <a:off x="3615709"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5" name="正方形/長方形 44">
            <a:extLst>
              <a:ext uri="{FF2B5EF4-FFF2-40B4-BE49-F238E27FC236}">
                <a16:creationId xmlns:a16="http://schemas.microsoft.com/office/drawing/2014/main" id="{E9169EC8-9DBC-2642-A5F0-E3439E0FABEC}"/>
              </a:ext>
            </a:extLst>
          </p:cNvPr>
          <p:cNvSpPr/>
          <p:nvPr/>
        </p:nvSpPr>
        <p:spPr>
          <a:xfrm>
            <a:off x="3586414"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57184E60-6952-554A-AB87-EC439CEC3F74}"/>
              </a:ext>
            </a:extLst>
          </p:cNvPr>
          <p:cNvSpPr txBox="1"/>
          <p:nvPr/>
        </p:nvSpPr>
        <p:spPr>
          <a:xfrm>
            <a:off x="3621708"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49" name="正方形/長方形 48">
            <a:extLst>
              <a:ext uri="{FF2B5EF4-FFF2-40B4-BE49-F238E27FC236}">
                <a16:creationId xmlns:a16="http://schemas.microsoft.com/office/drawing/2014/main" id="{BEFC9D9A-824B-1B47-872A-E9A7016E50F5}"/>
              </a:ext>
            </a:extLst>
          </p:cNvPr>
          <p:cNvSpPr/>
          <p:nvPr/>
        </p:nvSpPr>
        <p:spPr>
          <a:xfrm>
            <a:off x="3582018" y="4569898"/>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10F73DC5-C347-CA4B-A8B3-00FEEF4F73F1}"/>
              </a:ext>
            </a:extLst>
          </p:cNvPr>
          <p:cNvSpPr/>
          <p:nvPr/>
        </p:nvSpPr>
        <p:spPr>
          <a:xfrm>
            <a:off x="1322103"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4EA3153B-02EF-BC4D-ABA8-FDC116E13BCC}"/>
              </a:ext>
            </a:extLst>
          </p:cNvPr>
          <p:cNvSpPr/>
          <p:nvPr/>
        </p:nvSpPr>
        <p:spPr>
          <a:xfrm>
            <a:off x="2076751"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47B8A464-C4BB-E74A-B70E-03570DDD6552}"/>
              </a:ext>
            </a:extLst>
          </p:cNvPr>
          <p:cNvSpPr/>
          <p:nvPr/>
        </p:nvSpPr>
        <p:spPr>
          <a:xfrm>
            <a:off x="3584885"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8" name="テキスト ボックス 117">
            <a:extLst>
              <a:ext uri="{FF2B5EF4-FFF2-40B4-BE49-F238E27FC236}">
                <a16:creationId xmlns:a16="http://schemas.microsoft.com/office/drawing/2014/main" id="{46AFAFC2-6485-7044-8ECC-C8C55F895524}"/>
              </a:ext>
            </a:extLst>
          </p:cNvPr>
          <p:cNvSpPr txBox="1"/>
          <p:nvPr/>
        </p:nvSpPr>
        <p:spPr>
          <a:xfrm>
            <a:off x="1251838" y="1553287"/>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19" name="テキスト ボックス 118">
            <a:extLst>
              <a:ext uri="{FF2B5EF4-FFF2-40B4-BE49-F238E27FC236}">
                <a16:creationId xmlns:a16="http://schemas.microsoft.com/office/drawing/2014/main" id="{593474D2-E376-DA4B-835A-489A1403D08D}"/>
              </a:ext>
            </a:extLst>
          </p:cNvPr>
          <p:cNvSpPr txBox="1"/>
          <p:nvPr/>
        </p:nvSpPr>
        <p:spPr>
          <a:xfrm>
            <a:off x="2016599"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0" name="テキスト ボックス 119">
            <a:extLst>
              <a:ext uri="{FF2B5EF4-FFF2-40B4-BE49-F238E27FC236}">
                <a16:creationId xmlns:a16="http://schemas.microsoft.com/office/drawing/2014/main" id="{96681510-6BB1-3E43-8DF7-7950ABB235B6}"/>
              </a:ext>
            </a:extLst>
          </p:cNvPr>
          <p:cNvSpPr txBox="1"/>
          <p:nvPr/>
        </p:nvSpPr>
        <p:spPr>
          <a:xfrm>
            <a:off x="2775305"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1" name="テキスト ボックス 120">
            <a:extLst>
              <a:ext uri="{FF2B5EF4-FFF2-40B4-BE49-F238E27FC236}">
                <a16:creationId xmlns:a16="http://schemas.microsoft.com/office/drawing/2014/main" id="{7621AB3B-7ABB-484A-9C72-00D5521D10E5}"/>
              </a:ext>
            </a:extLst>
          </p:cNvPr>
          <p:cNvSpPr txBox="1"/>
          <p:nvPr/>
        </p:nvSpPr>
        <p:spPr>
          <a:xfrm>
            <a:off x="3540244"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sp>
        <p:nvSpPr>
          <p:cNvPr id="129" name="上下矢印 128">
            <a:extLst>
              <a:ext uri="{FF2B5EF4-FFF2-40B4-BE49-F238E27FC236}">
                <a16:creationId xmlns:a16="http://schemas.microsoft.com/office/drawing/2014/main" id="{2C560089-C245-1A41-9579-8A92C8209EB7}"/>
              </a:ext>
            </a:extLst>
          </p:cNvPr>
          <p:cNvSpPr/>
          <p:nvPr/>
        </p:nvSpPr>
        <p:spPr>
          <a:xfrm>
            <a:off x="1014734" y="1972306"/>
            <a:ext cx="229821" cy="2480021"/>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上下矢印 129">
            <a:extLst>
              <a:ext uri="{FF2B5EF4-FFF2-40B4-BE49-F238E27FC236}">
                <a16:creationId xmlns:a16="http://schemas.microsoft.com/office/drawing/2014/main" id="{07EC8862-7E71-4345-A7D7-700BDB3DB685}"/>
              </a:ext>
            </a:extLst>
          </p:cNvPr>
          <p:cNvSpPr/>
          <p:nvPr/>
        </p:nvSpPr>
        <p:spPr>
          <a:xfrm>
            <a:off x="1020252" y="4570906"/>
            <a:ext cx="229821" cy="455300"/>
          </a:xfrm>
          <a:prstGeom prst="upDown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テキスト ボックス 130">
            <a:extLst>
              <a:ext uri="{FF2B5EF4-FFF2-40B4-BE49-F238E27FC236}">
                <a16:creationId xmlns:a16="http://schemas.microsoft.com/office/drawing/2014/main" id="{2B786D36-C7FA-814E-850C-CFD418B4077E}"/>
              </a:ext>
            </a:extLst>
          </p:cNvPr>
          <p:cNvSpPr txBox="1"/>
          <p:nvPr/>
        </p:nvSpPr>
        <p:spPr>
          <a:xfrm>
            <a:off x="514214" y="2943782"/>
            <a:ext cx="543739" cy="523220"/>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共通</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機能</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
        <p:nvSpPr>
          <p:cNvPr id="132" name="テキスト ボックス 131">
            <a:extLst>
              <a:ext uri="{FF2B5EF4-FFF2-40B4-BE49-F238E27FC236}">
                <a16:creationId xmlns:a16="http://schemas.microsoft.com/office/drawing/2014/main" id="{4BE50C70-E0FE-7E40-A417-509E173B9511}"/>
              </a:ext>
            </a:extLst>
          </p:cNvPr>
          <p:cNvSpPr txBox="1"/>
          <p:nvPr/>
        </p:nvSpPr>
        <p:spPr>
          <a:xfrm>
            <a:off x="514214" y="4561526"/>
            <a:ext cx="543739" cy="523220"/>
          </a:xfrm>
          <a:prstGeom prst="rect">
            <a:avLst/>
          </a:prstGeom>
          <a:noFill/>
        </p:spPr>
        <p:txBody>
          <a:bodyPr wrap="none" rtlCol="0">
            <a:spAutoFit/>
          </a:bodyPr>
          <a:lstStyle/>
          <a:p>
            <a:r>
              <a:rPr kumimoji="1" lang="ja-JP" altLang="en-US" sz="1400">
                <a:solidFill>
                  <a:schemeClr val="accent4"/>
                </a:solidFill>
                <a:latin typeface="Meiryo" panose="020B0604030504040204" pitchFamily="34" charset="-128"/>
                <a:ea typeface="Meiryo" panose="020B0604030504040204" pitchFamily="34" charset="-128"/>
              </a:rPr>
              <a:t>独自</a:t>
            </a:r>
            <a:endParaRPr kumimoji="1" lang="en-US" altLang="ja-JP" sz="1400" dirty="0">
              <a:solidFill>
                <a:schemeClr val="accent4"/>
              </a:solidFill>
              <a:latin typeface="Meiryo" panose="020B0604030504040204" pitchFamily="34" charset="-128"/>
              <a:ea typeface="Meiryo" panose="020B0604030504040204" pitchFamily="34" charset="-128"/>
            </a:endParaRPr>
          </a:p>
          <a:p>
            <a:r>
              <a:rPr lang="ja-JP" altLang="en-US" sz="1400">
                <a:solidFill>
                  <a:schemeClr val="accent4"/>
                </a:solidFill>
                <a:latin typeface="Meiryo" panose="020B0604030504040204" pitchFamily="34" charset="-128"/>
                <a:ea typeface="Meiryo" panose="020B0604030504040204" pitchFamily="34" charset="-128"/>
              </a:rPr>
              <a:t>機能</a:t>
            </a:r>
            <a:endParaRPr kumimoji="1" lang="ja-JP" altLang="en-US" sz="1400">
              <a:solidFill>
                <a:schemeClr val="accent4"/>
              </a:solidFill>
              <a:latin typeface="Meiryo" panose="020B0604030504040204" pitchFamily="34" charset="-128"/>
              <a:ea typeface="Meiryo" panose="020B0604030504040204" pitchFamily="34" charset="-128"/>
            </a:endParaRPr>
          </a:p>
        </p:txBody>
      </p:sp>
      <p:grpSp>
        <p:nvGrpSpPr>
          <p:cNvPr id="159" name="グループ化 158">
            <a:extLst>
              <a:ext uri="{FF2B5EF4-FFF2-40B4-BE49-F238E27FC236}">
                <a16:creationId xmlns:a16="http://schemas.microsoft.com/office/drawing/2014/main" id="{9ED6876D-4BF0-B645-9545-6771B617C528}"/>
              </a:ext>
            </a:extLst>
          </p:cNvPr>
          <p:cNvGrpSpPr/>
          <p:nvPr/>
        </p:nvGrpSpPr>
        <p:grpSpPr>
          <a:xfrm>
            <a:off x="4287015" y="2657850"/>
            <a:ext cx="588015" cy="1618304"/>
            <a:chOff x="4287015" y="2546823"/>
            <a:chExt cx="588015" cy="1618304"/>
          </a:xfrm>
        </p:grpSpPr>
        <p:sp>
          <p:nvSpPr>
            <p:cNvPr id="133" name="右矢印 132">
              <a:extLst>
                <a:ext uri="{FF2B5EF4-FFF2-40B4-BE49-F238E27FC236}">
                  <a16:creationId xmlns:a16="http://schemas.microsoft.com/office/drawing/2014/main" id="{4E103C13-08A8-374B-B2A2-A50080AFDC41}"/>
                </a:ext>
              </a:extLst>
            </p:cNvPr>
            <p:cNvSpPr/>
            <p:nvPr/>
          </p:nvSpPr>
          <p:spPr>
            <a:xfrm>
              <a:off x="4287015" y="2546823"/>
              <a:ext cx="588015" cy="1618304"/>
            </a:xfrm>
            <a:prstGeom prst="rightArrow">
              <a:avLst>
                <a:gd name="adj1" fmla="val 67012"/>
                <a:gd name="adj2" fmla="val 5000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2AA1061F-A937-054F-9FA0-92469B9F9FA0}"/>
                </a:ext>
              </a:extLst>
            </p:cNvPr>
            <p:cNvSpPr txBox="1"/>
            <p:nvPr/>
          </p:nvSpPr>
          <p:spPr>
            <a:xfrm>
              <a:off x="4357529" y="2848143"/>
              <a:ext cx="369332" cy="1015663"/>
            </a:xfrm>
            <a:prstGeom prst="rect">
              <a:avLst/>
            </a:prstGeom>
            <a:noFill/>
          </p:spPr>
          <p:txBody>
            <a:bodyPr vert="eaVert"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アンバンドル</a:t>
              </a:r>
            </a:p>
          </p:txBody>
        </p:sp>
      </p:grpSp>
      <p:sp>
        <p:nvSpPr>
          <p:cNvPr id="141" name="正方形/長方形 140">
            <a:extLst>
              <a:ext uri="{FF2B5EF4-FFF2-40B4-BE49-F238E27FC236}">
                <a16:creationId xmlns:a16="http://schemas.microsoft.com/office/drawing/2014/main" id="{98237BA0-B560-2840-9856-B4F1691548A2}"/>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60" name="グループ化 159">
            <a:extLst>
              <a:ext uri="{FF2B5EF4-FFF2-40B4-BE49-F238E27FC236}">
                <a16:creationId xmlns:a16="http://schemas.microsoft.com/office/drawing/2014/main" id="{D073B82C-2A26-F74C-9DA5-B7BEB0B9AA4A}"/>
              </a:ext>
            </a:extLst>
          </p:cNvPr>
          <p:cNvGrpSpPr/>
          <p:nvPr/>
        </p:nvGrpSpPr>
        <p:grpSpPr>
          <a:xfrm>
            <a:off x="4880481" y="1553286"/>
            <a:ext cx="3681235" cy="4694908"/>
            <a:chOff x="4880481" y="1442259"/>
            <a:chExt cx="3681235" cy="4694908"/>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743042"/>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746980"/>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861280"/>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368022"/>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887795"/>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394305"/>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463577"/>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463577"/>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463577"/>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456182"/>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1926414"/>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191841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192126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19188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1960164"/>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43989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43189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43474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43235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291595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291642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2965521"/>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44980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45265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482382"/>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3904356"/>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396169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395369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395416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442260"/>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pic>
          <p:nvPicPr>
            <p:cNvPr id="126" name="図 125">
              <a:extLst>
                <a:ext uri="{FF2B5EF4-FFF2-40B4-BE49-F238E27FC236}">
                  <a16:creationId xmlns:a16="http://schemas.microsoft.com/office/drawing/2014/main" id="{14B65CCF-09F7-0044-8FDD-2103F3B349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306834" y="5185366"/>
              <a:ext cx="937648" cy="942359"/>
            </a:xfrm>
            <a:prstGeom prst="rect">
              <a:avLst/>
            </a:prstGeom>
            <a:effectLst>
              <a:outerShdw blurRad="50800" dist="38100" dir="2700000" algn="tl" rotWithShape="0">
                <a:prstClr val="black">
                  <a:alpha val="40000"/>
                </a:prstClr>
              </a:outerShdw>
            </a:effectLst>
          </p:spPr>
        </p:pic>
        <p:pic>
          <p:nvPicPr>
            <p:cNvPr id="127" name="図 126">
              <a:extLst>
                <a:ext uri="{FF2B5EF4-FFF2-40B4-BE49-F238E27FC236}">
                  <a16:creationId xmlns:a16="http://schemas.microsoft.com/office/drawing/2014/main" id="{13A840AB-CD39-A840-B6ED-E072A3D167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47935" y="5194808"/>
              <a:ext cx="937648" cy="942359"/>
            </a:xfrm>
            <a:prstGeom prst="rect">
              <a:avLst/>
            </a:prstGeom>
            <a:effectLst>
              <a:outerShdw blurRad="50800" dist="38100" dir="2700000" algn="tl" rotWithShape="0">
                <a:prstClr val="black">
                  <a:alpha val="40000"/>
                </a:prstClr>
              </a:outerShdw>
            </a:effectLst>
          </p:spPr>
        </p:pic>
        <p:pic>
          <p:nvPicPr>
            <p:cNvPr id="128" name="Picture 4" descr="タブレットを使う作業員のイラスト（女性）">
              <a:extLst>
                <a:ext uri="{FF2B5EF4-FFF2-40B4-BE49-F238E27FC236}">
                  <a16:creationId xmlns:a16="http://schemas.microsoft.com/office/drawing/2014/main" id="{34A3902D-F640-834C-86A0-8D427431F26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33309" y="5223239"/>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1FCFD436-70CF-EC40-975A-783EBEE17DC0}"/>
                </a:ext>
              </a:extLst>
            </p:cNvPr>
            <p:cNvSpPr txBox="1"/>
            <p:nvPr/>
          </p:nvSpPr>
          <p:spPr>
            <a:xfrm>
              <a:off x="5987553" y="2499957"/>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grpSp>
      <p:grpSp>
        <p:nvGrpSpPr>
          <p:cNvPr id="157" name="グループ化 156">
            <a:extLst>
              <a:ext uri="{FF2B5EF4-FFF2-40B4-BE49-F238E27FC236}">
                <a16:creationId xmlns:a16="http://schemas.microsoft.com/office/drawing/2014/main" id="{2718F71F-D33E-A947-A955-E4CC1E1A0960}"/>
              </a:ext>
            </a:extLst>
          </p:cNvPr>
          <p:cNvGrpSpPr/>
          <p:nvPr/>
        </p:nvGrpSpPr>
        <p:grpSpPr>
          <a:xfrm>
            <a:off x="4838449" y="5242629"/>
            <a:ext cx="3595856" cy="1278030"/>
            <a:chOff x="4838449" y="5131602"/>
            <a:chExt cx="3595856" cy="1278030"/>
          </a:xfrm>
        </p:grpSpPr>
        <p:sp>
          <p:nvSpPr>
            <p:cNvPr id="150" name="テキスト ボックス 149">
              <a:extLst>
                <a:ext uri="{FF2B5EF4-FFF2-40B4-BE49-F238E27FC236}">
                  <a16:creationId xmlns:a16="http://schemas.microsoft.com/office/drawing/2014/main" id="{AB9EE915-6D0F-EE4B-9728-A464696E2823}"/>
                </a:ext>
              </a:extLst>
            </p:cNvPr>
            <p:cNvSpPr txBox="1"/>
            <p:nvPr/>
          </p:nvSpPr>
          <p:spPr>
            <a:xfrm>
              <a:off x="4838449" y="6101855"/>
              <a:ext cx="3595856"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panose="020B0604030504040204" pitchFamily="34" charset="-128"/>
                  <a:ea typeface="Meiryo" panose="020B0604030504040204" pitchFamily="34" charset="-128"/>
                </a:rPr>
                <a:t>仮想化／ソフトウエア化による</a:t>
              </a:r>
              <a:r>
                <a:rPr kumimoji="1" lang="ja-JP" altLang="en-US" sz="1400" b="1">
                  <a:solidFill>
                    <a:schemeClr val="accent6">
                      <a:lumMod val="50000"/>
                    </a:schemeClr>
                  </a:solidFill>
                  <a:latin typeface="Meiryo" panose="020B0604030504040204" pitchFamily="34" charset="-128"/>
                  <a:ea typeface="Meiryo" panose="020B0604030504040204" pitchFamily="34" charset="-128"/>
                </a:rPr>
                <a:t>リバンドル</a:t>
              </a:r>
            </a:p>
          </p:txBody>
        </p:sp>
        <p:cxnSp>
          <p:nvCxnSpPr>
            <p:cNvPr id="152" name="直線矢印コネクタ 151">
              <a:extLst>
                <a:ext uri="{FF2B5EF4-FFF2-40B4-BE49-F238E27FC236}">
                  <a16:creationId xmlns:a16="http://schemas.microsoft.com/office/drawing/2014/main" id="{D276E331-3A64-B84B-AD0F-54AF1F278727}"/>
                </a:ext>
              </a:extLst>
            </p:cNvPr>
            <p:cNvCxnSpPr>
              <a:cxnSpLocks/>
            </p:cNvCxnSpPr>
            <p:nvPr/>
          </p:nvCxnSpPr>
          <p:spPr>
            <a:xfrm flipH="1" flipV="1">
              <a:off x="5044025" y="5131602"/>
              <a:ext cx="3089" cy="996123"/>
            </a:xfrm>
            <a:prstGeom prst="straightConnector1">
              <a:avLst/>
            </a:prstGeom>
            <a:ln w="19050">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37" name="正方形/長方形 136">
            <a:extLst>
              <a:ext uri="{FF2B5EF4-FFF2-40B4-BE49-F238E27FC236}">
                <a16:creationId xmlns:a16="http://schemas.microsoft.com/office/drawing/2014/main" id="{21DA7D79-AB73-BF4E-B252-DFE9A8D9011D}"/>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FC7326B8-37DC-5E4F-8E1F-0F1EE6E3AA09}"/>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738D746E-C16F-E845-90F5-AF980B16A021}"/>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ACA4D7F4-F5B9-0044-B113-AFEFB37756E5}"/>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48" name="グループ化 147">
            <a:extLst>
              <a:ext uri="{FF2B5EF4-FFF2-40B4-BE49-F238E27FC236}">
                <a16:creationId xmlns:a16="http://schemas.microsoft.com/office/drawing/2014/main" id="{5A392E20-9A26-F343-B5B4-E20EA8421733}"/>
              </a:ext>
            </a:extLst>
          </p:cNvPr>
          <p:cNvGrpSpPr/>
          <p:nvPr/>
        </p:nvGrpSpPr>
        <p:grpSpPr>
          <a:xfrm>
            <a:off x="4961506" y="2492706"/>
            <a:ext cx="3608158" cy="447905"/>
            <a:chOff x="4942518" y="2363166"/>
            <a:chExt cx="3608158" cy="447905"/>
          </a:xfrm>
        </p:grpSpPr>
        <p:sp>
          <p:nvSpPr>
            <p:cNvPr id="142" name="正方形/長方形 141">
              <a:extLst>
                <a:ext uri="{FF2B5EF4-FFF2-40B4-BE49-F238E27FC236}">
                  <a16:creationId xmlns:a16="http://schemas.microsoft.com/office/drawing/2014/main" id="{F02017DF-5399-FA48-A12C-21C642E3AFE5}"/>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44B57D35-6C5B-B545-B024-8C8603536580}"/>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FAC72B18-08A1-F04E-9554-218704893816}"/>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87585C36-86E7-DA45-A590-17C7484AB7CE}"/>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965098D0-F647-424D-BCE0-DC6F1C861B95}"/>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8B8BCF-FF62-2F4D-A181-9CF1B66B0C8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grpSp>
        <p:nvGrpSpPr>
          <p:cNvPr id="158" name="グループ化 157">
            <a:extLst>
              <a:ext uri="{FF2B5EF4-FFF2-40B4-BE49-F238E27FC236}">
                <a16:creationId xmlns:a16="http://schemas.microsoft.com/office/drawing/2014/main" id="{628185DC-A6CD-6E44-B460-5EC7B805F414}"/>
              </a:ext>
            </a:extLst>
          </p:cNvPr>
          <p:cNvGrpSpPr/>
          <p:nvPr/>
        </p:nvGrpSpPr>
        <p:grpSpPr>
          <a:xfrm>
            <a:off x="5287835" y="1278473"/>
            <a:ext cx="3416320" cy="1444717"/>
            <a:chOff x="5287835" y="1167446"/>
            <a:chExt cx="3416320" cy="1444717"/>
          </a:xfrm>
        </p:grpSpPr>
        <p:sp>
          <p:nvSpPr>
            <p:cNvPr id="153" name="テキスト ボックス 152">
              <a:extLst>
                <a:ext uri="{FF2B5EF4-FFF2-40B4-BE49-F238E27FC236}">
                  <a16:creationId xmlns:a16="http://schemas.microsoft.com/office/drawing/2014/main" id="{BC8649FA-D525-444A-92D8-E82FA0B57CB6}"/>
                </a:ext>
              </a:extLst>
            </p:cNvPr>
            <p:cNvSpPr txBox="1"/>
            <p:nvPr/>
          </p:nvSpPr>
          <p:spPr>
            <a:xfrm>
              <a:off x="5287835" y="1167446"/>
              <a:ext cx="3416320" cy="307777"/>
            </a:xfrm>
            <a:prstGeom prst="rect">
              <a:avLst/>
            </a:prstGeom>
            <a:noFill/>
          </p:spPr>
          <p:txBody>
            <a:bodyPr wrap="none" rtlCol="0">
              <a:spAutoFit/>
            </a:bodyPr>
            <a:lstStyle/>
            <a:p>
              <a:pPr algn="r"/>
              <a:r>
                <a:rPr kumimoji="1" lang="ja-JP" altLang="en-US" sz="1400">
                  <a:solidFill>
                    <a:srgbClr val="00B050"/>
                  </a:solidFill>
                  <a:latin typeface="Meiryo" panose="020B0604030504040204" pitchFamily="34" charset="-128"/>
                  <a:ea typeface="Meiryo" panose="020B0604030504040204" pitchFamily="34" charset="-128"/>
                </a:rPr>
                <a:t>入れ替えや改善による</a:t>
              </a:r>
              <a:r>
                <a:rPr kumimoji="1" lang="ja-JP" altLang="en-US" sz="1400" b="1">
                  <a:solidFill>
                    <a:srgbClr val="00B050"/>
                  </a:solidFill>
                  <a:latin typeface="Meiryo" panose="020B0604030504040204" pitchFamily="34" charset="-128"/>
                  <a:ea typeface="Meiryo" panose="020B0604030504040204" pitchFamily="34" charset="-128"/>
                </a:rPr>
                <a:t>エンハンスメント</a:t>
              </a:r>
            </a:p>
          </p:txBody>
        </p:sp>
        <p:cxnSp>
          <p:nvCxnSpPr>
            <p:cNvPr id="155" name="曲線コネクタ 154">
              <a:extLst>
                <a:ext uri="{FF2B5EF4-FFF2-40B4-BE49-F238E27FC236}">
                  <a16:creationId xmlns:a16="http://schemas.microsoft.com/office/drawing/2014/main" id="{C459EC8D-078B-084D-975B-66D0071AB1AA}"/>
                </a:ext>
              </a:extLst>
            </p:cNvPr>
            <p:cNvCxnSpPr>
              <a:stCxn id="153" idx="3"/>
              <a:endCxn id="142" idx="3"/>
            </p:cNvCxnSpPr>
            <p:nvPr/>
          </p:nvCxnSpPr>
          <p:spPr>
            <a:xfrm flipH="1">
              <a:off x="8569664" y="1321335"/>
              <a:ext cx="134491" cy="1290828"/>
            </a:xfrm>
            <a:prstGeom prst="curvedConnector3">
              <a:avLst>
                <a:gd name="adj1" fmla="val -169974"/>
              </a:avLst>
            </a:prstGeom>
            <a:ln w="19050">
              <a:solidFill>
                <a:srgbClr val="92D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61" name="テキスト ボックス 160">
            <a:extLst>
              <a:ext uri="{FF2B5EF4-FFF2-40B4-BE49-F238E27FC236}">
                <a16:creationId xmlns:a16="http://schemas.microsoft.com/office/drawing/2014/main" id="{9E6B47A0-34AE-E842-93F7-BDEFB138F00B}"/>
              </a:ext>
            </a:extLst>
          </p:cNvPr>
          <p:cNvSpPr txBox="1"/>
          <p:nvPr/>
        </p:nvSpPr>
        <p:spPr>
          <a:xfrm>
            <a:off x="6031457" y="2617808"/>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
        <p:nvSpPr>
          <p:cNvPr id="7" name="テキスト ボックス 6">
            <a:extLst>
              <a:ext uri="{FF2B5EF4-FFF2-40B4-BE49-F238E27FC236}">
                <a16:creationId xmlns:a16="http://schemas.microsoft.com/office/drawing/2014/main" id="{8E448564-A729-624C-8E99-7D3273320193}"/>
              </a:ext>
            </a:extLst>
          </p:cNvPr>
          <p:cNvSpPr txBox="1"/>
          <p:nvPr/>
        </p:nvSpPr>
        <p:spPr>
          <a:xfrm>
            <a:off x="4922147" y="885841"/>
            <a:ext cx="3775393" cy="307777"/>
          </a:xfrm>
          <a:prstGeom prst="rect">
            <a:avLst/>
          </a:prstGeom>
          <a:noFill/>
        </p:spPr>
        <p:txBody>
          <a:bodyPr wrap="none" rtlCol="0">
            <a:spAutoFit/>
          </a:bodyPr>
          <a:lstStyle/>
          <a:p>
            <a:pPr algn="r"/>
            <a:r>
              <a:rPr kumimoji="1" lang="ja-JP" altLang="en-US" sz="1400">
                <a:solidFill>
                  <a:schemeClr val="accent6">
                    <a:lumMod val="7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迅速・柔軟</a:t>
            </a:r>
          </a:p>
        </p:txBody>
      </p:sp>
      <p:sp>
        <p:nvSpPr>
          <p:cNvPr id="117" name="テキスト ボックス 116">
            <a:extLst>
              <a:ext uri="{FF2B5EF4-FFF2-40B4-BE49-F238E27FC236}">
                <a16:creationId xmlns:a16="http://schemas.microsoft.com/office/drawing/2014/main" id="{4799F5E8-E579-264D-BB46-27F484DE2FD8}"/>
              </a:ext>
            </a:extLst>
          </p:cNvPr>
          <p:cNvSpPr txBox="1"/>
          <p:nvPr/>
        </p:nvSpPr>
        <p:spPr>
          <a:xfrm>
            <a:off x="266929" y="885841"/>
            <a:ext cx="4134465" cy="307777"/>
          </a:xfrm>
          <a:prstGeom prst="rect">
            <a:avLst/>
          </a:prstGeom>
          <a:noFill/>
        </p:spPr>
        <p:txBody>
          <a:bodyPr wrap="none" rtlCol="0">
            <a:spAutoFit/>
          </a:bodyPr>
          <a:lstStyle/>
          <a:p>
            <a:pPr algn="ctr"/>
            <a:r>
              <a:rPr kumimoji="1" lang="ja-JP" altLang="en-US" sz="1400">
                <a:solidFill>
                  <a:schemeClr val="tx1">
                    <a:lumMod val="65000"/>
                    <a:lumOff val="3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tx1">
                    <a:lumMod val="65000"/>
                    <a:lumOff val="35000"/>
                  </a:schemeClr>
                </a:solidFill>
                <a:latin typeface="Meiryo" panose="020B0604030504040204" pitchFamily="34" charset="-128"/>
                <a:ea typeface="Meiryo" panose="020B0604030504040204" pitchFamily="34" charset="-128"/>
              </a:rPr>
              <a:t>容易にできない</a:t>
            </a:r>
          </a:p>
        </p:txBody>
      </p:sp>
    </p:spTree>
    <p:extLst>
      <p:ext uri="{BB962C8B-B14F-4D97-AF65-F5344CB8AC3E}">
        <p14:creationId xmlns:p14="http://schemas.microsoft.com/office/powerpoint/2010/main" val="421990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
                                        <p:tgtEl>
                                          <p:spTgt spid="15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 calcmode="lin" valueType="num">
                                      <p:cBhvr>
                                        <p:cTn id="11" dur="500" fill="hold"/>
                                        <p:tgtEl>
                                          <p:spTgt spid="160"/>
                                        </p:tgtEl>
                                        <p:attrNameLst>
                                          <p:attrName>ppt_w</p:attrName>
                                        </p:attrNameLst>
                                      </p:cBhvr>
                                      <p:tavLst>
                                        <p:tav tm="0">
                                          <p:val>
                                            <p:fltVal val="0"/>
                                          </p:val>
                                        </p:tav>
                                        <p:tav tm="100000">
                                          <p:val>
                                            <p:strVal val="#ppt_w"/>
                                          </p:val>
                                        </p:tav>
                                      </p:tavLst>
                                    </p:anim>
                                    <p:anim calcmode="lin" valueType="num">
                                      <p:cBhvr>
                                        <p:cTn id="12" dur="500" fill="hold"/>
                                        <p:tgtEl>
                                          <p:spTgt spid="160"/>
                                        </p:tgtEl>
                                        <p:attrNameLst>
                                          <p:attrName>ppt_h</p:attrName>
                                        </p:attrNameLst>
                                      </p:cBhvr>
                                      <p:tavLst>
                                        <p:tav tm="0">
                                          <p:val>
                                            <p:fltVal val="0"/>
                                          </p:val>
                                        </p:tav>
                                        <p:tav tm="100000">
                                          <p:val>
                                            <p:strVal val="#ppt_h"/>
                                          </p:val>
                                        </p:tav>
                                      </p:tavLst>
                                    </p:anim>
                                    <p:animEffect transition="in" filter="fade">
                                      <p:cBhvr>
                                        <p:cTn id="13" dur="500"/>
                                        <p:tgtEl>
                                          <p:spTgt spid="16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7"/>
                                        </p:tgtEl>
                                        <p:attrNameLst>
                                          <p:attrName>style.visibility</p:attrName>
                                        </p:attrNameLst>
                                      </p:cBhvr>
                                      <p:to>
                                        <p:strVal val="visible"/>
                                      </p:to>
                                    </p:set>
                                    <p:animEffect transition="in" filter="wipe(down)">
                                      <p:cBhvr>
                                        <p:cTn id="18" dur="500"/>
                                        <p:tgtEl>
                                          <p:spTgt spid="15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anim calcmode="lin" valueType="num">
                                      <p:cBhvr additive="base">
                                        <p:cTn id="23" dur="500" fill="hold"/>
                                        <p:tgtEl>
                                          <p:spTgt spid="136"/>
                                        </p:tgtEl>
                                        <p:attrNameLst>
                                          <p:attrName>ppt_x</p:attrName>
                                        </p:attrNameLst>
                                      </p:cBhvr>
                                      <p:tavLst>
                                        <p:tav tm="0">
                                          <p:val>
                                            <p:strVal val="#ppt_x"/>
                                          </p:val>
                                        </p:tav>
                                        <p:tav tm="100000">
                                          <p:val>
                                            <p:strVal val="#ppt_x"/>
                                          </p:val>
                                        </p:tav>
                                      </p:tavLst>
                                    </p:anim>
                                    <p:anim calcmode="lin" valueType="num">
                                      <p:cBhvr additive="base">
                                        <p:cTn id="24" dur="500" fill="hold"/>
                                        <p:tgtEl>
                                          <p:spTgt spid="13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35"/>
                                        </p:tgtEl>
                                        <p:attrNameLst>
                                          <p:attrName>style.visibility</p:attrName>
                                        </p:attrNameLst>
                                      </p:cBhvr>
                                      <p:to>
                                        <p:strVal val="visible"/>
                                      </p:to>
                                    </p:set>
                                    <p:anim calcmode="lin" valueType="num">
                                      <p:cBhvr additive="base">
                                        <p:cTn id="27" dur="500" fill="hold"/>
                                        <p:tgtEl>
                                          <p:spTgt spid="135"/>
                                        </p:tgtEl>
                                        <p:attrNameLst>
                                          <p:attrName>ppt_x</p:attrName>
                                        </p:attrNameLst>
                                      </p:cBhvr>
                                      <p:tavLst>
                                        <p:tav tm="0">
                                          <p:val>
                                            <p:strVal val="#ppt_x"/>
                                          </p:val>
                                        </p:tav>
                                        <p:tav tm="100000">
                                          <p:val>
                                            <p:strVal val="#ppt_x"/>
                                          </p:val>
                                        </p:tav>
                                      </p:tavLst>
                                    </p:anim>
                                    <p:anim calcmode="lin" valueType="num">
                                      <p:cBhvr additive="base">
                                        <p:cTn id="28" dur="500" fill="hold"/>
                                        <p:tgtEl>
                                          <p:spTgt spid="13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37"/>
                                        </p:tgtEl>
                                        <p:attrNameLst>
                                          <p:attrName>style.visibility</p:attrName>
                                        </p:attrNameLst>
                                      </p:cBhvr>
                                      <p:to>
                                        <p:strVal val="visible"/>
                                      </p:to>
                                    </p:set>
                                    <p:anim calcmode="lin" valueType="num">
                                      <p:cBhvr additive="base">
                                        <p:cTn id="31" dur="500" fill="hold"/>
                                        <p:tgtEl>
                                          <p:spTgt spid="137"/>
                                        </p:tgtEl>
                                        <p:attrNameLst>
                                          <p:attrName>ppt_x</p:attrName>
                                        </p:attrNameLst>
                                      </p:cBhvr>
                                      <p:tavLst>
                                        <p:tav tm="0">
                                          <p:val>
                                            <p:strVal val="#ppt_x"/>
                                          </p:val>
                                        </p:tav>
                                        <p:tav tm="100000">
                                          <p:val>
                                            <p:strVal val="#ppt_x"/>
                                          </p:val>
                                        </p:tav>
                                      </p:tavLst>
                                    </p:anim>
                                    <p:anim calcmode="lin" valueType="num">
                                      <p:cBhvr additive="base">
                                        <p:cTn id="32" dur="500" fill="hold"/>
                                        <p:tgtEl>
                                          <p:spTgt spid="137"/>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38"/>
                                        </p:tgtEl>
                                        <p:attrNameLst>
                                          <p:attrName>style.visibility</p:attrName>
                                        </p:attrNameLst>
                                      </p:cBhvr>
                                      <p:to>
                                        <p:strVal val="visible"/>
                                      </p:to>
                                    </p:set>
                                    <p:anim calcmode="lin" valueType="num">
                                      <p:cBhvr additive="base">
                                        <p:cTn id="35" dur="500" fill="hold"/>
                                        <p:tgtEl>
                                          <p:spTgt spid="138"/>
                                        </p:tgtEl>
                                        <p:attrNameLst>
                                          <p:attrName>ppt_x</p:attrName>
                                        </p:attrNameLst>
                                      </p:cBhvr>
                                      <p:tavLst>
                                        <p:tav tm="0">
                                          <p:val>
                                            <p:strVal val="#ppt_x"/>
                                          </p:val>
                                        </p:tav>
                                        <p:tav tm="100000">
                                          <p:val>
                                            <p:strVal val="#ppt_x"/>
                                          </p:val>
                                        </p:tav>
                                      </p:tavLst>
                                    </p:anim>
                                    <p:anim calcmode="lin" valueType="num">
                                      <p:cBhvr additive="base">
                                        <p:cTn id="36" dur="500" fill="hold"/>
                                        <p:tgtEl>
                                          <p:spTgt spid="138"/>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39"/>
                                        </p:tgtEl>
                                        <p:attrNameLst>
                                          <p:attrName>style.visibility</p:attrName>
                                        </p:attrNameLst>
                                      </p:cBhvr>
                                      <p:to>
                                        <p:strVal val="visible"/>
                                      </p:to>
                                    </p:set>
                                    <p:anim calcmode="lin" valueType="num">
                                      <p:cBhvr additive="base">
                                        <p:cTn id="39" dur="500" fill="hold"/>
                                        <p:tgtEl>
                                          <p:spTgt spid="139"/>
                                        </p:tgtEl>
                                        <p:attrNameLst>
                                          <p:attrName>ppt_x</p:attrName>
                                        </p:attrNameLst>
                                      </p:cBhvr>
                                      <p:tavLst>
                                        <p:tav tm="0">
                                          <p:val>
                                            <p:strVal val="#ppt_x"/>
                                          </p:val>
                                        </p:tav>
                                        <p:tav tm="100000">
                                          <p:val>
                                            <p:strVal val="#ppt_x"/>
                                          </p:val>
                                        </p:tav>
                                      </p:tavLst>
                                    </p:anim>
                                    <p:anim calcmode="lin" valueType="num">
                                      <p:cBhvr additive="base">
                                        <p:cTn id="40" dur="500" fill="hold"/>
                                        <p:tgtEl>
                                          <p:spTgt spid="13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anim calcmode="lin" valueType="num">
                                      <p:cBhvr additive="base">
                                        <p:cTn id="43" dur="500" fill="hold"/>
                                        <p:tgtEl>
                                          <p:spTgt spid="140"/>
                                        </p:tgtEl>
                                        <p:attrNameLst>
                                          <p:attrName>ppt_x</p:attrName>
                                        </p:attrNameLst>
                                      </p:cBhvr>
                                      <p:tavLst>
                                        <p:tav tm="0">
                                          <p:val>
                                            <p:strVal val="#ppt_x"/>
                                          </p:val>
                                        </p:tav>
                                        <p:tav tm="100000">
                                          <p:val>
                                            <p:strVal val="#ppt_x"/>
                                          </p:val>
                                        </p:tav>
                                      </p:tavLst>
                                    </p:anim>
                                    <p:anim calcmode="lin" valueType="num">
                                      <p:cBhvr additive="base">
                                        <p:cTn id="44" dur="500" fill="hold"/>
                                        <p:tgtEl>
                                          <p:spTgt spid="14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41"/>
                                        </p:tgtEl>
                                        <p:attrNameLst>
                                          <p:attrName>style.visibility</p:attrName>
                                        </p:attrNameLst>
                                      </p:cBhvr>
                                      <p:to>
                                        <p:strVal val="visible"/>
                                      </p:to>
                                    </p:set>
                                    <p:anim calcmode="lin" valueType="num">
                                      <p:cBhvr additive="base">
                                        <p:cTn id="47" dur="500" fill="hold"/>
                                        <p:tgtEl>
                                          <p:spTgt spid="141"/>
                                        </p:tgtEl>
                                        <p:attrNameLst>
                                          <p:attrName>ppt_x</p:attrName>
                                        </p:attrNameLst>
                                      </p:cBhvr>
                                      <p:tavLst>
                                        <p:tav tm="0">
                                          <p:val>
                                            <p:strVal val="#ppt_x"/>
                                          </p:val>
                                        </p:tav>
                                        <p:tav tm="100000">
                                          <p:val>
                                            <p:strVal val="#ppt_x"/>
                                          </p:val>
                                        </p:tav>
                                      </p:tavLst>
                                    </p:anim>
                                    <p:anim calcmode="lin" valueType="num">
                                      <p:cBhvr additive="base">
                                        <p:cTn id="48" dur="500" fill="hold"/>
                                        <p:tgtEl>
                                          <p:spTgt spid="141"/>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48"/>
                                        </p:tgtEl>
                                        <p:attrNameLst>
                                          <p:attrName>style.visibility</p:attrName>
                                        </p:attrNameLst>
                                      </p:cBhvr>
                                      <p:to>
                                        <p:strVal val="visible"/>
                                      </p:to>
                                    </p:set>
                                    <p:anim calcmode="lin" valueType="num">
                                      <p:cBhvr additive="base">
                                        <p:cTn id="53" dur="500" fill="hold"/>
                                        <p:tgtEl>
                                          <p:spTgt spid="148"/>
                                        </p:tgtEl>
                                        <p:attrNameLst>
                                          <p:attrName>ppt_x</p:attrName>
                                        </p:attrNameLst>
                                      </p:cBhvr>
                                      <p:tavLst>
                                        <p:tav tm="0">
                                          <p:val>
                                            <p:strVal val="1+#ppt_w/2"/>
                                          </p:val>
                                        </p:tav>
                                        <p:tav tm="100000">
                                          <p:val>
                                            <p:strVal val="#ppt_x"/>
                                          </p:val>
                                        </p:tav>
                                      </p:tavLst>
                                    </p:anim>
                                    <p:anim calcmode="lin" valueType="num">
                                      <p:cBhvr additive="base">
                                        <p:cTn id="54" dur="500" fill="hold"/>
                                        <p:tgtEl>
                                          <p:spTgt spid="148"/>
                                        </p:tgtEl>
                                        <p:attrNameLst>
                                          <p:attrName>ppt_y</p:attrName>
                                        </p:attrNameLst>
                                      </p:cBhvr>
                                      <p:tavLst>
                                        <p:tav tm="0">
                                          <p:val>
                                            <p:strVal val="#ppt_y"/>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161"/>
                                        </p:tgtEl>
                                        <p:attrNameLst>
                                          <p:attrName>style.visibility</p:attrName>
                                        </p:attrNameLst>
                                      </p:cBhvr>
                                      <p:to>
                                        <p:strVal val="visible"/>
                                      </p:to>
                                    </p:set>
                                    <p:anim calcmode="lin" valueType="num">
                                      <p:cBhvr>
                                        <p:cTn id="57" dur="500" fill="hold"/>
                                        <p:tgtEl>
                                          <p:spTgt spid="161"/>
                                        </p:tgtEl>
                                        <p:attrNameLst>
                                          <p:attrName>ppt_w</p:attrName>
                                        </p:attrNameLst>
                                      </p:cBhvr>
                                      <p:tavLst>
                                        <p:tav tm="0">
                                          <p:val>
                                            <p:fltVal val="0"/>
                                          </p:val>
                                        </p:tav>
                                        <p:tav tm="100000">
                                          <p:val>
                                            <p:strVal val="#ppt_w"/>
                                          </p:val>
                                        </p:tav>
                                      </p:tavLst>
                                    </p:anim>
                                    <p:anim calcmode="lin" valueType="num">
                                      <p:cBhvr>
                                        <p:cTn id="58" dur="500" fill="hold"/>
                                        <p:tgtEl>
                                          <p:spTgt spid="161"/>
                                        </p:tgtEl>
                                        <p:attrNameLst>
                                          <p:attrName>ppt_h</p:attrName>
                                        </p:attrNameLst>
                                      </p:cBhvr>
                                      <p:tavLst>
                                        <p:tav tm="0">
                                          <p:val>
                                            <p:fltVal val="0"/>
                                          </p:val>
                                        </p:tav>
                                        <p:tav tm="100000">
                                          <p:val>
                                            <p:strVal val="#ppt_h"/>
                                          </p:val>
                                        </p:tav>
                                      </p:tavLst>
                                    </p:anim>
                                    <p:animEffect transition="in" filter="fade">
                                      <p:cBhvr>
                                        <p:cTn id="59" dur="500"/>
                                        <p:tgtEl>
                                          <p:spTgt spid="161"/>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158"/>
                                        </p:tgtEl>
                                        <p:attrNameLst>
                                          <p:attrName>style.visibility</p:attrName>
                                        </p:attrNameLst>
                                      </p:cBhvr>
                                      <p:to>
                                        <p:strVal val="visible"/>
                                      </p:to>
                                    </p:set>
                                    <p:animEffect transition="in" filter="wipe(left)">
                                      <p:cBhvr>
                                        <p:cTn id="63" dur="500"/>
                                        <p:tgtEl>
                                          <p:spTgt spid="15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17"/>
                                        </p:tgtEl>
                                        <p:attrNameLst>
                                          <p:attrName>style.visibility</p:attrName>
                                        </p:attrNameLst>
                                      </p:cBhvr>
                                      <p:to>
                                        <p:strVal val="visible"/>
                                      </p:to>
                                    </p:set>
                                    <p:anim calcmode="lin" valueType="num">
                                      <p:cBhvr>
                                        <p:cTn id="68" dur="500" fill="hold"/>
                                        <p:tgtEl>
                                          <p:spTgt spid="117"/>
                                        </p:tgtEl>
                                        <p:attrNameLst>
                                          <p:attrName>ppt_w</p:attrName>
                                        </p:attrNameLst>
                                      </p:cBhvr>
                                      <p:tavLst>
                                        <p:tav tm="0">
                                          <p:val>
                                            <p:fltVal val="0"/>
                                          </p:val>
                                        </p:tav>
                                        <p:tav tm="100000">
                                          <p:val>
                                            <p:strVal val="#ppt_w"/>
                                          </p:val>
                                        </p:tav>
                                      </p:tavLst>
                                    </p:anim>
                                    <p:anim calcmode="lin" valueType="num">
                                      <p:cBhvr>
                                        <p:cTn id="69" dur="500" fill="hold"/>
                                        <p:tgtEl>
                                          <p:spTgt spid="117"/>
                                        </p:tgtEl>
                                        <p:attrNameLst>
                                          <p:attrName>ppt_h</p:attrName>
                                        </p:attrNameLst>
                                      </p:cBhvr>
                                      <p:tavLst>
                                        <p:tav tm="0">
                                          <p:val>
                                            <p:fltVal val="0"/>
                                          </p:val>
                                        </p:tav>
                                        <p:tav tm="100000">
                                          <p:val>
                                            <p:strVal val="#ppt_h"/>
                                          </p:val>
                                        </p:tav>
                                      </p:tavLst>
                                    </p:anim>
                                    <p:animEffect transition="in" filter="fade">
                                      <p:cBhvr>
                                        <p:cTn id="70" dur="500"/>
                                        <p:tgtEl>
                                          <p:spTgt spid="11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p:bldP spid="141" grpId="0" animBg="1"/>
      <p:bldP spid="137" grpId="0" animBg="1"/>
      <p:bldP spid="138" grpId="0" animBg="1"/>
      <p:bldP spid="139" grpId="0" animBg="1"/>
      <p:bldP spid="140" grpId="0" animBg="1"/>
      <p:bldP spid="161" grpId="0"/>
      <p:bldP spid="7" grpId="0"/>
      <p:bldP spid="1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31209074-8E73-9D4F-9246-7FE94D5BECBF}"/>
              </a:ext>
            </a:extLst>
          </p:cNvPr>
          <p:cNvGrpSpPr/>
          <p:nvPr/>
        </p:nvGrpSpPr>
        <p:grpSpPr>
          <a:xfrm>
            <a:off x="230400" y="1379132"/>
            <a:ext cx="8373211" cy="4252400"/>
            <a:chOff x="230400" y="1379132"/>
            <a:chExt cx="8373211" cy="4252400"/>
          </a:xfrm>
        </p:grpSpPr>
        <p:pic>
          <p:nvPicPr>
            <p:cNvPr id="1034" name="Picture 10" descr="Cloud icon - Free download on Iconfinder">
              <a:extLst>
                <a:ext uri="{FF2B5EF4-FFF2-40B4-BE49-F238E27FC236}">
                  <a16:creationId xmlns:a16="http://schemas.microsoft.com/office/drawing/2014/main" id="{A23BD0B6-B663-7B43-9B71-E1D86B6AD2BE}"/>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a:ext>
              </a:extLst>
            </a:blip>
            <a:srcRect l="6803" t="18069" r="5049" b="18914"/>
            <a:stretch/>
          </p:blipFill>
          <p:spPr bwMode="auto">
            <a:xfrm>
              <a:off x="230400" y="1379132"/>
              <a:ext cx="4330154" cy="4252400"/>
            </a:xfrm>
            <a:prstGeom prst="rect">
              <a:avLst/>
            </a:prstGeom>
            <a:noFill/>
            <a:extLst>
              <a:ext uri="{909E8E84-426E-40DD-AFC4-6F175D3DCCD1}">
                <a14:hiddenFill xmlns:a14="http://schemas.microsoft.com/office/drawing/2010/main">
                  <a:solidFill>
                    <a:srgbClr val="FFFFFF"/>
                  </a:solidFill>
                </a14:hiddenFill>
              </a:ext>
            </a:extLst>
          </p:spPr>
        </p:pic>
        <p:sp>
          <p:nvSpPr>
            <p:cNvPr id="167" name="正方形/長方形 166">
              <a:extLst>
                <a:ext uri="{FF2B5EF4-FFF2-40B4-BE49-F238E27FC236}">
                  <a16:creationId xmlns:a16="http://schemas.microsoft.com/office/drawing/2014/main" id="{DDC27B5A-D523-1247-955E-D8A75E8D0055}"/>
                </a:ext>
              </a:extLst>
            </p:cNvPr>
            <p:cNvSpPr/>
            <p:nvPr/>
          </p:nvSpPr>
          <p:spPr>
            <a:xfrm>
              <a:off x="998342" y="4570554"/>
              <a:ext cx="7605269" cy="447905"/>
            </a:xfrm>
            <a:prstGeom prst="rect">
              <a:avLst/>
            </a:prstGeom>
            <a:solidFill>
              <a:srgbClr val="7030A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2" name="正方形/長方形 161">
              <a:extLst>
                <a:ext uri="{FF2B5EF4-FFF2-40B4-BE49-F238E27FC236}">
                  <a16:creationId xmlns:a16="http://schemas.microsoft.com/office/drawing/2014/main" id="{304FC210-41BE-A544-8F6F-B2A00912DAEE}"/>
                </a:ext>
              </a:extLst>
            </p:cNvPr>
            <p:cNvSpPr/>
            <p:nvPr/>
          </p:nvSpPr>
          <p:spPr>
            <a:xfrm>
              <a:off x="1004873" y="40153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158289BB-AAED-FF46-9FB5-DD6F491B48AF}"/>
                </a:ext>
              </a:extLst>
            </p:cNvPr>
            <p:cNvSpPr/>
            <p:nvPr/>
          </p:nvSpPr>
          <p:spPr>
            <a:xfrm>
              <a:off x="1004282" y="35097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4" name="正方形/長方形 163">
              <a:extLst>
                <a:ext uri="{FF2B5EF4-FFF2-40B4-BE49-F238E27FC236}">
                  <a16:creationId xmlns:a16="http://schemas.microsoft.com/office/drawing/2014/main" id="{C2850D24-59EA-AD44-AC23-7C1CF284D290}"/>
                </a:ext>
              </a:extLst>
            </p:cNvPr>
            <p:cNvSpPr/>
            <p:nvPr/>
          </p:nvSpPr>
          <p:spPr>
            <a:xfrm>
              <a:off x="1004873" y="29891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5" name="正方形/長方形 164">
              <a:extLst>
                <a:ext uri="{FF2B5EF4-FFF2-40B4-BE49-F238E27FC236}">
                  <a16:creationId xmlns:a16="http://schemas.microsoft.com/office/drawing/2014/main" id="{462A4DBC-FD17-D64F-90A5-6A7E11D22202}"/>
                </a:ext>
              </a:extLst>
            </p:cNvPr>
            <p:cNvSpPr/>
            <p:nvPr/>
          </p:nvSpPr>
          <p:spPr>
            <a:xfrm>
              <a:off x="1004282" y="24835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6" name="正方形/長方形 165">
              <a:extLst>
                <a:ext uri="{FF2B5EF4-FFF2-40B4-BE49-F238E27FC236}">
                  <a16:creationId xmlns:a16="http://schemas.microsoft.com/office/drawing/2014/main" id="{F6F1852D-5747-6544-972C-E0882D481D9F}"/>
                </a:ext>
              </a:extLst>
            </p:cNvPr>
            <p:cNvSpPr/>
            <p:nvPr/>
          </p:nvSpPr>
          <p:spPr>
            <a:xfrm>
              <a:off x="1004282" y="1974049"/>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CC153D4-3B8F-204E-AC6A-00373F03D247}"/>
                </a:ext>
              </a:extLst>
            </p:cNvPr>
            <p:cNvSpPr txBox="1"/>
            <p:nvPr/>
          </p:nvSpPr>
          <p:spPr>
            <a:xfrm>
              <a:off x="1773431" y="2057483"/>
              <a:ext cx="2792752" cy="369332"/>
            </a:xfrm>
            <a:prstGeom prst="rect">
              <a:avLst/>
            </a:prstGeom>
            <a:noFill/>
          </p:spPr>
          <p:txBody>
            <a:bodyPr wrap="none" rtlCol="0">
              <a:spAutoFit/>
            </a:bodyPr>
            <a:lstStyle/>
            <a:p>
              <a:pPr algn="r"/>
              <a:r>
                <a:rPr kumimoji="1" lang="ja-JP" altLang="en-US">
                  <a:solidFill>
                    <a:schemeClr val="bg1"/>
                  </a:solidFill>
                </a:rPr>
                <a:t>データ管理プラットフォーム</a:t>
              </a:r>
            </a:p>
          </p:txBody>
        </p:sp>
        <p:sp>
          <p:nvSpPr>
            <p:cNvPr id="149" name="テキスト ボックス 148">
              <a:extLst>
                <a:ext uri="{FF2B5EF4-FFF2-40B4-BE49-F238E27FC236}">
                  <a16:creationId xmlns:a16="http://schemas.microsoft.com/office/drawing/2014/main" id="{9CB14AAD-2E7B-0E43-8821-50150C479765}"/>
                </a:ext>
              </a:extLst>
            </p:cNvPr>
            <p:cNvSpPr txBox="1"/>
            <p:nvPr/>
          </p:nvSpPr>
          <p:spPr>
            <a:xfrm>
              <a:off x="2154945" y="2546990"/>
              <a:ext cx="2411238" cy="369332"/>
            </a:xfrm>
            <a:prstGeom prst="rect">
              <a:avLst/>
            </a:prstGeom>
            <a:noFill/>
          </p:spPr>
          <p:txBody>
            <a:bodyPr wrap="none" rtlCol="0">
              <a:spAutoFit/>
            </a:bodyPr>
            <a:lstStyle/>
            <a:p>
              <a:pPr algn="r"/>
              <a:r>
                <a:rPr kumimoji="1" lang="ja-JP" altLang="en-US">
                  <a:solidFill>
                    <a:schemeClr val="bg1"/>
                  </a:solidFill>
                </a:rPr>
                <a:t>ＩＤ管理プラットフォーム</a:t>
              </a:r>
            </a:p>
          </p:txBody>
        </p:sp>
        <p:sp>
          <p:nvSpPr>
            <p:cNvPr id="151" name="テキスト ボックス 150">
              <a:extLst>
                <a:ext uri="{FF2B5EF4-FFF2-40B4-BE49-F238E27FC236}">
                  <a16:creationId xmlns:a16="http://schemas.microsoft.com/office/drawing/2014/main" id="{CC1EC12D-4AEA-B64E-9917-5BAF6285DB83}"/>
                </a:ext>
              </a:extLst>
            </p:cNvPr>
            <p:cNvSpPr txBox="1"/>
            <p:nvPr/>
          </p:nvSpPr>
          <p:spPr>
            <a:xfrm>
              <a:off x="1931328" y="3048150"/>
              <a:ext cx="2635658" cy="369332"/>
            </a:xfrm>
            <a:prstGeom prst="rect">
              <a:avLst/>
            </a:prstGeom>
            <a:noFill/>
          </p:spPr>
          <p:txBody>
            <a:bodyPr wrap="none" rtlCol="0">
              <a:spAutoFit/>
            </a:bodyPr>
            <a:lstStyle/>
            <a:p>
              <a:pPr algn="r"/>
              <a:r>
                <a:rPr lang="ja-JP" altLang="en-US">
                  <a:solidFill>
                    <a:schemeClr val="bg1"/>
                  </a:solidFill>
                </a:rPr>
                <a:t>決済</a:t>
              </a:r>
              <a:r>
                <a:rPr kumimoji="1" lang="ja-JP" altLang="en-US">
                  <a:solidFill>
                    <a:schemeClr val="bg1"/>
                  </a:solidFill>
                </a:rPr>
                <a:t>管理プラットフォーム</a:t>
              </a:r>
            </a:p>
          </p:txBody>
        </p:sp>
        <p:sp>
          <p:nvSpPr>
            <p:cNvPr id="154" name="テキスト ボックス 153">
              <a:extLst>
                <a:ext uri="{FF2B5EF4-FFF2-40B4-BE49-F238E27FC236}">
                  <a16:creationId xmlns:a16="http://schemas.microsoft.com/office/drawing/2014/main" id="{E2FFE7C2-C84D-F448-AF76-CF4F92F84F7F}"/>
                </a:ext>
              </a:extLst>
            </p:cNvPr>
            <p:cNvSpPr txBox="1"/>
            <p:nvPr/>
          </p:nvSpPr>
          <p:spPr>
            <a:xfrm>
              <a:off x="1149268" y="3554738"/>
              <a:ext cx="3422732" cy="369332"/>
            </a:xfrm>
            <a:prstGeom prst="rect">
              <a:avLst/>
            </a:prstGeom>
            <a:noFill/>
          </p:spPr>
          <p:txBody>
            <a:bodyPr wrap="none" rtlCol="0">
              <a:spAutoFit/>
            </a:bodyPr>
            <a:lstStyle/>
            <a:p>
              <a:pPr algn="r"/>
              <a:r>
                <a:rPr lang="ja-JP" altLang="en-US">
                  <a:solidFill>
                    <a:schemeClr val="bg1"/>
                  </a:solidFill>
                </a:rPr>
                <a:t>スケジューリンク・</a:t>
              </a:r>
              <a:r>
                <a:rPr kumimoji="1" lang="ja-JP" altLang="en-US">
                  <a:solidFill>
                    <a:schemeClr val="bg1"/>
                  </a:solidFill>
                </a:rPr>
                <a:t>プラットフォーム</a:t>
              </a:r>
            </a:p>
          </p:txBody>
        </p:sp>
        <p:sp>
          <p:nvSpPr>
            <p:cNvPr id="156" name="テキスト ボックス 155">
              <a:extLst>
                <a:ext uri="{FF2B5EF4-FFF2-40B4-BE49-F238E27FC236}">
                  <a16:creationId xmlns:a16="http://schemas.microsoft.com/office/drawing/2014/main" id="{034A4DBF-AC64-0140-9080-4CF2EC365CDC}"/>
                </a:ext>
              </a:extLst>
            </p:cNvPr>
            <p:cNvSpPr txBox="1"/>
            <p:nvPr/>
          </p:nvSpPr>
          <p:spPr>
            <a:xfrm>
              <a:off x="2172648" y="4064720"/>
              <a:ext cx="2404824" cy="369332"/>
            </a:xfrm>
            <a:prstGeom prst="rect">
              <a:avLst/>
            </a:prstGeom>
            <a:noFill/>
          </p:spPr>
          <p:txBody>
            <a:bodyPr wrap="none" rtlCol="0">
              <a:spAutoFit/>
            </a:bodyPr>
            <a:lstStyle/>
            <a:p>
              <a:pPr algn="r"/>
              <a:r>
                <a:rPr lang="ja-JP" altLang="en-US">
                  <a:solidFill>
                    <a:schemeClr val="bg1"/>
                  </a:solidFill>
                </a:rPr>
                <a:t>〇〇〇</a:t>
              </a:r>
              <a:r>
                <a:rPr kumimoji="1" lang="ja-JP" altLang="en-US">
                  <a:solidFill>
                    <a:schemeClr val="bg1"/>
                  </a:solidFill>
                </a:rPr>
                <a:t>プラットフォーム</a:t>
              </a:r>
            </a:p>
          </p:txBody>
        </p:sp>
        <p:sp>
          <p:nvSpPr>
            <p:cNvPr id="168" name="テキスト ボックス 167">
              <a:extLst>
                <a:ext uri="{FF2B5EF4-FFF2-40B4-BE49-F238E27FC236}">
                  <a16:creationId xmlns:a16="http://schemas.microsoft.com/office/drawing/2014/main" id="{DBFD59DA-FDE7-554C-B9D9-FDC54D7DEE64}"/>
                </a:ext>
              </a:extLst>
            </p:cNvPr>
            <p:cNvSpPr txBox="1"/>
            <p:nvPr/>
          </p:nvSpPr>
          <p:spPr>
            <a:xfrm>
              <a:off x="1454696" y="4637272"/>
              <a:ext cx="3126177" cy="307777"/>
            </a:xfrm>
            <a:prstGeom prst="rect">
              <a:avLst/>
            </a:prstGeom>
            <a:noFill/>
          </p:spPr>
          <p:txBody>
            <a:bodyPr wrap="none" rtlCol="0">
              <a:spAutoFit/>
            </a:bodyPr>
            <a:lstStyle/>
            <a:p>
              <a:pPr algn="r"/>
              <a:r>
                <a:rPr lang="ja-JP" altLang="en-US" sz="1400">
                  <a:solidFill>
                    <a:schemeClr val="bg1"/>
                  </a:solidFill>
                </a:rPr>
                <a:t>アプリケーション開発ツール／サービス</a:t>
              </a:r>
              <a:endParaRPr kumimoji="1" lang="ja-JP" altLang="en-US" sz="1400">
                <a:solidFill>
                  <a:schemeClr val="bg1"/>
                </a:solidFill>
              </a:endParaRPr>
            </a:p>
          </p:txBody>
        </p:sp>
        <p:sp>
          <p:nvSpPr>
            <p:cNvPr id="28" name="テキスト ボックス 27">
              <a:extLst>
                <a:ext uri="{FF2B5EF4-FFF2-40B4-BE49-F238E27FC236}">
                  <a16:creationId xmlns:a16="http://schemas.microsoft.com/office/drawing/2014/main" id="{0E1D06AA-2128-BB4D-9775-67D46E7A7AB3}"/>
                </a:ext>
              </a:extLst>
            </p:cNvPr>
            <p:cNvSpPr txBox="1"/>
            <p:nvPr/>
          </p:nvSpPr>
          <p:spPr>
            <a:xfrm>
              <a:off x="2570715" y="1524562"/>
              <a:ext cx="2031325" cy="369332"/>
            </a:xfrm>
            <a:prstGeom prst="rect">
              <a:avLst/>
            </a:prstGeom>
            <a:noFill/>
          </p:spPr>
          <p:txBody>
            <a:bodyPr wrap="none" rtlCol="0">
              <a:spAutoFit/>
            </a:bodyPr>
            <a:lstStyle/>
            <a:p>
              <a:r>
                <a:rPr kumimoji="1" lang="ja-JP" altLang="en-US" b="1">
                  <a:solidFill>
                    <a:srgbClr val="0070C0"/>
                  </a:solidFill>
                  <a:latin typeface="Meiryo" panose="020B0604030504040204" pitchFamily="34" charset="-128"/>
                  <a:ea typeface="Meiryo" panose="020B0604030504040204" pitchFamily="34" charset="-128"/>
                </a:rPr>
                <a:t>クラウド</a:t>
              </a:r>
              <a:r>
                <a:rPr kumimoji="1" lang="ja-JP" altLang="en-US">
                  <a:solidFill>
                    <a:srgbClr val="0070C0"/>
                  </a:solidFill>
                  <a:latin typeface="Meiryo" panose="020B0604030504040204" pitchFamily="34" charset="-128"/>
                  <a:ea typeface="Meiryo" panose="020B0604030504040204" pitchFamily="34" charset="-128"/>
                </a:rPr>
                <a:t>サービス</a:t>
              </a:r>
            </a:p>
          </p:txBody>
        </p:sp>
      </p:grpSp>
      <p:sp>
        <p:nvSpPr>
          <p:cNvPr id="135" name="正方形/長方形 134">
            <a:extLst>
              <a:ext uri="{FF2B5EF4-FFF2-40B4-BE49-F238E27FC236}">
                <a16:creationId xmlns:a16="http://schemas.microsoft.com/office/drawing/2014/main" id="{73809D42-CD9A-DC4A-AD31-3EAAD9D92BE0}"/>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a:extLst>
              <a:ext uri="{FF2B5EF4-FFF2-40B4-BE49-F238E27FC236}">
                <a16:creationId xmlns:a16="http://schemas.microsoft.com/office/drawing/2014/main" id="{298063BF-3407-B641-B362-89C326ED6D08}"/>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a:xfrm>
            <a:off x="230400" y="266400"/>
            <a:ext cx="8913600" cy="416221"/>
          </a:xfrm>
        </p:spPr>
        <p:txBody>
          <a:bodyPr/>
          <a:lstStyle/>
          <a:p>
            <a:r>
              <a:rPr kumimoji="1" lang="ja-JP" altLang="en-US"/>
              <a:t>アンバンドル／リバンドルとクラウド</a:t>
            </a:r>
          </a:p>
        </p:txBody>
      </p:sp>
      <p:sp>
        <p:nvSpPr>
          <p:cNvPr id="141" name="正方形/長方形 140">
            <a:extLst>
              <a:ext uri="{FF2B5EF4-FFF2-40B4-BE49-F238E27FC236}">
                <a16:creationId xmlns:a16="http://schemas.microsoft.com/office/drawing/2014/main" id="{98237BA0-B560-2840-9856-B4F1691548A2}"/>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60" name="グループ化 159">
            <a:extLst>
              <a:ext uri="{FF2B5EF4-FFF2-40B4-BE49-F238E27FC236}">
                <a16:creationId xmlns:a16="http://schemas.microsoft.com/office/drawing/2014/main" id="{D073B82C-2A26-F74C-9DA5-B7BEB0B9AA4A}"/>
              </a:ext>
            </a:extLst>
          </p:cNvPr>
          <p:cNvGrpSpPr/>
          <p:nvPr/>
        </p:nvGrpSpPr>
        <p:grpSpPr>
          <a:xfrm>
            <a:off x="4880481" y="1553286"/>
            <a:ext cx="3681235" cy="4694908"/>
            <a:chOff x="4880481" y="1442259"/>
            <a:chExt cx="3681235" cy="4694908"/>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743042"/>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746980"/>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861280"/>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368022"/>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887795"/>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394305"/>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463577"/>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463577"/>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463577"/>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456182"/>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1926414"/>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191841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192126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19188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1960164"/>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43989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43189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43474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43235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291595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291642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2965521"/>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44980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45265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482382"/>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3904356"/>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396169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395369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395416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442260"/>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pic>
          <p:nvPicPr>
            <p:cNvPr id="126" name="図 125">
              <a:extLst>
                <a:ext uri="{FF2B5EF4-FFF2-40B4-BE49-F238E27FC236}">
                  <a16:creationId xmlns:a16="http://schemas.microsoft.com/office/drawing/2014/main" id="{14B65CCF-09F7-0044-8FDD-2103F3B349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306834" y="5185366"/>
              <a:ext cx="937648" cy="942359"/>
            </a:xfrm>
            <a:prstGeom prst="rect">
              <a:avLst/>
            </a:prstGeom>
            <a:effectLst>
              <a:outerShdw blurRad="50800" dist="38100" dir="2700000" algn="tl" rotWithShape="0">
                <a:prstClr val="black">
                  <a:alpha val="40000"/>
                </a:prstClr>
              </a:outerShdw>
            </a:effectLst>
          </p:spPr>
        </p:pic>
        <p:pic>
          <p:nvPicPr>
            <p:cNvPr id="127" name="図 126">
              <a:extLst>
                <a:ext uri="{FF2B5EF4-FFF2-40B4-BE49-F238E27FC236}">
                  <a16:creationId xmlns:a16="http://schemas.microsoft.com/office/drawing/2014/main" id="{13A840AB-CD39-A840-B6ED-E072A3D167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7935" y="5194808"/>
              <a:ext cx="937648" cy="942359"/>
            </a:xfrm>
            <a:prstGeom prst="rect">
              <a:avLst/>
            </a:prstGeom>
            <a:effectLst>
              <a:outerShdw blurRad="50800" dist="38100" dir="2700000" algn="tl" rotWithShape="0">
                <a:prstClr val="black">
                  <a:alpha val="40000"/>
                </a:prstClr>
              </a:outerShdw>
            </a:effectLst>
          </p:spPr>
        </p:pic>
        <p:pic>
          <p:nvPicPr>
            <p:cNvPr id="128" name="Picture 4" descr="タブレットを使う作業員のイラスト（女性）">
              <a:extLst>
                <a:ext uri="{FF2B5EF4-FFF2-40B4-BE49-F238E27FC236}">
                  <a16:creationId xmlns:a16="http://schemas.microsoft.com/office/drawing/2014/main" id="{34A3902D-F640-834C-86A0-8D427431F2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33309" y="5223239"/>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1FCFD436-70CF-EC40-975A-783EBEE17DC0}"/>
                </a:ext>
              </a:extLst>
            </p:cNvPr>
            <p:cNvSpPr txBox="1"/>
            <p:nvPr/>
          </p:nvSpPr>
          <p:spPr>
            <a:xfrm>
              <a:off x="5987553" y="2499957"/>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grpSp>
      <p:grpSp>
        <p:nvGrpSpPr>
          <p:cNvPr id="157" name="グループ化 156">
            <a:extLst>
              <a:ext uri="{FF2B5EF4-FFF2-40B4-BE49-F238E27FC236}">
                <a16:creationId xmlns:a16="http://schemas.microsoft.com/office/drawing/2014/main" id="{2718F71F-D33E-A947-A955-E4CC1E1A0960}"/>
              </a:ext>
            </a:extLst>
          </p:cNvPr>
          <p:cNvGrpSpPr/>
          <p:nvPr/>
        </p:nvGrpSpPr>
        <p:grpSpPr>
          <a:xfrm>
            <a:off x="4838449" y="5242629"/>
            <a:ext cx="3595856" cy="1278030"/>
            <a:chOff x="4838449" y="5131602"/>
            <a:chExt cx="3595856" cy="1278030"/>
          </a:xfrm>
        </p:grpSpPr>
        <p:sp>
          <p:nvSpPr>
            <p:cNvPr id="150" name="テキスト ボックス 149">
              <a:extLst>
                <a:ext uri="{FF2B5EF4-FFF2-40B4-BE49-F238E27FC236}">
                  <a16:creationId xmlns:a16="http://schemas.microsoft.com/office/drawing/2014/main" id="{AB9EE915-6D0F-EE4B-9728-A464696E2823}"/>
                </a:ext>
              </a:extLst>
            </p:cNvPr>
            <p:cNvSpPr txBox="1"/>
            <p:nvPr/>
          </p:nvSpPr>
          <p:spPr>
            <a:xfrm>
              <a:off x="4838449" y="6101855"/>
              <a:ext cx="3595856"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panose="020B0604030504040204" pitchFamily="34" charset="-128"/>
                  <a:ea typeface="Meiryo" panose="020B0604030504040204" pitchFamily="34" charset="-128"/>
                </a:rPr>
                <a:t>仮想化／ソフトウエア化による</a:t>
              </a:r>
              <a:r>
                <a:rPr kumimoji="1" lang="ja-JP" altLang="en-US" sz="1400" b="1">
                  <a:solidFill>
                    <a:schemeClr val="accent6">
                      <a:lumMod val="50000"/>
                    </a:schemeClr>
                  </a:solidFill>
                  <a:latin typeface="Meiryo" panose="020B0604030504040204" pitchFamily="34" charset="-128"/>
                  <a:ea typeface="Meiryo" panose="020B0604030504040204" pitchFamily="34" charset="-128"/>
                </a:rPr>
                <a:t>リバンドル</a:t>
              </a:r>
            </a:p>
          </p:txBody>
        </p:sp>
        <p:cxnSp>
          <p:nvCxnSpPr>
            <p:cNvPr id="152" name="直線矢印コネクタ 151">
              <a:extLst>
                <a:ext uri="{FF2B5EF4-FFF2-40B4-BE49-F238E27FC236}">
                  <a16:creationId xmlns:a16="http://schemas.microsoft.com/office/drawing/2014/main" id="{D276E331-3A64-B84B-AD0F-54AF1F278727}"/>
                </a:ext>
              </a:extLst>
            </p:cNvPr>
            <p:cNvCxnSpPr>
              <a:cxnSpLocks/>
            </p:cNvCxnSpPr>
            <p:nvPr/>
          </p:nvCxnSpPr>
          <p:spPr>
            <a:xfrm flipH="1" flipV="1">
              <a:off x="5044025" y="5131602"/>
              <a:ext cx="3089" cy="996123"/>
            </a:xfrm>
            <a:prstGeom prst="straightConnector1">
              <a:avLst/>
            </a:prstGeom>
            <a:ln w="19050">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37" name="正方形/長方形 136">
            <a:extLst>
              <a:ext uri="{FF2B5EF4-FFF2-40B4-BE49-F238E27FC236}">
                <a16:creationId xmlns:a16="http://schemas.microsoft.com/office/drawing/2014/main" id="{21DA7D79-AB73-BF4E-B252-DFE9A8D9011D}"/>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FC7326B8-37DC-5E4F-8E1F-0F1EE6E3AA09}"/>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738D746E-C16F-E845-90F5-AF980B16A021}"/>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ACA4D7F4-F5B9-0044-B113-AFEFB37756E5}"/>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48" name="グループ化 147">
            <a:extLst>
              <a:ext uri="{FF2B5EF4-FFF2-40B4-BE49-F238E27FC236}">
                <a16:creationId xmlns:a16="http://schemas.microsoft.com/office/drawing/2014/main" id="{5A392E20-9A26-F343-B5B4-E20EA8421733}"/>
              </a:ext>
            </a:extLst>
          </p:cNvPr>
          <p:cNvGrpSpPr/>
          <p:nvPr/>
        </p:nvGrpSpPr>
        <p:grpSpPr>
          <a:xfrm>
            <a:off x="4961506" y="2492706"/>
            <a:ext cx="3608158" cy="447905"/>
            <a:chOff x="4942518" y="2363166"/>
            <a:chExt cx="3608158" cy="447905"/>
          </a:xfrm>
        </p:grpSpPr>
        <p:sp>
          <p:nvSpPr>
            <p:cNvPr id="142" name="正方形/長方形 141">
              <a:extLst>
                <a:ext uri="{FF2B5EF4-FFF2-40B4-BE49-F238E27FC236}">
                  <a16:creationId xmlns:a16="http://schemas.microsoft.com/office/drawing/2014/main" id="{F02017DF-5399-FA48-A12C-21C642E3AFE5}"/>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44B57D35-6C5B-B545-B024-8C8603536580}"/>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FAC72B18-08A1-F04E-9554-218704893816}"/>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87585C36-86E7-DA45-A590-17C7484AB7CE}"/>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965098D0-F647-424D-BCE0-DC6F1C861B95}"/>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8B8BCF-FF62-2F4D-A181-9CF1B66B0C8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sp>
        <p:nvSpPr>
          <p:cNvPr id="161" name="テキスト ボックス 160">
            <a:extLst>
              <a:ext uri="{FF2B5EF4-FFF2-40B4-BE49-F238E27FC236}">
                <a16:creationId xmlns:a16="http://schemas.microsoft.com/office/drawing/2014/main" id="{9E6B47A0-34AE-E842-93F7-BDEFB138F00B}"/>
              </a:ext>
            </a:extLst>
          </p:cNvPr>
          <p:cNvSpPr txBox="1"/>
          <p:nvPr/>
        </p:nvSpPr>
        <p:spPr>
          <a:xfrm>
            <a:off x="6031457" y="2617808"/>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
        <p:nvSpPr>
          <p:cNvPr id="76" name="テキスト ボックス 75">
            <a:extLst>
              <a:ext uri="{FF2B5EF4-FFF2-40B4-BE49-F238E27FC236}">
                <a16:creationId xmlns:a16="http://schemas.microsoft.com/office/drawing/2014/main" id="{2322716D-9B9B-2341-A6F6-72344899217E}"/>
              </a:ext>
            </a:extLst>
          </p:cNvPr>
          <p:cNvSpPr txBox="1"/>
          <p:nvPr/>
        </p:nvSpPr>
        <p:spPr>
          <a:xfrm>
            <a:off x="672522" y="885841"/>
            <a:ext cx="7802137" cy="369332"/>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できるだけ</a:t>
            </a:r>
            <a:r>
              <a:rPr kumimoji="1" lang="ja-JP" altLang="en-US" b="1">
                <a:solidFill>
                  <a:srgbClr val="C00000"/>
                </a:solidFill>
                <a:latin typeface="Meiryo" panose="020B0604030504040204" pitchFamily="34" charset="-128"/>
                <a:ea typeface="Meiryo" panose="020B0604030504040204" pitchFamily="34" charset="-128"/>
              </a:rPr>
              <a:t>コードを書かず</a:t>
            </a:r>
            <a:r>
              <a:rPr kumimoji="1" lang="ja-JP" altLang="en-US">
                <a:solidFill>
                  <a:schemeClr val="accent6">
                    <a:lumMod val="75000"/>
                  </a:schemeClr>
                </a:solidFill>
                <a:latin typeface="Meiryo" panose="020B0604030504040204" pitchFamily="34" charset="-128"/>
                <a:ea typeface="Meiryo" panose="020B0604030504040204" pitchFamily="34" charset="-128"/>
              </a:rPr>
              <a:t>に、売上や利益などの</a:t>
            </a:r>
            <a:r>
              <a:rPr kumimoji="1" lang="ja-JP" altLang="en-US" b="1">
                <a:solidFill>
                  <a:srgbClr val="0070C0"/>
                </a:solidFill>
                <a:latin typeface="Meiryo" panose="020B0604030504040204" pitchFamily="34" charset="-128"/>
                <a:ea typeface="Meiryo" panose="020B0604030504040204" pitchFamily="34" charset="-128"/>
              </a:rPr>
              <a:t>ビジネス目的を達成</a:t>
            </a:r>
            <a:r>
              <a:rPr kumimoji="1" lang="ja-JP" altLang="en-US">
                <a:solidFill>
                  <a:schemeClr val="accent6">
                    <a:lumMod val="75000"/>
                  </a:schemeClr>
                </a:solidFill>
                <a:latin typeface="Meiryo" panose="020B0604030504040204" pitchFamily="34" charset="-128"/>
                <a:ea typeface="Meiryo" panose="020B0604030504040204" pitchFamily="34" charset="-128"/>
              </a:rPr>
              <a:t>する</a:t>
            </a:r>
            <a:endParaRPr kumimoji="1" lang="ja-JP" altLang="en-US" b="1" u="sng">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9229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lef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p:cTn id="13" dur="500" fill="hold"/>
                                        <p:tgtEl>
                                          <p:spTgt spid="76"/>
                                        </p:tgtEl>
                                        <p:attrNameLst>
                                          <p:attrName>ppt_w</p:attrName>
                                        </p:attrNameLst>
                                      </p:cBhvr>
                                      <p:tavLst>
                                        <p:tav tm="0">
                                          <p:val>
                                            <p:fltVal val="0"/>
                                          </p:val>
                                        </p:tav>
                                        <p:tav tm="100000">
                                          <p:val>
                                            <p:strVal val="#ppt_w"/>
                                          </p:val>
                                        </p:tav>
                                      </p:tavLst>
                                    </p:anim>
                                    <p:anim calcmode="lin" valueType="num">
                                      <p:cBhvr>
                                        <p:cTn id="14" dur="500" fill="hold"/>
                                        <p:tgtEl>
                                          <p:spTgt spid="76"/>
                                        </p:tgtEl>
                                        <p:attrNameLst>
                                          <p:attrName>ppt_h</p:attrName>
                                        </p:attrNameLst>
                                      </p:cBhvr>
                                      <p:tavLst>
                                        <p:tav tm="0">
                                          <p:val>
                                            <p:fltVal val="0"/>
                                          </p:val>
                                        </p:tav>
                                        <p:tav tm="100000">
                                          <p:val>
                                            <p:strVal val="#ppt_h"/>
                                          </p:val>
                                        </p:tav>
                                      </p:tavLst>
                                    </p:anim>
                                    <p:animEffect transition="in" filter="fade">
                                      <p:cBhvr>
                                        <p:cTn id="1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「イノベーション」と「インベンション」の違い</a:t>
            </a:r>
          </a:p>
        </p:txBody>
      </p:sp>
      <p:pic>
        <p:nvPicPr>
          <p:cNvPr id="3" name="図 2">
            <a:extLst>
              <a:ext uri="{FF2B5EF4-FFF2-40B4-BE49-F238E27FC236}">
                <a16:creationId xmlns:a16="http://schemas.microsoft.com/office/drawing/2014/main" id="{65B8C89A-5ADE-B349-913E-731E3CB1F858}"/>
              </a:ext>
            </a:extLst>
          </p:cNvPr>
          <p:cNvPicPr>
            <a:picLocks noChangeAspect="1"/>
          </p:cNvPicPr>
          <p:nvPr/>
        </p:nvPicPr>
        <p:blipFill>
          <a:blip r:embed="rId2"/>
          <a:stretch>
            <a:fillRect/>
          </a:stretch>
        </p:blipFill>
        <p:spPr>
          <a:xfrm>
            <a:off x="1119005" y="692696"/>
            <a:ext cx="2857500" cy="2438400"/>
          </a:xfrm>
          <a:prstGeom prst="rect">
            <a:avLst/>
          </a:prstGeom>
        </p:spPr>
      </p:pic>
      <p:pic>
        <p:nvPicPr>
          <p:cNvPr id="5" name="図 4">
            <a:extLst>
              <a:ext uri="{FF2B5EF4-FFF2-40B4-BE49-F238E27FC236}">
                <a16:creationId xmlns:a16="http://schemas.microsoft.com/office/drawing/2014/main" id="{383BFE18-A364-ED40-A10B-D8F8A8B5A95B}"/>
              </a:ext>
            </a:extLst>
          </p:cNvPr>
          <p:cNvPicPr>
            <a:picLocks noChangeAspect="1"/>
          </p:cNvPicPr>
          <p:nvPr/>
        </p:nvPicPr>
        <p:blipFill>
          <a:blip r:embed="rId3"/>
          <a:stretch>
            <a:fillRect/>
          </a:stretch>
        </p:blipFill>
        <p:spPr>
          <a:xfrm>
            <a:off x="5603294" y="952750"/>
            <a:ext cx="1755559" cy="1908216"/>
          </a:xfrm>
          <a:prstGeom prst="rect">
            <a:avLst/>
          </a:prstGeom>
        </p:spPr>
      </p:pic>
      <p:sp>
        <p:nvSpPr>
          <p:cNvPr id="6" name="テキスト ボックス 5">
            <a:extLst>
              <a:ext uri="{FF2B5EF4-FFF2-40B4-BE49-F238E27FC236}">
                <a16:creationId xmlns:a16="http://schemas.microsoft.com/office/drawing/2014/main" id="{D1CA4331-7BD5-7D47-B79A-B7B3EFD9B2E2}"/>
              </a:ext>
            </a:extLst>
          </p:cNvPr>
          <p:cNvSpPr txBox="1"/>
          <p:nvPr/>
        </p:nvSpPr>
        <p:spPr>
          <a:xfrm>
            <a:off x="991183" y="3131096"/>
            <a:ext cx="3343493"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これまでにはなかった</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新しい組合せを見つけ</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新たな価値を産み出すこと</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4809328" y="3131096"/>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1497474B-FF1B-7C4D-86D7-6E051AC994DA}"/>
              </a:ext>
            </a:extLst>
          </p:cNvPr>
          <p:cNvSpPr txBox="1"/>
          <p:nvPr/>
        </p:nvSpPr>
        <p:spPr>
          <a:xfrm>
            <a:off x="1031712" y="5229200"/>
            <a:ext cx="3262432" cy="1200329"/>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高速な試行錯誤</a:t>
            </a:r>
          </a:p>
          <a:p>
            <a:pPr algn="ctr"/>
            <a:r>
              <a:rPr lang="ja-JP" altLang="en-US" sz="2400" b="1">
                <a:solidFill>
                  <a:srgbClr val="0070C0"/>
                </a:solidFill>
                <a:latin typeface="Meiryo" panose="020B0604030504040204" pitchFamily="34" charset="-128"/>
                <a:ea typeface="Meiryo" panose="020B0604030504040204" pitchFamily="34" charset="-128"/>
              </a:rPr>
              <a:t>高速なフィードバック</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高速なアップデート</a:t>
            </a:r>
            <a:endParaRPr lang="en-US" altLang="ja-JP" sz="2400" b="1"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5007146" y="5229199"/>
            <a:ext cx="2954655" cy="1200329"/>
          </a:xfrm>
          <a:prstGeom prst="rect">
            <a:avLst/>
          </a:prstGeom>
          <a:noFill/>
        </p:spPr>
        <p:txBody>
          <a:bodyPr wrap="none" rtlCol="0">
            <a:spAutoFit/>
          </a:bodyPr>
          <a:lstStyle/>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知識の蓄積</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試行錯誤の繰り返し</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ひらめき・洞察</a:t>
            </a:r>
          </a:p>
        </p:txBody>
      </p:sp>
    </p:spTree>
    <p:extLst>
      <p:ext uri="{BB962C8B-B14F-4D97-AF65-F5344CB8AC3E}">
        <p14:creationId xmlns:p14="http://schemas.microsoft.com/office/powerpoint/2010/main" val="2040730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イノベーションとデジタル</a:t>
            </a:r>
          </a:p>
        </p:txBody>
      </p:sp>
      <p:pic>
        <p:nvPicPr>
          <p:cNvPr id="3" name="図 2">
            <a:extLst>
              <a:ext uri="{FF2B5EF4-FFF2-40B4-BE49-F238E27FC236}">
                <a16:creationId xmlns:a16="http://schemas.microsoft.com/office/drawing/2014/main" id="{65B8C89A-5ADE-B349-913E-731E3CB1F858}"/>
              </a:ext>
            </a:extLst>
          </p:cNvPr>
          <p:cNvPicPr>
            <a:picLocks noChangeAspect="1"/>
          </p:cNvPicPr>
          <p:nvPr/>
        </p:nvPicPr>
        <p:blipFill>
          <a:blip r:embed="rId2"/>
          <a:stretch>
            <a:fillRect/>
          </a:stretch>
        </p:blipFill>
        <p:spPr>
          <a:xfrm>
            <a:off x="1119005" y="692696"/>
            <a:ext cx="2857500" cy="243840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D1CA4331-7BD5-7D47-B79A-B7B3EFD9B2E2}"/>
              </a:ext>
            </a:extLst>
          </p:cNvPr>
          <p:cNvSpPr txBox="1"/>
          <p:nvPr/>
        </p:nvSpPr>
        <p:spPr>
          <a:xfrm>
            <a:off x="991183" y="3131096"/>
            <a:ext cx="3343493"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これまでにはなかった</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新しい組合せを見つけ</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新たな価値を産み出すこと</a:t>
            </a:r>
          </a:p>
        </p:txBody>
      </p:sp>
      <p:sp>
        <p:nvSpPr>
          <p:cNvPr id="4" name="テキスト ボックス 3">
            <a:extLst>
              <a:ext uri="{FF2B5EF4-FFF2-40B4-BE49-F238E27FC236}">
                <a16:creationId xmlns:a16="http://schemas.microsoft.com/office/drawing/2014/main" id="{1497474B-FF1B-7C4D-86D7-6E051AC994DA}"/>
              </a:ext>
            </a:extLst>
          </p:cNvPr>
          <p:cNvSpPr txBox="1"/>
          <p:nvPr/>
        </p:nvSpPr>
        <p:spPr>
          <a:xfrm>
            <a:off x="1031712" y="5229200"/>
            <a:ext cx="3262432" cy="1200329"/>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高速な試行錯誤</a:t>
            </a:r>
          </a:p>
          <a:p>
            <a:pPr algn="ctr"/>
            <a:r>
              <a:rPr lang="ja-JP" altLang="en-US" sz="2400" b="1">
                <a:solidFill>
                  <a:srgbClr val="0070C0"/>
                </a:solidFill>
                <a:latin typeface="Meiryo" panose="020B0604030504040204" pitchFamily="34" charset="-128"/>
                <a:ea typeface="Meiryo" panose="020B0604030504040204" pitchFamily="34" charset="-128"/>
              </a:rPr>
              <a:t>高速なフィードバック</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高速なアップデート</a:t>
            </a:r>
            <a:endParaRPr lang="en-US" altLang="ja-JP" sz="2400" b="1" dirty="0">
              <a:solidFill>
                <a:srgbClr val="0070C0"/>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542A70F6-CE03-A245-8842-9EEE9CDCB9CE}"/>
              </a:ext>
            </a:extLst>
          </p:cNvPr>
          <p:cNvSpPr/>
          <p:nvPr/>
        </p:nvSpPr>
        <p:spPr>
          <a:xfrm rot="10800000">
            <a:off x="7029590"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C1CB7E32-BBD7-3542-8605-5BBFBA820062}"/>
              </a:ext>
            </a:extLst>
          </p:cNvPr>
          <p:cNvSpPr/>
          <p:nvPr/>
        </p:nvSpPr>
        <p:spPr>
          <a:xfrm rot="10800000">
            <a:off x="7524470"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E9F8954C-168A-0449-A20B-E584C4EA3DB1}"/>
              </a:ext>
            </a:extLst>
          </p:cNvPr>
          <p:cNvSpPr/>
          <p:nvPr/>
        </p:nvSpPr>
        <p:spPr>
          <a:xfrm rot="10800000">
            <a:off x="8019350"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1C074CDF-0781-814F-A7F9-CE67801AAEAF}"/>
              </a:ext>
            </a:extLst>
          </p:cNvPr>
          <p:cNvSpPr/>
          <p:nvPr/>
        </p:nvSpPr>
        <p:spPr>
          <a:xfrm rot="10800000">
            <a:off x="7029590" y="1463727"/>
            <a:ext cx="419237" cy="41622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9A6A2836-7EF1-C646-BD6C-668AF7EAB2A4}"/>
              </a:ext>
            </a:extLst>
          </p:cNvPr>
          <p:cNvSpPr/>
          <p:nvPr/>
        </p:nvSpPr>
        <p:spPr>
          <a:xfrm rot="10800000">
            <a:off x="7524470"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1BA472B-079F-3C43-AF44-265FFD7BE656}"/>
              </a:ext>
            </a:extLst>
          </p:cNvPr>
          <p:cNvSpPr/>
          <p:nvPr/>
        </p:nvSpPr>
        <p:spPr>
          <a:xfrm rot="10800000">
            <a:off x="8019350"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1BA682B3-7EFB-9E4C-912F-D8337527E6F2}"/>
              </a:ext>
            </a:extLst>
          </p:cNvPr>
          <p:cNvSpPr/>
          <p:nvPr/>
        </p:nvSpPr>
        <p:spPr>
          <a:xfrm rot="10800000">
            <a:off x="7029590"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E06E353E-9C7E-7044-AA0B-B3BCD830E110}"/>
              </a:ext>
            </a:extLst>
          </p:cNvPr>
          <p:cNvSpPr/>
          <p:nvPr/>
        </p:nvSpPr>
        <p:spPr>
          <a:xfrm rot="10800000">
            <a:off x="7524470"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1C0B9A4B-7390-D843-964F-8FD43694ABCD}"/>
              </a:ext>
            </a:extLst>
          </p:cNvPr>
          <p:cNvSpPr/>
          <p:nvPr/>
        </p:nvSpPr>
        <p:spPr>
          <a:xfrm rot="10800000">
            <a:off x="8019350" y="1966134"/>
            <a:ext cx="419237" cy="41622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9852B4F2-7ADD-284E-BDF3-55562DD74711}"/>
              </a:ext>
            </a:extLst>
          </p:cNvPr>
          <p:cNvSpPr/>
          <p:nvPr/>
        </p:nvSpPr>
        <p:spPr>
          <a:xfrm>
            <a:off x="4955257"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FA4B3003-BB01-C94C-9898-2315D203723F}"/>
              </a:ext>
            </a:extLst>
          </p:cNvPr>
          <p:cNvSpPr/>
          <p:nvPr/>
        </p:nvSpPr>
        <p:spPr>
          <a:xfrm>
            <a:off x="5450137"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C063DE2D-0C88-D142-B734-14FFC6BA2042}"/>
              </a:ext>
            </a:extLst>
          </p:cNvPr>
          <p:cNvSpPr/>
          <p:nvPr/>
        </p:nvSpPr>
        <p:spPr>
          <a:xfrm>
            <a:off x="5945017"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2204AD2C-690A-F748-BE4D-6E8504315228}"/>
              </a:ext>
            </a:extLst>
          </p:cNvPr>
          <p:cNvSpPr/>
          <p:nvPr/>
        </p:nvSpPr>
        <p:spPr>
          <a:xfrm>
            <a:off x="4955257" y="1463727"/>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3ACCD179-6569-EC4A-84E8-DCFA2555F9F6}"/>
              </a:ext>
            </a:extLst>
          </p:cNvPr>
          <p:cNvSpPr/>
          <p:nvPr/>
        </p:nvSpPr>
        <p:spPr>
          <a:xfrm>
            <a:off x="5450137"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3E3A41BE-4FD8-374D-9576-51523606CE4D}"/>
              </a:ext>
            </a:extLst>
          </p:cNvPr>
          <p:cNvSpPr/>
          <p:nvPr/>
        </p:nvSpPr>
        <p:spPr>
          <a:xfrm>
            <a:off x="5945017"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8FEA1F6-5E2A-5949-8E2A-3E7DF163C697}"/>
              </a:ext>
            </a:extLst>
          </p:cNvPr>
          <p:cNvSpPr/>
          <p:nvPr/>
        </p:nvSpPr>
        <p:spPr>
          <a:xfrm>
            <a:off x="4955257"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DC1391A0-5860-574C-9BC5-6BC86CB1ED45}"/>
              </a:ext>
            </a:extLst>
          </p:cNvPr>
          <p:cNvSpPr/>
          <p:nvPr/>
        </p:nvSpPr>
        <p:spPr>
          <a:xfrm>
            <a:off x="5450137"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113C1218-2782-F44C-96B9-9D63519725F5}"/>
              </a:ext>
            </a:extLst>
          </p:cNvPr>
          <p:cNvSpPr/>
          <p:nvPr/>
        </p:nvSpPr>
        <p:spPr>
          <a:xfrm>
            <a:off x="5945017" y="1966134"/>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336873FE-7F5B-9841-8BDD-58EBDC58AFFF}"/>
              </a:ext>
            </a:extLst>
          </p:cNvPr>
          <p:cNvSpPr/>
          <p:nvPr/>
        </p:nvSpPr>
        <p:spPr>
          <a:xfrm>
            <a:off x="4955257" y="2979978"/>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4E1C5A5D-4B6A-0F4C-9DAC-85DB98E8A319}"/>
              </a:ext>
            </a:extLst>
          </p:cNvPr>
          <p:cNvSpPr/>
          <p:nvPr/>
        </p:nvSpPr>
        <p:spPr>
          <a:xfrm>
            <a:off x="5450137" y="2979978"/>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F43C2E6-6AD5-304C-8F7B-A87BFF1182F5}"/>
              </a:ext>
            </a:extLst>
          </p:cNvPr>
          <p:cNvSpPr/>
          <p:nvPr/>
        </p:nvSpPr>
        <p:spPr>
          <a:xfrm>
            <a:off x="5945017" y="2979978"/>
            <a:ext cx="419237" cy="416222"/>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B74EE2B2-80F1-DE41-8C52-A9EE8CEEAFC1}"/>
              </a:ext>
            </a:extLst>
          </p:cNvPr>
          <p:cNvSpPr/>
          <p:nvPr/>
        </p:nvSpPr>
        <p:spPr>
          <a:xfrm>
            <a:off x="4955257" y="3450018"/>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CCD8A938-C845-A741-ACB0-C90AFE80A527}"/>
              </a:ext>
            </a:extLst>
          </p:cNvPr>
          <p:cNvSpPr/>
          <p:nvPr/>
        </p:nvSpPr>
        <p:spPr>
          <a:xfrm>
            <a:off x="5450137" y="3450018"/>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26A795C4-A4C9-9F4E-A87B-8B47B9990E4C}"/>
              </a:ext>
            </a:extLst>
          </p:cNvPr>
          <p:cNvSpPr/>
          <p:nvPr/>
        </p:nvSpPr>
        <p:spPr>
          <a:xfrm>
            <a:off x="5945017" y="3450018"/>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7C55843F-AC70-5449-B19C-37A9EB6584C6}"/>
              </a:ext>
            </a:extLst>
          </p:cNvPr>
          <p:cNvSpPr/>
          <p:nvPr/>
        </p:nvSpPr>
        <p:spPr>
          <a:xfrm>
            <a:off x="4955257" y="3952425"/>
            <a:ext cx="419237" cy="41622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3D85671B-5B4D-7848-BCF1-4F73EA4CF43A}"/>
              </a:ext>
            </a:extLst>
          </p:cNvPr>
          <p:cNvSpPr/>
          <p:nvPr/>
        </p:nvSpPr>
        <p:spPr>
          <a:xfrm>
            <a:off x="5450137" y="3952425"/>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CEA7D7C5-D0C6-3B44-8596-F8376A00F0AE}"/>
              </a:ext>
            </a:extLst>
          </p:cNvPr>
          <p:cNvSpPr/>
          <p:nvPr/>
        </p:nvSpPr>
        <p:spPr>
          <a:xfrm>
            <a:off x="5945017" y="3952425"/>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6" name="Picture 12" descr="カラーサークル矢印">
            <a:extLst>
              <a:ext uri="{FF2B5EF4-FFF2-40B4-BE49-F238E27FC236}">
                <a16:creationId xmlns:a16="http://schemas.microsoft.com/office/drawing/2014/main" id="{8C67B6AC-FC81-D147-B039-CD2CD945742E}"/>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bwMode="auto">
          <a:xfrm>
            <a:off x="6005061" y="1879949"/>
            <a:ext cx="1480875" cy="1641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3DCGデザイナーのイラスト">
            <a:extLst>
              <a:ext uri="{FF2B5EF4-FFF2-40B4-BE49-F238E27FC236}">
                <a16:creationId xmlns:a16="http://schemas.microsoft.com/office/drawing/2014/main" id="{001EA2D3-EDA7-3F4C-94F7-931C9968D5A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8981" y="2773403"/>
            <a:ext cx="1759606" cy="1495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6" name="テキスト ボックス 85">
            <a:extLst>
              <a:ext uri="{FF2B5EF4-FFF2-40B4-BE49-F238E27FC236}">
                <a16:creationId xmlns:a16="http://schemas.microsoft.com/office/drawing/2014/main" id="{5D815A60-CB61-2349-B520-E9A50408E86B}"/>
              </a:ext>
            </a:extLst>
          </p:cNvPr>
          <p:cNvSpPr txBox="1"/>
          <p:nvPr/>
        </p:nvSpPr>
        <p:spPr>
          <a:xfrm>
            <a:off x="4806505" y="5229200"/>
            <a:ext cx="3877986" cy="1200329"/>
          </a:xfrm>
          <a:prstGeom prst="rect">
            <a:avLst/>
          </a:prstGeom>
          <a:noFill/>
        </p:spPr>
        <p:txBody>
          <a:bodyPr wrap="none" rtlCol="0">
            <a:spAutoFit/>
          </a:bodyPr>
          <a:lstStyle/>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デジタル化された要素を</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コンピューター上で</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様々な組合せを検証できる</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27768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ホームベース 17">
            <a:extLst>
              <a:ext uri="{FF2B5EF4-FFF2-40B4-BE49-F238E27FC236}">
                <a16:creationId xmlns:a16="http://schemas.microsoft.com/office/drawing/2014/main" id="{A924CDCC-A9E6-8E4D-A963-CF9A1690BFD4}"/>
              </a:ext>
            </a:extLst>
          </p:cNvPr>
          <p:cNvSpPr/>
          <p:nvPr/>
        </p:nvSpPr>
        <p:spPr>
          <a:xfrm flipH="1">
            <a:off x="2846821" y="5621568"/>
            <a:ext cx="6070379" cy="855633"/>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D214C954-E29F-5C49-9B2F-70303B78EA3D}"/>
              </a:ext>
            </a:extLst>
          </p:cNvPr>
          <p:cNvSpPr/>
          <p:nvPr/>
        </p:nvSpPr>
        <p:spPr>
          <a:xfrm>
            <a:off x="208921" y="875363"/>
            <a:ext cx="6070379" cy="855633"/>
          </a:xfrm>
          <a:prstGeom prst="homePlat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66AA99-29FA-B54B-8DD7-3FB53039E795}"/>
              </a:ext>
            </a:extLst>
          </p:cNvPr>
          <p:cNvSpPr>
            <a:spLocks noGrp="1"/>
          </p:cNvSpPr>
          <p:nvPr>
            <p:ph type="title"/>
          </p:nvPr>
        </p:nvSpPr>
        <p:spPr/>
        <p:txBody>
          <a:bodyPr/>
          <a:lstStyle/>
          <a:p>
            <a:r>
              <a:rPr kumimoji="1" lang="ja-JP" altLang="en-US" dirty="0"/>
              <a:t>デジタル化によって生みだされる</a:t>
            </a:r>
            <a:r>
              <a:rPr kumimoji="1" lang="en-US" altLang="ja-JP" dirty="0"/>
              <a:t>2</a:t>
            </a:r>
            <a:r>
              <a:rPr kumimoji="1" lang="ja-JP" altLang="en-US" dirty="0"/>
              <a:t>つのビジネス領域</a:t>
            </a:r>
          </a:p>
        </p:txBody>
      </p:sp>
      <p:pic>
        <p:nvPicPr>
          <p:cNvPr id="3" name="図 2">
            <a:extLst>
              <a:ext uri="{FF2B5EF4-FFF2-40B4-BE49-F238E27FC236}">
                <a16:creationId xmlns:a16="http://schemas.microsoft.com/office/drawing/2014/main" id="{0EA4D9EE-1C96-484C-BADE-E98EA5E3F6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4910" y="1515777"/>
            <a:ext cx="4829881" cy="4511677"/>
          </a:xfrm>
          <a:prstGeom prst="rect">
            <a:avLst/>
          </a:prstGeom>
        </p:spPr>
      </p:pic>
      <p:pic>
        <p:nvPicPr>
          <p:cNvPr id="9" name="図 8">
            <a:extLst>
              <a:ext uri="{FF2B5EF4-FFF2-40B4-BE49-F238E27FC236}">
                <a16:creationId xmlns:a16="http://schemas.microsoft.com/office/drawing/2014/main" id="{3BA91E48-67F6-1245-8769-3DCE6554F847}"/>
              </a:ext>
            </a:extLst>
          </p:cNvPr>
          <p:cNvPicPr>
            <a:picLocks noChangeAspect="1"/>
          </p:cNvPicPr>
          <p:nvPr/>
        </p:nvPicPr>
        <p:blipFill>
          <a:blip r:embed="rId3"/>
          <a:stretch>
            <a:fillRect/>
          </a:stretch>
        </p:blipFill>
        <p:spPr>
          <a:xfrm rot="7965219" flipH="1">
            <a:off x="1722031" y="2299832"/>
            <a:ext cx="2184598" cy="1902715"/>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89D9DE81-330A-784C-9B57-63B19589EB3D}"/>
              </a:ext>
            </a:extLst>
          </p:cNvPr>
          <p:cNvPicPr>
            <a:picLocks noChangeAspect="1"/>
          </p:cNvPicPr>
          <p:nvPr/>
        </p:nvPicPr>
        <p:blipFill>
          <a:blip r:embed="rId3"/>
          <a:stretch>
            <a:fillRect/>
          </a:stretch>
        </p:blipFill>
        <p:spPr>
          <a:xfrm rot="14422237" flipH="1">
            <a:off x="4361675" y="1298999"/>
            <a:ext cx="2184598" cy="1902715"/>
          </a:xfrm>
          <a:prstGeom prst="rect">
            <a:avLst/>
          </a:prstGeom>
          <a:ln>
            <a:noFill/>
          </a:ln>
          <a:effectLst>
            <a:outerShdw blurRad="292100" dist="139700" dir="2700000" algn="tl" rotWithShape="0">
              <a:srgbClr val="333333">
                <a:alpha val="65000"/>
              </a:srgbClr>
            </a:outerShdw>
          </a:effectLst>
        </p:spPr>
      </p:pic>
      <p:pic>
        <p:nvPicPr>
          <p:cNvPr id="11" name="図 10">
            <a:extLst>
              <a:ext uri="{FF2B5EF4-FFF2-40B4-BE49-F238E27FC236}">
                <a16:creationId xmlns:a16="http://schemas.microsoft.com/office/drawing/2014/main" id="{E6DACBA0-125A-BA49-8B2C-11C4B81C9EDA}"/>
              </a:ext>
            </a:extLst>
          </p:cNvPr>
          <p:cNvPicPr>
            <a:picLocks noChangeAspect="1"/>
          </p:cNvPicPr>
          <p:nvPr/>
        </p:nvPicPr>
        <p:blipFill>
          <a:blip r:embed="rId3"/>
          <a:stretch>
            <a:fillRect/>
          </a:stretch>
        </p:blipFill>
        <p:spPr>
          <a:xfrm rot="869079" flipH="1">
            <a:off x="3865066" y="4448936"/>
            <a:ext cx="2184598" cy="1902715"/>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79494EA3-2E0E-E643-936C-359765FD08B1}"/>
              </a:ext>
            </a:extLst>
          </p:cNvPr>
          <p:cNvSpPr txBox="1"/>
          <p:nvPr/>
        </p:nvSpPr>
        <p:spPr>
          <a:xfrm>
            <a:off x="419806" y="923838"/>
            <a:ext cx="3570208" cy="830997"/>
          </a:xfrm>
          <a:prstGeom prst="rect">
            <a:avLst/>
          </a:prstGeom>
          <a:noFill/>
        </p:spPr>
        <p:txBody>
          <a:bodyPr wrap="none" rtlCol="0">
            <a:spAutoFit/>
          </a:bodyPr>
          <a:lstStyle/>
          <a:p>
            <a:r>
              <a:rPr kumimoji="1" lang="ja-JP" altLang="en-US"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デジタル化できること</a:t>
            </a:r>
            <a:r>
              <a:rPr kumimoji="1"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は</a:t>
            </a:r>
            <a:endParaRPr kumimoji="1"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全てデジタル化</a:t>
            </a:r>
            <a:r>
              <a:rPr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される</a:t>
            </a:r>
            <a:endParaRPr kumimoji="1"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C8A24CE-3661-7947-9D1D-65F19CAEC52E}"/>
              </a:ext>
            </a:extLst>
          </p:cNvPr>
          <p:cNvSpPr txBox="1"/>
          <p:nvPr/>
        </p:nvSpPr>
        <p:spPr>
          <a:xfrm>
            <a:off x="3563264" y="3603738"/>
            <a:ext cx="2031325" cy="738664"/>
          </a:xfrm>
          <a:prstGeom prst="rect">
            <a:avLst/>
          </a:prstGeom>
          <a:noFill/>
        </p:spPr>
        <p:txBody>
          <a:bodyPr wrap="none" rtlCol="0">
            <a:spAutoFit/>
          </a:bodyPr>
          <a:lstStyle/>
          <a:p>
            <a:pPr algn="ctr"/>
            <a:r>
              <a:rPr lang="ja-JP" altLang="en-US" sz="2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デジタルの渦</a:t>
            </a:r>
            <a:endParaRPr lang="en-US" altLang="ja-JP" sz="2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Vortex</a:t>
            </a:r>
          </a:p>
        </p:txBody>
      </p:sp>
      <p:sp>
        <p:nvSpPr>
          <p:cNvPr id="14" name="テキスト ボックス 13">
            <a:extLst>
              <a:ext uri="{FF2B5EF4-FFF2-40B4-BE49-F238E27FC236}">
                <a16:creationId xmlns:a16="http://schemas.microsoft.com/office/drawing/2014/main" id="{DAA91826-E21B-7240-A390-ADB904B410D0}"/>
              </a:ext>
            </a:extLst>
          </p:cNvPr>
          <p:cNvSpPr txBox="1"/>
          <p:nvPr/>
        </p:nvSpPr>
        <p:spPr>
          <a:xfrm>
            <a:off x="5022316" y="5676138"/>
            <a:ext cx="3877985" cy="830997"/>
          </a:xfrm>
          <a:prstGeom prst="rect">
            <a:avLst/>
          </a:prstGeom>
          <a:noFill/>
        </p:spPr>
        <p:txBody>
          <a:bodyPr wrap="none" rtlCol="0">
            <a:spAutoFit/>
          </a:bodyPr>
          <a:lstStyle/>
          <a:p>
            <a:pPr algn="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デジタル化できないこと</a:t>
            </a:r>
            <a:r>
              <a:rPr kumimoji="1" lang="ja-JP" altLang="en-US" sz="2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a:t>
            </a:r>
            <a:endParaRPr kumimoji="1" lang="en-US" altLang="ja-JP" sz="2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価値が高まる</a:t>
            </a:r>
            <a:endPar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1FA6C8C-D69B-814B-8FC6-5C69A92D4258}"/>
              </a:ext>
            </a:extLst>
          </p:cNvPr>
          <p:cNvSpPr txBox="1"/>
          <p:nvPr/>
        </p:nvSpPr>
        <p:spPr>
          <a:xfrm>
            <a:off x="6568507" y="862282"/>
            <a:ext cx="1980029" cy="954107"/>
          </a:xfrm>
          <a:prstGeom prst="rect">
            <a:avLst/>
          </a:prstGeom>
          <a:noFill/>
        </p:spPr>
        <p:txBody>
          <a:bodyPr wrap="none" rtlCol="0">
            <a:spAutoFit/>
          </a:bodyPr>
          <a:lstStyle/>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endParaRPr lang="en-US" altLang="ja-JP" sz="28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領域の拡大</a:t>
            </a:r>
            <a:endParaRPr kumimoji="1"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D44C58F-77FC-414E-BC4F-0F0DC1D80801}"/>
              </a:ext>
            </a:extLst>
          </p:cNvPr>
          <p:cNvSpPr txBox="1"/>
          <p:nvPr/>
        </p:nvSpPr>
        <p:spPr>
          <a:xfrm>
            <a:off x="545836" y="5572330"/>
            <a:ext cx="1980029" cy="954107"/>
          </a:xfrm>
          <a:prstGeom prst="rect">
            <a:avLst/>
          </a:prstGeom>
          <a:noFill/>
        </p:spPr>
        <p:txBody>
          <a:bodyPr wrap="none" rtlCol="0">
            <a:spAutoFit/>
          </a:bodyPr>
          <a:lstStyle/>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体験／感性</a:t>
            </a:r>
            <a:endParaRPr kumimoji="1" lang="en-US" altLang="ja-JP" sz="28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価値の</a:t>
            </a:r>
            <a:r>
              <a:rPr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a:t>
            </a:r>
            <a:endPar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B5CD7BE2-F3C0-9741-B09E-A4F2D80BC39F}"/>
              </a:ext>
            </a:extLst>
          </p:cNvPr>
          <p:cNvSpPr txBox="1"/>
          <p:nvPr/>
        </p:nvSpPr>
        <p:spPr>
          <a:xfrm>
            <a:off x="496943" y="4937065"/>
            <a:ext cx="2077813" cy="707886"/>
          </a:xfrm>
          <a:prstGeom prst="rect">
            <a:avLst/>
          </a:prstGeom>
          <a:noFill/>
        </p:spPr>
        <p:txBody>
          <a:bodyPr wrap="none" rtlCol="0">
            <a:spAutoFit/>
          </a:bodyPr>
          <a:lstStyle/>
          <a:p>
            <a:r>
              <a:rPr kumimoji="1" lang="en-US" altLang="ja-JP" sz="4000" b="1"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kumimoji="1" lang="en-US" altLang="ja-JP" sz="120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en-US" altLang="ja-JP" sz="105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a:t>
            </a:r>
            <a:r>
              <a:rPr kumimoji="1" lang="en-US" altLang="ja-JP" sz="105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ser </a:t>
            </a:r>
            <a:r>
              <a:rPr kumimoji="1" lang="en-US" altLang="ja-JP" sz="1050" dirty="0" err="1">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eXperience</a:t>
            </a:r>
            <a:endParaRPr kumimoji="1" lang="ja-JP" altLang="en-US" sz="105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937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4" grpId="0"/>
      <p:bldP spid="15" grpId="0"/>
      <p:bldP spid="16"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238617D2-3C61-A046-A529-0F13BD78BE02}"/>
              </a:ext>
            </a:extLst>
          </p:cNvPr>
          <p:cNvSpPr/>
          <p:nvPr/>
        </p:nvSpPr>
        <p:spPr>
          <a:xfrm>
            <a:off x="814011" y="2406006"/>
            <a:ext cx="318548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ビジネスの前提を再定義する</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2134591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が注目される背景</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648192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2EC53C-59B4-204C-98CE-448A08CDB6F3}"/>
              </a:ext>
            </a:extLst>
          </p:cNvPr>
          <p:cNvSpPr>
            <a:spLocks noGrp="1"/>
          </p:cNvSpPr>
          <p:nvPr>
            <p:ph type="title"/>
          </p:nvPr>
        </p:nvSpPr>
        <p:spPr/>
        <p:txBody>
          <a:bodyPr/>
          <a:lstStyle/>
          <a:p>
            <a:r>
              <a:rPr lang="ja-JP" altLang="en-US"/>
              <a:t>もっと自由な移動を：</a:t>
            </a:r>
            <a:r>
              <a:rPr lang="en-US" altLang="ja-JP" dirty="0"/>
              <a:t>Easy Ride</a:t>
            </a:r>
            <a:endParaRPr kumimoji="1" lang="ja-JP" altLang="en-US"/>
          </a:p>
        </p:txBody>
      </p:sp>
      <p:sp>
        <p:nvSpPr>
          <p:cNvPr id="4" name="正方形/長方形 3">
            <a:extLst>
              <a:ext uri="{FF2B5EF4-FFF2-40B4-BE49-F238E27FC236}">
                <a16:creationId xmlns:a16="http://schemas.microsoft.com/office/drawing/2014/main" id="{9A0069B4-D9B6-ED45-9FD1-11AE39059A24}"/>
              </a:ext>
            </a:extLst>
          </p:cNvPr>
          <p:cNvSpPr/>
          <p:nvPr/>
        </p:nvSpPr>
        <p:spPr>
          <a:xfrm>
            <a:off x="2163029" y="1064463"/>
            <a:ext cx="4817941" cy="338554"/>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日産と</a:t>
            </a:r>
            <a:r>
              <a:rPr lang="en-US" altLang="ja-JP" sz="1600" dirty="0" err="1">
                <a:solidFill>
                  <a:srgbClr val="0070C0"/>
                </a:solidFill>
                <a:latin typeface="Meiryo" panose="020B0604030504040204" pitchFamily="34" charset="-128"/>
                <a:ea typeface="Meiryo" panose="020B0604030504040204" pitchFamily="34" charset="-128"/>
              </a:rPr>
              <a:t>DeNA</a:t>
            </a:r>
            <a:r>
              <a:rPr lang="ja-JP" altLang="en-US" sz="1600">
                <a:solidFill>
                  <a:srgbClr val="0070C0"/>
                </a:solidFill>
                <a:latin typeface="Meiryo" panose="020B0604030504040204" pitchFamily="34" charset="-128"/>
                <a:ea typeface="Meiryo" panose="020B0604030504040204" pitchFamily="34" charset="-128"/>
              </a:rPr>
              <a:t>が仕掛ける移動サービス</a:t>
            </a:r>
          </a:p>
        </p:txBody>
      </p:sp>
      <p:pic>
        <p:nvPicPr>
          <p:cNvPr id="3" name="オンライン メディア 2" descr="æ¥ç£èªåè»ã¨DeNAãç¡äººéè»¢è»ä¸¡ã«ããäº¤éãµã¼ãã¹ãEasy Rideããçºè¡¨">
            <a:hlinkClick r:id="" action="ppaction://media"/>
            <a:extLst>
              <a:ext uri="{FF2B5EF4-FFF2-40B4-BE49-F238E27FC236}">
                <a16:creationId xmlns:a16="http://schemas.microsoft.com/office/drawing/2014/main" id="{1400BA7B-3543-FA4F-98D5-CAD8D81DF354}"/>
              </a:ext>
            </a:extLst>
          </p:cNvPr>
          <p:cNvPicPr>
            <a:picLocks noRot="1" noChangeAspect="1"/>
          </p:cNvPicPr>
          <p:nvPr>
            <a:videoFile r:link="rId1"/>
          </p:nvPr>
        </p:nvPicPr>
        <p:blipFill>
          <a:blip r:embed="rId4"/>
          <a:stretch>
            <a:fillRect/>
          </a:stretch>
        </p:blipFill>
        <p:spPr>
          <a:xfrm>
            <a:off x="230400" y="1458913"/>
            <a:ext cx="8686800" cy="4886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141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4117201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282232" y="12377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ja-JP"/>
              <a:t>競争環境の変化</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31</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2079" y="2168275"/>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6232" y="2168276"/>
            <a:ext cx="3013833"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3764500" y="1941894"/>
            <a:ext cx="1615002" cy="1571045"/>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02959" y="2558243"/>
            <a:ext cx="800219" cy="461665"/>
          </a:xfrm>
          <a:prstGeom prst="rect">
            <a:avLst/>
          </a:prstGeom>
          <a:noFill/>
        </p:spPr>
        <p:txBody>
          <a:bodyPr wrap="none" rtlCol="0">
            <a:spAutoFit/>
          </a:bodyPr>
          <a:lstStyle/>
          <a:p>
            <a:pPr algn="ctr"/>
            <a:r>
              <a:rPr kumimoji="1" lang="ja-JP" altLang="en-US" sz="2400" b="1" dirty="0">
                <a:solidFill>
                  <a:srgbClr val="FFFF00"/>
                </a:solidFill>
                <a:latin typeface="Meiryo" panose="020B0604030504040204" pitchFamily="34" charset="-128"/>
                <a:ea typeface="Meiryo" panose="020B0604030504040204" pitchFamily="34" charset="-128"/>
              </a:rPr>
              <a:t>破壊</a:t>
            </a:r>
          </a:p>
        </p:txBody>
      </p:sp>
      <p:sp>
        <p:nvSpPr>
          <p:cNvPr id="15" name="正方形/長方形 14">
            <a:extLst>
              <a:ext uri="{FF2B5EF4-FFF2-40B4-BE49-F238E27FC236}">
                <a16:creationId xmlns:a16="http://schemas.microsoft.com/office/drawing/2014/main" id="{E65BC1E8-1BBF-4142-9BC1-D8ECC03D3D19}"/>
              </a:ext>
            </a:extLst>
          </p:cNvPr>
          <p:cNvSpPr/>
          <p:nvPr/>
        </p:nvSpPr>
        <p:spPr>
          <a:xfrm>
            <a:off x="1253726" y="1345676"/>
            <a:ext cx="6579536" cy="707886"/>
          </a:xfrm>
          <a:prstGeom prst="rect">
            <a:avLst/>
          </a:prstGeom>
        </p:spPr>
        <p:txBody>
          <a:bodyPr wrap="square">
            <a:spAutoFit/>
          </a:bodyPr>
          <a:lstStyle/>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業界</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の枠組みの中で起こる変化に適切</a:t>
            </a: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に対処</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できれば</a:t>
            </a:r>
            <a:endPar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事業</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は維持され成長できる</a:t>
            </a:r>
            <a:r>
              <a:rPr lang="ja-JP" altLang="ja-JP" sz="2000" dirty="0">
                <a:solidFill>
                  <a:schemeClr val="bg1"/>
                </a:solidFill>
                <a:latin typeface="Meiryo" panose="020B0604030504040204" pitchFamily="34" charset="-128"/>
                <a:ea typeface="Meiryo" panose="020B0604030504040204" pitchFamily="34" charset="-128"/>
              </a:rPr>
              <a:t> </a:t>
            </a:r>
            <a:endParaRPr lang="ja-JP" altLang="en-US" sz="2000" dirty="0">
              <a:solidFill>
                <a:schemeClr val="bg1"/>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4257C93E-AE1D-A74D-8397-EE49B9804C37}"/>
              </a:ext>
            </a:extLst>
          </p:cNvPr>
          <p:cNvGrpSpPr/>
          <p:nvPr/>
        </p:nvGrpSpPr>
        <p:grpSpPr>
          <a:xfrm>
            <a:off x="1231234" y="3602921"/>
            <a:ext cx="6637776" cy="2716959"/>
            <a:chOff x="1231234" y="3602921"/>
            <a:chExt cx="6637776" cy="2716959"/>
          </a:xfrm>
        </p:grpSpPr>
        <p:sp>
          <p:nvSpPr>
            <p:cNvPr id="21" name="正方形/長方形 20">
              <a:extLst>
                <a:ext uri="{FF2B5EF4-FFF2-40B4-BE49-F238E27FC236}">
                  <a16:creationId xmlns:a16="http://schemas.microsoft.com/office/drawing/2014/main" id="{31F8CBEA-9188-1044-B0FF-81BFBAD0115A}"/>
                </a:ext>
              </a:extLst>
            </p:cNvPr>
            <p:cNvSpPr/>
            <p:nvPr/>
          </p:nvSpPr>
          <p:spPr>
            <a:xfrm>
              <a:off x="1282232" y="5637722"/>
              <a:ext cx="6579536" cy="6821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282232" y="4197879"/>
              <a:ext cx="6579536" cy="140739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40" name="下矢印 39">
              <a:extLst>
                <a:ext uri="{FF2B5EF4-FFF2-40B4-BE49-F238E27FC236}">
                  <a16:creationId xmlns:a16="http://schemas.microsoft.com/office/drawing/2014/main" id="{33D4744B-7B5D-AF47-AAC2-1DFC8F6522AE}"/>
                </a:ext>
              </a:extLst>
            </p:cNvPr>
            <p:cNvSpPr/>
            <p:nvPr/>
          </p:nvSpPr>
          <p:spPr>
            <a:xfrm rot="10800000">
              <a:off x="4179135" y="3602921"/>
              <a:ext cx="800218" cy="726839"/>
            </a:xfrm>
            <a:prstGeom prst="downArrow">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7" name="正方形/長方形 6">
              <a:extLst>
                <a:ext uri="{FF2B5EF4-FFF2-40B4-BE49-F238E27FC236}">
                  <a16:creationId xmlns:a16="http://schemas.microsoft.com/office/drawing/2014/main" id="{2DB16B5D-1EFE-D442-999E-F470CE3C5588}"/>
                </a:ext>
              </a:extLst>
            </p:cNvPr>
            <p:cNvSpPr/>
            <p:nvPr/>
          </p:nvSpPr>
          <p:spPr>
            <a:xfrm>
              <a:off x="1231234" y="4892833"/>
              <a:ext cx="6579535" cy="646331"/>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rPr>
                <a:t>加速するビジネス環境の変化、予期せぬ異業種からの参入</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ひとつの優位性を維持できる期間は極めて短くなっている</a:t>
              </a:r>
            </a:p>
          </p:txBody>
        </p:sp>
        <p:sp>
          <p:nvSpPr>
            <p:cNvPr id="19" name="正方形/長方形 18">
              <a:extLst>
                <a:ext uri="{FF2B5EF4-FFF2-40B4-BE49-F238E27FC236}">
                  <a16:creationId xmlns:a16="http://schemas.microsoft.com/office/drawing/2014/main" id="{585D986E-D997-5E4D-8A6B-F2B575E3B377}"/>
                </a:ext>
              </a:extLst>
            </p:cNvPr>
            <p:cNvSpPr/>
            <p:nvPr/>
          </p:nvSpPr>
          <p:spPr>
            <a:xfrm>
              <a:off x="1289475" y="4345001"/>
              <a:ext cx="6579535" cy="707886"/>
            </a:xfrm>
            <a:prstGeom prst="rect">
              <a:avLst/>
            </a:prstGeom>
          </p:spPr>
          <p:txBody>
            <a:bodyPr wrap="square">
              <a:spAutoFit/>
            </a:bodyPr>
            <a:lstStyle/>
            <a:p>
              <a:pPr algn="ctr"/>
              <a:r>
                <a:rPr lang="ja-JP" altLang="en-US" sz="4000" b="1">
                  <a:solidFill>
                    <a:schemeClr val="bg1"/>
                  </a:solidFill>
                  <a:latin typeface="Meiryo" panose="020B0604030504040204" pitchFamily="34" charset="-128"/>
                  <a:ea typeface="Meiryo" panose="020B0604030504040204" pitchFamily="34" charset="-128"/>
                </a:rPr>
                <a:t>ハイパーコンペティション</a:t>
              </a:r>
            </a:p>
          </p:txBody>
        </p:sp>
        <p:sp>
          <p:nvSpPr>
            <p:cNvPr id="9" name="正方形/長方形 8">
              <a:extLst>
                <a:ext uri="{FF2B5EF4-FFF2-40B4-BE49-F238E27FC236}">
                  <a16:creationId xmlns:a16="http://schemas.microsoft.com/office/drawing/2014/main" id="{2B796AD6-4248-4E49-ADE6-3C2F12806109}"/>
                </a:ext>
              </a:extLst>
            </p:cNvPr>
            <p:cNvSpPr/>
            <p:nvPr/>
          </p:nvSpPr>
          <p:spPr>
            <a:xfrm>
              <a:off x="1250376" y="5771148"/>
              <a:ext cx="6582886" cy="400110"/>
            </a:xfrm>
            <a:prstGeom prst="rect">
              <a:avLst/>
            </a:prstGeom>
          </p:spPr>
          <p:txBody>
            <a:bodyPr wrap="square">
              <a:spAutoFit/>
            </a:bodyPr>
            <a:lstStyle/>
            <a:p>
              <a:pPr algn="ctr"/>
              <a:r>
                <a:rPr lang="ja-JP" altLang="ja-JP"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市場の変化に合わせて、戦略を動かし続ける</a:t>
              </a: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しかない</a:t>
              </a:r>
              <a:r>
                <a:rPr lang="ja-JP" altLang="ja-JP" sz="2000" b="1">
                  <a:solidFill>
                    <a:schemeClr val="bg1"/>
                  </a:solidFill>
                  <a:latin typeface="Meiryo" panose="020B0604030504040204" pitchFamily="34" charset="-128"/>
                  <a:ea typeface="Meiryo" panose="020B0604030504040204" pitchFamily="34" charset="-128"/>
                </a:rPr>
                <a:t> </a:t>
              </a:r>
              <a:endParaRPr lang="ja-JP" altLang="en-US" sz="2000" b="1">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8879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右矢印 35">
            <a:extLst>
              <a:ext uri="{FF2B5EF4-FFF2-40B4-BE49-F238E27FC236}">
                <a16:creationId xmlns:a16="http://schemas.microsoft.com/office/drawing/2014/main" id="{3E6A0179-FA6C-CA40-8A22-8CCCCF9E2072}"/>
              </a:ext>
            </a:extLst>
          </p:cNvPr>
          <p:cNvSpPr/>
          <p:nvPr/>
        </p:nvSpPr>
        <p:spPr>
          <a:xfrm rot="2312716">
            <a:off x="2984645" y="3417558"/>
            <a:ext cx="4011189" cy="877850"/>
          </a:xfrm>
          <a:prstGeom prst="rightArrow">
            <a:avLst>
              <a:gd name="adj1" fmla="val 50000"/>
              <a:gd name="adj2" fmla="val 57444"/>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曲折矢印 33">
            <a:extLst>
              <a:ext uri="{FF2B5EF4-FFF2-40B4-BE49-F238E27FC236}">
                <a16:creationId xmlns:a16="http://schemas.microsoft.com/office/drawing/2014/main" id="{F395F8AA-E421-884B-A96A-0D2D6E0ECF81}"/>
              </a:ext>
            </a:extLst>
          </p:cNvPr>
          <p:cNvSpPr/>
          <p:nvPr/>
        </p:nvSpPr>
        <p:spPr>
          <a:xfrm rot="5400000">
            <a:off x="4267118" y="1614092"/>
            <a:ext cx="3193630" cy="3776403"/>
          </a:xfrm>
          <a:prstGeom prst="bentArrow">
            <a:avLst>
              <a:gd name="adj1" fmla="val 14381"/>
              <a:gd name="adj2" fmla="val 14571"/>
              <a:gd name="adj3" fmla="val 17795"/>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曲折矢印 37">
            <a:extLst>
              <a:ext uri="{FF2B5EF4-FFF2-40B4-BE49-F238E27FC236}">
                <a16:creationId xmlns:a16="http://schemas.microsoft.com/office/drawing/2014/main" id="{50466061-3DCD-484D-BA6C-A8D69912701A}"/>
              </a:ext>
            </a:extLst>
          </p:cNvPr>
          <p:cNvSpPr/>
          <p:nvPr/>
        </p:nvSpPr>
        <p:spPr>
          <a:xfrm flipV="1">
            <a:off x="2193259" y="2483314"/>
            <a:ext cx="3776404" cy="3471189"/>
          </a:xfrm>
          <a:prstGeom prst="bentArrow">
            <a:avLst>
              <a:gd name="adj1" fmla="val 12811"/>
              <a:gd name="adj2" fmla="val 11518"/>
              <a:gd name="adj3" fmla="val 16399"/>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3172E16-3DDB-9B4C-9F56-D321893C0102}"/>
              </a:ext>
            </a:extLst>
          </p:cNvPr>
          <p:cNvSpPr>
            <a:spLocks noGrp="1"/>
          </p:cNvSpPr>
          <p:nvPr>
            <p:ph type="title"/>
          </p:nvPr>
        </p:nvSpPr>
        <p:spPr>
          <a:xfrm>
            <a:off x="230400" y="266400"/>
            <a:ext cx="8913600" cy="416221"/>
          </a:xfrm>
        </p:spPr>
        <p:txBody>
          <a:bodyPr/>
          <a:lstStyle/>
          <a:p>
            <a:r>
              <a:rPr lang="en-US" altLang="ja-JP" dirty="0"/>
              <a:t>VUCA</a:t>
            </a:r>
            <a:r>
              <a:rPr lang="ja-JP" altLang="en-US"/>
              <a:t>とは何か</a:t>
            </a:r>
            <a:endParaRPr kumimoji="1" lang="ja-JP" altLang="en-US"/>
          </a:p>
        </p:txBody>
      </p:sp>
      <p:sp>
        <p:nvSpPr>
          <p:cNvPr id="3" name="正方形/長方形 2">
            <a:extLst>
              <a:ext uri="{FF2B5EF4-FFF2-40B4-BE49-F238E27FC236}">
                <a16:creationId xmlns:a16="http://schemas.microsoft.com/office/drawing/2014/main" id="{38D08EC1-F26D-E947-88C4-423A7D8EEC34}"/>
              </a:ext>
            </a:extLst>
          </p:cNvPr>
          <p:cNvSpPr/>
          <p:nvPr/>
        </p:nvSpPr>
        <p:spPr>
          <a:xfrm>
            <a:off x="1162498" y="1861822"/>
            <a:ext cx="3177470" cy="646331"/>
          </a:xfrm>
          <a:prstGeom prst="rect">
            <a:avLst/>
          </a:prstGeom>
        </p:spPr>
        <p:txBody>
          <a:bodyPr wrap="square">
            <a:spAutoFit/>
          </a:bodyPr>
          <a:lstStyle/>
          <a:p>
            <a:r>
              <a:rPr lang="ja-JP" altLang="en-US" b="1">
                <a:solidFill>
                  <a:srgbClr val="C00000"/>
                </a:solidFill>
                <a:latin typeface="Meiryo" panose="020B0604030504040204" pitchFamily="34" charset="-128"/>
                <a:ea typeface="Meiryo" panose="020B0604030504040204" pitchFamily="34" charset="-128"/>
              </a:rPr>
              <a:t>社会環境が複雑性を増し</a:t>
            </a:r>
            <a:endParaRPr lang="en-US" altLang="ja-JP" b="1" dirty="0">
              <a:solidFill>
                <a:srgbClr val="C00000"/>
              </a:solidFill>
              <a:latin typeface="Meiryo" panose="020B0604030504040204" pitchFamily="34" charset="-128"/>
              <a:ea typeface="Meiryo" panose="020B0604030504040204" pitchFamily="34" charset="-128"/>
            </a:endParaRPr>
          </a:p>
          <a:p>
            <a:r>
              <a:rPr lang="ja-JP" altLang="en-US" b="1">
                <a:solidFill>
                  <a:srgbClr val="C00000"/>
                </a:solidFill>
                <a:latin typeface="Meiryo" panose="020B0604030504040204" pitchFamily="34" charset="-128"/>
                <a:ea typeface="Meiryo" panose="020B0604030504040204" pitchFamily="34" charset="-128"/>
              </a:rPr>
              <a:t>将来の予測が困難な状況</a:t>
            </a:r>
          </a:p>
        </p:txBody>
      </p:sp>
      <p:cxnSp>
        <p:nvCxnSpPr>
          <p:cNvPr id="5" name="直線矢印コネクタ 4">
            <a:extLst>
              <a:ext uri="{FF2B5EF4-FFF2-40B4-BE49-F238E27FC236}">
                <a16:creationId xmlns:a16="http://schemas.microsoft.com/office/drawing/2014/main" id="{280BBF5D-FF7A-7746-86B1-F1D9DDE4BE38}"/>
              </a:ext>
            </a:extLst>
          </p:cNvPr>
          <p:cNvCxnSpPr>
            <a:cxnSpLocks/>
          </p:cNvCxnSpPr>
          <p:nvPr/>
        </p:nvCxnSpPr>
        <p:spPr>
          <a:xfrm flipV="1">
            <a:off x="1047624" y="1882240"/>
            <a:ext cx="20730" cy="426563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051ABF93-EAE8-4246-8F1D-D03E6909EC8E}"/>
              </a:ext>
            </a:extLst>
          </p:cNvPr>
          <p:cNvCxnSpPr>
            <a:cxnSpLocks/>
          </p:cNvCxnSpPr>
          <p:nvPr/>
        </p:nvCxnSpPr>
        <p:spPr>
          <a:xfrm flipV="1">
            <a:off x="1047624" y="6152597"/>
            <a:ext cx="729703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03961AE0-4011-9941-869D-7B582194FB41}"/>
              </a:ext>
            </a:extLst>
          </p:cNvPr>
          <p:cNvSpPr txBox="1"/>
          <p:nvPr/>
        </p:nvSpPr>
        <p:spPr>
          <a:xfrm>
            <a:off x="959794" y="6161089"/>
            <a:ext cx="1082348" cy="307777"/>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現状の理解</a:t>
            </a:r>
            <a:endParaRPr kumimoji="1" lang="ja-JP" altLang="en-US" sz="14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167CFA8-744F-F541-A0BA-C414CF32E1A2}"/>
              </a:ext>
            </a:extLst>
          </p:cNvPr>
          <p:cNvSpPr txBox="1"/>
          <p:nvPr/>
        </p:nvSpPr>
        <p:spPr>
          <a:xfrm>
            <a:off x="686470" y="5211010"/>
            <a:ext cx="400110" cy="990015"/>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結果の予測</a:t>
            </a:r>
            <a:endParaRPr kumimoji="1" lang="ja-JP" altLang="en-US" sz="14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1442588-375A-4F4A-AC85-1C7EBF468BFC}"/>
              </a:ext>
            </a:extLst>
          </p:cNvPr>
          <p:cNvSpPr txBox="1"/>
          <p:nvPr/>
        </p:nvSpPr>
        <p:spPr>
          <a:xfrm>
            <a:off x="686470" y="1833813"/>
            <a:ext cx="400110" cy="451406"/>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76568CD-FBBB-2E42-B0A6-FABB5C2959F5}"/>
              </a:ext>
            </a:extLst>
          </p:cNvPr>
          <p:cNvSpPr txBox="1"/>
          <p:nvPr/>
        </p:nvSpPr>
        <p:spPr>
          <a:xfrm>
            <a:off x="7913791" y="6195033"/>
            <a:ext cx="543739" cy="307777"/>
          </a:xfrm>
          <a:prstGeom prst="rect">
            <a:avLst/>
          </a:prstGeom>
          <a:noFill/>
        </p:spPr>
        <p:txBody>
          <a:bodyPr vert="horz"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22E2B68-D6AF-4446-B83E-7A84E9013576}"/>
              </a:ext>
            </a:extLst>
          </p:cNvPr>
          <p:cNvSpPr/>
          <p:nvPr/>
        </p:nvSpPr>
        <p:spPr>
          <a:xfrm>
            <a:off x="4892294" y="2181931"/>
            <a:ext cx="3297944" cy="707886"/>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テクノロジーの進化や社会常識の変化など、価値観や社会の仕組みなどが猛烈なスピードで変化し、先の見通しを立てることが困難。変化の度合いや割合も大きく、変動性を予想するのは難しくなっている</a:t>
            </a:r>
            <a:endParaRPr lang="en-US" altLang="ja-JP" sz="1000" dirty="0">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92E902-3855-3E42-8DDE-A4ADBACCF623}"/>
              </a:ext>
            </a:extLst>
          </p:cNvPr>
          <p:cNvSpPr/>
          <p:nvPr/>
        </p:nvSpPr>
        <p:spPr>
          <a:xfrm>
            <a:off x="3429467" y="2980134"/>
            <a:ext cx="2725874"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U</a:t>
            </a:r>
            <a:r>
              <a:rPr lang="ja-JP" altLang="en-US" sz="1600">
                <a:latin typeface="Meiryo" panose="020B0604030504040204" pitchFamily="34" charset="-128"/>
                <a:ea typeface="Meiryo" panose="020B0604030504040204" pitchFamily="34" charset="-128"/>
              </a:rPr>
              <a:t>ncertainty（不確実性）</a:t>
            </a:r>
          </a:p>
        </p:txBody>
      </p:sp>
      <p:sp>
        <p:nvSpPr>
          <p:cNvPr id="20" name="正方形/長方形 19">
            <a:extLst>
              <a:ext uri="{FF2B5EF4-FFF2-40B4-BE49-F238E27FC236}">
                <a16:creationId xmlns:a16="http://schemas.microsoft.com/office/drawing/2014/main" id="{92681D57-BE12-6549-BE17-021DA2CED435}"/>
              </a:ext>
            </a:extLst>
          </p:cNvPr>
          <p:cNvSpPr/>
          <p:nvPr/>
        </p:nvSpPr>
        <p:spPr>
          <a:xfrm>
            <a:off x="4892294" y="1886525"/>
            <a:ext cx="2121863" cy="400110"/>
          </a:xfrm>
          <a:prstGeom prst="rect">
            <a:avLst/>
          </a:prstGeom>
        </p:spPr>
        <p:txBody>
          <a:bodyPr wrap="none">
            <a:spAutoFit/>
          </a:bodyPr>
          <a:lstStyle/>
          <a:p>
            <a:r>
              <a:rPr lang="en" altLang="ja-JP" sz="2000" b="1" dirty="0">
                <a:solidFill>
                  <a:srgbClr val="454545"/>
                </a:solidFill>
                <a:latin typeface="Meiryo" panose="020B0604030504040204" pitchFamily="34" charset="-128"/>
                <a:ea typeface="Meiryo" panose="020B0604030504040204" pitchFamily="34" charset="-128"/>
              </a:rPr>
              <a:t>V</a:t>
            </a:r>
            <a:r>
              <a:rPr lang="en" altLang="ja-JP" sz="1600" dirty="0">
                <a:solidFill>
                  <a:srgbClr val="454545"/>
                </a:solidFill>
                <a:latin typeface="Meiryo" panose="020B0604030504040204" pitchFamily="34" charset="-128"/>
                <a:ea typeface="Meiryo" panose="020B0604030504040204" pitchFamily="34" charset="-128"/>
              </a:rPr>
              <a:t>olatility</a:t>
            </a:r>
            <a:r>
              <a:rPr lang="ja-JP" altLang="en" sz="1600">
                <a:solidFill>
                  <a:srgbClr val="454545"/>
                </a:solidFill>
                <a:latin typeface="Meiryo" panose="020B0604030504040204" pitchFamily="34" charset="-128"/>
                <a:ea typeface="Meiryo" panose="020B0604030504040204" pitchFamily="34" charset="-128"/>
              </a:rPr>
              <a:t>（</a:t>
            </a:r>
            <a:r>
              <a:rPr lang="ja-JP" altLang="en-US" sz="1600">
                <a:solidFill>
                  <a:srgbClr val="454545"/>
                </a:solidFill>
                <a:latin typeface="Meiryo" panose="020B0604030504040204" pitchFamily="34" charset="-128"/>
                <a:ea typeface="Meiryo" panose="020B0604030504040204" pitchFamily="34" charset="-128"/>
              </a:rPr>
              <a:t>変動性）</a:t>
            </a:r>
            <a:endParaRPr lang="ja-JP" altLang="en-US" sz="1600" i="0">
              <a:solidFill>
                <a:srgbClr val="454545"/>
              </a:solidFill>
              <a:effectLst/>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6935031-8C5F-174B-9B0B-92929306842E}"/>
              </a:ext>
            </a:extLst>
          </p:cNvPr>
          <p:cNvSpPr/>
          <p:nvPr/>
        </p:nvSpPr>
        <p:spPr>
          <a:xfrm>
            <a:off x="3447749" y="3294227"/>
            <a:ext cx="3297945" cy="707886"/>
          </a:xfrm>
          <a:prstGeom prst="rect">
            <a:avLst/>
          </a:prstGeom>
        </p:spPr>
        <p:txBody>
          <a:bodyPr wrap="square">
            <a:spAutoFit/>
          </a:bodyPr>
          <a:lstStyle/>
          <a:p>
            <a:pPr fontAlgn="base"/>
            <a:r>
              <a:rPr lang="ja-JP" altLang="en-US" sz="1000">
                <a:solidFill>
                  <a:srgbClr val="222222"/>
                </a:solidFill>
                <a:latin typeface="メイリオ" panose="020B0604030504040204" pitchFamily="34" charset="-128"/>
                <a:ea typeface="メイリオ" panose="020B0604030504040204" pitchFamily="34" charset="-128"/>
              </a:rPr>
              <a:t>イギリスの</a:t>
            </a:r>
            <a:r>
              <a:rPr lang="en" altLang="ja-JP" sz="1000" dirty="0">
                <a:solidFill>
                  <a:srgbClr val="222222"/>
                </a:solidFill>
                <a:latin typeface="メイリオ" panose="020B0604030504040204" pitchFamily="34" charset="-128"/>
                <a:ea typeface="メイリオ" panose="020B0604030504040204" pitchFamily="34" charset="-128"/>
              </a:rPr>
              <a:t>EU</a:t>
            </a:r>
            <a:r>
              <a:rPr lang="ja-JP" altLang="en-US" sz="1000">
                <a:solidFill>
                  <a:srgbClr val="222222"/>
                </a:solidFill>
                <a:latin typeface="メイリオ" panose="020B0604030504040204" pitchFamily="34" charset="-128"/>
                <a:ea typeface="メイリオ" panose="020B0604030504040204" pitchFamily="34" charset="-128"/>
              </a:rPr>
              <a:t>離脱、米中貿易戦、民族間紛争など、</a:t>
            </a:r>
            <a:r>
              <a:rPr lang="ja-JP" altLang="en-US" sz="1000">
                <a:solidFill>
                  <a:srgbClr val="222222"/>
                </a:solidFill>
                <a:latin typeface="inherit"/>
                <a:ea typeface="メイリオ" panose="020B0604030504040204" pitchFamily="34" charset="-128"/>
              </a:rPr>
              <a:t>現代を取り巻く情勢は、予断を許さなない状況</a:t>
            </a:r>
            <a:r>
              <a:rPr lang="ja-JP" altLang="en-US" sz="1000">
                <a:solidFill>
                  <a:srgbClr val="222222"/>
                </a:solidFill>
                <a:latin typeface="メイリオ" panose="020B0604030504040204" pitchFamily="34" charset="-128"/>
                <a:ea typeface="メイリオ" panose="020B0604030504040204" pitchFamily="34" charset="-128"/>
              </a:rPr>
              <a:t>であって、さまざまなリスクに対応しなければならない状況に置かれている。</a:t>
            </a:r>
            <a:endParaRPr lang="ja-JP" altLang="en-US" sz="1000" i="0">
              <a:solidFill>
                <a:srgbClr val="222222"/>
              </a:solidFill>
              <a:effectLst/>
              <a:latin typeface="メイリオ" panose="020B0604030504040204" pitchFamily="34" charset="-128"/>
              <a:ea typeface="メイリオ" panose="020B0604030504040204" pitchFamily="34" charset="-128"/>
            </a:endParaRPr>
          </a:p>
        </p:txBody>
      </p:sp>
      <p:sp>
        <p:nvSpPr>
          <p:cNvPr id="24" name="正方形/長方形 23">
            <a:extLst>
              <a:ext uri="{FF2B5EF4-FFF2-40B4-BE49-F238E27FC236}">
                <a16:creationId xmlns:a16="http://schemas.microsoft.com/office/drawing/2014/main" id="{31D2EA21-F11A-CC4D-815C-E4687793EB71}"/>
              </a:ext>
            </a:extLst>
          </p:cNvPr>
          <p:cNvSpPr/>
          <p:nvPr/>
        </p:nvSpPr>
        <p:spPr>
          <a:xfrm>
            <a:off x="2438095" y="4109139"/>
            <a:ext cx="2107565"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C</a:t>
            </a:r>
            <a:r>
              <a:rPr lang="ja-JP" altLang="en-US" sz="1400">
                <a:latin typeface="Meiryo" panose="020B0604030504040204" pitchFamily="34" charset="-128"/>
                <a:ea typeface="Meiryo" panose="020B0604030504040204" pitchFamily="34" charset="-128"/>
              </a:rPr>
              <a:t>omplexity（複雑性）</a:t>
            </a:r>
          </a:p>
        </p:txBody>
      </p:sp>
      <p:sp>
        <p:nvSpPr>
          <p:cNvPr id="25" name="正方形/長方形 24">
            <a:extLst>
              <a:ext uri="{FF2B5EF4-FFF2-40B4-BE49-F238E27FC236}">
                <a16:creationId xmlns:a16="http://schemas.microsoft.com/office/drawing/2014/main" id="{43741FC4-902E-C546-8FA4-EF17546FD5BC}"/>
              </a:ext>
            </a:extLst>
          </p:cNvPr>
          <p:cNvSpPr/>
          <p:nvPr/>
        </p:nvSpPr>
        <p:spPr>
          <a:xfrm>
            <a:off x="2438095" y="4391221"/>
            <a:ext cx="3144964" cy="707886"/>
          </a:xfrm>
          <a:prstGeom prst="rect">
            <a:avLst/>
          </a:prstGeom>
        </p:spPr>
        <p:txBody>
          <a:bodyPr wrap="square">
            <a:spAutoFit/>
          </a:bodyPr>
          <a:lstStyle/>
          <a:p>
            <a:r>
              <a:rPr lang="ja-JP" altLang="en-US" sz="1000">
                <a:solidFill>
                  <a:srgbClr val="252525"/>
                </a:solidFill>
                <a:latin typeface="Meiryo" panose="020B0604030504040204" pitchFamily="34" charset="-128"/>
                <a:ea typeface="Meiryo" panose="020B0604030504040204" pitchFamily="34" charset="-128"/>
              </a:rPr>
              <a:t>一つの企業、一つの国で解決できる問題が極端に少なくなった。地球規模でパラメータが複雑に絡み合っているため、問題解決は単純ではなく、より一層困難なものになりつつある。</a:t>
            </a:r>
            <a:endParaRPr lang="ja-JP" altLang="en-US" sz="1000" b="0" i="0">
              <a:solidFill>
                <a:srgbClr val="252525"/>
              </a:solidFill>
              <a:effectLst/>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16219AE6-822D-564E-AB03-5EF7A7D27F3E}"/>
              </a:ext>
            </a:extLst>
          </p:cNvPr>
          <p:cNvSpPr/>
          <p:nvPr/>
        </p:nvSpPr>
        <p:spPr>
          <a:xfrm>
            <a:off x="1178751" y="5514605"/>
            <a:ext cx="3144964" cy="553998"/>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変動性、不確実性、複雑性がり、因果関係が不明、かつ前例のない出来事が増え、過去の実績や成功例に基づいた方法が通用しない時代となりつつある。</a:t>
            </a:r>
          </a:p>
        </p:txBody>
      </p:sp>
      <p:sp>
        <p:nvSpPr>
          <p:cNvPr id="28" name="正方形/長方形 27">
            <a:extLst>
              <a:ext uri="{FF2B5EF4-FFF2-40B4-BE49-F238E27FC236}">
                <a16:creationId xmlns:a16="http://schemas.microsoft.com/office/drawing/2014/main" id="{DBB0F172-4A20-0740-BAC9-B0E4AF941920}"/>
              </a:ext>
            </a:extLst>
          </p:cNvPr>
          <p:cNvSpPr/>
          <p:nvPr/>
        </p:nvSpPr>
        <p:spPr>
          <a:xfrm>
            <a:off x="1178751" y="5183101"/>
            <a:ext cx="2029017"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A</a:t>
            </a:r>
            <a:r>
              <a:rPr lang="ja-JP" altLang="en-US" sz="1400">
                <a:latin typeface="Meiryo" panose="020B0604030504040204" pitchFamily="34" charset="-128"/>
                <a:ea typeface="Meiryo" panose="020B0604030504040204" pitchFamily="34" charset="-128"/>
              </a:rPr>
              <a:t>mbiguity（曖昧性）</a:t>
            </a:r>
          </a:p>
        </p:txBody>
      </p:sp>
      <p:sp>
        <p:nvSpPr>
          <p:cNvPr id="29" name="正方形/長方形 28">
            <a:extLst>
              <a:ext uri="{FF2B5EF4-FFF2-40B4-BE49-F238E27FC236}">
                <a16:creationId xmlns:a16="http://schemas.microsoft.com/office/drawing/2014/main" id="{E389BE25-4D6D-DC45-B4C0-828EAC83F4F1}"/>
              </a:ext>
            </a:extLst>
          </p:cNvPr>
          <p:cNvSpPr/>
          <p:nvPr/>
        </p:nvSpPr>
        <p:spPr>
          <a:xfrm>
            <a:off x="744667" y="941121"/>
            <a:ext cx="7654665" cy="707886"/>
          </a:xfrm>
          <a:prstGeom prst="rect">
            <a:avLst/>
          </a:prstGeom>
        </p:spPr>
        <p:txBody>
          <a:bodyPr wrap="square">
            <a:spAutoFit/>
          </a:bodyPr>
          <a:lstStyle/>
          <a:p>
            <a:r>
              <a:rPr lang="en" altLang="ja-JP" sz="1600" b="1" dirty="0">
                <a:solidFill>
                  <a:srgbClr val="333333"/>
                </a:solidFill>
                <a:latin typeface="Meiryo" panose="020B0604030504040204" pitchFamily="34" charset="-128"/>
                <a:ea typeface="Meiryo" panose="020B0604030504040204" pitchFamily="34" charset="-128"/>
              </a:rPr>
              <a:t>VUCA(</a:t>
            </a:r>
            <a:r>
              <a:rPr lang="ja-JP" altLang="en-US" sz="1600" b="1">
                <a:solidFill>
                  <a:srgbClr val="333333"/>
                </a:solidFill>
                <a:latin typeface="Meiryo" panose="020B0604030504040204" pitchFamily="34" charset="-128"/>
                <a:ea typeface="Meiryo" panose="020B0604030504040204" pitchFamily="34" charset="-128"/>
              </a:rPr>
              <a:t>ブーカ</a:t>
            </a:r>
            <a:r>
              <a:rPr lang="en-US" altLang="ja-JP" sz="1600" b="1" dirty="0">
                <a:solidFill>
                  <a:srgbClr val="333333"/>
                </a:solidFill>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2016</a:t>
            </a:r>
            <a:r>
              <a:rPr lang="ja-JP" altLang="ja-JP" sz="1200">
                <a:latin typeface="Meiryo" panose="020B0604030504040204" pitchFamily="34" charset="-128"/>
                <a:ea typeface="Meiryo" panose="020B0604030504040204" pitchFamily="34" charset="-128"/>
              </a:rPr>
              <a:t>年のダボス会議（世界経済フォーラム）で使われ、注目されるようにな</a:t>
            </a:r>
            <a:r>
              <a:rPr lang="ja-JP" altLang="en-US" sz="1200">
                <a:latin typeface="Meiryo" panose="020B0604030504040204" pitchFamily="34" charset="-128"/>
                <a:ea typeface="Meiryo" panose="020B0604030504040204" pitchFamily="34" charset="-128"/>
              </a:rPr>
              <a:t>った</a:t>
            </a:r>
            <a:r>
              <a:rPr lang="ja-JP" altLang="ja-JP" sz="1200">
                <a:latin typeface="Meiryo" panose="020B0604030504040204" pitchFamily="34" charset="-128"/>
                <a:ea typeface="Meiryo" panose="020B0604030504040204" pitchFamily="34" charset="-128"/>
              </a:rPr>
              <a:t>。昨今は、ビジネスシーンでも一般的に使用されており、コロナ禍によって我々は身をもって体験している。働き方や組織のあり方、経営などの方針に関わる考え方の前提にもなってい</a:t>
            </a:r>
            <a:r>
              <a:rPr lang="ja-JP" altLang="en-US" sz="1200">
                <a:latin typeface="Meiryo" panose="020B0604030504040204" pitchFamily="34" charset="-128"/>
                <a:ea typeface="Meiryo" panose="020B0604030504040204" pitchFamily="34" charset="-128"/>
              </a:rPr>
              <a:t>る</a:t>
            </a:r>
            <a:r>
              <a:rPr lang="ja-JP" altLang="ja-JP" sz="1200">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EBE1C121-81B9-F04F-9C1E-117E44449A6C}"/>
              </a:ext>
            </a:extLst>
          </p:cNvPr>
          <p:cNvSpPr txBox="1"/>
          <p:nvPr/>
        </p:nvSpPr>
        <p:spPr>
          <a:xfrm>
            <a:off x="5947573" y="5279165"/>
            <a:ext cx="2441694" cy="830997"/>
          </a:xfrm>
          <a:prstGeom prst="rect">
            <a:avLst/>
          </a:prstGeom>
          <a:noFill/>
        </p:spPr>
        <p:txBody>
          <a:bodyPr wrap="none" rtlCol="0">
            <a:spAutoFit/>
          </a:bodyPr>
          <a:lstStyle/>
          <a:p>
            <a:pPr algn="r"/>
            <a:r>
              <a:rPr kumimoji="1" lang="ja-JP" altLang="en-US" sz="1600" b="1">
                <a:solidFill>
                  <a:srgbClr val="0070C0"/>
                </a:solidFill>
                <a:latin typeface="Meiryo" panose="020B0604030504040204" pitchFamily="34" charset="-128"/>
                <a:ea typeface="Meiryo" panose="020B0604030504040204" pitchFamily="34" charset="-128"/>
              </a:rPr>
              <a:t>変化を直ちに捉え</a:t>
            </a:r>
            <a:endParaRPr kumimoji="1" lang="en-US" altLang="ja-JP" sz="1600" b="1" dirty="0">
              <a:solidFill>
                <a:srgbClr val="0070C0"/>
              </a:solidFill>
              <a:latin typeface="Meiryo" panose="020B0604030504040204" pitchFamily="34" charset="-128"/>
              <a:ea typeface="Meiryo" panose="020B0604030504040204" pitchFamily="34" charset="-128"/>
            </a:endParaRPr>
          </a:p>
          <a:p>
            <a:pPr algn="r"/>
            <a:r>
              <a:rPr lang="ja-JP" altLang="en-US" sz="1600" b="1">
                <a:solidFill>
                  <a:srgbClr val="0070C0"/>
                </a:solidFill>
                <a:latin typeface="Meiryo" panose="020B0604030504040204" pitchFamily="34" charset="-128"/>
                <a:ea typeface="Meiryo" panose="020B0604030504040204" pitchFamily="34" charset="-128"/>
              </a:rPr>
              <a:t>現時点での最適を選択し</a:t>
            </a:r>
            <a:endParaRPr lang="en-US" altLang="ja-JP" sz="1600" b="1" dirty="0">
              <a:solidFill>
                <a:srgbClr val="0070C0"/>
              </a:solidFill>
              <a:latin typeface="Meiryo" panose="020B0604030504040204" pitchFamily="34" charset="-128"/>
              <a:ea typeface="Meiryo" panose="020B0604030504040204" pitchFamily="34" charset="-128"/>
            </a:endParaRPr>
          </a:p>
          <a:p>
            <a:pPr algn="r"/>
            <a:r>
              <a:rPr kumimoji="1" lang="ja-JP" altLang="en-US" sz="1600" b="1">
                <a:solidFill>
                  <a:srgbClr val="0070C0"/>
                </a:solidFill>
                <a:latin typeface="Meiryo" panose="020B0604030504040204" pitchFamily="34" charset="-128"/>
                <a:ea typeface="Meiryo" panose="020B0604030504040204" pitchFamily="34" charset="-128"/>
              </a:rPr>
              <a:t>改善</a:t>
            </a:r>
            <a:r>
              <a:rPr lang="ja-JP" altLang="en-US" sz="1600" b="1">
                <a:solidFill>
                  <a:srgbClr val="0070C0"/>
                </a:solidFill>
                <a:latin typeface="Meiryo" panose="020B0604030504040204" pitchFamily="34" charset="-128"/>
                <a:ea typeface="Meiryo" panose="020B0604030504040204" pitchFamily="34" charset="-128"/>
              </a:rPr>
              <a:t>を高速に回し</a:t>
            </a:r>
            <a:r>
              <a:rPr kumimoji="1" lang="ja-JP" altLang="en-US" sz="1600" b="1">
                <a:solidFill>
                  <a:srgbClr val="0070C0"/>
                </a:solidFill>
                <a:latin typeface="Meiryo" panose="020B0604030504040204" pitchFamily="34" charset="-128"/>
                <a:ea typeface="Meiryo" panose="020B0604030504040204" pitchFamily="34" charset="-128"/>
              </a:rPr>
              <a:t>続ける</a:t>
            </a:r>
          </a:p>
        </p:txBody>
      </p:sp>
    </p:spTree>
    <p:extLst>
      <p:ext uri="{BB962C8B-B14F-4D97-AF65-F5344CB8AC3E}">
        <p14:creationId xmlns:p14="http://schemas.microsoft.com/office/powerpoint/2010/main" val="150040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38" grpId="0" animBg="1"/>
      <p:bldP spid="3"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リーフォーム 24">
            <a:extLst>
              <a:ext uri="{FF2B5EF4-FFF2-40B4-BE49-F238E27FC236}">
                <a16:creationId xmlns:a16="http://schemas.microsoft.com/office/drawing/2014/main" id="{A00391FF-E7B4-0A42-95C7-4EDB55CF74EC}"/>
              </a:ext>
            </a:extLst>
          </p:cNvPr>
          <p:cNvSpPr/>
          <p:nvPr/>
        </p:nvSpPr>
        <p:spPr>
          <a:xfrm>
            <a:off x="279515" y="1233211"/>
            <a:ext cx="860588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953735">
              <a:alpha val="2588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リーフォーム 241">
            <a:extLst>
              <a:ext uri="{FF2B5EF4-FFF2-40B4-BE49-F238E27FC236}">
                <a16:creationId xmlns:a16="http://schemas.microsoft.com/office/drawing/2014/main" id="{A0B80715-07BE-8F47-AEAB-4B8D92DAAEDA}"/>
              </a:ext>
            </a:extLst>
          </p:cNvPr>
          <p:cNvSpPr/>
          <p:nvPr/>
        </p:nvSpPr>
        <p:spPr>
          <a:xfrm flipH="1">
            <a:off x="279515" y="1204635"/>
            <a:ext cx="858497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77933C">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a:extLst>
              <a:ext uri="{FF2B5EF4-FFF2-40B4-BE49-F238E27FC236}">
                <a16:creationId xmlns:a16="http://schemas.microsoft.com/office/drawing/2014/main" id="{B864263C-B265-384F-A94B-869EEB21A393}"/>
              </a:ext>
            </a:extLst>
          </p:cNvPr>
          <p:cNvSpPr/>
          <p:nvPr/>
        </p:nvSpPr>
        <p:spPr>
          <a:xfrm>
            <a:off x="6741477" y="860891"/>
            <a:ext cx="2127835" cy="3726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7" name="正方形/長方形 176">
            <a:extLst>
              <a:ext uri="{FF2B5EF4-FFF2-40B4-BE49-F238E27FC236}">
                <a16:creationId xmlns:a16="http://schemas.microsoft.com/office/drawing/2014/main" id="{B5CDDD5E-866E-D24D-B189-5FE0007F5343}"/>
              </a:ext>
            </a:extLst>
          </p:cNvPr>
          <p:cNvSpPr/>
          <p:nvPr/>
        </p:nvSpPr>
        <p:spPr>
          <a:xfrm>
            <a:off x="274688" y="1530614"/>
            <a:ext cx="4281718" cy="50542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A67957D-B3F1-4A42-8A9E-0660EE7712F8}"/>
              </a:ext>
            </a:extLst>
          </p:cNvPr>
          <p:cNvSpPr>
            <a:spLocks noGrp="1"/>
          </p:cNvSpPr>
          <p:nvPr>
            <p:ph type="title"/>
          </p:nvPr>
        </p:nvSpPr>
        <p:spPr>
          <a:xfrm>
            <a:off x="230400" y="266400"/>
            <a:ext cx="8822766" cy="416221"/>
          </a:xfrm>
        </p:spPr>
        <p:txBody>
          <a:bodyPr/>
          <a:lstStyle/>
          <a:p>
            <a:r>
              <a:rPr lang="ja-JP" altLang="ja-JP" sz="2800"/>
              <a:t>時間感覚の変化がビジネスを変えようとしている</a:t>
            </a:r>
          </a:p>
        </p:txBody>
      </p:sp>
      <p:sp>
        <p:nvSpPr>
          <p:cNvPr id="174" name="正方形/長方形 173">
            <a:extLst>
              <a:ext uri="{FF2B5EF4-FFF2-40B4-BE49-F238E27FC236}">
                <a16:creationId xmlns:a16="http://schemas.microsoft.com/office/drawing/2014/main" id="{BF8D6853-36F2-8845-9AAE-F2079BB3599E}"/>
              </a:ext>
            </a:extLst>
          </p:cNvPr>
          <p:cNvSpPr/>
          <p:nvPr/>
        </p:nvSpPr>
        <p:spPr>
          <a:xfrm>
            <a:off x="274688"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5" name="正方形/長方形 174">
            <a:extLst>
              <a:ext uri="{FF2B5EF4-FFF2-40B4-BE49-F238E27FC236}">
                <a16:creationId xmlns:a16="http://schemas.microsoft.com/office/drawing/2014/main" id="{8A69E046-93C3-B24C-8A94-AE7FFD28FF69}"/>
              </a:ext>
            </a:extLst>
          </p:cNvPr>
          <p:cNvSpPr/>
          <p:nvPr/>
        </p:nvSpPr>
        <p:spPr>
          <a:xfrm>
            <a:off x="2428571"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6" name="正方形/長方形 175">
            <a:extLst>
              <a:ext uri="{FF2B5EF4-FFF2-40B4-BE49-F238E27FC236}">
                <a16:creationId xmlns:a16="http://schemas.microsoft.com/office/drawing/2014/main" id="{D9C96DED-79E4-CC4B-83D5-8157FD359FBE}"/>
              </a:ext>
            </a:extLst>
          </p:cNvPr>
          <p:cNvSpPr/>
          <p:nvPr/>
        </p:nvSpPr>
        <p:spPr>
          <a:xfrm>
            <a:off x="4582455" y="86677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81" name="テキスト ボックス 180">
            <a:extLst>
              <a:ext uri="{FF2B5EF4-FFF2-40B4-BE49-F238E27FC236}">
                <a16:creationId xmlns:a16="http://schemas.microsoft.com/office/drawing/2014/main" id="{801B2838-C27F-3547-925A-805F8B18A8D5}"/>
              </a:ext>
            </a:extLst>
          </p:cNvPr>
          <p:cNvSpPr txBox="1"/>
          <p:nvPr/>
        </p:nvSpPr>
        <p:spPr>
          <a:xfrm>
            <a:off x="528126" y="913905"/>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ビジネス・モデル</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2" name="テキスト ボックス 181">
            <a:extLst>
              <a:ext uri="{FF2B5EF4-FFF2-40B4-BE49-F238E27FC236}">
                <a16:creationId xmlns:a16="http://schemas.microsoft.com/office/drawing/2014/main" id="{99209F37-77D3-8C4C-90FC-D0A975B73CF3}"/>
              </a:ext>
            </a:extLst>
          </p:cNvPr>
          <p:cNvSpPr txBox="1"/>
          <p:nvPr/>
        </p:nvSpPr>
        <p:spPr>
          <a:xfrm>
            <a:off x="2771777" y="910026"/>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お客様との関係</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6A2E3BDB-D934-864A-B42A-6F3269CF3AC7}"/>
              </a:ext>
            </a:extLst>
          </p:cNvPr>
          <p:cNvSpPr txBox="1"/>
          <p:nvPr/>
        </p:nvSpPr>
        <p:spPr>
          <a:xfrm>
            <a:off x="5284734" y="910026"/>
            <a:ext cx="7232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働き方</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7" name="テキスト ボックス 186">
            <a:extLst>
              <a:ext uri="{FF2B5EF4-FFF2-40B4-BE49-F238E27FC236}">
                <a16:creationId xmlns:a16="http://schemas.microsoft.com/office/drawing/2014/main" id="{559728C9-EB7C-C64E-BD78-DCB1A4CE54F2}"/>
              </a:ext>
            </a:extLst>
          </p:cNvPr>
          <p:cNvSpPr txBox="1"/>
          <p:nvPr/>
        </p:nvSpPr>
        <p:spPr>
          <a:xfrm>
            <a:off x="7174454" y="910026"/>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情報システム</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39" name="正方形/長方形 238">
            <a:extLst>
              <a:ext uri="{FF2B5EF4-FFF2-40B4-BE49-F238E27FC236}">
                <a16:creationId xmlns:a16="http://schemas.microsoft.com/office/drawing/2014/main" id="{4956B649-CBC2-7341-ABAD-2CD2DCAA6D14}"/>
              </a:ext>
            </a:extLst>
          </p:cNvPr>
          <p:cNvSpPr/>
          <p:nvPr/>
        </p:nvSpPr>
        <p:spPr>
          <a:xfrm>
            <a:off x="272118" y="1598936"/>
            <a:ext cx="4286857" cy="307777"/>
          </a:xfrm>
          <a:prstGeom prst="rect">
            <a:avLst/>
          </a:prstGeom>
        </p:spPr>
        <p:txBody>
          <a:bodyPr wrap="square">
            <a:spAutoFit/>
          </a:bodyPr>
          <a:lstStyle/>
          <a:p>
            <a:pPr algn="ctr"/>
            <a:r>
              <a:rPr lang="ja-JP" altLang="en-US" sz="1400">
                <a:latin typeface="Meiryo" panose="020B0604030504040204" pitchFamily="34" charset="-128"/>
                <a:ea typeface="Meiryo" panose="020B0604030504040204" pitchFamily="34" charset="-128"/>
              </a:rPr>
              <a:t>社会環境の変化が緩やかで中長期的な予測が可能</a:t>
            </a:r>
          </a:p>
        </p:txBody>
      </p:sp>
      <p:sp>
        <p:nvSpPr>
          <p:cNvPr id="178" name="正方形/長方形 177">
            <a:extLst>
              <a:ext uri="{FF2B5EF4-FFF2-40B4-BE49-F238E27FC236}">
                <a16:creationId xmlns:a16="http://schemas.microsoft.com/office/drawing/2014/main" id="{1C9AF217-07BB-4E48-93D4-FC3D664FB1CD}"/>
              </a:ext>
            </a:extLst>
          </p:cNvPr>
          <p:cNvSpPr/>
          <p:nvPr/>
        </p:nvSpPr>
        <p:spPr>
          <a:xfrm>
            <a:off x="4587904" y="1530614"/>
            <a:ext cx="4276582" cy="5054229"/>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右矢印 178">
            <a:extLst>
              <a:ext uri="{FF2B5EF4-FFF2-40B4-BE49-F238E27FC236}">
                <a16:creationId xmlns:a16="http://schemas.microsoft.com/office/drawing/2014/main" id="{5F035083-3268-144B-A902-728577C3E2C9}"/>
              </a:ext>
            </a:extLst>
          </p:cNvPr>
          <p:cNvSpPr/>
          <p:nvPr/>
        </p:nvSpPr>
        <p:spPr>
          <a:xfrm>
            <a:off x="4350563" y="3479889"/>
            <a:ext cx="532415" cy="1311336"/>
          </a:xfrm>
          <a:prstGeom prst="rightArrow">
            <a:avLst>
              <a:gd name="adj1" fmla="val 59961"/>
              <a:gd name="adj2" fmla="val 806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a:extLst>
              <a:ext uri="{FF2B5EF4-FFF2-40B4-BE49-F238E27FC236}">
                <a16:creationId xmlns:a16="http://schemas.microsoft.com/office/drawing/2014/main" id="{8D528A55-402E-CB4E-B688-C76F87559364}"/>
              </a:ext>
            </a:extLst>
          </p:cNvPr>
          <p:cNvSpPr/>
          <p:nvPr/>
        </p:nvSpPr>
        <p:spPr>
          <a:xfrm>
            <a:off x="4582455" y="1596431"/>
            <a:ext cx="4286857" cy="307777"/>
          </a:xfrm>
          <a:prstGeom prst="rect">
            <a:avLst/>
          </a:prstGeom>
        </p:spPr>
        <p:txBody>
          <a:bodyPr wrap="square">
            <a:spAutoFit/>
          </a:bodyPr>
          <a:lstStyle/>
          <a:p>
            <a:pPr algn="ctr"/>
            <a:r>
              <a:rPr lang="ja-JP" altLang="en-US" sz="1400">
                <a:solidFill>
                  <a:srgbClr val="C00000"/>
                </a:solidFill>
                <a:latin typeface="Meiryo" panose="020B0604030504040204" pitchFamily="34" charset="-128"/>
                <a:ea typeface="Meiryo" panose="020B0604030504040204" pitchFamily="34" charset="-128"/>
              </a:rPr>
              <a:t>社会環境が複雑性を増し将来の予測が困難な状況</a:t>
            </a:r>
          </a:p>
        </p:txBody>
      </p:sp>
      <p:pic>
        <p:nvPicPr>
          <p:cNvPr id="1026" name="Picture 2" descr="管制室のイラスト">
            <a:extLst>
              <a:ext uri="{FF2B5EF4-FFF2-40B4-BE49-F238E27FC236}">
                <a16:creationId xmlns:a16="http://schemas.microsoft.com/office/drawing/2014/main" id="{C1A9607C-7AE9-6544-A0E3-C36ADA9D6B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2978" y="2293269"/>
            <a:ext cx="3757833" cy="3551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127D278-BE74-694B-8721-A538E0AC69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82370" y="4168060"/>
            <a:ext cx="2038665" cy="1597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畑・田んぼを耕す人のイラスト（女性）">
            <a:extLst>
              <a:ext uri="{FF2B5EF4-FFF2-40B4-BE49-F238E27FC236}">
                <a16:creationId xmlns:a16="http://schemas.microsoft.com/office/drawing/2014/main" id="{F2E4E9A6-7945-224D-917F-7E8307BFDA5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86931" y="2755759"/>
            <a:ext cx="1412301" cy="14123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施肥のイラスト">
            <a:extLst>
              <a:ext uri="{FF2B5EF4-FFF2-40B4-BE49-F238E27FC236}">
                <a16:creationId xmlns:a16="http://schemas.microsoft.com/office/drawing/2014/main" id="{4E997E3A-AB8F-CC44-95E0-4C22174EA0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757042" y="2350443"/>
            <a:ext cx="1782810" cy="178281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A77EDA66-1621-F04B-8F7E-0E4D8E7F41D2}"/>
              </a:ext>
            </a:extLst>
          </p:cNvPr>
          <p:cNvCxnSpPr>
            <a:cxnSpLocks/>
          </p:cNvCxnSpPr>
          <p:nvPr/>
        </p:nvCxnSpPr>
        <p:spPr>
          <a:xfrm flipV="1">
            <a:off x="279515" y="1237702"/>
            <a:ext cx="0" cy="319636"/>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5965BB89-48C7-154F-BC70-909DB1E1C201}"/>
              </a:ext>
            </a:extLst>
          </p:cNvPr>
          <p:cNvCxnSpPr>
            <a:cxnSpLocks/>
          </p:cNvCxnSpPr>
          <p:nvPr/>
        </p:nvCxnSpPr>
        <p:spPr>
          <a:xfrm flipV="1">
            <a:off x="4566437" y="1233211"/>
            <a:ext cx="4318958" cy="307991"/>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155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16C7AE6-3A8F-A54E-9745-AB6EA1B9192B}"/>
              </a:ext>
            </a:extLst>
          </p:cNvPr>
          <p:cNvSpPr/>
          <p:nvPr/>
        </p:nvSpPr>
        <p:spPr>
          <a:xfrm>
            <a:off x="197827" y="1054458"/>
            <a:ext cx="8748346" cy="132486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0631FFD-08CB-AB40-A226-D9C8E281C7E5}"/>
              </a:ext>
            </a:extLst>
          </p:cNvPr>
          <p:cNvSpPr>
            <a:spLocks noGrp="1"/>
          </p:cNvSpPr>
          <p:nvPr>
            <p:ph type="title"/>
          </p:nvPr>
        </p:nvSpPr>
        <p:spPr/>
        <p:txBody>
          <a:bodyPr/>
          <a:lstStyle/>
          <a:p>
            <a:r>
              <a:rPr lang="en" altLang="ja-JP" dirty="0">
                <a:solidFill>
                  <a:srgbClr val="4B4B4B"/>
                </a:solidFill>
                <a:latin typeface="Arial" panose="020B0604020202020204" pitchFamily="34" charset="0"/>
              </a:rPr>
              <a:t>VUCA</a:t>
            </a:r>
            <a:r>
              <a:rPr lang="ja-JP" altLang="en-US">
                <a:solidFill>
                  <a:srgbClr val="4B4B4B"/>
                </a:solidFill>
                <a:latin typeface="Arial" panose="020B0604020202020204" pitchFamily="34" charset="0"/>
              </a:rPr>
              <a:t>の時代の課題に対するアプローチ方法</a:t>
            </a:r>
            <a:endParaRPr kumimoji="1" lang="ja-JP" altLang="en-US"/>
          </a:p>
        </p:txBody>
      </p:sp>
      <p:sp>
        <p:nvSpPr>
          <p:cNvPr id="5" name="正方形/長方形 4">
            <a:extLst>
              <a:ext uri="{FF2B5EF4-FFF2-40B4-BE49-F238E27FC236}">
                <a16:creationId xmlns:a16="http://schemas.microsoft.com/office/drawing/2014/main" id="{D7688AF4-6B39-6842-A797-6DBCBB7C574A}"/>
              </a:ext>
            </a:extLst>
          </p:cNvPr>
          <p:cNvSpPr/>
          <p:nvPr/>
        </p:nvSpPr>
        <p:spPr>
          <a:xfrm>
            <a:off x="228600" y="1280885"/>
            <a:ext cx="8686800" cy="461665"/>
          </a:xfrm>
          <a:prstGeom prst="rect">
            <a:avLst/>
          </a:prstGeom>
        </p:spPr>
        <p:txBody>
          <a:bodyPr wrap="square">
            <a:spAutoFit/>
          </a:bodyPr>
          <a:lstStyle/>
          <a:p>
            <a:pPr algn="ctr" fontAlgn="base"/>
            <a:r>
              <a:rPr lang="en" altLang="ja-JP" sz="2400" b="1" dirty="0">
                <a:solidFill>
                  <a:schemeClr val="bg1"/>
                </a:solidFill>
                <a:latin typeface="Meiryo" panose="020B0604030504040204" pitchFamily="34" charset="-128"/>
                <a:ea typeface="Meiryo" panose="020B0604030504040204" pitchFamily="34" charset="-128"/>
              </a:rPr>
              <a:t>VUCA</a:t>
            </a:r>
            <a:r>
              <a:rPr lang="ja-JP" altLang="en-US" sz="2400">
                <a:solidFill>
                  <a:schemeClr val="bg1"/>
                </a:solidFill>
                <a:latin typeface="Meiryo" panose="020B0604030504040204" pitchFamily="34" charset="-128"/>
                <a:ea typeface="Meiryo" panose="020B0604030504040204" pitchFamily="34" charset="-128"/>
              </a:rPr>
              <a:t>／社会環境が複雑性を増し将来の予測が困難な状況</a:t>
            </a:r>
            <a:endParaRPr lang="en-US" altLang="ja-JP" sz="24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53974D04-45CD-2846-AFE4-6B32861B6B3D}"/>
              </a:ext>
            </a:extLst>
          </p:cNvPr>
          <p:cNvSpPr/>
          <p:nvPr/>
        </p:nvSpPr>
        <p:spPr>
          <a:xfrm>
            <a:off x="1786622" y="1742550"/>
            <a:ext cx="5570756" cy="523220"/>
          </a:xfrm>
          <a:prstGeom prst="rect">
            <a:avLst/>
          </a:prstGeom>
        </p:spPr>
        <p:txBody>
          <a:bodyPr wrap="non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何が正解かは、分かはわからない</a:t>
            </a:r>
            <a:endParaRPr lang="en-US" altLang="ja-JP" sz="2800" b="1" dirty="0">
              <a:solidFill>
                <a:schemeClr val="bg1"/>
              </a:solidFill>
              <a:latin typeface="Meiryo" panose="020B0604030504040204" pitchFamily="34" charset="-128"/>
              <a:ea typeface="Meiryo" panose="020B0604030504040204" pitchFamily="34" charset="-128"/>
            </a:endParaRPr>
          </a:p>
        </p:txBody>
      </p:sp>
      <p:grpSp>
        <p:nvGrpSpPr>
          <p:cNvPr id="12" name="グループ化 11">
            <a:extLst>
              <a:ext uri="{FF2B5EF4-FFF2-40B4-BE49-F238E27FC236}">
                <a16:creationId xmlns:a16="http://schemas.microsoft.com/office/drawing/2014/main" id="{22E3B5C7-016D-0247-A247-EA87EA49BFC5}"/>
              </a:ext>
            </a:extLst>
          </p:cNvPr>
          <p:cNvGrpSpPr/>
          <p:nvPr/>
        </p:nvGrpSpPr>
        <p:grpSpPr>
          <a:xfrm>
            <a:off x="189033" y="2865674"/>
            <a:ext cx="8757139" cy="3359280"/>
            <a:chOff x="189033" y="2865674"/>
            <a:chExt cx="8757139" cy="3359280"/>
          </a:xfrm>
        </p:grpSpPr>
        <p:sp>
          <p:nvSpPr>
            <p:cNvPr id="10" name="正方形/長方形 9">
              <a:extLst>
                <a:ext uri="{FF2B5EF4-FFF2-40B4-BE49-F238E27FC236}">
                  <a16:creationId xmlns:a16="http://schemas.microsoft.com/office/drawing/2014/main" id="{88FBCECF-705B-9543-8743-B73C2364758D}"/>
                </a:ext>
              </a:extLst>
            </p:cNvPr>
            <p:cNvSpPr/>
            <p:nvPr/>
          </p:nvSpPr>
          <p:spPr>
            <a:xfrm>
              <a:off x="189033" y="2865674"/>
              <a:ext cx="8757139" cy="33592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E0D3D354-23F9-F34C-9F68-3EA22EC3FD6A}"/>
                </a:ext>
              </a:extLst>
            </p:cNvPr>
            <p:cNvSpPr/>
            <p:nvPr/>
          </p:nvSpPr>
          <p:spPr>
            <a:xfrm>
              <a:off x="729761" y="4426472"/>
              <a:ext cx="7535009" cy="1754326"/>
            </a:xfrm>
            <a:prstGeom prst="rect">
              <a:avLst/>
            </a:prstGeom>
          </p:spPr>
          <p:txBody>
            <a:bodyPr wrap="square">
              <a:spAutoFit/>
            </a:bodyPr>
            <a:lstStyle/>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気がついたなら、直ちに行動しなければ、対応が遅れてしまい、チャンスを逃してしまうから。</a:t>
              </a:r>
            </a:p>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仮に間違ったとしても即座にやり直しが効き、大きな痛手に至ることを回避できるから。</a:t>
              </a:r>
            </a:p>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スピードを追求すれば物事をシンプルに捉えて、本質のみに集中できるから。</a:t>
              </a:r>
              <a:endParaRPr lang="ja-JP" altLang="en-US"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FC0B23A4-3EE7-5D42-8CBC-16C6FB029870}"/>
                </a:ext>
              </a:extLst>
            </p:cNvPr>
            <p:cNvSpPr/>
            <p:nvPr/>
          </p:nvSpPr>
          <p:spPr>
            <a:xfrm>
              <a:off x="729761" y="3674430"/>
              <a:ext cx="7684477" cy="707886"/>
            </a:xfrm>
            <a:prstGeom prst="rect">
              <a:avLst/>
            </a:prstGeom>
          </p:spPr>
          <p:txBody>
            <a:bodyPr wrap="square">
              <a:spAutoFit/>
            </a:bodyPr>
            <a:lstStyle/>
            <a:p>
              <a:pPr fontAlgn="base"/>
              <a:r>
                <a:rPr lang="ja-JP" altLang="en-US" sz="2000">
                  <a:solidFill>
                    <a:schemeClr val="bg1"/>
                  </a:solidFill>
                  <a:latin typeface="Meiryo" panose="020B0604030504040204" pitchFamily="34" charset="-128"/>
                  <a:ea typeface="Meiryo" panose="020B0604030504040204" pitchFamily="34" charset="-128"/>
                </a:rPr>
                <a:t>アイデアが湧いたら、やってみる。その結果から議論を展開すれば、より現実的な解に到達できる。</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C664737A-18BD-0E4E-8121-804D19E28E69}"/>
                </a:ext>
              </a:extLst>
            </p:cNvPr>
            <p:cNvSpPr/>
            <p:nvPr/>
          </p:nvSpPr>
          <p:spPr>
            <a:xfrm>
              <a:off x="197827" y="3104295"/>
              <a:ext cx="8686800" cy="523220"/>
            </a:xfrm>
            <a:prstGeom prst="rect">
              <a:avLst/>
            </a:prstGeom>
          </p:spPr>
          <p:txBody>
            <a:bodyPr wrap="squar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圧倒的なビジネス・スピードを手に入れること</a:t>
              </a:r>
              <a:endParaRPr lang="en-US" altLang="ja-JP" sz="2800" dirty="0">
                <a:solidFill>
                  <a:schemeClr val="bg1"/>
                </a:solidFill>
                <a:latin typeface="Meiryo" panose="020B0604030504040204" pitchFamily="34" charset="-128"/>
                <a:ea typeface="Meiryo" panose="020B0604030504040204" pitchFamily="34" charset="-128"/>
              </a:endParaRPr>
            </a:p>
          </p:txBody>
        </p:sp>
      </p:grpSp>
      <p:sp>
        <p:nvSpPr>
          <p:cNvPr id="11" name="上矢印 10">
            <a:extLst>
              <a:ext uri="{FF2B5EF4-FFF2-40B4-BE49-F238E27FC236}">
                <a16:creationId xmlns:a16="http://schemas.microsoft.com/office/drawing/2014/main" id="{B074C03D-0C69-BA45-BD77-AD7CC8F8585B}"/>
              </a:ext>
            </a:extLst>
          </p:cNvPr>
          <p:cNvSpPr/>
          <p:nvPr/>
        </p:nvSpPr>
        <p:spPr>
          <a:xfrm>
            <a:off x="3969726" y="2254810"/>
            <a:ext cx="1204547" cy="66206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8729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の定義</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098233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grpSp>
        <p:nvGrpSpPr>
          <p:cNvPr id="12" name="グループ化 11">
            <a:extLst>
              <a:ext uri="{FF2B5EF4-FFF2-40B4-BE49-F238E27FC236}">
                <a16:creationId xmlns:a16="http://schemas.microsoft.com/office/drawing/2014/main" id="{74791519-B0CA-094B-92F5-2954F9BA674F}"/>
              </a:ext>
            </a:extLst>
          </p:cNvPr>
          <p:cNvGrpSpPr/>
          <p:nvPr/>
        </p:nvGrpSpPr>
        <p:grpSpPr>
          <a:xfrm>
            <a:off x="230401" y="2018702"/>
            <a:ext cx="8686799" cy="1420528"/>
            <a:chOff x="226797" y="2342552"/>
            <a:chExt cx="8686799" cy="1420528"/>
          </a:xfrm>
        </p:grpSpPr>
        <p:sp>
          <p:nvSpPr>
            <p:cNvPr id="8" name="正方形/長方形 7">
              <a:extLst>
                <a:ext uri="{FF2B5EF4-FFF2-40B4-BE49-F238E27FC236}">
                  <a16:creationId xmlns:a16="http://schemas.microsoft.com/office/drawing/2014/main" id="{5251659C-A371-5944-B492-7498937580E5}"/>
                </a:ext>
              </a:extLst>
            </p:cNvPr>
            <p:cNvSpPr/>
            <p:nvPr/>
          </p:nvSpPr>
          <p:spPr>
            <a:xfrm>
              <a:off x="226797" y="2342552"/>
              <a:ext cx="8686799" cy="14205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5029" y="2497519"/>
              <a:ext cx="8604965" cy="1261884"/>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デジタル・ビジネス・トランスフォーメーション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2010</a:t>
              </a:r>
              <a:r>
                <a:rPr lang="ja-JP" altLang="en-US" sz="1400">
                  <a:solidFill>
                    <a:schemeClr val="bg1"/>
                  </a:solidFill>
                  <a:latin typeface="Meiryo" panose="020B0604030504040204" pitchFamily="34" charset="-128"/>
                  <a:ea typeface="Meiryo" panose="020B0604030504040204" pitchFamily="34" charset="-128"/>
                </a:rPr>
                <a:t>年代、マイケル・ウェイドらによって提唱された概念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デジタル技術とデジタル・ビジネスモデルを用いて組織を変化させ、業績を改善すること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grpSp>
        <p:nvGrpSpPr>
          <p:cNvPr id="13" name="グループ化 12">
            <a:extLst>
              <a:ext uri="{FF2B5EF4-FFF2-40B4-BE49-F238E27FC236}">
                <a16:creationId xmlns:a16="http://schemas.microsoft.com/office/drawing/2014/main" id="{1BEB0051-4227-B84B-91E5-EF27DB6ED8EB}"/>
              </a:ext>
            </a:extLst>
          </p:cNvPr>
          <p:cNvGrpSpPr/>
          <p:nvPr/>
        </p:nvGrpSpPr>
        <p:grpSpPr>
          <a:xfrm>
            <a:off x="226799" y="3487908"/>
            <a:ext cx="8686799" cy="2019258"/>
            <a:chOff x="223195" y="3811758"/>
            <a:chExt cx="8686799" cy="2019258"/>
          </a:xfrm>
        </p:grpSpPr>
        <p:sp>
          <p:nvSpPr>
            <p:cNvPr id="9" name="正方形/長方形 8">
              <a:extLst>
                <a:ext uri="{FF2B5EF4-FFF2-40B4-BE49-F238E27FC236}">
                  <a16:creationId xmlns:a16="http://schemas.microsoft.com/office/drawing/2014/main" id="{478D3190-F29C-B344-9DCC-097199C99188}"/>
                </a:ext>
              </a:extLst>
            </p:cNvPr>
            <p:cNvSpPr/>
            <p:nvPr/>
          </p:nvSpPr>
          <p:spPr>
            <a:xfrm>
              <a:off x="223195" y="3811758"/>
              <a:ext cx="8686799" cy="20192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620E623-FEC2-984A-A6F3-428DBA6AA1B2}"/>
                </a:ext>
              </a:extLst>
            </p:cNvPr>
            <p:cNvSpPr/>
            <p:nvPr/>
          </p:nvSpPr>
          <p:spPr>
            <a:xfrm>
              <a:off x="303227" y="3963536"/>
              <a:ext cx="8604965" cy="1846659"/>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経済産業省の定義するデジタル・トランスフォーメーション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2018</a:t>
              </a:r>
              <a:r>
                <a:rPr lang="ja-JP" altLang="en-US" sz="1400">
                  <a:solidFill>
                    <a:schemeClr val="bg1"/>
                  </a:solidFill>
                  <a:latin typeface="Meiryo" panose="020B0604030504040204" pitchFamily="34" charset="-128"/>
                  <a:ea typeface="Meiryo" panose="020B0604030504040204" pitchFamily="34" charset="-128"/>
                </a:rPr>
                <a:t>年、経済産業省が公表した定義</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企業がビジネス環境の激しい変化に対応し、データとデジタル技術を活用して、顧客や社会のニーズを基に、製品やサービス、ビジネスモデルを変革するとともに、業務そのものや、組織、プロセス、企業文化・風土を変革し、競争上の優位性を確立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sp>
        <p:nvSpPr>
          <p:cNvPr id="3" name="正方形/長方形 2">
            <a:extLst>
              <a:ext uri="{FF2B5EF4-FFF2-40B4-BE49-F238E27FC236}">
                <a16:creationId xmlns:a16="http://schemas.microsoft.com/office/drawing/2014/main" id="{C342D158-D473-9B49-A7AF-13409232258A}"/>
              </a:ext>
            </a:extLst>
          </p:cNvPr>
          <p:cNvSpPr/>
          <p:nvPr/>
        </p:nvSpPr>
        <p:spPr>
          <a:xfrm>
            <a:off x="226799" y="5706320"/>
            <a:ext cx="8684997" cy="707886"/>
          </a:xfrm>
          <a:prstGeom prst="rect">
            <a:avLst/>
          </a:prstGeom>
        </p:spPr>
        <p:txBody>
          <a:bodyPr wrap="square">
            <a:spAutoFit/>
          </a:bodyPr>
          <a:lstStyle/>
          <a:p>
            <a:r>
              <a:rPr lang="ja-JP" altLang="en-US" sz="2000">
                <a:solidFill>
                  <a:srgbClr val="0070C0"/>
                </a:solidFill>
                <a:latin typeface="Meiryo" panose="020B0604030504040204" pitchFamily="34" charset="-128"/>
                <a:ea typeface="Meiryo" panose="020B0604030504040204" pitchFamily="34" charset="-128"/>
              </a:rPr>
              <a:t>ストルターマンの定義した</a:t>
            </a:r>
            <a:r>
              <a:rPr lang="ja-JP" altLang="en-US" sz="2000" b="1" u="sng">
                <a:solidFill>
                  <a:srgbClr val="00B050"/>
                </a:solidFill>
                <a:latin typeface="Meiryo" panose="020B0604030504040204" pitchFamily="34" charset="-128"/>
                <a:ea typeface="Meiryo" panose="020B0604030504040204" pitchFamily="34" charset="-128"/>
              </a:rPr>
              <a:t>社会現象としての</a:t>
            </a:r>
            <a:r>
              <a:rPr lang="en-US" altLang="ja-JP" sz="2000" b="1" u="sng" dirty="0">
                <a:solidFill>
                  <a:srgbClr val="00B050"/>
                </a:solidFill>
                <a:latin typeface="Meiryo" panose="020B0604030504040204" pitchFamily="34" charset="-128"/>
                <a:ea typeface="Meiryo" panose="020B0604030504040204" pitchFamily="34" charset="-128"/>
              </a:rPr>
              <a:t>DX</a:t>
            </a:r>
            <a:r>
              <a:rPr lang="ja-JP" altLang="en-US" sz="2000">
                <a:solidFill>
                  <a:srgbClr val="0070C0"/>
                </a:solidFill>
                <a:latin typeface="Meiryo" panose="020B0604030504040204" pitchFamily="34" charset="-128"/>
                <a:ea typeface="Meiryo" panose="020B0604030504040204" pitchFamily="34" charset="-128"/>
              </a:rPr>
              <a:t>と、いま私たちが使っている</a:t>
            </a:r>
            <a:r>
              <a:rPr lang="ja-JP" altLang="en-US" sz="2000" b="1" u="sng">
                <a:solidFill>
                  <a:srgbClr val="011882"/>
                </a:solidFill>
                <a:latin typeface="Meiryo" panose="020B0604030504040204" pitchFamily="34" charset="-128"/>
                <a:ea typeface="Meiryo" panose="020B0604030504040204" pitchFamily="34" charset="-128"/>
              </a:rPr>
              <a:t>ビジネス変革としての</a:t>
            </a:r>
            <a:r>
              <a:rPr lang="en-US" altLang="ja-JP" sz="2000" b="1" u="sng" dirty="0">
                <a:solidFill>
                  <a:srgbClr val="011882"/>
                </a:solidFill>
                <a:latin typeface="Meiryo" panose="020B0604030504040204" pitchFamily="34" charset="-128"/>
                <a:ea typeface="Meiryo" panose="020B0604030504040204" pitchFamily="34" charset="-128"/>
              </a:rPr>
              <a:t>DX</a:t>
            </a:r>
            <a:r>
              <a:rPr lang="ja-JP" altLang="en-US" sz="2000">
                <a:solidFill>
                  <a:srgbClr val="0070C0"/>
                </a:solidFill>
                <a:latin typeface="Meiryo" panose="020B0604030504040204" pitchFamily="34" charset="-128"/>
                <a:ea typeface="Meiryo" panose="020B0604030504040204" pitchFamily="34" charset="-128"/>
              </a:rPr>
              <a:t>とは、全くの同一の概念ではない</a:t>
            </a:r>
            <a:endParaRPr lang="en-US" altLang="ja-JP" sz="2000" dirty="0">
              <a:solidFill>
                <a:srgbClr val="0070C0"/>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D596F835-54B9-9447-A4D1-CFF3617F54FF}"/>
              </a:ext>
            </a:extLst>
          </p:cNvPr>
          <p:cNvGrpSpPr/>
          <p:nvPr/>
        </p:nvGrpSpPr>
        <p:grpSpPr>
          <a:xfrm>
            <a:off x="6936059" y="749635"/>
            <a:ext cx="2055768" cy="426645"/>
            <a:chOff x="6936059" y="749635"/>
            <a:chExt cx="2055768" cy="426645"/>
          </a:xfrm>
        </p:grpSpPr>
        <p:sp>
          <p:nvSpPr>
            <p:cNvPr id="15" name="四角形吹き出し 14">
              <a:extLst>
                <a:ext uri="{FF2B5EF4-FFF2-40B4-BE49-F238E27FC236}">
                  <a16:creationId xmlns:a16="http://schemas.microsoft.com/office/drawing/2014/main" id="{7EE563ED-6DA4-AF45-8D5D-64E97D24CD75}"/>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70BAAC28-F098-FB44-B2BC-2EAFCF7FF58E}"/>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17" name="グループ化 16">
            <a:extLst>
              <a:ext uri="{FF2B5EF4-FFF2-40B4-BE49-F238E27FC236}">
                <a16:creationId xmlns:a16="http://schemas.microsoft.com/office/drawing/2014/main" id="{FC0CF120-449C-1F42-AF14-CBD6FE66C8A0}"/>
              </a:ext>
            </a:extLst>
          </p:cNvPr>
          <p:cNvGrpSpPr/>
          <p:nvPr/>
        </p:nvGrpSpPr>
        <p:grpSpPr>
          <a:xfrm>
            <a:off x="6532927" y="3192220"/>
            <a:ext cx="2458900" cy="426645"/>
            <a:chOff x="6557552" y="703563"/>
            <a:chExt cx="2524118" cy="426645"/>
          </a:xfrm>
        </p:grpSpPr>
        <p:sp>
          <p:nvSpPr>
            <p:cNvPr id="18" name="四角形吹き出し 17">
              <a:extLst>
                <a:ext uri="{FF2B5EF4-FFF2-40B4-BE49-F238E27FC236}">
                  <a16:creationId xmlns:a16="http://schemas.microsoft.com/office/drawing/2014/main" id="{2ABF5016-327E-2A49-8D1F-C6FD36692692}"/>
                </a:ext>
              </a:extLst>
            </p:cNvPr>
            <p:cNvSpPr/>
            <p:nvPr/>
          </p:nvSpPr>
          <p:spPr>
            <a:xfrm>
              <a:off x="6557552" y="703563"/>
              <a:ext cx="2524118" cy="426645"/>
            </a:xfrm>
            <a:prstGeom prst="wedgeRectCallout">
              <a:avLst>
                <a:gd name="adj1" fmla="val -60893"/>
                <a:gd name="adj2" fmla="val -5455"/>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B5BE5024-1ED2-A749-B410-BB02E71B36B5}"/>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spTree>
    <p:extLst>
      <p:ext uri="{BB962C8B-B14F-4D97-AF65-F5344CB8AC3E}">
        <p14:creationId xmlns:p14="http://schemas.microsoft.com/office/powerpoint/2010/main" val="259171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p:tgtEl>
                                          <p:spTgt spid="3"/>
                                        </p:tgtEl>
                                        <p:attrNameLst>
                                          <p:attrName>ppt_y</p:attrName>
                                        </p:attrNameLst>
                                      </p:cBhvr>
                                      <p:tavLst>
                                        <p:tav tm="0">
                                          <p:val>
                                            <p:strVal val="#ppt_y-#ppt_h*1.125000"/>
                                          </p:val>
                                        </p:tav>
                                        <p:tav tm="100000">
                                          <p:val>
                                            <p:strVal val="#ppt_y"/>
                                          </p:val>
                                        </p:tav>
                                      </p:tavLst>
                                    </p:anim>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sp>
        <p:nvSpPr>
          <p:cNvPr id="8" name="正方形/長方形 7">
            <a:extLst>
              <a:ext uri="{FF2B5EF4-FFF2-40B4-BE49-F238E27FC236}">
                <a16:creationId xmlns:a16="http://schemas.microsoft.com/office/drawing/2014/main" id="{5251659C-A371-5944-B492-7498937580E5}"/>
              </a:ext>
            </a:extLst>
          </p:cNvPr>
          <p:cNvSpPr/>
          <p:nvPr/>
        </p:nvSpPr>
        <p:spPr>
          <a:xfrm>
            <a:off x="230401" y="2018702"/>
            <a:ext cx="8686799" cy="45010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8633" y="2173669"/>
            <a:ext cx="8604965" cy="369332"/>
          </a:xfrm>
          <a:prstGeom prst="rect">
            <a:avLst/>
          </a:prstGeom>
        </p:spPr>
        <p:txBody>
          <a:bodyPr wrap="square">
            <a:spAutoFit/>
          </a:bodyPr>
          <a:lstStyle/>
          <a:p>
            <a:pPr algn="ctr" fontAlgn="base"/>
            <a:r>
              <a:rPr lang="ja-JP" altLang="en-US" b="1" u="sng">
                <a:solidFill>
                  <a:schemeClr val="bg1"/>
                </a:solidFill>
                <a:latin typeface="Meiryo" panose="020B0604030504040204" pitchFamily="34" charset="-128"/>
                <a:ea typeface="Meiryo" panose="020B0604030504040204" pitchFamily="34" charset="-128"/>
              </a:rPr>
              <a:t>デジタル</a:t>
            </a:r>
            <a:r>
              <a:rPr lang="ja-JP" altLang="en-US" b="1">
                <a:solidFill>
                  <a:schemeClr val="bg1"/>
                </a:solidFill>
                <a:latin typeface="Meiryo" panose="020B0604030504040204" pitchFamily="34" charset="-128"/>
                <a:ea typeface="Meiryo" panose="020B0604030504040204" pitchFamily="34" charset="-128"/>
              </a:rPr>
              <a:t>・</a:t>
            </a:r>
            <a:r>
              <a:rPr lang="ja-JP" altLang="en-US" b="1" u="sng">
                <a:solidFill>
                  <a:schemeClr val="bg1"/>
                </a:solidFill>
                <a:latin typeface="Meiryo" panose="020B0604030504040204" pitchFamily="34" charset="-128"/>
                <a:ea typeface="Meiryo" panose="020B0604030504040204" pitchFamily="34" charset="-128"/>
              </a:rPr>
              <a:t>ビジネス・トランスフォーメーション</a:t>
            </a:r>
          </a:p>
        </p:txBody>
      </p:sp>
      <p:sp>
        <p:nvSpPr>
          <p:cNvPr id="16" name="正方形/長方形 15">
            <a:extLst>
              <a:ext uri="{FF2B5EF4-FFF2-40B4-BE49-F238E27FC236}">
                <a16:creationId xmlns:a16="http://schemas.microsoft.com/office/drawing/2014/main" id="{14D9CC0E-2FFD-DA41-A998-E0BBAEDBA0BE}"/>
              </a:ext>
            </a:extLst>
          </p:cNvPr>
          <p:cNvSpPr/>
          <p:nvPr/>
        </p:nvSpPr>
        <p:spPr>
          <a:xfrm>
            <a:off x="379142" y="3968139"/>
            <a:ext cx="1449657" cy="369332"/>
          </a:xfrm>
          <a:prstGeom prst="rect">
            <a:avLst/>
          </a:prstGeom>
        </p:spPr>
        <p:txBody>
          <a:bodyPr wrap="square">
            <a:spAutoFit/>
          </a:bodyPr>
          <a:lstStyle/>
          <a:p>
            <a:pPr fontAlgn="base"/>
            <a:r>
              <a:rPr lang="ja-JP" altLang="en-US" b="1">
                <a:solidFill>
                  <a:schemeClr val="bg1"/>
                </a:solidFill>
                <a:latin typeface="Meiryo" panose="020B0604030504040204" pitchFamily="34" charset="-128"/>
                <a:ea typeface="Meiryo" panose="020B0604030504040204" pitchFamily="34" charset="-128"/>
              </a:rPr>
              <a:t>社会の視点</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D1317469-2203-674D-ABF6-A62D645EB64A}"/>
              </a:ext>
            </a:extLst>
          </p:cNvPr>
          <p:cNvSpPr/>
          <p:nvPr/>
        </p:nvSpPr>
        <p:spPr>
          <a:xfrm>
            <a:off x="379142" y="5009809"/>
            <a:ext cx="1449657" cy="369332"/>
          </a:xfrm>
          <a:prstGeom prst="rect">
            <a:avLst/>
          </a:prstGeom>
        </p:spPr>
        <p:txBody>
          <a:bodyPr wrap="square">
            <a:spAutoFit/>
          </a:bodyPr>
          <a:lstStyle/>
          <a:p>
            <a:pPr fontAlgn="base"/>
            <a:r>
              <a:rPr lang="ja-JP" altLang="en-US" b="1">
                <a:solidFill>
                  <a:schemeClr val="bg1"/>
                </a:solidFill>
                <a:latin typeface="Meiryo" panose="020B0604030504040204" pitchFamily="34" charset="-128"/>
                <a:ea typeface="Meiryo" panose="020B0604030504040204" pitchFamily="34" charset="-128"/>
              </a:rPr>
              <a:t>手段の視点</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79432648-A533-F240-946F-C9E63A9E61CD}"/>
              </a:ext>
            </a:extLst>
          </p:cNvPr>
          <p:cNvSpPr/>
          <p:nvPr/>
        </p:nvSpPr>
        <p:spPr>
          <a:xfrm>
            <a:off x="550126" y="4241861"/>
            <a:ext cx="3419707" cy="738664"/>
          </a:xfrm>
          <a:prstGeom prst="rect">
            <a:avLst/>
          </a:prstGeom>
        </p:spPr>
        <p:txBody>
          <a:bodyPr wrap="square">
            <a:spAutoFit/>
          </a:bodyPr>
          <a:lstStyle/>
          <a:p>
            <a:pPr fontAlgn="base"/>
            <a:r>
              <a:rPr lang="ja-JP" altLang="en-US" sz="1400">
                <a:solidFill>
                  <a:schemeClr val="bg1"/>
                </a:solidFill>
                <a:latin typeface="Meiryo" panose="020B0604030504040204" pitchFamily="34" charset="-128"/>
                <a:ea typeface="Meiryo" panose="020B0604030504040204" pitchFamily="34" charset="-128"/>
              </a:rPr>
              <a:t>人々のライフスタイル／行動様式が、デジタル前提で機能している。社会もまた、デジタル前提で機能している。</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D6F61137-9D3F-5D4D-9DD8-DE973F4CF904}"/>
              </a:ext>
            </a:extLst>
          </p:cNvPr>
          <p:cNvSpPr/>
          <p:nvPr/>
        </p:nvSpPr>
        <p:spPr>
          <a:xfrm>
            <a:off x="550126" y="5304219"/>
            <a:ext cx="3419707" cy="738664"/>
          </a:xfrm>
          <a:prstGeom prst="rect">
            <a:avLst/>
          </a:prstGeom>
        </p:spPr>
        <p:txBody>
          <a:bodyPr wrap="square">
            <a:spAutoFit/>
          </a:bodyPr>
          <a:lstStyle/>
          <a:p>
            <a:pPr fontAlgn="base"/>
            <a:r>
              <a:rPr lang="ja-JP" altLang="en-US" sz="1400">
                <a:solidFill>
                  <a:schemeClr val="bg1"/>
                </a:solidFill>
                <a:latin typeface="Meiryo" panose="020B0604030504040204" pitchFamily="34" charset="-128"/>
                <a:ea typeface="Meiryo" panose="020B0604030504040204" pitchFamily="34" charset="-128"/>
              </a:rPr>
              <a:t>デジタル前提のライフスタイルや社会に適応するには、デジタル技術を駆使する必要がある。</a:t>
            </a:r>
            <a:endParaRPr lang="en-US" altLang="ja-JP" sz="1400" dirty="0">
              <a:solidFill>
                <a:schemeClr val="bg1"/>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F7D71146-0738-A54C-9A87-28E769A7665F}"/>
              </a:ext>
            </a:extLst>
          </p:cNvPr>
          <p:cNvGrpSpPr/>
          <p:nvPr/>
        </p:nvGrpSpPr>
        <p:grpSpPr>
          <a:xfrm>
            <a:off x="267715" y="2453268"/>
            <a:ext cx="8604965" cy="1310267"/>
            <a:chOff x="267715" y="2453268"/>
            <a:chExt cx="8604965" cy="1310267"/>
          </a:xfrm>
        </p:grpSpPr>
        <p:sp>
          <p:nvSpPr>
            <p:cNvPr id="15" name="正方形/長方形 14">
              <a:extLst>
                <a:ext uri="{FF2B5EF4-FFF2-40B4-BE49-F238E27FC236}">
                  <a16:creationId xmlns:a16="http://schemas.microsoft.com/office/drawing/2014/main" id="{BB48D1C8-05BC-DF4D-AB92-8F7708C8B293}"/>
                </a:ext>
              </a:extLst>
            </p:cNvPr>
            <p:cNvSpPr/>
            <p:nvPr/>
          </p:nvSpPr>
          <p:spPr>
            <a:xfrm>
              <a:off x="267715" y="3240315"/>
              <a:ext cx="8604965" cy="523220"/>
            </a:xfrm>
            <a:prstGeom prst="rect">
              <a:avLst/>
            </a:prstGeom>
          </p:spPr>
          <p:txBody>
            <a:bodyPr wrap="square">
              <a:spAutoFit/>
            </a:bodyPr>
            <a:lstStyle/>
            <a:p>
              <a:pPr algn="ctr" fontAlgn="base"/>
              <a:r>
                <a:rPr lang="ja-JP" altLang="en-US" sz="2800" b="1" u="sng">
                  <a:solidFill>
                    <a:schemeClr val="bg1"/>
                  </a:solidFill>
                  <a:latin typeface="Meiryo" panose="020B0604030504040204" pitchFamily="34" charset="-128"/>
                  <a:ea typeface="Meiryo" panose="020B0604030504040204" pitchFamily="34" charset="-128"/>
                </a:rPr>
                <a:t>デジタルを前提</a:t>
              </a:r>
              <a:r>
                <a:rPr lang="ja-JP" altLang="en-US" sz="2800">
                  <a:solidFill>
                    <a:schemeClr val="bg1"/>
                  </a:solidFill>
                  <a:latin typeface="Meiryo" panose="020B0604030504040204" pitchFamily="34" charset="-128"/>
                  <a:ea typeface="Meiryo" panose="020B0604030504040204" pitchFamily="34" charset="-128"/>
                </a:rPr>
                <a:t>に</a:t>
              </a:r>
              <a:r>
                <a:rPr lang="ja-JP" altLang="en-US" sz="2800" b="1">
                  <a:solidFill>
                    <a:schemeClr val="bg1"/>
                  </a:solidFill>
                  <a:latin typeface="Meiryo" panose="020B0604030504040204" pitchFamily="34" charset="-128"/>
                  <a:ea typeface="Meiryo" panose="020B0604030504040204" pitchFamily="34" charset="-128"/>
                </a:rPr>
                <a:t>　　　</a:t>
              </a:r>
              <a:r>
                <a:rPr lang="ja-JP" altLang="en-US" sz="2800" b="1" u="sng">
                  <a:solidFill>
                    <a:schemeClr val="bg1"/>
                  </a:solidFill>
                  <a:latin typeface="Meiryo" panose="020B0604030504040204" pitchFamily="34" charset="-128"/>
                  <a:ea typeface="Meiryo" panose="020B0604030504040204" pitchFamily="34" charset="-128"/>
                </a:rPr>
                <a:t>ビジネスを変革する</a:t>
              </a:r>
              <a:r>
                <a:rPr lang="ja-JP" altLang="en-US" sz="2800">
                  <a:solidFill>
                    <a:schemeClr val="bg1"/>
                  </a:solidFill>
                  <a:latin typeface="Meiryo" panose="020B0604030504040204" pitchFamily="34" charset="-128"/>
                  <a:ea typeface="Meiryo" panose="020B0604030504040204" pitchFamily="34" charset="-128"/>
                </a:rPr>
                <a:t>こと</a:t>
              </a:r>
            </a:p>
          </p:txBody>
        </p:sp>
        <p:cxnSp>
          <p:nvCxnSpPr>
            <p:cNvPr id="25" name="直線矢印コネクタ 24">
              <a:extLst>
                <a:ext uri="{FF2B5EF4-FFF2-40B4-BE49-F238E27FC236}">
                  <a16:creationId xmlns:a16="http://schemas.microsoft.com/office/drawing/2014/main" id="{C3EF4C24-53ED-A74F-998C-B2F7B35609F1}"/>
                </a:ext>
              </a:extLst>
            </p:cNvPr>
            <p:cNvCxnSpPr>
              <a:cxnSpLocks/>
            </p:cNvCxnSpPr>
            <p:nvPr/>
          </p:nvCxnSpPr>
          <p:spPr>
            <a:xfrm flipH="1">
              <a:off x="2036956" y="2453268"/>
              <a:ext cx="483220" cy="787047"/>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DA80C38B-9EF3-D04E-A523-BDF68394A143}"/>
                </a:ext>
              </a:extLst>
            </p:cNvPr>
            <p:cNvCxnSpPr>
              <a:cxnSpLocks/>
            </p:cNvCxnSpPr>
            <p:nvPr/>
          </p:nvCxnSpPr>
          <p:spPr>
            <a:xfrm>
              <a:off x="5025483" y="2453268"/>
              <a:ext cx="341971" cy="787047"/>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 name="グループ化 5">
            <a:extLst>
              <a:ext uri="{FF2B5EF4-FFF2-40B4-BE49-F238E27FC236}">
                <a16:creationId xmlns:a16="http://schemas.microsoft.com/office/drawing/2014/main" id="{C2852BB1-A31B-FF4D-8275-4FE31C5B4BF3}"/>
              </a:ext>
            </a:extLst>
          </p:cNvPr>
          <p:cNvGrpSpPr/>
          <p:nvPr/>
        </p:nvGrpSpPr>
        <p:grpSpPr>
          <a:xfrm>
            <a:off x="4140817" y="3968140"/>
            <a:ext cx="4453057" cy="2074744"/>
            <a:chOff x="4140817" y="3968140"/>
            <a:chExt cx="4453057" cy="2074744"/>
          </a:xfrm>
        </p:grpSpPr>
        <p:sp>
          <p:nvSpPr>
            <p:cNvPr id="22" name="正方形/長方形 21">
              <a:extLst>
                <a:ext uri="{FF2B5EF4-FFF2-40B4-BE49-F238E27FC236}">
                  <a16:creationId xmlns:a16="http://schemas.microsoft.com/office/drawing/2014/main" id="{EA7D0E78-F5AC-BC45-8C1B-52A320BC0A90}"/>
                </a:ext>
              </a:extLst>
            </p:cNvPr>
            <p:cNvSpPr/>
            <p:nvPr/>
          </p:nvSpPr>
          <p:spPr>
            <a:xfrm>
              <a:off x="4744788" y="4471200"/>
              <a:ext cx="3849086" cy="1077218"/>
            </a:xfrm>
            <a:prstGeom prst="rect">
              <a:avLst/>
            </a:prstGeom>
          </p:spPr>
          <p:txBody>
            <a:bodyPr wrap="square">
              <a:spAutoFit/>
            </a:bodyPr>
            <a:lstStyle/>
            <a:p>
              <a:pPr fontAlgn="base"/>
              <a:r>
                <a:rPr lang="ja-JP" altLang="en-US" sz="1600">
                  <a:solidFill>
                    <a:schemeClr val="bg1"/>
                  </a:solidFill>
                  <a:latin typeface="Meiryo" panose="020B0604030504040204" pitchFamily="34" charset="-128"/>
                  <a:ea typeface="Meiryo" panose="020B0604030504040204" pitchFamily="34" charset="-128"/>
                </a:rPr>
                <a:t>デジタルを前提にした</a:t>
              </a:r>
              <a:r>
                <a:rPr lang="ja-JP" altLang="en-US" sz="1600" b="1">
                  <a:solidFill>
                    <a:schemeClr val="bg1"/>
                  </a:solidFill>
                  <a:latin typeface="Meiryo" panose="020B0604030504040204" pitchFamily="34" charset="-128"/>
                  <a:ea typeface="Meiryo" panose="020B0604030504040204" pitchFamily="34" charset="-128"/>
                </a:rPr>
                <a:t>顧客体験（</a:t>
              </a:r>
              <a:r>
                <a:rPr lang="en-US" altLang="ja-JP" sz="1600" b="1" dirty="0">
                  <a:solidFill>
                    <a:schemeClr val="bg1"/>
                  </a:solidFill>
                  <a:latin typeface="Meiryo" panose="020B0604030504040204" pitchFamily="34" charset="-128"/>
                  <a:ea typeface="Meiryo" panose="020B0604030504040204" pitchFamily="34" charset="-128"/>
                </a:rPr>
                <a:t>CX</a:t>
              </a:r>
              <a:r>
                <a:rPr lang="ja-JP" altLang="en-US" sz="1600" b="1">
                  <a:solidFill>
                    <a:schemeClr val="bg1"/>
                  </a:solidFill>
                  <a:latin typeface="Meiryo" panose="020B0604030504040204" pitchFamily="34" charset="-128"/>
                  <a:ea typeface="Meiryo" panose="020B0604030504040204" pitchFamily="34" charset="-128"/>
                </a:rPr>
                <a:t>）</a:t>
              </a:r>
              <a:r>
                <a:rPr lang="ja-JP" altLang="en-US" sz="1600">
                  <a:solidFill>
                    <a:schemeClr val="bg1"/>
                  </a:solidFill>
                  <a:latin typeface="Meiryo" panose="020B0604030504040204" pitchFamily="34" charset="-128"/>
                  <a:ea typeface="Meiryo" panose="020B0604030504040204" pitchFamily="34" charset="-128"/>
                </a:rPr>
                <a:t>と</a:t>
              </a:r>
              <a:r>
                <a:rPr lang="ja-JP" altLang="en-US" sz="1600" b="1">
                  <a:solidFill>
                    <a:schemeClr val="bg1"/>
                  </a:solidFill>
                  <a:latin typeface="Meiryo" panose="020B0604030504040204" pitchFamily="34" charset="-128"/>
                  <a:ea typeface="Meiryo" panose="020B0604030504040204" pitchFamily="34" charset="-128"/>
                </a:rPr>
                <a:t>従業員体験（</a:t>
              </a:r>
              <a:r>
                <a:rPr lang="en-US" altLang="ja-JP" sz="1600" b="1" dirty="0">
                  <a:solidFill>
                    <a:schemeClr val="bg1"/>
                  </a:solidFill>
                  <a:latin typeface="Meiryo" panose="020B0604030504040204" pitchFamily="34" charset="-128"/>
                  <a:ea typeface="Meiryo" panose="020B0604030504040204" pitchFamily="34" charset="-128"/>
                </a:rPr>
                <a:t>EX</a:t>
              </a:r>
              <a:r>
                <a:rPr lang="ja-JP" altLang="en-US" sz="1600" b="1">
                  <a:solidFill>
                    <a:schemeClr val="bg1"/>
                  </a:solidFill>
                  <a:latin typeface="Meiryo" panose="020B0604030504040204" pitchFamily="34" charset="-128"/>
                  <a:ea typeface="Meiryo" panose="020B0604030504040204" pitchFamily="34" charset="-128"/>
                </a:rPr>
                <a:t>）</a:t>
              </a:r>
              <a:r>
                <a:rPr lang="ja-JP" altLang="en-US" sz="1600">
                  <a:solidFill>
                    <a:schemeClr val="bg1"/>
                  </a:solidFill>
                  <a:latin typeface="Meiryo" panose="020B0604030504040204" pitchFamily="34" charset="-128"/>
                  <a:ea typeface="Meiryo" panose="020B0604030504040204" pitchFamily="34" charset="-128"/>
                </a:rPr>
                <a:t>を実現するために、ビジネス・モデルやビジネス・プロセスを変革しなくてはならない。</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29" name="右中かっこ 28">
              <a:extLst>
                <a:ext uri="{FF2B5EF4-FFF2-40B4-BE49-F238E27FC236}">
                  <a16:creationId xmlns:a16="http://schemas.microsoft.com/office/drawing/2014/main" id="{ED0C90A8-0427-D14A-A95E-439C9CED422E}"/>
                </a:ext>
              </a:extLst>
            </p:cNvPr>
            <p:cNvSpPr/>
            <p:nvPr/>
          </p:nvSpPr>
          <p:spPr>
            <a:xfrm>
              <a:off x="4140817" y="3968140"/>
              <a:ext cx="483222" cy="2074744"/>
            </a:xfrm>
            <a:prstGeom prst="rightBrace">
              <a:avLst>
                <a:gd name="adj1" fmla="val 8333"/>
                <a:gd name="adj2" fmla="val 50658"/>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84FD7A19-C498-F844-B78D-09EF1E23FC7C}"/>
              </a:ext>
            </a:extLst>
          </p:cNvPr>
          <p:cNvGrpSpPr/>
          <p:nvPr/>
        </p:nvGrpSpPr>
        <p:grpSpPr>
          <a:xfrm>
            <a:off x="6936059" y="749635"/>
            <a:ext cx="2055768" cy="426645"/>
            <a:chOff x="6936059" y="749635"/>
            <a:chExt cx="2055768" cy="426645"/>
          </a:xfrm>
        </p:grpSpPr>
        <p:sp>
          <p:nvSpPr>
            <p:cNvPr id="30" name="四角形吹き出し 29">
              <a:extLst>
                <a:ext uri="{FF2B5EF4-FFF2-40B4-BE49-F238E27FC236}">
                  <a16:creationId xmlns:a16="http://schemas.microsoft.com/office/drawing/2014/main" id="{0720516B-3330-7B46-BE4A-A17E8EE21D7A}"/>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F85BE844-AC3C-B54E-A113-4467D6CA78B9}"/>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33" name="グループ化 32">
            <a:extLst>
              <a:ext uri="{FF2B5EF4-FFF2-40B4-BE49-F238E27FC236}">
                <a16:creationId xmlns:a16="http://schemas.microsoft.com/office/drawing/2014/main" id="{C7D99B12-DD38-3A4E-874C-CE10C4637F0E}"/>
              </a:ext>
            </a:extLst>
          </p:cNvPr>
          <p:cNvGrpSpPr/>
          <p:nvPr/>
        </p:nvGrpSpPr>
        <p:grpSpPr>
          <a:xfrm>
            <a:off x="6532927" y="2562993"/>
            <a:ext cx="2458900" cy="426645"/>
            <a:chOff x="6557552" y="703563"/>
            <a:chExt cx="2524118" cy="426645"/>
          </a:xfrm>
        </p:grpSpPr>
        <p:sp>
          <p:nvSpPr>
            <p:cNvPr id="34" name="四角形吹き出し 33">
              <a:extLst>
                <a:ext uri="{FF2B5EF4-FFF2-40B4-BE49-F238E27FC236}">
                  <a16:creationId xmlns:a16="http://schemas.microsoft.com/office/drawing/2014/main" id="{362F1E0E-EF1C-9F4D-A198-FB753CC08911}"/>
                </a:ext>
              </a:extLst>
            </p:cNvPr>
            <p:cNvSpPr/>
            <p:nvPr/>
          </p:nvSpPr>
          <p:spPr>
            <a:xfrm>
              <a:off x="6557552" y="703563"/>
              <a:ext cx="2524118" cy="426645"/>
            </a:xfrm>
            <a:prstGeom prst="wedgeRectCallout">
              <a:avLst>
                <a:gd name="adj1" fmla="val -66335"/>
                <a:gd name="adj2" fmla="val -55987"/>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69E70452-9E4D-BC41-9F27-58965A241EAE}"/>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spTree>
    <p:extLst>
      <p:ext uri="{BB962C8B-B14F-4D97-AF65-F5344CB8AC3E}">
        <p14:creationId xmlns:p14="http://schemas.microsoft.com/office/powerpoint/2010/main" val="27619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down)">
                                      <p:cBhvr>
                                        <p:cTn id="13" dur="500"/>
                                        <p:tgtEl>
                                          <p:spTgt spid="19"/>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ppt_y</p:attrName>
                                        </p:attrNameLst>
                                      </p:cBhvr>
                                      <p:tavLst>
                                        <p:tav tm="0">
                                          <p:val>
                                            <p:strVal val="#ppt_y-#ppt_h*1.125000"/>
                                          </p:val>
                                        </p:tav>
                                        <p:tav tm="100000">
                                          <p:val>
                                            <p:strVal val="#ppt_y"/>
                                          </p:val>
                                        </p:tav>
                                      </p:tavLst>
                                    </p:anim>
                                    <p:animEffect transition="in" filter="wipe(down)">
                                      <p:cBhvr>
                                        <p:cTn id="17" dur="500"/>
                                        <p:tgtEl>
                                          <p:spTgt spid="16"/>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p:tgtEl>
                                          <p:spTgt spid="18"/>
                                        </p:tgtEl>
                                        <p:attrNameLst>
                                          <p:attrName>ppt_y</p:attrName>
                                        </p:attrNameLst>
                                      </p:cBhvr>
                                      <p:tavLst>
                                        <p:tav tm="0">
                                          <p:val>
                                            <p:strVal val="#ppt_y-#ppt_h*1.125000"/>
                                          </p:val>
                                        </p:tav>
                                        <p:tav tm="100000">
                                          <p:val>
                                            <p:strVal val="#ppt_y"/>
                                          </p:val>
                                        </p:tav>
                                      </p:tavLst>
                                    </p:anim>
                                    <p:animEffect transition="in" filter="wipe(down)">
                                      <p:cBhvr>
                                        <p:cTn id="21" dur="500"/>
                                        <p:tgtEl>
                                          <p:spTgt spid="18"/>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ppt_y</p:attrName>
                                        </p:attrNameLst>
                                      </p:cBhvr>
                                      <p:tavLst>
                                        <p:tav tm="0">
                                          <p:val>
                                            <p:strVal val="#ppt_y-#ppt_h*1.125000"/>
                                          </p:val>
                                        </p:tav>
                                        <p:tav tm="100000">
                                          <p:val>
                                            <p:strVal val="#ppt_y"/>
                                          </p:val>
                                        </p:tav>
                                      </p:tavLst>
                                    </p:anim>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ppt_x</p:attrName>
                                        </p:attrNameLst>
                                      </p:cBhvr>
                                      <p:tavLst>
                                        <p:tav tm="0">
                                          <p:val>
                                            <p:strVal val="#ppt_x-#ppt_w*1.125000"/>
                                          </p:val>
                                        </p:tav>
                                        <p:tav tm="100000">
                                          <p:val>
                                            <p:strVal val="#ppt_x"/>
                                          </p:val>
                                        </p:tav>
                                      </p:tavLst>
                                    </p:anim>
                                    <p:animEffect transition="in" filter="wipe(righ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grpSp>
        <p:nvGrpSpPr>
          <p:cNvPr id="12" name="グループ化 11">
            <a:extLst>
              <a:ext uri="{FF2B5EF4-FFF2-40B4-BE49-F238E27FC236}">
                <a16:creationId xmlns:a16="http://schemas.microsoft.com/office/drawing/2014/main" id="{74791519-B0CA-094B-92F5-2954F9BA674F}"/>
              </a:ext>
            </a:extLst>
          </p:cNvPr>
          <p:cNvGrpSpPr/>
          <p:nvPr/>
        </p:nvGrpSpPr>
        <p:grpSpPr>
          <a:xfrm>
            <a:off x="230401" y="2018702"/>
            <a:ext cx="8686799" cy="1420528"/>
            <a:chOff x="226797" y="2342552"/>
            <a:chExt cx="8686799" cy="1420528"/>
          </a:xfrm>
        </p:grpSpPr>
        <p:sp>
          <p:nvSpPr>
            <p:cNvPr id="8" name="正方形/長方形 7">
              <a:extLst>
                <a:ext uri="{FF2B5EF4-FFF2-40B4-BE49-F238E27FC236}">
                  <a16:creationId xmlns:a16="http://schemas.microsoft.com/office/drawing/2014/main" id="{5251659C-A371-5944-B492-7498937580E5}"/>
                </a:ext>
              </a:extLst>
            </p:cNvPr>
            <p:cNvSpPr/>
            <p:nvPr/>
          </p:nvSpPr>
          <p:spPr>
            <a:xfrm>
              <a:off x="226797" y="2342552"/>
              <a:ext cx="8686799" cy="14205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5029" y="2497519"/>
              <a:ext cx="8604965" cy="1261884"/>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デジタル・ビジネス・トランスフォーメーション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2010</a:t>
              </a:r>
              <a:r>
                <a:rPr lang="ja-JP" altLang="en-US" sz="1400">
                  <a:solidFill>
                    <a:schemeClr val="bg1"/>
                  </a:solidFill>
                  <a:latin typeface="Meiryo" panose="020B0604030504040204" pitchFamily="34" charset="-128"/>
                  <a:ea typeface="Meiryo" panose="020B0604030504040204" pitchFamily="34" charset="-128"/>
                </a:rPr>
                <a:t>年代、マイケル・ウェイドらによって提唱された概念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デジタル技術とデジタル・ビジネスモデルを用いて組織を変化させ、業績を改善すること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grpSp>
        <p:nvGrpSpPr>
          <p:cNvPr id="13" name="グループ化 12">
            <a:extLst>
              <a:ext uri="{FF2B5EF4-FFF2-40B4-BE49-F238E27FC236}">
                <a16:creationId xmlns:a16="http://schemas.microsoft.com/office/drawing/2014/main" id="{1BEB0051-4227-B84B-91E5-EF27DB6ED8EB}"/>
              </a:ext>
            </a:extLst>
          </p:cNvPr>
          <p:cNvGrpSpPr/>
          <p:nvPr/>
        </p:nvGrpSpPr>
        <p:grpSpPr>
          <a:xfrm>
            <a:off x="226799" y="3487908"/>
            <a:ext cx="8686799" cy="2019258"/>
            <a:chOff x="223195" y="3811758"/>
            <a:chExt cx="8686799" cy="2019258"/>
          </a:xfrm>
        </p:grpSpPr>
        <p:sp>
          <p:nvSpPr>
            <p:cNvPr id="9" name="正方形/長方形 8">
              <a:extLst>
                <a:ext uri="{FF2B5EF4-FFF2-40B4-BE49-F238E27FC236}">
                  <a16:creationId xmlns:a16="http://schemas.microsoft.com/office/drawing/2014/main" id="{478D3190-F29C-B344-9DCC-097199C99188}"/>
                </a:ext>
              </a:extLst>
            </p:cNvPr>
            <p:cNvSpPr/>
            <p:nvPr/>
          </p:nvSpPr>
          <p:spPr>
            <a:xfrm>
              <a:off x="223195" y="3811758"/>
              <a:ext cx="8686799" cy="20192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620E623-FEC2-984A-A6F3-428DBA6AA1B2}"/>
                </a:ext>
              </a:extLst>
            </p:cNvPr>
            <p:cNvSpPr/>
            <p:nvPr/>
          </p:nvSpPr>
          <p:spPr>
            <a:xfrm>
              <a:off x="303227" y="3963536"/>
              <a:ext cx="8604965" cy="1846659"/>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経済産業省の定義するデジタル・トランスフォーメーション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2018</a:t>
              </a:r>
              <a:r>
                <a:rPr lang="ja-JP" altLang="en-US" sz="1400">
                  <a:solidFill>
                    <a:schemeClr val="bg1"/>
                  </a:solidFill>
                  <a:latin typeface="Meiryo" panose="020B0604030504040204" pitchFamily="34" charset="-128"/>
                  <a:ea typeface="Meiryo" panose="020B0604030504040204" pitchFamily="34" charset="-128"/>
                </a:rPr>
                <a:t>年、経済産業省が公表した定義</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企業がビジネス環境の激しい変化に対応し、データとデジタル技術を活用して、顧客や社会のニーズを基に、製品やサービス、ビジネスモデルを変革するとともに、業務そのものや、組織、プロセス、企業文化・風土を変革し、競争上の優位性を確立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sp>
        <p:nvSpPr>
          <p:cNvPr id="3" name="正方形/長方形 2">
            <a:extLst>
              <a:ext uri="{FF2B5EF4-FFF2-40B4-BE49-F238E27FC236}">
                <a16:creationId xmlns:a16="http://schemas.microsoft.com/office/drawing/2014/main" id="{C342D158-D473-9B49-A7AF-13409232258A}"/>
              </a:ext>
            </a:extLst>
          </p:cNvPr>
          <p:cNvSpPr/>
          <p:nvPr/>
        </p:nvSpPr>
        <p:spPr>
          <a:xfrm>
            <a:off x="266814" y="5658944"/>
            <a:ext cx="8684997" cy="830997"/>
          </a:xfrm>
          <a:prstGeom prst="rect">
            <a:avLst/>
          </a:prstGeom>
        </p:spPr>
        <p:txBody>
          <a:bodyPr wrap="square">
            <a:spAutoFit/>
          </a:bodyPr>
          <a:lstStyle/>
          <a:p>
            <a:pPr marL="285750" indent="-285750">
              <a:buFont typeface="Wingdings" pitchFamily="2" charset="2"/>
              <a:buChar char="l"/>
            </a:pPr>
            <a:r>
              <a:rPr lang="ja-JP" altLang="en-US" sz="1600">
                <a:solidFill>
                  <a:srgbClr val="0070C0"/>
                </a:solidFill>
                <a:latin typeface="Meiryo" panose="020B0604030504040204" pitchFamily="34" charset="-128"/>
                <a:ea typeface="Meiryo" panose="020B0604030504040204" pitchFamily="34" charset="-128"/>
              </a:rPr>
              <a:t>デジタル・テクノロジーの進展により産業構造や競争原理が変化し、これに対処できなければ、事業継続や企業存続が難しくなる</a:t>
            </a:r>
            <a:endParaRPr lang="en-US" altLang="ja-JP" sz="16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70C0"/>
                </a:solidFill>
                <a:latin typeface="Meiryo" panose="020B0604030504040204" pitchFamily="34" charset="-128"/>
                <a:ea typeface="Meiryo" panose="020B0604030504040204" pitchFamily="34" charset="-128"/>
              </a:rPr>
              <a:t>競争環境 、ビジネス・モデル、組織や体制を再定義し、</a:t>
            </a:r>
            <a:r>
              <a:rPr lang="ja-JP" altLang="en-US" sz="1600" b="1" u="sng">
                <a:solidFill>
                  <a:srgbClr val="0070C0"/>
                </a:solidFill>
                <a:latin typeface="Meiryo" panose="020B0604030504040204" pitchFamily="34" charset="-128"/>
                <a:ea typeface="Meiryo" panose="020B0604030504040204" pitchFamily="34" charset="-128"/>
              </a:rPr>
              <a:t>企業の文化や体質を変革すること</a:t>
            </a:r>
            <a:endParaRPr lang="en-US" altLang="ja-JP" sz="1600"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2CEAEAA6-8863-1F4B-88A4-D8D84A02E9AE}"/>
              </a:ext>
            </a:extLst>
          </p:cNvPr>
          <p:cNvGrpSpPr/>
          <p:nvPr/>
        </p:nvGrpSpPr>
        <p:grpSpPr>
          <a:xfrm>
            <a:off x="224996" y="5606614"/>
            <a:ext cx="8686800" cy="851818"/>
            <a:chOff x="224996" y="5638124"/>
            <a:chExt cx="8686800" cy="851818"/>
          </a:xfrm>
        </p:grpSpPr>
        <p:sp>
          <p:nvSpPr>
            <p:cNvPr id="11" name="正方形/長方形 10">
              <a:extLst>
                <a:ext uri="{FF2B5EF4-FFF2-40B4-BE49-F238E27FC236}">
                  <a16:creationId xmlns:a16="http://schemas.microsoft.com/office/drawing/2014/main" id="{EF84C41F-F2F3-6D45-A224-068ED8BFB485}"/>
                </a:ext>
              </a:extLst>
            </p:cNvPr>
            <p:cNvSpPr/>
            <p:nvPr/>
          </p:nvSpPr>
          <p:spPr>
            <a:xfrm>
              <a:off x="224996" y="5638124"/>
              <a:ext cx="8686800" cy="851818"/>
            </a:xfrm>
            <a:prstGeom prst="rect">
              <a:avLst/>
            </a:prstGeom>
            <a:solidFill>
              <a:srgbClr val="FFFFFF">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9C45F771-42C1-564E-B138-A61CCFDDF02D}"/>
                </a:ext>
              </a:extLst>
            </p:cNvPr>
            <p:cNvSpPr txBox="1"/>
            <p:nvPr/>
          </p:nvSpPr>
          <p:spPr>
            <a:xfrm>
              <a:off x="2427823" y="5705170"/>
              <a:ext cx="4288353" cy="769441"/>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変化に俊敏に対応できる企業へと変わること</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2800" b="1">
                  <a:solidFill>
                    <a:srgbClr val="0070C0"/>
                  </a:solidFill>
                  <a:latin typeface="Meiryo" panose="020B0604030504040204" pitchFamily="34" charset="-128"/>
                  <a:ea typeface="Meiryo" panose="020B0604030504040204" pitchFamily="34" charset="-128"/>
                </a:rPr>
                <a:t>アジャイル企業への変革</a:t>
              </a:r>
              <a:endParaRPr kumimoji="1" lang="ja-JP" altLang="en-US" sz="2800" b="1">
                <a:solidFill>
                  <a:srgbClr val="0070C0"/>
                </a:solidFill>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a16="http://schemas.microsoft.com/office/drawing/2014/main" id="{C7B41AE5-7BDB-0741-A759-82938EFFAC69}"/>
              </a:ext>
            </a:extLst>
          </p:cNvPr>
          <p:cNvGrpSpPr/>
          <p:nvPr/>
        </p:nvGrpSpPr>
        <p:grpSpPr>
          <a:xfrm>
            <a:off x="6936059" y="749635"/>
            <a:ext cx="2055768" cy="426645"/>
            <a:chOff x="6936059" y="749635"/>
            <a:chExt cx="2055768" cy="426645"/>
          </a:xfrm>
        </p:grpSpPr>
        <p:sp>
          <p:nvSpPr>
            <p:cNvPr id="17" name="四角形吹き出し 16">
              <a:extLst>
                <a:ext uri="{FF2B5EF4-FFF2-40B4-BE49-F238E27FC236}">
                  <a16:creationId xmlns:a16="http://schemas.microsoft.com/office/drawing/2014/main" id="{FB44E825-9A7E-2D42-B7F3-F46529EE3DC6}"/>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E332BB71-5EB2-194F-A792-459857F906DB}"/>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19" name="グループ化 18">
            <a:extLst>
              <a:ext uri="{FF2B5EF4-FFF2-40B4-BE49-F238E27FC236}">
                <a16:creationId xmlns:a16="http://schemas.microsoft.com/office/drawing/2014/main" id="{AE74FBBE-A04F-9941-B74A-ECE52B1663B2}"/>
              </a:ext>
            </a:extLst>
          </p:cNvPr>
          <p:cNvGrpSpPr/>
          <p:nvPr/>
        </p:nvGrpSpPr>
        <p:grpSpPr>
          <a:xfrm>
            <a:off x="6532927" y="3192220"/>
            <a:ext cx="2458900" cy="426645"/>
            <a:chOff x="6557552" y="703563"/>
            <a:chExt cx="2524118" cy="426645"/>
          </a:xfrm>
        </p:grpSpPr>
        <p:sp>
          <p:nvSpPr>
            <p:cNvPr id="20" name="四角形吹き出し 19">
              <a:extLst>
                <a:ext uri="{FF2B5EF4-FFF2-40B4-BE49-F238E27FC236}">
                  <a16:creationId xmlns:a16="http://schemas.microsoft.com/office/drawing/2014/main" id="{3D69C9B4-9B25-CE47-AE52-0BD3F710AC92}"/>
                </a:ext>
              </a:extLst>
            </p:cNvPr>
            <p:cNvSpPr/>
            <p:nvPr/>
          </p:nvSpPr>
          <p:spPr>
            <a:xfrm>
              <a:off x="6557552" y="703563"/>
              <a:ext cx="2524118" cy="426645"/>
            </a:xfrm>
            <a:prstGeom prst="wedgeRectCallout">
              <a:avLst>
                <a:gd name="adj1" fmla="val -65754"/>
                <a:gd name="adj2" fmla="val 3175"/>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1C7CB0E3-ABDA-3E4D-8A79-9B2C467C1C3F}"/>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23" name="グループ化 22">
            <a:extLst>
              <a:ext uri="{FF2B5EF4-FFF2-40B4-BE49-F238E27FC236}">
                <a16:creationId xmlns:a16="http://schemas.microsoft.com/office/drawing/2014/main" id="{B78CF215-EE7E-1647-9E55-3249B384859B}"/>
              </a:ext>
            </a:extLst>
          </p:cNvPr>
          <p:cNvGrpSpPr/>
          <p:nvPr/>
        </p:nvGrpSpPr>
        <p:grpSpPr>
          <a:xfrm>
            <a:off x="92714" y="5585793"/>
            <a:ext cx="2295094" cy="441868"/>
            <a:chOff x="92714" y="5585793"/>
            <a:chExt cx="2295094" cy="441868"/>
          </a:xfrm>
        </p:grpSpPr>
        <p:sp>
          <p:nvSpPr>
            <p:cNvPr id="10" name="四角形吹き出し 9">
              <a:extLst>
                <a:ext uri="{FF2B5EF4-FFF2-40B4-BE49-F238E27FC236}">
                  <a16:creationId xmlns:a16="http://schemas.microsoft.com/office/drawing/2014/main" id="{21A330B6-E10C-F54B-8154-34124035BD4B}"/>
                </a:ext>
              </a:extLst>
            </p:cNvPr>
            <p:cNvSpPr/>
            <p:nvPr/>
          </p:nvSpPr>
          <p:spPr>
            <a:xfrm>
              <a:off x="92714" y="5585793"/>
              <a:ext cx="2295094" cy="441868"/>
            </a:xfrm>
            <a:prstGeom prst="wedgeRectCallout">
              <a:avLst>
                <a:gd name="adj1" fmla="val 56858"/>
                <a:gd name="adj2" fmla="val 8171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189AF569-3419-A146-AB37-0B319C318885}"/>
                </a:ext>
              </a:extLst>
            </p:cNvPr>
            <p:cNvSpPr txBox="1"/>
            <p:nvPr/>
          </p:nvSpPr>
          <p:spPr>
            <a:xfrm>
              <a:off x="232202" y="5653298"/>
              <a:ext cx="203132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デジタルを前提に</a:t>
              </a:r>
            </a:p>
          </p:txBody>
        </p:sp>
      </p:grpSp>
    </p:spTree>
    <p:extLst>
      <p:ext uri="{BB962C8B-B14F-4D97-AF65-F5344CB8AC3E}">
        <p14:creationId xmlns:p14="http://schemas.microsoft.com/office/powerpoint/2010/main" val="67503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 name="グループ化 216">
            <a:extLst>
              <a:ext uri="{FF2B5EF4-FFF2-40B4-BE49-F238E27FC236}">
                <a16:creationId xmlns:a16="http://schemas.microsoft.com/office/drawing/2014/main" id="{CCA94721-3459-B74A-86EB-DBD5799DEE01}"/>
              </a:ext>
            </a:extLst>
          </p:cNvPr>
          <p:cNvGrpSpPr/>
          <p:nvPr/>
        </p:nvGrpSpPr>
        <p:grpSpPr>
          <a:xfrm>
            <a:off x="172084" y="792431"/>
            <a:ext cx="8803431" cy="5644573"/>
            <a:chOff x="499109" y="822328"/>
            <a:chExt cx="8145780" cy="802164"/>
          </a:xfrm>
        </p:grpSpPr>
        <p:sp>
          <p:nvSpPr>
            <p:cNvPr id="218" name="正方形/長方形 217">
              <a:extLst>
                <a:ext uri="{FF2B5EF4-FFF2-40B4-BE49-F238E27FC236}">
                  <a16:creationId xmlns:a16="http://schemas.microsoft.com/office/drawing/2014/main" id="{E4A0F19D-9B72-8E49-B6B7-1E39B3E36DD5}"/>
                </a:ext>
              </a:extLst>
            </p:cNvPr>
            <p:cNvSpPr/>
            <p:nvPr/>
          </p:nvSpPr>
          <p:spPr>
            <a:xfrm>
              <a:off x="499109" y="822328"/>
              <a:ext cx="8145780" cy="80216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テキスト ボックス 218">
              <a:extLst>
                <a:ext uri="{FF2B5EF4-FFF2-40B4-BE49-F238E27FC236}">
                  <a16:creationId xmlns:a16="http://schemas.microsoft.com/office/drawing/2014/main" id="{A91916EB-18D0-D04C-BD40-54A86A8C03DC}"/>
                </a:ext>
              </a:extLst>
            </p:cNvPr>
            <p:cNvSpPr txBox="1"/>
            <p:nvPr/>
          </p:nvSpPr>
          <p:spPr>
            <a:xfrm>
              <a:off x="2028918" y="843526"/>
              <a:ext cx="5107135" cy="83104"/>
            </a:xfrm>
            <a:prstGeom prst="rect">
              <a:avLst/>
            </a:prstGeom>
            <a:noFill/>
          </p:spPr>
          <p:txBody>
            <a:bodyPr wrap="none" rtlCol="0">
              <a:spAutoFit/>
            </a:bodyPr>
            <a:lstStyle/>
            <a:p>
              <a:pPr algn="ctr"/>
              <a:r>
                <a:rPr kumimoji="1" lang="ja-JP" altLang="en-US" sz="3200">
                  <a:solidFill>
                    <a:srgbClr val="C00000"/>
                  </a:solidFill>
                  <a:latin typeface="Meiryo" panose="020B0604030504040204" pitchFamily="34" charset="-128"/>
                  <a:ea typeface="Meiryo" panose="020B0604030504040204" pitchFamily="34" charset="-128"/>
                </a:rPr>
                <a:t>変化が早く、予測困難な社会</a:t>
              </a:r>
            </a:p>
          </p:txBody>
        </p:sp>
      </p:grpSp>
      <p:sp>
        <p:nvSpPr>
          <p:cNvPr id="5" name="ホームベース 4">
            <a:extLst>
              <a:ext uri="{FF2B5EF4-FFF2-40B4-BE49-F238E27FC236}">
                <a16:creationId xmlns:a16="http://schemas.microsoft.com/office/drawing/2014/main" id="{6953445C-E556-A840-8E3A-CEE377DF638C}"/>
              </a:ext>
            </a:extLst>
          </p:cNvPr>
          <p:cNvSpPr/>
          <p:nvPr/>
        </p:nvSpPr>
        <p:spPr>
          <a:xfrm>
            <a:off x="517793" y="2165124"/>
            <a:ext cx="1961004" cy="468760"/>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ホームベース 165">
            <a:extLst>
              <a:ext uri="{FF2B5EF4-FFF2-40B4-BE49-F238E27FC236}">
                <a16:creationId xmlns:a16="http://schemas.microsoft.com/office/drawing/2014/main" id="{6C35865A-6BBF-5040-8F8E-F7BE2063C99B}"/>
              </a:ext>
            </a:extLst>
          </p:cNvPr>
          <p:cNvSpPr/>
          <p:nvPr/>
        </p:nvSpPr>
        <p:spPr>
          <a:xfrm>
            <a:off x="517793" y="1622865"/>
            <a:ext cx="2699132" cy="468760"/>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AD8E7D-9166-124A-9979-FA3AFFEDFAE8}"/>
              </a:ext>
            </a:extLst>
          </p:cNvPr>
          <p:cNvSpPr>
            <a:spLocks noGrp="1"/>
          </p:cNvSpPr>
          <p:nvPr>
            <p:ph type="title"/>
          </p:nvPr>
        </p:nvSpPr>
        <p:spPr/>
        <p:txBody>
          <a:bodyPr/>
          <a:lstStyle/>
          <a:p>
            <a:r>
              <a:rPr kumimoji="1" lang="en-US" altLang="ja-JP" dirty="0"/>
              <a:t>DX</a:t>
            </a:r>
            <a:r>
              <a:rPr kumimoji="1" lang="ja-JP" altLang="en-US"/>
              <a:t>の目的</a:t>
            </a:r>
          </a:p>
        </p:txBody>
      </p:sp>
      <p:sp>
        <p:nvSpPr>
          <p:cNvPr id="250" name="テキスト ボックス 249">
            <a:extLst>
              <a:ext uri="{FF2B5EF4-FFF2-40B4-BE49-F238E27FC236}">
                <a16:creationId xmlns:a16="http://schemas.microsoft.com/office/drawing/2014/main" id="{5CC31221-8323-1B49-9FA9-047A2B9E4447}"/>
              </a:ext>
            </a:extLst>
          </p:cNvPr>
          <p:cNvSpPr txBox="1"/>
          <p:nvPr/>
        </p:nvSpPr>
        <p:spPr>
          <a:xfrm>
            <a:off x="859885" y="2250431"/>
            <a:ext cx="1107996"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新規事業</a:t>
            </a:r>
          </a:p>
        </p:txBody>
      </p:sp>
      <p:sp>
        <p:nvSpPr>
          <p:cNvPr id="30" name="テキスト ボックス 29">
            <a:extLst>
              <a:ext uri="{FF2B5EF4-FFF2-40B4-BE49-F238E27FC236}">
                <a16:creationId xmlns:a16="http://schemas.microsoft.com/office/drawing/2014/main" id="{BD689A50-2D46-9049-AEC2-AA0DE66BC60B}"/>
              </a:ext>
            </a:extLst>
          </p:cNvPr>
          <p:cNvSpPr txBox="1"/>
          <p:nvPr/>
        </p:nvSpPr>
        <p:spPr>
          <a:xfrm>
            <a:off x="717946" y="1703356"/>
            <a:ext cx="2159567" cy="307777"/>
          </a:xfrm>
          <a:prstGeom prst="rect">
            <a:avLst/>
          </a:prstGeom>
          <a:noFill/>
        </p:spPr>
        <p:txBody>
          <a:bodyPr wrap="none" rtlCol="0">
            <a:spAutoFit/>
          </a:bodyPr>
          <a:lstStyle/>
          <a:p>
            <a:pPr algn="r"/>
            <a:r>
              <a:rPr kumimoji="1" lang="ja-JP" altLang="en-US" sz="1400" b="1">
                <a:solidFill>
                  <a:schemeClr val="bg1"/>
                </a:solidFill>
                <a:latin typeface="Meiryo" panose="020B0604030504040204" pitchFamily="34" charset="-128"/>
                <a:ea typeface="Meiryo" panose="020B0604030504040204" pitchFamily="34" charset="-128"/>
              </a:rPr>
              <a:t>ビジネス・モデルの転換</a:t>
            </a:r>
          </a:p>
        </p:txBody>
      </p:sp>
      <p:grpSp>
        <p:nvGrpSpPr>
          <p:cNvPr id="32" name="グループ化 31">
            <a:extLst>
              <a:ext uri="{FF2B5EF4-FFF2-40B4-BE49-F238E27FC236}">
                <a16:creationId xmlns:a16="http://schemas.microsoft.com/office/drawing/2014/main" id="{2B5CAC0A-45D1-B646-901E-CC79B73B91E5}"/>
              </a:ext>
            </a:extLst>
          </p:cNvPr>
          <p:cNvGrpSpPr/>
          <p:nvPr/>
        </p:nvGrpSpPr>
        <p:grpSpPr>
          <a:xfrm>
            <a:off x="496847" y="2780579"/>
            <a:ext cx="8148043" cy="667492"/>
            <a:chOff x="499147" y="5216634"/>
            <a:chExt cx="8148043" cy="667492"/>
          </a:xfrm>
        </p:grpSpPr>
        <p:pic>
          <p:nvPicPr>
            <p:cNvPr id="33" name="Picture 2">
              <a:extLst>
                <a:ext uri="{FF2B5EF4-FFF2-40B4-BE49-F238E27FC236}">
                  <a16:creationId xmlns:a16="http://schemas.microsoft.com/office/drawing/2014/main" id="{3EA88199-5700-EB4D-AC41-79460EC7B07F}"/>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99147"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34" name="円/楕円 33">
              <a:extLst>
                <a:ext uri="{FF2B5EF4-FFF2-40B4-BE49-F238E27FC236}">
                  <a16:creationId xmlns:a16="http://schemas.microsoft.com/office/drawing/2014/main" id="{A5A71368-EF60-4540-A6F4-02CA22A189A6}"/>
                </a:ext>
              </a:extLst>
            </p:cNvPr>
            <p:cNvSpPr/>
            <p:nvPr/>
          </p:nvSpPr>
          <p:spPr>
            <a:xfrm flipV="1">
              <a:off x="567213"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860CEF60-0ED1-094C-9963-7B9641F1E414}"/>
                </a:ext>
              </a:extLst>
            </p:cNvPr>
            <p:cNvSpPr/>
            <p:nvPr/>
          </p:nvSpPr>
          <p:spPr>
            <a:xfrm flipV="1">
              <a:off x="931511"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6DBB833B-0261-854F-9B06-7948DB40CA87}"/>
                </a:ext>
              </a:extLst>
            </p:cNvPr>
            <p:cNvSpPr/>
            <p:nvPr/>
          </p:nvSpPr>
          <p:spPr>
            <a:xfrm flipV="1">
              <a:off x="567213"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2977E3C5-D8E2-BF46-B72D-79C350902227}"/>
                </a:ext>
              </a:extLst>
            </p:cNvPr>
            <p:cNvSpPr/>
            <p:nvPr/>
          </p:nvSpPr>
          <p:spPr>
            <a:xfrm flipV="1">
              <a:off x="931511"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8" name="Picture 2">
              <a:extLst>
                <a:ext uri="{FF2B5EF4-FFF2-40B4-BE49-F238E27FC236}">
                  <a16:creationId xmlns:a16="http://schemas.microsoft.com/office/drawing/2014/main" id="{90E293C1-2E66-F546-BF75-73801C0AD6B5}"/>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125151"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39" name="円/楕円 38">
              <a:extLst>
                <a:ext uri="{FF2B5EF4-FFF2-40B4-BE49-F238E27FC236}">
                  <a16:creationId xmlns:a16="http://schemas.microsoft.com/office/drawing/2014/main" id="{6777CED9-870D-8B46-8674-D6305E0351D1}"/>
                </a:ext>
              </a:extLst>
            </p:cNvPr>
            <p:cNvSpPr/>
            <p:nvPr/>
          </p:nvSpPr>
          <p:spPr>
            <a:xfrm flipV="1">
              <a:off x="1193217"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9386DE2F-F5F4-1B4D-BE2D-DF95EDF264BE}"/>
                </a:ext>
              </a:extLst>
            </p:cNvPr>
            <p:cNvSpPr/>
            <p:nvPr/>
          </p:nvSpPr>
          <p:spPr>
            <a:xfrm flipV="1">
              <a:off x="1557515"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98D49627-8531-AB4F-926A-0230D5DDD7E9}"/>
                </a:ext>
              </a:extLst>
            </p:cNvPr>
            <p:cNvSpPr/>
            <p:nvPr/>
          </p:nvSpPr>
          <p:spPr>
            <a:xfrm flipV="1">
              <a:off x="1193217"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17CE1B23-4984-4742-95C6-34354FF859B7}"/>
                </a:ext>
              </a:extLst>
            </p:cNvPr>
            <p:cNvSpPr/>
            <p:nvPr/>
          </p:nvSpPr>
          <p:spPr>
            <a:xfrm flipV="1">
              <a:off x="1557515"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3" name="Picture 2">
              <a:extLst>
                <a:ext uri="{FF2B5EF4-FFF2-40B4-BE49-F238E27FC236}">
                  <a16:creationId xmlns:a16="http://schemas.microsoft.com/office/drawing/2014/main" id="{AB98AACC-1DDF-E34F-A9FA-BEFB52E7DD6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751362"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4" name="円/楕円 43">
              <a:extLst>
                <a:ext uri="{FF2B5EF4-FFF2-40B4-BE49-F238E27FC236}">
                  <a16:creationId xmlns:a16="http://schemas.microsoft.com/office/drawing/2014/main" id="{334F7BF4-F3DD-4C40-9DC3-081EE2B7A301}"/>
                </a:ext>
              </a:extLst>
            </p:cNvPr>
            <p:cNvSpPr/>
            <p:nvPr/>
          </p:nvSpPr>
          <p:spPr>
            <a:xfrm flipV="1">
              <a:off x="1819428"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4EDAEDCC-2592-6A4B-826C-49DAFD317C72}"/>
                </a:ext>
              </a:extLst>
            </p:cNvPr>
            <p:cNvSpPr/>
            <p:nvPr/>
          </p:nvSpPr>
          <p:spPr>
            <a:xfrm flipV="1">
              <a:off x="2183726"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87544311-8B97-3846-A739-10DC41AA0C13}"/>
                </a:ext>
              </a:extLst>
            </p:cNvPr>
            <p:cNvSpPr/>
            <p:nvPr/>
          </p:nvSpPr>
          <p:spPr>
            <a:xfrm flipV="1">
              <a:off x="1819428"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83857D93-A5DF-6445-BECD-C7AE72848675}"/>
                </a:ext>
              </a:extLst>
            </p:cNvPr>
            <p:cNvSpPr/>
            <p:nvPr/>
          </p:nvSpPr>
          <p:spPr>
            <a:xfrm flipV="1">
              <a:off x="2183726"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8" name="Picture 2">
              <a:extLst>
                <a:ext uri="{FF2B5EF4-FFF2-40B4-BE49-F238E27FC236}">
                  <a16:creationId xmlns:a16="http://schemas.microsoft.com/office/drawing/2014/main" id="{4591483D-CADD-F146-B2B4-CD4E6C3C9E7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377366"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9" name="円/楕円 48">
              <a:extLst>
                <a:ext uri="{FF2B5EF4-FFF2-40B4-BE49-F238E27FC236}">
                  <a16:creationId xmlns:a16="http://schemas.microsoft.com/office/drawing/2014/main" id="{7038B65D-3B18-4C42-B9F5-9E5FF832A49C}"/>
                </a:ext>
              </a:extLst>
            </p:cNvPr>
            <p:cNvSpPr/>
            <p:nvPr/>
          </p:nvSpPr>
          <p:spPr>
            <a:xfrm flipV="1">
              <a:off x="2445432"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075998C4-D0EC-C442-B114-58AAF7426237}"/>
                </a:ext>
              </a:extLst>
            </p:cNvPr>
            <p:cNvSpPr/>
            <p:nvPr/>
          </p:nvSpPr>
          <p:spPr>
            <a:xfrm flipV="1">
              <a:off x="2809730"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18D5CCE4-3616-1445-8740-0F5026C450C7}"/>
                </a:ext>
              </a:extLst>
            </p:cNvPr>
            <p:cNvSpPr/>
            <p:nvPr/>
          </p:nvSpPr>
          <p:spPr>
            <a:xfrm flipV="1">
              <a:off x="2445432"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0174A8E4-AD09-2749-AF30-9A2303A94438}"/>
                </a:ext>
              </a:extLst>
            </p:cNvPr>
            <p:cNvSpPr/>
            <p:nvPr/>
          </p:nvSpPr>
          <p:spPr>
            <a:xfrm flipV="1">
              <a:off x="2809730"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Picture 2">
              <a:extLst>
                <a:ext uri="{FF2B5EF4-FFF2-40B4-BE49-F238E27FC236}">
                  <a16:creationId xmlns:a16="http://schemas.microsoft.com/office/drawing/2014/main" id="{D278ABE4-54AB-0641-8E30-E4B3673A1E2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003577"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4" name="円/楕円 53">
              <a:extLst>
                <a:ext uri="{FF2B5EF4-FFF2-40B4-BE49-F238E27FC236}">
                  <a16:creationId xmlns:a16="http://schemas.microsoft.com/office/drawing/2014/main" id="{C66626D5-42C0-C848-93B1-5F47A4683A6D}"/>
                </a:ext>
              </a:extLst>
            </p:cNvPr>
            <p:cNvSpPr/>
            <p:nvPr/>
          </p:nvSpPr>
          <p:spPr>
            <a:xfrm flipV="1">
              <a:off x="3071643"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a:extLst>
                <a:ext uri="{FF2B5EF4-FFF2-40B4-BE49-F238E27FC236}">
                  <a16:creationId xmlns:a16="http://schemas.microsoft.com/office/drawing/2014/main" id="{FDE0F9D9-7C5A-9848-A9A2-EFC4C0A1F643}"/>
                </a:ext>
              </a:extLst>
            </p:cNvPr>
            <p:cNvSpPr/>
            <p:nvPr/>
          </p:nvSpPr>
          <p:spPr>
            <a:xfrm flipV="1">
              <a:off x="3435941"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2D593084-46ED-DB4E-A317-2DA07300B755}"/>
                </a:ext>
              </a:extLst>
            </p:cNvPr>
            <p:cNvSpPr/>
            <p:nvPr/>
          </p:nvSpPr>
          <p:spPr>
            <a:xfrm flipV="1">
              <a:off x="3071643"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19BDF1D5-BBE9-6F4E-9BFF-C4B6A7C1729B}"/>
                </a:ext>
              </a:extLst>
            </p:cNvPr>
            <p:cNvSpPr/>
            <p:nvPr/>
          </p:nvSpPr>
          <p:spPr>
            <a:xfrm flipV="1">
              <a:off x="3435941"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8" name="Picture 2">
              <a:extLst>
                <a:ext uri="{FF2B5EF4-FFF2-40B4-BE49-F238E27FC236}">
                  <a16:creationId xmlns:a16="http://schemas.microsoft.com/office/drawing/2014/main" id="{2D66EFF7-8B7E-EC46-AC06-568C556A42C7}"/>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629581"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9" name="円/楕円 58">
              <a:extLst>
                <a:ext uri="{FF2B5EF4-FFF2-40B4-BE49-F238E27FC236}">
                  <a16:creationId xmlns:a16="http://schemas.microsoft.com/office/drawing/2014/main" id="{B98BD854-8CED-B545-9EE7-8CE26B09A82D}"/>
                </a:ext>
              </a:extLst>
            </p:cNvPr>
            <p:cNvSpPr/>
            <p:nvPr/>
          </p:nvSpPr>
          <p:spPr>
            <a:xfrm flipV="1">
              <a:off x="3697647"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37E263D9-D68A-BC44-8EAA-B80FBD4BE4A1}"/>
                </a:ext>
              </a:extLst>
            </p:cNvPr>
            <p:cNvSpPr/>
            <p:nvPr/>
          </p:nvSpPr>
          <p:spPr>
            <a:xfrm flipV="1">
              <a:off x="4061945"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a:extLst>
                <a:ext uri="{FF2B5EF4-FFF2-40B4-BE49-F238E27FC236}">
                  <a16:creationId xmlns:a16="http://schemas.microsoft.com/office/drawing/2014/main" id="{0C11CD9F-F0C3-C943-AC3A-9D88BAE07DFB}"/>
                </a:ext>
              </a:extLst>
            </p:cNvPr>
            <p:cNvSpPr/>
            <p:nvPr/>
          </p:nvSpPr>
          <p:spPr>
            <a:xfrm flipV="1">
              <a:off x="3697647"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28B40D06-EF5A-0C47-B4FC-DF87467F4A87}"/>
                </a:ext>
              </a:extLst>
            </p:cNvPr>
            <p:cNvSpPr/>
            <p:nvPr/>
          </p:nvSpPr>
          <p:spPr>
            <a:xfrm flipV="1">
              <a:off x="4061945"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3" name="Picture 2">
              <a:extLst>
                <a:ext uri="{FF2B5EF4-FFF2-40B4-BE49-F238E27FC236}">
                  <a16:creationId xmlns:a16="http://schemas.microsoft.com/office/drawing/2014/main" id="{3E29CA1E-FE86-1844-97E4-B0F2FD917C3B}"/>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255792"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4" name="円/楕円 63">
              <a:extLst>
                <a:ext uri="{FF2B5EF4-FFF2-40B4-BE49-F238E27FC236}">
                  <a16:creationId xmlns:a16="http://schemas.microsoft.com/office/drawing/2014/main" id="{DB8D8FF1-5E23-9043-A74E-DEB34E690286}"/>
                </a:ext>
              </a:extLst>
            </p:cNvPr>
            <p:cNvSpPr/>
            <p:nvPr/>
          </p:nvSpPr>
          <p:spPr>
            <a:xfrm flipV="1">
              <a:off x="4323858"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192A4956-3E2D-BB42-A3EF-107ADB33F53D}"/>
                </a:ext>
              </a:extLst>
            </p:cNvPr>
            <p:cNvSpPr/>
            <p:nvPr/>
          </p:nvSpPr>
          <p:spPr>
            <a:xfrm flipV="1">
              <a:off x="4688156"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1AB89AC4-BA7C-0F49-8D99-9A4A5086FDC2}"/>
                </a:ext>
              </a:extLst>
            </p:cNvPr>
            <p:cNvSpPr/>
            <p:nvPr/>
          </p:nvSpPr>
          <p:spPr>
            <a:xfrm flipV="1">
              <a:off x="4323858"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69523C1D-6493-7642-AC11-E4388CE3DEB6}"/>
                </a:ext>
              </a:extLst>
            </p:cNvPr>
            <p:cNvSpPr/>
            <p:nvPr/>
          </p:nvSpPr>
          <p:spPr>
            <a:xfrm flipV="1">
              <a:off x="4688156"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Picture 2">
              <a:extLst>
                <a:ext uri="{FF2B5EF4-FFF2-40B4-BE49-F238E27FC236}">
                  <a16:creationId xmlns:a16="http://schemas.microsoft.com/office/drawing/2014/main" id="{FAE20D44-F883-3443-AD2B-3F8FB321C3D1}"/>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881796"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9" name="円/楕円 68">
              <a:extLst>
                <a:ext uri="{FF2B5EF4-FFF2-40B4-BE49-F238E27FC236}">
                  <a16:creationId xmlns:a16="http://schemas.microsoft.com/office/drawing/2014/main" id="{7F16B7AF-5EDC-1646-8679-B377E63EB882}"/>
                </a:ext>
              </a:extLst>
            </p:cNvPr>
            <p:cNvSpPr/>
            <p:nvPr/>
          </p:nvSpPr>
          <p:spPr>
            <a:xfrm flipV="1">
              <a:off x="4949862"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B034177D-0DB8-064D-9879-BBBF2AB9A7BF}"/>
                </a:ext>
              </a:extLst>
            </p:cNvPr>
            <p:cNvSpPr/>
            <p:nvPr/>
          </p:nvSpPr>
          <p:spPr>
            <a:xfrm flipV="1">
              <a:off x="5314160"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79CD343D-C893-3D4E-9EE4-671EA585A29B}"/>
                </a:ext>
              </a:extLst>
            </p:cNvPr>
            <p:cNvSpPr/>
            <p:nvPr/>
          </p:nvSpPr>
          <p:spPr>
            <a:xfrm flipV="1">
              <a:off x="4949862"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94C955E6-2184-3241-80CD-D06508C79CDC}"/>
                </a:ext>
              </a:extLst>
            </p:cNvPr>
            <p:cNvSpPr/>
            <p:nvPr/>
          </p:nvSpPr>
          <p:spPr>
            <a:xfrm flipV="1">
              <a:off x="5314160"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3" name="Picture 2">
              <a:extLst>
                <a:ext uri="{FF2B5EF4-FFF2-40B4-BE49-F238E27FC236}">
                  <a16:creationId xmlns:a16="http://schemas.microsoft.com/office/drawing/2014/main" id="{EF940657-A4C3-9D4D-9428-FEBC2D8A35F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550800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4" name="円/楕円 73">
              <a:extLst>
                <a:ext uri="{FF2B5EF4-FFF2-40B4-BE49-F238E27FC236}">
                  <a16:creationId xmlns:a16="http://schemas.microsoft.com/office/drawing/2014/main" id="{7AA41A05-B147-4940-91D7-A1091B0C5C18}"/>
                </a:ext>
              </a:extLst>
            </p:cNvPr>
            <p:cNvSpPr/>
            <p:nvPr/>
          </p:nvSpPr>
          <p:spPr>
            <a:xfrm flipV="1">
              <a:off x="557607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E795E928-7220-234F-B945-574F59A9FB75}"/>
                </a:ext>
              </a:extLst>
            </p:cNvPr>
            <p:cNvSpPr/>
            <p:nvPr/>
          </p:nvSpPr>
          <p:spPr>
            <a:xfrm flipV="1">
              <a:off x="594037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a:extLst>
                <a:ext uri="{FF2B5EF4-FFF2-40B4-BE49-F238E27FC236}">
                  <a16:creationId xmlns:a16="http://schemas.microsoft.com/office/drawing/2014/main" id="{612FA110-B366-0B4D-9DCE-79E3081AC090}"/>
                </a:ext>
              </a:extLst>
            </p:cNvPr>
            <p:cNvSpPr/>
            <p:nvPr/>
          </p:nvSpPr>
          <p:spPr>
            <a:xfrm flipV="1">
              <a:off x="557607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11DBD34F-B82F-7B43-B0A4-4D3F36C7F59E}"/>
                </a:ext>
              </a:extLst>
            </p:cNvPr>
            <p:cNvSpPr/>
            <p:nvPr/>
          </p:nvSpPr>
          <p:spPr>
            <a:xfrm flipV="1">
              <a:off x="594037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8" name="Picture 2">
              <a:extLst>
                <a:ext uri="{FF2B5EF4-FFF2-40B4-BE49-F238E27FC236}">
                  <a16:creationId xmlns:a16="http://schemas.microsoft.com/office/drawing/2014/main" id="{1F5EC553-4F8C-1446-85C8-0B4D69258D56}"/>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134011"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9" name="円/楕円 78">
              <a:extLst>
                <a:ext uri="{FF2B5EF4-FFF2-40B4-BE49-F238E27FC236}">
                  <a16:creationId xmlns:a16="http://schemas.microsoft.com/office/drawing/2014/main" id="{8EC8DCE1-2AE3-CF43-836A-29E30803C02A}"/>
                </a:ext>
              </a:extLst>
            </p:cNvPr>
            <p:cNvSpPr/>
            <p:nvPr/>
          </p:nvSpPr>
          <p:spPr>
            <a:xfrm flipV="1">
              <a:off x="6202077"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a:extLst>
                <a:ext uri="{FF2B5EF4-FFF2-40B4-BE49-F238E27FC236}">
                  <a16:creationId xmlns:a16="http://schemas.microsoft.com/office/drawing/2014/main" id="{5CD25E79-CC91-7D46-9DEF-115115E18E6D}"/>
                </a:ext>
              </a:extLst>
            </p:cNvPr>
            <p:cNvSpPr/>
            <p:nvPr/>
          </p:nvSpPr>
          <p:spPr>
            <a:xfrm flipV="1">
              <a:off x="6566375"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a:extLst>
                <a:ext uri="{FF2B5EF4-FFF2-40B4-BE49-F238E27FC236}">
                  <a16:creationId xmlns:a16="http://schemas.microsoft.com/office/drawing/2014/main" id="{E79F8507-B4E0-1F4B-A8B0-161C9E000A94}"/>
                </a:ext>
              </a:extLst>
            </p:cNvPr>
            <p:cNvSpPr/>
            <p:nvPr/>
          </p:nvSpPr>
          <p:spPr>
            <a:xfrm flipV="1">
              <a:off x="6202077"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3D6EF2BE-9276-B349-9BAB-C16BBA3B0A9D}"/>
                </a:ext>
              </a:extLst>
            </p:cNvPr>
            <p:cNvSpPr/>
            <p:nvPr/>
          </p:nvSpPr>
          <p:spPr>
            <a:xfrm flipV="1">
              <a:off x="6566375"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3" name="Picture 2">
              <a:extLst>
                <a:ext uri="{FF2B5EF4-FFF2-40B4-BE49-F238E27FC236}">
                  <a16:creationId xmlns:a16="http://schemas.microsoft.com/office/drawing/2014/main" id="{7D06F2B9-862E-5847-9DF8-6DACCC96B3E3}"/>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760222"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4" name="円/楕円 83">
              <a:extLst>
                <a:ext uri="{FF2B5EF4-FFF2-40B4-BE49-F238E27FC236}">
                  <a16:creationId xmlns:a16="http://schemas.microsoft.com/office/drawing/2014/main" id="{5E939E09-3442-B644-8E55-F172182B61AA}"/>
                </a:ext>
              </a:extLst>
            </p:cNvPr>
            <p:cNvSpPr/>
            <p:nvPr/>
          </p:nvSpPr>
          <p:spPr>
            <a:xfrm flipV="1">
              <a:off x="6828288"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2B634C29-2F5C-CA4C-AB25-DC5778D69FE1}"/>
                </a:ext>
              </a:extLst>
            </p:cNvPr>
            <p:cNvSpPr/>
            <p:nvPr/>
          </p:nvSpPr>
          <p:spPr>
            <a:xfrm flipV="1">
              <a:off x="7192586"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a:extLst>
                <a:ext uri="{FF2B5EF4-FFF2-40B4-BE49-F238E27FC236}">
                  <a16:creationId xmlns:a16="http://schemas.microsoft.com/office/drawing/2014/main" id="{62B51789-3F02-264D-B659-9B8AAB592382}"/>
                </a:ext>
              </a:extLst>
            </p:cNvPr>
            <p:cNvSpPr/>
            <p:nvPr/>
          </p:nvSpPr>
          <p:spPr>
            <a:xfrm flipV="1">
              <a:off x="6828288"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E51D24BE-B018-F940-A5E4-838E782B43CC}"/>
                </a:ext>
              </a:extLst>
            </p:cNvPr>
            <p:cNvSpPr/>
            <p:nvPr/>
          </p:nvSpPr>
          <p:spPr>
            <a:xfrm flipV="1">
              <a:off x="7192586"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8" name="Picture 2">
              <a:extLst>
                <a:ext uri="{FF2B5EF4-FFF2-40B4-BE49-F238E27FC236}">
                  <a16:creationId xmlns:a16="http://schemas.microsoft.com/office/drawing/2014/main" id="{D6D91734-9B45-D34B-890A-5371ECB0B066}"/>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7386226"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9" name="円/楕円 88">
              <a:extLst>
                <a:ext uri="{FF2B5EF4-FFF2-40B4-BE49-F238E27FC236}">
                  <a16:creationId xmlns:a16="http://schemas.microsoft.com/office/drawing/2014/main" id="{2EA8A164-C8FD-644F-8AC4-56D86129A5AB}"/>
                </a:ext>
              </a:extLst>
            </p:cNvPr>
            <p:cNvSpPr/>
            <p:nvPr/>
          </p:nvSpPr>
          <p:spPr>
            <a:xfrm flipV="1">
              <a:off x="7454292"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a:extLst>
                <a:ext uri="{FF2B5EF4-FFF2-40B4-BE49-F238E27FC236}">
                  <a16:creationId xmlns:a16="http://schemas.microsoft.com/office/drawing/2014/main" id="{F5F6EB00-04CE-1741-8FA2-149051F9916E}"/>
                </a:ext>
              </a:extLst>
            </p:cNvPr>
            <p:cNvSpPr/>
            <p:nvPr/>
          </p:nvSpPr>
          <p:spPr>
            <a:xfrm flipV="1">
              <a:off x="7818590"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円/楕円 90">
              <a:extLst>
                <a:ext uri="{FF2B5EF4-FFF2-40B4-BE49-F238E27FC236}">
                  <a16:creationId xmlns:a16="http://schemas.microsoft.com/office/drawing/2014/main" id="{56FB8803-7E87-5D4E-AE13-F58D57DE255A}"/>
                </a:ext>
              </a:extLst>
            </p:cNvPr>
            <p:cNvSpPr/>
            <p:nvPr/>
          </p:nvSpPr>
          <p:spPr>
            <a:xfrm flipV="1">
              <a:off x="7454292"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C906A2CC-01CE-3F40-8DD2-C00BEE7466B7}"/>
                </a:ext>
              </a:extLst>
            </p:cNvPr>
            <p:cNvSpPr/>
            <p:nvPr/>
          </p:nvSpPr>
          <p:spPr>
            <a:xfrm flipV="1">
              <a:off x="7818590"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3" name="Picture 2">
              <a:extLst>
                <a:ext uri="{FF2B5EF4-FFF2-40B4-BE49-F238E27FC236}">
                  <a16:creationId xmlns:a16="http://schemas.microsoft.com/office/drawing/2014/main" id="{113E921D-3B9F-154E-BDC7-4B2D4AA81F48}"/>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801477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4" name="円/楕円 93">
              <a:extLst>
                <a:ext uri="{FF2B5EF4-FFF2-40B4-BE49-F238E27FC236}">
                  <a16:creationId xmlns:a16="http://schemas.microsoft.com/office/drawing/2014/main" id="{BF248880-9130-2344-97F7-3D5A4866B0AC}"/>
                </a:ext>
              </a:extLst>
            </p:cNvPr>
            <p:cNvSpPr/>
            <p:nvPr/>
          </p:nvSpPr>
          <p:spPr>
            <a:xfrm flipV="1">
              <a:off x="808284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円/楕円 94">
              <a:extLst>
                <a:ext uri="{FF2B5EF4-FFF2-40B4-BE49-F238E27FC236}">
                  <a16:creationId xmlns:a16="http://schemas.microsoft.com/office/drawing/2014/main" id="{87EF742C-9CC0-A347-9991-90A62058EEEF}"/>
                </a:ext>
              </a:extLst>
            </p:cNvPr>
            <p:cNvSpPr/>
            <p:nvPr/>
          </p:nvSpPr>
          <p:spPr>
            <a:xfrm flipV="1">
              <a:off x="844714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a:extLst>
                <a:ext uri="{FF2B5EF4-FFF2-40B4-BE49-F238E27FC236}">
                  <a16:creationId xmlns:a16="http://schemas.microsoft.com/office/drawing/2014/main" id="{5E749290-EB12-3943-9B68-FF29E1CCB3DC}"/>
                </a:ext>
              </a:extLst>
            </p:cNvPr>
            <p:cNvSpPr/>
            <p:nvPr/>
          </p:nvSpPr>
          <p:spPr>
            <a:xfrm flipV="1">
              <a:off x="808284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CD5C9BE3-C2E5-1B40-8FA8-4017FA09B8B0}"/>
                </a:ext>
              </a:extLst>
            </p:cNvPr>
            <p:cNvSpPr/>
            <p:nvPr/>
          </p:nvSpPr>
          <p:spPr>
            <a:xfrm flipV="1">
              <a:off x="844714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9" name="グループ化 98">
            <a:extLst>
              <a:ext uri="{FF2B5EF4-FFF2-40B4-BE49-F238E27FC236}">
                <a16:creationId xmlns:a16="http://schemas.microsoft.com/office/drawing/2014/main" id="{3D108D34-DD8B-0142-97C9-6A9FF71E1BB3}"/>
              </a:ext>
            </a:extLst>
          </p:cNvPr>
          <p:cNvGrpSpPr/>
          <p:nvPr/>
        </p:nvGrpSpPr>
        <p:grpSpPr>
          <a:xfrm>
            <a:off x="564913" y="4505315"/>
            <a:ext cx="8148043" cy="667492"/>
            <a:chOff x="499147" y="5216634"/>
            <a:chExt cx="8148043" cy="667492"/>
          </a:xfrm>
        </p:grpSpPr>
        <p:pic>
          <p:nvPicPr>
            <p:cNvPr id="100" name="Picture 2">
              <a:extLst>
                <a:ext uri="{FF2B5EF4-FFF2-40B4-BE49-F238E27FC236}">
                  <a16:creationId xmlns:a16="http://schemas.microsoft.com/office/drawing/2014/main" id="{04AE6C34-0E10-5149-9BC9-8D0A40AABB24}"/>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99147"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01" name="円/楕円 100">
              <a:extLst>
                <a:ext uri="{FF2B5EF4-FFF2-40B4-BE49-F238E27FC236}">
                  <a16:creationId xmlns:a16="http://schemas.microsoft.com/office/drawing/2014/main" id="{2EB9A117-C255-A045-9BF8-094E69C69650}"/>
                </a:ext>
              </a:extLst>
            </p:cNvPr>
            <p:cNvSpPr/>
            <p:nvPr/>
          </p:nvSpPr>
          <p:spPr>
            <a:xfrm flipV="1">
              <a:off x="567213"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D0271D42-3C49-9D40-899C-2457420C8F13}"/>
                </a:ext>
              </a:extLst>
            </p:cNvPr>
            <p:cNvSpPr/>
            <p:nvPr/>
          </p:nvSpPr>
          <p:spPr>
            <a:xfrm flipV="1">
              <a:off x="931511"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円/楕円 102">
              <a:extLst>
                <a:ext uri="{FF2B5EF4-FFF2-40B4-BE49-F238E27FC236}">
                  <a16:creationId xmlns:a16="http://schemas.microsoft.com/office/drawing/2014/main" id="{4D1E860C-4FDE-1642-977F-D7EEDA35F264}"/>
                </a:ext>
              </a:extLst>
            </p:cNvPr>
            <p:cNvSpPr/>
            <p:nvPr/>
          </p:nvSpPr>
          <p:spPr>
            <a:xfrm flipV="1">
              <a:off x="567213"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a:extLst>
                <a:ext uri="{FF2B5EF4-FFF2-40B4-BE49-F238E27FC236}">
                  <a16:creationId xmlns:a16="http://schemas.microsoft.com/office/drawing/2014/main" id="{D06F3366-FB32-6747-989E-0579AE1F57EA}"/>
                </a:ext>
              </a:extLst>
            </p:cNvPr>
            <p:cNvSpPr/>
            <p:nvPr/>
          </p:nvSpPr>
          <p:spPr>
            <a:xfrm flipV="1">
              <a:off x="931511"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5" name="Picture 2">
              <a:extLst>
                <a:ext uri="{FF2B5EF4-FFF2-40B4-BE49-F238E27FC236}">
                  <a16:creationId xmlns:a16="http://schemas.microsoft.com/office/drawing/2014/main" id="{CD7C7F0D-937A-1F44-8712-3F346D780F0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125151"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06" name="円/楕円 105">
              <a:extLst>
                <a:ext uri="{FF2B5EF4-FFF2-40B4-BE49-F238E27FC236}">
                  <a16:creationId xmlns:a16="http://schemas.microsoft.com/office/drawing/2014/main" id="{0FFF5D7F-A0EF-AC48-A22B-6D4807D96DEA}"/>
                </a:ext>
              </a:extLst>
            </p:cNvPr>
            <p:cNvSpPr/>
            <p:nvPr/>
          </p:nvSpPr>
          <p:spPr>
            <a:xfrm flipV="1">
              <a:off x="1193217"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楕円 106">
              <a:extLst>
                <a:ext uri="{FF2B5EF4-FFF2-40B4-BE49-F238E27FC236}">
                  <a16:creationId xmlns:a16="http://schemas.microsoft.com/office/drawing/2014/main" id="{CF0BB2F6-5FEC-044B-A5B5-9E26FB218E87}"/>
                </a:ext>
              </a:extLst>
            </p:cNvPr>
            <p:cNvSpPr/>
            <p:nvPr/>
          </p:nvSpPr>
          <p:spPr>
            <a:xfrm flipV="1">
              <a:off x="1557515"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68435316-6612-E544-900F-B3553F9614F0}"/>
                </a:ext>
              </a:extLst>
            </p:cNvPr>
            <p:cNvSpPr/>
            <p:nvPr/>
          </p:nvSpPr>
          <p:spPr>
            <a:xfrm flipV="1">
              <a:off x="1193217"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070C89EF-EF5A-F943-A5F0-CF2D7D9EBE0C}"/>
                </a:ext>
              </a:extLst>
            </p:cNvPr>
            <p:cNvSpPr/>
            <p:nvPr/>
          </p:nvSpPr>
          <p:spPr>
            <a:xfrm flipV="1">
              <a:off x="1557515"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0" name="Picture 2">
              <a:extLst>
                <a:ext uri="{FF2B5EF4-FFF2-40B4-BE49-F238E27FC236}">
                  <a16:creationId xmlns:a16="http://schemas.microsoft.com/office/drawing/2014/main" id="{77A51D40-1BDF-9148-802F-18D4DE9464F5}"/>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1751362"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11" name="円/楕円 110">
              <a:extLst>
                <a:ext uri="{FF2B5EF4-FFF2-40B4-BE49-F238E27FC236}">
                  <a16:creationId xmlns:a16="http://schemas.microsoft.com/office/drawing/2014/main" id="{19F22B44-1D6C-B54A-8E44-B9F2AC895D67}"/>
                </a:ext>
              </a:extLst>
            </p:cNvPr>
            <p:cNvSpPr/>
            <p:nvPr/>
          </p:nvSpPr>
          <p:spPr>
            <a:xfrm flipV="1">
              <a:off x="1819428"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a:extLst>
                <a:ext uri="{FF2B5EF4-FFF2-40B4-BE49-F238E27FC236}">
                  <a16:creationId xmlns:a16="http://schemas.microsoft.com/office/drawing/2014/main" id="{F4DA1EA2-4526-D34F-A172-160716D33017}"/>
                </a:ext>
              </a:extLst>
            </p:cNvPr>
            <p:cNvSpPr/>
            <p:nvPr/>
          </p:nvSpPr>
          <p:spPr>
            <a:xfrm flipV="1">
              <a:off x="2183726"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円/楕円 112">
              <a:extLst>
                <a:ext uri="{FF2B5EF4-FFF2-40B4-BE49-F238E27FC236}">
                  <a16:creationId xmlns:a16="http://schemas.microsoft.com/office/drawing/2014/main" id="{57B5EC02-90A3-BC41-9DB5-B8694EF5290D}"/>
                </a:ext>
              </a:extLst>
            </p:cNvPr>
            <p:cNvSpPr/>
            <p:nvPr/>
          </p:nvSpPr>
          <p:spPr>
            <a:xfrm flipV="1">
              <a:off x="1819428"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円/楕円 113">
              <a:extLst>
                <a:ext uri="{FF2B5EF4-FFF2-40B4-BE49-F238E27FC236}">
                  <a16:creationId xmlns:a16="http://schemas.microsoft.com/office/drawing/2014/main" id="{93A9057D-AE23-FA47-9591-D7A1036387EA}"/>
                </a:ext>
              </a:extLst>
            </p:cNvPr>
            <p:cNvSpPr/>
            <p:nvPr/>
          </p:nvSpPr>
          <p:spPr>
            <a:xfrm flipV="1">
              <a:off x="2183726"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5" name="Picture 2">
              <a:extLst>
                <a:ext uri="{FF2B5EF4-FFF2-40B4-BE49-F238E27FC236}">
                  <a16:creationId xmlns:a16="http://schemas.microsoft.com/office/drawing/2014/main" id="{903E9986-C049-FE4A-86D8-05D079DBA9E0}"/>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2377366"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16" name="円/楕円 115">
              <a:extLst>
                <a:ext uri="{FF2B5EF4-FFF2-40B4-BE49-F238E27FC236}">
                  <a16:creationId xmlns:a16="http://schemas.microsoft.com/office/drawing/2014/main" id="{95359F3B-B94B-3246-9DB0-C8B570E28EBD}"/>
                </a:ext>
              </a:extLst>
            </p:cNvPr>
            <p:cNvSpPr/>
            <p:nvPr/>
          </p:nvSpPr>
          <p:spPr>
            <a:xfrm flipV="1">
              <a:off x="2445432"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a:extLst>
                <a:ext uri="{FF2B5EF4-FFF2-40B4-BE49-F238E27FC236}">
                  <a16:creationId xmlns:a16="http://schemas.microsoft.com/office/drawing/2014/main" id="{5565EF59-D6BD-3544-B566-091E57C67271}"/>
                </a:ext>
              </a:extLst>
            </p:cNvPr>
            <p:cNvSpPr/>
            <p:nvPr/>
          </p:nvSpPr>
          <p:spPr>
            <a:xfrm flipV="1">
              <a:off x="2809730"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EC24AA67-6CF8-1249-A047-AA56D2725202}"/>
                </a:ext>
              </a:extLst>
            </p:cNvPr>
            <p:cNvSpPr/>
            <p:nvPr/>
          </p:nvSpPr>
          <p:spPr>
            <a:xfrm flipV="1">
              <a:off x="2445432"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5D9226B0-C229-0C49-AF30-5C47F35FE1F6}"/>
                </a:ext>
              </a:extLst>
            </p:cNvPr>
            <p:cNvSpPr/>
            <p:nvPr/>
          </p:nvSpPr>
          <p:spPr>
            <a:xfrm flipV="1">
              <a:off x="2809730"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0" name="Picture 2">
              <a:extLst>
                <a:ext uri="{FF2B5EF4-FFF2-40B4-BE49-F238E27FC236}">
                  <a16:creationId xmlns:a16="http://schemas.microsoft.com/office/drawing/2014/main" id="{502EFB8C-29F2-5D49-9A38-007FEC855421}"/>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003577"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21" name="円/楕円 120">
              <a:extLst>
                <a:ext uri="{FF2B5EF4-FFF2-40B4-BE49-F238E27FC236}">
                  <a16:creationId xmlns:a16="http://schemas.microsoft.com/office/drawing/2014/main" id="{08C4C615-D9EB-B845-91CB-1347EE16C0BD}"/>
                </a:ext>
              </a:extLst>
            </p:cNvPr>
            <p:cNvSpPr/>
            <p:nvPr/>
          </p:nvSpPr>
          <p:spPr>
            <a:xfrm flipV="1">
              <a:off x="3071643"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53AA8A8C-0440-0249-B125-4BD1C1FBA17D}"/>
                </a:ext>
              </a:extLst>
            </p:cNvPr>
            <p:cNvSpPr/>
            <p:nvPr/>
          </p:nvSpPr>
          <p:spPr>
            <a:xfrm flipV="1">
              <a:off x="3435941"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669A4BD1-17D0-6D4F-90DD-4B499EE7D868}"/>
                </a:ext>
              </a:extLst>
            </p:cNvPr>
            <p:cNvSpPr/>
            <p:nvPr/>
          </p:nvSpPr>
          <p:spPr>
            <a:xfrm flipV="1">
              <a:off x="3071643"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88B4A9E8-2433-6F4C-83DC-0943D1F7A533}"/>
                </a:ext>
              </a:extLst>
            </p:cNvPr>
            <p:cNvSpPr/>
            <p:nvPr/>
          </p:nvSpPr>
          <p:spPr>
            <a:xfrm flipV="1">
              <a:off x="3435941"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5" name="Picture 2">
              <a:extLst>
                <a:ext uri="{FF2B5EF4-FFF2-40B4-BE49-F238E27FC236}">
                  <a16:creationId xmlns:a16="http://schemas.microsoft.com/office/drawing/2014/main" id="{CF3754B6-BFEF-274F-84D1-BE372B2D8275}"/>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3629581"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26" name="円/楕円 125">
              <a:extLst>
                <a:ext uri="{FF2B5EF4-FFF2-40B4-BE49-F238E27FC236}">
                  <a16:creationId xmlns:a16="http://schemas.microsoft.com/office/drawing/2014/main" id="{A4378A14-ADF1-5C48-B10D-FFA7226FFC33}"/>
                </a:ext>
              </a:extLst>
            </p:cNvPr>
            <p:cNvSpPr/>
            <p:nvPr/>
          </p:nvSpPr>
          <p:spPr>
            <a:xfrm flipV="1">
              <a:off x="3697647"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80BEFB44-D274-374D-AB04-3B43F8902A29}"/>
                </a:ext>
              </a:extLst>
            </p:cNvPr>
            <p:cNvSpPr/>
            <p:nvPr/>
          </p:nvSpPr>
          <p:spPr>
            <a:xfrm flipV="1">
              <a:off x="4061945"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EA95A4EE-FBB6-C441-9873-9D3B17AF967A}"/>
                </a:ext>
              </a:extLst>
            </p:cNvPr>
            <p:cNvSpPr/>
            <p:nvPr/>
          </p:nvSpPr>
          <p:spPr>
            <a:xfrm flipV="1">
              <a:off x="3697647"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a:extLst>
                <a:ext uri="{FF2B5EF4-FFF2-40B4-BE49-F238E27FC236}">
                  <a16:creationId xmlns:a16="http://schemas.microsoft.com/office/drawing/2014/main" id="{9EE6E6D9-2638-FB49-A5A5-2B4EBF5477CF}"/>
                </a:ext>
              </a:extLst>
            </p:cNvPr>
            <p:cNvSpPr/>
            <p:nvPr/>
          </p:nvSpPr>
          <p:spPr>
            <a:xfrm flipV="1">
              <a:off x="4061945"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0" name="Picture 2">
              <a:extLst>
                <a:ext uri="{FF2B5EF4-FFF2-40B4-BE49-F238E27FC236}">
                  <a16:creationId xmlns:a16="http://schemas.microsoft.com/office/drawing/2014/main" id="{48C50D6A-AB48-2442-91B5-5F8F8E03BCA8}"/>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255792"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31" name="円/楕円 130">
              <a:extLst>
                <a:ext uri="{FF2B5EF4-FFF2-40B4-BE49-F238E27FC236}">
                  <a16:creationId xmlns:a16="http://schemas.microsoft.com/office/drawing/2014/main" id="{018031C7-3302-D64C-BDAC-AD07302DD80F}"/>
                </a:ext>
              </a:extLst>
            </p:cNvPr>
            <p:cNvSpPr/>
            <p:nvPr/>
          </p:nvSpPr>
          <p:spPr>
            <a:xfrm flipV="1">
              <a:off x="4323858"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F87A6F29-AE7F-7142-A662-C07219D86423}"/>
                </a:ext>
              </a:extLst>
            </p:cNvPr>
            <p:cNvSpPr/>
            <p:nvPr/>
          </p:nvSpPr>
          <p:spPr>
            <a:xfrm flipV="1">
              <a:off x="4688156"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楕円 132">
              <a:extLst>
                <a:ext uri="{FF2B5EF4-FFF2-40B4-BE49-F238E27FC236}">
                  <a16:creationId xmlns:a16="http://schemas.microsoft.com/office/drawing/2014/main" id="{F4A77EB2-07A9-7F45-B216-9C3E50749E46}"/>
                </a:ext>
              </a:extLst>
            </p:cNvPr>
            <p:cNvSpPr/>
            <p:nvPr/>
          </p:nvSpPr>
          <p:spPr>
            <a:xfrm flipV="1">
              <a:off x="4323858"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a:extLst>
                <a:ext uri="{FF2B5EF4-FFF2-40B4-BE49-F238E27FC236}">
                  <a16:creationId xmlns:a16="http://schemas.microsoft.com/office/drawing/2014/main" id="{896F2F34-CD68-3C40-A0A5-159F6AEC990C}"/>
                </a:ext>
              </a:extLst>
            </p:cNvPr>
            <p:cNvSpPr/>
            <p:nvPr/>
          </p:nvSpPr>
          <p:spPr>
            <a:xfrm flipV="1">
              <a:off x="4688156"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5" name="Picture 2">
              <a:extLst>
                <a:ext uri="{FF2B5EF4-FFF2-40B4-BE49-F238E27FC236}">
                  <a16:creationId xmlns:a16="http://schemas.microsoft.com/office/drawing/2014/main" id="{2B97C1A5-6F6D-B740-B76F-18A9457D17E1}"/>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4881796"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36" name="円/楕円 135">
              <a:extLst>
                <a:ext uri="{FF2B5EF4-FFF2-40B4-BE49-F238E27FC236}">
                  <a16:creationId xmlns:a16="http://schemas.microsoft.com/office/drawing/2014/main" id="{974F3B3E-392E-EB45-8E5D-040F783F5293}"/>
                </a:ext>
              </a:extLst>
            </p:cNvPr>
            <p:cNvSpPr/>
            <p:nvPr/>
          </p:nvSpPr>
          <p:spPr>
            <a:xfrm flipV="1">
              <a:off x="4949862"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円/楕円 136">
              <a:extLst>
                <a:ext uri="{FF2B5EF4-FFF2-40B4-BE49-F238E27FC236}">
                  <a16:creationId xmlns:a16="http://schemas.microsoft.com/office/drawing/2014/main" id="{1720AC8D-54C2-7640-9063-6F084A7008E8}"/>
                </a:ext>
              </a:extLst>
            </p:cNvPr>
            <p:cNvSpPr/>
            <p:nvPr/>
          </p:nvSpPr>
          <p:spPr>
            <a:xfrm flipV="1">
              <a:off x="5314160"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円/楕円 137">
              <a:extLst>
                <a:ext uri="{FF2B5EF4-FFF2-40B4-BE49-F238E27FC236}">
                  <a16:creationId xmlns:a16="http://schemas.microsoft.com/office/drawing/2014/main" id="{741B9E11-96E8-694C-A203-95990C11330B}"/>
                </a:ext>
              </a:extLst>
            </p:cNvPr>
            <p:cNvSpPr/>
            <p:nvPr/>
          </p:nvSpPr>
          <p:spPr>
            <a:xfrm flipV="1">
              <a:off x="4949862"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55244518-AC47-014A-8D28-35123509C25B}"/>
                </a:ext>
              </a:extLst>
            </p:cNvPr>
            <p:cNvSpPr/>
            <p:nvPr/>
          </p:nvSpPr>
          <p:spPr>
            <a:xfrm flipV="1">
              <a:off x="5314160"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0" name="Picture 2">
              <a:extLst>
                <a:ext uri="{FF2B5EF4-FFF2-40B4-BE49-F238E27FC236}">
                  <a16:creationId xmlns:a16="http://schemas.microsoft.com/office/drawing/2014/main" id="{D8013C9E-988C-2E42-8E0D-715DD244343A}"/>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550800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41" name="円/楕円 140">
              <a:extLst>
                <a:ext uri="{FF2B5EF4-FFF2-40B4-BE49-F238E27FC236}">
                  <a16:creationId xmlns:a16="http://schemas.microsoft.com/office/drawing/2014/main" id="{EEEEB015-AA63-5F41-AA1E-9934E11643F2}"/>
                </a:ext>
              </a:extLst>
            </p:cNvPr>
            <p:cNvSpPr/>
            <p:nvPr/>
          </p:nvSpPr>
          <p:spPr>
            <a:xfrm flipV="1">
              <a:off x="557607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F14DDC70-3324-EC4C-8F0D-0F80056D313A}"/>
                </a:ext>
              </a:extLst>
            </p:cNvPr>
            <p:cNvSpPr/>
            <p:nvPr/>
          </p:nvSpPr>
          <p:spPr>
            <a:xfrm flipV="1">
              <a:off x="594037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円/楕円 142">
              <a:extLst>
                <a:ext uri="{FF2B5EF4-FFF2-40B4-BE49-F238E27FC236}">
                  <a16:creationId xmlns:a16="http://schemas.microsoft.com/office/drawing/2014/main" id="{31989602-0C7B-DF46-8748-FA58E3AA3A6F}"/>
                </a:ext>
              </a:extLst>
            </p:cNvPr>
            <p:cNvSpPr/>
            <p:nvPr/>
          </p:nvSpPr>
          <p:spPr>
            <a:xfrm flipV="1">
              <a:off x="557607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a:extLst>
                <a:ext uri="{FF2B5EF4-FFF2-40B4-BE49-F238E27FC236}">
                  <a16:creationId xmlns:a16="http://schemas.microsoft.com/office/drawing/2014/main" id="{80D13CE5-DECE-1B4E-96C5-4320527952BE}"/>
                </a:ext>
              </a:extLst>
            </p:cNvPr>
            <p:cNvSpPr/>
            <p:nvPr/>
          </p:nvSpPr>
          <p:spPr>
            <a:xfrm flipV="1">
              <a:off x="594037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5" name="Picture 2">
              <a:extLst>
                <a:ext uri="{FF2B5EF4-FFF2-40B4-BE49-F238E27FC236}">
                  <a16:creationId xmlns:a16="http://schemas.microsoft.com/office/drawing/2014/main" id="{C4AB2151-8EC9-6C44-B1CC-40321970FA1E}"/>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134011"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46" name="円/楕円 145">
              <a:extLst>
                <a:ext uri="{FF2B5EF4-FFF2-40B4-BE49-F238E27FC236}">
                  <a16:creationId xmlns:a16="http://schemas.microsoft.com/office/drawing/2014/main" id="{923695E1-3F07-C146-8547-72B1F002545C}"/>
                </a:ext>
              </a:extLst>
            </p:cNvPr>
            <p:cNvSpPr/>
            <p:nvPr/>
          </p:nvSpPr>
          <p:spPr>
            <a:xfrm flipV="1">
              <a:off x="6202077"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C68DD1E4-735B-C545-A687-0F6240102066}"/>
                </a:ext>
              </a:extLst>
            </p:cNvPr>
            <p:cNvSpPr/>
            <p:nvPr/>
          </p:nvSpPr>
          <p:spPr>
            <a:xfrm flipV="1">
              <a:off x="6566375"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0CDEE231-0487-7E4E-A17E-FCBFBD24A416}"/>
                </a:ext>
              </a:extLst>
            </p:cNvPr>
            <p:cNvSpPr/>
            <p:nvPr/>
          </p:nvSpPr>
          <p:spPr>
            <a:xfrm flipV="1">
              <a:off x="6202077"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a:extLst>
                <a:ext uri="{FF2B5EF4-FFF2-40B4-BE49-F238E27FC236}">
                  <a16:creationId xmlns:a16="http://schemas.microsoft.com/office/drawing/2014/main" id="{858E1576-98DB-E840-B845-AABEEE697356}"/>
                </a:ext>
              </a:extLst>
            </p:cNvPr>
            <p:cNvSpPr/>
            <p:nvPr/>
          </p:nvSpPr>
          <p:spPr>
            <a:xfrm flipV="1">
              <a:off x="6566375"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0" name="Picture 2">
              <a:extLst>
                <a:ext uri="{FF2B5EF4-FFF2-40B4-BE49-F238E27FC236}">
                  <a16:creationId xmlns:a16="http://schemas.microsoft.com/office/drawing/2014/main" id="{6FDB3C86-4AB1-6B4F-B60B-9D33B89260A6}"/>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6760222"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1" name="円/楕円 150">
              <a:extLst>
                <a:ext uri="{FF2B5EF4-FFF2-40B4-BE49-F238E27FC236}">
                  <a16:creationId xmlns:a16="http://schemas.microsoft.com/office/drawing/2014/main" id="{5174B5F9-3A87-CB42-9C02-A2C572A25EB8}"/>
                </a:ext>
              </a:extLst>
            </p:cNvPr>
            <p:cNvSpPr/>
            <p:nvPr/>
          </p:nvSpPr>
          <p:spPr>
            <a:xfrm flipV="1">
              <a:off x="6828288"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a:extLst>
                <a:ext uri="{FF2B5EF4-FFF2-40B4-BE49-F238E27FC236}">
                  <a16:creationId xmlns:a16="http://schemas.microsoft.com/office/drawing/2014/main" id="{A9B0C8DA-2AED-8E4C-85B9-48B66834B30D}"/>
                </a:ext>
              </a:extLst>
            </p:cNvPr>
            <p:cNvSpPr/>
            <p:nvPr/>
          </p:nvSpPr>
          <p:spPr>
            <a:xfrm flipV="1">
              <a:off x="7192586"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2C00E2BA-C059-B34E-BAFE-A20C16F8BF6B}"/>
                </a:ext>
              </a:extLst>
            </p:cNvPr>
            <p:cNvSpPr/>
            <p:nvPr/>
          </p:nvSpPr>
          <p:spPr>
            <a:xfrm flipV="1">
              <a:off x="6828288"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ADFC6286-2013-3C4F-A690-4C936E244FFC}"/>
                </a:ext>
              </a:extLst>
            </p:cNvPr>
            <p:cNvSpPr/>
            <p:nvPr/>
          </p:nvSpPr>
          <p:spPr>
            <a:xfrm flipV="1">
              <a:off x="7192586"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5" name="Picture 2">
              <a:extLst>
                <a:ext uri="{FF2B5EF4-FFF2-40B4-BE49-F238E27FC236}">
                  <a16:creationId xmlns:a16="http://schemas.microsoft.com/office/drawing/2014/main" id="{8590E253-FCE0-CF41-B88A-02BA03B675A1}"/>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7386226"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56" name="円/楕円 155">
              <a:extLst>
                <a:ext uri="{FF2B5EF4-FFF2-40B4-BE49-F238E27FC236}">
                  <a16:creationId xmlns:a16="http://schemas.microsoft.com/office/drawing/2014/main" id="{0B2E18A3-2031-B740-913F-AFBCA4E6E4AB}"/>
                </a:ext>
              </a:extLst>
            </p:cNvPr>
            <p:cNvSpPr/>
            <p:nvPr/>
          </p:nvSpPr>
          <p:spPr>
            <a:xfrm flipV="1">
              <a:off x="7454292"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7958E979-258C-B744-99A4-735CE4668073}"/>
                </a:ext>
              </a:extLst>
            </p:cNvPr>
            <p:cNvSpPr/>
            <p:nvPr/>
          </p:nvSpPr>
          <p:spPr>
            <a:xfrm flipV="1">
              <a:off x="7818590"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円/楕円 157">
              <a:extLst>
                <a:ext uri="{FF2B5EF4-FFF2-40B4-BE49-F238E27FC236}">
                  <a16:creationId xmlns:a16="http://schemas.microsoft.com/office/drawing/2014/main" id="{9DFE61B9-2499-934E-B8BB-C54CC2DB7060}"/>
                </a:ext>
              </a:extLst>
            </p:cNvPr>
            <p:cNvSpPr/>
            <p:nvPr/>
          </p:nvSpPr>
          <p:spPr>
            <a:xfrm flipV="1">
              <a:off x="7454292"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円/楕円 158">
              <a:extLst>
                <a:ext uri="{FF2B5EF4-FFF2-40B4-BE49-F238E27FC236}">
                  <a16:creationId xmlns:a16="http://schemas.microsoft.com/office/drawing/2014/main" id="{91B40969-ED30-E94B-92D5-5D6D4E2BDE71}"/>
                </a:ext>
              </a:extLst>
            </p:cNvPr>
            <p:cNvSpPr/>
            <p:nvPr/>
          </p:nvSpPr>
          <p:spPr>
            <a:xfrm flipV="1">
              <a:off x="7818590"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0" name="Picture 2">
              <a:extLst>
                <a:ext uri="{FF2B5EF4-FFF2-40B4-BE49-F238E27FC236}">
                  <a16:creationId xmlns:a16="http://schemas.microsoft.com/office/drawing/2014/main" id="{4D47EB33-EF22-B84C-BAE5-4364872CDCB1}"/>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rot="18897634">
              <a:off x="801477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161" name="円/楕円 160">
              <a:extLst>
                <a:ext uri="{FF2B5EF4-FFF2-40B4-BE49-F238E27FC236}">
                  <a16:creationId xmlns:a16="http://schemas.microsoft.com/office/drawing/2014/main" id="{9392ED72-4EF4-7642-9E44-AB0BE7D1D1A6}"/>
                </a:ext>
              </a:extLst>
            </p:cNvPr>
            <p:cNvSpPr/>
            <p:nvPr/>
          </p:nvSpPr>
          <p:spPr>
            <a:xfrm flipV="1">
              <a:off x="808284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a:extLst>
                <a:ext uri="{FF2B5EF4-FFF2-40B4-BE49-F238E27FC236}">
                  <a16:creationId xmlns:a16="http://schemas.microsoft.com/office/drawing/2014/main" id="{2909FBB1-B327-2943-B5F4-99ED21D63A1C}"/>
                </a:ext>
              </a:extLst>
            </p:cNvPr>
            <p:cNvSpPr/>
            <p:nvPr/>
          </p:nvSpPr>
          <p:spPr>
            <a:xfrm flipV="1">
              <a:off x="844714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円/楕円 162">
              <a:extLst>
                <a:ext uri="{FF2B5EF4-FFF2-40B4-BE49-F238E27FC236}">
                  <a16:creationId xmlns:a16="http://schemas.microsoft.com/office/drawing/2014/main" id="{3951D55A-3277-2740-B983-95E217463FA2}"/>
                </a:ext>
              </a:extLst>
            </p:cNvPr>
            <p:cNvSpPr/>
            <p:nvPr/>
          </p:nvSpPr>
          <p:spPr>
            <a:xfrm flipV="1">
              <a:off x="808284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a:extLst>
                <a:ext uri="{FF2B5EF4-FFF2-40B4-BE49-F238E27FC236}">
                  <a16:creationId xmlns:a16="http://schemas.microsoft.com/office/drawing/2014/main" id="{FDD2E2A2-D1D6-CF40-AFD3-CCC869B4E54A}"/>
                </a:ext>
              </a:extLst>
            </p:cNvPr>
            <p:cNvSpPr/>
            <p:nvPr/>
          </p:nvSpPr>
          <p:spPr>
            <a:xfrm flipV="1">
              <a:off x="844714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 name="グループ化 5">
            <a:extLst>
              <a:ext uri="{FF2B5EF4-FFF2-40B4-BE49-F238E27FC236}">
                <a16:creationId xmlns:a16="http://schemas.microsoft.com/office/drawing/2014/main" id="{A4FF9F39-8589-AC48-BCEA-0ECD5448E9DD}"/>
              </a:ext>
            </a:extLst>
          </p:cNvPr>
          <p:cNvGrpSpPr/>
          <p:nvPr/>
        </p:nvGrpSpPr>
        <p:grpSpPr>
          <a:xfrm>
            <a:off x="2566643" y="1621942"/>
            <a:ext cx="6059564" cy="1011942"/>
            <a:chOff x="2566643" y="1621942"/>
            <a:chExt cx="6059564" cy="1011942"/>
          </a:xfrm>
        </p:grpSpPr>
        <p:sp>
          <p:nvSpPr>
            <p:cNvPr id="171" name="ホームベース 170">
              <a:extLst>
                <a:ext uri="{FF2B5EF4-FFF2-40B4-BE49-F238E27FC236}">
                  <a16:creationId xmlns:a16="http://schemas.microsoft.com/office/drawing/2014/main" id="{3DBE6CFB-0ADE-FE4A-8693-166B189D78DD}"/>
                </a:ext>
              </a:extLst>
            </p:cNvPr>
            <p:cNvSpPr/>
            <p:nvPr/>
          </p:nvSpPr>
          <p:spPr>
            <a:xfrm>
              <a:off x="2566643" y="2165124"/>
              <a:ext cx="1961004" cy="468760"/>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テキスト ボックス 172">
              <a:extLst>
                <a:ext uri="{FF2B5EF4-FFF2-40B4-BE49-F238E27FC236}">
                  <a16:creationId xmlns:a16="http://schemas.microsoft.com/office/drawing/2014/main" id="{CD0C1105-67BC-1743-9422-20B158C0CC8A}"/>
                </a:ext>
              </a:extLst>
            </p:cNvPr>
            <p:cNvSpPr txBox="1"/>
            <p:nvPr/>
          </p:nvSpPr>
          <p:spPr>
            <a:xfrm>
              <a:off x="2975123" y="2250431"/>
              <a:ext cx="1107996"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新規事業</a:t>
              </a:r>
            </a:p>
          </p:txBody>
        </p:sp>
        <p:sp>
          <p:nvSpPr>
            <p:cNvPr id="185" name="ホームベース 184">
              <a:extLst>
                <a:ext uri="{FF2B5EF4-FFF2-40B4-BE49-F238E27FC236}">
                  <a16:creationId xmlns:a16="http://schemas.microsoft.com/office/drawing/2014/main" id="{68A61465-937D-C843-98C8-9E6FB3F5E139}"/>
                </a:ext>
              </a:extLst>
            </p:cNvPr>
            <p:cNvSpPr/>
            <p:nvPr/>
          </p:nvSpPr>
          <p:spPr>
            <a:xfrm>
              <a:off x="4634532" y="2165124"/>
              <a:ext cx="1961004" cy="468760"/>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テキスト ボックス 186">
              <a:extLst>
                <a:ext uri="{FF2B5EF4-FFF2-40B4-BE49-F238E27FC236}">
                  <a16:creationId xmlns:a16="http://schemas.microsoft.com/office/drawing/2014/main" id="{C599292E-422D-504D-837B-1F4200A0F0BF}"/>
                </a:ext>
              </a:extLst>
            </p:cNvPr>
            <p:cNvSpPr txBox="1"/>
            <p:nvPr/>
          </p:nvSpPr>
          <p:spPr>
            <a:xfrm>
              <a:off x="4992751" y="2261723"/>
              <a:ext cx="1107996"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新規事業</a:t>
              </a:r>
            </a:p>
          </p:txBody>
        </p:sp>
        <p:sp>
          <p:nvSpPr>
            <p:cNvPr id="189" name="ホームベース 188">
              <a:extLst>
                <a:ext uri="{FF2B5EF4-FFF2-40B4-BE49-F238E27FC236}">
                  <a16:creationId xmlns:a16="http://schemas.microsoft.com/office/drawing/2014/main" id="{E4A3F6A6-9CF5-454A-85FD-2D43C8EAD3A6}"/>
                </a:ext>
              </a:extLst>
            </p:cNvPr>
            <p:cNvSpPr/>
            <p:nvPr/>
          </p:nvSpPr>
          <p:spPr>
            <a:xfrm>
              <a:off x="6665203" y="2162295"/>
              <a:ext cx="1961004" cy="468760"/>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テキスト ボックス 190">
              <a:extLst>
                <a:ext uri="{FF2B5EF4-FFF2-40B4-BE49-F238E27FC236}">
                  <a16:creationId xmlns:a16="http://schemas.microsoft.com/office/drawing/2014/main" id="{7391694F-7366-EF4F-BFD9-13C80998810D}"/>
                </a:ext>
              </a:extLst>
            </p:cNvPr>
            <p:cNvSpPr txBox="1"/>
            <p:nvPr/>
          </p:nvSpPr>
          <p:spPr>
            <a:xfrm>
              <a:off x="7062425" y="2261723"/>
              <a:ext cx="1107996"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新規事業</a:t>
              </a:r>
            </a:p>
          </p:txBody>
        </p:sp>
        <p:sp>
          <p:nvSpPr>
            <p:cNvPr id="193" name="ホームベース 192">
              <a:extLst>
                <a:ext uri="{FF2B5EF4-FFF2-40B4-BE49-F238E27FC236}">
                  <a16:creationId xmlns:a16="http://schemas.microsoft.com/office/drawing/2014/main" id="{8045BF5D-3F5B-554D-8891-0833463F0E47}"/>
                </a:ext>
              </a:extLst>
            </p:cNvPr>
            <p:cNvSpPr/>
            <p:nvPr/>
          </p:nvSpPr>
          <p:spPr>
            <a:xfrm>
              <a:off x="5927075" y="1621942"/>
              <a:ext cx="2699132" cy="468760"/>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テキスト ボックス 193">
              <a:extLst>
                <a:ext uri="{FF2B5EF4-FFF2-40B4-BE49-F238E27FC236}">
                  <a16:creationId xmlns:a16="http://schemas.microsoft.com/office/drawing/2014/main" id="{5DACF301-FD6D-0447-ABA9-5CC211597E43}"/>
                </a:ext>
              </a:extLst>
            </p:cNvPr>
            <p:cNvSpPr txBox="1"/>
            <p:nvPr/>
          </p:nvSpPr>
          <p:spPr>
            <a:xfrm>
              <a:off x="6127228" y="1702433"/>
              <a:ext cx="2159567" cy="307777"/>
            </a:xfrm>
            <a:prstGeom prst="rect">
              <a:avLst/>
            </a:prstGeom>
            <a:noFill/>
          </p:spPr>
          <p:txBody>
            <a:bodyPr wrap="none" rtlCol="0">
              <a:spAutoFit/>
            </a:bodyPr>
            <a:lstStyle/>
            <a:p>
              <a:pPr algn="r"/>
              <a:r>
                <a:rPr kumimoji="1" lang="ja-JP" altLang="en-US" sz="1400" b="1">
                  <a:solidFill>
                    <a:schemeClr val="bg1"/>
                  </a:solidFill>
                  <a:latin typeface="Meiryo" panose="020B0604030504040204" pitchFamily="34" charset="-128"/>
                  <a:ea typeface="Meiryo" panose="020B0604030504040204" pitchFamily="34" charset="-128"/>
                </a:rPr>
                <a:t>ビジネス・モデルの転換</a:t>
              </a:r>
            </a:p>
          </p:txBody>
        </p:sp>
        <p:sp>
          <p:nvSpPr>
            <p:cNvPr id="195" name="ホームベース 194">
              <a:extLst>
                <a:ext uri="{FF2B5EF4-FFF2-40B4-BE49-F238E27FC236}">
                  <a16:creationId xmlns:a16="http://schemas.microsoft.com/office/drawing/2014/main" id="{54F15402-0AC3-424E-97E8-BE0D0824251C}"/>
                </a:ext>
              </a:extLst>
            </p:cNvPr>
            <p:cNvSpPr/>
            <p:nvPr/>
          </p:nvSpPr>
          <p:spPr>
            <a:xfrm>
              <a:off x="3216925" y="1621942"/>
              <a:ext cx="2699132" cy="468760"/>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テキスト ボックス 195">
              <a:extLst>
                <a:ext uri="{FF2B5EF4-FFF2-40B4-BE49-F238E27FC236}">
                  <a16:creationId xmlns:a16="http://schemas.microsoft.com/office/drawing/2014/main" id="{B46FE20E-08AC-3E42-BA39-2C261988652D}"/>
                </a:ext>
              </a:extLst>
            </p:cNvPr>
            <p:cNvSpPr txBox="1"/>
            <p:nvPr/>
          </p:nvSpPr>
          <p:spPr>
            <a:xfrm>
              <a:off x="3417078" y="1702433"/>
              <a:ext cx="2159567" cy="307777"/>
            </a:xfrm>
            <a:prstGeom prst="rect">
              <a:avLst/>
            </a:prstGeom>
            <a:noFill/>
          </p:spPr>
          <p:txBody>
            <a:bodyPr wrap="none" rtlCol="0">
              <a:spAutoFit/>
            </a:bodyPr>
            <a:lstStyle/>
            <a:p>
              <a:pPr algn="r"/>
              <a:r>
                <a:rPr kumimoji="1" lang="ja-JP" altLang="en-US" sz="1400" b="1">
                  <a:solidFill>
                    <a:schemeClr val="bg1"/>
                  </a:solidFill>
                  <a:latin typeface="Meiryo" panose="020B0604030504040204" pitchFamily="34" charset="-128"/>
                  <a:ea typeface="Meiryo" panose="020B0604030504040204" pitchFamily="34" charset="-128"/>
                </a:rPr>
                <a:t>ビジネス・モデルの転換</a:t>
              </a:r>
            </a:p>
          </p:txBody>
        </p:sp>
      </p:grpSp>
      <p:sp>
        <p:nvSpPr>
          <p:cNvPr id="197" name="ホームベース 196">
            <a:extLst>
              <a:ext uri="{FF2B5EF4-FFF2-40B4-BE49-F238E27FC236}">
                <a16:creationId xmlns:a16="http://schemas.microsoft.com/office/drawing/2014/main" id="{AFDD133B-0198-C346-BF70-52E399AB207A}"/>
              </a:ext>
            </a:extLst>
          </p:cNvPr>
          <p:cNvSpPr/>
          <p:nvPr/>
        </p:nvSpPr>
        <p:spPr>
          <a:xfrm>
            <a:off x="517793" y="5823411"/>
            <a:ext cx="1961004" cy="468760"/>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ホームベース 197">
            <a:extLst>
              <a:ext uri="{FF2B5EF4-FFF2-40B4-BE49-F238E27FC236}">
                <a16:creationId xmlns:a16="http://schemas.microsoft.com/office/drawing/2014/main" id="{770E5024-BBBA-D44B-968B-D5187326EBB5}"/>
              </a:ext>
            </a:extLst>
          </p:cNvPr>
          <p:cNvSpPr/>
          <p:nvPr/>
        </p:nvSpPr>
        <p:spPr>
          <a:xfrm>
            <a:off x="517793" y="5281152"/>
            <a:ext cx="2699132" cy="468760"/>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テキスト ボックス 198">
            <a:extLst>
              <a:ext uri="{FF2B5EF4-FFF2-40B4-BE49-F238E27FC236}">
                <a16:creationId xmlns:a16="http://schemas.microsoft.com/office/drawing/2014/main" id="{A47D1C66-4FBF-A947-BDBC-4E1BE35B5583}"/>
              </a:ext>
            </a:extLst>
          </p:cNvPr>
          <p:cNvSpPr txBox="1"/>
          <p:nvPr/>
        </p:nvSpPr>
        <p:spPr>
          <a:xfrm>
            <a:off x="859886" y="5908718"/>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a:t>
            </a:r>
          </a:p>
        </p:txBody>
      </p:sp>
      <p:sp>
        <p:nvSpPr>
          <p:cNvPr id="200" name="テキスト ボックス 199">
            <a:extLst>
              <a:ext uri="{FF2B5EF4-FFF2-40B4-BE49-F238E27FC236}">
                <a16:creationId xmlns:a16="http://schemas.microsoft.com/office/drawing/2014/main" id="{98DDA49A-0479-AA40-95D6-BF57080C5732}"/>
              </a:ext>
            </a:extLst>
          </p:cNvPr>
          <p:cNvSpPr txBox="1"/>
          <p:nvPr/>
        </p:nvSpPr>
        <p:spPr>
          <a:xfrm>
            <a:off x="897485" y="5361643"/>
            <a:ext cx="1800493"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業務プロセスの改善</a:t>
            </a:r>
          </a:p>
        </p:txBody>
      </p:sp>
      <p:grpSp>
        <p:nvGrpSpPr>
          <p:cNvPr id="7" name="グループ化 6">
            <a:extLst>
              <a:ext uri="{FF2B5EF4-FFF2-40B4-BE49-F238E27FC236}">
                <a16:creationId xmlns:a16="http://schemas.microsoft.com/office/drawing/2014/main" id="{17AC0214-8F19-A54D-B100-E6E64688CE1E}"/>
              </a:ext>
            </a:extLst>
          </p:cNvPr>
          <p:cNvGrpSpPr/>
          <p:nvPr/>
        </p:nvGrpSpPr>
        <p:grpSpPr>
          <a:xfrm>
            <a:off x="2566643" y="5280229"/>
            <a:ext cx="6059564" cy="1011942"/>
            <a:chOff x="2566643" y="5280229"/>
            <a:chExt cx="6059564" cy="1011942"/>
          </a:xfrm>
        </p:grpSpPr>
        <p:sp>
          <p:nvSpPr>
            <p:cNvPr id="201" name="ホームベース 200">
              <a:extLst>
                <a:ext uri="{FF2B5EF4-FFF2-40B4-BE49-F238E27FC236}">
                  <a16:creationId xmlns:a16="http://schemas.microsoft.com/office/drawing/2014/main" id="{F48D9721-76DC-844F-8207-1C6A704512D2}"/>
                </a:ext>
              </a:extLst>
            </p:cNvPr>
            <p:cNvSpPr/>
            <p:nvPr/>
          </p:nvSpPr>
          <p:spPr>
            <a:xfrm>
              <a:off x="2566643" y="5823411"/>
              <a:ext cx="1961004" cy="468760"/>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ホームベース 202">
              <a:extLst>
                <a:ext uri="{FF2B5EF4-FFF2-40B4-BE49-F238E27FC236}">
                  <a16:creationId xmlns:a16="http://schemas.microsoft.com/office/drawing/2014/main" id="{B84CF9EC-2E53-0A4B-A5C8-75BA71CCEE18}"/>
                </a:ext>
              </a:extLst>
            </p:cNvPr>
            <p:cNvSpPr/>
            <p:nvPr/>
          </p:nvSpPr>
          <p:spPr>
            <a:xfrm>
              <a:off x="4634532" y="5823411"/>
              <a:ext cx="1961004" cy="468760"/>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ホームベース 204">
              <a:extLst>
                <a:ext uri="{FF2B5EF4-FFF2-40B4-BE49-F238E27FC236}">
                  <a16:creationId xmlns:a16="http://schemas.microsoft.com/office/drawing/2014/main" id="{77F5A576-8BAE-5E49-98FE-E1E072ADE0AC}"/>
                </a:ext>
              </a:extLst>
            </p:cNvPr>
            <p:cNvSpPr/>
            <p:nvPr/>
          </p:nvSpPr>
          <p:spPr>
            <a:xfrm>
              <a:off x="6665203" y="5820582"/>
              <a:ext cx="1961004" cy="468760"/>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ホームベース 206">
              <a:extLst>
                <a:ext uri="{FF2B5EF4-FFF2-40B4-BE49-F238E27FC236}">
                  <a16:creationId xmlns:a16="http://schemas.microsoft.com/office/drawing/2014/main" id="{646E7B4F-1681-574C-9C80-D303B5BE9C0C}"/>
                </a:ext>
              </a:extLst>
            </p:cNvPr>
            <p:cNvSpPr/>
            <p:nvPr/>
          </p:nvSpPr>
          <p:spPr>
            <a:xfrm>
              <a:off x="5927075" y="5280229"/>
              <a:ext cx="2699132" cy="468760"/>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ホームベース 208">
              <a:extLst>
                <a:ext uri="{FF2B5EF4-FFF2-40B4-BE49-F238E27FC236}">
                  <a16:creationId xmlns:a16="http://schemas.microsoft.com/office/drawing/2014/main" id="{7D27556E-B1F0-3843-AA71-F6DA24DAD74D}"/>
                </a:ext>
              </a:extLst>
            </p:cNvPr>
            <p:cNvSpPr/>
            <p:nvPr/>
          </p:nvSpPr>
          <p:spPr>
            <a:xfrm>
              <a:off x="3216925" y="5280229"/>
              <a:ext cx="2699132" cy="468760"/>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テキスト ボックス 210">
              <a:extLst>
                <a:ext uri="{FF2B5EF4-FFF2-40B4-BE49-F238E27FC236}">
                  <a16:creationId xmlns:a16="http://schemas.microsoft.com/office/drawing/2014/main" id="{5A254F5A-18CE-5042-AB54-864AD5138AFF}"/>
                </a:ext>
              </a:extLst>
            </p:cNvPr>
            <p:cNvSpPr txBox="1"/>
            <p:nvPr/>
          </p:nvSpPr>
          <p:spPr>
            <a:xfrm>
              <a:off x="2919096" y="5897976"/>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a:t>
              </a:r>
            </a:p>
          </p:txBody>
        </p:sp>
        <p:sp>
          <p:nvSpPr>
            <p:cNvPr id="212" name="テキスト ボックス 211">
              <a:extLst>
                <a:ext uri="{FF2B5EF4-FFF2-40B4-BE49-F238E27FC236}">
                  <a16:creationId xmlns:a16="http://schemas.microsoft.com/office/drawing/2014/main" id="{E7CE4029-BE2C-234F-9427-4EBCC90C0F7D}"/>
                </a:ext>
              </a:extLst>
            </p:cNvPr>
            <p:cNvSpPr txBox="1"/>
            <p:nvPr/>
          </p:nvSpPr>
          <p:spPr>
            <a:xfrm>
              <a:off x="3671753" y="5380101"/>
              <a:ext cx="1800493"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業務プロセスの改善</a:t>
              </a:r>
            </a:p>
          </p:txBody>
        </p:sp>
        <p:sp>
          <p:nvSpPr>
            <p:cNvPr id="213" name="テキスト ボックス 212">
              <a:extLst>
                <a:ext uri="{FF2B5EF4-FFF2-40B4-BE49-F238E27FC236}">
                  <a16:creationId xmlns:a16="http://schemas.microsoft.com/office/drawing/2014/main" id="{FCC241E0-9CFE-BA47-BEEA-2E017D4C76D2}"/>
                </a:ext>
              </a:extLst>
            </p:cNvPr>
            <p:cNvSpPr txBox="1"/>
            <p:nvPr/>
          </p:nvSpPr>
          <p:spPr>
            <a:xfrm>
              <a:off x="4992751" y="5920010"/>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a:t>
              </a:r>
            </a:p>
          </p:txBody>
        </p:sp>
        <p:sp>
          <p:nvSpPr>
            <p:cNvPr id="214" name="テキスト ボックス 213">
              <a:extLst>
                <a:ext uri="{FF2B5EF4-FFF2-40B4-BE49-F238E27FC236}">
                  <a16:creationId xmlns:a16="http://schemas.microsoft.com/office/drawing/2014/main" id="{3ECF90BA-17BC-2B43-905B-8286261FA72D}"/>
                </a:ext>
              </a:extLst>
            </p:cNvPr>
            <p:cNvSpPr txBox="1"/>
            <p:nvPr/>
          </p:nvSpPr>
          <p:spPr>
            <a:xfrm>
              <a:off x="7051961" y="5909268"/>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a:t>
              </a:r>
            </a:p>
          </p:txBody>
        </p:sp>
        <p:sp>
          <p:nvSpPr>
            <p:cNvPr id="215" name="テキスト ボックス 214">
              <a:extLst>
                <a:ext uri="{FF2B5EF4-FFF2-40B4-BE49-F238E27FC236}">
                  <a16:creationId xmlns:a16="http://schemas.microsoft.com/office/drawing/2014/main" id="{DF139596-FF5D-3F48-8361-A2A1AD35C813}"/>
                </a:ext>
              </a:extLst>
            </p:cNvPr>
            <p:cNvSpPr txBox="1"/>
            <p:nvPr/>
          </p:nvSpPr>
          <p:spPr>
            <a:xfrm>
              <a:off x="6349467" y="5360720"/>
              <a:ext cx="1800493"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業務プロセスの改善</a:t>
              </a:r>
            </a:p>
          </p:txBody>
        </p:sp>
      </p:grpSp>
      <p:grpSp>
        <p:nvGrpSpPr>
          <p:cNvPr id="8" name="グループ化 7">
            <a:extLst>
              <a:ext uri="{FF2B5EF4-FFF2-40B4-BE49-F238E27FC236}">
                <a16:creationId xmlns:a16="http://schemas.microsoft.com/office/drawing/2014/main" id="{CEA43DB4-E2A8-5A47-A857-F7D2DC076F9E}"/>
              </a:ext>
            </a:extLst>
          </p:cNvPr>
          <p:cNvGrpSpPr/>
          <p:nvPr/>
        </p:nvGrpSpPr>
        <p:grpSpPr>
          <a:xfrm>
            <a:off x="499110" y="3538827"/>
            <a:ext cx="8145780" cy="814555"/>
            <a:chOff x="499110" y="3538827"/>
            <a:chExt cx="8145780" cy="814555"/>
          </a:xfrm>
        </p:grpSpPr>
        <p:sp>
          <p:nvSpPr>
            <p:cNvPr id="3" name="正方形/長方形 2">
              <a:extLst>
                <a:ext uri="{FF2B5EF4-FFF2-40B4-BE49-F238E27FC236}">
                  <a16:creationId xmlns:a16="http://schemas.microsoft.com/office/drawing/2014/main" id="{9FEA0296-3D0B-6B4F-AB42-DE6C4C56A3D1}"/>
                </a:ext>
              </a:extLst>
            </p:cNvPr>
            <p:cNvSpPr/>
            <p:nvPr/>
          </p:nvSpPr>
          <p:spPr>
            <a:xfrm>
              <a:off x="499110" y="3538827"/>
              <a:ext cx="8145780" cy="8021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テキスト ボックス 215">
              <a:extLst>
                <a:ext uri="{FF2B5EF4-FFF2-40B4-BE49-F238E27FC236}">
                  <a16:creationId xmlns:a16="http://schemas.microsoft.com/office/drawing/2014/main" id="{D882025E-7A45-664E-996F-0EE983433444}"/>
                </a:ext>
              </a:extLst>
            </p:cNvPr>
            <p:cNvSpPr txBox="1"/>
            <p:nvPr/>
          </p:nvSpPr>
          <p:spPr>
            <a:xfrm>
              <a:off x="499110" y="3614718"/>
              <a:ext cx="8108414" cy="738664"/>
            </a:xfrm>
            <a:prstGeom prst="rect">
              <a:avLst/>
            </a:prstGeom>
            <a:noFill/>
          </p:spPr>
          <p:txBody>
            <a:bodyPr wrap="squar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デジタル前提の社会へ適応するために</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改革や改善</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を繰り返すことが</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できる</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文化や風土、仕組みを作る</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こと</a:t>
              </a:r>
            </a:p>
          </p:txBody>
        </p:sp>
      </p:grpSp>
      <p:sp>
        <p:nvSpPr>
          <p:cNvPr id="172" name="正方形/長方形 171">
            <a:extLst>
              <a:ext uri="{FF2B5EF4-FFF2-40B4-BE49-F238E27FC236}">
                <a16:creationId xmlns:a16="http://schemas.microsoft.com/office/drawing/2014/main" id="{E80FD79A-DC19-EE44-A927-06ED64741CAD}"/>
              </a:ext>
            </a:extLst>
          </p:cNvPr>
          <p:cNvSpPr/>
          <p:nvPr/>
        </p:nvSpPr>
        <p:spPr>
          <a:xfrm>
            <a:off x="517793" y="3531609"/>
            <a:ext cx="8115404" cy="861402"/>
          </a:xfrm>
          <a:prstGeom prst="rect">
            <a:avLst/>
          </a:prstGeom>
          <a:solidFill>
            <a:srgbClr val="7030A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テキスト ボックス 173">
            <a:extLst>
              <a:ext uri="{FF2B5EF4-FFF2-40B4-BE49-F238E27FC236}">
                <a16:creationId xmlns:a16="http://schemas.microsoft.com/office/drawing/2014/main" id="{8439E8D9-9C2E-8943-835E-A6055BACF433}"/>
              </a:ext>
            </a:extLst>
          </p:cNvPr>
          <p:cNvSpPr txBox="1"/>
          <p:nvPr/>
        </p:nvSpPr>
        <p:spPr>
          <a:xfrm>
            <a:off x="2427823" y="3623570"/>
            <a:ext cx="4288353" cy="769441"/>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変化に俊敏に対応できる企業へと変わること</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アジャイル企業への変革</a:t>
            </a:r>
            <a:endParaRPr kumimoji="1" lang="ja-JP" altLang="en-US" sz="2800" b="1">
              <a:solidFill>
                <a:schemeClr val="bg1"/>
              </a:solidFill>
              <a:latin typeface="Meiryo" panose="020B0604030504040204" pitchFamily="34" charset="-128"/>
              <a:ea typeface="Meiryo" panose="020B0604030504040204" pitchFamily="34" charset="-128"/>
            </a:endParaRPr>
          </a:p>
        </p:txBody>
      </p:sp>
      <p:grpSp>
        <p:nvGrpSpPr>
          <p:cNvPr id="175" name="グループ化 174">
            <a:extLst>
              <a:ext uri="{FF2B5EF4-FFF2-40B4-BE49-F238E27FC236}">
                <a16:creationId xmlns:a16="http://schemas.microsoft.com/office/drawing/2014/main" id="{72ADBD78-79E8-4F4D-BB83-A6C956D5B606}"/>
              </a:ext>
            </a:extLst>
          </p:cNvPr>
          <p:cNvGrpSpPr/>
          <p:nvPr/>
        </p:nvGrpSpPr>
        <p:grpSpPr>
          <a:xfrm>
            <a:off x="132729" y="3429000"/>
            <a:ext cx="2295094" cy="441868"/>
            <a:chOff x="92714" y="5585793"/>
            <a:chExt cx="2295094" cy="441868"/>
          </a:xfrm>
        </p:grpSpPr>
        <p:sp>
          <p:nvSpPr>
            <p:cNvPr id="176" name="四角形吹き出し 175">
              <a:extLst>
                <a:ext uri="{FF2B5EF4-FFF2-40B4-BE49-F238E27FC236}">
                  <a16:creationId xmlns:a16="http://schemas.microsoft.com/office/drawing/2014/main" id="{D27BF752-45C4-4847-A746-9C1FAF883E43}"/>
                </a:ext>
              </a:extLst>
            </p:cNvPr>
            <p:cNvSpPr/>
            <p:nvPr/>
          </p:nvSpPr>
          <p:spPr>
            <a:xfrm>
              <a:off x="92714" y="5585793"/>
              <a:ext cx="2295094" cy="441868"/>
            </a:xfrm>
            <a:prstGeom prst="wedgeRectCallout">
              <a:avLst>
                <a:gd name="adj1" fmla="val 56858"/>
                <a:gd name="adj2" fmla="val 8171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テキスト ボックス 176">
              <a:extLst>
                <a:ext uri="{FF2B5EF4-FFF2-40B4-BE49-F238E27FC236}">
                  <a16:creationId xmlns:a16="http://schemas.microsoft.com/office/drawing/2014/main" id="{1D7AE631-EA8B-D84C-83C9-EF0A2774B177}"/>
                </a:ext>
              </a:extLst>
            </p:cNvPr>
            <p:cNvSpPr txBox="1"/>
            <p:nvPr/>
          </p:nvSpPr>
          <p:spPr>
            <a:xfrm>
              <a:off x="232202" y="5653298"/>
              <a:ext cx="203132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デジタルを前提に</a:t>
              </a:r>
            </a:p>
          </p:txBody>
        </p:sp>
      </p:grpSp>
    </p:spTree>
    <p:extLst>
      <p:ext uri="{BB962C8B-B14F-4D97-AF65-F5344CB8AC3E}">
        <p14:creationId xmlns:p14="http://schemas.microsoft.com/office/powerpoint/2010/main" val="368861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ppt_x</p:attrName>
                                        </p:attrNameLst>
                                      </p:cBhvr>
                                      <p:tavLst>
                                        <p:tav tm="0">
                                          <p:val>
                                            <p:strVal val="#ppt_x-#ppt_w*1.125000"/>
                                          </p:val>
                                        </p:tav>
                                        <p:tav tm="100000">
                                          <p:val>
                                            <p:strVal val="#ppt_x"/>
                                          </p:val>
                                        </p:tav>
                                      </p:tavLst>
                                    </p:anim>
                                    <p:animEffect transition="in" filter="wipe(right)">
                                      <p:cBhvr>
                                        <p:cTn id="18" dur="500"/>
                                        <p:tgtEl>
                                          <p:spTgt spid="7"/>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wipe(left)">
                                      <p:cBhvr>
                                        <p:cTn id="22" dur="500"/>
                                        <p:tgtEl>
                                          <p:spTgt spid="9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74"/>
                                        </p:tgtEl>
                                        <p:attrNameLst>
                                          <p:attrName>style.visibility</p:attrName>
                                        </p:attrNameLst>
                                      </p:cBhvr>
                                      <p:to>
                                        <p:strVal val="visible"/>
                                      </p:to>
                                    </p:set>
                                    <p:anim calcmode="lin" valueType="num">
                                      <p:cBhvr>
                                        <p:cTn id="34" dur="500" fill="hold"/>
                                        <p:tgtEl>
                                          <p:spTgt spid="174"/>
                                        </p:tgtEl>
                                        <p:attrNameLst>
                                          <p:attrName>ppt_w</p:attrName>
                                        </p:attrNameLst>
                                      </p:cBhvr>
                                      <p:tavLst>
                                        <p:tav tm="0">
                                          <p:val>
                                            <p:fltVal val="0"/>
                                          </p:val>
                                        </p:tav>
                                        <p:tav tm="100000">
                                          <p:val>
                                            <p:strVal val="#ppt_w"/>
                                          </p:val>
                                        </p:tav>
                                      </p:tavLst>
                                    </p:anim>
                                    <p:anim calcmode="lin" valueType="num">
                                      <p:cBhvr>
                                        <p:cTn id="35" dur="500" fill="hold"/>
                                        <p:tgtEl>
                                          <p:spTgt spid="174"/>
                                        </p:tgtEl>
                                        <p:attrNameLst>
                                          <p:attrName>ppt_h</p:attrName>
                                        </p:attrNameLst>
                                      </p:cBhvr>
                                      <p:tavLst>
                                        <p:tav tm="0">
                                          <p:val>
                                            <p:fltVal val="0"/>
                                          </p:val>
                                        </p:tav>
                                        <p:tav tm="100000">
                                          <p:val>
                                            <p:strVal val="#ppt_h"/>
                                          </p:val>
                                        </p:tav>
                                      </p:tavLst>
                                    </p:anim>
                                    <p:animEffect transition="in" filter="fade">
                                      <p:cBhvr>
                                        <p:cTn id="36" dur="500"/>
                                        <p:tgtEl>
                                          <p:spTgt spid="17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72"/>
                                        </p:tgtEl>
                                        <p:attrNameLst>
                                          <p:attrName>style.visibility</p:attrName>
                                        </p:attrNameLst>
                                      </p:cBhvr>
                                      <p:to>
                                        <p:strVal val="visible"/>
                                      </p:to>
                                    </p:set>
                                    <p:anim calcmode="lin" valueType="num">
                                      <p:cBhvr>
                                        <p:cTn id="39" dur="500" fill="hold"/>
                                        <p:tgtEl>
                                          <p:spTgt spid="172"/>
                                        </p:tgtEl>
                                        <p:attrNameLst>
                                          <p:attrName>ppt_w</p:attrName>
                                        </p:attrNameLst>
                                      </p:cBhvr>
                                      <p:tavLst>
                                        <p:tav tm="0">
                                          <p:val>
                                            <p:fltVal val="0"/>
                                          </p:val>
                                        </p:tav>
                                        <p:tav tm="100000">
                                          <p:val>
                                            <p:strVal val="#ppt_w"/>
                                          </p:val>
                                        </p:tav>
                                      </p:tavLst>
                                    </p:anim>
                                    <p:anim calcmode="lin" valueType="num">
                                      <p:cBhvr>
                                        <p:cTn id="40" dur="500" fill="hold"/>
                                        <p:tgtEl>
                                          <p:spTgt spid="172"/>
                                        </p:tgtEl>
                                        <p:attrNameLst>
                                          <p:attrName>ppt_h</p:attrName>
                                        </p:attrNameLst>
                                      </p:cBhvr>
                                      <p:tavLst>
                                        <p:tav tm="0">
                                          <p:val>
                                            <p:fltVal val="0"/>
                                          </p:val>
                                        </p:tav>
                                        <p:tav tm="100000">
                                          <p:val>
                                            <p:strVal val="#ppt_h"/>
                                          </p:val>
                                        </p:tav>
                                      </p:tavLst>
                                    </p:anim>
                                    <p:animEffect transition="in" filter="fade">
                                      <p:cBhvr>
                                        <p:cTn id="41" dur="500"/>
                                        <p:tgtEl>
                                          <p:spTgt spid="17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5"/>
                                        </p:tgtEl>
                                        <p:attrNameLst>
                                          <p:attrName>style.visibility</p:attrName>
                                        </p:attrNameLst>
                                      </p:cBhvr>
                                      <p:to>
                                        <p:strVal val="visible"/>
                                      </p:to>
                                    </p:set>
                                    <p:animEffect transition="in" filter="wipe(down)">
                                      <p:cBhvr>
                                        <p:cTn id="46"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94451-B8FB-9A4C-88D3-FFF3DA52064A}"/>
              </a:ext>
            </a:extLst>
          </p:cNvPr>
          <p:cNvSpPr>
            <a:spLocks noGrp="1"/>
          </p:cNvSpPr>
          <p:nvPr>
            <p:ph type="title"/>
          </p:nvPr>
        </p:nvSpPr>
        <p:spPr/>
        <p:txBody>
          <a:bodyPr/>
          <a:lstStyle/>
          <a:p>
            <a:r>
              <a:rPr kumimoji="1" lang="ja-JP" altLang="en-US" sz="2000"/>
              <a:t>なぜ自動車メーカーが「自動車を売らない」ビジネスをはじめるのか？</a:t>
            </a:r>
          </a:p>
        </p:txBody>
      </p:sp>
      <p:grpSp>
        <p:nvGrpSpPr>
          <p:cNvPr id="8" name="グループ化 7">
            <a:extLst>
              <a:ext uri="{FF2B5EF4-FFF2-40B4-BE49-F238E27FC236}">
                <a16:creationId xmlns:a16="http://schemas.microsoft.com/office/drawing/2014/main" id="{257DB697-A27B-424E-BA76-06FBFF17B571}"/>
              </a:ext>
            </a:extLst>
          </p:cNvPr>
          <p:cNvGrpSpPr/>
          <p:nvPr/>
        </p:nvGrpSpPr>
        <p:grpSpPr>
          <a:xfrm>
            <a:off x="230400" y="1174346"/>
            <a:ext cx="8686800" cy="1225412"/>
            <a:chOff x="230400" y="1174346"/>
            <a:chExt cx="8686800" cy="1225412"/>
          </a:xfrm>
        </p:grpSpPr>
        <p:sp>
          <p:nvSpPr>
            <p:cNvPr id="16" name="正方形/長方形 15">
              <a:extLst>
                <a:ext uri="{FF2B5EF4-FFF2-40B4-BE49-F238E27FC236}">
                  <a16:creationId xmlns:a16="http://schemas.microsoft.com/office/drawing/2014/main" id="{2988A90A-B112-6443-925D-72EB37CD2C96}"/>
                </a:ext>
              </a:extLst>
            </p:cNvPr>
            <p:cNvSpPr/>
            <p:nvPr/>
          </p:nvSpPr>
          <p:spPr>
            <a:xfrm>
              <a:off x="230400" y="1174346"/>
              <a:ext cx="8686800" cy="122541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BBC9693E-14E1-B848-894C-3435CC819E99}"/>
                </a:ext>
              </a:extLst>
            </p:cNvPr>
            <p:cNvSpPr/>
            <p:nvPr/>
          </p:nvSpPr>
          <p:spPr>
            <a:xfrm>
              <a:off x="1474484" y="1403818"/>
              <a:ext cx="3924833" cy="861774"/>
            </a:xfrm>
            <a:prstGeom prst="rect">
              <a:avLst/>
            </a:prstGeom>
          </p:spPr>
          <p:txBody>
            <a:bodyPr wrap="square">
              <a:spAutoFit/>
            </a:bodyPr>
            <a:lstStyle/>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自動車保有台数　</a:t>
              </a:r>
              <a:r>
                <a:rPr lang="en-US" altLang="ja-JP" dirty="0">
                  <a:solidFill>
                    <a:srgbClr val="24282A"/>
                  </a:solidFill>
                  <a:latin typeface="Meiryo" panose="020B0604030504040204" pitchFamily="34" charset="-128"/>
                  <a:ea typeface="Meiryo" panose="020B0604030504040204" pitchFamily="34" charset="-128"/>
                </a:rPr>
                <a:t>8,150</a:t>
              </a:r>
              <a:r>
                <a:rPr lang="ja-JP" altLang="en-US">
                  <a:solidFill>
                    <a:srgbClr val="24282A"/>
                  </a:solidFill>
                  <a:latin typeface="Meiryo" panose="020B0604030504040204" pitchFamily="34" charset="-128"/>
                  <a:ea typeface="Meiryo" panose="020B0604030504040204" pitchFamily="34" charset="-128"/>
                </a:rPr>
                <a:t>万台</a:t>
              </a:r>
              <a:endParaRPr lang="en-US" altLang="ja-JP" dirty="0">
                <a:solidFill>
                  <a:srgbClr val="24282A"/>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自家用車の平均稼働率　</a:t>
              </a:r>
              <a:r>
                <a:rPr lang="en-US" altLang="ja-JP" dirty="0">
                  <a:solidFill>
                    <a:srgbClr val="24282A"/>
                  </a:solidFill>
                  <a:latin typeface="Meiryo" panose="020B0604030504040204" pitchFamily="34" charset="-128"/>
                  <a:ea typeface="Meiryo" panose="020B0604030504040204" pitchFamily="34" charset="-128"/>
                </a:rPr>
                <a:t>4.2%</a:t>
              </a:r>
            </a:p>
            <a:p>
              <a:pPr marL="315913" lvl="1"/>
              <a:r>
                <a:rPr lang="ja-JP" altLang="en-US" sz="1400">
                  <a:solidFill>
                    <a:srgbClr val="24282A"/>
                  </a:solidFill>
                  <a:latin typeface="Meiryo" panose="020B0604030504040204" pitchFamily="34" charset="-128"/>
                  <a:ea typeface="Meiryo" panose="020B0604030504040204" pitchFamily="34" charset="-128"/>
                </a:rPr>
                <a:t>年間</a:t>
              </a:r>
              <a:r>
                <a:rPr lang="en-US" altLang="ja-JP" sz="1400" dirty="0">
                  <a:solidFill>
                    <a:srgbClr val="24282A"/>
                  </a:solidFill>
                  <a:latin typeface="Meiryo" panose="020B0604030504040204" pitchFamily="34" charset="-128"/>
                  <a:ea typeface="Meiryo" panose="020B0604030504040204" pitchFamily="34" charset="-128"/>
                </a:rPr>
                <a:t>20</a:t>
              </a:r>
              <a:r>
                <a:rPr lang="ja-JP" altLang="en-US" sz="1400">
                  <a:solidFill>
                    <a:srgbClr val="24282A"/>
                  </a:solidFill>
                  <a:latin typeface="Meiryo" panose="020B0604030504040204" pitchFamily="34" charset="-128"/>
                  <a:ea typeface="Meiryo" panose="020B0604030504040204" pitchFamily="34" charset="-128"/>
                </a:rPr>
                <a:t>日しか利用されていない</a:t>
              </a:r>
              <a:endParaRPr lang="en-US" altLang="ja-JP" sz="1400" dirty="0">
                <a:solidFill>
                  <a:srgbClr val="24282A"/>
                </a:solidFill>
                <a:latin typeface="Meiryo" panose="020B0604030504040204" pitchFamily="34" charset="-128"/>
                <a:ea typeface="Meiryo" panose="020B0604030504040204" pitchFamily="34" charset="-128"/>
              </a:endParaRPr>
            </a:p>
          </p:txBody>
        </p:sp>
        <p:pic>
          <p:nvPicPr>
            <p:cNvPr id="9" name="図 8">
              <a:extLst>
                <a:ext uri="{FF2B5EF4-FFF2-40B4-BE49-F238E27FC236}">
                  <a16:creationId xmlns:a16="http://schemas.microsoft.com/office/drawing/2014/main" id="{C2F39E42-011E-E640-B3EC-C08788F7618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620" y="1331569"/>
              <a:ext cx="934023" cy="934023"/>
            </a:xfrm>
            <a:prstGeom prst="rect">
              <a:avLst/>
            </a:prstGeom>
          </p:spPr>
        </p:pic>
        <p:pic>
          <p:nvPicPr>
            <p:cNvPr id="11" name="図 10">
              <a:extLst>
                <a:ext uri="{FF2B5EF4-FFF2-40B4-BE49-F238E27FC236}">
                  <a16:creationId xmlns:a16="http://schemas.microsoft.com/office/drawing/2014/main" id="{9A071DA5-B1A8-F64B-A523-D856D8A04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90250" y="1403818"/>
              <a:ext cx="1293618" cy="934639"/>
            </a:xfrm>
            <a:prstGeom prst="rect">
              <a:avLst/>
            </a:prstGeom>
          </p:spPr>
        </p:pic>
        <p:pic>
          <p:nvPicPr>
            <p:cNvPr id="12" name="図 11">
              <a:extLst>
                <a:ext uri="{FF2B5EF4-FFF2-40B4-BE49-F238E27FC236}">
                  <a16:creationId xmlns:a16="http://schemas.microsoft.com/office/drawing/2014/main" id="{D740649E-291D-854A-A4D7-D6CFC56622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23337" y="1404493"/>
              <a:ext cx="848387" cy="859126"/>
            </a:xfrm>
            <a:prstGeom prst="rect">
              <a:avLst/>
            </a:prstGeom>
          </p:spPr>
        </p:pic>
      </p:grpSp>
      <p:grpSp>
        <p:nvGrpSpPr>
          <p:cNvPr id="21" name="グループ化 20">
            <a:extLst>
              <a:ext uri="{FF2B5EF4-FFF2-40B4-BE49-F238E27FC236}">
                <a16:creationId xmlns:a16="http://schemas.microsoft.com/office/drawing/2014/main" id="{BEE7A5E6-2C74-0940-B5FE-74A408B7EE7A}"/>
              </a:ext>
            </a:extLst>
          </p:cNvPr>
          <p:cNvGrpSpPr/>
          <p:nvPr/>
        </p:nvGrpSpPr>
        <p:grpSpPr>
          <a:xfrm>
            <a:off x="230400" y="2306158"/>
            <a:ext cx="8686800" cy="1726211"/>
            <a:chOff x="230400" y="1964044"/>
            <a:chExt cx="8686800" cy="1726211"/>
          </a:xfrm>
        </p:grpSpPr>
        <p:sp>
          <p:nvSpPr>
            <p:cNvPr id="15" name="正方形/長方形 14">
              <a:extLst>
                <a:ext uri="{FF2B5EF4-FFF2-40B4-BE49-F238E27FC236}">
                  <a16:creationId xmlns:a16="http://schemas.microsoft.com/office/drawing/2014/main" id="{76C42998-26DD-484C-8311-D5D25B2D45AB}"/>
                </a:ext>
              </a:extLst>
            </p:cNvPr>
            <p:cNvSpPr/>
            <p:nvPr/>
          </p:nvSpPr>
          <p:spPr>
            <a:xfrm>
              <a:off x="230400" y="2351312"/>
              <a:ext cx="8686800" cy="1338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117AD74-48DB-4749-80CF-25F953BD97E1}"/>
                </a:ext>
              </a:extLst>
            </p:cNvPr>
            <p:cNvSpPr/>
            <p:nvPr/>
          </p:nvSpPr>
          <p:spPr>
            <a:xfrm>
              <a:off x="1474484" y="2685863"/>
              <a:ext cx="3277911" cy="646331"/>
            </a:xfrm>
            <a:prstGeom prst="rect">
              <a:avLst/>
            </a:prstGeom>
          </p:spPr>
          <p:txBody>
            <a:bodyPr wrap="square">
              <a:spAutoFit/>
            </a:bodyPr>
            <a:lstStyle/>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自動運転・ライドシェア</a:t>
              </a:r>
              <a:r>
                <a:rPr lang="en-US" altLang="ja-JP" dirty="0">
                  <a:solidFill>
                    <a:srgbClr val="0070C0"/>
                  </a:solidFill>
                  <a:latin typeface="Meiryo" panose="020B0604030504040204" pitchFamily="34" charset="-128"/>
                  <a:ea typeface="Meiryo" panose="020B0604030504040204" pitchFamily="34" charset="-128"/>
                </a:rPr>
                <a:t> </a:t>
              </a:r>
            </a:p>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電気自動車（</a:t>
              </a:r>
              <a:r>
                <a:rPr lang="en-US" altLang="ja-JP" dirty="0">
                  <a:solidFill>
                    <a:srgbClr val="0070C0"/>
                  </a:solidFill>
                  <a:latin typeface="Meiryo" panose="020B0604030504040204" pitchFamily="34" charset="-128"/>
                  <a:ea typeface="Meiryo" panose="020B0604030504040204" pitchFamily="34" charset="-128"/>
                </a:rPr>
                <a:t>EV</a:t>
              </a:r>
              <a:r>
                <a:rPr lang="ja-JP" altLang="en-US">
                  <a:solidFill>
                    <a:srgbClr val="0070C0"/>
                  </a:solidFill>
                  <a:latin typeface="Meiryo" panose="020B0604030504040204" pitchFamily="34" charset="-128"/>
                  <a:ea typeface="Meiryo" panose="020B0604030504040204" pitchFamily="34" charset="-128"/>
                </a:rPr>
                <a:t>）化</a:t>
              </a:r>
              <a:endParaRPr lang="en-US" altLang="ja-JP" dirty="0">
                <a:solidFill>
                  <a:srgbClr val="0070C0"/>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EA831DD6-1F48-F44F-B09A-99005A5A3B07}"/>
                </a:ext>
              </a:extLst>
            </p:cNvPr>
            <p:cNvSpPr/>
            <p:nvPr/>
          </p:nvSpPr>
          <p:spPr>
            <a:xfrm>
              <a:off x="4739944" y="2685327"/>
              <a:ext cx="2954655" cy="369332"/>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所有する必然性がなくなる</a:t>
              </a:r>
              <a:endParaRPr lang="ja-JP" altLang="en-US">
                <a:solidFill>
                  <a:schemeClr val="accent6">
                    <a:lumMod val="75000"/>
                  </a:schemeClr>
                </a:solidFill>
              </a:endParaRPr>
            </a:p>
          </p:txBody>
        </p:sp>
        <p:pic>
          <p:nvPicPr>
            <p:cNvPr id="6" name="図 5">
              <a:extLst>
                <a:ext uri="{FF2B5EF4-FFF2-40B4-BE49-F238E27FC236}">
                  <a16:creationId xmlns:a16="http://schemas.microsoft.com/office/drawing/2014/main" id="{8563E713-1FCA-934E-9499-212E3DC04C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37701" y="2537206"/>
              <a:ext cx="934023" cy="934023"/>
            </a:xfrm>
            <a:prstGeom prst="rect">
              <a:avLst/>
            </a:prstGeom>
          </p:spPr>
        </p:pic>
        <p:sp>
          <p:nvSpPr>
            <p:cNvPr id="7" name="正方形/長方形 6">
              <a:extLst>
                <a:ext uri="{FF2B5EF4-FFF2-40B4-BE49-F238E27FC236}">
                  <a16:creationId xmlns:a16="http://schemas.microsoft.com/office/drawing/2014/main" id="{57579252-94A8-A34C-AF9D-A9B1DE37212B}"/>
                </a:ext>
              </a:extLst>
            </p:cNvPr>
            <p:cNvSpPr/>
            <p:nvPr/>
          </p:nvSpPr>
          <p:spPr>
            <a:xfrm>
              <a:off x="4739944" y="2963398"/>
              <a:ext cx="2954655" cy="507831"/>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自動車が作りやすくなる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sz="900">
                  <a:solidFill>
                    <a:schemeClr val="accent6">
                      <a:lumMod val="75000"/>
                    </a:schemeClr>
                  </a:solidFill>
                  <a:latin typeface="Meiryo" panose="020B0604030504040204" pitchFamily="34" charset="-128"/>
                  <a:ea typeface="Meiryo" panose="020B0604030504040204" pitchFamily="34" charset="-128"/>
                </a:rPr>
                <a:t>既存の自動車会社以外からの参入が容易／競争の激化</a:t>
              </a:r>
            </a:p>
          </p:txBody>
        </p:sp>
        <p:pic>
          <p:nvPicPr>
            <p:cNvPr id="10" name="図 9">
              <a:extLst>
                <a:ext uri="{FF2B5EF4-FFF2-40B4-BE49-F238E27FC236}">
                  <a16:creationId xmlns:a16="http://schemas.microsoft.com/office/drawing/2014/main" id="{E4B80AAB-D42F-CE43-92C9-87949154509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9282" y="2537205"/>
              <a:ext cx="934023" cy="934023"/>
            </a:xfrm>
            <a:prstGeom prst="rect">
              <a:avLst/>
            </a:prstGeom>
          </p:spPr>
        </p:pic>
        <p:sp>
          <p:nvSpPr>
            <p:cNvPr id="13" name="右矢印 12">
              <a:extLst>
                <a:ext uri="{FF2B5EF4-FFF2-40B4-BE49-F238E27FC236}">
                  <a16:creationId xmlns:a16="http://schemas.microsoft.com/office/drawing/2014/main" id="{E12DFC4A-3EFC-304B-849E-E48DCE0E15B9}"/>
                </a:ext>
              </a:extLst>
            </p:cNvPr>
            <p:cNvSpPr/>
            <p:nvPr/>
          </p:nvSpPr>
          <p:spPr>
            <a:xfrm>
              <a:off x="4484914" y="2739147"/>
              <a:ext cx="255030" cy="4485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a:extLst>
                <a:ext uri="{FF2B5EF4-FFF2-40B4-BE49-F238E27FC236}">
                  <a16:creationId xmlns:a16="http://schemas.microsoft.com/office/drawing/2014/main" id="{51EED0A3-54F4-4D43-B5D0-5CF2E2CD77C6}"/>
                </a:ext>
              </a:extLst>
            </p:cNvPr>
            <p:cNvSpPr/>
            <p:nvPr/>
          </p:nvSpPr>
          <p:spPr>
            <a:xfrm>
              <a:off x="3649916" y="1964044"/>
              <a:ext cx="1844168" cy="48720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テキスト ボックス 18">
            <a:extLst>
              <a:ext uri="{FF2B5EF4-FFF2-40B4-BE49-F238E27FC236}">
                <a16:creationId xmlns:a16="http://schemas.microsoft.com/office/drawing/2014/main" id="{DA0B6102-E5E3-664D-BCCC-733B5C637DF7}"/>
              </a:ext>
            </a:extLst>
          </p:cNvPr>
          <p:cNvSpPr txBox="1"/>
          <p:nvPr/>
        </p:nvSpPr>
        <p:spPr>
          <a:xfrm>
            <a:off x="760701" y="4266449"/>
            <a:ext cx="7622600" cy="400110"/>
          </a:xfrm>
          <a:prstGeom prst="rect">
            <a:avLst/>
          </a:prstGeom>
          <a:noFill/>
        </p:spPr>
        <p:txBody>
          <a:bodyPr wrap="none" rtlCol="0">
            <a:spAutoFit/>
          </a:bodyPr>
          <a:lstStyle/>
          <a:p>
            <a:pPr algn="ctr"/>
            <a:r>
              <a:rPr kumimoji="1" lang="ja-JP" altLang="en-US" sz="2000">
                <a:solidFill>
                  <a:srgbClr val="C00000"/>
                </a:solidFill>
                <a:latin typeface="Meiryo" panose="020B0604030504040204" pitchFamily="34" charset="-128"/>
                <a:ea typeface="Meiryo" panose="020B0604030504040204" pitchFamily="34" charset="-128"/>
              </a:rPr>
              <a:t>自動車が売れない時代に、どうやって収益を上げればいいのか？</a:t>
            </a:r>
            <a:endParaRPr kumimoji="1" lang="en-US" altLang="ja-JP" sz="20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0A8879E-5B8A-EA4A-AC7F-3130C13D4EF6}"/>
              </a:ext>
            </a:extLst>
          </p:cNvPr>
          <p:cNvSpPr txBox="1"/>
          <p:nvPr/>
        </p:nvSpPr>
        <p:spPr>
          <a:xfrm>
            <a:off x="3838467" y="5107424"/>
            <a:ext cx="4544834" cy="707886"/>
          </a:xfrm>
          <a:prstGeom prst="rect">
            <a:avLst/>
          </a:prstGeom>
          <a:noFill/>
        </p:spPr>
        <p:txBody>
          <a:bodyPr wrap="none" rtlCol="0">
            <a:spAutoFit/>
          </a:bodyPr>
          <a:lstStyle/>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あなたが、事業責任者であるとすれば</a:t>
            </a:r>
            <a:endParaRPr lang="en-US" altLang="ja-JP" sz="2000" b="1"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どのようにして、稼ぎますか？</a:t>
            </a:r>
          </a:p>
        </p:txBody>
      </p:sp>
      <p:pic>
        <p:nvPicPr>
          <p:cNvPr id="23" name="図 22" descr="道路, 車, テーブル, 座る が含まれている画像&#10;&#10;自動的に生成された説明">
            <a:extLst>
              <a:ext uri="{FF2B5EF4-FFF2-40B4-BE49-F238E27FC236}">
                <a16:creationId xmlns:a16="http://schemas.microsoft.com/office/drawing/2014/main" id="{519F22BB-3755-CD4F-A3CC-4698D21997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9458" y="4722996"/>
            <a:ext cx="2487442" cy="1476743"/>
          </a:xfrm>
          <a:prstGeom prst="rect">
            <a:avLst/>
          </a:prstGeom>
        </p:spPr>
      </p:pic>
      <p:sp>
        <p:nvSpPr>
          <p:cNvPr id="24" name="正方形/長方形 23">
            <a:extLst>
              <a:ext uri="{FF2B5EF4-FFF2-40B4-BE49-F238E27FC236}">
                <a16:creationId xmlns:a16="http://schemas.microsoft.com/office/drawing/2014/main" id="{5B06FFDF-FA07-FE48-A903-CB9E4FAF6650}"/>
              </a:ext>
            </a:extLst>
          </p:cNvPr>
          <p:cNvSpPr/>
          <p:nvPr/>
        </p:nvSpPr>
        <p:spPr>
          <a:xfrm>
            <a:off x="2333713" y="5891962"/>
            <a:ext cx="1103187" cy="307777"/>
          </a:xfrm>
          <a:prstGeom prst="rect">
            <a:avLst/>
          </a:prstGeom>
        </p:spPr>
        <p:txBody>
          <a:bodyPr wrap="none">
            <a:spAutoFit/>
          </a:bodyPr>
          <a:lstStyle/>
          <a:p>
            <a:pPr algn="r"/>
            <a:r>
              <a:rPr lang="en-US" altLang="ja-JP" sz="1400" b="1" dirty="0">
                <a:solidFill>
                  <a:schemeClr val="bg1"/>
                </a:solidFill>
                <a:latin typeface="Meiryo" panose="020B0604030504040204" pitchFamily="34" charset="-128"/>
                <a:ea typeface="Meiryo" panose="020B0604030504040204" pitchFamily="34" charset="-128"/>
              </a:rPr>
              <a:t>Easy Ride</a:t>
            </a:r>
            <a:endParaRPr lang="ja-JP" altLang="en-US" sz="1400">
              <a:solidFill>
                <a:schemeClr val="bg1"/>
              </a:solidFill>
            </a:endParaRPr>
          </a:p>
        </p:txBody>
      </p:sp>
    </p:spTree>
    <p:extLst>
      <p:ext uri="{BB962C8B-B14F-4D97-AF65-F5344CB8AC3E}">
        <p14:creationId xmlns:p14="http://schemas.microsoft.com/office/powerpoint/2010/main" val="168720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000" dirty="0">
                <a:solidFill>
                  <a:srgbClr val="FFFFFF"/>
                </a:solidFill>
                <a:latin typeface="Meiryo" panose="020B0604030504040204" pitchFamily="34" charset="-128"/>
                <a:ea typeface="Meiryo" panose="020B0604030504040204" pitchFamily="34" charset="-128"/>
                <a:cs typeface="Arial"/>
              </a:rPr>
              <a:t>DX</a:t>
            </a:r>
            <a:r>
              <a:rPr lang="ja-JP" altLang="en-US" sz="2000">
                <a:solidFill>
                  <a:srgbClr val="FFFFFF"/>
                </a:solidFill>
                <a:latin typeface="Meiryo" panose="020B0604030504040204" pitchFamily="34" charset="-128"/>
                <a:ea typeface="Meiryo" panose="020B0604030504040204" pitchFamily="34" charset="-128"/>
                <a:cs typeface="Arial"/>
              </a:rPr>
              <a:t>を支える</a:t>
            </a:r>
            <a:endParaRPr lang="en-US" altLang="ja-JP" sz="2000" dirty="0">
              <a:solidFill>
                <a:srgbClr val="FFFFFF"/>
              </a:solidFill>
              <a:latin typeface="Meiryo" panose="020B0604030504040204" pitchFamily="34" charset="-128"/>
              <a:ea typeface="Meiryo" panose="020B0604030504040204" pitchFamily="34" charset="-128"/>
              <a:cs typeface="Arial"/>
            </a:endParaRPr>
          </a:p>
          <a:p>
            <a:pPr algn="r"/>
            <a:r>
              <a:rPr lang="ja-JP" altLang="en-US" sz="2000">
                <a:solidFill>
                  <a:srgbClr val="FFFFFF"/>
                </a:solidFill>
                <a:effectLst/>
                <a:latin typeface="Meiryo" panose="020B0604030504040204" pitchFamily="34" charset="-128"/>
                <a:ea typeface="Meiryo" panose="020B0604030504040204" pitchFamily="34" charset="-128"/>
                <a:cs typeface="Arial"/>
              </a:rPr>
              <a:t>テクノロジー・トライアングル</a:t>
            </a:r>
            <a:endParaRPr lang="ja-JP" altLang="en-US" sz="20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36659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0536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E09F0E-7B0C-8649-BF8A-EAC668F61E3D}"/>
              </a:ext>
            </a:extLst>
          </p:cNvPr>
          <p:cNvSpPr>
            <a:spLocks noGrp="1"/>
          </p:cNvSpPr>
          <p:nvPr>
            <p:ph type="title"/>
          </p:nvPr>
        </p:nvSpPr>
        <p:spPr/>
        <p:txBody>
          <a:bodyPr/>
          <a:lstStyle/>
          <a:p>
            <a:r>
              <a:rPr kumimoji="1" lang="ja-JP" altLang="en-US"/>
              <a:t>「データの時代」とはどういうことか</a:t>
            </a:r>
          </a:p>
        </p:txBody>
      </p:sp>
      <p:sp>
        <p:nvSpPr>
          <p:cNvPr id="4" name="正方形/長方形 3">
            <a:extLst>
              <a:ext uri="{FF2B5EF4-FFF2-40B4-BE49-F238E27FC236}">
                <a16:creationId xmlns:a16="http://schemas.microsoft.com/office/drawing/2014/main" id="{F17CC065-1588-C948-B5CF-E8EB53D788BD}"/>
              </a:ext>
            </a:extLst>
          </p:cNvPr>
          <p:cNvSpPr/>
          <p:nvPr/>
        </p:nvSpPr>
        <p:spPr>
          <a:xfrm>
            <a:off x="3119776" y="5939666"/>
            <a:ext cx="141577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加速度計センサー</a:t>
            </a:r>
            <a:endParaRPr lang="ja-JP" altLang="en-US" sz="120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860BDD8F-CB85-B84B-831E-9DD5FD31E03A}"/>
              </a:ext>
            </a:extLst>
          </p:cNvPr>
          <p:cNvSpPr/>
          <p:nvPr/>
        </p:nvSpPr>
        <p:spPr>
          <a:xfrm>
            <a:off x="6890077" y="5936892"/>
            <a:ext cx="1415772"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ジャイロセンサー</a:t>
            </a:r>
            <a:endParaRPr lang="ja-JP" altLang="en-US" sz="120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DC72D566-2AA6-6E48-9FDE-AD9E7AF2F65D}"/>
              </a:ext>
            </a:extLst>
          </p:cNvPr>
          <p:cNvSpPr/>
          <p:nvPr/>
        </p:nvSpPr>
        <p:spPr>
          <a:xfrm>
            <a:off x="784088" y="4898012"/>
            <a:ext cx="1107996"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磁気センサー</a:t>
            </a:r>
            <a:endParaRPr lang="ja-JP" altLang="en-US" sz="120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79C7EA26-05D1-B94B-B509-38C3941BD5BA}"/>
              </a:ext>
            </a:extLst>
          </p:cNvPr>
          <p:cNvSpPr/>
          <p:nvPr/>
        </p:nvSpPr>
        <p:spPr>
          <a:xfrm>
            <a:off x="7134177" y="4898012"/>
            <a:ext cx="1171672" cy="276999"/>
          </a:xfrm>
          <a:prstGeom prst="rect">
            <a:avLst/>
          </a:prstGeom>
        </p:spPr>
        <p:txBody>
          <a:bodyPr wrap="squar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GPS</a:t>
            </a:r>
            <a:r>
              <a:rPr lang="ja-JP" altLang="en-US" sz="1200">
                <a:solidFill>
                  <a:srgbClr val="333333"/>
                </a:solidFill>
                <a:latin typeface="Meiryo" panose="020B0604030504040204" pitchFamily="34" charset="-128"/>
                <a:ea typeface="Meiryo" panose="020B0604030504040204" pitchFamily="34" charset="-128"/>
              </a:rPr>
              <a:t>センサー</a:t>
            </a:r>
            <a:endParaRPr lang="ja-JP" altLang="en-US" sz="1200">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32D5B636-6BA0-FE4C-96BA-F73A3E107D24}"/>
              </a:ext>
            </a:extLst>
          </p:cNvPr>
          <p:cNvSpPr/>
          <p:nvPr/>
        </p:nvSpPr>
        <p:spPr>
          <a:xfrm>
            <a:off x="780674" y="5939667"/>
            <a:ext cx="233910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生体（</a:t>
            </a:r>
            <a:r>
              <a:rPr lang="ja-JP" altLang="en-US" sz="1200">
                <a:latin typeface="Meiryo" panose="020B0604030504040204" pitchFamily="34" charset="-128"/>
                <a:ea typeface="Meiryo" panose="020B0604030504040204" pitchFamily="34" charset="-128"/>
              </a:rPr>
              <a:t>指紋／顔</a:t>
            </a:r>
            <a:r>
              <a:rPr lang="ja-JP" altLang="en-US" sz="1200">
                <a:solidFill>
                  <a:srgbClr val="333333"/>
                </a:solidFill>
                <a:latin typeface="Meiryo" panose="020B0604030504040204" pitchFamily="34" charset="-128"/>
                <a:ea typeface="Meiryo" panose="020B0604030504040204" pitchFamily="34" charset="-128"/>
              </a:rPr>
              <a:t>）認証センサー</a:t>
            </a:r>
            <a:endParaRPr lang="ja-JP" altLang="en-US" sz="1200">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C690D68-B2CE-1E40-AE0E-83E04F49BCA7}"/>
              </a:ext>
            </a:extLst>
          </p:cNvPr>
          <p:cNvSpPr/>
          <p:nvPr/>
        </p:nvSpPr>
        <p:spPr>
          <a:xfrm>
            <a:off x="7197853" y="5451045"/>
            <a:ext cx="1107996"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近接センサー</a:t>
            </a:r>
            <a:endParaRPr lang="ja-JP" altLang="en-US" sz="1200">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09966D-CD86-A543-B11E-6D2B72F2D792}"/>
              </a:ext>
            </a:extLst>
          </p:cNvPr>
          <p:cNvSpPr/>
          <p:nvPr/>
        </p:nvSpPr>
        <p:spPr>
          <a:xfrm>
            <a:off x="780674" y="5451044"/>
            <a:ext cx="1261884"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赤外線センサー</a:t>
            </a:r>
            <a:endParaRPr lang="ja-JP" altLang="en-US" sz="1200">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1BB3A054-125B-CC4B-8034-80DCA416D1D1}"/>
              </a:ext>
            </a:extLst>
          </p:cNvPr>
          <p:cNvSpPr/>
          <p:nvPr/>
        </p:nvSpPr>
        <p:spPr>
          <a:xfrm>
            <a:off x="6316202" y="4409389"/>
            <a:ext cx="1989647" cy="276999"/>
          </a:xfrm>
          <a:prstGeom prst="rect">
            <a:avLst/>
          </a:prstGeom>
        </p:spPr>
        <p:txBody>
          <a:bodyPr wrap="non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Soli</a:t>
            </a:r>
            <a:r>
              <a:rPr lang="ja-JP" altLang="en-US" sz="1200">
                <a:solidFill>
                  <a:srgbClr val="333333"/>
                </a:solidFill>
                <a:latin typeface="Meiryo" panose="020B0604030504040204" pitchFamily="34" charset="-128"/>
                <a:ea typeface="Meiryo" panose="020B0604030504040204" pitchFamily="34" charset="-128"/>
              </a:rPr>
              <a:t>（レーダー）センサー</a:t>
            </a:r>
            <a:endParaRPr lang="ja-JP" altLang="en-US" sz="1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F4A22283-9C57-5047-B658-66709B002CDB}"/>
              </a:ext>
            </a:extLst>
          </p:cNvPr>
          <p:cNvSpPr/>
          <p:nvPr/>
        </p:nvSpPr>
        <p:spPr>
          <a:xfrm>
            <a:off x="784088" y="4409389"/>
            <a:ext cx="2941254" cy="276999"/>
          </a:xfrm>
          <a:prstGeom prst="rect">
            <a:avLst/>
          </a:prstGeom>
        </p:spPr>
        <p:txBody>
          <a:bodyPr wrap="none">
            <a:spAutoFit/>
          </a:bodyPr>
          <a:lstStyle/>
          <a:p>
            <a:r>
              <a:rPr lang="en" altLang="ja-JP" sz="1200" dirty="0">
                <a:solidFill>
                  <a:srgbClr val="333333"/>
                </a:solidFill>
                <a:latin typeface="Meiryo" panose="020B0604030504040204" pitchFamily="34" charset="-128"/>
                <a:ea typeface="Meiryo" panose="020B0604030504040204" pitchFamily="34" charset="-128"/>
              </a:rPr>
              <a:t>LiDAR</a:t>
            </a:r>
            <a:r>
              <a:rPr lang="ja-JP" altLang="en-US" sz="1200">
                <a:solidFill>
                  <a:srgbClr val="333333"/>
                </a:solidFill>
                <a:latin typeface="Meiryo" panose="020B0604030504040204" pitchFamily="34" charset="-128"/>
                <a:ea typeface="Meiryo" panose="020B0604030504040204" pitchFamily="34" charset="-128"/>
              </a:rPr>
              <a:t>（レーザー・レーダー）センサー</a:t>
            </a:r>
            <a:endParaRPr lang="ja-JP" altLang="en-US" sz="120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DBF91F02-BCAD-8440-8570-948C385E63D4}"/>
              </a:ext>
            </a:extLst>
          </p:cNvPr>
          <p:cNvSpPr/>
          <p:nvPr/>
        </p:nvSpPr>
        <p:spPr>
          <a:xfrm>
            <a:off x="4680635" y="5936893"/>
            <a:ext cx="2016899" cy="276999"/>
          </a:xfrm>
          <a:prstGeom prst="rect">
            <a:avLst/>
          </a:prstGeom>
        </p:spPr>
        <p:txBody>
          <a:bodyPr wrap="none">
            <a:spAutoFit/>
          </a:bodyPr>
          <a:lstStyle/>
          <a:p>
            <a:r>
              <a:rPr lang="en-US" altLang="ja-JP" sz="1200" dirty="0">
                <a:solidFill>
                  <a:srgbClr val="333333"/>
                </a:solidFill>
                <a:latin typeface="Meiryo" panose="020B0604030504040204" pitchFamily="34" charset="-128"/>
                <a:ea typeface="Meiryo" panose="020B0604030504040204" pitchFamily="34" charset="-128"/>
              </a:rPr>
              <a:t>CMOS</a:t>
            </a:r>
            <a:r>
              <a:rPr lang="ja-JP" altLang="en-US" sz="1200">
                <a:solidFill>
                  <a:srgbClr val="333333"/>
                </a:solidFill>
                <a:latin typeface="Meiryo" panose="020B0604030504040204" pitchFamily="34" charset="-128"/>
                <a:ea typeface="Meiryo" panose="020B0604030504040204" pitchFamily="34" charset="-128"/>
              </a:rPr>
              <a:t>（カメラ）センサー</a:t>
            </a:r>
            <a:endParaRPr lang="ja-JP" altLang="en-US" sz="1200">
              <a:latin typeface="Meiryo" panose="020B0604030504040204" pitchFamily="34" charset="-128"/>
              <a:ea typeface="Meiryo" panose="020B0604030504040204" pitchFamily="34" charset="-128"/>
            </a:endParaRPr>
          </a:p>
        </p:txBody>
      </p:sp>
      <p:cxnSp>
        <p:nvCxnSpPr>
          <p:cNvPr id="17" name="直線矢印コネクタ 16">
            <a:extLst>
              <a:ext uri="{FF2B5EF4-FFF2-40B4-BE49-F238E27FC236}">
                <a16:creationId xmlns:a16="http://schemas.microsoft.com/office/drawing/2014/main" id="{1AC7C858-6E84-754C-8437-4F1C2698EABB}"/>
              </a:ext>
            </a:extLst>
          </p:cNvPr>
          <p:cNvCxnSpPr/>
          <p:nvPr/>
        </p:nvCxnSpPr>
        <p:spPr>
          <a:xfrm>
            <a:off x="3660786" y="4542528"/>
            <a:ext cx="4477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217967FF-0E3A-D249-A5C1-C2BF893F6E0A}"/>
              </a:ext>
            </a:extLst>
          </p:cNvPr>
          <p:cNvCxnSpPr>
            <a:cxnSpLocks/>
          </p:cNvCxnSpPr>
          <p:nvPr/>
        </p:nvCxnSpPr>
        <p:spPr>
          <a:xfrm flipV="1">
            <a:off x="1933363" y="4898012"/>
            <a:ext cx="1951303" cy="92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C8F689C3-0A3E-5E40-B30F-A0FE21AC1392}"/>
              </a:ext>
            </a:extLst>
          </p:cNvPr>
          <p:cNvCxnSpPr>
            <a:cxnSpLocks/>
          </p:cNvCxnSpPr>
          <p:nvPr/>
        </p:nvCxnSpPr>
        <p:spPr>
          <a:xfrm flipV="1">
            <a:off x="2007006" y="5277745"/>
            <a:ext cx="1718336" cy="289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E7199EAC-006F-5241-AFB2-01B014A6F31D}"/>
              </a:ext>
            </a:extLst>
          </p:cNvPr>
          <p:cNvCxnSpPr>
            <a:cxnSpLocks/>
          </p:cNvCxnSpPr>
          <p:nvPr/>
        </p:nvCxnSpPr>
        <p:spPr>
          <a:xfrm flipV="1">
            <a:off x="2375731" y="5451044"/>
            <a:ext cx="1444450" cy="448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68F8BDE-A9BA-6943-96DA-5CC37D19FEFE}"/>
              </a:ext>
            </a:extLst>
          </p:cNvPr>
          <p:cNvCxnSpPr>
            <a:cxnSpLocks/>
            <a:stCxn id="4" idx="0"/>
          </p:cNvCxnSpPr>
          <p:nvPr/>
        </p:nvCxnSpPr>
        <p:spPr>
          <a:xfrm flipV="1">
            <a:off x="3827662" y="5589543"/>
            <a:ext cx="345439" cy="3501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C34DD6F5-4BF2-C240-B928-410F84FCD47A}"/>
              </a:ext>
            </a:extLst>
          </p:cNvPr>
          <p:cNvCxnSpPr>
            <a:cxnSpLocks/>
          </p:cNvCxnSpPr>
          <p:nvPr/>
        </p:nvCxnSpPr>
        <p:spPr>
          <a:xfrm flipH="1" flipV="1">
            <a:off x="5069091" y="5451045"/>
            <a:ext cx="318952" cy="4484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62755A6E-C849-2344-B8B8-A7F80861B645}"/>
              </a:ext>
            </a:extLst>
          </p:cNvPr>
          <p:cNvCxnSpPr>
            <a:cxnSpLocks/>
          </p:cNvCxnSpPr>
          <p:nvPr/>
        </p:nvCxnSpPr>
        <p:spPr>
          <a:xfrm flipH="1" flipV="1">
            <a:off x="5243434" y="5222513"/>
            <a:ext cx="1660426" cy="7321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74EC1F59-0801-EA43-A199-175399DE2891}"/>
              </a:ext>
            </a:extLst>
          </p:cNvPr>
          <p:cNvCxnSpPr>
            <a:cxnSpLocks/>
            <a:stCxn id="9" idx="1"/>
          </p:cNvCxnSpPr>
          <p:nvPr/>
        </p:nvCxnSpPr>
        <p:spPr>
          <a:xfrm flipH="1" flipV="1">
            <a:off x="5422011" y="4982066"/>
            <a:ext cx="1775842" cy="6074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58EA69EC-E3AE-8F44-90A0-12B193E03E81}"/>
              </a:ext>
            </a:extLst>
          </p:cNvPr>
          <p:cNvCxnSpPr>
            <a:cxnSpLocks/>
            <a:stCxn id="7" idx="1"/>
          </p:cNvCxnSpPr>
          <p:nvPr/>
        </p:nvCxnSpPr>
        <p:spPr>
          <a:xfrm flipH="1" flipV="1">
            <a:off x="5509083" y="4782262"/>
            <a:ext cx="1625094" cy="254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C9B96E2F-696C-C74D-8D62-8010242183DF}"/>
              </a:ext>
            </a:extLst>
          </p:cNvPr>
          <p:cNvCxnSpPr>
            <a:cxnSpLocks/>
          </p:cNvCxnSpPr>
          <p:nvPr/>
        </p:nvCxnSpPr>
        <p:spPr>
          <a:xfrm flipH="1">
            <a:off x="5689084" y="4542528"/>
            <a:ext cx="670240" cy="30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52" name="Picture 4" descr="立ってスマホを使う人のイラスト（男性会社員・笑顔）">
            <a:extLst>
              <a:ext uri="{FF2B5EF4-FFF2-40B4-BE49-F238E27FC236}">
                <a16:creationId xmlns:a16="http://schemas.microsoft.com/office/drawing/2014/main" id="{2BB07DF2-6E0F-BB48-825C-B0E0729A99C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69272" y="2949802"/>
            <a:ext cx="838426" cy="11977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立ってスマホを使う人のイラスト（女性会社員・笑顔）">
            <a:extLst>
              <a:ext uri="{FF2B5EF4-FFF2-40B4-BE49-F238E27FC236}">
                <a16:creationId xmlns:a16="http://schemas.microsoft.com/office/drawing/2014/main" id="{9DAF54BC-F323-7B47-805C-F73FED3926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7256" y="2960380"/>
            <a:ext cx="838426" cy="11977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クラウド・くもり（ブルー） ' | 商用・個人利用無料のイラスト素材サイト【millust(エムイラスト)】';">
            <a:extLst>
              <a:ext uri="{FF2B5EF4-FFF2-40B4-BE49-F238E27FC236}">
                <a16:creationId xmlns:a16="http://schemas.microsoft.com/office/drawing/2014/main" id="{BBF9AD58-82DB-D94A-AE0E-308E4A943E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2371" y="125706"/>
            <a:ext cx="4061340" cy="40613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フローチャート: 磁気ディスク 43">
            <a:extLst>
              <a:ext uri="{FF2B5EF4-FFF2-40B4-BE49-F238E27FC236}">
                <a16:creationId xmlns:a16="http://schemas.microsoft.com/office/drawing/2014/main" id="{4DCD5184-BCEE-D549-9351-4059DE81DEB8}"/>
              </a:ext>
            </a:extLst>
          </p:cNvPr>
          <p:cNvSpPr/>
          <p:nvPr/>
        </p:nvSpPr>
        <p:spPr>
          <a:xfrm>
            <a:off x="798967" y="2340587"/>
            <a:ext cx="2350438" cy="1696528"/>
          </a:xfrm>
          <a:prstGeom prst="flowChartMagneticDisk">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58" name="Picture 10" descr="立ってスマホを使う人のイラスト（女子学生・笑顔）">
            <a:extLst>
              <a:ext uri="{FF2B5EF4-FFF2-40B4-BE49-F238E27FC236}">
                <a16:creationId xmlns:a16="http://schemas.microsoft.com/office/drawing/2014/main" id="{1FC73B2F-B5D5-5740-A1D5-5DF7AB1335D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53603" y="2949802"/>
            <a:ext cx="838426" cy="1197751"/>
          </a:xfrm>
          <a:prstGeom prst="rect">
            <a:avLst/>
          </a:prstGeom>
          <a:noFill/>
          <a:extLst>
            <a:ext uri="{909E8E84-426E-40DD-AFC4-6F175D3DCCD1}">
              <a14:hiddenFill xmlns:a14="http://schemas.microsoft.com/office/drawing/2010/main">
                <a:solidFill>
                  <a:srgbClr val="FFFFFF"/>
                </a:solidFill>
              </a14:hiddenFill>
            </a:ext>
          </a:extLst>
        </p:spPr>
      </p:pic>
      <p:sp>
        <p:nvSpPr>
          <p:cNvPr id="50" name="正方形/長方形 49">
            <a:extLst>
              <a:ext uri="{FF2B5EF4-FFF2-40B4-BE49-F238E27FC236}">
                <a16:creationId xmlns:a16="http://schemas.microsoft.com/office/drawing/2014/main" id="{83ED6069-1655-3B40-916A-5B3F28414E97}"/>
              </a:ext>
            </a:extLst>
          </p:cNvPr>
          <p:cNvSpPr/>
          <p:nvPr/>
        </p:nvSpPr>
        <p:spPr>
          <a:xfrm>
            <a:off x="6182190" y="2298182"/>
            <a:ext cx="2031325" cy="646331"/>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ソーシャル・メディア</a:t>
            </a:r>
            <a:endParaRPr lang="en-US" altLang="ja-JP" sz="1200"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オンライン・ショッピング</a:t>
            </a:r>
            <a:endParaRPr lang="en-US" altLang="ja-JP" sz="1200"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オンライン英会話　など</a:t>
            </a:r>
            <a:endParaRPr lang="ja-JP" altLang="en-US" sz="1200">
              <a:latin typeface="Meiryo" panose="020B0604030504040204" pitchFamily="34" charset="-128"/>
              <a:ea typeface="Meiryo" panose="020B0604030504040204" pitchFamily="34" charset="-128"/>
            </a:endParaRPr>
          </a:p>
        </p:txBody>
      </p:sp>
      <p:pic>
        <p:nvPicPr>
          <p:cNvPr id="2062" name="Picture 14" descr="やじるし素材「 : 普通の矢印」 | 矢印デザイン">
            <a:extLst>
              <a:ext uri="{FF2B5EF4-FFF2-40B4-BE49-F238E27FC236}">
                <a16:creationId xmlns:a16="http://schemas.microsoft.com/office/drawing/2014/main" id="{597834BD-18F4-204F-8CED-5E8BB0A2137B}"/>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8152898" flipH="1">
            <a:off x="3189315" y="2187961"/>
            <a:ext cx="2419133" cy="2925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スマートフォン・スマホのイラスト">
            <a:extLst>
              <a:ext uri="{FF2B5EF4-FFF2-40B4-BE49-F238E27FC236}">
                <a16:creationId xmlns:a16="http://schemas.microsoft.com/office/drawing/2014/main" id="{A4FA6313-2734-EE4C-9A11-C101E654E48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81210" y="3473569"/>
            <a:ext cx="2234170" cy="24218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77BA882B-F675-4A47-9828-7EE5698C92E6}"/>
              </a:ext>
            </a:extLst>
          </p:cNvPr>
          <p:cNvSpPr txBox="1"/>
          <p:nvPr/>
        </p:nvSpPr>
        <p:spPr>
          <a:xfrm>
            <a:off x="917700" y="3478454"/>
            <a:ext cx="203132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現実世界のデジタルコピー</a:t>
            </a:r>
          </a:p>
        </p:txBody>
      </p:sp>
      <p:sp>
        <p:nvSpPr>
          <p:cNvPr id="54" name="テキスト ボックス 53">
            <a:extLst>
              <a:ext uri="{FF2B5EF4-FFF2-40B4-BE49-F238E27FC236}">
                <a16:creationId xmlns:a16="http://schemas.microsoft.com/office/drawing/2014/main" id="{DCEC2B71-56CC-5F49-A693-3C5CEF88BBBB}"/>
              </a:ext>
            </a:extLst>
          </p:cNvPr>
          <p:cNvSpPr txBox="1"/>
          <p:nvPr/>
        </p:nvSpPr>
        <p:spPr>
          <a:xfrm>
            <a:off x="938124" y="3175993"/>
            <a:ext cx="203132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デジタル・ツイン</a:t>
            </a:r>
          </a:p>
        </p:txBody>
      </p:sp>
      <p:sp>
        <p:nvSpPr>
          <p:cNvPr id="55" name="テキスト ボックス 54">
            <a:extLst>
              <a:ext uri="{FF2B5EF4-FFF2-40B4-BE49-F238E27FC236}">
                <a16:creationId xmlns:a16="http://schemas.microsoft.com/office/drawing/2014/main" id="{16B34B10-FCB2-8447-B455-DF6A5689E26D}"/>
              </a:ext>
            </a:extLst>
          </p:cNvPr>
          <p:cNvSpPr txBox="1"/>
          <p:nvPr/>
        </p:nvSpPr>
        <p:spPr>
          <a:xfrm>
            <a:off x="1266300" y="2407517"/>
            <a:ext cx="1415772" cy="46166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ビッグデータ</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膨大・多様・加速度的増大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E408B89-23EA-DF4E-9F90-EC165C6E8E12}"/>
              </a:ext>
            </a:extLst>
          </p:cNvPr>
          <p:cNvSpPr txBox="1"/>
          <p:nvPr/>
        </p:nvSpPr>
        <p:spPr>
          <a:xfrm>
            <a:off x="4749951" y="959836"/>
            <a:ext cx="3877985" cy="1200329"/>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意図する／しないに関わらず</a:t>
            </a:r>
            <a:endParaRPr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現実世界のものごとやできごとは</a:t>
            </a:r>
            <a:endParaRPr kumimoji="1"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デジタル・データに置き換えられ</a:t>
            </a:r>
            <a:endParaRPr kumimoji="1" lang="en-US" altLang="ja-JP" dirty="0">
              <a:latin typeface="Meiryo" panose="020B0604030504040204" pitchFamily="34" charset="-128"/>
              <a:ea typeface="Meiryo" panose="020B0604030504040204" pitchFamily="34" charset="-128"/>
            </a:endParaRPr>
          </a:p>
          <a:p>
            <a:pPr algn="r"/>
            <a:r>
              <a:rPr lang="ja-JP" altLang="en-US">
                <a:latin typeface="Meiryo" panose="020B0604030504040204" pitchFamily="34" charset="-128"/>
                <a:ea typeface="Meiryo" panose="020B0604030504040204" pitchFamily="34" charset="-128"/>
              </a:rPr>
              <a:t>ネットに送り出される時代になった</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0054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47" name="テキスト ボックス 46">
            <a:extLst>
              <a:ext uri="{FF2B5EF4-FFF2-40B4-BE49-F238E27FC236}">
                <a16:creationId xmlns:a16="http://schemas.microsoft.com/office/drawing/2014/main" id="{926F9682-CF0C-EF40-BB22-33EBE139E1DC}"/>
              </a:ext>
            </a:extLst>
          </p:cNvPr>
          <p:cNvSpPr txBox="1"/>
          <p:nvPr/>
        </p:nvSpPr>
        <p:spPr>
          <a:xfrm>
            <a:off x="3372280" y="2718584"/>
            <a:ext cx="2399440" cy="1754326"/>
          </a:xfrm>
          <a:prstGeom prst="rect">
            <a:avLst/>
          </a:prstGeom>
          <a:noFill/>
        </p:spPr>
        <p:txBody>
          <a:bodyPr wrap="square" rtlCol="0" anchor="ctr">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高速</a:t>
            </a:r>
            <a:endParaRPr kumimoji="1" lang="en-US" altLang="ja-JP" sz="4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2800" b="1" dirty="0">
                <a:solidFill>
                  <a:schemeClr val="bg1"/>
                </a:solidFill>
                <a:latin typeface="Meiryo" panose="020B0604030504040204" pitchFamily="34" charset="-128"/>
                <a:ea typeface="Meiryo" panose="020B0604030504040204" pitchFamily="34" charset="-128"/>
                <a:cs typeface="Meiryo" charset="-128"/>
              </a:rPr>
              <a:t>×</a:t>
            </a:r>
            <a:endParaRPr kumimoji="1" lang="en-US" altLang="ja-JP" sz="28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最適</a:t>
            </a:r>
            <a:endParaRPr kumimoji="1" lang="ja-JP" altLang="en-US" sz="4000" b="1" dirty="0">
              <a:solidFill>
                <a:schemeClr val="bg1"/>
              </a:solidFill>
              <a:latin typeface="Meiryo" panose="020B0604030504040204" pitchFamily="34" charset="-128"/>
              <a:ea typeface="Meiryo" panose="020B0604030504040204" pitchFamily="34" charset="-128"/>
              <a:cs typeface="Meiryo" charset="-128"/>
            </a:endParaRPr>
          </a:p>
        </p:txBody>
      </p:sp>
      <p:grpSp>
        <p:nvGrpSpPr>
          <p:cNvPr id="51" name="図形グループ 9">
            <a:extLst>
              <a:ext uri="{FF2B5EF4-FFF2-40B4-BE49-F238E27FC236}">
                <a16:creationId xmlns:a16="http://schemas.microsoft.com/office/drawing/2014/main" id="{F5B52F1A-0413-EC47-BC70-F112A3D31A9F}"/>
              </a:ext>
            </a:extLst>
          </p:cNvPr>
          <p:cNvGrpSpPr/>
          <p:nvPr/>
        </p:nvGrpSpPr>
        <p:grpSpPr>
          <a:xfrm>
            <a:off x="2308224" y="2008180"/>
            <a:ext cx="4572000" cy="2750959"/>
            <a:chOff x="2277038" y="2078176"/>
            <a:chExt cx="4572000" cy="2750959"/>
          </a:xfrm>
        </p:grpSpPr>
        <p:sp>
          <p:nvSpPr>
            <p:cNvPr id="52" name="円/楕円 51">
              <a:extLst>
                <a:ext uri="{FF2B5EF4-FFF2-40B4-BE49-F238E27FC236}">
                  <a16:creationId xmlns:a16="http://schemas.microsoft.com/office/drawing/2014/main" id="{7857501C-9F29-D746-8850-978E976AB199}"/>
                </a:ext>
              </a:extLst>
            </p:cNvPr>
            <p:cNvSpPr/>
            <p:nvPr/>
          </p:nvSpPr>
          <p:spPr>
            <a:xfrm>
              <a:off x="3197675" y="2078176"/>
              <a:ext cx="2748649" cy="2750959"/>
            </a:xfrm>
            <a:prstGeom prst="ellipse">
              <a:avLst/>
            </a:prstGeom>
            <a:solidFill>
              <a:srgbClr val="C00000">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D6D10199-83EE-6D40-9CD9-ADBF3C826131}"/>
                </a:ext>
              </a:extLst>
            </p:cNvPr>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grpSp>
        <p:nvGrpSpPr>
          <p:cNvPr id="10" name="グループ化 9">
            <a:extLst>
              <a:ext uri="{FF2B5EF4-FFF2-40B4-BE49-F238E27FC236}">
                <a16:creationId xmlns:a16="http://schemas.microsoft.com/office/drawing/2014/main" id="{C234B90E-03F4-E54B-BB8B-2C52D0D62F92}"/>
              </a:ext>
            </a:extLst>
          </p:cNvPr>
          <p:cNvGrpSpPr/>
          <p:nvPr/>
        </p:nvGrpSpPr>
        <p:grpSpPr>
          <a:xfrm>
            <a:off x="3389771" y="1581787"/>
            <a:ext cx="1101870" cy="414003"/>
            <a:chOff x="4807903" y="1504433"/>
            <a:chExt cx="1101870" cy="414003"/>
          </a:xfrm>
        </p:grpSpPr>
        <p:sp>
          <p:nvSpPr>
            <p:cNvPr id="3" name="角丸四角形 2">
              <a:extLst>
                <a:ext uri="{FF2B5EF4-FFF2-40B4-BE49-F238E27FC236}">
                  <a16:creationId xmlns:a16="http://schemas.microsoft.com/office/drawing/2014/main" id="{8B0E3365-7C6A-D445-B9E3-2E49F6A59227}"/>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3FA6F00-82F3-D14A-9466-AFCA99800657}"/>
                </a:ext>
              </a:extLst>
            </p:cNvPr>
            <p:cNvSpPr txBox="1"/>
            <p:nvPr/>
          </p:nvSpPr>
          <p:spPr>
            <a:xfrm>
              <a:off x="4861501" y="1549104"/>
              <a:ext cx="955711"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 最適解</a:t>
              </a:r>
            </a:p>
          </p:txBody>
        </p:sp>
      </p:grpSp>
      <p:grpSp>
        <p:nvGrpSpPr>
          <p:cNvPr id="54" name="グループ化 53">
            <a:extLst>
              <a:ext uri="{FF2B5EF4-FFF2-40B4-BE49-F238E27FC236}">
                <a16:creationId xmlns:a16="http://schemas.microsoft.com/office/drawing/2014/main" id="{074EC03E-9F31-8D4F-920C-D6783AA61C17}"/>
              </a:ext>
            </a:extLst>
          </p:cNvPr>
          <p:cNvGrpSpPr/>
          <p:nvPr/>
        </p:nvGrpSpPr>
        <p:grpSpPr>
          <a:xfrm>
            <a:off x="6293546" y="3144252"/>
            <a:ext cx="1101870" cy="403810"/>
            <a:chOff x="4807903" y="1504433"/>
            <a:chExt cx="1101870" cy="403810"/>
          </a:xfrm>
        </p:grpSpPr>
        <p:sp>
          <p:nvSpPr>
            <p:cNvPr id="55" name="角丸四角形 54">
              <a:extLst>
                <a:ext uri="{FF2B5EF4-FFF2-40B4-BE49-F238E27FC236}">
                  <a16:creationId xmlns:a16="http://schemas.microsoft.com/office/drawing/2014/main" id="{63D65C75-A76B-C84B-BC12-D98767BCF7B0}"/>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9C0555F-E038-8440-9EAA-79473A9274F8}"/>
                </a:ext>
              </a:extLst>
            </p:cNvPr>
            <p:cNvSpPr txBox="1"/>
            <p:nvPr/>
          </p:nvSpPr>
          <p:spPr>
            <a:xfrm>
              <a:off x="4920122" y="1575823"/>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機器制御</a:t>
              </a:r>
            </a:p>
          </p:txBody>
        </p:sp>
      </p:grpSp>
      <p:grpSp>
        <p:nvGrpSpPr>
          <p:cNvPr id="57" name="グループ化 56">
            <a:extLst>
              <a:ext uri="{FF2B5EF4-FFF2-40B4-BE49-F238E27FC236}">
                <a16:creationId xmlns:a16="http://schemas.microsoft.com/office/drawing/2014/main" id="{FA051177-56CD-FC44-87F6-0F7B3DAF5238}"/>
              </a:ext>
            </a:extLst>
          </p:cNvPr>
          <p:cNvGrpSpPr/>
          <p:nvPr/>
        </p:nvGrpSpPr>
        <p:grpSpPr>
          <a:xfrm>
            <a:off x="6063683" y="3593240"/>
            <a:ext cx="1101870" cy="403810"/>
            <a:chOff x="4807903" y="1504433"/>
            <a:chExt cx="1101870" cy="403810"/>
          </a:xfrm>
        </p:grpSpPr>
        <p:sp>
          <p:nvSpPr>
            <p:cNvPr id="58" name="角丸四角形 57">
              <a:extLst>
                <a:ext uri="{FF2B5EF4-FFF2-40B4-BE49-F238E27FC236}">
                  <a16:creationId xmlns:a16="http://schemas.microsoft.com/office/drawing/2014/main" id="{62BD4414-7A0F-FA4B-BFEA-8CF0D2ECE863}"/>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5B504662-35B0-254B-B36D-6150AE73A956}"/>
                </a:ext>
              </a:extLst>
            </p:cNvPr>
            <p:cNvSpPr txBox="1"/>
            <p:nvPr/>
          </p:nvSpPr>
          <p:spPr>
            <a:xfrm>
              <a:off x="4922198" y="1567668"/>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指示命令</a:t>
              </a:r>
            </a:p>
          </p:txBody>
        </p:sp>
      </p:grpSp>
      <p:grpSp>
        <p:nvGrpSpPr>
          <p:cNvPr id="60" name="グループ化 59">
            <a:extLst>
              <a:ext uri="{FF2B5EF4-FFF2-40B4-BE49-F238E27FC236}">
                <a16:creationId xmlns:a16="http://schemas.microsoft.com/office/drawing/2014/main" id="{C3085568-2D50-4F45-82F8-68A0C66CB271}"/>
              </a:ext>
            </a:extLst>
          </p:cNvPr>
          <p:cNvGrpSpPr/>
          <p:nvPr/>
        </p:nvGrpSpPr>
        <p:grpSpPr>
          <a:xfrm>
            <a:off x="5876713" y="4069100"/>
            <a:ext cx="1107394" cy="403810"/>
            <a:chOff x="4807903" y="1504433"/>
            <a:chExt cx="1107394" cy="403810"/>
          </a:xfrm>
        </p:grpSpPr>
        <p:sp>
          <p:nvSpPr>
            <p:cNvPr id="79" name="角丸四角形 78">
              <a:extLst>
                <a:ext uri="{FF2B5EF4-FFF2-40B4-BE49-F238E27FC236}">
                  <a16:creationId xmlns:a16="http://schemas.microsoft.com/office/drawing/2014/main" id="{AFF3F630-B3DD-584B-A830-9CDEE3044675}"/>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53CC4C5B-93C8-EA44-A6A5-68A1E2367DDC}"/>
                </a:ext>
              </a:extLst>
            </p:cNvPr>
            <p:cNvSpPr txBox="1"/>
            <p:nvPr/>
          </p:nvSpPr>
          <p:spPr>
            <a:xfrm>
              <a:off x="4832949" y="1581105"/>
              <a:ext cx="10823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アドバイス</a:t>
              </a:r>
            </a:p>
          </p:txBody>
        </p:sp>
      </p:grpSp>
      <p:grpSp>
        <p:nvGrpSpPr>
          <p:cNvPr id="81" name="グループ化 80">
            <a:extLst>
              <a:ext uri="{FF2B5EF4-FFF2-40B4-BE49-F238E27FC236}">
                <a16:creationId xmlns:a16="http://schemas.microsoft.com/office/drawing/2014/main" id="{5DD79846-56D6-9E47-931C-4A5BB34B1CF2}"/>
              </a:ext>
            </a:extLst>
          </p:cNvPr>
          <p:cNvGrpSpPr/>
          <p:nvPr/>
        </p:nvGrpSpPr>
        <p:grpSpPr>
          <a:xfrm>
            <a:off x="3274946" y="4684628"/>
            <a:ext cx="1118269" cy="455134"/>
            <a:chOff x="4791504" y="1504433"/>
            <a:chExt cx="1118269" cy="455134"/>
          </a:xfrm>
        </p:grpSpPr>
        <p:sp>
          <p:nvSpPr>
            <p:cNvPr id="82" name="角丸四角形 81">
              <a:extLst>
                <a:ext uri="{FF2B5EF4-FFF2-40B4-BE49-F238E27FC236}">
                  <a16:creationId xmlns:a16="http://schemas.microsoft.com/office/drawing/2014/main" id="{7DF5E499-891F-5740-8556-702C728E2F6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a:extLst>
                <a:ext uri="{FF2B5EF4-FFF2-40B4-BE49-F238E27FC236}">
                  <a16:creationId xmlns:a16="http://schemas.microsoft.com/office/drawing/2014/main" id="{2A186671-0B60-6B44-957D-F595C93ECDA3}"/>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84" name="グループ化 83">
            <a:extLst>
              <a:ext uri="{FF2B5EF4-FFF2-40B4-BE49-F238E27FC236}">
                <a16:creationId xmlns:a16="http://schemas.microsoft.com/office/drawing/2014/main" id="{F321EA9F-886D-0345-97A2-4D8598D220E3}"/>
              </a:ext>
            </a:extLst>
          </p:cNvPr>
          <p:cNvGrpSpPr/>
          <p:nvPr/>
        </p:nvGrpSpPr>
        <p:grpSpPr>
          <a:xfrm>
            <a:off x="3274026" y="4692593"/>
            <a:ext cx="1118269" cy="455134"/>
            <a:chOff x="4791504" y="1504433"/>
            <a:chExt cx="1118269" cy="455134"/>
          </a:xfrm>
        </p:grpSpPr>
        <p:sp>
          <p:nvSpPr>
            <p:cNvPr id="85" name="角丸四角形 84">
              <a:extLst>
                <a:ext uri="{FF2B5EF4-FFF2-40B4-BE49-F238E27FC236}">
                  <a16:creationId xmlns:a16="http://schemas.microsoft.com/office/drawing/2014/main" id="{63937A8A-9FD2-5944-9691-86E42A3F6CF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689F1A80-1DB7-9344-866A-1852B21D6381}"/>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97196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5E-6 -2.22222E-6 L -0.11215 -0.21713 " pathEditMode="relative" rAng="0" ptsTypes="AA">
                                      <p:cBhvr>
                                        <p:cTn id="13" dur="2000" fill="hold"/>
                                        <p:tgtEl>
                                          <p:spTgt spid="81"/>
                                        </p:tgtEl>
                                        <p:attrNameLst>
                                          <p:attrName>ppt_x</p:attrName>
                                          <p:attrName>ppt_y</p:attrName>
                                        </p:attrNameLst>
                                      </p:cBhvr>
                                      <p:rCtr x="-5660" y="-10856"/>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77778E-6 1.85185E-6 L 0.16302 0.00162 " pathEditMode="relative" rAng="0" ptsTypes="AA">
                                      <p:cBhvr>
                                        <p:cTn id="24" dur="2000" fill="hold"/>
                                        <p:tgtEl>
                                          <p:spTgt spid="10"/>
                                        </p:tgtEl>
                                        <p:attrNameLst>
                                          <p:attrName>ppt_x</p:attrName>
                                          <p:attrName>ppt_y</p:attrName>
                                        </p:attrNameLst>
                                      </p:cBhvr>
                                      <p:rCtr x="8142" y="69"/>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cTn>
                              </p:par>
                              <p:par>
                                <p:cTn id="32" presetID="53" presetClass="entr" presetSubtype="16"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par>
                                <p:cTn id="37" presetID="53" presetClass="entr" presetSubtype="16"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animEffect transition="in" filter="fade">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5E-6 -2.96296E-6 L -0.12483 0.22963 " pathEditMode="relative" rAng="0" ptsTypes="AA">
                                      <p:cBhvr>
                                        <p:cTn id="45" dur="2000" fill="hold"/>
                                        <p:tgtEl>
                                          <p:spTgt spid="54"/>
                                        </p:tgtEl>
                                        <p:attrNameLst>
                                          <p:attrName>ppt_x</p:attrName>
                                          <p:attrName>ppt_y</p:attrName>
                                        </p:attrNameLst>
                                      </p:cBhvr>
                                      <p:rCtr x="-6250" y="11481"/>
                                    </p:animMotion>
                                  </p:childTnLst>
                                </p:cTn>
                              </p:par>
                              <p:par>
                                <p:cTn id="46" presetID="42" presetClass="path" presetSubtype="0" accel="50000" decel="50000" fill="hold" nodeType="withEffect">
                                  <p:stCondLst>
                                    <p:cond delay="0"/>
                                  </p:stCondLst>
                                  <p:childTnLst>
                                    <p:animMotion origin="layout" path="M 2.5E-6 -7.40741E-7 L -0.1257 0.22431 " pathEditMode="relative" rAng="0" ptsTypes="AA">
                                      <p:cBhvr>
                                        <p:cTn id="47" dur="2000" fill="hold"/>
                                        <p:tgtEl>
                                          <p:spTgt spid="57"/>
                                        </p:tgtEl>
                                        <p:attrNameLst>
                                          <p:attrName>ppt_x</p:attrName>
                                          <p:attrName>ppt_y</p:attrName>
                                        </p:attrNameLst>
                                      </p:cBhvr>
                                      <p:rCtr x="-6285" y="11204"/>
                                    </p:animMotion>
                                  </p:childTnLst>
                                </p:cTn>
                              </p:par>
                              <p:par>
                                <p:cTn id="48" presetID="42" presetClass="path" presetSubtype="0" accel="50000" decel="50000" fill="hold" nodeType="withEffect">
                                  <p:stCondLst>
                                    <p:cond delay="0"/>
                                  </p:stCondLst>
                                  <p:childTnLst>
                                    <p:animMotion origin="layout" path="M 5E-6 4.81481E-6 L -0.12969 0.2155 " pathEditMode="relative" rAng="0" ptsTypes="AA">
                                      <p:cBhvr>
                                        <p:cTn id="49" dur="2000" fill="hold"/>
                                        <p:tgtEl>
                                          <p:spTgt spid="60"/>
                                        </p:tgtEl>
                                        <p:attrNameLst>
                                          <p:attrName>ppt_x</p:attrName>
                                          <p:attrName>ppt_y</p:attrName>
                                        </p:attrNameLst>
                                      </p:cBhvr>
                                      <p:rCtr x="-6493" y="10764"/>
                                    </p:animMotion>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4"/>
                                        </p:tgtEl>
                                        <p:attrNameLst>
                                          <p:attrName>style.visibility</p:attrName>
                                        </p:attrNameLst>
                                      </p:cBhvr>
                                      <p:to>
                                        <p:strVal val="visible"/>
                                      </p:to>
                                    </p:set>
                                    <p:anim calcmode="lin" valueType="num">
                                      <p:cBhvr>
                                        <p:cTn id="54" dur="500" fill="hold"/>
                                        <p:tgtEl>
                                          <p:spTgt spid="84"/>
                                        </p:tgtEl>
                                        <p:attrNameLst>
                                          <p:attrName>ppt_w</p:attrName>
                                        </p:attrNameLst>
                                      </p:cBhvr>
                                      <p:tavLst>
                                        <p:tav tm="0">
                                          <p:val>
                                            <p:fltVal val="0"/>
                                          </p:val>
                                        </p:tav>
                                        <p:tav tm="100000">
                                          <p:val>
                                            <p:strVal val="#ppt_w"/>
                                          </p:val>
                                        </p:tav>
                                      </p:tavLst>
                                    </p:anim>
                                    <p:anim calcmode="lin" valueType="num">
                                      <p:cBhvr>
                                        <p:cTn id="55" dur="500" fill="hold"/>
                                        <p:tgtEl>
                                          <p:spTgt spid="84"/>
                                        </p:tgtEl>
                                        <p:attrNameLst>
                                          <p:attrName>ppt_h</p:attrName>
                                        </p:attrNameLst>
                                      </p:cBhvr>
                                      <p:tavLst>
                                        <p:tav tm="0">
                                          <p:val>
                                            <p:fltVal val="0"/>
                                          </p:val>
                                        </p:tav>
                                        <p:tav tm="100000">
                                          <p:val>
                                            <p:strVal val="#ppt_h"/>
                                          </p:val>
                                        </p:tav>
                                      </p:tavLst>
                                    </p:anim>
                                    <p:animEffect transition="in" filter="fade">
                                      <p:cBhvr>
                                        <p:cTn id="56" dur="500"/>
                                        <p:tgtEl>
                                          <p:spTgt spid="8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6 -1.11111E-6 L -0.11216 -0.21713 " pathEditMode="relative" rAng="0" ptsTypes="AA">
                                      <p:cBhvr>
                                        <p:cTn id="60" dur="2000" fill="hold"/>
                                        <p:tgtEl>
                                          <p:spTgt spid="84"/>
                                        </p:tgtEl>
                                        <p:attrNameLst>
                                          <p:attrName>ppt_x</p:attrName>
                                          <p:attrName>ppt_y</p:attrName>
                                        </p:attrNameLst>
                                      </p:cBhvr>
                                      <p:rCtr x="-5608" y="-10856"/>
                                    </p:animMotion>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p:cTn id="65" dur="500" fill="hold"/>
                                        <p:tgtEl>
                                          <p:spTgt spid="47"/>
                                        </p:tgtEl>
                                        <p:attrNameLst>
                                          <p:attrName>ppt_w</p:attrName>
                                        </p:attrNameLst>
                                      </p:cBhvr>
                                      <p:tavLst>
                                        <p:tav tm="0">
                                          <p:val>
                                            <p:fltVal val="0"/>
                                          </p:val>
                                        </p:tav>
                                        <p:tav tm="100000">
                                          <p:val>
                                            <p:strVal val="#ppt_w"/>
                                          </p:val>
                                        </p:tav>
                                      </p:tavLst>
                                    </p:anim>
                                    <p:anim calcmode="lin" valueType="num">
                                      <p:cBhvr>
                                        <p:cTn id="66" dur="500" fill="hold"/>
                                        <p:tgtEl>
                                          <p:spTgt spid="47"/>
                                        </p:tgtEl>
                                        <p:attrNameLst>
                                          <p:attrName>ppt_h</p:attrName>
                                        </p:attrNameLst>
                                      </p:cBhvr>
                                      <p:tavLst>
                                        <p:tav tm="0">
                                          <p:val>
                                            <p:fltVal val="0"/>
                                          </p:val>
                                        </p:tav>
                                        <p:tav tm="100000">
                                          <p:val>
                                            <p:strVal val="#ppt_h"/>
                                          </p:val>
                                        </p:tav>
                                      </p:tavLst>
                                    </p:anim>
                                    <p:animEffect transition="in" filter="fade">
                                      <p:cBhvr>
                                        <p:cTn id="67" dur="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を支えるテクノロジー・トライアングル</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円/楕円 87">
            <a:extLst>
              <a:ext uri="{FF2B5EF4-FFF2-40B4-BE49-F238E27FC236}">
                <a16:creationId xmlns:a16="http://schemas.microsoft.com/office/drawing/2014/main" id="{2212206C-EC7C-2544-BB2D-C8A11B46589E}"/>
              </a:ext>
            </a:extLst>
          </p:cNvPr>
          <p:cNvSpPr/>
          <p:nvPr/>
        </p:nvSpPr>
        <p:spPr>
          <a:xfrm>
            <a:off x="2822026" y="1679203"/>
            <a:ext cx="3507102" cy="3507102"/>
          </a:xfrm>
          <a:prstGeom prst="ellipse">
            <a:avLst/>
          </a:prstGeom>
          <a:solidFill>
            <a:srgbClr val="7030A0">
              <a:alpha val="7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81" name="正方形/長方形 80">
            <a:extLst>
              <a:ext uri="{FF2B5EF4-FFF2-40B4-BE49-F238E27FC236}">
                <a16:creationId xmlns:a16="http://schemas.microsoft.com/office/drawing/2014/main" id="{895A4DC9-B688-954F-8EEB-C740148047D4}"/>
              </a:ext>
            </a:extLst>
          </p:cNvPr>
          <p:cNvSpPr/>
          <p:nvPr/>
        </p:nvSpPr>
        <p:spPr>
          <a:xfrm>
            <a:off x="6290139" y="1475283"/>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82136033-EBDE-9443-8BC5-7FD22DBD246D}"/>
              </a:ext>
            </a:extLst>
          </p:cNvPr>
          <p:cNvSpPr/>
          <p:nvPr/>
        </p:nvSpPr>
        <p:spPr>
          <a:xfrm>
            <a:off x="827259" y="1469193"/>
            <a:ext cx="2038697"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F337555C-DAEA-4643-9F90-2326AE63C641}"/>
              </a:ext>
            </a:extLst>
          </p:cNvPr>
          <p:cNvSpPr txBox="1"/>
          <p:nvPr/>
        </p:nvSpPr>
        <p:spPr>
          <a:xfrm>
            <a:off x="979406" y="2127045"/>
            <a:ext cx="1152800" cy="584775"/>
          </a:xfrm>
          <a:prstGeom prst="rect">
            <a:avLst/>
          </a:prstGeom>
          <a:noFill/>
        </p:spPr>
        <p:txBody>
          <a:bodyPr wrap="square" rtlCol="0" anchor="ctr">
            <a:spAutoFit/>
          </a:bodyPr>
          <a:lstStyle/>
          <a:p>
            <a:r>
              <a:rPr kumimoji="1" lang="ja-JP" altLang="en-US" sz="1600" b="1">
                <a:solidFill>
                  <a:schemeClr val="bg1"/>
                </a:solidFill>
                <a:latin typeface="Meiryo" panose="020B0604030504040204" pitchFamily="34" charset="-128"/>
                <a:ea typeface="Meiryo" panose="020B0604030504040204" pitchFamily="34" charset="-128"/>
                <a:cs typeface="Meiryo" charset="-128"/>
              </a:rPr>
              <a:t>予　測</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cs typeface="Meiryo" charset="-128"/>
              </a:rPr>
              <a:t>最適解</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5" name="テキスト ボックス 84">
            <a:extLst>
              <a:ext uri="{FF2B5EF4-FFF2-40B4-BE49-F238E27FC236}">
                <a16:creationId xmlns:a16="http://schemas.microsoft.com/office/drawing/2014/main" id="{4EB94EF2-A9BC-C14C-A5E8-F3B82647CB35}"/>
              </a:ext>
            </a:extLst>
          </p:cNvPr>
          <p:cNvSpPr txBox="1"/>
          <p:nvPr/>
        </p:nvSpPr>
        <p:spPr>
          <a:xfrm>
            <a:off x="7068972" y="2125138"/>
            <a:ext cx="1237959"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ビジネス</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の</a:t>
            </a:r>
            <a:r>
              <a:rPr lang="ja-JP" altLang="en-US" sz="1600" b="1">
                <a:solidFill>
                  <a:schemeClr val="bg1"/>
                </a:solidFill>
                <a:latin typeface="Meiryo" panose="020B0604030504040204" pitchFamily="34" charset="-128"/>
                <a:ea typeface="Meiryo" panose="020B0604030504040204" pitchFamily="34" charset="-128"/>
                <a:cs typeface="Meiryo" charset="-128"/>
              </a:rPr>
              <a:t>最適化</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1886710" y="1622721"/>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データ解析</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4" name="テキスト ボックス 23"/>
          <p:cNvSpPr txBox="1"/>
          <p:nvPr/>
        </p:nvSpPr>
        <p:spPr>
          <a:xfrm>
            <a:off x="5340912" y="1623707"/>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データ活用</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3" name="テキスト ボックス 2">
            <a:extLst>
              <a:ext uri="{FF2B5EF4-FFF2-40B4-BE49-F238E27FC236}">
                <a16:creationId xmlns:a16="http://schemas.microsoft.com/office/drawing/2014/main" id="{F26144AF-EBFB-3743-9CC7-E9D2E1221DFC}"/>
              </a:ext>
            </a:extLst>
          </p:cNvPr>
          <p:cNvSpPr txBox="1"/>
          <p:nvPr/>
        </p:nvSpPr>
        <p:spPr>
          <a:xfrm>
            <a:off x="1942269" y="2201605"/>
            <a:ext cx="1786066" cy="400110"/>
          </a:xfrm>
          <a:prstGeom prst="rect">
            <a:avLst/>
          </a:prstGeom>
          <a:noFill/>
        </p:spPr>
        <p:txBody>
          <a:bodyPr wrap="none" rtlCol="0">
            <a:spAutoFit/>
          </a:bodyPr>
          <a:lstStyle/>
          <a:p>
            <a:pPr algn="ctr"/>
            <a:r>
              <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p>
        </p:txBody>
      </p:sp>
      <p:sp>
        <p:nvSpPr>
          <p:cNvPr id="55" name="テキスト ボックス 54">
            <a:extLst>
              <a:ext uri="{FF2B5EF4-FFF2-40B4-BE49-F238E27FC236}">
                <a16:creationId xmlns:a16="http://schemas.microsoft.com/office/drawing/2014/main" id="{1A0BE842-D658-A349-B449-F5BCE021F451}"/>
              </a:ext>
            </a:extLst>
          </p:cNvPr>
          <p:cNvSpPr txBox="1"/>
          <p:nvPr/>
        </p:nvSpPr>
        <p:spPr>
          <a:xfrm>
            <a:off x="5685804" y="2202212"/>
            <a:ext cx="1210588"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p>
        </p:txBody>
      </p:sp>
      <p:sp>
        <p:nvSpPr>
          <p:cNvPr id="60" name="テキスト ボックス 59">
            <a:extLst>
              <a:ext uri="{FF2B5EF4-FFF2-40B4-BE49-F238E27FC236}">
                <a16:creationId xmlns:a16="http://schemas.microsoft.com/office/drawing/2014/main" id="{C9D16A91-CB2B-8E41-BCFC-5AB7299D242F}"/>
              </a:ext>
            </a:extLst>
          </p:cNvPr>
          <p:cNvSpPr txBox="1"/>
          <p:nvPr/>
        </p:nvSpPr>
        <p:spPr>
          <a:xfrm>
            <a:off x="1891906"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機械学習・深層学習</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en-US" altLang="ja-JP" sz="1000" b="1" dirty="0">
                <a:solidFill>
                  <a:schemeClr val="bg1"/>
                </a:solidFill>
                <a:latin typeface="Meiryo" panose="020B0604030504040204" pitchFamily="34" charset="-128"/>
                <a:ea typeface="Meiryo" panose="020B0604030504040204" pitchFamily="34" charset="-128"/>
                <a:cs typeface="Meiryo" charset="-128"/>
              </a:rPr>
              <a:t>AI</a:t>
            </a:r>
            <a:r>
              <a:rPr kumimoji="1" lang="ja-JP" altLang="en-US" sz="1000" b="1">
                <a:solidFill>
                  <a:schemeClr val="bg1"/>
                </a:solidFill>
                <a:latin typeface="Meiryo" panose="020B0604030504040204" pitchFamily="34" charset="-128"/>
                <a:ea typeface="Meiryo" panose="020B0604030504040204" pitchFamily="34" charset="-128"/>
                <a:cs typeface="Meiryo" charset="-128"/>
              </a:rPr>
              <a:t>チップなど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79" name="テキスト ボックス 78">
            <a:extLst>
              <a:ext uri="{FF2B5EF4-FFF2-40B4-BE49-F238E27FC236}">
                <a16:creationId xmlns:a16="http://schemas.microsoft.com/office/drawing/2014/main" id="{30A75259-2031-E64F-A77F-9CE5FCF19BAE}"/>
              </a:ext>
            </a:extLst>
          </p:cNvPr>
          <p:cNvSpPr txBox="1"/>
          <p:nvPr/>
        </p:nvSpPr>
        <p:spPr>
          <a:xfrm>
            <a:off x="5340912"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サーバーレス・コンテナ</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000" b="1" dirty="0">
                <a:solidFill>
                  <a:schemeClr val="bg1"/>
                </a:solidFill>
                <a:latin typeface="Meiryo" panose="020B0604030504040204" pitchFamily="34" charset="-128"/>
                <a:ea typeface="Meiryo" panose="020B0604030504040204" pitchFamily="34" charset="-128"/>
                <a:cs typeface="Meiryo" charset="-128"/>
              </a:rPr>
              <a:t>SaaS</a:t>
            </a:r>
            <a:r>
              <a:rPr lang="ja-JP" altLang="en-US" sz="1000" b="1">
                <a:solidFill>
                  <a:schemeClr val="bg1"/>
                </a:solidFill>
                <a:latin typeface="Meiryo" panose="020B0604030504040204" pitchFamily="34" charset="-128"/>
                <a:ea typeface="Meiryo" panose="020B0604030504040204" pitchFamily="34" charset="-128"/>
                <a:cs typeface="Meiryo" charset="-128"/>
              </a:rPr>
              <a:t>・</a:t>
            </a:r>
            <a:r>
              <a:rPr lang="en-US" altLang="ja-JP" sz="1000" b="1" dirty="0">
                <a:solidFill>
                  <a:schemeClr val="bg1"/>
                </a:solidFill>
                <a:latin typeface="Meiryo" panose="020B0604030504040204" pitchFamily="34" charset="-128"/>
                <a:ea typeface="Meiryo" panose="020B0604030504040204" pitchFamily="34" charset="-128"/>
                <a:cs typeface="Meiryo" charset="-128"/>
              </a:rPr>
              <a:t>PaaS</a:t>
            </a:r>
            <a:r>
              <a:rPr lang="ja-JP" altLang="en-US" sz="1000" b="1">
                <a:solidFill>
                  <a:schemeClr val="bg1"/>
                </a:solidFill>
                <a:latin typeface="Meiryo" panose="020B0604030504040204" pitchFamily="34" charset="-128"/>
                <a:ea typeface="Meiryo" panose="020B0604030504040204" pitchFamily="34" charset="-128"/>
                <a:cs typeface="Meiryo" charset="-128"/>
              </a:rPr>
              <a:t>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622772" y="4568206"/>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データ収集</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2" name="正方形/長方形 81">
            <a:extLst>
              <a:ext uri="{FF2B5EF4-FFF2-40B4-BE49-F238E27FC236}">
                <a16:creationId xmlns:a16="http://schemas.microsoft.com/office/drawing/2014/main" id="{AF56802A-8500-A74D-A075-CD95D66D382D}"/>
              </a:ext>
            </a:extLst>
          </p:cNvPr>
          <p:cNvSpPr/>
          <p:nvPr/>
        </p:nvSpPr>
        <p:spPr>
          <a:xfrm>
            <a:off x="4568705" y="4408455"/>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テキスト ボックス 86">
            <a:extLst>
              <a:ext uri="{FF2B5EF4-FFF2-40B4-BE49-F238E27FC236}">
                <a16:creationId xmlns:a16="http://schemas.microsoft.com/office/drawing/2014/main" id="{5F785E39-5D7E-144C-A3F4-C843E74157BD}"/>
              </a:ext>
            </a:extLst>
          </p:cNvPr>
          <p:cNvSpPr txBox="1"/>
          <p:nvPr/>
        </p:nvSpPr>
        <p:spPr>
          <a:xfrm>
            <a:off x="5194495" y="5024281"/>
            <a:ext cx="1368732"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デジタル</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ツイン</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57" name="テキスト ボックス 56">
            <a:extLst>
              <a:ext uri="{FF2B5EF4-FFF2-40B4-BE49-F238E27FC236}">
                <a16:creationId xmlns:a16="http://schemas.microsoft.com/office/drawing/2014/main" id="{7E6ADCA7-5A37-C649-A6CC-D89FF667C814}"/>
              </a:ext>
            </a:extLst>
          </p:cNvPr>
          <p:cNvSpPr txBox="1"/>
          <p:nvPr/>
        </p:nvSpPr>
        <p:spPr>
          <a:xfrm>
            <a:off x="4158617" y="5111583"/>
            <a:ext cx="826765" cy="523220"/>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CD2A5F13-C88E-AF45-848E-A547522746D6}"/>
              </a:ext>
            </a:extLst>
          </p:cNvPr>
          <p:cNvSpPr txBox="1"/>
          <p:nvPr/>
        </p:nvSpPr>
        <p:spPr>
          <a:xfrm>
            <a:off x="3619477" y="5566063"/>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センサー・モバイル</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000" b="1">
                <a:solidFill>
                  <a:schemeClr val="bg1"/>
                </a:solidFill>
                <a:latin typeface="Meiryo" panose="020B0604030504040204" pitchFamily="34" charset="-128"/>
                <a:ea typeface="Meiryo" panose="020B0604030504040204" pitchFamily="34" charset="-128"/>
                <a:cs typeface="Meiryo" charset="-128"/>
              </a:rPr>
              <a:t>自律制御など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86" name="テキスト ボックス 85">
            <a:extLst>
              <a:ext uri="{FF2B5EF4-FFF2-40B4-BE49-F238E27FC236}">
                <a16:creationId xmlns:a16="http://schemas.microsoft.com/office/drawing/2014/main" id="{245B635B-81EC-F144-B165-3C8101E9573C}"/>
              </a:ext>
            </a:extLst>
          </p:cNvPr>
          <p:cNvSpPr txBox="1"/>
          <p:nvPr/>
        </p:nvSpPr>
        <p:spPr>
          <a:xfrm>
            <a:off x="4561892" y="5637213"/>
            <a:ext cx="2029225" cy="461665"/>
          </a:xfrm>
          <a:prstGeom prst="rect">
            <a:avLst/>
          </a:prstGeom>
          <a:noFill/>
        </p:spPr>
        <p:txBody>
          <a:bodyPr wrap="square" rtlCol="0" anchor="ctr">
            <a:spAutoFit/>
          </a:bodyPr>
          <a:lstStyle/>
          <a:p>
            <a:pPr algn="r"/>
            <a:r>
              <a:rPr kumimoji="1" lang="ja-JP" altLang="en-US" sz="1200" b="1">
                <a:solidFill>
                  <a:schemeClr val="bg1"/>
                </a:solidFill>
                <a:latin typeface="Meiryo" panose="020B0604030504040204" pitchFamily="34" charset="-128"/>
                <a:ea typeface="Meiryo" panose="020B0604030504040204" pitchFamily="34" charset="-128"/>
                <a:cs typeface="Meiryo" charset="-128"/>
              </a:rPr>
              <a:t>現実世界の</a:t>
            </a:r>
            <a:endParaRPr kumimoji="1" lang="en-US" altLang="ja-JP" sz="1200" b="1" dirty="0">
              <a:solidFill>
                <a:schemeClr val="bg1"/>
              </a:solidFill>
              <a:latin typeface="Meiryo" panose="020B0604030504040204" pitchFamily="34" charset="-128"/>
              <a:ea typeface="Meiryo" panose="020B0604030504040204" pitchFamily="34" charset="-128"/>
              <a:cs typeface="Meiryo" charset="-128"/>
            </a:endParaRPr>
          </a:p>
          <a:p>
            <a:pPr algn="r"/>
            <a:r>
              <a:rPr lang="ja-JP" altLang="en-US" sz="1200" b="1">
                <a:solidFill>
                  <a:schemeClr val="bg1"/>
                </a:solidFill>
                <a:latin typeface="Meiryo" panose="020B0604030504040204" pitchFamily="34" charset="-128"/>
                <a:ea typeface="Meiryo" panose="020B0604030504040204" pitchFamily="34" charset="-128"/>
                <a:cs typeface="Meiryo" charset="-128"/>
              </a:rPr>
              <a:t>デジタルコピー</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0" name="上矢印 19"/>
          <p:cNvSpPr/>
          <p:nvPr/>
        </p:nvSpPr>
        <p:spPr>
          <a:xfrm rot="16200000" flipV="1">
            <a:off x="4007097" y="176174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914680" y="3321550"/>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34DA344F-AE70-AD41-997A-B6776A67FC26}"/>
              </a:ext>
            </a:extLst>
          </p:cNvPr>
          <p:cNvSpPr txBox="1"/>
          <p:nvPr/>
        </p:nvSpPr>
        <p:spPr>
          <a:xfrm>
            <a:off x="3611668" y="3064893"/>
            <a:ext cx="1922321" cy="738664"/>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p>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a:t>
            </a: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世代通信システム</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507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fltVal val="0"/>
                                          </p:val>
                                        </p:tav>
                                        <p:tav tm="100000">
                                          <p:val>
                                            <p:strVal val="#ppt_h"/>
                                          </p:val>
                                        </p:tav>
                                      </p:tavLst>
                                    </p:anim>
                                    <p:animEffect transition="in" filter="fade">
                                      <p:cBhvr>
                                        <p:cTn id="1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5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kumimoji="1" lang="ja-JP" altLang="en-US" dirty="0"/>
              <a:t>デジタル化の進化</a:t>
            </a:r>
          </a:p>
        </p:txBody>
      </p:sp>
      <p:sp>
        <p:nvSpPr>
          <p:cNvPr id="56" name="正方形/長方形 55">
            <a:extLst>
              <a:ext uri="{FF2B5EF4-FFF2-40B4-BE49-F238E27FC236}">
                <a16:creationId xmlns:a16="http://schemas.microsoft.com/office/drawing/2014/main" id="{1398BB88-0FCC-B642-80F4-C29FD7E094ED}"/>
              </a:ext>
            </a:extLst>
          </p:cNvPr>
          <p:cNvSpPr/>
          <p:nvPr/>
        </p:nvSpPr>
        <p:spPr>
          <a:xfrm>
            <a:off x="3280459" y="4609682"/>
            <a:ext cx="1463139"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9AE44A30-C36E-A74B-A557-58F9393AB099}"/>
              </a:ext>
            </a:extLst>
          </p:cNvPr>
          <p:cNvSpPr txBox="1"/>
          <p:nvPr/>
        </p:nvSpPr>
        <p:spPr>
          <a:xfrm>
            <a:off x="3341692" y="6107509"/>
            <a:ext cx="1401906" cy="400110"/>
          </a:xfrm>
          <a:prstGeom prst="rect">
            <a:avLst/>
          </a:prstGeom>
          <a:noFill/>
        </p:spPr>
        <p:txBody>
          <a:bodyPr wrap="squar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アナログ</a:t>
            </a:r>
            <a:endParaRPr kumimoji="1" lang="ja-JP" altLang="en-US" sz="2000">
              <a:solidFill>
                <a:schemeClr val="accent6">
                  <a:lumMod val="7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24B9141-C9A7-EA4D-8A4B-660A00B6A6E0}"/>
              </a:ext>
            </a:extLst>
          </p:cNvPr>
          <p:cNvSpPr txBox="1"/>
          <p:nvPr/>
        </p:nvSpPr>
        <p:spPr>
          <a:xfrm>
            <a:off x="3341693" y="5768101"/>
            <a:ext cx="1401906" cy="400110"/>
          </a:xfrm>
          <a:prstGeom prst="rect">
            <a:avLst/>
          </a:prstGeom>
          <a:noFill/>
        </p:spPr>
        <p:txBody>
          <a:bodyPr wrap="squar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現実世界</a:t>
            </a:r>
          </a:p>
        </p:txBody>
      </p:sp>
      <p:sp>
        <p:nvSpPr>
          <p:cNvPr id="61" name="上下矢印 60">
            <a:extLst>
              <a:ext uri="{FF2B5EF4-FFF2-40B4-BE49-F238E27FC236}">
                <a16:creationId xmlns:a16="http://schemas.microsoft.com/office/drawing/2014/main" id="{8979371A-C900-ED41-8772-DDDFDB6323EA}"/>
              </a:ext>
            </a:extLst>
          </p:cNvPr>
          <p:cNvSpPr/>
          <p:nvPr/>
        </p:nvSpPr>
        <p:spPr>
          <a:xfrm>
            <a:off x="1445788" y="4596435"/>
            <a:ext cx="563616" cy="1908845"/>
          </a:xfrm>
          <a:prstGeom prst="upDown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F4BF63E8-4E4F-BE4F-82C9-C47A47E77278}"/>
              </a:ext>
            </a:extLst>
          </p:cNvPr>
          <p:cNvSpPr txBox="1"/>
          <p:nvPr/>
        </p:nvSpPr>
        <p:spPr>
          <a:xfrm>
            <a:off x="1919987" y="5291920"/>
            <a:ext cx="1421705" cy="646331"/>
          </a:xfrm>
          <a:prstGeom prst="rect">
            <a:avLst/>
          </a:prstGeom>
          <a:noFill/>
        </p:spPr>
        <p:txBody>
          <a:bodyPr wrap="squar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現実世界の課題を現実世界のアナログな手段で解決</a:t>
            </a:r>
          </a:p>
        </p:txBody>
      </p:sp>
      <p:cxnSp>
        <p:nvCxnSpPr>
          <p:cNvPr id="64" name="直線コネクタ 63">
            <a:extLst>
              <a:ext uri="{FF2B5EF4-FFF2-40B4-BE49-F238E27FC236}">
                <a16:creationId xmlns:a16="http://schemas.microsoft.com/office/drawing/2014/main" id="{189B861D-A12A-6C45-A11D-062F7AF65247}"/>
              </a:ext>
            </a:extLst>
          </p:cNvPr>
          <p:cNvCxnSpPr>
            <a:cxnSpLocks/>
          </p:cNvCxnSpPr>
          <p:nvPr/>
        </p:nvCxnSpPr>
        <p:spPr>
          <a:xfrm flipV="1">
            <a:off x="1842334" y="4609682"/>
            <a:ext cx="1384126" cy="1287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grpSp>
        <p:nvGrpSpPr>
          <p:cNvPr id="70" name="グループ化 69">
            <a:extLst>
              <a:ext uri="{FF2B5EF4-FFF2-40B4-BE49-F238E27FC236}">
                <a16:creationId xmlns:a16="http://schemas.microsoft.com/office/drawing/2014/main" id="{222404E6-D81B-EC43-AC30-1E2E47B878EF}"/>
              </a:ext>
            </a:extLst>
          </p:cNvPr>
          <p:cNvGrpSpPr/>
          <p:nvPr/>
        </p:nvGrpSpPr>
        <p:grpSpPr>
          <a:xfrm>
            <a:off x="264056" y="804439"/>
            <a:ext cx="8604048" cy="5726597"/>
            <a:chOff x="313152" y="804439"/>
            <a:chExt cx="8604048" cy="5726597"/>
          </a:xfrm>
        </p:grpSpPr>
        <p:sp>
          <p:nvSpPr>
            <p:cNvPr id="5" name="正方形/長方形 4">
              <a:extLst>
                <a:ext uri="{FF2B5EF4-FFF2-40B4-BE49-F238E27FC236}">
                  <a16:creationId xmlns:a16="http://schemas.microsoft.com/office/drawing/2014/main" id="{471FAAD2-2545-F346-8DA2-C40AAB65AAE8}"/>
                </a:ext>
              </a:extLst>
            </p:cNvPr>
            <p:cNvSpPr/>
            <p:nvPr/>
          </p:nvSpPr>
          <p:spPr>
            <a:xfrm>
              <a:off x="6908603" y="804439"/>
              <a:ext cx="2008597" cy="36952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A50BA26-9CC3-4E43-A11F-7608724C0C3E}"/>
                </a:ext>
              </a:extLst>
            </p:cNvPr>
            <p:cNvSpPr/>
            <p:nvPr/>
          </p:nvSpPr>
          <p:spPr>
            <a:xfrm>
              <a:off x="6983058" y="4590172"/>
              <a:ext cx="1859685"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A75070BC-F7B0-7541-B32D-008F4042C1A1}"/>
                </a:ext>
              </a:extLst>
            </p:cNvPr>
            <p:cNvSpPr/>
            <p:nvPr/>
          </p:nvSpPr>
          <p:spPr>
            <a:xfrm>
              <a:off x="6980166" y="868626"/>
              <a:ext cx="1859685" cy="192668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926B0763-5B8B-5D4B-B5B6-71F37C5ED807}"/>
                </a:ext>
              </a:extLst>
            </p:cNvPr>
            <p:cNvSpPr txBox="1"/>
            <p:nvPr/>
          </p:nvSpPr>
          <p:spPr>
            <a:xfrm>
              <a:off x="6980166" y="1371094"/>
              <a:ext cx="1859685" cy="400110"/>
            </a:xfrm>
            <a:prstGeom prst="rect">
              <a:avLst/>
            </a:prstGeom>
            <a:noFill/>
          </p:spPr>
          <p:txBody>
            <a:bodyPr wrap="square" rtlCol="0">
              <a:spAutoFit/>
            </a:bodyPr>
            <a:lstStyle/>
            <a:p>
              <a:pPr algn="ctr"/>
              <a:r>
                <a:rPr kumimoji="1" lang="ja-JP" altLang="en-US" sz="2000" b="1">
                  <a:solidFill>
                    <a:srgbClr val="0052FF"/>
                  </a:solidFill>
                  <a:latin typeface="Meiryo" panose="020B0604030504040204" pitchFamily="34" charset="-128"/>
                  <a:ea typeface="Meiryo" panose="020B0604030504040204" pitchFamily="34" charset="-128"/>
                </a:rPr>
                <a:t>デジタル</a:t>
              </a:r>
              <a:endParaRPr kumimoji="1" lang="ja-JP" altLang="en-US" sz="2000">
                <a:solidFill>
                  <a:srgbClr val="0052FF"/>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06B83FE5-13F2-E545-9D48-E8FDAF8A9CE7}"/>
                </a:ext>
              </a:extLst>
            </p:cNvPr>
            <p:cNvSpPr txBox="1"/>
            <p:nvPr/>
          </p:nvSpPr>
          <p:spPr>
            <a:xfrm>
              <a:off x="6980166" y="1044474"/>
              <a:ext cx="1859685" cy="400110"/>
            </a:xfrm>
            <a:prstGeom prst="rect">
              <a:avLst/>
            </a:prstGeom>
            <a:noFill/>
          </p:spPr>
          <p:txBody>
            <a:bodyPr wrap="square" rtlCol="0">
              <a:spAutoFit/>
            </a:bodyPr>
            <a:lstStyle/>
            <a:p>
              <a:pPr algn="ctr"/>
              <a:r>
                <a:rPr lang="ja-JP" altLang="en-US" sz="2000" b="1">
                  <a:solidFill>
                    <a:srgbClr val="0052FF"/>
                  </a:solidFill>
                  <a:latin typeface="Meiryo" panose="020B0604030504040204" pitchFamily="34" charset="-128"/>
                  <a:ea typeface="Meiryo" panose="020B0604030504040204" pitchFamily="34" charset="-128"/>
                </a:rPr>
                <a:t>サイバー空間</a:t>
              </a:r>
              <a:endParaRPr kumimoji="1" lang="ja-JP" altLang="en-US" sz="2000" b="1">
                <a:solidFill>
                  <a:srgbClr val="0052FF"/>
                </a:solidFill>
                <a:latin typeface="Meiryo" panose="020B0604030504040204" pitchFamily="34" charset="-128"/>
                <a:ea typeface="Meiryo" panose="020B0604030504040204" pitchFamily="34" charset="-128"/>
              </a:endParaRPr>
            </a:p>
          </p:txBody>
        </p:sp>
        <p:sp>
          <p:nvSpPr>
            <p:cNvPr id="11" name="U ターン矢印 10">
              <a:extLst>
                <a:ext uri="{FF2B5EF4-FFF2-40B4-BE49-F238E27FC236}">
                  <a16:creationId xmlns:a16="http://schemas.microsoft.com/office/drawing/2014/main" id="{6D3256B0-9960-4741-8CE6-673059C19ED1}"/>
                </a:ext>
              </a:extLst>
            </p:cNvPr>
            <p:cNvSpPr/>
            <p:nvPr/>
          </p:nvSpPr>
          <p:spPr>
            <a:xfrm>
              <a:off x="7548051" y="2427682"/>
              <a:ext cx="848264" cy="1598976"/>
            </a:xfrm>
            <a:prstGeom prst="uturnArrow">
              <a:avLst>
                <a:gd name="adj1" fmla="val 25000"/>
                <a:gd name="adj2" fmla="val 25000"/>
                <a:gd name="adj3" fmla="val 25738"/>
                <a:gd name="adj4" fmla="val 43750"/>
                <a:gd name="adj5" fmla="val 4758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U ターン矢印 56">
              <a:extLst>
                <a:ext uri="{FF2B5EF4-FFF2-40B4-BE49-F238E27FC236}">
                  <a16:creationId xmlns:a16="http://schemas.microsoft.com/office/drawing/2014/main" id="{9D3622AC-8716-BE4A-BA2B-E03D1DE696C4}"/>
                </a:ext>
              </a:extLst>
            </p:cNvPr>
            <p:cNvSpPr/>
            <p:nvPr/>
          </p:nvSpPr>
          <p:spPr>
            <a:xfrm rot="10800000">
              <a:off x="7429001" y="3227170"/>
              <a:ext cx="848264" cy="1598976"/>
            </a:xfrm>
            <a:prstGeom prst="uturnArrow">
              <a:avLst>
                <a:gd name="adj1" fmla="val 25000"/>
                <a:gd name="adj2" fmla="val 25000"/>
                <a:gd name="adj3" fmla="val 25738"/>
                <a:gd name="adj4" fmla="val 43750"/>
                <a:gd name="adj5" fmla="val 4758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下矢印 14">
              <a:extLst>
                <a:ext uri="{FF2B5EF4-FFF2-40B4-BE49-F238E27FC236}">
                  <a16:creationId xmlns:a16="http://schemas.microsoft.com/office/drawing/2014/main" id="{6AB0CD6B-D0F1-DF43-AB50-C6759AB8E1D7}"/>
                </a:ext>
              </a:extLst>
            </p:cNvPr>
            <p:cNvSpPr/>
            <p:nvPr/>
          </p:nvSpPr>
          <p:spPr>
            <a:xfrm>
              <a:off x="313152" y="823950"/>
              <a:ext cx="563616" cy="5683670"/>
            </a:xfrm>
            <a:prstGeom prst="upDownArrow">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EFC15420-7F3D-7A48-9A99-A3A84BF35F2F}"/>
                </a:ext>
              </a:extLst>
            </p:cNvPr>
            <p:cNvSpPr txBox="1"/>
            <p:nvPr/>
          </p:nvSpPr>
          <p:spPr>
            <a:xfrm>
              <a:off x="927371" y="1473801"/>
              <a:ext cx="5861103" cy="469359"/>
            </a:xfrm>
            <a:prstGeom prst="rect">
              <a:avLst/>
            </a:prstGeom>
            <a:noFill/>
          </p:spPr>
          <p:txBody>
            <a:bodyPr wrap="square" rtlCol="0">
              <a:spAutoFit/>
            </a:bodyPr>
            <a:lstStyle/>
            <a:p>
              <a:r>
                <a:rPr lang="ja-JP" altLang="en-US" sz="1400" b="1">
                  <a:solidFill>
                    <a:srgbClr val="0432FF"/>
                  </a:solidFill>
                  <a:latin typeface="Meiryo" panose="020B0604030504040204" pitchFamily="34" charset="-128"/>
                  <a:ea typeface="Meiryo" panose="020B0604030504040204" pitchFamily="34" charset="-128"/>
                </a:rPr>
                <a:t>人間と</a:t>
              </a:r>
              <a:r>
                <a:rPr lang="en-US" altLang="ja-JP" sz="1400" b="1" dirty="0">
                  <a:solidFill>
                    <a:srgbClr val="0432FF"/>
                  </a:solidFill>
                  <a:latin typeface="Meiryo" panose="020B0604030504040204" pitchFamily="34" charset="-128"/>
                  <a:ea typeface="Meiryo" panose="020B0604030504040204" pitchFamily="34" charset="-128"/>
                </a:rPr>
                <a:t>IT</a:t>
              </a:r>
              <a:r>
                <a:rPr lang="ja-JP" altLang="en-US" sz="1400" b="1">
                  <a:solidFill>
                    <a:srgbClr val="0432FF"/>
                  </a:solidFill>
                  <a:latin typeface="Meiryo" panose="020B0604030504040204" pitchFamily="34" charset="-128"/>
                  <a:ea typeface="Meiryo" panose="020B0604030504040204" pitchFamily="34" charset="-128"/>
                </a:rPr>
                <a:t>が一体となって</a:t>
              </a:r>
              <a:r>
                <a:rPr lang="ja-JP" altLang="en-US" sz="1400">
                  <a:solidFill>
                    <a:srgbClr val="0432FF"/>
                  </a:solidFill>
                  <a:latin typeface="Meiryo" panose="020B0604030504040204" pitchFamily="34" charset="-128"/>
                  <a:ea typeface="Meiryo" panose="020B0604030504040204" pitchFamily="34" charset="-128"/>
                </a:rPr>
                <a:t>課題を解決する</a:t>
              </a:r>
            </a:p>
            <a:p>
              <a:r>
                <a:rPr kumimoji="1" lang="ja-JP" altLang="en-US" sz="1050">
                  <a:solidFill>
                    <a:srgbClr val="0432FF"/>
                  </a:solidFill>
                  <a:latin typeface="Meiryo" panose="020B0604030504040204" pitchFamily="34" charset="-128"/>
                  <a:ea typeface="Meiryo" panose="020B0604030504040204" pitchFamily="34" charset="-128"/>
                </a:rPr>
                <a:t>現実世界の課題を</a:t>
              </a:r>
              <a:r>
                <a:rPr kumimoji="1" lang="en-US" altLang="ja-JP" sz="1050" dirty="0">
                  <a:solidFill>
                    <a:srgbClr val="0432FF"/>
                  </a:solidFill>
                  <a:latin typeface="Meiryo" panose="020B0604030504040204" pitchFamily="34" charset="-128"/>
                  <a:ea typeface="Meiryo" panose="020B0604030504040204" pitchFamily="34" charset="-128"/>
                </a:rPr>
                <a:t>IT</a:t>
              </a:r>
              <a:r>
                <a:rPr kumimoji="1" lang="ja-JP" altLang="en-US" sz="1050">
                  <a:solidFill>
                    <a:srgbClr val="0432FF"/>
                  </a:solidFill>
                  <a:latin typeface="Meiryo" panose="020B0604030504040204" pitchFamily="34" charset="-128"/>
                  <a:ea typeface="Meiryo" panose="020B0604030504040204" pitchFamily="34" charset="-128"/>
                </a:rPr>
                <a:t>を駆使して作られたサイバー空間で解決し、現実世界でそれを利用する</a:t>
              </a:r>
              <a:endParaRPr kumimoji="1" lang="en-US" altLang="ja-JP" sz="1050" dirty="0">
                <a:solidFill>
                  <a:srgbClr val="0432FF"/>
                </a:solidFill>
                <a:latin typeface="Meiryo" panose="020B0604030504040204" pitchFamily="34" charset="-128"/>
                <a:ea typeface="Meiryo" panose="020B0604030504040204" pitchFamily="34" charset="-128"/>
              </a:endParaRPr>
            </a:p>
          </p:txBody>
        </p:sp>
        <p:cxnSp>
          <p:nvCxnSpPr>
            <p:cNvPr id="66" name="直線コネクタ 65">
              <a:extLst>
                <a:ext uri="{FF2B5EF4-FFF2-40B4-BE49-F238E27FC236}">
                  <a16:creationId xmlns:a16="http://schemas.microsoft.com/office/drawing/2014/main" id="{35E8A671-0EAA-5D46-9B86-5654EA7592FF}"/>
                </a:ext>
              </a:extLst>
            </p:cNvPr>
            <p:cNvCxnSpPr>
              <a:cxnSpLocks/>
            </p:cNvCxnSpPr>
            <p:nvPr/>
          </p:nvCxnSpPr>
          <p:spPr>
            <a:xfrm>
              <a:off x="657616" y="804439"/>
              <a:ext cx="6200384"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CE5CFB65-9375-A143-859B-DD0EC5528E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56359" y="3133535"/>
              <a:ext cx="1133442" cy="11334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AR・拡張現実のイラスト">
              <a:extLst>
                <a:ext uri="{FF2B5EF4-FFF2-40B4-BE49-F238E27FC236}">
                  <a16:creationId xmlns:a16="http://schemas.microsoft.com/office/drawing/2014/main" id="{0C453CA5-25BE-EA42-B734-B09CEF6DD0E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94337" y="4996983"/>
              <a:ext cx="1396121" cy="1246355"/>
            </a:xfrm>
            <a:prstGeom prst="rect">
              <a:avLst/>
            </a:prstGeom>
            <a:noFill/>
            <a:extLst>
              <a:ext uri="{909E8E84-426E-40DD-AFC4-6F175D3DCCD1}">
                <a14:hiddenFill xmlns:a14="http://schemas.microsoft.com/office/drawing/2010/main">
                  <a:solidFill>
                    <a:srgbClr val="FFFFFF"/>
                  </a:solidFill>
                </a14:hiddenFill>
              </a:ext>
            </a:extLst>
          </p:spPr>
        </p:pic>
        <p:sp>
          <p:nvSpPr>
            <p:cNvPr id="73" name="テキスト ボックス 72">
              <a:extLst>
                <a:ext uri="{FF2B5EF4-FFF2-40B4-BE49-F238E27FC236}">
                  <a16:creationId xmlns:a16="http://schemas.microsoft.com/office/drawing/2014/main" id="{89955942-6D5D-954F-B9EB-08E6D620FD80}"/>
                </a:ext>
              </a:extLst>
            </p:cNvPr>
            <p:cNvSpPr txBox="1"/>
            <p:nvPr/>
          </p:nvSpPr>
          <p:spPr>
            <a:xfrm>
              <a:off x="6923289" y="1773567"/>
              <a:ext cx="1859685" cy="523220"/>
            </a:xfrm>
            <a:prstGeom prst="rect">
              <a:avLst/>
            </a:prstGeom>
            <a:noFill/>
          </p:spPr>
          <p:txBody>
            <a:bodyPr wrap="square" rtlCol="0">
              <a:spAutoFit/>
            </a:bodyPr>
            <a:lstStyle/>
            <a:p>
              <a:pPr algn="ctr"/>
              <a:r>
                <a:rPr kumimoji="1" lang="ja-JP" altLang="en-US" sz="1400">
                  <a:solidFill>
                    <a:srgbClr val="0052FF"/>
                  </a:solidFill>
                  <a:latin typeface="Meiryo" panose="020B0604030504040204" pitchFamily="34" charset="-128"/>
                  <a:ea typeface="Meiryo" panose="020B0604030504040204" pitchFamily="34" charset="-128"/>
                </a:rPr>
                <a:t>デジタル・ツイン</a:t>
              </a:r>
              <a:endParaRPr kumimoji="1" lang="en-US" altLang="ja-JP" sz="1400" dirty="0">
                <a:solidFill>
                  <a:srgbClr val="0052FF"/>
                </a:solidFill>
                <a:latin typeface="Meiryo" panose="020B0604030504040204" pitchFamily="34" charset="-128"/>
                <a:ea typeface="Meiryo" panose="020B0604030504040204" pitchFamily="34" charset="-128"/>
              </a:endParaRPr>
            </a:p>
            <a:p>
              <a:pPr algn="ctr"/>
              <a:r>
                <a:rPr kumimoji="1" lang="ja-JP" altLang="en-US" sz="1400">
                  <a:solidFill>
                    <a:srgbClr val="0052FF"/>
                  </a:solidFill>
                  <a:latin typeface="Meiryo" panose="020B0604030504040204" pitchFamily="34" charset="-128"/>
                  <a:ea typeface="Meiryo" panose="020B0604030504040204" pitchFamily="34" charset="-128"/>
                </a:rPr>
                <a:t>を使って課題解決</a:t>
              </a:r>
            </a:p>
          </p:txBody>
        </p:sp>
      </p:grpSp>
      <p:grpSp>
        <p:nvGrpSpPr>
          <p:cNvPr id="69" name="グループ化 68">
            <a:extLst>
              <a:ext uri="{FF2B5EF4-FFF2-40B4-BE49-F238E27FC236}">
                <a16:creationId xmlns:a16="http://schemas.microsoft.com/office/drawing/2014/main" id="{8ADFFE8D-4083-A24C-8B5C-2A9023210091}"/>
              </a:ext>
            </a:extLst>
          </p:cNvPr>
          <p:cNvGrpSpPr/>
          <p:nvPr/>
        </p:nvGrpSpPr>
        <p:grpSpPr>
          <a:xfrm>
            <a:off x="861594" y="2731128"/>
            <a:ext cx="5877784" cy="3806171"/>
            <a:chOff x="910690" y="2731128"/>
            <a:chExt cx="5877784" cy="3806171"/>
          </a:xfrm>
        </p:grpSpPr>
        <p:sp>
          <p:nvSpPr>
            <p:cNvPr id="54" name="正方形/長方形 53">
              <a:extLst>
                <a:ext uri="{FF2B5EF4-FFF2-40B4-BE49-F238E27FC236}">
                  <a16:creationId xmlns:a16="http://schemas.microsoft.com/office/drawing/2014/main" id="{1A0D8FAE-5D18-984E-8EB7-AD567ABADCB5}"/>
                </a:ext>
              </a:extLst>
            </p:cNvPr>
            <p:cNvSpPr/>
            <p:nvPr/>
          </p:nvSpPr>
          <p:spPr>
            <a:xfrm>
              <a:off x="4928789" y="2731128"/>
              <a:ext cx="1859685" cy="17685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34BCC86-4698-CF4C-9379-EB4CB12C1214}"/>
                </a:ext>
              </a:extLst>
            </p:cNvPr>
            <p:cNvSpPr/>
            <p:nvPr/>
          </p:nvSpPr>
          <p:spPr>
            <a:xfrm>
              <a:off x="4928789" y="4596435"/>
              <a:ext cx="1859685"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下矢印 8">
              <a:extLst>
                <a:ext uri="{FF2B5EF4-FFF2-40B4-BE49-F238E27FC236}">
                  <a16:creationId xmlns:a16="http://schemas.microsoft.com/office/drawing/2014/main" id="{1B39B9A0-61D3-5A4A-BA13-F2F0AF8ACC9C}"/>
                </a:ext>
              </a:extLst>
            </p:cNvPr>
            <p:cNvSpPr/>
            <p:nvPr/>
          </p:nvSpPr>
          <p:spPr>
            <a:xfrm>
              <a:off x="5621554" y="4180027"/>
              <a:ext cx="474152" cy="63061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99ACF9DC-6D91-2249-A13F-B0FC64A1E78F}"/>
                </a:ext>
              </a:extLst>
            </p:cNvPr>
            <p:cNvSpPr txBox="1"/>
            <p:nvPr/>
          </p:nvSpPr>
          <p:spPr>
            <a:xfrm>
              <a:off x="5002435" y="2795315"/>
              <a:ext cx="724878" cy="646331"/>
            </a:xfrm>
            <a:prstGeom prst="rect">
              <a:avLst/>
            </a:prstGeom>
            <a:noFill/>
          </p:spPr>
          <p:txBody>
            <a:bodyPr wrap="none" rtlCol="0">
              <a:spAutoFit/>
            </a:bodyPr>
            <a:lstStyle/>
            <a:p>
              <a:r>
                <a:rPr kumimoji="1" lang="en-US" altLang="ja-JP" sz="3600" b="1" dirty="0">
                  <a:solidFill>
                    <a:schemeClr val="bg1"/>
                  </a:solidFill>
                  <a:latin typeface="Meiryo" panose="020B0604030504040204" pitchFamily="34" charset="-128"/>
                  <a:ea typeface="Meiryo" panose="020B0604030504040204" pitchFamily="34" charset="-128"/>
                </a:rPr>
                <a:t>IT</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62" name="上下矢印 61">
              <a:extLst>
                <a:ext uri="{FF2B5EF4-FFF2-40B4-BE49-F238E27FC236}">
                  <a16:creationId xmlns:a16="http://schemas.microsoft.com/office/drawing/2014/main" id="{7E369338-9051-5F4A-AB19-224D3BF25467}"/>
                </a:ext>
              </a:extLst>
            </p:cNvPr>
            <p:cNvSpPr/>
            <p:nvPr/>
          </p:nvSpPr>
          <p:spPr>
            <a:xfrm>
              <a:off x="910690" y="2744375"/>
              <a:ext cx="563616" cy="3763243"/>
            </a:xfrm>
            <a:prstGeom prst="up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ABF54377-F4F4-4047-8352-C941F61AFF3C}"/>
                </a:ext>
              </a:extLst>
            </p:cNvPr>
            <p:cNvSpPr txBox="1"/>
            <p:nvPr/>
          </p:nvSpPr>
          <p:spPr>
            <a:xfrm>
              <a:off x="1439878" y="3434048"/>
              <a:ext cx="3514769" cy="630942"/>
            </a:xfrm>
            <a:prstGeom prst="rect">
              <a:avLst/>
            </a:prstGeom>
            <a:noFill/>
          </p:spPr>
          <p:txBody>
            <a:bodyPr wrap="square" rtlCol="0">
              <a:spAutoFit/>
            </a:bodyPr>
            <a:lstStyle/>
            <a:p>
              <a:r>
                <a:rPr kumimoji="1" lang="ja-JP" altLang="en-US" sz="1400" b="1">
                  <a:solidFill>
                    <a:srgbClr val="7030A0"/>
                  </a:solidFill>
                  <a:latin typeface="Meiryo" panose="020B0604030504040204" pitchFamily="34" charset="-128"/>
                  <a:ea typeface="Meiryo" panose="020B0604030504040204" pitchFamily="34" charset="-128"/>
                </a:rPr>
                <a:t>人間が</a:t>
              </a:r>
              <a:r>
                <a:rPr kumimoji="1" lang="en-US" altLang="ja-JP" sz="1400" b="1" dirty="0">
                  <a:solidFill>
                    <a:srgbClr val="7030A0"/>
                  </a:solidFill>
                  <a:latin typeface="Meiryo" panose="020B0604030504040204" pitchFamily="34" charset="-128"/>
                  <a:ea typeface="Meiryo" panose="020B0604030504040204" pitchFamily="34" charset="-128"/>
                </a:rPr>
                <a:t>IT</a:t>
              </a:r>
              <a:r>
                <a:rPr kumimoji="1" lang="ja-JP" altLang="en-US" sz="1400" b="1">
                  <a:solidFill>
                    <a:srgbClr val="7030A0"/>
                  </a:solidFill>
                  <a:latin typeface="Meiryo" panose="020B0604030504040204" pitchFamily="34" charset="-128"/>
                  <a:ea typeface="Meiryo" panose="020B0604030504040204" pitchFamily="34" charset="-128"/>
                </a:rPr>
                <a:t>の支援</a:t>
              </a:r>
              <a:r>
                <a:rPr kumimoji="1" lang="ja-JP" altLang="en-US" sz="1400">
                  <a:solidFill>
                    <a:srgbClr val="7030A0"/>
                  </a:solidFill>
                  <a:latin typeface="Meiryo" panose="020B0604030504040204" pitchFamily="34" charset="-128"/>
                  <a:ea typeface="Meiryo" panose="020B0604030504040204" pitchFamily="34" charset="-128"/>
                </a:rPr>
                <a:t>を使って課題を解決する</a:t>
              </a:r>
              <a:endParaRPr kumimoji="1" lang="en-US" altLang="ja-JP" sz="1400" dirty="0">
                <a:solidFill>
                  <a:srgbClr val="7030A0"/>
                </a:solidFill>
                <a:latin typeface="Meiryo" panose="020B0604030504040204" pitchFamily="34" charset="-128"/>
                <a:ea typeface="Meiryo" panose="020B0604030504040204" pitchFamily="34" charset="-128"/>
              </a:endParaRPr>
            </a:p>
            <a:p>
              <a:r>
                <a:rPr lang="ja-JP" altLang="en-US" sz="1050">
                  <a:solidFill>
                    <a:srgbClr val="7030A0"/>
                  </a:solidFill>
                  <a:latin typeface="Meiryo" panose="020B0604030504040204" pitchFamily="34" charset="-128"/>
                  <a:ea typeface="Meiryo" panose="020B0604030504040204" pitchFamily="34" charset="-128"/>
                </a:rPr>
                <a:t>現実世界の課題を人間が解決するときに、</a:t>
              </a:r>
              <a:r>
                <a:rPr lang="en-US" altLang="ja-JP" sz="1050" dirty="0">
                  <a:solidFill>
                    <a:srgbClr val="7030A0"/>
                  </a:solidFill>
                  <a:latin typeface="Meiryo" panose="020B0604030504040204" pitchFamily="34" charset="-128"/>
                  <a:ea typeface="Meiryo" panose="020B0604030504040204" pitchFamily="34" charset="-128"/>
                </a:rPr>
                <a:t>IT</a:t>
              </a:r>
              <a:r>
                <a:rPr lang="ja-JP" altLang="en-US" sz="1050">
                  <a:solidFill>
                    <a:srgbClr val="7030A0"/>
                  </a:solidFill>
                  <a:latin typeface="Meiryo" panose="020B0604030504040204" pitchFamily="34" charset="-128"/>
                  <a:ea typeface="Meiryo" panose="020B0604030504040204" pitchFamily="34" charset="-128"/>
                </a:rPr>
                <a:t>を使って、効率化や省力化を実現する</a:t>
              </a:r>
              <a:endParaRPr kumimoji="1" lang="ja-JP" altLang="en-US" sz="1050">
                <a:solidFill>
                  <a:srgbClr val="7030A0"/>
                </a:solidFill>
                <a:latin typeface="Meiryo" panose="020B0604030504040204" pitchFamily="34" charset="-128"/>
                <a:ea typeface="Meiryo" panose="020B0604030504040204" pitchFamily="34" charset="-128"/>
              </a:endParaRPr>
            </a:p>
          </p:txBody>
        </p:sp>
        <p:cxnSp>
          <p:nvCxnSpPr>
            <p:cNvPr id="63" name="直線コネクタ 62">
              <a:extLst>
                <a:ext uri="{FF2B5EF4-FFF2-40B4-BE49-F238E27FC236}">
                  <a16:creationId xmlns:a16="http://schemas.microsoft.com/office/drawing/2014/main" id="{81F93ECB-FD28-8045-98B6-BA38F2DC9190}"/>
                </a:ext>
              </a:extLst>
            </p:cNvPr>
            <p:cNvCxnSpPr/>
            <p:nvPr/>
          </p:nvCxnSpPr>
          <p:spPr>
            <a:xfrm>
              <a:off x="1302707" y="2731128"/>
              <a:ext cx="3563655"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1028" name="Picture 4" descr="昔の大きなコンピューターのイラスト">
              <a:extLst>
                <a:ext uri="{FF2B5EF4-FFF2-40B4-BE49-F238E27FC236}">
                  <a16:creationId xmlns:a16="http://schemas.microsoft.com/office/drawing/2014/main" id="{82712689-6B5B-0D4B-8EF2-EFCEDE358FF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11107" y="3426089"/>
              <a:ext cx="583432" cy="5834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パソコンを使う会社員のイラスト（男性・笑顔）">
              <a:extLst>
                <a:ext uri="{FF2B5EF4-FFF2-40B4-BE49-F238E27FC236}">
                  <a16:creationId xmlns:a16="http://schemas.microsoft.com/office/drawing/2014/main" id="{54BFBC2B-9720-1A48-8DA9-537922B214D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94865" y="5086796"/>
              <a:ext cx="727529" cy="1056578"/>
            </a:xfrm>
            <a:prstGeom prst="rect">
              <a:avLst/>
            </a:prstGeom>
            <a:noFill/>
            <a:extLst>
              <a:ext uri="{909E8E84-426E-40DD-AFC4-6F175D3DCCD1}">
                <a14:hiddenFill xmlns:a14="http://schemas.microsoft.com/office/drawing/2010/main">
                  <a:solidFill>
                    <a:srgbClr val="FFFFFF"/>
                  </a:solidFill>
                </a14:hiddenFill>
              </a:ext>
            </a:extLst>
          </p:spPr>
        </p:pic>
        <p:sp>
          <p:nvSpPr>
            <p:cNvPr id="74" name="テキスト ボックス 73">
              <a:extLst>
                <a:ext uri="{FF2B5EF4-FFF2-40B4-BE49-F238E27FC236}">
                  <a16:creationId xmlns:a16="http://schemas.microsoft.com/office/drawing/2014/main" id="{0251BDA9-6544-C54A-A572-42D2E9DB7130}"/>
                </a:ext>
              </a:extLst>
            </p:cNvPr>
            <p:cNvSpPr txBox="1"/>
            <p:nvPr/>
          </p:nvSpPr>
          <p:spPr>
            <a:xfrm>
              <a:off x="5538905" y="3411627"/>
              <a:ext cx="1113601" cy="523220"/>
            </a:xfrm>
            <a:prstGeom prst="rect">
              <a:avLst/>
            </a:prstGeom>
            <a:noFill/>
          </p:spPr>
          <p:txBody>
            <a:bodyPr wrap="square" rtlCol="0">
              <a:spAutoFit/>
            </a:bodyPr>
            <a:lstStyle/>
            <a:p>
              <a:pPr algn="r"/>
              <a:r>
                <a:rPr lang="ja-JP" altLang="en-US" sz="1400">
                  <a:solidFill>
                    <a:schemeClr val="bg1"/>
                  </a:solidFill>
                  <a:latin typeface="Meiryo" panose="020B0604030504040204" pitchFamily="34" charset="-128"/>
                  <a:ea typeface="Meiryo" panose="020B0604030504040204" pitchFamily="34" charset="-128"/>
                </a:rPr>
                <a:t>効率化</a:t>
              </a:r>
              <a:endParaRPr lang="en-US" altLang="ja-JP" sz="1400"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省力化</a:t>
              </a:r>
              <a:endParaRPr kumimoji="1" lang="ja-JP" altLang="en-US" sz="1400">
                <a:solidFill>
                  <a:schemeClr val="bg1"/>
                </a:solidFill>
                <a:latin typeface="Meiryo" panose="020B0604030504040204" pitchFamily="34" charset="-128"/>
                <a:ea typeface="Meiryo" panose="020B0604030504040204" pitchFamily="34" charset="-128"/>
              </a:endParaRPr>
            </a:p>
          </p:txBody>
        </p:sp>
      </p:grpSp>
      <p:cxnSp>
        <p:nvCxnSpPr>
          <p:cNvPr id="78" name="直線コネクタ 77">
            <a:extLst>
              <a:ext uri="{FF2B5EF4-FFF2-40B4-BE49-F238E27FC236}">
                <a16:creationId xmlns:a16="http://schemas.microsoft.com/office/drawing/2014/main" id="{91F4232F-6A14-1140-951C-2821E8048AB8}"/>
              </a:ext>
            </a:extLst>
          </p:cNvPr>
          <p:cNvCxnSpPr>
            <a:cxnSpLocks/>
          </p:cNvCxnSpPr>
          <p:nvPr/>
        </p:nvCxnSpPr>
        <p:spPr>
          <a:xfrm>
            <a:off x="579689" y="6550546"/>
            <a:ext cx="2680596"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2" name="Picture 2" descr="焦って書類を書く会社員のイラスト（男性）">
            <a:extLst>
              <a:ext uri="{FF2B5EF4-FFF2-40B4-BE49-F238E27FC236}">
                <a16:creationId xmlns:a16="http://schemas.microsoft.com/office/drawing/2014/main" id="{ACA5DBD3-4E27-404F-B670-99AF5EB463F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97462" y="4802901"/>
            <a:ext cx="821753" cy="9030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17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p:tgtEl>
                                          <p:spTgt spid="69"/>
                                        </p:tgtEl>
                                        <p:attrNameLst>
                                          <p:attrName>ppt_y</p:attrName>
                                        </p:attrNameLst>
                                      </p:cBhvr>
                                      <p:tavLst>
                                        <p:tav tm="0">
                                          <p:val>
                                            <p:strVal val="#ppt_y+#ppt_h*1.125000"/>
                                          </p:val>
                                        </p:tav>
                                        <p:tav tm="100000">
                                          <p:val>
                                            <p:strVal val="#ppt_y"/>
                                          </p:val>
                                        </p:tav>
                                      </p:tavLst>
                                    </p:anim>
                                    <p:animEffect transition="in" filter="wipe(up)">
                                      <p:cBhvr>
                                        <p:cTn id="8" dur="500"/>
                                        <p:tgtEl>
                                          <p:spTgt spid="6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p:tgtEl>
                                          <p:spTgt spid="70"/>
                                        </p:tgtEl>
                                        <p:attrNameLst>
                                          <p:attrName>ppt_y</p:attrName>
                                        </p:attrNameLst>
                                      </p:cBhvr>
                                      <p:tavLst>
                                        <p:tav tm="0">
                                          <p:val>
                                            <p:strVal val="#ppt_y+#ppt_h*1.125000"/>
                                          </p:val>
                                        </p:tav>
                                        <p:tav tm="100000">
                                          <p:val>
                                            <p:strVal val="#ppt_y"/>
                                          </p:val>
                                        </p:tav>
                                      </p:tavLst>
                                    </p:anim>
                                    <p:animEffect transition="in" filter="wipe(up)">
                                      <p:cBhvr>
                                        <p:cTn id="1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D8BEDC56-AC9F-3840-A637-561A8690C0A1}"/>
              </a:ext>
            </a:extLst>
          </p:cNvPr>
          <p:cNvGrpSpPr/>
          <p:nvPr/>
        </p:nvGrpSpPr>
        <p:grpSpPr>
          <a:xfrm>
            <a:off x="4646424" y="2902134"/>
            <a:ext cx="4281443" cy="1668085"/>
            <a:chOff x="4646424" y="2830070"/>
            <a:chExt cx="4281443" cy="1668085"/>
          </a:xfrm>
        </p:grpSpPr>
        <p:sp>
          <p:nvSpPr>
            <p:cNvPr id="94" name="正方形/長方形 93">
              <a:extLst>
                <a:ext uri="{FF2B5EF4-FFF2-40B4-BE49-F238E27FC236}">
                  <a16:creationId xmlns:a16="http://schemas.microsoft.com/office/drawing/2014/main" id="{D399E16B-2A3D-C146-9BD3-C5919306D6C2}"/>
                </a:ext>
              </a:extLst>
            </p:cNvPr>
            <p:cNvSpPr/>
            <p:nvPr/>
          </p:nvSpPr>
          <p:spPr>
            <a:xfrm>
              <a:off x="4646424" y="2830070"/>
              <a:ext cx="4281443" cy="166808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7AC63977-F42C-EF44-8A69-12F20935DC41}"/>
                </a:ext>
              </a:extLst>
            </p:cNvPr>
            <p:cNvSpPr/>
            <p:nvPr/>
          </p:nvSpPr>
          <p:spPr>
            <a:xfrm>
              <a:off x="6354934" y="2899949"/>
              <a:ext cx="2003374" cy="4742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F5EAA24A-F6A0-4444-9031-AF63885C83C1}"/>
                </a:ext>
              </a:extLst>
            </p:cNvPr>
            <p:cNvSpPr txBox="1"/>
            <p:nvPr/>
          </p:nvSpPr>
          <p:spPr>
            <a:xfrm>
              <a:off x="6768406" y="2919983"/>
              <a:ext cx="1261884"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新しい組合せの</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高速な試行錯誤</a:t>
              </a:r>
            </a:p>
          </p:txBody>
        </p:sp>
        <p:sp>
          <p:nvSpPr>
            <p:cNvPr id="76" name="正方形/長方形 75">
              <a:extLst>
                <a:ext uri="{FF2B5EF4-FFF2-40B4-BE49-F238E27FC236}">
                  <a16:creationId xmlns:a16="http://schemas.microsoft.com/office/drawing/2014/main" id="{6F38FBF6-1C58-B140-8E03-56F01BD6A09D}"/>
                </a:ext>
              </a:extLst>
            </p:cNvPr>
            <p:cNvSpPr/>
            <p:nvPr/>
          </p:nvSpPr>
          <p:spPr>
            <a:xfrm>
              <a:off x="6354934" y="3431462"/>
              <a:ext cx="2003374" cy="4742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1564E564-CF36-0C47-81D9-32FED26C623E}"/>
                </a:ext>
              </a:extLst>
            </p:cNvPr>
            <p:cNvSpPr txBox="1"/>
            <p:nvPr/>
          </p:nvSpPr>
          <p:spPr>
            <a:xfrm>
              <a:off x="6725278" y="3547447"/>
              <a:ext cx="141577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変化の予測と洞察</a:t>
              </a:r>
            </a:p>
          </p:txBody>
        </p:sp>
        <p:sp>
          <p:nvSpPr>
            <p:cNvPr id="74" name="正方形/長方形 73">
              <a:extLst>
                <a:ext uri="{FF2B5EF4-FFF2-40B4-BE49-F238E27FC236}">
                  <a16:creationId xmlns:a16="http://schemas.microsoft.com/office/drawing/2014/main" id="{C58DFFE3-ECB3-F84E-9C2F-ED0045E17B7B}"/>
                </a:ext>
              </a:extLst>
            </p:cNvPr>
            <p:cNvSpPr/>
            <p:nvPr/>
          </p:nvSpPr>
          <p:spPr>
            <a:xfrm>
              <a:off x="6354934" y="3966806"/>
              <a:ext cx="2003374" cy="4742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19FAE3AD-1753-D449-8DEC-CEAAEF3F30D2}"/>
                </a:ext>
              </a:extLst>
            </p:cNvPr>
            <p:cNvSpPr txBox="1"/>
            <p:nvPr/>
          </p:nvSpPr>
          <p:spPr>
            <a:xfrm>
              <a:off x="6431878" y="4005318"/>
              <a:ext cx="187743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人間にしかできないコト</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へ時間と意識をシフト</a:t>
              </a:r>
            </a:p>
          </p:txBody>
        </p:sp>
        <p:sp>
          <p:nvSpPr>
            <p:cNvPr id="96" name="テキスト ボックス 95">
              <a:extLst>
                <a:ext uri="{FF2B5EF4-FFF2-40B4-BE49-F238E27FC236}">
                  <a16:creationId xmlns:a16="http://schemas.microsoft.com/office/drawing/2014/main" id="{1B2B0071-B1B6-7C4D-93E3-F2CAAA4A9484}"/>
                </a:ext>
              </a:extLst>
            </p:cNvPr>
            <p:cNvSpPr txBox="1"/>
            <p:nvPr/>
          </p:nvSpPr>
          <p:spPr>
            <a:xfrm>
              <a:off x="8441957" y="2928281"/>
              <a:ext cx="430887" cy="1528624"/>
            </a:xfrm>
            <a:prstGeom prst="rect">
              <a:avLst/>
            </a:prstGeom>
            <a:noFill/>
          </p:spPr>
          <p:txBody>
            <a:bodyPr vert="eaVert"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人間力の活性化</a:t>
              </a:r>
            </a:p>
          </p:txBody>
        </p:sp>
      </p:grpSp>
      <p:grpSp>
        <p:nvGrpSpPr>
          <p:cNvPr id="31" name="グループ化 30">
            <a:extLst>
              <a:ext uri="{FF2B5EF4-FFF2-40B4-BE49-F238E27FC236}">
                <a16:creationId xmlns:a16="http://schemas.microsoft.com/office/drawing/2014/main" id="{E6DFE4AD-673A-0C41-9729-D8766D21F318}"/>
              </a:ext>
            </a:extLst>
          </p:cNvPr>
          <p:cNvGrpSpPr/>
          <p:nvPr/>
        </p:nvGrpSpPr>
        <p:grpSpPr>
          <a:xfrm>
            <a:off x="226787" y="2902134"/>
            <a:ext cx="4281443" cy="1668085"/>
            <a:chOff x="226787" y="2830070"/>
            <a:chExt cx="4281443" cy="1668085"/>
          </a:xfrm>
        </p:grpSpPr>
        <p:sp>
          <p:nvSpPr>
            <p:cNvPr id="93" name="正方形/長方形 92">
              <a:extLst>
                <a:ext uri="{FF2B5EF4-FFF2-40B4-BE49-F238E27FC236}">
                  <a16:creationId xmlns:a16="http://schemas.microsoft.com/office/drawing/2014/main" id="{8E17F2FB-2B3B-BA48-BC87-6BA00F6BE98A}"/>
                </a:ext>
              </a:extLst>
            </p:cNvPr>
            <p:cNvSpPr/>
            <p:nvPr/>
          </p:nvSpPr>
          <p:spPr>
            <a:xfrm>
              <a:off x="226787" y="2830070"/>
              <a:ext cx="4281443" cy="16680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3049A024-1CAB-B446-A791-016BC2895D50}"/>
                </a:ext>
              </a:extLst>
            </p:cNvPr>
            <p:cNvSpPr/>
            <p:nvPr/>
          </p:nvSpPr>
          <p:spPr>
            <a:xfrm>
              <a:off x="790073" y="2905239"/>
              <a:ext cx="1946697" cy="4564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1852BA5F-17C1-EF4E-BC26-A0A8EAC90435}"/>
                </a:ext>
              </a:extLst>
            </p:cNvPr>
            <p:cNvSpPr txBox="1"/>
            <p:nvPr/>
          </p:nvSpPr>
          <p:spPr>
            <a:xfrm>
              <a:off x="908773" y="3027899"/>
              <a:ext cx="172354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レイヤ構造化と抽象化</a:t>
              </a:r>
            </a:p>
          </p:txBody>
        </p:sp>
        <p:sp>
          <p:nvSpPr>
            <p:cNvPr id="45" name="正方形/長方形 44">
              <a:extLst>
                <a:ext uri="{FF2B5EF4-FFF2-40B4-BE49-F238E27FC236}">
                  <a16:creationId xmlns:a16="http://schemas.microsoft.com/office/drawing/2014/main" id="{05355AD6-6CEC-5E4A-8CD5-EFC0935AC7FA}"/>
                </a:ext>
              </a:extLst>
            </p:cNvPr>
            <p:cNvSpPr/>
            <p:nvPr/>
          </p:nvSpPr>
          <p:spPr>
            <a:xfrm>
              <a:off x="790073" y="3436752"/>
              <a:ext cx="1946697" cy="4564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a:extLst>
                <a:ext uri="{FF2B5EF4-FFF2-40B4-BE49-F238E27FC236}">
                  <a16:creationId xmlns:a16="http://schemas.microsoft.com/office/drawing/2014/main" id="{446A7920-BEA1-3649-9A95-36F5B796EAB8}"/>
                </a:ext>
              </a:extLst>
            </p:cNvPr>
            <p:cNvSpPr txBox="1"/>
            <p:nvPr/>
          </p:nvSpPr>
          <p:spPr>
            <a:xfrm>
              <a:off x="1363311" y="3540154"/>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データ化</a:t>
              </a:r>
            </a:p>
          </p:txBody>
        </p:sp>
        <p:sp>
          <p:nvSpPr>
            <p:cNvPr id="70" name="正方形/長方形 69">
              <a:extLst>
                <a:ext uri="{FF2B5EF4-FFF2-40B4-BE49-F238E27FC236}">
                  <a16:creationId xmlns:a16="http://schemas.microsoft.com/office/drawing/2014/main" id="{55B2F205-8D82-CE4F-BC70-3C831D601F89}"/>
                </a:ext>
              </a:extLst>
            </p:cNvPr>
            <p:cNvSpPr/>
            <p:nvPr/>
          </p:nvSpPr>
          <p:spPr>
            <a:xfrm>
              <a:off x="790073" y="3972096"/>
              <a:ext cx="1946697" cy="45649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01D9C3D6-E841-E644-BB40-408E12DA6336}"/>
                </a:ext>
              </a:extLst>
            </p:cNvPr>
            <p:cNvSpPr txBox="1"/>
            <p:nvPr/>
          </p:nvSpPr>
          <p:spPr>
            <a:xfrm>
              <a:off x="1084336" y="4069464"/>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自動化／自律化</a:t>
              </a:r>
            </a:p>
          </p:txBody>
        </p:sp>
        <p:sp>
          <p:nvSpPr>
            <p:cNvPr id="28" name="テキスト ボックス 27">
              <a:extLst>
                <a:ext uri="{FF2B5EF4-FFF2-40B4-BE49-F238E27FC236}">
                  <a16:creationId xmlns:a16="http://schemas.microsoft.com/office/drawing/2014/main" id="{B7A5D669-EEAF-184D-9E73-810767A2CFC6}"/>
                </a:ext>
              </a:extLst>
            </p:cNvPr>
            <p:cNvSpPr txBox="1"/>
            <p:nvPr/>
          </p:nvSpPr>
          <p:spPr>
            <a:xfrm>
              <a:off x="303991" y="3126625"/>
              <a:ext cx="430887" cy="1118255"/>
            </a:xfrm>
            <a:prstGeom prst="rect">
              <a:avLst/>
            </a:prstGeom>
            <a:noFill/>
          </p:spPr>
          <p:txBody>
            <a:bodyPr vert="eaVert"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デジタル化</a:t>
              </a:r>
            </a:p>
          </p:txBody>
        </p:sp>
      </p:grpSp>
      <p:sp>
        <p:nvSpPr>
          <p:cNvPr id="10" name="正方形/長方形 9">
            <a:extLst>
              <a:ext uri="{FF2B5EF4-FFF2-40B4-BE49-F238E27FC236}">
                <a16:creationId xmlns:a16="http://schemas.microsoft.com/office/drawing/2014/main" id="{B20B5BC7-46DA-5D4A-AFFF-8C6152EB1600}"/>
              </a:ext>
            </a:extLst>
          </p:cNvPr>
          <p:cNvSpPr/>
          <p:nvPr/>
        </p:nvSpPr>
        <p:spPr>
          <a:xfrm>
            <a:off x="1738172" y="895059"/>
            <a:ext cx="5675091" cy="65867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CF023C6-2577-244E-84FB-F95EABC62D9B}"/>
              </a:ext>
            </a:extLst>
          </p:cNvPr>
          <p:cNvSpPr>
            <a:spLocks noGrp="1"/>
          </p:cNvSpPr>
          <p:nvPr>
            <p:ph type="title"/>
          </p:nvPr>
        </p:nvSpPr>
        <p:spPr/>
        <p:txBody>
          <a:bodyPr/>
          <a:lstStyle/>
          <a:p>
            <a:r>
              <a:rPr kumimoji="1" lang="en-US" altLang="ja-JP" dirty="0"/>
              <a:t>DX</a:t>
            </a:r>
            <a:r>
              <a:rPr kumimoji="1" lang="ja-JP" altLang="en-US"/>
              <a:t>のメカニズム</a:t>
            </a:r>
          </a:p>
        </p:txBody>
      </p:sp>
      <p:sp>
        <p:nvSpPr>
          <p:cNvPr id="4" name="テキスト ボックス 3">
            <a:extLst>
              <a:ext uri="{FF2B5EF4-FFF2-40B4-BE49-F238E27FC236}">
                <a16:creationId xmlns:a16="http://schemas.microsoft.com/office/drawing/2014/main" id="{EFC04ABA-F2C6-904E-B490-9835B9A3949A}"/>
              </a:ext>
            </a:extLst>
          </p:cNvPr>
          <p:cNvSpPr txBox="1"/>
          <p:nvPr/>
        </p:nvSpPr>
        <p:spPr>
          <a:xfrm>
            <a:off x="1939995" y="983495"/>
            <a:ext cx="5248552" cy="584775"/>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変化が早く</a:t>
            </a:r>
            <a:r>
              <a:rPr kumimoji="1" lang="en-US" altLang="ja-JP" sz="3200" dirty="0">
                <a:solidFill>
                  <a:schemeClr val="bg1"/>
                </a:solidFill>
                <a:latin typeface="Meiryo" panose="020B0604030504040204" pitchFamily="34" charset="-128"/>
                <a:ea typeface="Meiryo" panose="020B0604030504040204" pitchFamily="34" charset="-128"/>
              </a:rPr>
              <a:t> </a:t>
            </a:r>
            <a:r>
              <a:rPr kumimoji="1" lang="ja-JP" altLang="en-US" sz="3200">
                <a:solidFill>
                  <a:schemeClr val="bg1"/>
                </a:solidFill>
                <a:latin typeface="Meiryo" panose="020B0604030504040204" pitchFamily="34" charset="-128"/>
                <a:ea typeface="Meiryo" panose="020B0604030504040204" pitchFamily="34" charset="-128"/>
              </a:rPr>
              <a:t>予測困難な社会</a:t>
            </a:r>
          </a:p>
        </p:txBody>
      </p:sp>
      <p:grpSp>
        <p:nvGrpSpPr>
          <p:cNvPr id="17" name="グループ化 16">
            <a:extLst>
              <a:ext uri="{FF2B5EF4-FFF2-40B4-BE49-F238E27FC236}">
                <a16:creationId xmlns:a16="http://schemas.microsoft.com/office/drawing/2014/main" id="{D8D196A3-D626-8943-83BA-4759590C560D}"/>
              </a:ext>
            </a:extLst>
          </p:cNvPr>
          <p:cNvGrpSpPr/>
          <p:nvPr/>
        </p:nvGrpSpPr>
        <p:grpSpPr>
          <a:xfrm>
            <a:off x="2878974" y="3509032"/>
            <a:ext cx="3408720" cy="474268"/>
            <a:chOff x="2878974" y="3193752"/>
            <a:chExt cx="3409530" cy="474268"/>
          </a:xfrm>
        </p:grpSpPr>
        <p:sp>
          <p:nvSpPr>
            <p:cNvPr id="72" name="ホームベース 71">
              <a:extLst>
                <a:ext uri="{FF2B5EF4-FFF2-40B4-BE49-F238E27FC236}">
                  <a16:creationId xmlns:a16="http://schemas.microsoft.com/office/drawing/2014/main" id="{46982F5D-5DA4-384A-B2AF-D951696D3422}"/>
                </a:ext>
              </a:extLst>
            </p:cNvPr>
            <p:cNvSpPr/>
            <p:nvPr/>
          </p:nvSpPr>
          <p:spPr>
            <a:xfrm>
              <a:off x="2878974" y="3193752"/>
              <a:ext cx="3409530" cy="47426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821F9E8F-BFC8-9249-889F-143ED1C76339}"/>
                </a:ext>
              </a:extLst>
            </p:cNvPr>
            <p:cNvSpPr txBox="1"/>
            <p:nvPr/>
          </p:nvSpPr>
          <p:spPr>
            <a:xfrm>
              <a:off x="2968726" y="3286909"/>
              <a:ext cx="3237553"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ビジネスのリアルタイムな事実の把握</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a16="http://schemas.microsoft.com/office/drawing/2014/main" id="{683E6DCA-8698-E046-8E52-356AA71E25C4}"/>
              </a:ext>
            </a:extLst>
          </p:cNvPr>
          <p:cNvGrpSpPr/>
          <p:nvPr/>
        </p:nvGrpSpPr>
        <p:grpSpPr>
          <a:xfrm>
            <a:off x="2874965" y="2972013"/>
            <a:ext cx="3408720" cy="474268"/>
            <a:chOff x="2874965" y="2656733"/>
            <a:chExt cx="3409530" cy="474268"/>
          </a:xfrm>
        </p:grpSpPr>
        <p:sp>
          <p:nvSpPr>
            <p:cNvPr id="3" name="ホームベース 2">
              <a:extLst>
                <a:ext uri="{FF2B5EF4-FFF2-40B4-BE49-F238E27FC236}">
                  <a16:creationId xmlns:a16="http://schemas.microsoft.com/office/drawing/2014/main" id="{7A33146A-78D3-3945-90AD-F2395100C8F9}"/>
                </a:ext>
              </a:extLst>
            </p:cNvPr>
            <p:cNvSpPr/>
            <p:nvPr/>
          </p:nvSpPr>
          <p:spPr>
            <a:xfrm>
              <a:off x="2874965" y="2656733"/>
              <a:ext cx="3409530" cy="47426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C8DD1F91-1F94-F84C-8247-0E16D34F21F6}"/>
                </a:ext>
              </a:extLst>
            </p:cNvPr>
            <p:cNvSpPr txBox="1"/>
            <p:nvPr/>
          </p:nvSpPr>
          <p:spPr>
            <a:xfrm>
              <a:off x="3136838" y="2772874"/>
              <a:ext cx="2871118"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変化に柔軟、迅速に対処</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18" name="グループ化 17">
            <a:extLst>
              <a:ext uri="{FF2B5EF4-FFF2-40B4-BE49-F238E27FC236}">
                <a16:creationId xmlns:a16="http://schemas.microsoft.com/office/drawing/2014/main" id="{32383581-F92A-F045-B99A-34CE5B0C290F}"/>
              </a:ext>
            </a:extLst>
          </p:cNvPr>
          <p:cNvGrpSpPr/>
          <p:nvPr/>
        </p:nvGrpSpPr>
        <p:grpSpPr>
          <a:xfrm>
            <a:off x="2874964" y="4026390"/>
            <a:ext cx="3408720" cy="474268"/>
            <a:chOff x="2874964" y="3711110"/>
            <a:chExt cx="3409530" cy="474268"/>
          </a:xfrm>
        </p:grpSpPr>
        <p:sp>
          <p:nvSpPr>
            <p:cNvPr id="71" name="ホームベース 70">
              <a:extLst>
                <a:ext uri="{FF2B5EF4-FFF2-40B4-BE49-F238E27FC236}">
                  <a16:creationId xmlns:a16="http://schemas.microsoft.com/office/drawing/2014/main" id="{A51428D0-9FB4-434F-A7BD-C34D76389822}"/>
                </a:ext>
              </a:extLst>
            </p:cNvPr>
            <p:cNvSpPr/>
            <p:nvPr/>
          </p:nvSpPr>
          <p:spPr>
            <a:xfrm>
              <a:off x="2874964" y="3711110"/>
              <a:ext cx="3409530" cy="47426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C0E56676-CA16-E541-8EA5-3D596F2C613E}"/>
                </a:ext>
              </a:extLst>
            </p:cNvPr>
            <p:cNvSpPr txBox="1"/>
            <p:nvPr/>
          </p:nvSpPr>
          <p:spPr>
            <a:xfrm>
              <a:off x="3200184" y="3806485"/>
              <a:ext cx="2759089" cy="307777"/>
            </a:xfrm>
            <a:prstGeom prst="rect">
              <a:avLst/>
            </a:prstGeom>
            <a:noFill/>
          </p:spPr>
          <p:txBody>
            <a:bodyPr wrap="none" rtlCol="0">
              <a:spAutoFit/>
            </a:bodyPr>
            <a:lstStyle/>
            <a:p>
              <a:pPr algn="ctr"/>
              <a:r>
                <a:rPr lang="ja-JP" altLang="ja-JP" sz="1400">
                  <a:solidFill>
                    <a:schemeClr val="bg1"/>
                  </a:solidFill>
                  <a:latin typeface="Meiryo" panose="020B0604030504040204" pitchFamily="34" charset="-128"/>
                  <a:ea typeface="Meiryo" panose="020B0604030504040204" pitchFamily="34" charset="-128"/>
                </a:rPr>
                <a:t>肉体的</a:t>
              </a:r>
              <a:r>
                <a:rPr lang="ja-JP" altLang="en-US" sz="1400">
                  <a:solidFill>
                    <a:schemeClr val="bg1"/>
                  </a:solidFill>
                  <a:latin typeface="Meiryo" panose="020B0604030504040204" pitchFamily="34" charset="-128"/>
                  <a:ea typeface="Meiryo" panose="020B0604030504040204" pitchFamily="34" charset="-128"/>
                </a:rPr>
                <a:t>・</a:t>
              </a:r>
              <a:r>
                <a:rPr lang="ja-JP" altLang="ja-JP" sz="1400">
                  <a:solidFill>
                    <a:schemeClr val="bg1"/>
                  </a:solidFill>
                  <a:latin typeface="Meiryo" panose="020B0604030504040204" pitchFamily="34" charset="-128"/>
                  <a:ea typeface="Meiryo" panose="020B0604030504040204" pitchFamily="34" charset="-128"/>
                </a:rPr>
                <a:t>知的力仕事から</a:t>
              </a:r>
              <a:r>
                <a:rPr lang="ja-JP" altLang="en-US" sz="1400">
                  <a:solidFill>
                    <a:schemeClr val="bg1"/>
                  </a:solidFill>
                  <a:latin typeface="Meiryo" panose="020B0604030504040204" pitchFamily="34" charset="-128"/>
                  <a:ea typeface="Meiryo" panose="020B0604030504040204" pitchFamily="34" charset="-128"/>
                </a:rPr>
                <a:t>の</a:t>
              </a:r>
              <a:r>
                <a:rPr lang="ja-JP" altLang="ja-JP" sz="1400">
                  <a:solidFill>
                    <a:schemeClr val="bg1"/>
                  </a:solidFill>
                  <a:latin typeface="Meiryo" panose="020B0604030504040204" pitchFamily="34" charset="-128"/>
                  <a:ea typeface="Meiryo" panose="020B0604030504040204" pitchFamily="34" charset="-128"/>
                </a:rPr>
                <a:t>解放 </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9B4DA79B-8B91-B54D-9D3F-4B47FDE8F65C}"/>
              </a:ext>
            </a:extLst>
          </p:cNvPr>
          <p:cNvGrpSpPr/>
          <p:nvPr/>
        </p:nvGrpSpPr>
        <p:grpSpPr>
          <a:xfrm>
            <a:off x="226788" y="1004214"/>
            <a:ext cx="4312459" cy="1702105"/>
            <a:chOff x="226788" y="878097"/>
            <a:chExt cx="4312459" cy="1702105"/>
          </a:xfrm>
        </p:grpSpPr>
        <p:sp>
          <p:nvSpPr>
            <p:cNvPr id="11" name="正方形/長方形 10">
              <a:extLst>
                <a:ext uri="{FF2B5EF4-FFF2-40B4-BE49-F238E27FC236}">
                  <a16:creationId xmlns:a16="http://schemas.microsoft.com/office/drawing/2014/main" id="{4CAEB2A7-AA41-4C4B-989D-4CE778C22D48}"/>
                </a:ext>
              </a:extLst>
            </p:cNvPr>
            <p:cNvSpPr/>
            <p:nvPr/>
          </p:nvSpPr>
          <p:spPr>
            <a:xfrm>
              <a:off x="226788" y="1921530"/>
              <a:ext cx="4281443" cy="6586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05926EAA-BBBE-5448-8660-5AAABB78499B}"/>
                </a:ext>
              </a:extLst>
            </p:cNvPr>
            <p:cNvSpPr txBox="1"/>
            <p:nvPr/>
          </p:nvSpPr>
          <p:spPr>
            <a:xfrm>
              <a:off x="257804" y="2093893"/>
              <a:ext cx="4281443"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圧倒的なスピードの獲得</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6" name="曲折矢印 5">
              <a:extLst>
                <a:ext uri="{FF2B5EF4-FFF2-40B4-BE49-F238E27FC236}">
                  <a16:creationId xmlns:a16="http://schemas.microsoft.com/office/drawing/2014/main" id="{EA8C296B-5C20-A643-8BDC-5755508555FE}"/>
                </a:ext>
              </a:extLst>
            </p:cNvPr>
            <p:cNvSpPr/>
            <p:nvPr/>
          </p:nvSpPr>
          <p:spPr>
            <a:xfrm>
              <a:off x="790073" y="878097"/>
              <a:ext cx="925205" cy="978230"/>
            </a:xfrm>
            <a:prstGeom prst="ben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グループ化 21">
            <a:extLst>
              <a:ext uri="{FF2B5EF4-FFF2-40B4-BE49-F238E27FC236}">
                <a16:creationId xmlns:a16="http://schemas.microsoft.com/office/drawing/2014/main" id="{29A1D67A-E88E-E64A-8EE6-8B5E94FF6367}"/>
              </a:ext>
            </a:extLst>
          </p:cNvPr>
          <p:cNvGrpSpPr/>
          <p:nvPr/>
        </p:nvGrpSpPr>
        <p:grpSpPr>
          <a:xfrm>
            <a:off x="4635770" y="1004213"/>
            <a:ext cx="4281444" cy="1725838"/>
            <a:chOff x="4635770" y="878096"/>
            <a:chExt cx="4281444" cy="1725838"/>
          </a:xfrm>
        </p:grpSpPr>
        <p:sp>
          <p:nvSpPr>
            <p:cNvPr id="42" name="正方形/長方形 41">
              <a:extLst>
                <a:ext uri="{FF2B5EF4-FFF2-40B4-BE49-F238E27FC236}">
                  <a16:creationId xmlns:a16="http://schemas.microsoft.com/office/drawing/2014/main" id="{704CB7CF-7633-9342-B6A6-5D37DF942083}"/>
                </a:ext>
              </a:extLst>
            </p:cNvPr>
            <p:cNvSpPr/>
            <p:nvPr/>
          </p:nvSpPr>
          <p:spPr>
            <a:xfrm>
              <a:off x="4635771" y="1916640"/>
              <a:ext cx="4281443" cy="6586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4F7F8618-9483-AE45-AF31-CC01FE51BDE2}"/>
                </a:ext>
              </a:extLst>
            </p:cNvPr>
            <p:cNvSpPr txBox="1"/>
            <p:nvPr/>
          </p:nvSpPr>
          <p:spPr>
            <a:xfrm>
              <a:off x="4635770" y="1957603"/>
              <a:ext cx="4281443" cy="646331"/>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イノベーションによる</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不連続な変化への対応</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80" name="曲折矢印 79">
              <a:extLst>
                <a:ext uri="{FF2B5EF4-FFF2-40B4-BE49-F238E27FC236}">
                  <a16:creationId xmlns:a16="http://schemas.microsoft.com/office/drawing/2014/main" id="{58BA3707-7082-7743-B203-58E4B67947B3}"/>
                </a:ext>
              </a:extLst>
            </p:cNvPr>
            <p:cNvSpPr/>
            <p:nvPr/>
          </p:nvSpPr>
          <p:spPr>
            <a:xfrm flipH="1">
              <a:off x="7491659" y="878096"/>
              <a:ext cx="925205" cy="977536"/>
            </a:xfrm>
            <a:prstGeom prst="bent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グループ化 22">
            <a:extLst>
              <a:ext uri="{FF2B5EF4-FFF2-40B4-BE49-F238E27FC236}">
                <a16:creationId xmlns:a16="http://schemas.microsoft.com/office/drawing/2014/main" id="{D63769F9-E8DB-4C44-BF4A-F7EEA9203593}"/>
              </a:ext>
            </a:extLst>
          </p:cNvPr>
          <p:cNvGrpSpPr/>
          <p:nvPr/>
        </p:nvGrpSpPr>
        <p:grpSpPr>
          <a:xfrm>
            <a:off x="226789" y="4642070"/>
            <a:ext cx="8696684" cy="1101071"/>
            <a:chOff x="226789" y="4326790"/>
            <a:chExt cx="8696684" cy="1101071"/>
          </a:xfrm>
        </p:grpSpPr>
        <p:sp>
          <p:nvSpPr>
            <p:cNvPr id="81" name="正方形/長方形 80">
              <a:extLst>
                <a:ext uri="{FF2B5EF4-FFF2-40B4-BE49-F238E27FC236}">
                  <a16:creationId xmlns:a16="http://schemas.microsoft.com/office/drawing/2014/main" id="{E51B27CC-22F5-FF43-AC42-D709C168F0DA}"/>
                </a:ext>
              </a:extLst>
            </p:cNvPr>
            <p:cNvSpPr/>
            <p:nvPr/>
          </p:nvSpPr>
          <p:spPr>
            <a:xfrm>
              <a:off x="226789" y="4326790"/>
              <a:ext cx="8696684" cy="1101071"/>
            </a:xfrm>
            <a:prstGeom prst="rect">
              <a:avLst/>
            </a:prstGeom>
            <a:gradFill>
              <a:gsLst>
                <a:gs pos="27000">
                  <a:srgbClr val="0070C0"/>
                </a:gs>
                <a:gs pos="51000">
                  <a:schemeClr val="accent3">
                    <a:lumMod val="60000"/>
                    <a:lumOff val="40000"/>
                  </a:schemeClr>
                </a:gs>
                <a:gs pos="44000">
                  <a:schemeClr val="tx2">
                    <a:lumMod val="60000"/>
                    <a:lumOff val="40000"/>
                  </a:schemeClr>
                </a:gs>
                <a:gs pos="68000">
                  <a:schemeClr val="accent3">
                    <a:lumMod val="75000"/>
                  </a:schemeClr>
                </a:gs>
              </a:gsLst>
              <a:lin ang="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テキスト ボックス 81">
              <a:extLst>
                <a:ext uri="{FF2B5EF4-FFF2-40B4-BE49-F238E27FC236}">
                  <a16:creationId xmlns:a16="http://schemas.microsoft.com/office/drawing/2014/main" id="{568722AA-0B02-E04A-826C-B206E5C641A4}"/>
                </a:ext>
              </a:extLst>
            </p:cNvPr>
            <p:cNvSpPr txBox="1"/>
            <p:nvPr/>
          </p:nvSpPr>
          <p:spPr>
            <a:xfrm>
              <a:off x="464822" y="4442611"/>
              <a:ext cx="3416320"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デジタルを支える</a:t>
              </a:r>
              <a:r>
                <a:rPr kumimoji="1" lang="ja-JP" altLang="en-US" b="1">
                  <a:solidFill>
                    <a:schemeClr val="bg1"/>
                  </a:solidFill>
                  <a:latin typeface="Meiryo" panose="020B0604030504040204" pitchFamily="34" charset="-128"/>
                  <a:ea typeface="Meiryo" panose="020B0604030504040204" pitchFamily="34" charset="-128"/>
                </a:rPr>
                <a:t>ソフトウェア</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4921E749-F4F7-344C-91DC-84825AAD9298}"/>
                </a:ext>
              </a:extLst>
            </p:cNvPr>
            <p:cNvSpPr txBox="1"/>
            <p:nvPr/>
          </p:nvSpPr>
          <p:spPr>
            <a:xfrm>
              <a:off x="6652534" y="4442611"/>
              <a:ext cx="2031325"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人間中心</a:t>
              </a:r>
              <a:r>
                <a:rPr kumimoji="1" lang="ja-JP" altLang="en-US">
                  <a:solidFill>
                    <a:schemeClr val="bg1"/>
                  </a:solidFill>
                  <a:latin typeface="Meiryo" panose="020B0604030504040204" pitchFamily="34" charset="-128"/>
                  <a:ea typeface="Meiryo" panose="020B0604030504040204" pitchFamily="34" charset="-128"/>
                </a:rPr>
                <a:t>の考え方</a:t>
              </a:r>
            </a:p>
          </p:txBody>
        </p:sp>
        <p:sp>
          <p:nvSpPr>
            <p:cNvPr id="7" name="正方形/長方形 6">
              <a:extLst>
                <a:ext uri="{FF2B5EF4-FFF2-40B4-BE49-F238E27FC236}">
                  <a16:creationId xmlns:a16="http://schemas.microsoft.com/office/drawing/2014/main" id="{84008D1F-2025-FF4E-9AF0-49890068F477}"/>
                </a:ext>
              </a:extLst>
            </p:cNvPr>
            <p:cNvSpPr/>
            <p:nvPr/>
          </p:nvSpPr>
          <p:spPr>
            <a:xfrm>
              <a:off x="593619" y="4773875"/>
              <a:ext cx="4121230" cy="523220"/>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迅速・柔軟な組合せの変更や</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新たな要素の組み入れ、高速な改善</a:t>
              </a:r>
            </a:p>
          </p:txBody>
        </p:sp>
        <p:sp>
          <p:nvSpPr>
            <p:cNvPr id="84" name="正方形/長方形 83">
              <a:extLst>
                <a:ext uri="{FF2B5EF4-FFF2-40B4-BE49-F238E27FC236}">
                  <a16:creationId xmlns:a16="http://schemas.microsoft.com/office/drawing/2014/main" id="{A0E3012F-6DB6-CF41-9CC5-DB75EDB40020}"/>
                </a:ext>
              </a:extLst>
            </p:cNvPr>
            <p:cNvSpPr/>
            <p:nvPr/>
          </p:nvSpPr>
          <p:spPr>
            <a:xfrm>
              <a:off x="4431311" y="4773032"/>
              <a:ext cx="4121230" cy="523220"/>
            </a:xfrm>
            <a:prstGeom prst="rect">
              <a:avLst/>
            </a:prstGeom>
          </p:spPr>
          <p:txBody>
            <a:bodyPr wrap="square">
              <a:spAutoFit/>
            </a:bodyPr>
            <a:lstStyle/>
            <a:p>
              <a:pPr algn="r"/>
              <a:r>
                <a:rPr lang="en-US" altLang="ja-JP" sz="1400" dirty="0">
                  <a:solidFill>
                    <a:schemeClr val="bg1"/>
                  </a:solidFill>
                  <a:latin typeface="Meiryo" panose="020B0604030504040204" pitchFamily="34" charset="-128"/>
                  <a:ea typeface="Meiryo" panose="020B0604030504040204" pitchFamily="34" charset="-128"/>
                </a:rPr>
                <a:t>UX</a:t>
              </a:r>
              <a:r>
                <a:rPr lang="ja-JP" altLang="en-US" sz="1400">
                  <a:solidFill>
                    <a:schemeClr val="bg1"/>
                  </a:solidFill>
                  <a:latin typeface="Meiryo" panose="020B0604030504040204" pitchFamily="34" charset="-128"/>
                  <a:ea typeface="Meiryo" panose="020B0604030504040204" pitchFamily="34" charset="-128"/>
                </a:rPr>
                <a:t>／体験や感性の価値拡大</a:t>
              </a:r>
              <a:endParaRPr lang="en-US" altLang="ja-JP" sz="1400"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人間中心のデザイン／設計へのシフト</a:t>
              </a:r>
            </a:p>
          </p:txBody>
        </p:sp>
        <p:grpSp>
          <p:nvGrpSpPr>
            <p:cNvPr id="85" name="グループ化 84">
              <a:extLst>
                <a:ext uri="{FF2B5EF4-FFF2-40B4-BE49-F238E27FC236}">
                  <a16:creationId xmlns:a16="http://schemas.microsoft.com/office/drawing/2014/main" id="{03561335-920F-5A48-8287-70EC2CB491B0}"/>
                </a:ext>
              </a:extLst>
            </p:cNvPr>
            <p:cNvGrpSpPr/>
            <p:nvPr/>
          </p:nvGrpSpPr>
          <p:grpSpPr>
            <a:xfrm>
              <a:off x="4175768" y="4475203"/>
              <a:ext cx="807921" cy="804243"/>
              <a:chOff x="1159332" y="1510393"/>
              <a:chExt cx="3280647" cy="3265715"/>
            </a:xfrm>
            <a:solidFill>
              <a:schemeClr val="accent6"/>
            </a:solidFill>
          </p:grpSpPr>
          <p:sp>
            <p:nvSpPr>
              <p:cNvPr id="86" name="環状矢印 85">
                <a:extLst>
                  <a:ext uri="{FF2B5EF4-FFF2-40B4-BE49-F238E27FC236}">
                    <a16:creationId xmlns:a16="http://schemas.microsoft.com/office/drawing/2014/main" id="{65B2A4CD-D72F-1442-8D89-7A719AD980FF}"/>
                  </a:ext>
                </a:extLst>
              </p:cNvPr>
              <p:cNvSpPr/>
              <p:nvPr/>
            </p:nvSpPr>
            <p:spPr>
              <a:xfrm rot="21083656">
                <a:off x="1159332" y="1510394"/>
                <a:ext cx="3265714" cy="3265714"/>
              </a:xfrm>
              <a:prstGeom prst="circularArrow">
                <a:avLst>
                  <a:gd name="adj1" fmla="val 12500"/>
                  <a:gd name="adj2" fmla="val 1142319"/>
                  <a:gd name="adj3" fmla="val 20457681"/>
                  <a:gd name="adj4" fmla="val 15637209"/>
                  <a:gd name="adj5" fmla="val 1250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環状矢印 86">
                <a:extLst>
                  <a:ext uri="{FF2B5EF4-FFF2-40B4-BE49-F238E27FC236}">
                    <a16:creationId xmlns:a16="http://schemas.microsoft.com/office/drawing/2014/main" id="{733D18FC-9975-634F-A0FE-F27D91E418A0}"/>
                  </a:ext>
                </a:extLst>
              </p:cNvPr>
              <p:cNvSpPr/>
              <p:nvPr/>
            </p:nvSpPr>
            <p:spPr>
              <a:xfrm rot="6818294">
                <a:off x="1174264" y="1510393"/>
                <a:ext cx="3265714" cy="3265714"/>
              </a:xfrm>
              <a:prstGeom prst="circularArrow">
                <a:avLst>
                  <a:gd name="adj1" fmla="val 12500"/>
                  <a:gd name="adj2" fmla="val 1142319"/>
                  <a:gd name="adj3" fmla="val 20457681"/>
                  <a:gd name="adj4" fmla="val 15637209"/>
                  <a:gd name="adj5" fmla="val 1250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環状矢印 87">
                <a:extLst>
                  <a:ext uri="{FF2B5EF4-FFF2-40B4-BE49-F238E27FC236}">
                    <a16:creationId xmlns:a16="http://schemas.microsoft.com/office/drawing/2014/main" id="{37E3951D-2E5D-6D44-9535-155D0D93279D}"/>
                  </a:ext>
                </a:extLst>
              </p:cNvPr>
              <p:cNvSpPr/>
              <p:nvPr/>
            </p:nvSpPr>
            <p:spPr>
              <a:xfrm rot="13968152">
                <a:off x="1174265" y="1510393"/>
                <a:ext cx="3265714" cy="3265714"/>
              </a:xfrm>
              <a:prstGeom prst="circularArrow">
                <a:avLst>
                  <a:gd name="adj1" fmla="val 12500"/>
                  <a:gd name="adj2" fmla="val 1142319"/>
                  <a:gd name="adj3" fmla="val 20457681"/>
                  <a:gd name="adj4" fmla="val 15637209"/>
                  <a:gd name="adj5" fmla="val 1250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4" name="グループ化 23">
            <a:extLst>
              <a:ext uri="{FF2B5EF4-FFF2-40B4-BE49-F238E27FC236}">
                <a16:creationId xmlns:a16="http://schemas.microsoft.com/office/drawing/2014/main" id="{78A516D3-CC16-BC42-ABF1-925215154A50}"/>
              </a:ext>
            </a:extLst>
          </p:cNvPr>
          <p:cNvGrpSpPr/>
          <p:nvPr/>
        </p:nvGrpSpPr>
        <p:grpSpPr>
          <a:xfrm>
            <a:off x="226787" y="5847302"/>
            <a:ext cx="8690411" cy="668096"/>
            <a:chOff x="226789" y="5856909"/>
            <a:chExt cx="8690411" cy="668096"/>
          </a:xfrm>
        </p:grpSpPr>
        <p:sp>
          <p:nvSpPr>
            <p:cNvPr id="89" name="正方形/長方形 88">
              <a:extLst>
                <a:ext uri="{FF2B5EF4-FFF2-40B4-BE49-F238E27FC236}">
                  <a16:creationId xmlns:a16="http://schemas.microsoft.com/office/drawing/2014/main" id="{4D03A763-22ED-A94D-B265-95EAD8C1BAB6}"/>
                </a:ext>
              </a:extLst>
            </p:cNvPr>
            <p:cNvSpPr/>
            <p:nvPr/>
          </p:nvSpPr>
          <p:spPr>
            <a:xfrm>
              <a:off x="226789" y="5856909"/>
              <a:ext cx="8690411" cy="66809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テキスト ボックス 89">
              <a:extLst>
                <a:ext uri="{FF2B5EF4-FFF2-40B4-BE49-F238E27FC236}">
                  <a16:creationId xmlns:a16="http://schemas.microsoft.com/office/drawing/2014/main" id="{F9F72E67-5447-E645-B51A-32F833FD2B52}"/>
                </a:ext>
              </a:extLst>
            </p:cNvPr>
            <p:cNvSpPr txBox="1"/>
            <p:nvPr/>
          </p:nvSpPr>
          <p:spPr>
            <a:xfrm>
              <a:off x="226789" y="6042836"/>
              <a:ext cx="4345211"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事業の目的や経営のあり方の再定義</a:t>
              </a:r>
            </a:p>
          </p:txBody>
        </p:sp>
        <p:sp>
          <p:nvSpPr>
            <p:cNvPr id="91" name="テキスト ボックス 90">
              <a:extLst>
                <a:ext uri="{FF2B5EF4-FFF2-40B4-BE49-F238E27FC236}">
                  <a16:creationId xmlns:a16="http://schemas.microsoft.com/office/drawing/2014/main" id="{6E7EE7CB-5807-6A4D-9273-83AF6862B7E5}"/>
                </a:ext>
              </a:extLst>
            </p:cNvPr>
            <p:cNvSpPr txBox="1"/>
            <p:nvPr/>
          </p:nvSpPr>
          <p:spPr>
            <a:xfrm>
              <a:off x="4564271" y="6042572"/>
              <a:ext cx="4345201"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企業や組織の文化や風土の</a:t>
              </a:r>
              <a:r>
                <a:rPr lang="ja-JP" altLang="en-US" b="1">
                  <a:solidFill>
                    <a:schemeClr val="bg1"/>
                  </a:solidFill>
                  <a:latin typeface="Meiryo" panose="020B0604030504040204" pitchFamily="34" charset="-128"/>
                  <a:ea typeface="Meiryo" panose="020B0604030504040204" pitchFamily="34" charset="-128"/>
                </a:rPr>
                <a:t>変革</a:t>
              </a:r>
              <a:endParaRPr kumimoji="1" lang="ja-JP" altLang="en-US" b="1">
                <a:solidFill>
                  <a:schemeClr val="bg1"/>
                </a:solidFill>
                <a:latin typeface="Meiryo" panose="020B0604030504040204" pitchFamily="34" charset="-128"/>
                <a:ea typeface="Meiryo" panose="020B0604030504040204" pitchFamily="34" charset="-128"/>
              </a:endParaRPr>
            </a:p>
          </p:txBody>
        </p:sp>
      </p:grpSp>
      <p:sp>
        <p:nvSpPr>
          <p:cNvPr id="92" name="テキスト ボックス 91">
            <a:extLst>
              <a:ext uri="{FF2B5EF4-FFF2-40B4-BE49-F238E27FC236}">
                <a16:creationId xmlns:a16="http://schemas.microsoft.com/office/drawing/2014/main" id="{4D0E222D-FED1-944A-93FB-2D236A1A9932}"/>
              </a:ext>
            </a:extLst>
          </p:cNvPr>
          <p:cNvSpPr txBox="1"/>
          <p:nvPr/>
        </p:nvSpPr>
        <p:spPr>
          <a:xfrm>
            <a:off x="1086398" y="1648833"/>
            <a:ext cx="6955750" cy="338554"/>
          </a:xfrm>
          <a:prstGeom prst="rect">
            <a:avLst/>
          </a:prstGeom>
          <a:noFill/>
        </p:spPr>
        <p:txBody>
          <a:bodyPr wrap="none" rtlCol="0">
            <a:spAutoFit/>
          </a:bodyPr>
          <a:lstStyle/>
          <a:p>
            <a:pPr algn="ctr"/>
            <a:r>
              <a:rPr lang="ja-JP" altLang="en-US" sz="1600" b="1">
                <a:solidFill>
                  <a:srgbClr val="7030A0"/>
                </a:solidFill>
                <a:latin typeface="Meiryo" panose="020B0604030504040204" pitchFamily="34" charset="-128"/>
                <a:ea typeface="Meiryo" panose="020B0604030504040204" pitchFamily="34" charset="-128"/>
              </a:rPr>
              <a:t>デジタルを前提に変化に俊敏に対処できる企業／アジャイル企業へ変わる</a:t>
            </a:r>
            <a:endParaRPr kumimoji="1" lang="ja-JP" altLang="en-US" sz="1600" b="1">
              <a:solidFill>
                <a:srgbClr val="7030A0"/>
              </a:solidFill>
              <a:latin typeface="Meiryo" panose="020B0604030504040204" pitchFamily="34" charset="-128"/>
              <a:ea typeface="Meiryo" panose="020B0604030504040204" pitchFamily="34" charset="-128"/>
            </a:endParaRPr>
          </a:p>
        </p:txBody>
      </p:sp>
      <p:pic>
        <p:nvPicPr>
          <p:cNvPr id="1026" name="Picture 2" descr="チームでプログラミングをしているイラスト">
            <a:extLst>
              <a:ext uri="{FF2B5EF4-FFF2-40B4-BE49-F238E27FC236}">
                <a16:creationId xmlns:a16="http://schemas.microsoft.com/office/drawing/2014/main" id="{EA301308-8FB5-B04F-881D-2692E93DCDA6}"/>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691" y="2309922"/>
            <a:ext cx="824338" cy="824338"/>
          </a:xfrm>
          <a:prstGeom prst="rect">
            <a:avLst/>
          </a:prstGeom>
          <a:noFill/>
          <a:extLst>
            <a:ext uri="{909E8E84-426E-40DD-AFC4-6F175D3DCCD1}">
              <a14:hiddenFill xmlns:a14="http://schemas.microsoft.com/office/drawing/2010/main">
                <a:solidFill>
                  <a:srgbClr val="FFFFFF"/>
                </a:solidFill>
              </a14:hiddenFill>
            </a:ext>
          </a:extLst>
        </p:spPr>
      </p:pic>
      <p:pic>
        <p:nvPicPr>
          <p:cNvPr id="98" name="図 97">
            <a:extLst>
              <a:ext uri="{FF2B5EF4-FFF2-40B4-BE49-F238E27FC236}">
                <a16:creationId xmlns:a16="http://schemas.microsoft.com/office/drawing/2014/main" id="{9DFB480F-410B-5343-9919-9B03C88668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0866" y="2309922"/>
            <a:ext cx="1006730" cy="744980"/>
          </a:xfrm>
          <a:prstGeom prst="rect">
            <a:avLst/>
          </a:prstGeom>
        </p:spPr>
      </p:pic>
    </p:spTree>
    <p:extLst>
      <p:ext uri="{BB962C8B-B14F-4D97-AF65-F5344CB8AC3E}">
        <p14:creationId xmlns:p14="http://schemas.microsoft.com/office/powerpoint/2010/main" val="10672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p:tgtEl>
                                          <p:spTgt spid="31"/>
                                        </p:tgtEl>
                                        <p:attrNameLst>
                                          <p:attrName>ppt_x</p:attrName>
                                        </p:attrNameLst>
                                      </p:cBhvr>
                                      <p:tavLst>
                                        <p:tav tm="0">
                                          <p:val>
                                            <p:strVal val="#ppt_x-#ppt_w*1.125000"/>
                                          </p:val>
                                        </p:tav>
                                        <p:tav tm="100000">
                                          <p:val>
                                            <p:strVal val="#ppt_x"/>
                                          </p:val>
                                        </p:tav>
                                      </p:tavLst>
                                    </p:anim>
                                    <p:animEffect transition="in" filter="wipe(right)">
                                      <p:cBhvr>
                                        <p:cTn id="13" dur="500"/>
                                        <p:tgtEl>
                                          <p:spTgt spid="3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ppt_x</p:attrName>
                                        </p:attrNameLst>
                                      </p:cBhvr>
                                      <p:tavLst>
                                        <p:tav tm="0">
                                          <p:val>
                                            <p:strVal val="#ppt_x-#ppt_w*1.125000"/>
                                          </p:val>
                                        </p:tav>
                                        <p:tav tm="100000">
                                          <p:val>
                                            <p:strVal val="#ppt_x"/>
                                          </p:val>
                                        </p:tav>
                                      </p:tavLst>
                                    </p:anim>
                                    <p:animEffect transition="in" filter="wipe(right)">
                                      <p:cBhvr>
                                        <p:cTn id="25" dur="500"/>
                                        <p:tgtEl>
                                          <p:spTgt spid="16"/>
                                        </p:tgtEl>
                                      </p:cBhvr>
                                    </p:animEffect>
                                  </p:childTnLst>
                                </p:cTn>
                              </p:par>
                            </p:childTnLst>
                          </p:cTn>
                        </p:par>
                        <p:par>
                          <p:cTn id="26" fill="hold">
                            <p:stCondLst>
                              <p:cond delay="500"/>
                            </p:stCondLst>
                            <p:childTnLst>
                              <p:par>
                                <p:cTn id="27" presetID="1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ppt_x</p:attrName>
                                        </p:attrNameLst>
                                      </p:cBhvr>
                                      <p:tavLst>
                                        <p:tav tm="0">
                                          <p:val>
                                            <p:strVal val="#ppt_x-#ppt_w*1.125000"/>
                                          </p:val>
                                        </p:tav>
                                        <p:tav tm="100000">
                                          <p:val>
                                            <p:strVal val="#ppt_x"/>
                                          </p:val>
                                        </p:tav>
                                      </p:tavLst>
                                    </p:anim>
                                    <p:animEffect transition="in" filter="wipe(right)">
                                      <p:cBhvr>
                                        <p:cTn id="30" dur="500"/>
                                        <p:tgtEl>
                                          <p:spTgt spid="17"/>
                                        </p:tgtEl>
                                      </p:cBhvr>
                                    </p:animEffect>
                                  </p:childTnLst>
                                </p:cTn>
                              </p:par>
                            </p:childTnLst>
                          </p:cTn>
                        </p:par>
                        <p:par>
                          <p:cTn id="31" fill="hold">
                            <p:stCondLst>
                              <p:cond delay="1000"/>
                            </p:stCondLst>
                            <p:childTnLst>
                              <p:par>
                                <p:cTn id="32" presetID="12" presetClass="entr" presetSubtype="8"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p:tgtEl>
                                          <p:spTgt spid="18"/>
                                        </p:tgtEl>
                                        <p:attrNameLst>
                                          <p:attrName>ppt_x</p:attrName>
                                        </p:attrNameLst>
                                      </p:cBhvr>
                                      <p:tavLst>
                                        <p:tav tm="0">
                                          <p:val>
                                            <p:strVal val="#ppt_x-#ppt_w*1.125000"/>
                                          </p:val>
                                        </p:tav>
                                        <p:tav tm="100000">
                                          <p:val>
                                            <p:strVal val="#ppt_x"/>
                                          </p:val>
                                        </p:tav>
                                      </p:tavLst>
                                    </p:anim>
                                    <p:animEffect transition="in" filter="wipe(righ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p:tgtEl>
                                          <p:spTgt spid="33"/>
                                        </p:tgtEl>
                                        <p:attrNameLst>
                                          <p:attrName>ppt_x</p:attrName>
                                        </p:attrNameLst>
                                      </p:cBhvr>
                                      <p:tavLst>
                                        <p:tav tm="0">
                                          <p:val>
                                            <p:strVal val="#ppt_x-#ppt_w*1.125000"/>
                                          </p:val>
                                        </p:tav>
                                        <p:tav tm="100000">
                                          <p:val>
                                            <p:strVal val="#ppt_x"/>
                                          </p:val>
                                        </p:tav>
                                      </p:tavLst>
                                    </p:anim>
                                    <p:animEffect transition="in" filter="wipe(right)">
                                      <p:cBhvr>
                                        <p:cTn id="41" dur="500"/>
                                        <p:tgtEl>
                                          <p:spTgt spid="33"/>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98"/>
                                        </p:tgtEl>
                                        <p:attrNameLst>
                                          <p:attrName>style.visibility</p:attrName>
                                        </p:attrNameLst>
                                      </p:cBhvr>
                                      <p:to>
                                        <p:strVal val="visible"/>
                                      </p:to>
                                    </p:set>
                                    <p:anim calcmode="lin" valueType="num">
                                      <p:cBhvr>
                                        <p:cTn id="45" dur="500" fill="hold"/>
                                        <p:tgtEl>
                                          <p:spTgt spid="98"/>
                                        </p:tgtEl>
                                        <p:attrNameLst>
                                          <p:attrName>ppt_w</p:attrName>
                                        </p:attrNameLst>
                                      </p:cBhvr>
                                      <p:tavLst>
                                        <p:tav tm="0">
                                          <p:val>
                                            <p:fltVal val="0"/>
                                          </p:val>
                                        </p:tav>
                                        <p:tav tm="100000">
                                          <p:val>
                                            <p:strVal val="#ppt_w"/>
                                          </p:val>
                                        </p:tav>
                                      </p:tavLst>
                                    </p:anim>
                                    <p:anim calcmode="lin" valueType="num">
                                      <p:cBhvr>
                                        <p:cTn id="46" dur="500" fill="hold"/>
                                        <p:tgtEl>
                                          <p:spTgt spid="98"/>
                                        </p:tgtEl>
                                        <p:attrNameLst>
                                          <p:attrName>ppt_h</p:attrName>
                                        </p:attrNameLst>
                                      </p:cBhvr>
                                      <p:tavLst>
                                        <p:tav tm="0">
                                          <p:val>
                                            <p:fltVal val="0"/>
                                          </p:val>
                                        </p:tav>
                                        <p:tav tm="100000">
                                          <p:val>
                                            <p:strVal val="#ppt_h"/>
                                          </p:val>
                                        </p:tav>
                                      </p:tavLst>
                                    </p:anim>
                                    <p:animEffect transition="in" filter="fade">
                                      <p:cBhvr>
                                        <p:cTn id="47" dur="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92"/>
                                        </p:tgtEl>
                                        <p:attrNameLst>
                                          <p:attrName>style.visibility</p:attrName>
                                        </p:attrNameLst>
                                      </p:cBhvr>
                                      <p:to>
                                        <p:strVal val="visible"/>
                                      </p:to>
                                    </p:set>
                                    <p:anim calcmode="lin" valueType="num">
                                      <p:cBhvr>
                                        <p:cTn id="70" dur="500" fill="hold"/>
                                        <p:tgtEl>
                                          <p:spTgt spid="92"/>
                                        </p:tgtEl>
                                        <p:attrNameLst>
                                          <p:attrName>ppt_w</p:attrName>
                                        </p:attrNameLst>
                                      </p:cBhvr>
                                      <p:tavLst>
                                        <p:tav tm="0">
                                          <p:val>
                                            <p:fltVal val="0"/>
                                          </p:val>
                                        </p:tav>
                                        <p:tav tm="100000">
                                          <p:val>
                                            <p:strVal val="#ppt_w"/>
                                          </p:val>
                                        </p:tav>
                                      </p:tavLst>
                                    </p:anim>
                                    <p:anim calcmode="lin" valueType="num">
                                      <p:cBhvr>
                                        <p:cTn id="71" dur="500" fill="hold"/>
                                        <p:tgtEl>
                                          <p:spTgt spid="92"/>
                                        </p:tgtEl>
                                        <p:attrNameLst>
                                          <p:attrName>ppt_h</p:attrName>
                                        </p:attrNameLst>
                                      </p:cBhvr>
                                      <p:tavLst>
                                        <p:tav tm="0">
                                          <p:val>
                                            <p:fltVal val="0"/>
                                          </p:val>
                                        </p:tav>
                                        <p:tav tm="100000">
                                          <p:val>
                                            <p:strVal val="#ppt_h"/>
                                          </p:val>
                                        </p:tav>
                                      </p:tavLst>
                                    </p:anim>
                                    <p:animEffect transition="in" filter="fade">
                                      <p:cBhvr>
                                        <p:cTn id="7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DFFA790E-E40D-7349-9FD2-FB52C24D3878}"/>
              </a:ext>
            </a:extLst>
          </p:cNvPr>
          <p:cNvSpPr/>
          <p:nvPr/>
        </p:nvSpPr>
        <p:spPr>
          <a:xfrm>
            <a:off x="314904" y="849086"/>
            <a:ext cx="8514183" cy="521014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CF031141-80BC-0541-ADAF-0B2160C20425}"/>
              </a:ext>
            </a:extLst>
          </p:cNvPr>
          <p:cNvSpPr/>
          <p:nvPr/>
        </p:nvSpPr>
        <p:spPr>
          <a:xfrm>
            <a:off x="473525" y="2336419"/>
            <a:ext cx="8196943" cy="2219591"/>
          </a:xfrm>
          <a:prstGeom prst="rect">
            <a:avLst/>
          </a:prstGeom>
          <a:solidFill>
            <a:schemeClr val="accent1">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02C7D4A-72A8-5C42-8A76-EA354519FC8C}"/>
              </a:ext>
            </a:extLst>
          </p:cNvPr>
          <p:cNvSpPr>
            <a:spLocks noGrp="1"/>
          </p:cNvSpPr>
          <p:nvPr>
            <p:ph type="title"/>
          </p:nvPr>
        </p:nvSpPr>
        <p:spPr/>
        <p:txBody>
          <a:bodyPr/>
          <a:lstStyle/>
          <a:p>
            <a:r>
              <a:rPr kumimoji="1" lang="ja-JP" altLang="en-US"/>
              <a:t>人間とデジタル</a:t>
            </a:r>
          </a:p>
        </p:txBody>
      </p:sp>
      <p:sp>
        <p:nvSpPr>
          <p:cNvPr id="3" name="テキスト ボックス 2">
            <a:extLst>
              <a:ext uri="{FF2B5EF4-FFF2-40B4-BE49-F238E27FC236}">
                <a16:creationId xmlns:a16="http://schemas.microsoft.com/office/drawing/2014/main" id="{04D2DBFC-5919-9944-B3A9-0F484E9A04EF}"/>
              </a:ext>
            </a:extLst>
          </p:cNvPr>
          <p:cNvSpPr txBox="1"/>
          <p:nvPr/>
        </p:nvSpPr>
        <p:spPr>
          <a:xfrm>
            <a:off x="865954" y="1319413"/>
            <a:ext cx="2451312" cy="830997"/>
          </a:xfrm>
          <a:prstGeom prst="rect">
            <a:avLst/>
          </a:prstGeom>
          <a:noFill/>
        </p:spPr>
        <p:txBody>
          <a:bodyPr wrap="none" rtlCol="0">
            <a:spAutoFit/>
          </a:bodyPr>
          <a:lstStyle/>
          <a:p>
            <a:r>
              <a:rPr kumimoji="1" lang="ja-JP" altLang="en-US" sz="4800">
                <a:solidFill>
                  <a:schemeClr val="accent3">
                    <a:lumMod val="75000"/>
                  </a:schemeClr>
                </a:solidFill>
                <a:latin typeface="Meiryo" panose="020B0604030504040204" pitchFamily="34" charset="-128"/>
                <a:ea typeface="Meiryo" panose="020B0604030504040204" pitchFamily="34" charset="-128"/>
              </a:rPr>
              <a:t>０</a:t>
            </a:r>
            <a:r>
              <a:rPr kumimoji="1"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１</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3EDE4D26-B8EC-6749-B3C8-1C36019BB160}"/>
              </a:ext>
            </a:extLst>
          </p:cNvPr>
          <p:cNvSpPr txBox="1"/>
          <p:nvPr/>
        </p:nvSpPr>
        <p:spPr>
          <a:xfrm>
            <a:off x="865952" y="3132422"/>
            <a:ext cx="2451312" cy="830997"/>
          </a:xfrm>
          <a:prstGeom prst="rect">
            <a:avLst/>
          </a:prstGeom>
          <a:noFill/>
        </p:spPr>
        <p:txBody>
          <a:bodyPr wrap="none" rtlCol="0">
            <a:spAutoFit/>
          </a:bodyPr>
          <a:lstStyle/>
          <a:p>
            <a:r>
              <a:rPr kumimoji="1" lang="ja-JP" altLang="en-US" sz="4800">
                <a:solidFill>
                  <a:srgbClr val="1F33E8"/>
                </a:solidFill>
                <a:latin typeface="Meiryo" panose="020B0604030504040204" pitchFamily="34" charset="-128"/>
                <a:ea typeface="Meiryo" panose="020B0604030504040204" pitchFamily="34" charset="-128"/>
              </a:rPr>
              <a:t>１</a:t>
            </a:r>
            <a:r>
              <a:rPr kumimoji="1"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a:t>
            </a:r>
            <a:r>
              <a:rPr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９</a:t>
            </a:r>
            <a:endParaRPr kumimoji="1" lang="ja-JP" altLang="en-US" sz="4800">
              <a:solidFill>
                <a:srgbClr val="1F33E8"/>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91326B41-C24D-9447-86F0-36FDDFDBF829}"/>
              </a:ext>
            </a:extLst>
          </p:cNvPr>
          <p:cNvSpPr txBox="1"/>
          <p:nvPr/>
        </p:nvSpPr>
        <p:spPr>
          <a:xfrm>
            <a:off x="865952" y="4940772"/>
            <a:ext cx="2601994" cy="830997"/>
          </a:xfrm>
          <a:prstGeom prst="rect">
            <a:avLst/>
          </a:prstGeom>
          <a:noFill/>
        </p:spPr>
        <p:txBody>
          <a:bodyPr wrap="none" rtlCol="0">
            <a:spAutoFit/>
          </a:bodyPr>
          <a:lstStyle/>
          <a:p>
            <a:r>
              <a:rPr lang="ja-JP" altLang="en-US" sz="4800">
                <a:solidFill>
                  <a:schemeClr val="accent3">
                    <a:lumMod val="75000"/>
                  </a:schemeClr>
                </a:solidFill>
                <a:latin typeface="Meiryo" panose="020B0604030504040204" pitchFamily="34" charset="-128"/>
                <a:ea typeface="Meiryo" panose="020B0604030504040204" pitchFamily="34" charset="-128"/>
              </a:rPr>
              <a:t>９</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10</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736E2A01-D73A-DA4B-8FED-DE537773F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06375" y="2793451"/>
            <a:ext cx="1131249" cy="1315406"/>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3AA568C9-F843-B649-BF33-7DA46DF823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094399" y="4666519"/>
            <a:ext cx="955201" cy="1209116"/>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E3FC21BF-E560-4541-BB1B-A25C34B36B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094399" y="1006012"/>
            <a:ext cx="955201" cy="1209116"/>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26D68CE4-D421-CE44-9C91-32494153304B}"/>
              </a:ext>
            </a:extLst>
          </p:cNvPr>
          <p:cNvSpPr txBox="1"/>
          <p:nvPr/>
        </p:nvSpPr>
        <p:spPr>
          <a:xfrm>
            <a:off x="5746051" y="1092130"/>
            <a:ext cx="1787669"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創造性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発見や発明</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イノベーション</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芸術性や美意識</a:t>
            </a:r>
          </a:p>
        </p:txBody>
      </p:sp>
      <p:sp>
        <p:nvSpPr>
          <p:cNvPr id="11" name="テキスト ボックス 10">
            <a:extLst>
              <a:ext uri="{FF2B5EF4-FFF2-40B4-BE49-F238E27FC236}">
                <a16:creationId xmlns:a16="http://schemas.microsoft.com/office/drawing/2014/main" id="{13BD0FD4-0818-E348-97F1-F4A423CDB09B}"/>
              </a:ext>
            </a:extLst>
          </p:cNvPr>
          <p:cNvSpPr txBox="1"/>
          <p:nvPr/>
        </p:nvSpPr>
        <p:spPr>
          <a:xfrm>
            <a:off x="5788440" y="2886030"/>
            <a:ext cx="2146742" cy="1046440"/>
          </a:xfrm>
          <a:prstGeom prst="rect">
            <a:avLst/>
          </a:prstGeom>
          <a:noFill/>
        </p:spPr>
        <p:txBody>
          <a:bodyPr wrap="none" rtlCol="0">
            <a:spAutoFit/>
          </a:bodyPr>
          <a:lstStyle/>
          <a:p>
            <a:r>
              <a:rPr lang="ja-JP" altLang="en-US" sz="2000" b="1">
                <a:solidFill>
                  <a:srgbClr val="1F33E8"/>
                </a:solidFill>
                <a:latin typeface="Meiryo" panose="020B0604030504040204" pitchFamily="34" charset="-128"/>
                <a:ea typeface="Meiryo" panose="020B0604030504040204" pitchFamily="34" charset="-128"/>
              </a:rPr>
              <a:t>生産性</a:t>
            </a:r>
            <a:endParaRPr lang="en-US" altLang="ja-JP" sz="2000" b="1" dirty="0">
              <a:solidFill>
                <a:srgbClr val="1F33E8"/>
              </a:solidFill>
              <a:latin typeface="Meiryo" panose="020B0604030504040204" pitchFamily="34" charset="-128"/>
              <a:ea typeface="Meiryo" panose="020B0604030504040204" pitchFamily="34" charset="-128"/>
            </a:endParaRPr>
          </a:p>
          <a:p>
            <a:pPr marL="357188" indent="-357188">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効率化・スピード</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自動化・自律化</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コミュニケーション</a:t>
            </a:r>
            <a:endParaRPr lang="en-US" altLang="ja-JP" sz="1400" dirty="0">
              <a:solidFill>
                <a:srgbClr val="1F33E8"/>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EE86AA4-C2C9-8F47-94F6-8CA3F97CBE87}"/>
              </a:ext>
            </a:extLst>
          </p:cNvPr>
          <p:cNvSpPr txBox="1"/>
          <p:nvPr/>
        </p:nvSpPr>
        <p:spPr>
          <a:xfrm>
            <a:off x="5788440" y="4819747"/>
            <a:ext cx="1428596"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感受性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応用・転用</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発展・拡張</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決定・判断</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41DE0ACF-7CD8-A240-BFA0-E8977E1C223A}"/>
              </a:ext>
            </a:extLst>
          </p:cNvPr>
          <p:cNvSpPr txBox="1"/>
          <p:nvPr/>
        </p:nvSpPr>
        <p:spPr>
          <a:xfrm>
            <a:off x="4018001" y="3451154"/>
            <a:ext cx="1107996" cy="369332"/>
          </a:xfrm>
          <a:prstGeom prst="rect">
            <a:avLst/>
          </a:prstGeom>
          <a:noFill/>
        </p:spPr>
        <p:txBody>
          <a:bodyPr wrap="none" rtlCol="0">
            <a:spAutoFit/>
          </a:bodyPr>
          <a:lstStyle/>
          <a:p>
            <a:pPr algn="ctr"/>
            <a:r>
              <a:rPr kumimoji="1" lang="ja-JP" altLang="en-US" b="1">
                <a:solidFill>
                  <a:srgbClr val="1F33E8"/>
                </a:solidFill>
                <a:latin typeface="Meiryo" panose="020B0604030504040204" pitchFamily="34" charset="-128"/>
                <a:ea typeface="Meiryo" panose="020B0604030504040204" pitchFamily="34" charset="-128"/>
              </a:rPr>
              <a:t>デジタル</a:t>
            </a:r>
          </a:p>
        </p:txBody>
      </p:sp>
      <p:sp>
        <p:nvSpPr>
          <p:cNvPr id="15" name="上下矢印 14">
            <a:extLst>
              <a:ext uri="{FF2B5EF4-FFF2-40B4-BE49-F238E27FC236}">
                <a16:creationId xmlns:a16="http://schemas.microsoft.com/office/drawing/2014/main" id="{29EA3FA1-FFD7-0D42-AF37-6B09B3CDFCDE}"/>
              </a:ext>
            </a:extLst>
          </p:cNvPr>
          <p:cNvSpPr/>
          <p:nvPr/>
        </p:nvSpPr>
        <p:spPr>
          <a:xfrm>
            <a:off x="7977670" y="994278"/>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下矢印 15">
            <a:extLst>
              <a:ext uri="{FF2B5EF4-FFF2-40B4-BE49-F238E27FC236}">
                <a16:creationId xmlns:a16="http://schemas.microsoft.com/office/drawing/2014/main" id="{5249120D-3C3E-6949-AA89-3F0B67FA4DCA}"/>
              </a:ext>
            </a:extLst>
          </p:cNvPr>
          <p:cNvSpPr/>
          <p:nvPr/>
        </p:nvSpPr>
        <p:spPr>
          <a:xfrm>
            <a:off x="7977670" y="4666519"/>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03257252-4CFA-7A47-ACDD-18D25E3D1279}"/>
              </a:ext>
            </a:extLst>
          </p:cNvPr>
          <p:cNvSpPr txBox="1"/>
          <p:nvPr/>
        </p:nvSpPr>
        <p:spPr>
          <a:xfrm>
            <a:off x="7985246" y="2439754"/>
            <a:ext cx="553998" cy="1938992"/>
          </a:xfrm>
          <a:prstGeom prst="rect">
            <a:avLst/>
          </a:prstGeom>
          <a:noFill/>
        </p:spPr>
        <p:txBody>
          <a:bodyPr vert="eaVert" wrap="none" rtlCol="0">
            <a:spAutoFit/>
          </a:bodyPr>
          <a:lstStyle/>
          <a:p>
            <a:pPr algn="ctr"/>
            <a:r>
              <a:rPr kumimoji="1" lang="ja-JP" altLang="en-US" sz="1200">
                <a:solidFill>
                  <a:srgbClr val="1F33E8"/>
                </a:solidFill>
                <a:latin typeface="Meiryo" panose="020B0604030504040204" pitchFamily="34" charset="-128"/>
                <a:ea typeface="Meiryo" panose="020B0604030504040204" pitchFamily="34" charset="-128"/>
              </a:rPr>
              <a:t>人間にしかできないコトへ</a:t>
            </a:r>
            <a:endParaRPr kumimoji="1" lang="en-US" altLang="ja-JP" sz="1200" dirty="0">
              <a:solidFill>
                <a:srgbClr val="1F33E8"/>
              </a:solidFill>
              <a:latin typeface="Meiryo" panose="020B0604030504040204" pitchFamily="34" charset="-128"/>
              <a:ea typeface="Meiryo" panose="020B0604030504040204" pitchFamily="34" charset="-128"/>
            </a:endParaRPr>
          </a:p>
          <a:p>
            <a:pPr algn="ctr"/>
            <a:r>
              <a:rPr kumimoji="1" lang="ja-JP" altLang="en-US" sz="1200">
                <a:solidFill>
                  <a:srgbClr val="1F33E8"/>
                </a:solidFill>
                <a:latin typeface="Meiryo" panose="020B0604030504040204" pitchFamily="34" charset="-128"/>
                <a:ea typeface="Meiryo" panose="020B0604030504040204" pitchFamily="34" charset="-128"/>
              </a:rPr>
              <a:t>時間と意識をシフトさせる</a:t>
            </a:r>
          </a:p>
        </p:txBody>
      </p:sp>
      <p:sp>
        <p:nvSpPr>
          <p:cNvPr id="18" name="テキスト ボックス 17">
            <a:extLst>
              <a:ext uri="{FF2B5EF4-FFF2-40B4-BE49-F238E27FC236}">
                <a16:creationId xmlns:a16="http://schemas.microsoft.com/office/drawing/2014/main" id="{B4330B1D-0989-FB42-A8EB-CE450101220C}"/>
              </a:ext>
            </a:extLst>
          </p:cNvPr>
          <p:cNvSpPr txBox="1"/>
          <p:nvPr/>
        </p:nvSpPr>
        <p:spPr>
          <a:xfrm>
            <a:off x="634768" y="6139372"/>
            <a:ext cx="7874463" cy="523220"/>
          </a:xfrm>
          <a:prstGeom prst="rect">
            <a:avLst/>
          </a:prstGeom>
          <a:noFill/>
        </p:spPr>
        <p:txBody>
          <a:bodyPr wrap="none" rtlCol="0">
            <a:spAutoFit/>
          </a:bodyPr>
          <a:lstStyle/>
          <a:p>
            <a:r>
              <a:rPr lang="en-US" altLang="ja-JP" sz="2800" dirty="0">
                <a:solidFill>
                  <a:srgbClr val="7030A0"/>
                </a:solidFill>
                <a:latin typeface="Meiryo" panose="020B0604030504040204" pitchFamily="34" charset="-128"/>
                <a:ea typeface="Meiryo" panose="020B0604030504040204" pitchFamily="34" charset="-128"/>
              </a:rPr>
              <a:t>DX</a:t>
            </a:r>
            <a:r>
              <a:rPr lang="ja-JP" altLang="en-US" sz="2800">
                <a:solidFill>
                  <a:srgbClr val="7030A0"/>
                </a:solidFill>
                <a:latin typeface="Meiryo" panose="020B0604030504040204" pitchFamily="34" charset="-128"/>
                <a:ea typeface="Meiryo" panose="020B0604030504040204" pitchFamily="34" charset="-128"/>
              </a:rPr>
              <a:t>とは、こういう企業の文化や風土を作ること</a:t>
            </a:r>
            <a:endParaRPr kumimoji="1" lang="ja-JP" altLang="en-US" sz="2800">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679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2E207CF3-D0D7-FD4B-B084-F3389D779904}"/>
              </a:ext>
            </a:extLst>
          </p:cNvPr>
          <p:cNvSpPr/>
          <p:nvPr/>
        </p:nvSpPr>
        <p:spPr>
          <a:xfrm>
            <a:off x="304153" y="5523516"/>
            <a:ext cx="4267848" cy="85067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8F4A1C27-9DAB-AF46-ADD3-37D89EF48FC9}"/>
              </a:ext>
            </a:extLst>
          </p:cNvPr>
          <p:cNvSpPr/>
          <p:nvPr/>
        </p:nvSpPr>
        <p:spPr>
          <a:xfrm>
            <a:off x="4572000" y="5531642"/>
            <a:ext cx="4267848" cy="85067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DEDD9BF3-595A-BA41-B339-80132727B971}"/>
              </a:ext>
            </a:extLst>
          </p:cNvPr>
          <p:cNvSpPr/>
          <p:nvPr/>
        </p:nvSpPr>
        <p:spPr>
          <a:xfrm>
            <a:off x="304152" y="929171"/>
            <a:ext cx="8535695" cy="438929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F6526D5-D273-A54E-A4B8-4D522FE53DC0}"/>
              </a:ext>
            </a:extLst>
          </p:cNvPr>
          <p:cNvSpPr>
            <a:spLocks noGrp="1"/>
          </p:cNvSpPr>
          <p:nvPr>
            <p:ph type="title"/>
          </p:nvPr>
        </p:nvSpPr>
        <p:spPr/>
        <p:txBody>
          <a:bodyPr/>
          <a:lstStyle/>
          <a:p>
            <a:r>
              <a:rPr lang="ja-JP" altLang="en-US"/>
              <a:t>デジタル化と</a:t>
            </a:r>
            <a:r>
              <a:rPr lang="en-US" altLang="ja-JP" dirty="0"/>
              <a:t>DX</a:t>
            </a:r>
            <a:r>
              <a:rPr lang="ja-JP" altLang="en-US"/>
              <a:t>の違い</a:t>
            </a:r>
            <a:endParaRPr kumimoji="1" lang="ja-JP" altLang="en-US"/>
          </a:p>
        </p:txBody>
      </p:sp>
      <p:sp>
        <p:nvSpPr>
          <p:cNvPr id="3" name="正方形/長方形 2">
            <a:extLst>
              <a:ext uri="{FF2B5EF4-FFF2-40B4-BE49-F238E27FC236}">
                <a16:creationId xmlns:a16="http://schemas.microsoft.com/office/drawing/2014/main" id="{998D2458-EC89-424B-A8ED-B07FF802CA7B}"/>
              </a:ext>
            </a:extLst>
          </p:cNvPr>
          <p:cNvSpPr/>
          <p:nvPr/>
        </p:nvSpPr>
        <p:spPr>
          <a:xfrm>
            <a:off x="1183265" y="2987042"/>
            <a:ext cx="3388736" cy="21093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33554A3-E452-B14E-86E4-362A62883509}"/>
              </a:ext>
            </a:extLst>
          </p:cNvPr>
          <p:cNvSpPr/>
          <p:nvPr/>
        </p:nvSpPr>
        <p:spPr>
          <a:xfrm>
            <a:off x="4572001" y="2987043"/>
            <a:ext cx="3388736" cy="210934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36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2FFDC01-0BF0-A749-B1D3-8B408CD26653}"/>
              </a:ext>
            </a:extLst>
          </p:cNvPr>
          <p:cNvSpPr txBox="1"/>
          <p:nvPr/>
        </p:nvSpPr>
        <p:spPr>
          <a:xfrm>
            <a:off x="3169921" y="3206228"/>
            <a:ext cx="2804160" cy="646331"/>
          </a:xfrm>
          <a:prstGeom prst="rect">
            <a:avLst/>
          </a:prstGeom>
          <a:noFill/>
        </p:spPr>
        <p:txBody>
          <a:bodyPr wrap="square" rtlCol="0">
            <a:spAutoFit/>
          </a:bodyPr>
          <a:lstStyle/>
          <a:p>
            <a:pPr algn="ctr"/>
            <a:r>
              <a:rPr kumimoji="1"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p>
        </p:txBody>
      </p:sp>
      <p:sp>
        <p:nvSpPr>
          <p:cNvPr id="10" name="テキスト ボックス 9">
            <a:extLst>
              <a:ext uri="{FF2B5EF4-FFF2-40B4-BE49-F238E27FC236}">
                <a16:creationId xmlns:a16="http://schemas.microsoft.com/office/drawing/2014/main" id="{E745BD8F-4D27-1B49-8F93-C3C9643D1F6D}"/>
              </a:ext>
            </a:extLst>
          </p:cNvPr>
          <p:cNvSpPr txBox="1"/>
          <p:nvPr/>
        </p:nvSpPr>
        <p:spPr>
          <a:xfrm>
            <a:off x="1183265" y="3951431"/>
            <a:ext cx="3388736" cy="461665"/>
          </a:xfrm>
          <a:prstGeom prst="rect">
            <a:avLst/>
          </a:prstGeom>
          <a:noFill/>
        </p:spPr>
        <p:txBody>
          <a:bodyPr wrap="squar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デジタイゼーション</a:t>
            </a:r>
          </a:p>
        </p:txBody>
      </p:sp>
      <p:sp>
        <p:nvSpPr>
          <p:cNvPr id="11" name="テキスト ボックス 10">
            <a:extLst>
              <a:ext uri="{FF2B5EF4-FFF2-40B4-BE49-F238E27FC236}">
                <a16:creationId xmlns:a16="http://schemas.microsoft.com/office/drawing/2014/main" id="{90E117E7-9F02-204F-A187-95DA8045BCDB}"/>
              </a:ext>
            </a:extLst>
          </p:cNvPr>
          <p:cNvSpPr txBox="1"/>
          <p:nvPr/>
        </p:nvSpPr>
        <p:spPr>
          <a:xfrm>
            <a:off x="1183266" y="4525458"/>
            <a:ext cx="3388736"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効率化のためのデジタル技術の活用</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3951AD44-BDDD-414D-9EF7-FFE3A3838BBA}"/>
              </a:ext>
            </a:extLst>
          </p:cNvPr>
          <p:cNvSpPr txBox="1"/>
          <p:nvPr/>
        </p:nvSpPr>
        <p:spPr>
          <a:xfrm>
            <a:off x="304153" y="1113227"/>
            <a:ext cx="8535694" cy="646331"/>
          </a:xfrm>
          <a:prstGeom prst="rect">
            <a:avLst/>
          </a:prstGeom>
          <a:noFill/>
        </p:spPr>
        <p:txBody>
          <a:bodyPr wrap="square" rtlCol="0">
            <a:spAutoFit/>
          </a:bodyPr>
          <a:lstStyle/>
          <a:p>
            <a:pPr algn="ctr"/>
            <a:r>
              <a:rPr kumimoji="1"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デジタル・トランスフォームーション</a:t>
            </a:r>
          </a:p>
        </p:txBody>
      </p:sp>
      <p:sp>
        <p:nvSpPr>
          <p:cNvPr id="14" name="テキスト ボックス 13">
            <a:extLst>
              <a:ext uri="{FF2B5EF4-FFF2-40B4-BE49-F238E27FC236}">
                <a16:creationId xmlns:a16="http://schemas.microsoft.com/office/drawing/2014/main" id="{1F424EF3-19B9-394A-8C89-C2418A3082EB}"/>
              </a:ext>
            </a:extLst>
          </p:cNvPr>
          <p:cNvSpPr txBox="1"/>
          <p:nvPr/>
        </p:nvSpPr>
        <p:spPr>
          <a:xfrm>
            <a:off x="1183263" y="2606399"/>
            <a:ext cx="3388737" cy="338554"/>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業務</a:t>
            </a:r>
            <a:r>
              <a:rPr kumimoji="1" lang="ja-JP" altLang="en-US" sz="1600">
                <a:solidFill>
                  <a:schemeClr val="bg1"/>
                </a:solidFill>
                <a:latin typeface="Meiryo" panose="020B0604030504040204" pitchFamily="34" charset="-128"/>
                <a:ea typeface="Meiryo" panose="020B0604030504040204" pitchFamily="34" charset="-128"/>
              </a:rPr>
              <a:t>手順の見直しや組織の再編</a:t>
            </a:r>
          </a:p>
        </p:txBody>
      </p:sp>
      <p:sp>
        <p:nvSpPr>
          <p:cNvPr id="15" name="テキスト ボックス 14">
            <a:extLst>
              <a:ext uri="{FF2B5EF4-FFF2-40B4-BE49-F238E27FC236}">
                <a16:creationId xmlns:a16="http://schemas.microsoft.com/office/drawing/2014/main" id="{F0C120AC-BE5A-1448-86EA-23FB2F8C6A16}"/>
              </a:ext>
            </a:extLst>
          </p:cNvPr>
          <p:cNvSpPr txBox="1"/>
          <p:nvPr/>
        </p:nvSpPr>
        <p:spPr>
          <a:xfrm>
            <a:off x="4571999" y="2606399"/>
            <a:ext cx="3388735"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事業目的やビジネスモデルの変革</a:t>
            </a:r>
          </a:p>
        </p:txBody>
      </p:sp>
      <p:sp>
        <p:nvSpPr>
          <p:cNvPr id="16" name="正方形/長方形 15">
            <a:extLst>
              <a:ext uri="{FF2B5EF4-FFF2-40B4-BE49-F238E27FC236}">
                <a16:creationId xmlns:a16="http://schemas.microsoft.com/office/drawing/2014/main" id="{D3505948-AC2C-BF41-A325-A492B68F2A77}"/>
              </a:ext>
            </a:extLst>
          </p:cNvPr>
          <p:cNvSpPr/>
          <p:nvPr/>
        </p:nvSpPr>
        <p:spPr>
          <a:xfrm>
            <a:off x="294100" y="1692106"/>
            <a:ext cx="8535696" cy="584775"/>
          </a:xfrm>
          <a:prstGeom prst="rect">
            <a:avLst/>
          </a:prstGeom>
        </p:spPr>
        <p:txBody>
          <a:bodyPr wrap="square">
            <a:spAutoFit/>
          </a:bodyPr>
          <a:lstStyle/>
          <a:p>
            <a:pPr algn="ctr"/>
            <a:r>
              <a:rPr lang="ja-JP" altLang="en-US" sz="3200" b="1">
                <a:solidFill>
                  <a:schemeClr val="bg1"/>
                </a:solidFill>
                <a:latin typeface="Meiryo" panose="020B0604030504040204" pitchFamily="34" charset="-128"/>
                <a:ea typeface="Meiryo" panose="020B0604030504040204" pitchFamily="34" charset="-128"/>
              </a:rPr>
              <a:t>アジャイル企業へ変わること</a:t>
            </a:r>
            <a:endParaRPr lang="ja-JP" altLang="en-US" sz="3200">
              <a:solidFill>
                <a:schemeClr val="bg1"/>
              </a:solidFill>
            </a:endParaRPr>
          </a:p>
        </p:txBody>
      </p:sp>
      <p:sp>
        <p:nvSpPr>
          <p:cNvPr id="19" name="テキスト ボックス 18">
            <a:extLst>
              <a:ext uri="{FF2B5EF4-FFF2-40B4-BE49-F238E27FC236}">
                <a16:creationId xmlns:a16="http://schemas.microsoft.com/office/drawing/2014/main" id="{970E1383-762F-E844-85D5-6ACFB11BDCBE}"/>
              </a:ext>
            </a:extLst>
          </p:cNvPr>
          <p:cNvSpPr txBox="1"/>
          <p:nvPr/>
        </p:nvSpPr>
        <p:spPr>
          <a:xfrm>
            <a:off x="304152" y="5768239"/>
            <a:ext cx="3668341"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デジタルが前提</a:t>
            </a:r>
          </a:p>
        </p:txBody>
      </p:sp>
      <p:sp>
        <p:nvSpPr>
          <p:cNvPr id="20" name="テキスト ボックス 19">
            <a:extLst>
              <a:ext uri="{FF2B5EF4-FFF2-40B4-BE49-F238E27FC236}">
                <a16:creationId xmlns:a16="http://schemas.microsoft.com/office/drawing/2014/main" id="{CD1016E4-6421-FF43-AEE7-C011F43DAAA4}"/>
              </a:ext>
            </a:extLst>
          </p:cNvPr>
          <p:cNvSpPr txBox="1"/>
          <p:nvPr/>
        </p:nvSpPr>
        <p:spPr>
          <a:xfrm>
            <a:off x="5171505" y="5768238"/>
            <a:ext cx="3668341"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変化が早く将来の予測が困難</a:t>
            </a:r>
          </a:p>
        </p:txBody>
      </p:sp>
      <p:sp>
        <p:nvSpPr>
          <p:cNvPr id="21" name="テキスト ボックス 20">
            <a:extLst>
              <a:ext uri="{FF2B5EF4-FFF2-40B4-BE49-F238E27FC236}">
                <a16:creationId xmlns:a16="http://schemas.microsoft.com/office/drawing/2014/main" id="{9D5555A4-3AF9-E143-9C74-FCEA74A4B708}"/>
              </a:ext>
            </a:extLst>
          </p:cNvPr>
          <p:cNvSpPr txBox="1"/>
          <p:nvPr/>
        </p:nvSpPr>
        <p:spPr>
          <a:xfrm>
            <a:off x="3149816" y="5608815"/>
            <a:ext cx="2824265" cy="769441"/>
          </a:xfrm>
          <a:prstGeom prst="rect">
            <a:avLst/>
          </a:prstGeom>
          <a:noFill/>
        </p:spPr>
        <p:txBody>
          <a:bodyPr wrap="square" rtlCol="0">
            <a:spAutoFit/>
          </a:bodyPr>
          <a:lstStyle/>
          <a:p>
            <a:pPr algn="ctr"/>
            <a:r>
              <a:rPr kumimoji="1" lang="en-US" altLang="ja-JP" sz="2000" b="1" dirty="0">
                <a:solidFill>
                  <a:schemeClr val="bg1"/>
                </a:solidFill>
                <a:latin typeface="Meiryo" panose="020B0604030504040204" pitchFamily="34" charset="-128"/>
                <a:ea typeface="Meiryo" panose="020B0604030504040204" pitchFamily="34" charset="-128"/>
              </a:rPr>
              <a:t>VUCA</a:t>
            </a:r>
          </a:p>
          <a:p>
            <a:pPr algn="ctr"/>
            <a:r>
              <a:rPr kumimoji="1" lang="ja-JP" altLang="en-US" sz="1600" b="1">
                <a:solidFill>
                  <a:schemeClr val="bg1"/>
                </a:solidFill>
                <a:latin typeface="Meiryo" panose="020B0604030504040204" pitchFamily="34" charset="-128"/>
                <a:ea typeface="Meiryo" panose="020B0604030504040204" pitchFamily="34" charset="-128"/>
              </a:rPr>
              <a:t>な</a:t>
            </a:r>
            <a:r>
              <a:rPr kumimoji="1" lang="ja-JP" altLang="en-US" sz="2400" b="1">
                <a:solidFill>
                  <a:schemeClr val="bg1"/>
                </a:solidFill>
                <a:latin typeface="Meiryo" panose="020B0604030504040204" pitchFamily="34" charset="-128"/>
                <a:ea typeface="Meiryo" panose="020B0604030504040204" pitchFamily="34" charset="-128"/>
              </a:rPr>
              <a:t>社会</a:t>
            </a:r>
          </a:p>
        </p:txBody>
      </p:sp>
      <p:sp>
        <p:nvSpPr>
          <p:cNvPr id="22" name="下矢印 21">
            <a:extLst>
              <a:ext uri="{FF2B5EF4-FFF2-40B4-BE49-F238E27FC236}">
                <a16:creationId xmlns:a16="http://schemas.microsoft.com/office/drawing/2014/main" id="{42BB5F1F-FDFF-FC42-83D5-F7054D86B201}"/>
              </a:ext>
            </a:extLst>
          </p:cNvPr>
          <p:cNvSpPr/>
          <p:nvPr/>
        </p:nvSpPr>
        <p:spPr>
          <a:xfrm>
            <a:off x="3760544" y="5244864"/>
            <a:ext cx="1622909" cy="33384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612B955D-7267-814C-8A50-255428475464}"/>
              </a:ext>
            </a:extLst>
          </p:cNvPr>
          <p:cNvSpPr txBox="1"/>
          <p:nvPr/>
        </p:nvSpPr>
        <p:spPr>
          <a:xfrm>
            <a:off x="4572001" y="3951431"/>
            <a:ext cx="3388735" cy="461665"/>
          </a:xfrm>
          <a:prstGeom prst="rect">
            <a:avLst/>
          </a:prstGeom>
          <a:noFill/>
        </p:spPr>
        <p:txBody>
          <a:bodyPr wrap="squar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デジタライゼーション</a:t>
            </a:r>
          </a:p>
        </p:txBody>
      </p:sp>
      <p:sp>
        <p:nvSpPr>
          <p:cNvPr id="6" name="テキスト ボックス 5">
            <a:extLst>
              <a:ext uri="{FF2B5EF4-FFF2-40B4-BE49-F238E27FC236}">
                <a16:creationId xmlns:a16="http://schemas.microsoft.com/office/drawing/2014/main" id="{5CADEB18-8FF7-084C-A029-EB31769CDC1A}"/>
              </a:ext>
            </a:extLst>
          </p:cNvPr>
          <p:cNvSpPr txBox="1"/>
          <p:nvPr/>
        </p:nvSpPr>
        <p:spPr>
          <a:xfrm>
            <a:off x="4572000" y="4525459"/>
            <a:ext cx="3388736"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変革を伴うデジタル技術の活用</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6C90E8E-A3D5-BE46-95EA-B4DEEFEEC1C8}"/>
              </a:ext>
            </a:extLst>
          </p:cNvPr>
          <p:cNvSpPr txBox="1"/>
          <p:nvPr/>
        </p:nvSpPr>
        <p:spPr>
          <a:xfrm>
            <a:off x="1008262" y="2209336"/>
            <a:ext cx="7127475" cy="338554"/>
          </a:xfrm>
          <a:prstGeom prst="rect">
            <a:avLst/>
          </a:prstGeom>
          <a:noFill/>
        </p:spPr>
        <p:txBody>
          <a:bodyPr wrap="square" rtlCol="0">
            <a:spAutoFit/>
          </a:bodyPr>
          <a:lstStyle/>
          <a:p>
            <a:pPr algn="ctr"/>
            <a:r>
              <a:rPr lang="ja-JP" altLang="en-US" sz="1600" b="1">
                <a:solidFill>
                  <a:schemeClr val="bg1"/>
                </a:solidFill>
                <a:latin typeface="Meiryo" panose="020B0604030504040204" pitchFamily="34" charset="-128"/>
                <a:ea typeface="Meiryo" panose="020B0604030504040204" pitchFamily="34" charset="-128"/>
              </a:rPr>
              <a:t>変化に俊敏に対処できる</a:t>
            </a:r>
            <a:r>
              <a:rPr kumimoji="1" lang="ja-JP" altLang="en-US" sz="1600" b="1">
                <a:solidFill>
                  <a:schemeClr val="bg1"/>
                </a:solidFill>
                <a:latin typeface="Meiryo" panose="020B0604030504040204" pitchFamily="34" charset="-128"/>
                <a:ea typeface="Meiryo" panose="020B0604030504040204" pitchFamily="34" charset="-128"/>
              </a:rPr>
              <a:t>企業の文化や風土への変革</a:t>
            </a:r>
          </a:p>
        </p:txBody>
      </p:sp>
    </p:spTree>
    <p:extLst>
      <p:ext uri="{BB962C8B-B14F-4D97-AF65-F5344CB8AC3E}">
        <p14:creationId xmlns:p14="http://schemas.microsoft.com/office/powerpoint/2010/main" val="1636226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DD51B0DA-846B-1147-9219-E1DBC68B8E7F}"/>
              </a:ext>
            </a:extLst>
          </p:cNvPr>
          <p:cNvSpPr/>
          <p:nvPr/>
        </p:nvSpPr>
        <p:spPr>
          <a:xfrm>
            <a:off x="4687595" y="881716"/>
            <a:ext cx="4117551" cy="562315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59D0A65-F5D5-244E-84CD-B804EC8F69EC}"/>
              </a:ext>
            </a:extLst>
          </p:cNvPr>
          <p:cNvSpPr/>
          <p:nvPr/>
        </p:nvSpPr>
        <p:spPr>
          <a:xfrm>
            <a:off x="338854" y="881717"/>
            <a:ext cx="4117551" cy="562315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BCF1834-86F4-DF4F-A7C3-5CE6566D8F59}"/>
              </a:ext>
            </a:extLst>
          </p:cNvPr>
          <p:cNvSpPr>
            <a:spLocks noGrp="1"/>
          </p:cNvSpPr>
          <p:nvPr>
            <p:ph type="title"/>
          </p:nvPr>
        </p:nvSpPr>
        <p:spPr/>
        <p:txBody>
          <a:bodyPr/>
          <a:lstStyle/>
          <a:p>
            <a:r>
              <a:rPr lang="ja-JP" altLang="ja-JP"/>
              <a:t>「文化や風土を変える」とは具体的に何を変えるのか </a:t>
            </a:r>
            <a:endParaRPr kumimoji="1" lang="ja-JP" altLang="en-US"/>
          </a:p>
        </p:txBody>
      </p:sp>
      <p:sp>
        <p:nvSpPr>
          <p:cNvPr id="3" name="正方形/長方形 2">
            <a:extLst>
              <a:ext uri="{FF2B5EF4-FFF2-40B4-BE49-F238E27FC236}">
                <a16:creationId xmlns:a16="http://schemas.microsoft.com/office/drawing/2014/main" id="{F00B1A23-1A21-2F41-A3B3-97528B99CD2C}"/>
              </a:ext>
            </a:extLst>
          </p:cNvPr>
          <p:cNvSpPr/>
          <p:nvPr/>
        </p:nvSpPr>
        <p:spPr>
          <a:xfrm>
            <a:off x="619300" y="1576989"/>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現場の意見を尊重するが、判断は上司が行い、上意下達で実行させる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正方形/長方形 3">
            <a:extLst>
              <a:ext uri="{FF2B5EF4-FFF2-40B4-BE49-F238E27FC236}">
                <a16:creationId xmlns:a16="http://schemas.microsoft.com/office/drawing/2014/main" id="{47C1CBC6-2384-C144-A584-34E34A0F81F0}"/>
              </a:ext>
            </a:extLst>
          </p:cNvPr>
          <p:cNvSpPr/>
          <p:nvPr/>
        </p:nvSpPr>
        <p:spPr>
          <a:xfrm>
            <a:off x="4987639" y="1576989"/>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ポリシーとビジョンを共有し、判断と行動は現場の個人・チームを信頼して任せる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FA392AB4-B742-694B-B299-059B01057A02}"/>
              </a:ext>
            </a:extLst>
          </p:cNvPr>
          <p:cNvSpPr/>
          <p:nvPr/>
        </p:nvSpPr>
        <p:spPr>
          <a:xfrm>
            <a:off x="619300" y="2075536"/>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職場</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、上下関係、手続きやルールなどの形式を尊重すれば、成果は結果としてついてくると考える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2518F1C-A83E-8E47-80CD-0255573BD278}"/>
              </a:ext>
            </a:extLst>
          </p:cNvPr>
          <p:cNvSpPr/>
          <p:nvPr/>
        </p:nvSpPr>
        <p:spPr>
          <a:xfrm>
            <a:off x="4987639" y="2075536"/>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成果を達成するために、これまでのやり方に拘らず、新しいやり方を積極的に試してみる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910AA1F7-4A96-A145-A993-BF2ECC00844E}"/>
              </a:ext>
            </a:extLst>
          </p:cNvPr>
          <p:cNvSpPr/>
          <p:nvPr/>
        </p:nvSpPr>
        <p:spPr>
          <a:xfrm>
            <a:off x="619300" y="2579687"/>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調和や一致を重視し、根回しや調整で、時間をかけてでも、全員合意を達成する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245CB485-1A74-2F4B-B7BF-8036725B4322}"/>
              </a:ext>
            </a:extLst>
          </p:cNvPr>
          <p:cNvSpPr/>
          <p:nvPr/>
        </p:nvSpPr>
        <p:spPr>
          <a:xfrm>
            <a:off x="4987639" y="2579687"/>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多様な意見を重視し、リーダーシップで短期間で判断・実行し、ふり返り、改善を高速に繰り返す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6D011639-EEBF-C449-A81A-724794E51F40}"/>
              </a:ext>
            </a:extLst>
          </p:cNvPr>
          <p:cNvSpPr/>
          <p:nvPr/>
        </p:nvSpPr>
        <p:spPr>
          <a:xfrm>
            <a:off x="619300" y="3083149"/>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アナログ前提の時代のルールや慣習に無自覚・無批判に従い、判断する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EEA1A44F-7736-DB48-A017-11BEA4015DC0}"/>
              </a:ext>
            </a:extLst>
          </p:cNvPr>
          <p:cNvSpPr/>
          <p:nvPr/>
        </p:nvSpPr>
        <p:spPr>
          <a:xfrm>
            <a:off x="4987639" y="3083149"/>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デジタル前提の時代の常識を積極的に咀嚼し、これまでのルールや慣例に拘らず最適な判断を下す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6D82C69F-DE91-4442-A3FC-C44C5AE6021C}"/>
              </a:ext>
            </a:extLst>
          </p:cNvPr>
          <p:cNvSpPr/>
          <p:nvPr/>
        </p:nvSpPr>
        <p:spPr>
          <a:xfrm>
            <a:off x="619300" y="4588795"/>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人手や紙の書類のやり取りを前提とした業務手順をそのままに、デジタルツールを適用する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7524C9DA-DB58-9343-BDEA-8028484239D3}"/>
              </a:ext>
            </a:extLst>
          </p:cNvPr>
          <p:cNvSpPr/>
          <p:nvPr/>
        </p:nvSpPr>
        <p:spPr>
          <a:xfrm>
            <a:off x="4987639" y="4588795"/>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デジタルを前提に業務手順を見直し、デジタルツールに最適化された手順を適用する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2BFE2A69-6929-D346-9AAE-04B593D9F481}"/>
              </a:ext>
            </a:extLst>
          </p:cNvPr>
          <p:cNvSpPr/>
          <p:nvPr/>
        </p:nvSpPr>
        <p:spPr>
          <a:xfrm>
            <a:off x="619300" y="4085847"/>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直接の対面やリアルな会場でのセミナーの延長で、</a:t>
            </a:r>
            <a:r>
              <a:rPr lang="en-US" altLang="ja-JP" sz="1200" dirty="0">
                <a:solidFill>
                  <a:srgbClr val="FFFFFF"/>
                </a:solidFill>
                <a:latin typeface="Meiryo" panose="020B0604030504040204" pitchFamily="34" charset="-128"/>
                <a:ea typeface="Meiryo" panose="020B0604030504040204" pitchFamily="34" charset="-128"/>
                <a:cs typeface="ＭＳ Ｐゴシック"/>
              </a:rPr>
              <a:t>Web</a:t>
            </a:r>
            <a:r>
              <a:rPr lang="ja-JP" altLang="en-US" sz="1200">
                <a:solidFill>
                  <a:srgbClr val="FFFFFF"/>
                </a:solidFill>
                <a:latin typeface="Meiryo" panose="020B0604030504040204" pitchFamily="34" charset="-128"/>
                <a:ea typeface="Meiryo" panose="020B0604030504040204" pitchFamily="34" charset="-128"/>
                <a:cs typeface="ＭＳ Ｐゴシック"/>
              </a:rPr>
              <a:t>会議を使って、お客様と商談する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FD346966-82B3-FC44-BD6D-1B3957A09C02}"/>
              </a:ext>
            </a:extLst>
          </p:cNvPr>
          <p:cNvSpPr/>
          <p:nvPr/>
        </p:nvSpPr>
        <p:spPr>
          <a:xfrm>
            <a:off x="4987639" y="4085847"/>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rgbClr val="FFFFFF"/>
                </a:solidFill>
                <a:latin typeface="Meiryo" panose="020B0604030504040204" pitchFamily="34" charset="-128"/>
                <a:ea typeface="Meiryo" panose="020B0604030504040204" pitchFamily="34" charset="-128"/>
                <a:cs typeface="ＭＳ Ｐゴシック"/>
              </a:rPr>
              <a:t>SNS</a:t>
            </a:r>
            <a:r>
              <a:rPr lang="ja-JP" altLang="en-US" sz="1200">
                <a:solidFill>
                  <a:srgbClr val="FFFFFF"/>
                </a:solidFill>
                <a:latin typeface="Meiryo" panose="020B0604030504040204" pitchFamily="34" charset="-128"/>
                <a:ea typeface="Meiryo" panose="020B0604030504040204" pitchFamily="34" charset="-128"/>
                <a:cs typeface="ＭＳ Ｐゴシック"/>
              </a:rPr>
              <a:t>や</a:t>
            </a:r>
            <a:r>
              <a:rPr lang="en-US" altLang="ja-JP" sz="1200" dirty="0">
                <a:solidFill>
                  <a:srgbClr val="FFFFFF"/>
                </a:solidFill>
                <a:latin typeface="Meiryo" panose="020B0604030504040204" pitchFamily="34" charset="-128"/>
                <a:ea typeface="Meiryo" panose="020B0604030504040204" pitchFamily="34" charset="-128"/>
                <a:cs typeface="ＭＳ Ｐゴシック"/>
              </a:rPr>
              <a:t>Web</a:t>
            </a:r>
            <a:r>
              <a:rPr lang="ja-JP" altLang="en-US" sz="1200">
                <a:solidFill>
                  <a:srgbClr val="FFFFFF"/>
                </a:solidFill>
                <a:latin typeface="Meiryo" panose="020B0604030504040204" pitchFamily="34" charset="-128"/>
                <a:ea typeface="Meiryo" panose="020B0604030504040204" pitchFamily="34" charset="-128"/>
                <a:cs typeface="ＭＳ Ｐゴシック"/>
              </a:rPr>
              <a:t>会議、リアルな対面やセミナーなどを目的に応じて使い分け、最適に組み合わせる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44FC2677-63F5-514B-81F3-069847725D16}"/>
              </a:ext>
            </a:extLst>
          </p:cNvPr>
          <p:cNvSpPr/>
          <p:nvPr/>
        </p:nvSpPr>
        <p:spPr>
          <a:xfrm>
            <a:off x="619300" y="3584498"/>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／デジタルを</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難しい</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と遠ざけ、自発的に学ぼうとせず、従来のやり方に固執する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3A4A7653-9701-244A-819D-F32EBB839AAB}"/>
              </a:ext>
            </a:extLst>
          </p:cNvPr>
          <p:cNvSpPr/>
          <p:nvPr/>
        </p:nvSpPr>
        <p:spPr>
          <a:xfrm>
            <a:off x="4987639" y="3584498"/>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lang="ja-JP" altLang="en-US" sz="1200">
                <a:solidFill>
                  <a:srgbClr val="FFFFFF"/>
                </a:solidFill>
                <a:latin typeface="Meiryo" panose="020B0604030504040204" pitchFamily="34" charset="-128"/>
                <a:ea typeface="Meiryo" panose="020B0604030504040204" pitchFamily="34" charset="-128"/>
                <a:cs typeface="ＭＳ Ｐゴシック"/>
              </a:rPr>
              <a:t>／デジタルを</a:t>
            </a:r>
            <a:r>
              <a:rPr lang="en-US" altLang="ja-JP" sz="1200" dirty="0">
                <a:solidFill>
                  <a:srgbClr val="FFFFFF"/>
                </a:solidFill>
                <a:latin typeface="Meiryo" panose="020B0604030504040204" pitchFamily="34" charset="-128"/>
                <a:ea typeface="Meiryo" panose="020B0604030504040204" pitchFamily="34" charset="-128"/>
                <a:cs typeface="ＭＳ Ｐゴシック"/>
              </a:rPr>
              <a:t>”</a:t>
            </a:r>
            <a:r>
              <a:rPr lang="ja-JP" altLang="en-US" sz="1200">
                <a:solidFill>
                  <a:srgbClr val="FFFFFF"/>
                </a:solidFill>
                <a:latin typeface="Meiryo" panose="020B0604030504040204" pitchFamily="34" charset="-128"/>
                <a:ea typeface="Meiryo" panose="020B0604030504040204" pitchFamily="34" charset="-128"/>
                <a:cs typeface="ＭＳ Ｐゴシック"/>
              </a:rPr>
              <a:t>面白い</a:t>
            </a:r>
            <a:r>
              <a:rPr lang="en-US" altLang="ja-JP" sz="1200" dirty="0">
                <a:solidFill>
                  <a:srgbClr val="FFFFFF"/>
                </a:solidFill>
                <a:latin typeface="Meiryo" panose="020B0604030504040204" pitchFamily="34" charset="-128"/>
                <a:ea typeface="Meiryo" panose="020B0604030504040204" pitchFamily="34" charset="-128"/>
                <a:cs typeface="ＭＳ Ｐゴシック"/>
              </a:rPr>
              <a:t>”</a:t>
            </a:r>
            <a:r>
              <a:rPr lang="ja-JP" altLang="en-US" sz="1200">
                <a:solidFill>
                  <a:srgbClr val="FFFFFF"/>
                </a:solidFill>
                <a:latin typeface="Meiryo" panose="020B0604030504040204" pitchFamily="34" charset="-128"/>
                <a:ea typeface="Meiryo" panose="020B0604030504040204" pitchFamily="34" charset="-128"/>
                <a:cs typeface="ＭＳ Ｐゴシック"/>
              </a:rPr>
              <a:t>と興味を持ち、うまく使えないかと知恵を絞る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FDA2414A-13CF-A740-A2D9-2C6E01B26FCF}"/>
              </a:ext>
            </a:extLst>
          </p:cNvPr>
          <p:cNvSpPr/>
          <p:nvPr/>
        </p:nvSpPr>
        <p:spPr>
          <a:xfrm>
            <a:off x="619300" y="5601703"/>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cs typeface="ＭＳ Ｐゴシック"/>
              </a:rPr>
              <a:t>リスク回避のために、先例を重視し、稟議によって計画の妥当性を評価し、リスクを排除する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F4CDA691-2984-B84B-B2D8-F560EC0639B2}"/>
              </a:ext>
            </a:extLst>
          </p:cNvPr>
          <p:cNvSpPr/>
          <p:nvPr/>
        </p:nvSpPr>
        <p:spPr>
          <a:xfrm>
            <a:off x="4987639" y="5601703"/>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一定のリスクを許容し、いち早く小さな単位で実践して、結果から、対策を考える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AD032D9A-9D11-6942-9BBE-C8C9565776C7}"/>
              </a:ext>
            </a:extLst>
          </p:cNvPr>
          <p:cNvSpPr/>
          <p:nvPr/>
        </p:nvSpPr>
        <p:spPr>
          <a:xfrm>
            <a:off x="619300" y="5095249"/>
            <a:ext cx="3556660" cy="4709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同質の思考方法や行動習慣を持つよう従業員を育て、以心伝心や空気で理解し合えるようにする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84A579BC-6286-4440-AEA0-88CD5F5C8912}"/>
              </a:ext>
            </a:extLst>
          </p:cNvPr>
          <p:cNvSpPr/>
          <p:nvPr/>
        </p:nvSpPr>
        <p:spPr>
          <a:xfrm>
            <a:off x="4987639" y="5095249"/>
            <a:ext cx="3556660" cy="4709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rgbClr val="FFFFFF"/>
                </a:solidFill>
                <a:latin typeface="Meiryo" panose="020B0604030504040204" pitchFamily="34" charset="-128"/>
                <a:ea typeface="Meiryo" panose="020B0604030504040204" pitchFamily="34" charset="-128"/>
                <a:cs typeface="ＭＳ Ｐゴシック"/>
              </a:rPr>
              <a:t>異質の発想や批判を尊重し、対話して意思疎通し、相互に敬意をはらい、チームの価値を優先する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テキスト ボックス 20">
            <a:extLst>
              <a:ext uri="{FF2B5EF4-FFF2-40B4-BE49-F238E27FC236}">
                <a16:creationId xmlns:a16="http://schemas.microsoft.com/office/drawing/2014/main" id="{CA45AA28-1394-204F-82AC-EA614336FAFE}"/>
              </a:ext>
            </a:extLst>
          </p:cNvPr>
          <p:cNvSpPr txBox="1"/>
          <p:nvPr/>
        </p:nvSpPr>
        <p:spPr>
          <a:xfrm>
            <a:off x="619300" y="6151717"/>
            <a:ext cx="3467616" cy="215444"/>
          </a:xfrm>
          <a:prstGeom prst="rect">
            <a:avLst/>
          </a:prstGeom>
          <a:noFill/>
        </p:spPr>
        <p:txBody>
          <a:bodyPr wrap="none" rtlCol="0">
            <a:spAutoFit/>
          </a:bodyPr>
          <a:lstStyle/>
          <a:p>
            <a:pPr algn="r"/>
            <a:r>
              <a:rPr kumimoji="1" lang="ja-JP" altLang="en-US" sz="800">
                <a:solidFill>
                  <a:schemeClr val="accent3">
                    <a:lumMod val="50000"/>
                  </a:schemeClr>
                </a:solidFill>
                <a:latin typeface="Meiryo" panose="020B0604030504040204" pitchFamily="34" charset="-128"/>
                <a:ea typeface="Meiryo" panose="020B0604030504040204" pitchFamily="34" charset="-128"/>
              </a:rPr>
              <a:t>同質性・調和・調整力・リスク回避・安定・囲い込み／クローズドなど</a:t>
            </a:r>
          </a:p>
        </p:txBody>
      </p:sp>
      <p:sp>
        <p:nvSpPr>
          <p:cNvPr id="22" name="テキスト ボックス 21">
            <a:extLst>
              <a:ext uri="{FF2B5EF4-FFF2-40B4-BE49-F238E27FC236}">
                <a16:creationId xmlns:a16="http://schemas.microsoft.com/office/drawing/2014/main" id="{8BB90E71-9A00-F44D-A53E-2C0513B35959}"/>
              </a:ext>
            </a:extLst>
          </p:cNvPr>
          <p:cNvSpPr txBox="1"/>
          <p:nvPr/>
        </p:nvSpPr>
        <p:spPr>
          <a:xfrm>
            <a:off x="4886698" y="6152160"/>
            <a:ext cx="3877985" cy="215444"/>
          </a:xfrm>
          <a:prstGeom prst="rect">
            <a:avLst/>
          </a:prstGeom>
          <a:noFill/>
        </p:spPr>
        <p:txBody>
          <a:bodyPr wrap="none" rtlCol="0">
            <a:spAutoFit/>
          </a:bodyPr>
          <a:lstStyle/>
          <a:p>
            <a:r>
              <a:rPr kumimoji="1" lang="ja-JP" altLang="en-US" sz="800">
                <a:solidFill>
                  <a:schemeClr val="tx2"/>
                </a:solidFill>
                <a:latin typeface="Meiryo" panose="020B0604030504040204" pitchFamily="34" charset="-128"/>
                <a:ea typeface="Meiryo" panose="020B0604030504040204" pitchFamily="34" charset="-128"/>
              </a:rPr>
              <a:t>多様性・混沌・リーダーシップ力・リスク許容・スピード・連係／オープンなど</a:t>
            </a:r>
          </a:p>
        </p:txBody>
      </p:sp>
      <p:sp>
        <p:nvSpPr>
          <p:cNvPr id="23" name="テキスト ボックス 22">
            <a:extLst>
              <a:ext uri="{FF2B5EF4-FFF2-40B4-BE49-F238E27FC236}">
                <a16:creationId xmlns:a16="http://schemas.microsoft.com/office/drawing/2014/main" id="{B8F2BD19-3284-214E-BA35-6306C74718B3}"/>
              </a:ext>
            </a:extLst>
          </p:cNvPr>
          <p:cNvSpPr txBox="1"/>
          <p:nvPr/>
        </p:nvSpPr>
        <p:spPr>
          <a:xfrm>
            <a:off x="779238" y="1016595"/>
            <a:ext cx="3236784" cy="523220"/>
          </a:xfrm>
          <a:prstGeom prst="rect">
            <a:avLst/>
          </a:prstGeom>
          <a:noFill/>
        </p:spPr>
        <p:txBody>
          <a:bodyPr vert="horz" wrap="none" rtlCol="0">
            <a:spAutoFit/>
          </a:bodyPr>
          <a:lstStyle/>
          <a:p>
            <a:pPr algn="ctr"/>
            <a:r>
              <a:rPr kumimoji="1" lang="ja-JP" altLang="en-US" sz="1400" b="1">
                <a:solidFill>
                  <a:schemeClr val="accent3">
                    <a:lumMod val="50000"/>
                  </a:schemeClr>
                </a:solidFill>
                <a:latin typeface="Meiryo" panose="020B0604030504040204" pitchFamily="34" charset="-128"/>
                <a:ea typeface="Meiryo" panose="020B0604030504040204" pitchFamily="34" charset="-128"/>
              </a:rPr>
              <a:t>予測できる未来を前提に安定と同質性</a:t>
            </a:r>
            <a:endParaRPr kumimoji="1" lang="en-US" altLang="ja-JP" sz="1400" b="1"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b="1">
                <a:solidFill>
                  <a:schemeClr val="accent3">
                    <a:lumMod val="50000"/>
                  </a:schemeClr>
                </a:solidFill>
                <a:latin typeface="Meiryo" panose="020B0604030504040204" pitchFamily="34" charset="-128"/>
                <a:ea typeface="Meiryo" panose="020B0604030504040204" pitchFamily="34" charset="-128"/>
              </a:rPr>
              <a:t>効率を重視する</a:t>
            </a:r>
            <a:r>
              <a:rPr kumimoji="1" lang="ja-JP" altLang="en-US" sz="1400">
                <a:solidFill>
                  <a:schemeClr val="accent3">
                    <a:lumMod val="50000"/>
                  </a:schemeClr>
                </a:solidFill>
                <a:latin typeface="Meiryo" panose="020B0604030504040204" pitchFamily="34" charset="-128"/>
                <a:ea typeface="Meiryo" panose="020B0604030504040204" pitchFamily="34" charset="-128"/>
              </a:rPr>
              <a:t>文化や風土</a:t>
            </a:r>
          </a:p>
        </p:txBody>
      </p:sp>
      <p:sp>
        <p:nvSpPr>
          <p:cNvPr id="24" name="テキスト ボックス 23">
            <a:extLst>
              <a:ext uri="{FF2B5EF4-FFF2-40B4-BE49-F238E27FC236}">
                <a16:creationId xmlns:a16="http://schemas.microsoft.com/office/drawing/2014/main" id="{EF78125A-A6F0-2B48-A081-7F84C20EDCB4}"/>
              </a:ext>
            </a:extLst>
          </p:cNvPr>
          <p:cNvSpPr txBox="1"/>
          <p:nvPr/>
        </p:nvSpPr>
        <p:spPr>
          <a:xfrm>
            <a:off x="4968041" y="1016595"/>
            <a:ext cx="3595856" cy="523220"/>
          </a:xfrm>
          <a:prstGeom prst="rect">
            <a:avLst/>
          </a:prstGeom>
          <a:noFill/>
        </p:spPr>
        <p:txBody>
          <a:bodyPr vert="horz" wrap="none" rtlCol="0">
            <a:spAutoFit/>
          </a:bodyPr>
          <a:lstStyle/>
          <a:p>
            <a:pPr algn="ctr"/>
            <a:r>
              <a:rPr kumimoji="1" lang="ja-JP" altLang="en-US" sz="1400" b="1">
                <a:solidFill>
                  <a:schemeClr val="tx2"/>
                </a:solidFill>
                <a:latin typeface="Meiryo" panose="020B0604030504040204" pitchFamily="34" charset="-128"/>
                <a:ea typeface="Meiryo" panose="020B0604030504040204" pitchFamily="34" charset="-128"/>
              </a:rPr>
              <a:t>予測不能な未来を前提にスピードと多様性</a:t>
            </a:r>
            <a:endParaRPr kumimoji="1" lang="en-US" altLang="ja-JP" sz="1400" b="1" dirty="0">
              <a:solidFill>
                <a:schemeClr val="tx2"/>
              </a:solidFill>
              <a:latin typeface="Meiryo" panose="020B0604030504040204" pitchFamily="34" charset="-128"/>
              <a:ea typeface="Meiryo" panose="020B0604030504040204" pitchFamily="34" charset="-128"/>
            </a:endParaRPr>
          </a:p>
          <a:p>
            <a:pPr algn="ctr"/>
            <a:r>
              <a:rPr kumimoji="1" lang="ja-JP" altLang="en-US" sz="1400" b="1">
                <a:solidFill>
                  <a:schemeClr val="tx2"/>
                </a:solidFill>
                <a:latin typeface="Meiryo" panose="020B0604030504040204" pitchFamily="34" charset="-128"/>
                <a:ea typeface="Meiryo" panose="020B0604030504040204" pitchFamily="34" charset="-128"/>
              </a:rPr>
              <a:t>イノベーションを重視する</a:t>
            </a:r>
            <a:r>
              <a:rPr kumimoji="1" lang="ja-JP" altLang="en-US" sz="1400">
                <a:solidFill>
                  <a:schemeClr val="tx2"/>
                </a:solidFill>
                <a:latin typeface="Meiryo" panose="020B0604030504040204" pitchFamily="34" charset="-128"/>
                <a:ea typeface="Meiryo" panose="020B0604030504040204" pitchFamily="34" charset="-128"/>
              </a:rPr>
              <a:t>文化や風土</a:t>
            </a:r>
          </a:p>
        </p:txBody>
      </p:sp>
      <p:sp>
        <p:nvSpPr>
          <p:cNvPr id="27" name="右矢印 26">
            <a:extLst>
              <a:ext uri="{FF2B5EF4-FFF2-40B4-BE49-F238E27FC236}">
                <a16:creationId xmlns:a16="http://schemas.microsoft.com/office/drawing/2014/main" id="{E68D81AB-0E59-E14B-B1BA-2A66BE8098FD}"/>
              </a:ext>
            </a:extLst>
          </p:cNvPr>
          <p:cNvSpPr/>
          <p:nvPr/>
        </p:nvSpPr>
        <p:spPr>
          <a:xfrm>
            <a:off x="4307330" y="2999968"/>
            <a:ext cx="589761" cy="1169060"/>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68002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E0D23B-3A6F-2943-85AE-C38DA1735C25}"/>
              </a:ext>
            </a:extLst>
          </p:cNvPr>
          <p:cNvSpPr>
            <a:spLocks noGrp="1"/>
          </p:cNvSpPr>
          <p:nvPr>
            <p:ph type="title"/>
          </p:nvPr>
        </p:nvSpPr>
        <p:spPr/>
        <p:txBody>
          <a:bodyPr/>
          <a:lstStyle/>
          <a:p>
            <a:r>
              <a:rPr kumimoji="1" lang="en-US" altLang="ja-JP" dirty="0"/>
              <a:t>SONY EV</a:t>
            </a:r>
            <a:r>
              <a:rPr kumimoji="1" lang="ja-JP" altLang="en-US"/>
              <a:t>市場へ参入</a:t>
            </a:r>
          </a:p>
        </p:txBody>
      </p:sp>
      <p:pic>
        <p:nvPicPr>
          <p:cNvPr id="3" name="図 2">
            <a:extLst>
              <a:ext uri="{FF2B5EF4-FFF2-40B4-BE49-F238E27FC236}">
                <a16:creationId xmlns:a16="http://schemas.microsoft.com/office/drawing/2014/main" id="{5CEAB55B-DDEA-834F-98B3-8A1CF92F1B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51421" y="856435"/>
            <a:ext cx="2637980" cy="1866371"/>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280264FA-F6D4-A241-8074-610E51036E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039" y="856435"/>
            <a:ext cx="2754645" cy="1835282"/>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11374644-CAE2-3E47-B27E-FABC80BC8D71}"/>
              </a:ext>
            </a:extLst>
          </p:cNvPr>
          <p:cNvSpPr/>
          <p:nvPr/>
        </p:nvSpPr>
        <p:spPr>
          <a:xfrm>
            <a:off x="6071976" y="1048636"/>
            <a:ext cx="2889016" cy="1600438"/>
          </a:xfrm>
          <a:prstGeom prst="rect">
            <a:avLst/>
          </a:prstGeom>
        </p:spPr>
        <p:txBody>
          <a:bodyPr wrap="square">
            <a:spAutoFit/>
          </a:bodyPr>
          <a:lstStyle/>
          <a:p>
            <a:r>
              <a:rPr lang="en-US" altLang="ja-JP" sz="1400" dirty="0">
                <a:solidFill>
                  <a:srgbClr val="333333"/>
                </a:solidFill>
                <a:latin typeface="メイリオ" panose="020B0604030504040204" pitchFamily="34" charset="-128"/>
                <a:ea typeface="メイリオ" panose="020B0604030504040204" pitchFamily="34" charset="-128"/>
              </a:rPr>
              <a:t>2022</a:t>
            </a:r>
            <a:r>
              <a:rPr lang="ja-JP" altLang="en-US" sz="1400">
                <a:solidFill>
                  <a:srgbClr val="333333"/>
                </a:solidFill>
                <a:latin typeface="メイリオ" panose="020B0604030504040204" pitchFamily="34" charset="-128"/>
                <a:ea typeface="メイリオ" panose="020B0604030504040204" pitchFamily="34" charset="-128"/>
              </a:rPr>
              <a:t>年</a:t>
            </a:r>
            <a:r>
              <a:rPr lang="en-US" altLang="ja-JP" sz="1400" dirty="0">
                <a:solidFill>
                  <a:srgbClr val="333333"/>
                </a:solidFill>
                <a:latin typeface="メイリオ" panose="020B0604030504040204" pitchFamily="34" charset="-128"/>
                <a:ea typeface="メイリオ" panose="020B0604030504040204" pitchFamily="34" charset="-128"/>
              </a:rPr>
              <a:t>1</a:t>
            </a:r>
            <a:r>
              <a:rPr lang="ja-JP" altLang="en-US" sz="1400">
                <a:solidFill>
                  <a:srgbClr val="333333"/>
                </a:solidFill>
                <a:latin typeface="メイリオ" panose="020B0604030504040204" pitchFamily="34" charset="-128"/>
                <a:ea typeface="メイリオ" panose="020B0604030504040204" pitchFamily="34" charset="-128"/>
              </a:rPr>
              <a:t>月</a:t>
            </a:r>
            <a:r>
              <a:rPr lang="en-US" altLang="ja-JP" sz="1400" dirty="0">
                <a:solidFill>
                  <a:srgbClr val="333333"/>
                </a:solidFill>
                <a:latin typeface="メイリオ" panose="020B0604030504040204" pitchFamily="34" charset="-128"/>
                <a:ea typeface="メイリオ" panose="020B0604030504040204" pitchFamily="34" charset="-128"/>
              </a:rPr>
              <a:t>5</a:t>
            </a:r>
            <a:r>
              <a:rPr lang="ja-JP" altLang="en-US" sz="1400">
                <a:solidFill>
                  <a:srgbClr val="333333"/>
                </a:solidFill>
                <a:latin typeface="メイリオ" panose="020B0604030504040204" pitchFamily="34" charset="-128"/>
                <a:ea typeface="メイリオ" panose="020B0604030504040204" pitchFamily="34" charset="-128"/>
              </a:rPr>
              <a:t>日・ソニーグループは、自社で</a:t>
            </a:r>
            <a:r>
              <a:rPr lang="en" altLang="ja-JP" sz="1400" dirty="0">
                <a:solidFill>
                  <a:srgbClr val="333333"/>
                </a:solidFill>
                <a:latin typeface="メイリオ" panose="020B0604030504040204" pitchFamily="34" charset="-128"/>
                <a:ea typeface="メイリオ" panose="020B0604030504040204" pitchFamily="34" charset="-128"/>
              </a:rPr>
              <a:t>EV(</a:t>
            </a:r>
            <a:r>
              <a:rPr lang="ja-JP" altLang="en-US" sz="1400">
                <a:solidFill>
                  <a:srgbClr val="333333"/>
                </a:solidFill>
                <a:latin typeface="メイリオ" panose="020B0604030504040204" pitchFamily="34" charset="-128"/>
                <a:ea typeface="メイリオ" panose="020B0604030504040204" pitchFamily="34" charset="-128"/>
              </a:rPr>
              <a:t>電気自動車</a:t>
            </a:r>
            <a:r>
              <a:rPr lang="en-US" altLang="ja-JP" sz="1400" dirty="0">
                <a:solidFill>
                  <a:srgbClr val="333333"/>
                </a:solidFill>
                <a:latin typeface="メイリオ" panose="020B0604030504040204" pitchFamily="34" charset="-128"/>
                <a:ea typeface="メイリオ" panose="020B0604030504040204" pitchFamily="34" charset="-128"/>
              </a:rPr>
              <a:t>)</a:t>
            </a:r>
            <a:r>
              <a:rPr lang="ja-JP" altLang="en-US" sz="1400">
                <a:solidFill>
                  <a:srgbClr val="333333"/>
                </a:solidFill>
                <a:latin typeface="メイリオ" panose="020B0604030504040204" pitchFamily="34" charset="-128"/>
                <a:ea typeface="メイリオ" panose="020B0604030504040204" pitchFamily="34" charset="-128"/>
              </a:rPr>
              <a:t>に参入する。</a:t>
            </a:r>
            <a:r>
              <a:rPr lang="en" altLang="ja-JP" sz="1400" dirty="0">
                <a:solidFill>
                  <a:srgbClr val="333333"/>
                </a:solidFill>
                <a:latin typeface="メイリオ" panose="020B0604030504040204" pitchFamily="34" charset="-128"/>
                <a:ea typeface="メイリオ" panose="020B0604030504040204" pitchFamily="34" charset="-128"/>
              </a:rPr>
              <a:t>CES 2022</a:t>
            </a:r>
            <a:r>
              <a:rPr lang="ja-JP" altLang="en-US" sz="1400">
                <a:solidFill>
                  <a:srgbClr val="333333"/>
                </a:solidFill>
                <a:latin typeface="メイリオ" panose="020B0604030504040204" pitchFamily="34" charset="-128"/>
                <a:ea typeface="メイリオ" panose="020B0604030504040204" pitchFamily="34" charset="-128"/>
              </a:rPr>
              <a:t>において、吉田憲一郎社長が新しい</a:t>
            </a:r>
            <a:r>
              <a:rPr lang="en" altLang="ja-JP" sz="1400" dirty="0">
                <a:solidFill>
                  <a:srgbClr val="333333"/>
                </a:solidFill>
                <a:latin typeface="メイリオ" panose="020B0604030504040204" pitchFamily="34" charset="-128"/>
                <a:ea typeface="メイリオ" panose="020B0604030504040204" pitchFamily="34" charset="-128"/>
              </a:rPr>
              <a:t>SUV</a:t>
            </a:r>
            <a:r>
              <a:rPr lang="ja-JP" altLang="en-US" sz="1400">
                <a:solidFill>
                  <a:srgbClr val="333333"/>
                </a:solidFill>
                <a:latin typeface="メイリオ" panose="020B0604030504040204" pitchFamily="34" charset="-128"/>
                <a:ea typeface="メイリオ" panose="020B0604030504040204" pitchFamily="34" charset="-128"/>
              </a:rPr>
              <a:t>タイプの</a:t>
            </a:r>
            <a:r>
              <a:rPr lang="en" altLang="ja-JP" sz="1400" dirty="0">
                <a:solidFill>
                  <a:srgbClr val="333333"/>
                </a:solidFill>
                <a:latin typeface="メイリオ" panose="020B0604030504040204" pitchFamily="34" charset="-128"/>
                <a:ea typeface="メイリオ" panose="020B0604030504040204" pitchFamily="34" charset="-128"/>
              </a:rPr>
              <a:t>EV</a:t>
            </a:r>
            <a:r>
              <a:rPr lang="ja-JP" altLang="en" sz="1400">
                <a:solidFill>
                  <a:srgbClr val="333333"/>
                </a:solidFill>
                <a:latin typeface="メイリオ" panose="020B0604030504040204" pitchFamily="34" charset="-128"/>
                <a:ea typeface="メイリオ" panose="020B0604030504040204" pitchFamily="34" charset="-128"/>
              </a:rPr>
              <a:t>「</a:t>
            </a:r>
            <a:r>
              <a:rPr lang="en" altLang="ja-JP" sz="1400" dirty="0">
                <a:solidFill>
                  <a:srgbClr val="333333"/>
                </a:solidFill>
                <a:latin typeface="メイリオ" panose="020B0604030504040204" pitchFamily="34" charset="-128"/>
                <a:ea typeface="メイリオ" panose="020B0604030504040204" pitchFamily="34" charset="-128"/>
              </a:rPr>
              <a:t>VISION-S 02</a:t>
            </a:r>
            <a:r>
              <a:rPr lang="ja-JP" altLang="en" sz="1400">
                <a:solidFill>
                  <a:srgbClr val="333333"/>
                </a:solidFill>
                <a:latin typeface="メイリオ" panose="020B0604030504040204" pitchFamily="34" charset="-128"/>
                <a:ea typeface="メイリオ" panose="020B0604030504040204" pitchFamily="34" charset="-128"/>
              </a:rPr>
              <a:t>」</a:t>
            </a:r>
            <a:r>
              <a:rPr lang="ja-JP" altLang="en-US" sz="1400">
                <a:solidFill>
                  <a:srgbClr val="333333"/>
                </a:solidFill>
                <a:latin typeface="メイリオ" panose="020B0604030504040204" pitchFamily="34" charset="-128"/>
                <a:ea typeface="メイリオ" panose="020B0604030504040204" pitchFamily="34" charset="-128"/>
              </a:rPr>
              <a:t>とともに新会社ソニーモビリティの立ち上げを表明。</a:t>
            </a:r>
            <a:endParaRPr lang="ja-JP" altLang="en-US" sz="1400"/>
          </a:p>
        </p:txBody>
      </p:sp>
      <p:pic>
        <p:nvPicPr>
          <p:cNvPr id="8" name="図 7">
            <a:extLst>
              <a:ext uri="{FF2B5EF4-FFF2-40B4-BE49-F238E27FC236}">
                <a16:creationId xmlns:a16="http://schemas.microsoft.com/office/drawing/2014/main" id="{E645D54D-7FB5-FC49-8CDA-1357CEE473D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2189" y="2668736"/>
            <a:ext cx="555783" cy="159510"/>
          </a:xfrm>
          <a:prstGeom prst="rect">
            <a:avLst/>
          </a:prstGeom>
        </p:spPr>
      </p:pic>
      <p:pic>
        <p:nvPicPr>
          <p:cNvPr id="9" name="図 8">
            <a:extLst>
              <a:ext uri="{FF2B5EF4-FFF2-40B4-BE49-F238E27FC236}">
                <a16:creationId xmlns:a16="http://schemas.microsoft.com/office/drawing/2014/main" id="{A104ADCE-E4B7-4046-915B-899343BC9F3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15189" y="2700716"/>
            <a:ext cx="539356" cy="104904"/>
          </a:xfrm>
          <a:prstGeom prst="rect">
            <a:avLst/>
          </a:prstGeom>
        </p:spPr>
      </p:pic>
      <p:pic>
        <p:nvPicPr>
          <p:cNvPr id="10" name="図 9">
            <a:extLst>
              <a:ext uri="{FF2B5EF4-FFF2-40B4-BE49-F238E27FC236}">
                <a16:creationId xmlns:a16="http://schemas.microsoft.com/office/drawing/2014/main" id="{28146E98-2C27-E548-9D0A-9386AE1160A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05616" y="2641938"/>
            <a:ext cx="572569" cy="159510"/>
          </a:xfrm>
          <a:prstGeom prst="rect">
            <a:avLst/>
          </a:prstGeom>
        </p:spPr>
      </p:pic>
      <p:pic>
        <p:nvPicPr>
          <p:cNvPr id="11" name="図 10">
            <a:extLst>
              <a:ext uri="{FF2B5EF4-FFF2-40B4-BE49-F238E27FC236}">
                <a16:creationId xmlns:a16="http://schemas.microsoft.com/office/drawing/2014/main" id="{91F3AD84-2336-4A49-8F0E-51E76A8EB4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16866" y="2691717"/>
            <a:ext cx="740536" cy="136529"/>
          </a:xfrm>
          <a:prstGeom prst="rect">
            <a:avLst/>
          </a:prstGeom>
        </p:spPr>
      </p:pic>
      <p:pic>
        <p:nvPicPr>
          <p:cNvPr id="12" name="図 11">
            <a:extLst>
              <a:ext uri="{FF2B5EF4-FFF2-40B4-BE49-F238E27FC236}">
                <a16:creationId xmlns:a16="http://schemas.microsoft.com/office/drawing/2014/main" id="{B23EDCE4-EABF-E842-8430-FB2DE0B34A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0400" y="2899151"/>
            <a:ext cx="1451116" cy="260106"/>
          </a:xfrm>
          <a:prstGeom prst="rect">
            <a:avLst/>
          </a:prstGeom>
        </p:spPr>
      </p:pic>
      <p:sp>
        <p:nvSpPr>
          <p:cNvPr id="14" name="テキスト ボックス 13">
            <a:extLst>
              <a:ext uri="{FF2B5EF4-FFF2-40B4-BE49-F238E27FC236}">
                <a16:creationId xmlns:a16="http://schemas.microsoft.com/office/drawing/2014/main" id="{6444B68C-4FC5-FF45-A447-47A1E8839151}"/>
              </a:ext>
            </a:extLst>
          </p:cNvPr>
          <p:cNvSpPr txBox="1"/>
          <p:nvPr/>
        </p:nvSpPr>
        <p:spPr>
          <a:xfrm>
            <a:off x="1911416" y="2895776"/>
            <a:ext cx="3877985"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」を新しいエンターテイメントへ</a:t>
            </a:r>
          </a:p>
        </p:txBody>
      </p:sp>
      <p:sp>
        <p:nvSpPr>
          <p:cNvPr id="16" name="テキスト ボックス 15">
            <a:extLst>
              <a:ext uri="{FF2B5EF4-FFF2-40B4-BE49-F238E27FC236}">
                <a16:creationId xmlns:a16="http://schemas.microsoft.com/office/drawing/2014/main" id="{B0AE1744-0523-0041-94CB-8C498DD270E2}"/>
              </a:ext>
            </a:extLst>
          </p:cNvPr>
          <p:cNvSpPr txBox="1"/>
          <p:nvPr/>
        </p:nvSpPr>
        <p:spPr>
          <a:xfrm>
            <a:off x="1427549" y="3424727"/>
            <a:ext cx="6288902" cy="523220"/>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a:t>
            </a:r>
            <a:r>
              <a:rPr kumimoji="1" lang="ja-JP" altLang="en-US" sz="2800" b="1">
                <a:solidFill>
                  <a:schemeClr val="accent6">
                    <a:lumMod val="75000"/>
                  </a:schemeClr>
                </a:solidFill>
                <a:latin typeface="Meiryo" panose="020B0604030504040204" pitchFamily="34" charset="-128"/>
                <a:ea typeface="Meiryo" panose="020B0604030504040204" pitchFamily="34" charset="-128"/>
              </a:rPr>
              <a:t>移動</a:t>
            </a:r>
            <a:r>
              <a:rPr kumimoji="1" lang="ja-JP" altLang="en-US" sz="2800">
                <a:solidFill>
                  <a:schemeClr val="accent6">
                    <a:lumMod val="75000"/>
                  </a:schemeClr>
                </a:solidFill>
                <a:latin typeface="Meiryo" panose="020B0604030504040204" pitchFamily="34" charset="-128"/>
                <a:ea typeface="Meiryo" panose="020B0604030504040204" pitchFamily="34" charset="-128"/>
              </a:rPr>
              <a:t>」を軸にした新しい競争の構図</a:t>
            </a:r>
          </a:p>
        </p:txBody>
      </p:sp>
      <p:grpSp>
        <p:nvGrpSpPr>
          <p:cNvPr id="23" name="グループ化 22">
            <a:extLst>
              <a:ext uri="{FF2B5EF4-FFF2-40B4-BE49-F238E27FC236}">
                <a16:creationId xmlns:a16="http://schemas.microsoft.com/office/drawing/2014/main" id="{814657E5-6008-9640-A04F-C6BA27EF64BE}"/>
              </a:ext>
            </a:extLst>
          </p:cNvPr>
          <p:cNvGrpSpPr/>
          <p:nvPr/>
        </p:nvGrpSpPr>
        <p:grpSpPr>
          <a:xfrm>
            <a:off x="79737" y="4086247"/>
            <a:ext cx="8911370" cy="2384551"/>
            <a:chOff x="79737" y="4086247"/>
            <a:chExt cx="8911370" cy="2384551"/>
          </a:xfrm>
        </p:grpSpPr>
        <p:pic>
          <p:nvPicPr>
            <p:cNvPr id="1028" name="Picture 4">
              <a:extLst>
                <a:ext uri="{FF2B5EF4-FFF2-40B4-BE49-F238E27FC236}">
                  <a16:creationId xmlns:a16="http://schemas.microsoft.com/office/drawing/2014/main" id="{FC3EBE72-F11D-D440-A61C-C1395013F6A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66569" y="4947485"/>
              <a:ext cx="2747031" cy="15068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BE19FAE0-EF48-3B41-AFAB-53C6A2002BF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62484" y="4247523"/>
              <a:ext cx="1451116" cy="292540"/>
            </a:xfrm>
            <a:prstGeom prst="rect">
              <a:avLst/>
            </a:prstGeom>
          </p:spPr>
        </p:pic>
        <p:sp>
          <p:nvSpPr>
            <p:cNvPr id="17" name="テキスト ボックス 16">
              <a:extLst>
                <a:ext uri="{FF2B5EF4-FFF2-40B4-BE49-F238E27FC236}">
                  <a16:creationId xmlns:a16="http://schemas.microsoft.com/office/drawing/2014/main" id="{9F39F541-2ABD-B14B-A374-ABCC7877E691}"/>
                </a:ext>
              </a:extLst>
            </p:cNvPr>
            <p:cNvSpPr txBox="1"/>
            <p:nvPr/>
          </p:nvSpPr>
          <p:spPr>
            <a:xfrm>
              <a:off x="5933860" y="4591705"/>
              <a:ext cx="3057247"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」を必要としない世界へ</a:t>
              </a:r>
            </a:p>
          </p:txBody>
        </p:sp>
        <p:pic>
          <p:nvPicPr>
            <p:cNvPr id="19" name="図 18">
              <a:extLst>
                <a:ext uri="{FF2B5EF4-FFF2-40B4-BE49-F238E27FC236}">
                  <a16:creationId xmlns:a16="http://schemas.microsoft.com/office/drawing/2014/main" id="{C0AB3BF5-99ED-934E-B603-C944CBC8D8BA}"/>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9637" y="5139460"/>
              <a:ext cx="1918889" cy="1233086"/>
            </a:xfrm>
            <a:prstGeom prst="rect">
              <a:avLst/>
            </a:prstGeom>
          </p:spPr>
        </p:pic>
        <p:pic>
          <p:nvPicPr>
            <p:cNvPr id="20" name="図 19">
              <a:extLst>
                <a:ext uri="{FF2B5EF4-FFF2-40B4-BE49-F238E27FC236}">
                  <a16:creationId xmlns:a16="http://schemas.microsoft.com/office/drawing/2014/main" id="{0F5B7C43-5C07-4E47-BCDE-7AFF340A814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5067" y="4249467"/>
              <a:ext cx="1608035" cy="271448"/>
            </a:xfrm>
            <a:prstGeom prst="rect">
              <a:avLst/>
            </a:prstGeom>
          </p:spPr>
        </p:pic>
        <p:sp>
          <p:nvSpPr>
            <p:cNvPr id="21" name="テキスト ボックス 20">
              <a:extLst>
                <a:ext uri="{FF2B5EF4-FFF2-40B4-BE49-F238E27FC236}">
                  <a16:creationId xmlns:a16="http://schemas.microsoft.com/office/drawing/2014/main" id="{EDE61DD4-61E0-644C-B14C-14D9F1F1059C}"/>
                </a:ext>
              </a:extLst>
            </p:cNvPr>
            <p:cNvSpPr txBox="1"/>
            <p:nvPr/>
          </p:nvSpPr>
          <p:spPr>
            <a:xfrm>
              <a:off x="79737" y="4596847"/>
              <a:ext cx="3057247"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」をモノからサービスへ</a:t>
              </a:r>
            </a:p>
          </p:txBody>
        </p:sp>
        <p:pic>
          <p:nvPicPr>
            <p:cNvPr id="18" name="図 17">
              <a:extLst>
                <a:ext uri="{FF2B5EF4-FFF2-40B4-BE49-F238E27FC236}">
                  <a16:creationId xmlns:a16="http://schemas.microsoft.com/office/drawing/2014/main" id="{B15E0887-3CBE-864D-AD20-CE32ECCC46CB}"/>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28994" y="5091113"/>
              <a:ext cx="1222427" cy="1329779"/>
            </a:xfrm>
            <a:prstGeom prst="rect">
              <a:avLst/>
            </a:prstGeom>
          </p:spPr>
        </p:pic>
        <p:pic>
          <p:nvPicPr>
            <p:cNvPr id="1030" name="Picture 6" descr="Model 3 オーナーズマニュアル">
              <a:extLst>
                <a:ext uri="{FF2B5EF4-FFF2-40B4-BE49-F238E27FC236}">
                  <a16:creationId xmlns:a16="http://schemas.microsoft.com/office/drawing/2014/main" id="{D076C298-276A-FE41-B237-2F33ACCE6BD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567511" y="4991047"/>
              <a:ext cx="2008977" cy="1285606"/>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28C8D19E-D0F3-C944-8ED0-E89EA6EF042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51421" y="4086247"/>
              <a:ext cx="1639386" cy="613082"/>
            </a:xfrm>
            <a:prstGeom prst="rect">
              <a:avLst/>
            </a:prstGeom>
          </p:spPr>
        </p:pic>
        <p:sp>
          <p:nvSpPr>
            <p:cNvPr id="24" name="テキスト ボックス 23">
              <a:extLst>
                <a:ext uri="{FF2B5EF4-FFF2-40B4-BE49-F238E27FC236}">
                  <a16:creationId xmlns:a16="http://schemas.microsoft.com/office/drawing/2014/main" id="{6B0E3F74-D080-A143-BDBE-BCE7ABFB50C6}"/>
                </a:ext>
              </a:extLst>
            </p:cNvPr>
            <p:cNvSpPr txBox="1"/>
            <p:nvPr/>
          </p:nvSpPr>
          <p:spPr>
            <a:xfrm>
              <a:off x="3055461" y="4596847"/>
              <a:ext cx="2852063"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」を最高のエンタメへ</a:t>
              </a:r>
              <a:endParaRPr kumimoji="1" lang="en-US" altLang="ja-JP" sz="1600" dirty="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5667EB8-AC9F-5949-80C6-2338D0656791}"/>
                </a:ext>
              </a:extLst>
            </p:cNvPr>
            <p:cNvSpPr txBox="1"/>
            <p:nvPr/>
          </p:nvSpPr>
          <p:spPr>
            <a:xfrm>
              <a:off x="4436868" y="6193799"/>
              <a:ext cx="1220206"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エコ</a:t>
              </a:r>
              <a:r>
                <a:rPr kumimoji="1" lang="en-US" altLang="ja-JP" sz="1200" dirty="0">
                  <a:latin typeface="Meiryo" panose="020B0604030504040204" pitchFamily="34" charset="-128"/>
                  <a:ea typeface="Meiryo" panose="020B0604030504040204" pitchFamily="34" charset="-128"/>
                </a:rPr>
                <a:t>&amp;</a:t>
              </a:r>
              <a:r>
                <a:rPr kumimoji="1" lang="ja-JP" altLang="en-US" sz="1200">
                  <a:latin typeface="Meiryo" panose="020B0604030504040204" pitchFamily="34" charset="-128"/>
                  <a:ea typeface="Meiryo" panose="020B0604030504040204" pitchFamily="34" charset="-128"/>
                </a:rPr>
                <a:t>フィール</a:t>
              </a:r>
            </a:p>
          </p:txBody>
        </p:sp>
      </p:grpSp>
    </p:spTree>
    <p:extLst>
      <p:ext uri="{BB962C8B-B14F-4D97-AF65-F5344CB8AC3E}">
        <p14:creationId xmlns:p14="http://schemas.microsoft.com/office/powerpoint/2010/main" val="15747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ホームベース 39">
            <a:extLst>
              <a:ext uri="{FF2B5EF4-FFF2-40B4-BE49-F238E27FC236}">
                <a16:creationId xmlns:a16="http://schemas.microsoft.com/office/drawing/2014/main" id="{9C7F7D32-6BA0-744B-A044-D4DAD8E4D525}"/>
              </a:ext>
            </a:extLst>
          </p:cNvPr>
          <p:cNvSpPr/>
          <p:nvPr/>
        </p:nvSpPr>
        <p:spPr>
          <a:xfrm>
            <a:off x="879231" y="1243125"/>
            <a:ext cx="3779374" cy="868680"/>
          </a:xfrm>
          <a:prstGeom prst="homePlate">
            <a:avLst/>
          </a:prstGeom>
          <a:solidFill>
            <a:srgbClr val="7030A0">
              <a:alpha val="6679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ホームベース 40">
            <a:extLst>
              <a:ext uri="{FF2B5EF4-FFF2-40B4-BE49-F238E27FC236}">
                <a16:creationId xmlns:a16="http://schemas.microsoft.com/office/drawing/2014/main" id="{B655EA10-7E41-F74E-AD1D-5A9C7EC40839}"/>
              </a:ext>
            </a:extLst>
          </p:cNvPr>
          <p:cNvSpPr/>
          <p:nvPr/>
        </p:nvSpPr>
        <p:spPr>
          <a:xfrm rot="10800000">
            <a:off x="4485395" y="1243125"/>
            <a:ext cx="3779374" cy="868680"/>
          </a:xfrm>
          <a:prstGeom prst="homePlate">
            <a:avLst/>
          </a:prstGeom>
          <a:solidFill>
            <a:schemeClr val="accent2">
              <a:lumMod val="75000"/>
              <a:alpha val="58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a:extLst>
              <a:ext uri="{FF2B5EF4-FFF2-40B4-BE49-F238E27FC236}">
                <a16:creationId xmlns:a16="http://schemas.microsoft.com/office/drawing/2014/main" id="{67515CBA-6EAF-7140-AE1F-10CBD722526F}"/>
              </a:ext>
            </a:extLst>
          </p:cNvPr>
          <p:cNvSpPr/>
          <p:nvPr/>
        </p:nvSpPr>
        <p:spPr>
          <a:xfrm>
            <a:off x="879231" y="3360595"/>
            <a:ext cx="1415772" cy="342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0F6FBF3D-22C3-B941-8F6C-BADF51C40184}"/>
              </a:ext>
            </a:extLst>
          </p:cNvPr>
          <p:cNvSpPr/>
          <p:nvPr/>
        </p:nvSpPr>
        <p:spPr>
          <a:xfrm>
            <a:off x="879231" y="3815451"/>
            <a:ext cx="1415772" cy="342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DDCFB34C-EA02-7C4F-8C9A-62F429532056}"/>
              </a:ext>
            </a:extLst>
          </p:cNvPr>
          <p:cNvSpPr/>
          <p:nvPr/>
        </p:nvSpPr>
        <p:spPr>
          <a:xfrm>
            <a:off x="879231" y="4270305"/>
            <a:ext cx="1415772" cy="342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C4B0792-9972-3545-B111-440704C23D0C}"/>
              </a:ext>
            </a:extLst>
          </p:cNvPr>
          <p:cNvSpPr/>
          <p:nvPr/>
        </p:nvSpPr>
        <p:spPr>
          <a:xfrm>
            <a:off x="879231" y="5180017"/>
            <a:ext cx="1415772" cy="342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FFDD109-C7C3-884C-AF91-AF214F97EB0A}"/>
              </a:ext>
            </a:extLst>
          </p:cNvPr>
          <p:cNvSpPr/>
          <p:nvPr/>
        </p:nvSpPr>
        <p:spPr>
          <a:xfrm>
            <a:off x="879231" y="4725161"/>
            <a:ext cx="1415772" cy="342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65D3415-ABA8-C244-8BA0-B26CC5C91844}"/>
              </a:ext>
            </a:extLst>
          </p:cNvPr>
          <p:cNvSpPr/>
          <p:nvPr/>
        </p:nvSpPr>
        <p:spPr>
          <a:xfrm>
            <a:off x="3175929" y="3360595"/>
            <a:ext cx="2662163" cy="216173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　　　　　　　　　　　　　　　　　　　　　　　　　　　　　</a:t>
            </a: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0D6D3CBC-E49C-A844-A6DC-CDE0C2076C5D}"/>
              </a:ext>
            </a:extLst>
          </p:cNvPr>
          <p:cNvSpPr txBox="1"/>
          <p:nvPr/>
        </p:nvSpPr>
        <p:spPr>
          <a:xfrm>
            <a:off x="3807565" y="5586978"/>
            <a:ext cx="121058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デジタル</a:t>
            </a:r>
          </a:p>
        </p:txBody>
      </p:sp>
      <p:sp>
        <p:nvSpPr>
          <p:cNvPr id="10" name="テキスト ボックス 9">
            <a:extLst>
              <a:ext uri="{FF2B5EF4-FFF2-40B4-BE49-F238E27FC236}">
                <a16:creationId xmlns:a16="http://schemas.microsoft.com/office/drawing/2014/main" id="{6FDCA752-4E78-164A-A06F-92423F188071}"/>
              </a:ext>
            </a:extLst>
          </p:cNvPr>
          <p:cNvSpPr txBox="1"/>
          <p:nvPr/>
        </p:nvSpPr>
        <p:spPr>
          <a:xfrm>
            <a:off x="974164" y="5582210"/>
            <a:ext cx="1210588" cy="400110"/>
          </a:xfrm>
          <a:prstGeom prst="rect">
            <a:avLst/>
          </a:prstGeom>
          <a:noFill/>
        </p:spPr>
        <p:txBody>
          <a:bodyPr wrap="none" rtlCol="0">
            <a:spAutoFit/>
          </a:bodyPr>
          <a:lstStyle/>
          <a:p>
            <a:pPr algn="ctr"/>
            <a:r>
              <a:rPr kumimoji="1" lang="ja-JP" altLang="en-US" sz="2000">
                <a:solidFill>
                  <a:schemeClr val="accent3">
                    <a:lumMod val="75000"/>
                  </a:schemeClr>
                </a:solidFill>
                <a:latin typeface="Meiryo" panose="020B0604030504040204" pitchFamily="34" charset="-128"/>
                <a:ea typeface="Meiryo" panose="020B0604030504040204" pitchFamily="34" charset="-128"/>
              </a:rPr>
              <a:t>既存事業</a:t>
            </a:r>
          </a:p>
        </p:txBody>
      </p:sp>
      <p:sp>
        <p:nvSpPr>
          <p:cNvPr id="16" name="乗算記号 15">
            <a:extLst>
              <a:ext uri="{FF2B5EF4-FFF2-40B4-BE49-F238E27FC236}">
                <a16:creationId xmlns:a16="http://schemas.microsoft.com/office/drawing/2014/main" id="{803A9355-5893-C542-9661-19B3FABD217D}"/>
              </a:ext>
            </a:extLst>
          </p:cNvPr>
          <p:cNvSpPr/>
          <p:nvPr/>
        </p:nvSpPr>
        <p:spPr>
          <a:xfrm>
            <a:off x="2322100" y="3986607"/>
            <a:ext cx="847334" cy="850809"/>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大かっこ 18">
            <a:extLst>
              <a:ext uri="{FF2B5EF4-FFF2-40B4-BE49-F238E27FC236}">
                <a16:creationId xmlns:a16="http://schemas.microsoft.com/office/drawing/2014/main" id="{97587576-DB3B-7D4F-B349-2885791611BE}"/>
              </a:ext>
            </a:extLst>
          </p:cNvPr>
          <p:cNvSpPr/>
          <p:nvPr/>
        </p:nvSpPr>
        <p:spPr>
          <a:xfrm rot="16200000">
            <a:off x="4506743" y="-1407130"/>
            <a:ext cx="150055" cy="7354569"/>
          </a:xfrm>
          <a:prstGeom prst="leftBracket">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89652CB-63DD-EA4D-A6F7-4C131DA46EED}"/>
              </a:ext>
            </a:extLst>
          </p:cNvPr>
          <p:cNvSpPr txBox="1"/>
          <p:nvPr/>
        </p:nvSpPr>
        <p:spPr>
          <a:xfrm>
            <a:off x="991532" y="2482737"/>
            <a:ext cx="7160936" cy="584775"/>
          </a:xfrm>
          <a:prstGeom prst="rect">
            <a:avLst/>
          </a:prstGeom>
          <a:noFill/>
        </p:spPr>
        <p:txBody>
          <a:bodyPr wrap="non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デジタル・トランスフォーメーション</a:t>
            </a:r>
            <a:endParaRPr kumimoji="1" lang="en-US" altLang="ja-JP" sz="3200" b="1" dirty="0">
              <a:solidFill>
                <a:srgbClr val="0070C0"/>
              </a:solidFill>
              <a:latin typeface="Meiryo" panose="020B0604030504040204" pitchFamily="34" charset="-128"/>
              <a:ea typeface="Meiryo" panose="020B0604030504040204" pitchFamily="34" charset="-128"/>
            </a:endParaRPr>
          </a:p>
        </p:txBody>
      </p:sp>
      <p:sp>
        <p:nvSpPr>
          <p:cNvPr id="23" name="タイトル 22">
            <a:extLst>
              <a:ext uri="{FF2B5EF4-FFF2-40B4-BE49-F238E27FC236}">
                <a16:creationId xmlns:a16="http://schemas.microsoft.com/office/drawing/2014/main" id="{EAF0389F-C4AD-3048-B733-B3A68866EB3D}"/>
              </a:ext>
            </a:extLst>
          </p:cNvPr>
          <p:cNvSpPr>
            <a:spLocks noGrp="1"/>
          </p:cNvSpPr>
          <p:nvPr>
            <p:ph type="title"/>
          </p:nvPr>
        </p:nvSpPr>
        <p:spPr/>
        <p:txBody>
          <a:bodyPr/>
          <a:lstStyle/>
          <a:p>
            <a:r>
              <a:rPr lang="en-US" altLang="ja-JP" dirty="0"/>
              <a:t>DX</a:t>
            </a:r>
            <a:r>
              <a:rPr lang="ja-JP" altLang="en-US"/>
              <a:t>の公式</a:t>
            </a:r>
          </a:p>
        </p:txBody>
      </p:sp>
      <p:sp>
        <p:nvSpPr>
          <p:cNvPr id="8" name="直角三角形 7">
            <a:extLst>
              <a:ext uri="{FF2B5EF4-FFF2-40B4-BE49-F238E27FC236}">
                <a16:creationId xmlns:a16="http://schemas.microsoft.com/office/drawing/2014/main" id="{81909673-829A-0041-AB96-ED05BE8F3A70}"/>
              </a:ext>
            </a:extLst>
          </p:cNvPr>
          <p:cNvSpPr/>
          <p:nvPr/>
        </p:nvSpPr>
        <p:spPr>
          <a:xfrm>
            <a:off x="3309905" y="4395024"/>
            <a:ext cx="2387762" cy="767260"/>
          </a:xfrm>
          <a:prstGeom prst="rtTriangl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直角三角形 23">
            <a:extLst>
              <a:ext uri="{FF2B5EF4-FFF2-40B4-BE49-F238E27FC236}">
                <a16:creationId xmlns:a16="http://schemas.microsoft.com/office/drawing/2014/main" id="{8B959251-69FA-9347-8FA3-2EA030507112}"/>
              </a:ext>
            </a:extLst>
          </p:cNvPr>
          <p:cNvSpPr/>
          <p:nvPr/>
        </p:nvSpPr>
        <p:spPr>
          <a:xfrm rot="10800000">
            <a:off x="3309905" y="4352961"/>
            <a:ext cx="2387762" cy="767260"/>
          </a:xfrm>
          <a:prstGeom prst="rtTriangl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a:extLst>
              <a:ext uri="{FF2B5EF4-FFF2-40B4-BE49-F238E27FC236}">
                <a16:creationId xmlns:a16="http://schemas.microsoft.com/office/drawing/2014/main" id="{02B5244C-796A-E146-BA85-30ADC71C3378}"/>
              </a:ext>
            </a:extLst>
          </p:cNvPr>
          <p:cNvSpPr/>
          <p:nvPr/>
        </p:nvSpPr>
        <p:spPr>
          <a:xfrm>
            <a:off x="3317650" y="3440597"/>
            <a:ext cx="1095209" cy="850809"/>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柱 24">
            <a:extLst>
              <a:ext uri="{FF2B5EF4-FFF2-40B4-BE49-F238E27FC236}">
                <a16:creationId xmlns:a16="http://schemas.microsoft.com/office/drawing/2014/main" id="{77807727-57D3-AF4F-B70A-A0EA61376563}"/>
              </a:ext>
            </a:extLst>
          </p:cNvPr>
          <p:cNvSpPr/>
          <p:nvPr/>
        </p:nvSpPr>
        <p:spPr>
          <a:xfrm>
            <a:off x="4595741" y="3440597"/>
            <a:ext cx="1095209" cy="850809"/>
          </a:xfrm>
          <a:prstGeom prst="can">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464D4088-09CA-0042-B162-38859F816326}"/>
              </a:ext>
            </a:extLst>
          </p:cNvPr>
          <p:cNvSpPr txBox="1"/>
          <p:nvPr/>
        </p:nvSpPr>
        <p:spPr>
          <a:xfrm>
            <a:off x="3304863" y="4720112"/>
            <a:ext cx="1107996" cy="461665"/>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業務プロセス</a:t>
            </a:r>
            <a:endParaRPr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のデジタル化</a:t>
            </a:r>
          </a:p>
        </p:txBody>
      </p:sp>
      <p:sp>
        <p:nvSpPr>
          <p:cNvPr id="27" name="テキスト ボックス 26">
            <a:extLst>
              <a:ext uri="{FF2B5EF4-FFF2-40B4-BE49-F238E27FC236}">
                <a16:creationId xmlns:a16="http://schemas.microsoft.com/office/drawing/2014/main" id="{A83B33C9-EBB1-F344-8F0F-0E544A59CCBB}"/>
              </a:ext>
            </a:extLst>
          </p:cNvPr>
          <p:cNvSpPr txBox="1"/>
          <p:nvPr/>
        </p:nvSpPr>
        <p:spPr>
          <a:xfrm>
            <a:off x="4444261" y="4375988"/>
            <a:ext cx="1261884" cy="461665"/>
          </a:xfrm>
          <a:prstGeom prst="rect">
            <a:avLst/>
          </a:prstGeom>
          <a:noFill/>
        </p:spPr>
        <p:txBody>
          <a:bodyPr wrap="none" rtlCol="0">
            <a:spAutoFit/>
          </a:bodyPr>
          <a:lstStyle/>
          <a:p>
            <a:pPr algn="r"/>
            <a:r>
              <a:rPr lang="ja-JP" altLang="en-US" sz="1200">
                <a:solidFill>
                  <a:schemeClr val="bg1"/>
                </a:solidFill>
                <a:latin typeface="Meiryo" panose="020B0604030504040204" pitchFamily="34" charset="-128"/>
                <a:ea typeface="Meiryo" panose="020B0604030504040204" pitchFamily="34" charset="-128"/>
              </a:rPr>
              <a:t>ビジネスモデル</a:t>
            </a:r>
            <a:endParaRPr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のデジタル化</a:t>
            </a:r>
          </a:p>
        </p:txBody>
      </p:sp>
      <p:sp>
        <p:nvSpPr>
          <p:cNvPr id="28" name="テキスト ボックス 27">
            <a:extLst>
              <a:ext uri="{FF2B5EF4-FFF2-40B4-BE49-F238E27FC236}">
                <a16:creationId xmlns:a16="http://schemas.microsoft.com/office/drawing/2014/main" id="{18535E56-1BED-E94E-BE2F-C7B9501FA10F}"/>
              </a:ext>
            </a:extLst>
          </p:cNvPr>
          <p:cNvSpPr txBox="1"/>
          <p:nvPr/>
        </p:nvSpPr>
        <p:spPr>
          <a:xfrm>
            <a:off x="3896926" y="4375531"/>
            <a:ext cx="569387"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対社外</a:t>
            </a:r>
          </a:p>
        </p:txBody>
      </p:sp>
      <p:sp>
        <p:nvSpPr>
          <p:cNvPr id="29" name="テキスト ボックス 28">
            <a:extLst>
              <a:ext uri="{FF2B5EF4-FFF2-40B4-BE49-F238E27FC236}">
                <a16:creationId xmlns:a16="http://schemas.microsoft.com/office/drawing/2014/main" id="{F07CB479-1FDD-D840-AA41-FECE1CC4D90A}"/>
              </a:ext>
            </a:extLst>
          </p:cNvPr>
          <p:cNvSpPr txBox="1"/>
          <p:nvPr/>
        </p:nvSpPr>
        <p:spPr>
          <a:xfrm>
            <a:off x="4573958" y="4935556"/>
            <a:ext cx="569387"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対社内</a:t>
            </a:r>
          </a:p>
        </p:txBody>
      </p:sp>
      <p:sp>
        <p:nvSpPr>
          <p:cNvPr id="31" name="テキスト ボックス 30">
            <a:extLst>
              <a:ext uri="{FF2B5EF4-FFF2-40B4-BE49-F238E27FC236}">
                <a16:creationId xmlns:a16="http://schemas.microsoft.com/office/drawing/2014/main" id="{B767D93B-78C7-214C-9DE6-AEA37029BBFA}"/>
              </a:ext>
            </a:extLst>
          </p:cNvPr>
          <p:cNvSpPr txBox="1"/>
          <p:nvPr/>
        </p:nvSpPr>
        <p:spPr>
          <a:xfrm>
            <a:off x="3324993" y="3742269"/>
            <a:ext cx="1108060"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リアルタイム</a:t>
            </a:r>
            <a:endParaRPr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データ</a:t>
            </a:r>
          </a:p>
        </p:txBody>
      </p:sp>
      <p:sp>
        <p:nvSpPr>
          <p:cNvPr id="32" name="テキスト ボックス 31">
            <a:extLst>
              <a:ext uri="{FF2B5EF4-FFF2-40B4-BE49-F238E27FC236}">
                <a16:creationId xmlns:a16="http://schemas.microsoft.com/office/drawing/2014/main" id="{359685C2-4F18-D84C-A4C5-56E307E63F6B}"/>
              </a:ext>
            </a:extLst>
          </p:cNvPr>
          <p:cNvSpPr txBox="1"/>
          <p:nvPr/>
        </p:nvSpPr>
        <p:spPr>
          <a:xfrm>
            <a:off x="4743235" y="3736107"/>
            <a:ext cx="800219"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ストック</a:t>
            </a:r>
            <a:endParaRPr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データ</a:t>
            </a:r>
          </a:p>
        </p:txBody>
      </p:sp>
      <p:sp>
        <p:nvSpPr>
          <p:cNvPr id="35" name="テキスト ボックス 34">
            <a:extLst>
              <a:ext uri="{FF2B5EF4-FFF2-40B4-BE49-F238E27FC236}">
                <a16:creationId xmlns:a16="http://schemas.microsoft.com/office/drawing/2014/main" id="{FDEB5444-55C1-F148-AFB4-77580610F54A}"/>
              </a:ext>
            </a:extLst>
          </p:cNvPr>
          <p:cNvSpPr txBox="1"/>
          <p:nvPr/>
        </p:nvSpPr>
        <p:spPr>
          <a:xfrm>
            <a:off x="3719469" y="5238426"/>
            <a:ext cx="1569660"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レイヤ構造と抽象化</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3EB293D4-C958-6344-8127-D95605C0CFCF}"/>
              </a:ext>
            </a:extLst>
          </p:cNvPr>
          <p:cNvSpPr txBox="1"/>
          <p:nvPr/>
        </p:nvSpPr>
        <p:spPr>
          <a:xfrm>
            <a:off x="1101065" y="1347249"/>
            <a:ext cx="3005951"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変化に俊敏に対応できる</a:t>
            </a:r>
            <a:endParaRPr kumimoji="1" lang="en-US" altLang="ja-JP" sz="2000" dirty="0">
              <a:solidFill>
                <a:schemeClr val="bg1"/>
              </a:solidFill>
              <a:latin typeface="Meiryo" panose="020B0604030504040204" pitchFamily="34" charset="-128"/>
              <a:ea typeface="Meiryo" panose="020B0604030504040204" pitchFamily="34" charset="-128"/>
            </a:endParaRPr>
          </a:p>
          <a:p>
            <a:r>
              <a:rPr lang="ja-JP" altLang="en-US" sz="2000">
                <a:solidFill>
                  <a:schemeClr val="bg1"/>
                </a:solidFill>
                <a:latin typeface="Meiryo" panose="020B0604030504040204" pitchFamily="34" charset="-128"/>
                <a:ea typeface="Meiryo" panose="020B0604030504040204" pitchFamily="34" charset="-128"/>
              </a:rPr>
              <a:t>企業に変わること</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7BD13C02-C3CE-ED4A-A4DA-4988A7910A61}"/>
              </a:ext>
            </a:extLst>
          </p:cNvPr>
          <p:cNvSpPr txBox="1"/>
          <p:nvPr/>
        </p:nvSpPr>
        <p:spPr>
          <a:xfrm>
            <a:off x="4871546" y="1361341"/>
            <a:ext cx="3262432" cy="707886"/>
          </a:xfrm>
          <a:prstGeom prst="rect">
            <a:avLst/>
          </a:prstGeom>
          <a:noFill/>
        </p:spPr>
        <p:txBody>
          <a:bodyPr wrap="none" rtlCol="0">
            <a:spAutoFit/>
          </a:bodyPr>
          <a:lstStyle/>
          <a:p>
            <a:pPr algn="r"/>
            <a:r>
              <a:rPr kumimoji="1" lang="ja-JP" altLang="en-US" sz="2000">
                <a:solidFill>
                  <a:schemeClr val="bg1"/>
                </a:solidFill>
                <a:latin typeface="Meiryo" panose="020B0604030504040204" pitchFamily="34" charset="-128"/>
                <a:ea typeface="Meiryo" panose="020B0604030504040204" pitchFamily="34" charset="-128"/>
              </a:rPr>
              <a:t>人間をエンパワーすること</a:t>
            </a:r>
            <a:endParaRPr kumimoji="1" lang="en-US" altLang="ja-JP" sz="2000" dirty="0">
              <a:solidFill>
                <a:schemeClr val="bg1"/>
              </a:solidFill>
              <a:latin typeface="Meiryo" panose="020B0604030504040204" pitchFamily="34" charset="-128"/>
              <a:ea typeface="Meiryo" panose="020B0604030504040204" pitchFamily="34" charset="-128"/>
            </a:endParaRPr>
          </a:p>
          <a:p>
            <a:pPr algn="r"/>
            <a:r>
              <a:rPr lang="ja-JP" altLang="en-US" sz="1000">
                <a:solidFill>
                  <a:schemeClr val="bg1"/>
                </a:solidFill>
                <a:latin typeface="Meiryo" panose="020B0604030504040204" pitchFamily="34" charset="-128"/>
                <a:ea typeface="Meiryo" panose="020B0604030504040204" pitchFamily="34" charset="-128"/>
              </a:rPr>
              <a:t>デジタルにできることは徹底してデジタルに任せて</a:t>
            </a:r>
            <a:endParaRPr lang="en-US" altLang="ja-JP" sz="1000" dirty="0">
              <a:solidFill>
                <a:schemeClr val="bg1"/>
              </a:solidFill>
              <a:latin typeface="Meiryo" panose="020B0604030504040204" pitchFamily="34" charset="-128"/>
              <a:ea typeface="Meiryo" panose="020B0604030504040204" pitchFamily="34" charset="-128"/>
            </a:endParaRPr>
          </a:p>
          <a:p>
            <a:pPr algn="r"/>
            <a:r>
              <a:rPr lang="ja-JP" altLang="en-US" sz="1000">
                <a:solidFill>
                  <a:schemeClr val="bg1"/>
                </a:solidFill>
                <a:latin typeface="Meiryo" panose="020B0604030504040204" pitchFamily="34" charset="-128"/>
                <a:ea typeface="Meiryo" panose="020B0604030504040204" pitchFamily="34" charset="-128"/>
              </a:rPr>
              <a:t>人間にしかできないことに徹底して役割をシフトする</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36223E15-1B29-2B4F-B432-69132EB08A6F}"/>
              </a:ext>
            </a:extLst>
          </p:cNvPr>
          <p:cNvSpPr txBox="1"/>
          <p:nvPr/>
        </p:nvSpPr>
        <p:spPr>
          <a:xfrm>
            <a:off x="1998745" y="876050"/>
            <a:ext cx="1210589" cy="400110"/>
          </a:xfrm>
          <a:prstGeom prst="rect">
            <a:avLst/>
          </a:prstGeom>
          <a:noFill/>
        </p:spPr>
        <p:txBody>
          <a:bodyPr wrap="none" rtlCol="0">
            <a:spAutoFit/>
          </a:bodyPr>
          <a:lstStyle/>
          <a:p>
            <a:pPr algn="ctr"/>
            <a:r>
              <a:rPr kumimoji="1" lang="ja-JP" altLang="en-US" sz="2000">
                <a:solidFill>
                  <a:srgbClr val="7030A0"/>
                </a:solidFill>
                <a:latin typeface="Meiryo" panose="020B0604030504040204" pitchFamily="34" charset="-128"/>
                <a:ea typeface="Meiryo" panose="020B0604030504040204" pitchFamily="34" charset="-128"/>
              </a:rPr>
              <a:t>スピード</a:t>
            </a:r>
          </a:p>
        </p:txBody>
      </p:sp>
      <p:sp>
        <p:nvSpPr>
          <p:cNvPr id="43" name="テキスト ボックス 42">
            <a:extLst>
              <a:ext uri="{FF2B5EF4-FFF2-40B4-BE49-F238E27FC236}">
                <a16:creationId xmlns:a16="http://schemas.microsoft.com/office/drawing/2014/main" id="{9AB5D2DC-BEDD-6646-93A9-3B6FD25D12E3}"/>
              </a:ext>
            </a:extLst>
          </p:cNvPr>
          <p:cNvSpPr txBox="1"/>
          <p:nvPr/>
        </p:nvSpPr>
        <p:spPr>
          <a:xfrm>
            <a:off x="5637386" y="910340"/>
            <a:ext cx="1980030" cy="400110"/>
          </a:xfrm>
          <a:prstGeom prst="rect">
            <a:avLst/>
          </a:prstGeom>
          <a:noFill/>
        </p:spPr>
        <p:txBody>
          <a:bodyPr wrap="none" rtlCol="0">
            <a:spAutoFit/>
          </a:bodyPr>
          <a:lstStyle/>
          <a:p>
            <a:pPr algn="ctr"/>
            <a:r>
              <a:rPr kumimoji="1" lang="ja-JP" altLang="en-US" sz="2000">
                <a:solidFill>
                  <a:schemeClr val="accent2"/>
                </a:solidFill>
                <a:latin typeface="Meiryo" panose="020B0604030504040204" pitchFamily="34" charset="-128"/>
                <a:ea typeface="Meiryo" panose="020B0604030504040204" pitchFamily="34" charset="-128"/>
              </a:rPr>
              <a:t>イノベーション</a:t>
            </a:r>
          </a:p>
        </p:txBody>
      </p:sp>
      <p:sp>
        <p:nvSpPr>
          <p:cNvPr id="44" name="左大かっこ 43">
            <a:extLst>
              <a:ext uri="{FF2B5EF4-FFF2-40B4-BE49-F238E27FC236}">
                <a16:creationId xmlns:a16="http://schemas.microsoft.com/office/drawing/2014/main" id="{859F4AC5-E016-5C42-9304-5F12F4C49A8A}"/>
              </a:ext>
            </a:extLst>
          </p:cNvPr>
          <p:cNvSpPr/>
          <p:nvPr/>
        </p:nvSpPr>
        <p:spPr>
          <a:xfrm rot="5400000">
            <a:off x="4506743" y="-462367"/>
            <a:ext cx="150055" cy="7354569"/>
          </a:xfrm>
          <a:prstGeom prst="leftBracket">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 name="フローチャート: 準備 37">
            <a:extLst>
              <a:ext uri="{FF2B5EF4-FFF2-40B4-BE49-F238E27FC236}">
                <a16:creationId xmlns:a16="http://schemas.microsoft.com/office/drawing/2014/main" id="{B54A060F-F7DF-4342-9D38-8C36786B5BB1}"/>
              </a:ext>
            </a:extLst>
          </p:cNvPr>
          <p:cNvSpPr/>
          <p:nvPr/>
        </p:nvSpPr>
        <p:spPr>
          <a:xfrm>
            <a:off x="6848999" y="3360595"/>
            <a:ext cx="1415772" cy="342313"/>
          </a:xfrm>
          <a:prstGeom prst="flowChartPreparatio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端子 38">
            <a:extLst>
              <a:ext uri="{FF2B5EF4-FFF2-40B4-BE49-F238E27FC236}">
                <a16:creationId xmlns:a16="http://schemas.microsoft.com/office/drawing/2014/main" id="{7F0E29A2-2EB6-9D4D-A90F-5BDD2755B909}"/>
              </a:ext>
            </a:extLst>
          </p:cNvPr>
          <p:cNvSpPr/>
          <p:nvPr/>
        </p:nvSpPr>
        <p:spPr>
          <a:xfrm>
            <a:off x="6848999" y="3815451"/>
            <a:ext cx="1415772" cy="342313"/>
          </a:xfrm>
          <a:prstGeom prst="flowChartTerminator">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代替処理 44">
            <a:extLst>
              <a:ext uri="{FF2B5EF4-FFF2-40B4-BE49-F238E27FC236}">
                <a16:creationId xmlns:a16="http://schemas.microsoft.com/office/drawing/2014/main" id="{1F22DCFC-00A6-AD48-80F5-9AA9854C6A6A}"/>
              </a:ext>
            </a:extLst>
          </p:cNvPr>
          <p:cNvSpPr/>
          <p:nvPr/>
        </p:nvSpPr>
        <p:spPr>
          <a:xfrm>
            <a:off x="6848999" y="4270305"/>
            <a:ext cx="1415772" cy="342313"/>
          </a:xfrm>
          <a:prstGeom prst="flowChartAlternateProcess">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3FA577BF-0EAE-9340-A74E-3082154814D1}"/>
              </a:ext>
            </a:extLst>
          </p:cNvPr>
          <p:cNvSpPr/>
          <p:nvPr/>
        </p:nvSpPr>
        <p:spPr>
          <a:xfrm>
            <a:off x="6848999" y="5180017"/>
            <a:ext cx="1415772" cy="342313"/>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519E92A2-1CD2-A14C-97C1-AD255BDB4C68}"/>
              </a:ext>
            </a:extLst>
          </p:cNvPr>
          <p:cNvSpPr/>
          <p:nvPr/>
        </p:nvSpPr>
        <p:spPr>
          <a:xfrm>
            <a:off x="6848999" y="4725161"/>
            <a:ext cx="1415772" cy="342313"/>
          </a:xfrm>
          <a:prstGeom prst="flowChartDelay">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840C6339-2BAA-F24A-9744-C747EAD3E9DB}"/>
              </a:ext>
            </a:extLst>
          </p:cNvPr>
          <p:cNvSpPr txBox="1"/>
          <p:nvPr/>
        </p:nvSpPr>
        <p:spPr>
          <a:xfrm>
            <a:off x="6687452" y="5582210"/>
            <a:ext cx="1723549" cy="400110"/>
          </a:xfrm>
          <a:prstGeom prst="rect">
            <a:avLst/>
          </a:prstGeom>
          <a:noFill/>
        </p:spPr>
        <p:txBody>
          <a:bodyPr wrap="none" rtlCol="0">
            <a:spAutoFit/>
          </a:bodyPr>
          <a:lstStyle/>
          <a:p>
            <a:pPr algn="ctr"/>
            <a:r>
              <a:rPr kumimoji="1" lang="ja-JP" altLang="en-US" sz="2000">
                <a:solidFill>
                  <a:srgbClr val="7030A0"/>
                </a:solidFill>
                <a:latin typeface="Meiryo" panose="020B0604030504040204" pitchFamily="34" charset="-128"/>
                <a:ea typeface="Meiryo" panose="020B0604030504040204" pitchFamily="34" charset="-128"/>
              </a:rPr>
              <a:t>事業の再定義</a:t>
            </a:r>
          </a:p>
        </p:txBody>
      </p:sp>
      <p:sp>
        <p:nvSpPr>
          <p:cNvPr id="11" name="等号 10">
            <a:extLst>
              <a:ext uri="{FF2B5EF4-FFF2-40B4-BE49-F238E27FC236}">
                <a16:creationId xmlns:a16="http://schemas.microsoft.com/office/drawing/2014/main" id="{5453A053-40B9-634D-B832-1A3454DF1A6E}"/>
              </a:ext>
            </a:extLst>
          </p:cNvPr>
          <p:cNvSpPr/>
          <p:nvPr/>
        </p:nvSpPr>
        <p:spPr>
          <a:xfrm>
            <a:off x="5921224" y="3904046"/>
            <a:ext cx="847335" cy="1014668"/>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4E25D1ED-A043-A847-95A6-CF71DD3E2DC5}"/>
              </a:ext>
            </a:extLst>
          </p:cNvPr>
          <p:cNvSpPr txBox="1"/>
          <p:nvPr/>
        </p:nvSpPr>
        <p:spPr>
          <a:xfrm>
            <a:off x="632460" y="6131876"/>
            <a:ext cx="7879080"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デジタルを前提に既存事業を再定義し、新たな事業価値を創出する</a:t>
            </a:r>
          </a:p>
        </p:txBody>
      </p:sp>
    </p:spTree>
    <p:extLst>
      <p:ext uri="{BB962C8B-B14F-4D97-AF65-F5344CB8AC3E}">
        <p14:creationId xmlns:p14="http://schemas.microsoft.com/office/powerpoint/2010/main" val="8534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p:tgtEl>
                                          <p:spTgt spid="49"/>
                                        </p:tgtEl>
                                        <p:attrNameLst>
                                          <p:attrName>ppt_y</p:attrName>
                                        </p:attrNameLst>
                                      </p:cBhvr>
                                      <p:tavLst>
                                        <p:tav tm="0">
                                          <p:val>
                                            <p:strVal val="#ppt_y-#ppt_h*1.125000"/>
                                          </p:val>
                                        </p:tav>
                                        <p:tav tm="100000">
                                          <p:val>
                                            <p:strVal val="#ppt_y"/>
                                          </p:val>
                                        </p:tav>
                                      </p:tavLst>
                                    </p:anim>
                                    <p:animEffect transition="in" filter="wipe(down)">
                                      <p:cBhvr>
                                        <p:cTn id="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980CC4-164B-B743-B1A9-D5BCF2C3933F}"/>
              </a:ext>
            </a:extLst>
          </p:cNvPr>
          <p:cNvSpPr>
            <a:spLocks noGrp="1"/>
          </p:cNvSpPr>
          <p:nvPr>
            <p:ph type="title"/>
          </p:nvPr>
        </p:nvSpPr>
        <p:spPr/>
        <p:txBody>
          <a:bodyPr/>
          <a:lstStyle/>
          <a:p>
            <a:r>
              <a:rPr kumimoji="1" lang="en-US" altLang="ja-JP" dirty="0"/>
              <a:t>DX</a:t>
            </a:r>
            <a:r>
              <a:rPr kumimoji="1" lang="ja-JP" altLang="en-US"/>
              <a:t>とは何か</a:t>
            </a:r>
          </a:p>
        </p:txBody>
      </p:sp>
      <p:sp>
        <p:nvSpPr>
          <p:cNvPr id="3" name="円/楕円 2">
            <a:extLst>
              <a:ext uri="{FF2B5EF4-FFF2-40B4-BE49-F238E27FC236}">
                <a16:creationId xmlns:a16="http://schemas.microsoft.com/office/drawing/2014/main" id="{5F55E676-EB37-274A-8C3D-7CB8DC09A92B}"/>
              </a:ext>
            </a:extLst>
          </p:cNvPr>
          <p:cNvSpPr/>
          <p:nvPr/>
        </p:nvSpPr>
        <p:spPr>
          <a:xfrm>
            <a:off x="2286398" y="1082079"/>
            <a:ext cx="4626105" cy="4626105"/>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7F829C88-127C-BB4C-814B-05987E835756}"/>
              </a:ext>
            </a:extLst>
          </p:cNvPr>
          <p:cNvSpPr/>
          <p:nvPr/>
        </p:nvSpPr>
        <p:spPr>
          <a:xfrm rot="16200000" flipH="1">
            <a:off x="2544223" y="3593719"/>
            <a:ext cx="4055555" cy="1941444"/>
          </a:xfrm>
          <a:prstGeom prst="roundRect">
            <a:avLst>
              <a:gd name="adj" fmla="val 50000"/>
            </a:avLst>
          </a:prstGeom>
          <a:solidFill>
            <a:srgbClr val="984807">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5A425F2D-E757-0F4D-93FC-0D377294F12A}"/>
              </a:ext>
            </a:extLst>
          </p:cNvPr>
          <p:cNvSpPr/>
          <p:nvPr/>
        </p:nvSpPr>
        <p:spPr>
          <a:xfrm rot="9212163">
            <a:off x="3514945" y="2049846"/>
            <a:ext cx="4055555" cy="1941444"/>
          </a:xfrm>
          <a:prstGeom prst="roundRect">
            <a:avLst>
              <a:gd name="adj" fmla="val 50000"/>
            </a:avLst>
          </a:prstGeom>
          <a:solidFill>
            <a:srgbClr val="77933C">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a:extLst>
              <a:ext uri="{FF2B5EF4-FFF2-40B4-BE49-F238E27FC236}">
                <a16:creationId xmlns:a16="http://schemas.microsoft.com/office/drawing/2014/main" id="{3BBFDEC5-5C7C-384B-BACE-97AA93A227E6}"/>
              </a:ext>
            </a:extLst>
          </p:cNvPr>
          <p:cNvSpPr/>
          <p:nvPr/>
        </p:nvSpPr>
        <p:spPr>
          <a:xfrm rot="12387837" flipH="1">
            <a:off x="1573500" y="2049846"/>
            <a:ext cx="4055555" cy="1941444"/>
          </a:xfrm>
          <a:prstGeom prst="roundRect">
            <a:avLst>
              <a:gd name="adj" fmla="val 50000"/>
            </a:avLst>
          </a:prstGeom>
          <a:solidFill>
            <a:srgbClr val="0070C0">
              <a:alpha val="6784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4F960037-E529-EA41-9548-CC1F51EDA050}"/>
              </a:ext>
            </a:extLst>
          </p:cNvPr>
          <p:cNvSpPr/>
          <p:nvPr/>
        </p:nvSpPr>
        <p:spPr>
          <a:xfrm>
            <a:off x="3601279" y="2536663"/>
            <a:ext cx="1941444" cy="1941444"/>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B1332190-9949-B241-BFAD-6594550557FA}"/>
              </a:ext>
            </a:extLst>
          </p:cNvPr>
          <p:cNvSpPr/>
          <p:nvPr/>
        </p:nvSpPr>
        <p:spPr>
          <a:xfrm>
            <a:off x="3429000" y="3449507"/>
            <a:ext cx="2286000" cy="830997"/>
          </a:xfrm>
          <a:prstGeom prst="rect">
            <a:avLst/>
          </a:prstGeom>
        </p:spPr>
        <p:txBody>
          <a:bodyPr wrap="square">
            <a:spAutoFit/>
          </a:bodyPr>
          <a:lstStyle/>
          <a:p>
            <a:pPr algn="ctr"/>
            <a:r>
              <a:rPr lang="ja-JP" altLang="en-US" sz="1000">
                <a:solidFill>
                  <a:schemeClr val="bg1"/>
                </a:solidFill>
                <a:latin typeface="Meiryo" panose="020B0604030504040204" pitchFamily="34" charset="-128"/>
                <a:ea typeface="Meiryo" panose="020B0604030504040204" pitchFamily="34" charset="-128"/>
              </a:rPr>
              <a:t>変化に俊敏に対処できる企業</a:t>
            </a:r>
            <a:endParaRPr lang="en-US" altLang="ja-JP" sz="10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アジャイル企業</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へ</a:t>
            </a:r>
            <a:r>
              <a:rPr lang="ja-JP" altLang="en-US" b="1">
                <a:solidFill>
                  <a:schemeClr val="bg1"/>
                </a:solidFill>
                <a:latin typeface="Meiryo" panose="020B0604030504040204" pitchFamily="34" charset="-128"/>
                <a:ea typeface="Meiryo" panose="020B0604030504040204" pitchFamily="34" charset="-128"/>
              </a:rPr>
              <a:t>変ること</a:t>
            </a:r>
          </a:p>
        </p:txBody>
      </p:sp>
      <p:sp>
        <p:nvSpPr>
          <p:cNvPr id="12" name="テキスト ボックス 11">
            <a:extLst>
              <a:ext uri="{FF2B5EF4-FFF2-40B4-BE49-F238E27FC236}">
                <a16:creationId xmlns:a16="http://schemas.microsoft.com/office/drawing/2014/main" id="{1624D0EC-4357-D546-AA49-9356C62FC7B4}"/>
              </a:ext>
            </a:extLst>
          </p:cNvPr>
          <p:cNvSpPr txBox="1"/>
          <p:nvPr/>
        </p:nvSpPr>
        <p:spPr>
          <a:xfrm>
            <a:off x="4056205" y="2816114"/>
            <a:ext cx="1035733" cy="769441"/>
          </a:xfrm>
          <a:prstGeom prst="rect">
            <a:avLst/>
          </a:prstGeom>
          <a:noFill/>
        </p:spPr>
        <p:txBody>
          <a:bodyPr wrap="none" rtlCol="0">
            <a:spAutoFit/>
          </a:bodyPr>
          <a:lstStyle/>
          <a:p>
            <a:pPr algn="ctr"/>
            <a:r>
              <a:rPr kumimoji="1" lang="en-US" altLang="ja-JP" sz="4400" b="1" dirty="0">
                <a:solidFill>
                  <a:schemeClr val="bg1"/>
                </a:solidFill>
                <a:latin typeface="Meiryo" panose="020B0604030504040204" pitchFamily="34" charset="-128"/>
                <a:ea typeface="Meiryo" panose="020B0604030504040204" pitchFamily="34" charset="-128"/>
              </a:rPr>
              <a:t>DX</a:t>
            </a:r>
            <a:endParaRPr kumimoji="1" lang="ja-JP" altLang="en-US" sz="4400" b="1">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CE1A8DE5-3AFC-F74E-B652-21CF7FAE7F00}"/>
              </a:ext>
            </a:extLst>
          </p:cNvPr>
          <p:cNvSpPr txBox="1"/>
          <p:nvPr/>
        </p:nvSpPr>
        <p:spPr>
          <a:xfrm>
            <a:off x="1896639" y="2016075"/>
            <a:ext cx="2159566"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新規事業の開発</a:t>
            </a:r>
            <a:endParaRPr kumimoji="1"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ビジネス・モデルの転換</a:t>
            </a:r>
          </a:p>
        </p:txBody>
      </p:sp>
      <p:sp>
        <p:nvSpPr>
          <p:cNvPr id="14" name="テキスト ボックス 13">
            <a:extLst>
              <a:ext uri="{FF2B5EF4-FFF2-40B4-BE49-F238E27FC236}">
                <a16:creationId xmlns:a16="http://schemas.microsoft.com/office/drawing/2014/main" id="{FFB38C2A-5728-6A47-9261-DD7914D96E9B}"/>
              </a:ext>
            </a:extLst>
          </p:cNvPr>
          <p:cNvSpPr txBox="1"/>
          <p:nvPr/>
        </p:nvSpPr>
        <p:spPr>
          <a:xfrm>
            <a:off x="5279676" y="2016075"/>
            <a:ext cx="1980029" cy="523220"/>
          </a:xfrm>
          <a:prstGeom prst="rect">
            <a:avLst/>
          </a:prstGeom>
          <a:noFill/>
        </p:spPr>
        <p:txBody>
          <a:bodyPr wrap="none" rtlCol="0">
            <a:spAutoFit/>
          </a:bodyPr>
          <a:lstStyle/>
          <a:p>
            <a:pPr algn="r"/>
            <a:r>
              <a:rPr lang="ja-JP" altLang="en-US" sz="1400" b="1">
                <a:solidFill>
                  <a:schemeClr val="bg1"/>
                </a:solidFill>
                <a:latin typeface="Meiryo" panose="020B0604030504040204" pitchFamily="34" charset="-128"/>
                <a:ea typeface="Meiryo" panose="020B0604030504040204" pitchFamily="34" charset="-128"/>
              </a:rPr>
              <a:t>業務プロセスの改善</a:t>
            </a:r>
          </a:p>
          <a:p>
            <a:pPr algn="r"/>
            <a:r>
              <a:rPr lang="ja-JP" altLang="en-US" sz="1400" b="1">
                <a:solidFill>
                  <a:schemeClr val="bg1"/>
                </a:solidFill>
                <a:latin typeface="Meiryo" panose="020B0604030504040204" pitchFamily="34" charset="-128"/>
                <a:ea typeface="Meiryo" panose="020B0604030504040204" pitchFamily="34" charset="-128"/>
              </a:rPr>
              <a:t>業務の効率化・自動化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4321C8E3-EE7E-4342-8911-1308D8FD1007}"/>
              </a:ext>
            </a:extLst>
          </p:cNvPr>
          <p:cNvSpPr txBox="1"/>
          <p:nvPr/>
        </p:nvSpPr>
        <p:spPr>
          <a:xfrm>
            <a:off x="3851291" y="5518710"/>
            <a:ext cx="1441420"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雇用制度の変革</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a:solidFill>
                  <a:schemeClr val="bg1"/>
                </a:solidFill>
                <a:latin typeface="Meiryo" panose="020B0604030504040204" pitchFamily="34" charset="-128"/>
                <a:ea typeface="Meiryo" panose="020B0604030504040204" pitchFamily="34" charset="-128"/>
              </a:rPr>
              <a:t>働き方の改革</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2F0B5A41-D9CE-4C47-AAC5-49FF9D71AB21}"/>
              </a:ext>
            </a:extLst>
          </p:cNvPr>
          <p:cNvSpPr txBox="1"/>
          <p:nvPr/>
        </p:nvSpPr>
        <p:spPr>
          <a:xfrm>
            <a:off x="3915410" y="1499729"/>
            <a:ext cx="1313180" cy="492443"/>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パーパス</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企業の社会的な存在意義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93823C45-1D2C-3447-99FE-85218F7BAC14}"/>
              </a:ext>
            </a:extLst>
          </p:cNvPr>
          <p:cNvSpPr txBox="1"/>
          <p:nvPr/>
        </p:nvSpPr>
        <p:spPr>
          <a:xfrm>
            <a:off x="2616633" y="4121307"/>
            <a:ext cx="877163" cy="646331"/>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文化や</a:t>
            </a:r>
            <a:endParaRPr kumimoji="1" lang="en-US" altLang="ja-JP" b="1" dirty="0">
              <a:solidFill>
                <a:schemeClr val="bg1"/>
              </a:solidFill>
              <a:latin typeface="Meiryo" panose="020B0604030504040204" pitchFamily="34" charset="-128"/>
              <a:ea typeface="Meiryo" panose="020B0604030504040204" pitchFamily="34" charset="-128"/>
            </a:endParaRPr>
          </a:p>
          <a:p>
            <a:pPr algn="r"/>
            <a:r>
              <a:rPr kumimoji="1" lang="ja-JP" altLang="en-US" b="1">
                <a:solidFill>
                  <a:schemeClr val="bg1"/>
                </a:solidFill>
                <a:latin typeface="Meiryo" panose="020B0604030504040204" pitchFamily="34" charset="-128"/>
                <a:ea typeface="Meiryo" panose="020B0604030504040204" pitchFamily="34" charset="-128"/>
              </a:rPr>
              <a:t>風土</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D1E6FE6-41E1-AC49-8785-58196A5C387F}"/>
              </a:ext>
            </a:extLst>
          </p:cNvPr>
          <p:cNvSpPr txBox="1"/>
          <p:nvPr/>
        </p:nvSpPr>
        <p:spPr>
          <a:xfrm>
            <a:off x="5522092" y="4121307"/>
            <a:ext cx="1107996" cy="553998"/>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事業目的</a:t>
            </a:r>
            <a:endParaRPr kumimoji="1" lang="en-US" altLang="ja-JP" b="1" dirty="0">
              <a:solidFill>
                <a:schemeClr val="bg1"/>
              </a:solidFill>
              <a:latin typeface="Meiryo" panose="020B0604030504040204" pitchFamily="34" charset="-128"/>
              <a:ea typeface="Meiryo" panose="020B0604030504040204" pitchFamily="34" charset="-128"/>
            </a:endParaRPr>
          </a:p>
          <a:p>
            <a:pPr algn="r"/>
            <a:r>
              <a:rPr lang="ja-JP" altLang="en-US" sz="1200" b="1">
                <a:solidFill>
                  <a:schemeClr val="bg1"/>
                </a:solidFill>
                <a:latin typeface="Meiryo" panose="020B0604030504040204" pitchFamily="34" charset="-128"/>
                <a:ea typeface="Meiryo" panose="020B0604030504040204" pitchFamily="34" charset="-128"/>
              </a:rPr>
              <a:t>業績管理基準</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129811C-8483-F646-B450-857990623759}"/>
              </a:ext>
            </a:extLst>
          </p:cNvPr>
          <p:cNvSpPr/>
          <p:nvPr/>
        </p:nvSpPr>
        <p:spPr>
          <a:xfrm>
            <a:off x="2648435" y="761563"/>
            <a:ext cx="3902030" cy="369332"/>
          </a:xfrm>
          <a:prstGeom prst="rect">
            <a:avLst/>
          </a:prstGeom>
        </p:spPr>
        <p:txBody>
          <a:bodyPr wrap="none">
            <a:spAutoFit/>
          </a:bodyPr>
          <a:lstStyle/>
          <a:p>
            <a:pPr algn="ctr"/>
            <a:r>
              <a:rPr lang="ja-JP" altLang="en-US">
                <a:solidFill>
                  <a:srgbClr val="C00000"/>
                </a:solidFill>
                <a:latin typeface="Meiryo" panose="020B0604030504040204" pitchFamily="34" charset="-128"/>
                <a:ea typeface="Meiryo" panose="020B0604030504040204" pitchFamily="34" charset="-128"/>
              </a:rPr>
              <a:t>変化が早く</a:t>
            </a:r>
            <a:r>
              <a:rPr lang="en-US" altLang="ja-JP" dirty="0">
                <a:solidFill>
                  <a:srgbClr val="C00000"/>
                </a:solidFill>
                <a:latin typeface="Meiryo" panose="020B0604030504040204" pitchFamily="34" charset="-128"/>
                <a:ea typeface="Meiryo" panose="020B0604030504040204" pitchFamily="34" charset="-128"/>
              </a:rPr>
              <a:t> </a:t>
            </a:r>
            <a:r>
              <a:rPr lang="ja-JP" altLang="en-US">
                <a:solidFill>
                  <a:srgbClr val="C00000"/>
                </a:solidFill>
                <a:latin typeface="Meiryo" panose="020B0604030504040204" pitchFamily="34" charset="-128"/>
                <a:ea typeface="Meiryo" panose="020B0604030504040204" pitchFamily="34" charset="-128"/>
              </a:rPr>
              <a:t>予測困難な社会／</a:t>
            </a:r>
            <a:r>
              <a:rPr lang="en-US" altLang="ja-JP" dirty="0">
                <a:solidFill>
                  <a:srgbClr val="C00000"/>
                </a:solidFill>
                <a:latin typeface="Meiryo" panose="020B0604030504040204" pitchFamily="34" charset="-128"/>
                <a:ea typeface="Meiryo" panose="020B0604030504040204" pitchFamily="34" charset="-128"/>
              </a:rPr>
              <a:t>VUCA</a:t>
            </a:r>
            <a:endParaRPr lang="ja-JP" altLang="en-US">
              <a:solidFill>
                <a:srgbClr val="C00000"/>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FC5EE3AF-6C44-3844-B314-26116D52B65B}"/>
              </a:ext>
            </a:extLst>
          </p:cNvPr>
          <p:cNvSpPr/>
          <p:nvPr/>
        </p:nvSpPr>
        <p:spPr>
          <a:xfrm>
            <a:off x="604588" y="5094754"/>
            <a:ext cx="2954655" cy="646331"/>
          </a:xfrm>
          <a:prstGeom prst="rect">
            <a:avLst/>
          </a:prstGeom>
        </p:spPr>
        <p:txBody>
          <a:bodyPr wrap="none">
            <a:spAutoFit/>
          </a:bodyPr>
          <a:lstStyle/>
          <a:p>
            <a:r>
              <a:rPr lang="ja-JP" altLang="en-US">
                <a:solidFill>
                  <a:srgbClr val="C00000"/>
                </a:solidFill>
                <a:latin typeface="Meiryo" panose="020B0604030504040204" pitchFamily="34" charset="-128"/>
                <a:ea typeface="Meiryo" panose="020B0604030504040204" pitchFamily="34" charset="-128"/>
              </a:rPr>
              <a:t>誰もが日常的に</a:t>
            </a:r>
            <a:endParaRPr lang="en-US" altLang="ja-JP" dirty="0">
              <a:solidFill>
                <a:srgbClr val="C00000"/>
              </a:solidFill>
              <a:latin typeface="Meiryo" panose="020B0604030504040204" pitchFamily="34" charset="-128"/>
              <a:ea typeface="Meiryo" panose="020B0604030504040204" pitchFamily="34" charset="-128"/>
            </a:endParaRPr>
          </a:p>
          <a:p>
            <a:r>
              <a:rPr lang="ja-JP" altLang="en-US">
                <a:solidFill>
                  <a:srgbClr val="C00000"/>
                </a:solidFill>
                <a:latin typeface="Meiryo" panose="020B0604030504040204" pitchFamily="34" charset="-128"/>
                <a:ea typeface="Meiryo" panose="020B0604030504040204" pitchFamily="34" charset="-128"/>
              </a:rPr>
              <a:t>デジタルを使いこなす社会</a:t>
            </a:r>
          </a:p>
        </p:txBody>
      </p:sp>
      <p:sp>
        <p:nvSpPr>
          <p:cNvPr id="21" name="正方形/長方形 20">
            <a:extLst>
              <a:ext uri="{FF2B5EF4-FFF2-40B4-BE49-F238E27FC236}">
                <a16:creationId xmlns:a16="http://schemas.microsoft.com/office/drawing/2014/main" id="{FCFA959B-2AC4-5F41-B579-8EA9EF139CF0}"/>
              </a:ext>
            </a:extLst>
          </p:cNvPr>
          <p:cNvSpPr/>
          <p:nvPr/>
        </p:nvSpPr>
        <p:spPr>
          <a:xfrm>
            <a:off x="5815589" y="5094753"/>
            <a:ext cx="2723823" cy="646331"/>
          </a:xfrm>
          <a:prstGeom prst="rect">
            <a:avLst/>
          </a:prstGeom>
        </p:spPr>
        <p:txBody>
          <a:bodyPr wrap="none">
            <a:spAutoFit/>
          </a:bodyPr>
          <a:lstStyle/>
          <a:p>
            <a:pPr algn="r"/>
            <a:r>
              <a:rPr lang="ja-JP" altLang="en-US">
                <a:solidFill>
                  <a:srgbClr val="C00000"/>
                </a:solidFill>
                <a:latin typeface="Meiryo" panose="020B0604030504040204" pitchFamily="34" charset="-128"/>
                <a:ea typeface="Meiryo" panose="020B0604030504040204" pitchFamily="34" charset="-128"/>
              </a:rPr>
              <a:t>デジタル技術を</a:t>
            </a:r>
            <a:endParaRPr lang="en-US" altLang="ja-JP" dirty="0">
              <a:solidFill>
                <a:srgbClr val="C00000"/>
              </a:solidFill>
              <a:latin typeface="Meiryo" panose="020B0604030504040204" pitchFamily="34" charset="-128"/>
              <a:ea typeface="Meiryo" panose="020B0604030504040204" pitchFamily="34" charset="-128"/>
            </a:endParaRPr>
          </a:p>
          <a:p>
            <a:pPr algn="r"/>
            <a:r>
              <a:rPr lang="ja-JP" altLang="en-US">
                <a:solidFill>
                  <a:srgbClr val="C00000"/>
                </a:solidFill>
                <a:latin typeface="Meiryo" panose="020B0604030504040204" pitchFamily="34" charset="-128"/>
                <a:ea typeface="Meiryo" panose="020B0604030504040204" pitchFamily="34" charset="-128"/>
              </a:rPr>
              <a:t>駆使してビジネスを変革</a:t>
            </a:r>
          </a:p>
        </p:txBody>
      </p:sp>
      <p:pic>
        <p:nvPicPr>
          <p:cNvPr id="22" name="図 21">
            <a:extLst>
              <a:ext uri="{FF2B5EF4-FFF2-40B4-BE49-F238E27FC236}">
                <a16:creationId xmlns:a16="http://schemas.microsoft.com/office/drawing/2014/main" id="{975840BA-3D1E-5442-BE72-564290343A8E}"/>
              </a:ext>
            </a:extLst>
          </p:cNvPr>
          <p:cNvPicPr>
            <a:picLocks noChangeAspect="1"/>
          </p:cNvPicPr>
          <p:nvPr/>
        </p:nvPicPr>
        <p:blipFill>
          <a:blip r:embed="rId2">
            <a:lum bright="70000" contrast="-70000"/>
          </a:blip>
          <a:stretch>
            <a:fillRect/>
          </a:stretch>
        </p:blipFill>
        <p:spPr>
          <a:xfrm>
            <a:off x="3120355" y="2591334"/>
            <a:ext cx="837961" cy="8379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3D7EE1E6-C622-2A4D-B21F-E3485FD46AE6}"/>
              </a:ext>
            </a:extLst>
          </p:cNvPr>
          <p:cNvPicPr>
            <a:picLocks noChangeAspect="1"/>
          </p:cNvPicPr>
          <p:nvPr/>
        </p:nvPicPr>
        <p:blipFill>
          <a:blip r:embed="rId2">
            <a:lum bright="70000" contrast="-70000"/>
          </a:blip>
          <a:stretch>
            <a:fillRect/>
          </a:stretch>
        </p:blipFill>
        <p:spPr>
          <a:xfrm>
            <a:off x="5143813" y="2591334"/>
            <a:ext cx="837961" cy="8379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AA71CAD-32C3-244B-B61D-7EACAD81FAA9}"/>
              </a:ext>
            </a:extLst>
          </p:cNvPr>
          <p:cNvPicPr>
            <a:picLocks noChangeAspect="1"/>
          </p:cNvPicPr>
          <p:nvPr/>
        </p:nvPicPr>
        <p:blipFill>
          <a:blip r:embed="rId2">
            <a:lum bright="70000" contrast="-70000"/>
          </a:blip>
          <a:stretch>
            <a:fillRect/>
          </a:stretch>
        </p:blipFill>
        <p:spPr>
          <a:xfrm>
            <a:off x="4153019" y="4230749"/>
            <a:ext cx="837961" cy="837961"/>
          </a:xfrm>
          <a:prstGeom prst="rect">
            <a:avLst/>
          </a:prstGeom>
          <a:effectLst>
            <a:outerShdw blurRad="50800" dist="38100" dir="2700000" algn="tl" rotWithShape="0">
              <a:prstClr val="black">
                <a:alpha val="40000"/>
              </a:prstClr>
            </a:outerShdw>
          </a:effectLst>
        </p:spPr>
      </p:pic>
      <p:sp>
        <p:nvSpPr>
          <p:cNvPr id="5" name="テキスト ボックス 4">
            <a:extLst>
              <a:ext uri="{FF2B5EF4-FFF2-40B4-BE49-F238E27FC236}">
                <a16:creationId xmlns:a16="http://schemas.microsoft.com/office/drawing/2014/main" id="{B6C1572E-79BA-DB45-B96E-38136D2899B2}"/>
              </a:ext>
            </a:extLst>
          </p:cNvPr>
          <p:cNvSpPr txBox="1"/>
          <p:nvPr/>
        </p:nvSpPr>
        <p:spPr>
          <a:xfrm>
            <a:off x="270347" y="3309149"/>
            <a:ext cx="1800493" cy="523220"/>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出島、コミュニティ</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好奇心、遊びなど</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4695D1D-23FE-C047-A83E-29F76ACAF545}"/>
              </a:ext>
            </a:extLst>
          </p:cNvPr>
          <p:cNvSpPr txBox="1"/>
          <p:nvPr/>
        </p:nvSpPr>
        <p:spPr>
          <a:xfrm>
            <a:off x="7023406" y="3307455"/>
            <a:ext cx="1919115" cy="523220"/>
          </a:xfrm>
          <a:prstGeom prst="rect">
            <a:avLst/>
          </a:prstGeom>
          <a:noFill/>
        </p:spPr>
        <p:txBody>
          <a:bodyPr wrap="none" rtlCol="0">
            <a:spAutoFit/>
          </a:bodyPr>
          <a:lstStyle/>
          <a:p>
            <a:r>
              <a:rPr kumimoji="1" lang="en-US" altLang="ja-JP" sz="1400" dirty="0">
                <a:solidFill>
                  <a:schemeClr val="accent3">
                    <a:lumMod val="75000"/>
                  </a:schemeClr>
                </a:solidFill>
                <a:latin typeface="Meiryo" panose="020B0604030504040204" pitchFamily="34" charset="-128"/>
                <a:ea typeface="Meiryo" panose="020B0604030504040204" pitchFamily="34" charset="-128"/>
              </a:rPr>
              <a:t>KPI</a:t>
            </a:r>
            <a:r>
              <a:rPr lang="ja-JP" altLang="en-US" sz="1400">
                <a:solidFill>
                  <a:schemeClr val="accent3">
                    <a:lumMod val="75000"/>
                  </a:schemeClr>
                </a:solidFill>
                <a:latin typeface="Meiryo" panose="020B0604030504040204" pitchFamily="34" charset="-128"/>
                <a:ea typeface="Meiryo" panose="020B0604030504040204" pitchFamily="34" charset="-128"/>
              </a:rPr>
              <a:t>設定</a:t>
            </a:r>
            <a:r>
              <a:rPr kumimoji="1" lang="ja-JP" altLang="en-US" sz="1400">
                <a:solidFill>
                  <a:schemeClr val="accent3">
                    <a:lumMod val="75000"/>
                  </a:schemeClr>
                </a:solidFill>
                <a:latin typeface="Meiryo" panose="020B0604030504040204" pitchFamily="34" charset="-128"/>
                <a:ea typeface="Meiryo" panose="020B0604030504040204" pitchFamily="34" charset="-128"/>
              </a:rPr>
              <a:t>、メトリクス</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データ収集</a:t>
            </a:r>
            <a:r>
              <a:rPr kumimoji="1" lang="ja-JP" altLang="en-US" sz="1400">
                <a:solidFill>
                  <a:schemeClr val="accent3">
                    <a:lumMod val="75000"/>
                  </a:schemeClr>
                </a:solidFill>
                <a:latin typeface="Meiryo" panose="020B0604030504040204" pitchFamily="34" charset="-128"/>
                <a:ea typeface="Meiryo" panose="020B0604030504040204" pitchFamily="34" charset="-128"/>
              </a:rPr>
              <a:t>など</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952EC437-DA85-FA4B-9217-BCD909DAFC11}"/>
              </a:ext>
            </a:extLst>
          </p:cNvPr>
          <p:cNvSpPr txBox="1"/>
          <p:nvPr/>
        </p:nvSpPr>
        <p:spPr>
          <a:xfrm>
            <a:off x="1005943" y="1270620"/>
            <a:ext cx="2339103" cy="307777"/>
          </a:xfrm>
          <a:prstGeom prst="rect">
            <a:avLst/>
          </a:prstGeom>
          <a:noFill/>
        </p:spPr>
        <p:txBody>
          <a:bodyPr wrap="none" rtlCol="0">
            <a:spAutoFit/>
          </a:bodyPr>
          <a:lstStyle/>
          <a:p>
            <a:pPr algn="r"/>
            <a:r>
              <a:rPr lang="ja-JP" altLang="en-US" sz="1400">
                <a:solidFill>
                  <a:srgbClr val="7030A0"/>
                </a:solidFill>
                <a:latin typeface="Meiryo" panose="020B0604030504040204" pitchFamily="34" charset="-128"/>
                <a:ea typeface="Meiryo" panose="020B0604030504040204" pitchFamily="34" charset="-128"/>
              </a:rPr>
              <a:t>従業員のエンゲージメント</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737B7ABB-3602-2244-929D-BEAFA3AFF997}"/>
              </a:ext>
            </a:extLst>
          </p:cNvPr>
          <p:cNvSpPr txBox="1"/>
          <p:nvPr/>
        </p:nvSpPr>
        <p:spPr>
          <a:xfrm>
            <a:off x="5918181" y="1242735"/>
            <a:ext cx="1620957" cy="307777"/>
          </a:xfrm>
          <a:prstGeom prst="rect">
            <a:avLst/>
          </a:prstGeom>
          <a:noFill/>
        </p:spPr>
        <p:txBody>
          <a:bodyPr wrap="none" rtlCol="0">
            <a:spAutoFit/>
          </a:bodyPr>
          <a:lstStyle/>
          <a:p>
            <a:r>
              <a:rPr lang="ja-JP" altLang="en-US" sz="1400">
                <a:solidFill>
                  <a:srgbClr val="7030A0"/>
                </a:solidFill>
                <a:latin typeface="Meiryo" panose="020B0604030504040204" pitchFamily="34" charset="-128"/>
                <a:ea typeface="Meiryo" panose="020B0604030504040204" pitchFamily="34" charset="-128"/>
              </a:rPr>
              <a:t>顧客や社会の支持</a:t>
            </a:r>
            <a:endParaRPr kumimoji="1" lang="ja-JP" altLang="en-US" sz="1400">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8151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「作らない技術」の普及が</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内製化を加速する</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226687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4DB14267-7794-BA4B-9B29-D2C29AFE8BF1}"/>
              </a:ext>
            </a:extLst>
          </p:cNvPr>
          <p:cNvSpPr/>
          <p:nvPr/>
        </p:nvSpPr>
        <p:spPr>
          <a:xfrm>
            <a:off x="1501987" y="1063413"/>
            <a:ext cx="6140026" cy="1530160"/>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E1896C91-7CAA-2B44-9881-98424D7CCB03}"/>
              </a:ext>
            </a:extLst>
          </p:cNvPr>
          <p:cNvSpPr/>
          <p:nvPr/>
        </p:nvSpPr>
        <p:spPr>
          <a:xfrm>
            <a:off x="1501987" y="2593573"/>
            <a:ext cx="6140026" cy="3738880"/>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25C7AC9-E249-BF4B-AD63-AFAE337397BA}"/>
              </a:ext>
            </a:extLst>
          </p:cNvPr>
          <p:cNvSpPr/>
          <p:nvPr/>
        </p:nvSpPr>
        <p:spPr>
          <a:xfrm>
            <a:off x="1696720" y="2702560"/>
            <a:ext cx="5750560" cy="2657935"/>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CCD4F1-BEDC-C541-9860-33996C8A47C5}"/>
              </a:ext>
            </a:extLst>
          </p:cNvPr>
          <p:cNvSpPr>
            <a:spLocks noGrp="1"/>
          </p:cNvSpPr>
          <p:nvPr>
            <p:ph type="title"/>
          </p:nvPr>
        </p:nvSpPr>
        <p:spPr/>
        <p:txBody>
          <a:bodyPr/>
          <a:lstStyle/>
          <a:p>
            <a:r>
              <a:rPr kumimoji="1" lang="ja-JP" altLang="en-US"/>
              <a:t>作らない技術を前提としたシステム</a:t>
            </a:r>
          </a:p>
        </p:txBody>
      </p:sp>
      <p:pic>
        <p:nvPicPr>
          <p:cNvPr id="5" name="図 4" descr="おもちゃ, 人形, ボックス, ケーキ が含まれている画像&#10;&#10;自動的に生成された説明">
            <a:extLst>
              <a:ext uri="{FF2B5EF4-FFF2-40B4-BE49-F238E27FC236}">
                <a16:creationId xmlns:a16="http://schemas.microsoft.com/office/drawing/2014/main" id="{68994995-6306-CC4A-8987-2A3F61689D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61544" y="1276849"/>
            <a:ext cx="1099310" cy="109931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04CB317F-C564-C645-A4E0-636E14B3A25D}"/>
              </a:ext>
            </a:extLst>
          </p:cNvPr>
          <p:cNvSpPr txBox="1"/>
          <p:nvPr/>
        </p:nvSpPr>
        <p:spPr>
          <a:xfrm>
            <a:off x="3242032" y="1343181"/>
            <a:ext cx="2646878" cy="1077218"/>
          </a:xfrm>
          <a:prstGeom prst="rect">
            <a:avLst/>
          </a:prstGeom>
          <a:noFill/>
        </p:spPr>
        <p:txBody>
          <a:bodyPr wrap="none" rtlCol="0">
            <a:spAutoFit/>
          </a:bodyPr>
          <a:lstStyle/>
          <a:p>
            <a:r>
              <a:rPr kumimoji="1" lang="ja-JP" altLang="en-US" sz="3200">
                <a:solidFill>
                  <a:srgbClr val="0070C0"/>
                </a:solidFill>
                <a:latin typeface="Meiryo" panose="020B0604030504040204" pitchFamily="34" charset="-128"/>
                <a:ea typeface="Meiryo" panose="020B0604030504040204" pitchFamily="34" charset="-128"/>
              </a:rPr>
              <a:t>自動車の</a:t>
            </a:r>
            <a:endParaRPr lang="en-US" altLang="ja-JP" sz="3200" dirty="0">
              <a:solidFill>
                <a:srgbClr val="0070C0"/>
              </a:solidFill>
              <a:latin typeface="Meiryo" panose="020B0604030504040204" pitchFamily="34" charset="-128"/>
              <a:ea typeface="Meiryo" panose="020B0604030504040204" pitchFamily="34" charset="-128"/>
            </a:endParaRPr>
          </a:p>
          <a:p>
            <a:r>
              <a:rPr kumimoji="1" lang="ja-JP" altLang="en-US" sz="3200">
                <a:solidFill>
                  <a:srgbClr val="0070C0"/>
                </a:solidFill>
                <a:latin typeface="Meiryo" panose="020B0604030504040204" pitchFamily="34" charset="-128"/>
                <a:ea typeface="Meiryo" panose="020B0604030504040204" pitchFamily="34" charset="-128"/>
              </a:rPr>
              <a:t>配車サービス</a:t>
            </a:r>
          </a:p>
        </p:txBody>
      </p:sp>
      <p:pic>
        <p:nvPicPr>
          <p:cNvPr id="8" name="図 7" descr="シャツ が含まれている画像&#10;&#10;自動的に生成された説明">
            <a:extLst>
              <a:ext uri="{FF2B5EF4-FFF2-40B4-BE49-F238E27FC236}">
                <a16:creationId xmlns:a16="http://schemas.microsoft.com/office/drawing/2014/main" id="{C8C3C404-C68F-0B4D-9544-43BC5B20C3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83146" y="1223476"/>
            <a:ext cx="808057" cy="1206056"/>
          </a:xfrm>
          <a:prstGeom prst="rect">
            <a:avLst/>
          </a:prstGeom>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7EFCD97C-F404-C84F-9F21-5A19B6DAA04F}"/>
              </a:ext>
            </a:extLst>
          </p:cNvPr>
          <p:cNvSpPr/>
          <p:nvPr/>
        </p:nvSpPr>
        <p:spPr>
          <a:xfrm>
            <a:off x="1801134" y="2838026"/>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C5FC856C-1FC2-A741-A688-DD33891949E1}"/>
              </a:ext>
            </a:extLst>
          </p:cNvPr>
          <p:cNvSpPr/>
          <p:nvPr/>
        </p:nvSpPr>
        <p:spPr>
          <a:xfrm>
            <a:off x="5568253" y="2838025"/>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8EB79AB-6F4F-F348-96BD-37D6A05CB641}"/>
              </a:ext>
            </a:extLst>
          </p:cNvPr>
          <p:cNvSpPr txBox="1"/>
          <p:nvPr/>
        </p:nvSpPr>
        <p:spPr>
          <a:xfrm>
            <a:off x="2083146" y="3104141"/>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地図情報</a:t>
            </a:r>
          </a:p>
        </p:txBody>
      </p:sp>
      <p:sp>
        <p:nvSpPr>
          <p:cNvPr id="14" name="テキスト ボックス 13">
            <a:extLst>
              <a:ext uri="{FF2B5EF4-FFF2-40B4-BE49-F238E27FC236}">
                <a16:creationId xmlns:a16="http://schemas.microsoft.com/office/drawing/2014/main" id="{78E6188D-7894-9F46-AE6B-B573AB0AC7C4}"/>
              </a:ext>
            </a:extLst>
          </p:cNvPr>
          <p:cNvSpPr txBox="1"/>
          <p:nvPr/>
        </p:nvSpPr>
        <p:spPr>
          <a:xfrm>
            <a:off x="5850265" y="3100399"/>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代金決済</a:t>
            </a:r>
          </a:p>
        </p:txBody>
      </p:sp>
      <p:sp>
        <p:nvSpPr>
          <p:cNvPr id="15" name="正方形/長方形 14">
            <a:extLst>
              <a:ext uri="{FF2B5EF4-FFF2-40B4-BE49-F238E27FC236}">
                <a16:creationId xmlns:a16="http://schemas.microsoft.com/office/drawing/2014/main" id="{61C09717-1608-9843-AAB5-CE34743FFBF6}"/>
              </a:ext>
            </a:extLst>
          </p:cNvPr>
          <p:cNvSpPr/>
          <p:nvPr/>
        </p:nvSpPr>
        <p:spPr>
          <a:xfrm>
            <a:off x="3684693" y="3882460"/>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B4ED510-0A50-7343-A482-41F1B3C0AA61}"/>
              </a:ext>
            </a:extLst>
          </p:cNvPr>
          <p:cNvSpPr txBox="1"/>
          <p:nvPr/>
        </p:nvSpPr>
        <p:spPr>
          <a:xfrm>
            <a:off x="3703698" y="4144833"/>
            <a:ext cx="172354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17" name="正方形/長方形 16">
            <a:extLst>
              <a:ext uri="{FF2B5EF4-FFF2-40B4-BE49-F238E27FC236}">
                <a16:creationId xmlns:a16="http://schemas.microsoft.com/office/drawing/2014/main" id="{EF9C52C7-DF53-504D-A75A-DFA89F6D47C0}"/>
              </a:ext>
            </a:extLst>
          </p:cNvPr>
          <p:cNvSpPr/>
          <p:nvPr/>
        </p:nvSpPr>
        <p:spPr>
          <a:xfrm>
            <a:off x="1801134" y="3882460"/>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80B49DA-B80B-FD46-ABBB-54366A69E8DA}"/>
              </a:ext>
            </a:extLst>
          </p:cNvPr>
          <p:cNvSpPr/>
          <p:nvPr/>
        </p:nvSpPr>
        <p:spPr>
          <a:xfrm>
            <a:off x="5568253" y="3882459"/>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4E5AF4C3-A8DE-FC4E-9AD6-D72D1D0DA9C7}"/>
              </a:ext>
            </a:extLst>
          </p:cNvPr>
          <p:cNvSpPr txBox="1"/>
          <p:nvPr/>
        </p:nvSpPr>
        <p:spPr>
          <a:xfrm>
            <a:off x="2191350" y="4148575"/>
            <a:ext cx="994183"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ID</a:t>
            </a:r>
            <a:r>
              <a:rPr kumimoji="1" lang="ja-JP" altLang="en-US" sz="2000">
                <a:solidFill>
                  <a:schemeClr val="bg1"/>
                </a:solidFill>
                <a:latin typeface="Meiryo" panose="020B0604030504040204" pitchFamily="34" charset="-128"/>
                <a:ea typeface="Meiryo" panose="020B0604030504040204" pitchFamily="34" charset="-128"/>
              </a:rPr>
              <a:t>認証</a:t>
            </a:r>
          </a:p>
        </p:txBody>
      </p:sp>
      <p:sp>
        <p:nvSpPr>
          <p:cNvPr id="20" name="テキスト ボックス 19">
            <a:extLst>
              <a:ext uri="{FF2B5EF4-FFF2-40B4-BE49-F238E27FC236}">
                <a16:creationId xmlns:a16="http://schemas.microsoft.com/office/drawing/2014/main" id="{072B09E6-67B7-8440-80FB-BC2B834CBF17}"/>
              </a:ext>
            </a:extLst>
          </p:cNvPr>
          <p:cNvSpPr txBox="1"/>
          <p:nvPr/>
        </p:nvSpPr>
        <p:spPr>
          <a:xfrm>
            <a:off x="5850268" y="4144833"/>
            <a:ext cx="121058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損害保険</a:t>
            </a:r>
          </a:p>
        </p:txBody>
      </p:sp>
      <p:sp>
        <p:nvSpPr>
          <p:cNvPr id="23" name="テキスト ボックス 22">
            <a:extLst>
              <a:ext uri="{FF2B5EF4-FFF2-40B4-BE49-F238E27FC236}">
                <a16:creationId xmlns:a16="http://schemas.microsoft.com/office/drawing/2014/main" id="{CCA1B4A4-A79B-B14B-A1F0-BA29B968F1C9}"/>
              </a:ext>
            </a:extLst>
          </p:cNvPr>
          <p:cNvSpPr txBox="1"/>
          <p:nvPr/>
        </p:nvSpPr>
        <p:spPr>
          <a:xfrm>
            <a:off x="2841280" y="4898923"/>
            <a:ext cx="3448381" cy="369332"/>
          </a:xfrm>
          <a:prstGeom prst="rect">
            <a:avLst/>
          </a:prstGeom>
          <a:noFill/>
        </p:spPr>
        <p:txBody>
          <a:bodyPr wrap="none" rtlCol="0">
            <a:spAutoFit/>
          </a:bodyPr>
          <a:lstStyle/>
          <a:p>
            <a:pPr algn="ctr"/>
            <a:r>
              <a:rPr kumimoji="1" lang="ja-JP" altLang="en-US">
                <a:solidFill>
                  <a:schemeClr val="tx2">
                    <a:lumMod val="75000"/>
                  </a:schemeClr>
                </a:solidFill>
                <a:latin typeface="Meiryo" panose="020B0604030504040204" pitchFamily="34" charset="-128"/>
                <a:ea typeface="Meiryo" panose="020B0604030504040204" pitchFamily="34" charset="-128"/>
              </a:rPr>
              <a:t>マイクロサービス、</a:t>
            </a:r>
            <a:r>
              <a:rPr kumimoji="1" lang="en-US" altLang="ja-JP" dirty="0">
                <a:solidFill>
                  <a:schemeClr val="tx2">
                    <a:lumMod val="75000"/>
                  </a:schemeClr>
                </a:solidFill>
                <a:latin typeface="Meiryo" panose="020B0604030504040204" pitchFamily="34" charset="-128"/>
                <a:ea typeface="Meiryo" panose="020B0604030504040204" pitchFamily="34" charset="-128"/>
              </a:rPr>
              <a:t>REST/AP|I</a:t>
            </a:r>
            <a:endParaRPr kumimoji="1" lang="ja-JP" altLang="en-US">
              <a:solidFill>
                <a:schemeClr val="tx2">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A7B6BCD-390F-5241-8BF8-C69450B004E3}"/>
              </a:ext>
            </a:extLst>
          </p:cNvPr>
          <p:cNvSpPr txBox="1"/>
          <p:nvPr/>
        </p:nvSpPr>
        <p:spPr>
          <a:xfrm>
            <a:off x="3434391" y="5661808"/>
            <a:ext cx="226215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クラウド・サービス</a:t>
            </a:r>
          </a:p>
        </p:txBody>
      </p:sp>
      <p:grpSp>
        <p:nvGrpSpPr>
          <p:cNvPr id="3" name="グループ化 2">
            <a:extLst>
              <a:ext uri="{FF2B5EF4-FFF2-40B4-BE49-F238E27FC236}">
                <a16:creationId xmlns:a16="http://schemas.microsoft.com/office/drawing/2014/main" id="{FA651AFD-679E-1C4A-9AE2-3A3036CA4E22}"/>
              </a:ext>
            </a:extLst>
          </p:cNvPr>
          <p:cNvGrpSpPr/>
          <p:nvPr/>
        </p:nvGrpSpPr>
        <p:grpSpPr>
          <a:xfrm>
            <a:off x="3680161" y="2842062"/>
            <a:ext cx="2092825" cy="1012426"/>
            <a:chOff x="3837093" y="2990426"/>
            <a:chExt cx="2092825" cy="1012426"/>
          </a:xfrm>
        </p:grpSpPr>
        <p:sp>
          <p:nvSpPr>
            <p:cNvPr id="29" name="正方形/長方形 28">
              <a:extLst>
                <a:ext uri="{FF2B5EF4-FFF2-40B4-BE49-F238E27FC236}">
                  <a16:creationId xmlns:a16="http://schemas.microsoft.com/office/drawing/2014/main" id="{A5DB3A78-82B1-384D-BFB3-AF9F154C3E99}"/>
                </a:ext>
              </a:extLst>
            </p:cNvPr>
            <p:cNvSpPr/>
            <p:nvPr/>
          </p:nvSpPr>
          <p:spPr>
            <a:xfrm>
              <a:off x="3837093" y="2990426"/>
              <a:ext cx="1774613" cy="89408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912BF8F8-4727-9C4D-80F1-7D7AACEA31A4}"/>
                </a:ext>
              </a:extLst>
            </p:cNvPr>
            <p:cNvSpPr txBox="1"/>
            <p:nvPr/>
          </p:nvSpPr>
          <p:spPr>
            <a:xfrm>
              <a:off x="3990865" y="3114300"/>
              <a:ext cx="1467068" cy="707886"/>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クルマと人</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マッチング</a:t>
              </a:r>
              <a:endParaRPr kumimoji="1" lang="ja-JP" altLang="en-US" sz="2000">
                <a:solidFill>
                  <a:schemeClr val="bg1"/>
                </a:solidFill>
                <a:latin typeface="Meiryo" panose="020B0604030504040204" pitchFamily="34" charset="-128"/>
                <a:ea typeface="Meiryo" panose="020B0604030504040204" pitchFamily="34" charset="-128"/>
              </a:endParaRPr>
            </a:p>
          </p:txBody>
        </p:sp>
        <p:pic>
          <p:nvPicPr>
            <p:cNvPr id="31" name="図 30" descr="グラフィカル ユーザー インターフェイス が含まれている画像&#10;&#10;自動的に生成された説明">
              <a:extLst>
                <a:ext uri="{FF2B5EF4-FFF2-40B4-BE49-F238E27FC236}">
                  <a16:creationId xmlns:a16="http://schemas.microsoft.com/office/drawing/2014/main" id="{A4AA8423-08E3-EF4C-8862-D994A905BC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0199" y="3523077"/>
              <a:ext cx="599719" cy="47977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010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F493700-9441-3B4D-9A5B-F80915C8F7C3}"/>
              </a:ext>
            </a:extLst>
          </p:cNvPr>
          <p:cNvSpPr/>
          <p:nvPr/>
        </p:nvSpPr>
        <p:spPr>
          <a:xfrm>
            <a:off x="230400" y="2457019"/>
            <a:ext cx="8686800" cy="2168769"/>
          </a:xfrm>
          <a:prstGeom prst="rect">
            <a:avLst/>
          </a:prstGeom>
          <a:solidFill>
            <a:srgbClr val="FFFF00">
              <a:alpha val="5686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1" name="図 40">
            <a:extLst>
              <a:ext uri="{FF2B5EF4-FFF2-40B4-BE49-F238E27FC236}">
                <a16:creationId xmlns:a16="http://schemas.microsoft.com/office/drawing/2014/main" id="{59EC69C8-5574-9447-A329-0DB90B2DDD25}"/>
              </a:ext>
            </a:extLst>
          </p:cNvPr>
          <p:cNvPicPr>
            <a:picLocks noChangeAspect="1"/>
          </p:cNvPicPr>
          <p:nvPr/>
        </p:nvPicPr>
        <p:blipFill>
          <a:blip r:embed="rId2"/>
          <a:stretch>
            <a:fillRect/>
          </a:stretch>
        </p:blipFill>
        <p:spPr>
          <a:xfrm>
            <a:off x="6778852" y="2580419"/>
            <a:ext cx="1815014" cy="1815014"/>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CC5B9802-4EE1-9642-87FA-FB1E12A73893}"/>
              </a:ext>
            </a:extLst>
          </p:cNvPr>
          <p:cNvSpPr>
            <a:spLocks noGrp="1"/>
          </p:cNvSpPr>
          <p:nvPr>
            <p:ph type="title"/>
          </p:nvPr>
        </p:nvSpPr>
        <p:spPr/>
        <p:txBody>
          <a:bodyPr/>
          <a:lstStyle/>
          <a:p>
            <a:r>
              <a:rPr kumimoji="1" lang="ja-JP" altLang="en-US"/>
              <a:t> </a:t>
            </a:r>
            <a:r>
              <a:rPr kumimoji="1" lang="en-US" altLang="ja-JP" dirty="0"/>
              <a:t>IT</a:t>
            </a:r>
            <a:r>
              <a:rPr kumimoji="1" lang="ja-JP" altLang="en-US"/>
              <a:t>の変化とビジネス対応</a:t>
            </a:r>
          </a:p>
        </p:txBody>
      </p:sp>
      <p:sp>
        <p:nvSpPr>
          <p:cNvPr id="34" name="雲 33">
            <a:extLst>
              <a:ext uri="{FF2B5EF4-FFF2-40B4-BE49-F238E27FC236}">
                <a16:creationId xmlns:a16="http://schemas.microsoft.com/office/drawing/2014/main" id="{6EC5C79C-A006-D34B-A1CD-0795F7C9F63C}"/>
              </a:ext>
            </a:extLst>
          </p:cNvPr>
          <p:cNvSpPr/>
          <p:nvPr/>
        </p:nvSpPr>
        <p:spPr>
          <a:xfrm>
            <a:off x="550134" y="2692711"/>
            <a:ext cx="1750655" cy="1660225"/>
          </a:xfrm>
          <a:prstGeom prst="cloud">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FC9384EA-1E8B-BE4B-89DF-6EEF7B386138}"/>
              </a:ext>
            </a:extLst>
          </p:cNvPr>
          <p:cNvSpPr txBox="1"/>
          <p:nvPr/>
        </p:nvSpPr>
        <p:spPr>
          <a:xfrm>
            <a:off x="7224775" y="3996513"/>
            <a:ext cx="902811" cy="338554"/>
          </a:xfrm>
          <a:prstGeom prst="rect">
            <a:avLst/>
          </a:prstGeom>
          <a:noFill/>
        </p:spPr>
        <p:txBody>
          <a:bodyPr wrap="none" rtlCol="0">
            <a:spAutoFit/>
          </a:bodyPr>
          <a:lstStyle/>
          <a:p>
            <a:pPr algn="ctr"/>
            <a:r>
              <a:rPr kumimoji="1"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オープンソース</a:t>
            </a:r>
            <a:endParaRPr kumimoji="1" lang="en-US" altLang="ja-JP" sz="800"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endParaRPr kumimoji="1" lang="ja-JP" altLang="en-US" sz="8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453225C6-621C-B546-8CE4-093681C6E740}"/>
              </a:ext>
            </a:extLst>
          </p:cNvPr>
          <p:cNvSpPr txBox="1"/>
          <p:nvPr/>
        </p:nvSpPr>
        <p:spPr>
          <a:xfrm>
            <a:off x="914595" y="3280648"/>
            <a:ext cx="1107996"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サービス</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0C62E033-C033-3440-987F-CBE9006D2952}"/>
              </a:ext>
            </a:extLst>
          </p:cNvPr>
          <p:cNvSpPr txBox="1"/>
          <p:nvPr/>
        </p:nvSpPr>
        <p:spPr>
          <a:xfrm>
            <a:off x="7259695" y="3684426"/>
            <a:ext cx="840744" cy="461665"/>
          </a:xfrm>
          <a:prstGeom prst="rect">
            <a:avLst/>
          </a:prstGeom>
          <a:noFill/>
        </p:spPr>
        <p:txBody>
          <a:bodyPr wrap="none" rtlCol="0">
            <a:spAutoFit/>
          </a:bodyPr>
          <a:lstStyle/>
          <a:p>
            <a:pPr algn="ctr"/>
            <a:r>
              <a:rPr kumimoji="1" lang="en-US" altLang="ja-JP" sz="24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OSS</a:t>
            </a:r>
            <a:endParaRPr kumimoji="1" lang="ja-JP" altLang="en-US" sz="24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4100" name="Picture 4" descr="チームでプログラミングをしているイラスト">
            <a:extLst>
              <a:ext uri="{FF2B5EF4-FFF2-40B4-BE49-F238E27FC236}">
                <a16:creationId xmlns:a16="http://schemas.microsoft.com/office/drawing/2014/main" id="{3EFF7E7A-3E0F-B64C-A579-A2B0631107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07686" y="2617460"/>
            <a:ext cx="1528626" cy="1528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下矢印 54">
            <a:extLst>
              <a:ext uri="{FF2B5EF4-FFF2-40B4-BE49-F238E27FC236}">
                <a16:creationId xmlns:a16="http://schemas.microsoft.com/office/drawing/2014/main" id="{4E30AB4B-D98D-6F4B-B51E-EE1C89910AD0}"/>
              </a:ext>
            </a:extLst>
          </p:cNvPr>
          <p:cNvSpPr/>
          <p:nvPr/>
        </p:nvSpPr>
        <p:spPr>
          <a:xfrm rot="16200000">
            <a:off x="2731075" y="2936579"/>
            <a:ext cx="594987" cy="1261500"/>
          </a:xfrm>
          <a:prstGeom prst="down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46EC9DE3-163A-AE42-B76E-A3F6FB94AF7A}"/>
              </a:ext>
            </a:extLst>
          </p:cNvPr>
          <p:cNvSpPr/>
          <p:nvPr/>
        </p:nvSpPr>
        <p:spPr>
          <a:xfrm>
            <a:off x="1867238" y="4165195"/>
            <a:ext cx="5409524" cy="400110"/>
          </a:xfrm>
          <a:prstGeom prst="rect">
            <a:avLst/>
          </a:prstGeom>
        </p:spPr>
        <p:txBody>
          <a:bodyPr wrap="square">
            <a:spAutoFit/>
          </a:bodyPr>
          <a:lstStyle/>
          <a:p>
            <a:pPr algn="ctr"/>
            <a:r>
              <a:rPr lang="ja-JP" altLang="en-US" sz="20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なるべくプログラム・コードを書かない</a:t>
            </a:r>
            <a:endParaRPr lang="ja-JP" altLang="en-US" sz="2000">
              <a:solidFill>
                <a:srgbClr val="0432FF"/>
              </a:solidFill>
              <a:effectLst>
                <a:outerShdw blurRad="50800" dist="38100" dir="2700000" algn="tl" rotWithShape="0">
                  <a:prstClr val="black">
                    <a:alpha val="40000"/>
                  </a:prstClr>
                </a:outerShdw>
              </a:effectLst>
            </a:endParaRPr>
          </a:p>
        </p:txBody>
      </p:sp>
      <p:sp>
        <p:nvSpPr>
          <p:cNvPr id="23" name="下矢印 22">
            <a:extLst>
              <a:ext uri="{FF2B5EF4-FFF2-40B4-BE49-F238E27FC236}">
                <a16:creationId xmlns:a16="http://schemas.microsoft.com/office/drawing/2014/main" id="{467CA084-BBF7-E64B-8F4D-64E4F2564AC4}"/>
              </a:ext>
            </a:extLst>
          </p:cNvPr>
          <p:cNvSpPr/>
          <p:nvPr/>
        </p:nvSpPr>
        <p:spPr>
          <a:xfrm rot="5400000">
            <a:off x="5817939" y="2935876"/>
            <a:ext cx="594987" cy="1261500"/>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BCBF2930-5F0C-1D4F-912D-89E08D2CC63A}"/>
              </a:ext>
            </a:extLst>
          </p:cNvPr>
          <p:cNvSpPr txBox="1"/>
          <p:nvPr/>
        </p:nvSpPr>
        <p:spPr>
          <a:xfrm>
            <a:off x="3492216" y="6015577"/>
            <a:ext cx="2159567" cy="523220"/>
          </a:xfrm>
          <a:prstGeom prst="rect">
            <a:avLst/>
          </a:prstGeom>
          <a:noFill/>
        </p:spPr>
        <p:txBody>
          <a:bodyPr wrap="none" rtlCol="0">
            <a:spAutoFit/>
          </a:bodyPr>
          <a:lstStyle/>
          <a:p>
            <a:pPr algn="ctr"/>
            <a:r>
              <a:rPr kumimoji="1" lang="ja-JP" altLang="en-US" sz="1400">
                <a:solidFill>
                  <a:schemeClr val="accent2">
                    <a:lumMod val="75000"/>
                  </a:schemeClr>
                </a:solidFill>
                <a:latin typeface="Meiryo" panose="020B0604030504040204" pitchFamily="34" charset="-128"/>
                <a:ea typeface="Meiryo" panose="020B0604030504040204" pitchFamily="34" charset="-128"/>
              </a:rPr>
              <a:t>差別化するための</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2">
                    <a:lumMod val="75000"/>
                  </a:schemeClr>
                </a:solidFill>
                <a:latin typeface="Meiryo" panose="020B0604030504040204" pitchFamily="34" charset="-128"/>
                <a:ea typeface="Meiryo" panose="020B0604030504040204" pitchFamily="34" charset="-128"/>
              </a:rPr>
              <a:t>独自性の高い</a:t>
            </a:r>
            <a:r>
              <a:rPr kumimoji="1" lang="ja-JP" altLang="en-US" sz="1400">
                <a:solidFill>
                  <a:schemeClr val="accent2">
                    <a:lumMod val="75000"/>
                  </a:schemeClr>
                </a:solidFill>
                <a:latin typeface="Meiryo" panose="020B0604030504040204" pitchFamily="34" charset="-128"/>
                <a:ea typeface="Meiryo" panose="020B0604030504040204" pitchFamily="34" charset="-128"/>
              </a:rPr>
              <a:t>プログラム</a:t>
            </a:r>
          </a:p>
        </p:txBody>
      </p:sp>
      <p:pic>
        <p:nvPicPr>
          <p:cNvPr id="25" name="図 24" descr="グラフィカル ユーザー インターフェイス が含まれている画像&#10;&#10;自動的に生成された説明">
            <a:extLst>
              <a:ext uri="{FF2B5EF4-FFF2-40B4-BE49-F238E27FC236}">
                <a16:creationId xmlns:a16="http://schemas.microsoft.com/office/drawing/2014/main" id="{39FDD398-D74D-2142-877C-81378BD88F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6201" y="4974527"/>
            <a:ext cx="1265133" cy="1012106"/>
          </a:xfrm>
          <a:prstGeom prst="rect">
            <a:avLst/>
          </a:prstGeom>
          <a:effectLst>
            <a:outerShdw blurRad="50800" dist="38100" dir="2700000" algn="tl" rotWithShape="0">
              <a:prstClr val="black">
                <a:alpha val="40000"/>
              </a:prstClr>
            </a:outerShdw>
          </a:effectLst>
        </p:spPr>
      </p:pic>
      <p:sp>
        <p:nvSpPr>
          <p:cNvPr id="4" name="上矢印 3">
            <a:extLst>
              <a:ext uri="{FF2B5EF4-FFF2-40B4-BE49-F238E27FC236}">
                <a16:creationId xmlns:a16="http://schemas.microsoft.com/office/drawing/2014/main" id="{AB132340-EBCE-A04C-B257-E3F2A2319105}"/>
              </a:ext>
            </a:extLst>
          </p:cNvPr>
          <p:cNvSpPr/>
          <p:nvPr/>
        </p:nvSpPr>
        <p:spPr>
          <a:xfrm>
            <a:off x="4339491" y="4494584"/>
            <a:ext cx="465016" cy="479943"/>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29F1B90A-14D0-D843-A36D-E1E56C1E8695}"/>
              </a:ext>
            </a:extLst>
          </p:cNvPr>
          <p:cNvGrpSpPr/>
          <p:nvPr/>
        </p:nvGrpSpPr>
        <p:grpSpPr>
          <a:xfrm>
            <a:off x="2300789" y="982735"/>
            <a:ext cx="4542420" cy="1555955"/>
            <a:chOff x="2300789" y="982735"/>
            <a:chExt cx="4542420" cy="1555955"/>
          </a:xfrm>
        </p:grpSpPr>
        <p:sp>
          <p:nvSpPr>
            <p:cNvPr id="6" name="正方形/長方形 5">
              <a:extLst>
                <a:ext uri="{FF2B5EF4-FFF2-40B4-BE49-F238E27FC236}">
                  <a16:creationId xmlns:a16="http://schemas.microsoft.com/office/drawing/2014/main" id="{6CAA2DA6-1D02-9A41-B520-61AFD43BA7D0}"/>
                </a:ext>
              </a:extLst>
            </p:cNvPr>
            <p:cNvSpPr/>
            <p:nvPr/>
          </p:nvSpPr>
          <p:spPr>
            <a:xfrm>
              <a:off x="3209307" y="982735"/>
              <a:ext cx="2733655" cy="769441"/>
            </a:xfrm>
            <a:prstGeom prst="rect">
              <a:avLst/>
            </a:prstGeom>
          </p:spPr>
          <p:txBody>
            <a:bodyPr wrap="square">
              <a:spAutoFit/>
            </a:bodyPr>
            <a:lstStyle/>
            <a:p>
              <a:pPr algn="ctr"/>
              <a:r>
                <a:rPr lang="ja-JP" altLang="en-US" sz="1600">
                  <a:solidFill>
                    <a:srgbClr val="0432FF"/>
                  </a:solidFill>
                  <a:latin typeface="Meiryo" panose="020B0604030504040204" pitchFamily="34" charset="-128"/>
                  <a:ea typeface="Meiryo" panose="020B0604030504040204" pitchFamily="34" charset="-128"/>
                </a:rPr>
                <a:t>事業目的を達成するための</a:t>
              </a:r>
              <a:endParaRPr lang="en-US" altLang="ja-JP" sz="1600" dirty="0">
                <a:solidFill>
                  <a:srgbClr val="0432FF"/>
                </a:solidFill>
                <a:latin typeface="Meiryo" panose="020B0604030504040204" pitchFamily="34" charset="-128"/>
                <a:ea typeface="Meiryo" panose="020B0604030504040204" pitchFamily="34" charset="-128"/>
              </a:endParaRPr>
            </a:p>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chemeClr val="accent6">
                      <a:lumMod val="75000"/>
                    </a:schemeClr>
                  </a:solidFill>
                  <a:latin typeface="Meiryo" panose="020B0604030504040204" pitchFamily="34" charset="-128"/>
                  <a:ea typeface="Meiryo" panose="020B0604030504040204" pitchFamily="34" charset="-128"/>
                </a:rPr>
                <a:t>サービス</a:t>
              </a:r>
              <a:endParaRPr lang="en-US" altLang="ja-JP" sz="2800" dirty="0">
                <a:solidFill>
                  <a:srgbClr val="0432FF"/>
                </a:solidFill>
                <a:latin typeface="Meiryo" panose="020B0604030504040204" pitchFamily="34" charset="-128"/>
                <a:ea typeface="Meiryo" panose="020B0604030504040204" pitchFamily="34" charset="-128"/>
              </a:endParaRPr>
            </a:p>
          </p:txBody>
        </p:sp>
        <p:sp>
          <p:nvSpPr>
            <p:cNvPr id="7" name="上矢印 6">
              <a:extLst>
                <a:ext uri="{FF2B5EF4-FFF2-40B4-BE49-F238E27FC236}">
                  <a16:creationId xmlns:a16="http://schemas.microsoft.com/office/drawing/2014/main" id="{344A8AE1-5392-704D-95F9-62EF46D0235C}"/>
                </a:ext>
              </a:extLst>
            </p:cNvPr>
            <p:cNvSpPr/>
            <p:nvPr/>
          </p:nvSpPr>
          <p:spPr>
            <a:xfrm>
              <a:off x="4114799" y="1713506"/>
              <a:ext cx="914400" cy="82518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B9E11309-EA61-D54E-A6E1-C178635D6DC6}"/>
                </a:ext>
              </a:extLst>
            </p:cNvPr>
            <p:cNvSpPr txBox="1"/>
            <p:nvPr/>
          </p:nvSpPr>
          <p:spPr>
            <a:xfrm>
              <a:off x="2300789" y="2009523"/>
              <a:ext cx="1800493" cy="369332"/>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圧倒的スピード</a:t>
              </a:r>
            </a:p>
          </p:txBody>
        </p:sp>
        <p:sp>
          <p:nvSpPr>
            <p:cNvPr id="31" name="テキスト ボックス 30">
              <a:extLst>
                <a:ext uri="{FF2B5EF4-FFF2-40B4-BE49-F238E27FC236}">
                  <a16:creationId xmlns:a16="http://schemas.microsoft.com/office/drawing/2014/main" id="{A9FA2674-40BD-D24A-B1A6-F360C70EBB87}"/>
                </a:ext>
              </a:extLst>
            </p:cNvPr>
            <p:cNvSpPr txBox="1"/>
            <p:nvPr/>
          </p:nvSpPr>
          <p:spPr>
            <a:xfrm>
              <a:off x="5042716" y="2006428"/>
              <a:ext cx="1800493" cy="369332"/>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変更への柔軟性</a:t>
              </a:r>
            </a:p>
          </p:txBody>
        </p:sp>
      </p:grpSp>
      <p:sp>
        <p:nvSpPr>
          <p:cNvPr id="32" name="正方形/長方形 31">
            <a:extLst>
              <a:ext uri="{FF2B5EF4-FFF2-40B4-BE49-F238E27FC236}">
                <a16:creationId xmlns:a16="http://schemas.microsoft.com/office/drawing/2014/main" id="{66DB7807-D3B9-FC43-9F85-36226037D347}"/>
              </a:ext>
            </a:extLst>
          </p:cNvPr>
          <p:cNvSpPr/>
          <p:nvPr/>
        </p:nvSpPr>
        <p:spPr>
          <a:xfrm>
            <a:off x="2259272" y="2599173"/>
            <a:ext cx="1883526" cy="523220"/>
          </a:xfrm>
          <a:prstGeom prst="rect">
            <a:avLst/>
          </a:prstGeom>
        </p:spPr>
        <p:txBody>
          <a:bodyPr wrap="square">
            <a:spAutoFit/>
          </a:bodyPr>
          <a:lstStyle/>
          <a:p>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最高レベルの知恵</a:t>
            </a:r>
            <a:endPar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とノウハウを使う</a:t>
            </a:r>
            <a:endParaRPr lang="ja-JP" altLang="en-US" sz="1400">
              <a:solidFill>
                <a:srgbClr val="0432FF"/>
              </a:solidFill>
              <a:effectLst>
                <a:outerShdw blurRad="50800" dist="38100" dir="2700000" algn="tl" rotWithShape="0">
                  <a:prstClr val="black">
                    <a:alpha val="40000"/>
                  </a:prstClr>
                </a:outerShdw>
              </a:effectLst>
            </a:endParaRPr>
          </a:p>
        </p:txBody>
      </p:sp>
      <p:sp>
        <p:nvSpPr>
          <p:cNvPr id="33" name="正方形/長方形 32">
            <a:extLst>
              <a:ext uri="{FF2B5EF4-FFF2-40B4-BE49-F238E27FC236}">
                <a16:creationId xmlns:a16="http://schemas.microsoft.com/office/drawing/2014/main" id="{63E6F833-353C-0541-8B4E-2EBC9B745182}"/>
              </a:ext>
            </a:extLst>
          </p:cNvPr>
          <p:cNvSpPr/>
          <p:nvPr/>
        </p:nvSpPr>
        <p:spPr>
          <a:xfrm>
            <a:off x="5115819" y="2599173"/>
            <a:ext cx="1883526" cy="523220"/>
          </a:xfrm>
          <a:prstGeom prst="rect">
            <a:avLst/>
          </a:prstGeom>
        </p:spPr>
        <p:txBody>
          <a:bodyPr wrap="square">
            <a:spAutoFit/>
          </a:bodyPr>
          <a:lstStyle/>
          <a:p>
            <a:pPr algn="r"/>
            <a:r>
              <a:rPr lang="ja-JP" altLang="en-US" sz="1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資産に束縛されず</a:t>
            </a:r>
            <a:endPar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rgbClr val="0432FF"/>
                </a:solidFill>
                <a:effectLst>
                  <a:outerShdw blurRad="50800" dist="38100" dir="2700000" algn="tl" rotWithShape="0">
                    <a:prstClr val="black">
                      <a:alpha val="40000"/>
                    </a:prstClr>
                  </a:outerShdw>
                </a:effectLst>
              </a:rPr>
              <a:t>いろいろと挑戦できる</a:t>
            </a:r>
          </a:p>
        </p:txBody>
      </p:sp>
      <p:grpSp>
        <p:nvGrpSpPr>
          <p:cNvPr id="10" name="グループ化 9">
            <a:extLst>
              <a:ext uri="{FF2B5EF4-FFF2-40B4-BE49-F238E27FC236}">
                <a16:creationId xmlns:a16="http://schemas.microsoft.com/office/drawing/2014/main" id="{63515960-FEDF-5B4A-9082-5589A46010E0}"/>
              </a:ext>
            </a:extLst>
          </p:cNvPr>
          <p:cNvGrpSpPr/>
          <p:nvPr/>
        </p:nvGrpSpPr>
        <p:grpSpPr>
          <a:xfrm>
            <a:off x="6428154" y="941754"/>
            <a:ext cx="1602154" cy="810422"/>
            <a:chOff x="6428154" y="941754"/>
            <a:chExt cx="1602154" cy="810422"/>
          </a:xfrm>
        </p:grpSpPr>
        <p:sp>
          <p:nvSpPr>
            <p:cNvPr id="9" name="四角形吹き出し 8">
              <a:extLst>
                <a:ext uri="{FF2B5EF4-FFF2-40B4-BE49-F238E27FC236}">
                  <a16:creationId xmlns:a16="http://schemas.microsoft.com/office/drawing/2014/main" id="{1A8D4E10-FD59-5A4B-865D-7F7383283CC2}"/>
                </a:ext>
              </a:extLst>
            </p:cNvPr>
            <p:cNvSpPr/>
            <p:nvPr/>
          </p:nvSpPr>
          <p:spPr>
            <a:xfrm>
              <a:off x="6428154" y="941754"/>
              <a:ext cx="1602154" cy="810422"/>
            </a:xfrm>
            <a:prstGeom prst="wedgeRectCallout">
              <a:avLst>
                <a:gd name="adj1" fmla="val -103901"/>
                <a:gd name="adj2" fmla="val 13917"/>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C24F169-785F-674D-B4E9-D3AA8FAA6DDB}"/>
                </a:ext>
              </a:extLst>
            </p:cNvPr>
            <p:cNvSpPr/>
            <p:nvPr/>
          </p:nvSpPr>
          <p:spPr>
            <a:xfrm>
              <a:off x="6428154" y="963689"/>
              <a:ext cx="1602154" cy="769441"/>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仕様書通りに</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1600" b="1" dirty="0">
                  <a:solidFill>
                    <a:schemeClr val="bg1"/>
                  </a:solidFill>
                  <a:latin typeface="Meiryo" panose="020B0604030504040204" pitchFamily="34" charset="-128"/>
                  <a:ea typeface="Meiryo" panose="020B0604030504040204" pitchFamily="34" charset="-128"/>
                </a:rPr>
                <a:t>IT</a:t>
              </a:r>
              <a:r>
                <a:rPr lang="ja-JP" altLang="en-US" sz="1600" b="1">
                  <a:solidFill>
                    <a:schemeClr val="bg1"/>
                  </a:solidFill>
                  <a:latin typeface="Meiryo" panose="020B0604030504040204" pitchFamily="34" charset="-128"/>
                  <a:ea typeface="Meiryo" panose="020B0604030504040204" pitchFamily="34" charset="-128"/>
                </a:rPr>
                <a:t>システム</a:t>
              </a:r>
              <a:r>
                <a:rPr lang="ja-JP" altLang="en-US" sz="1600">
                  <a:solidFill>
                    <a:schemeClr val="bg1"/>
                  </a:solidFill>
                  <a:latin typeface="Meiryo" panose="020B0604030504040204" pitchFamily="34" charset="-128"/>
                  <a:ea typeface="Meiryo" panose="020B0604030504040204" pitchFamily="34" charset="-128"/>
                </a:rPr>
                <a:t>を</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作ることではない</a:t>
              </a:r>
              <a:endParaRPr lang="en-US" altLang="ja-JP" sz="12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43277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下矢印 32">
            <a:extLst>
              <a:ext uri="{FF2B5EF4-FFF2-40B4-BE49-F238E27FC236}">
                <a16:creationId xmlns:a16="http://schemas.microsoft.com/office/drawing/2014/main" id="{5F841763-428A-7A4E-9B5B-525297B15DA6}"/>
              </a:ext>
            </a:extLst>
          </p:cNvPr>
          <p:cNvSpPr/>
          <p:nvPr/>
        </p:nvSpPr>
        <p:spPr>
          <a:xfrm>
            <a:off x="5463365" y="1552112"/>
            <a:ext cx="1819746" cy="4165908"/>
          </a:xfrm>
          <a:prstGeom prst="downArrow">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54E892E8-B038-7B48-A185-A29192237F74}"/>
              </a:ext>
            </a:extLst>
          </p:cNvPr>
          <p:cNvSpPr/>
          <p:nvPr/>
        </p:nvSpPr>
        <p:spPr>
          <a:xfrm>
            <a:off x="1998628" y="1552112"/>
            <a:ext cx="1819746" cy="4165908"/>
          </a:xfrm>
          <a:prstGeom prst="downArrow">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タイトル 35">
            <a:extLst>
              <a:ext uri="{FF2B5EF4-FFF2-40B4-BE49-F238E27FC236}">
                <a16:creationId xmlns:a16="http://schemas.microsoft.com/office/drawing/2014/main" id="{25AF684F-651F-9040-AE35-D2CCB4D7E81E}"/>
              </a:ext>
            </a:extLst>
          </p:cNvPr>
          <p:cNvSpPr>
            <a:spLocks noGrp="1"/>
          </p:cNvSpPr>
          <p:nvPr>
            <p:ph type="title"/>
          </p:nvPr>
        </p:nvSpPr>
        <p:spPr/>
        <p:txBody>
          <a:bodyPr/>
          <a:lstStyle/>
          <a:p>
            <a:r>
              <a:rPr lang="ja-JP" altLang="en-US"/>
              <a:t>求められる技術力の転換</a:t>
            </a:r>
          </a:p>
        </p:txBody>
      </p:sp>
      <p:sp>
        <p:nvSpPr>
          <p:cNvPr id="2" name="スライド番号プレースホルダー 1">
            <a:extLst>
              <a:ext uri="{FF2B5EF4-FFF2-40B4-BE49-F238E27FC236}">
                <a16:creationId xmlns:a16="http://schemas.microsoft.com/office/drawing/2014/main" id="{B0E1C15D-B168-FC46-8A0E-57E09FC1C22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55</a:t>
            </a:fld>
            <a:endParaRPr kumimoji="1" lang="ja-JP" altLang="en-US"/>
          </a:p>
        </p:txBody>
      </p:sp>
      <p:pic>
        <p:nvPicPr>
          <p:cNvPr id="4" name="図 3" descr="レゴのおもちゃ&#10;&#10;低い精度で自動的に生成された説明">
            <a:extLst>
              <a:ext uri="{FF2B5EF4-FFF2-40B4-BE49-F238E27FC236}">
                <a16:creationId xmlns:a16="http://schemas.microsoft.com/office/drawing/2014/main" id="{871A6518-7597-D747-852C-B4F4D96AB539}"/>
              </a:ext>
            </a:extLst>
          </p:cNvPr>
          <p:cNvPicPr>
            <a:picLocks noChangeAspect="1"/>
          </p:cNvPicPr>
          <p:nvPr/>
        </p:nvPicPr>
        <p:blipFill>
          <a:blip r:embed="rId3"/>
          <a:stretch>
            <a:fillRect/>
          </a:stretch>
        </p:blipFill>
        <p:spPr>
          <a:xfrm>
            <a:off x="357555" y="821646"/>
            <a:ext cx="1028853" cy="1028853"/>
          </a:xfrm>
          <a:prstGeom prst="rect">
            <a:avLst/>
          </a:prstGeom>
          <a:effectLst>
            <a:outerShdw blurRad="50800" dist="38100" dir="2700000" algn="tl" rotWithShape="0">
              <a:prstClr val="black">
                <a:alpha val="40000"/>
              </a:prstClr>
            </a:outerShdw>
          </a:effectLst>
        </p:spPr>
      </p:pic>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F8F2AD4C-8FA3-1245-9394-FAE3A3A2C2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7592" y="920813"/>
            <a:ext cx="1028853" cy="823082"/>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3590416B-05EF-B847-8679-84E13028089E}"/>
              </a:ext>
            </a:extLst>
          </p:cNvPr>
          <p:cNvSpPr txBox="1"/>
          <p:nvPr/>
        </p:nvSpPr>
        <p:spPr>
          <a:xfrm>
            <a:off x="298941" y="1894771"/>
            <a:ext cx="1043876" cy="400110"/>
          </a:xfrm>
          <a:prstGeom prst="rect">
            <a:avLst/>
          </a:prstGeom>
          <a:noFill/>
        </p:spPr>
        <p:txBody>
          <a:bodyPr wrap="none" rtlCol="0">
            <a:spAutoFit/>
          </a:bodyPr>
          <a:lstStyle/>
          <a:p>
            <a:r>
              <a:rPr lang="en-US" altLang="ja-JP" sz="2000" b="1" dirty="0">
                <a:solidFill>
                  <a:schemeClr val="accent3">
                    <a:lumMod val="50000"/>
                  </a:schemeClr>
                </a:solidFill>
                <a:latin typeface="Meiryo" panose="020B0604030504040204" pitchFamily="34" charset="-128"/>
                <a:ea typeface="Meiryo" panose="020B0604030504040204" pitchFamily="34" charset="-128"/>
              </a:rPr>
              <a:t>10</a:t>
            </a:r>
            <a:r>
              <a:rPr lang="ja-JP" altLang="en-US" sz="2000" b="1">
                <a:solidFill>
                  <a:schemeClr val="accent3">
                    <a:lumMod val="50000"/>
                  </a:schemeClr>
                </a:solidFill>
                <a:latin typeface="Meiryo" panose="020B0604030504040204" pitchFamily="34" charset="-128"/>
                <a:ea typeface="Meiryo" panose="020B0604030504040204" pitchFamily="34" charset="-128"/>
              </a:rPr>
              <a:t>年前</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2D073922-C251-F84E-B239-D8AEDC80E168}"/>
              </a:ext>
            </a:extLst>
          </p:cNvPr>
          <p:cNvSpPr txBox="1"/>
          <p:nvPr/>
        </p:nvSpPr>
        <p:spPr>
          <a:xfrm>
            <a:off x="1313962" y="1729530"/>
            <a:ext cx="2929792" cy="523220"/>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高度な専門スキルを持つ人材が相当人数必要だった</a:t>
            </a:r>
          </a:p>
        </p:txBody>
      </p:sp>
      <p:sp>
        <p:nvSpPr>
          <p:cNvPr id="9" name="テキスト ボックス 8">
            <a:extLst>
              <a:ext uri="{FF2B5EF4-FFF2-40B4-BE49-F238E27FC236}">
                <a16:creationId xmlns:a16="http://schemas.microsoft.com/office/drawing/2014/main" id="{BE765A35-418D-9044-9AB0-33AB5CD1BB82}"/>
              </a:ext>
            </a:extLst>
          </p:cNvPr>
          <p:cNvSpPr txBox="1"/>
          <p:nvPr/>
        </p:nvSpPr>
        <p:spPr>
          <a:xfrm>
            <a:off x="1313962" y="2339153"/>
            <a:ext cx="2929792" cy="954107"/>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自動化の範囲が限定的で人手に頼る範囲が広く人数が必要であり、経験に頼った属人的スキルが価値とされた</a:t>
            </a:r>
          </a:p>
        </p:txBody>
      </p:sp>
      <p:sp>
        <p:nvSpPr>
          <p:cNvPr id="10" name="テキスト ボックス 9">
            <a:extLst>
              <a:ext uri="{FF2B5EF4-FFF2-40B4-BE49-F238E27FC236}">
                <a16:creationId xmlns:a16="http://schemas.microsoft.com/office/drawing/2014/main" id="{D71E2845-5D83-7F40-A532-2FCBB8AA232D}"/>
              </a:ext>
            </a:extLst>
          </p:cNvPr>
          <p:cNvSpPr txBox="1"/>
          <p:nvPr/>
        </p:nvSpPr>
        <p:spPr>
          <a:xfrm>
            <a:off x="1313962" y="3388046"/>
            <a:ext cx="2929792" cy="1169551"/>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フレームワークやパッケージはあったが、「個別・独自」の要求は根強く、人手によるコーディングに頼る範囲が広く、人手が必要とされた</a:t>
            </a:r>
          </a:p>
        </p:txBody>
      </p:sp>
      <p:sp>
        <p:nvSpPr>
          <p:cNvPr id="11" name="テキスト ボックス 10">
            <a:extLst>
              <a:ext uri="{FF2B5EF4-FFF2-40B4-BE49-F238E27FC236}">
                <a16:creationId xmlns:a16="http://schemas.microsoft.com/office/drawing/2014/main" id="{5BBE3B1F-83AA-8C44-BD89-2DED2F7DD5C5}"/>
              </a:ext>
            </a:extLst>
          </p:cNvPr>
          <p:cNvSpPr txBox="1"/>
          <p:nvPr/>
        </p:nvSpPr>
        <p:spPr>
          <a:xfrm>
            <a:off x="1371754" y="907731"/>
            <a:ext cx="3073497" cy="707886"/>
          </a:xfrm>
          <a:prstGeom prst="rect">
            <a:avLst/>
          </a:prstGeom>
          <a:noFill/>
        </p:spPr>
        <p:txBody>
          <a:bodyPr wrap="square" rtlCol="0">
            <a:spAutoFit/>
          </a:bodyPr>
          <a:lstStyle/>
          <a:p>
            <a:r>
              <a:rPr lang="ja-JP" altLang="en-US" sz="2000">
                <a:solidFill>
                  <a:schemeClr val="accent3">
                    <a:lumMod val="50000"/>
                  </a:schemeClr>
                </a:solidFill>
                <a:latin typeface="Meiryo" panose="020B0604030504040204" pitchFamily="34" charset="-128"/>
                <a:ea typeface="Meiryo" panose="020B0604030504040204" pitchFamily="34" charset="-128"/>
              </a:rPr>
              <a:t>中長期的に絶対的な品質と安定</a:t>
            </a:r>
          </a:p>
        </p:txBody>
      </p:sp>
      <p:sp>
        <p:nvSpPr>
          <p:cNvPr id="12" name="テキスト ボックス 11">
            <a:extLst>
              <a:ext uri="{FF2B5EF4-FFF2-40B4-BE49-F238E27FC236}">
                <a16:creationId xmlns:a16="http://schemas.microsoft.com/office/drawing/2014/main" id="{FBD16475-AB7A-E445-98A1-84FF1F91824A}"/>
              </a:ext>
            </a:extLst>
          </p:cNvPr>
          <p:cNvSpPr txBox="1"/>
          <p:nvPr/>
        </p:nvSpPr>
        <p:spPr>
          <a:xfrm>
            <a:off x="1302089" y="4932544"/>
            <a:ext cx="2790315" cy="738664"/>
          </a:xfrm>
          <a:prstGeom prst="rect">
            <a:avLst/>
          </a:prstGeom>
          <a:noFill/>
        </p:spPr>
        <p:txBody>
          <a:bodyPr wrap="square" rtlCol="0">
            <a:spAutoFit/>
          </a:bodyPr>
          <a:lstStyle/>
          <a:p>
            <a:r>
              <a:rPr lang="ja-JP" altLang="en-US" sz="1400" b="1">
                <a:solidFill>
                  <a:schemeClr val="accent3">
                    <a:lumMod val="50000"/>
                  </a:schemeClr>
                </a:solidFill>
                <a:latin typeface="Meiryo" panose="020B0604030504040204" pitchFamily="34" charset="-128"/>
                <a:ea typeface="Meiryo" panose="020B0604030504040204" pitchFamily="34" charset="-128"/>
              </a:rPr>
              <a:t>大手</a:t>
            </a:r>
            <a:r>
              <a:rPr lang="en-US" altLang="ja-JP" sz="1400" b="1" dirty="0">
                <a:solidFill>
                  <a:schemeClr val="accent3">
                    <a:lumMod val="50000"/>
                  </a:schemeClr>
                </a:solidFill>
                <a:latin typeface="Meiryo" panose="020B0604030504040204" pitchFamily="34" charset="-128"/>
                <a:ea typeface="Meiryo" panose="020B0604030504040204" pitchFamily="34" charset="-128"/>
              </a:rPr>
              <a:t>SI</a:t>
            </a:r>
            <a:r>
              <a:rPr lang="ja-JP" altLang="en-US" sz="1400" b="1">
                <a:solidFill>
                  <a:schemeClr val="accent3">
                    <a:lumMod val="50000"/>
                  </a:schemeClr>
                </a:solidFill>
                <a:latin typeface="Meiryo" panose="020B0604030504040204" pitchFamily="34" charset="-128"/>
                <a:ea typeface="Meiryo" panose="020B0604030504040204" pitchFamily="34" charset="-128"/>
              </a:rPr>
              <a:t>事業者</a:t>
            </a:r>
            <a:r>
              <a:rPr lang="ja-JP" altLang="en-US" sz="1400">
                <a:solidFill>
                  <a:schemeClr val="accent3">
                    <a:lumMod val="50000"/>
                  </a:schemeClr>
                </a:solidFill>
                <a:latin typeface="Meiryo" panose="020B0604030504040204" pitchFamily="34" charset="-128"/>
                <a:ea typeface="Meiryo" panose="020B0604030504040204" pitchFamily="34" charset="-128"/>
              </a:rPr>
              <a:t>でなければ必要なスキルを持つ人材を集めることができなかった</a:t>
            </a:r>
          </a:p>
        </p:txBody>
      </p:sp>
      <p:sp>
        <p:nvSpPr>
          <p:cNvPr id="13" name="テキスト ボックス 12">
            <a:extLst>
              <a:ext uri="{FF2B5EF4-FFF2-40B4-BE49-F238E27FC236}">
                <a16:creationId xmlns:a16="http://schemas.microsoft.com/office/drawing/2014/main" id="{69CE7C5D-E63F-574C-A192-B61F8BD0D734}"/>
              </a:ext>
            </a:extLst>
          </p:cNvPr>
          <p:cNvSpPr txBox="1"/>
          <p:nvPr/>
        </p:nvSpPr>
        <p:spPr>
          <a:xfrm>
            <a:off x="4914900" y="1715616"/>
            <a:ext cx="2929792" cy="523220"/>
          </a:xfrm>
          <a:prstGeom prst="rect">
            <a:avLst/>
          </a:prstGeom>
          <a:noFill/>
        </p:spPr>
        <p:txBody>
          <a:bodyPr wrap="square" rtlCol="0">
            <a:spAutoFit/>
          </a:bodyPr>
          <a:lstStyle/>
          <a:p>
            <a:r>
              <a:rPr lang="ja-JP" altLang="en-US" sz="1400">
                <a:solidFill>
                  <a:srgbClr val="0070C0"/>
                </a:solidFill>
                <a:latin typeface="Meiryo" panose="020B0604030504040204" pitchFamily="34" charset="-128"/>
                <a:ea typeface="Meiryo" panose="020B0604030504040204" pitchFamily="34" charset="-128"/>
              </a:rPr>
              <a:t>高度な専門スキルは求められるが人数は少なくても対処できる</a:t>
            </a:r>
          </a:p>
        </p:txBody>
      </p:sp>
      <p:sp>
        <p:nvSpPr>
          <p:cNvPr id="14" name="テキスト ボックス 13">
            <a:extLst>
              <a:ext uri="{FF2B5EF4-FFF2-40B4-BE49-F238E27FC236}">
                <a16:creationId xmlns:a16="http://schemas.microsoft.com/office/drawing/2014/main" id="{D28E03D3-BF3F-F942-B832-9A386BE78F97}"/>
              </a:ext>
            </a:extLst>
          </p:cNvPr>
          <p:cNvSpPr txBox="1"/>
          <p:nvPr/>
        </p:nvSpPr>
        <p:spPr>
          <a:xfrm>
            <a:off x="4914900" y="2325239"/>
            <a:ext cx="2929792" cy="954107"/>
          </a:xfrm>
          <a:prstGeom prst="rect">
            <a:avLst/>
          </a:prstGeom>
          <a:noFill/>
        </p:spPr>
        <p:txBody>
          <a:bodyPr wrap="square" rtlCol="0">
            <a:spAutoFit/>
          </a:bodyPr>
          <a:lstStyle/>
          <a:p>
            <a:r>
              <a:rPr lang="ja-JP" altLang="en-US" sz="1400">
                <a:solidFill>
                  <a:srgbClr val="0070C0"/>
                </a:solidFill>
                <a:latin typeface="Meiryo" panose="020B0604030504040204" pitchFamily="34" charset="-128"/>
                <a:ea typeface="Meiryo" panose="020B0604030504040204" pitchFamily="34" charset="-128"/>
              </a:rPr>
              <a:t>自動化あるいはクラウド・サービスへの代替がすすみ、必要な人数は少なく、属人的スキルは排除される</a:t>
            </a:r>
          </a:p>
        </p:txBody>
      </p:sp>
      <p:sp>
        <p:nvSpPr>
          <p:cNvPr id="15" name="テキスト ボックス 14">
            <a:extLst>
              <a:ext uri="{FF2B5EF4-FFF2-40B4-BE49-F238E27FC236}">
                <a16:creationId xmlns:a16="http://schemas.microsoft.com/office/drawing/2014/main" id="{7B3BE044-AE0D-9B48-A761-41D1E4765496}"/>
              </a:ext>
            </a:extLst>
          </p:cNvPr>
          <p:cNvSpPr txBox="1"/>
          <p:nvPr/>
        </p:nvSpPr>
        <p:spPr>
          <a:xfrm>
            <a:off x="4914900" y="3374132"/>
            <a:ext cx="2929792" cy="1169551"/>
          </a:xfrm>
          <a:prstGeom prst="rect">
            <a:avLst/>
          </a:prstGeom>
          <a:noFill/>
        </p:spPr>
        <p:txBody>
          <a:bodyPr wrap="square" rtlCol="0">
            <a:spAutoFit/>
          </a:bodyPr>
          <a:lstStyle/>
          <a:p>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の適用範囲が拡大し、技術の高度化と多様化が進み、できるだけ作らないで、ユーザーが求める</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サービスを提供できることが求められる</a:t>
            </a:r>
          </a:p>
        </p:txBody>
      </p:sp>
      <p:sp>
        <p:nvSpPr>
          <p:cNvPr id="16" name="テキスト ボックス 15">
            <a:extLst>
              <a:ext uri="{FF2B5EF4-FFF2-40B4-BE49-F238E27FC236}">
                <a16:creationId xmlns:a16="http://schemas.microsoft.com/office/drawing/2014/main" id="{9A60AC77-C19E-7E43-A9C3-7CA7ACD8BAA0}"/>
              </a:ext>
            </a:extLst>
          </p:cNvPr>
          <p:cNvSpPr txBox="1"/>
          <p:nvPr/>
        </p:nvSpPr>
        <p:spPr>
          <a:xfrm>
            <a:off x="4698750" y="907731"/>
            <a:ext cx="3073497" cy="707886"/>
          </a:xfrm>
          <a:prstGeom prst="rect">
            <a:avLst/>
          </a:prstGeom>
          <a:noFill/>
        </p:spPr>
        <p:txBody>
          <a:bodyPr wrap="square" rtlCol="0">
            <a:spAutoFit/>
          </a:bodyPr>
          <a:lstStyle/>
          <a:p>
            <a:pPr algn="r"/>
            <a:r>
              <a:rPr lang="ja-JP" altLang="en-US" sz="2000">
                <a:solidFill>
                  <a:srgbClr val="0070C0"/>
                </a:solidFill>
                <a:latin typeface="Meiryo" panose="020B0604030504040204" pitchFamily="34" charset="-128"/>
                <a:ea typeface="Meiryo" panose="020B0604030504040204" pitchFamily="34" charset="-128"/>
              </a:rPr>
              <a:t>短期間での立ち上げと</a:t>
            </a:r>
            <a:endParaRPr lang="en-US" altLang="ja-JP" sz="2000" dirty="0">
              <a:solidFill>
                <a:srgbClr val="0070C0"/>
              </a:solidFill>
              <a:latin typeface="Meiryo" panose="020B0604030504040204" pitchFamily="34" charset="-128"/>
              <a:ea typeface="Meiryo" panose="020B0604030504040204" pitchFamily="34" charset="-128"/>
            </a:endParaRPr>
          </a:p>
          <a:p>
            <a:pPr algn="r"/>
            <a:r>
              <a:rPr lang="ja-JP" altLang="en-US" sz="2000">
                <a:solidFill>
                  <a:srgbClr val="0070C0"/>
                </a:solidFill>
                <a:latin typeface="Meiryo" panose="020B0604030504040204" pitchFamily="34" charset="-128"/>
                <a:ea typeface="Meiryo" panose="020B0604030504040204" pitchFamily="34" charset="-128"/>
              </a:rPr>
              <a:t>変更への俊敏性</a:t>
            </a:r>
          </a:p>
        </p:txBody>
      </p:sp>
      <p:sp>
        <p:nvSpPr>
          <p:cNvPr id="17" name="テキスト ボックス 16">
            <a:extLst>
              <a:ext uri="{FF2B5EF4-FFF2-40B4-BE49-F238E27FC236}">
                <a16:creationId xmlns:a16="http://schemas.microsoft.com/office/drawing/2014/main" id="{777459A3-3F05-5747-9014-AF19BC137624}"/>
              </a:ext>
            </a:extLst>
          </p:cNvPr>
          <p:cNvSpPr txBox="1"/>
          <p:nvPr/>
        </p:nvSpPr>
        <p:spPr>
          <a:xfrm>
            <a:off x="4914900" y="4929232"/>
            <a:ext cx="2929792" cy="738664"/>
          </a:xfrm>
          <a:prstGeom prst="rect">
            <a:avLst/>
          </a:prstGeom>
          <a:noFill/>
        </p:spPr>
        <p:txBody>
          <a:bodyPr wrap="square" rtlCol="0">
            <a:spAutoFit/>
          </a:bodyPr>
          <a:lstStyle/>
          <a:p>
            <a:r>
              <a:rPr lang="ja-JP" altLang="en-US" sz="1400" b="1">
                <a:solidFill>
                  <a:srgbClr val="0070C0"/>
                </a:solidFill>
                <a:latin typeface="Meiryo" panose="020B0604030504040204" pitchFamily="34" charset="-128"/>
                <a:ea typeface="Meiryo" panose="020B0604030504040204" pitchFamily="34" charset="-128"/>
              </a:rPr>
              <a:t>小規模な</a:t>
            </a:r>
            <a:r>
              <a:rPr lang="en-US" altLang="ja-JP" sz="1400" b="1" dirty="0">
                <a:solidFill>
                  <a:srgbClr val="0070C0"/>
                </a:solidFill>
                <a:latin typeface="Meiryo" panose="020B0604030504040204" pitchFamily="34" charset="-128"/>
                <a:ea typeface="Meiryo" panose="020B0604030504040204" pitchFamily="34" charset="-128"/>
              </a:rPr>
              <a:t>IT</a:t>
            </a:r>
            <a:r>
              <a:rPr lang="ja-JP" altLang="en-US" sz="1400" b="1">
                <a:solidFill>
                  <a:srgbClr val="0070C0"/>
                </a:solidFill>
                <a:latin typeface="Meiryo" panose="020B0604030504040204" pitchFamily="34" charset="-128"/>
                <a:ea typeface="Meiryo" panose="020B0604030504040204" pitchFamily="34" charset="-128"/>
              </a:rPr>
              <a:t>事業者</a:t>
            </a:r>
            <a:r>
              <a:rPr lang="ja-JP" altLang="en-US" sz="1400">
                <a:solidFill>
                  <a:srgbClr val="0070C0"/>
                </a:solidFill>
                <a:latin typeface="Meiryo" panose="020B0604030504040204" pitchFamily="34" charset="-128"/>
                <a:ea typeface="Meiryo" panose="020B0604030504040204" pitchFamily="34" charset="-128"/>
              </a:rPr>
              <a:t>や</a:t>
            </a:r>
            <a:r>
              <a:rPr lang="ja-JP" altLang="en-US" sz="1400" b="1">
                <a:solidFill>
                  <a:srgbClr val="0070C0"/>
                </a:solidFill>
                <a:latin typeface="Meiryo" panose="020B0604030504040204" pitchFamily="34" charset="-128"/>
                <a:ea typeface="Meiryo" panose="020B0604030504040204" pitchFamily="34" charset="-128"/>
              </a:rPr>
              <a:t>内製化</a:t>
            </a:r>
            <a:r>
              <a:rPr lang="ja-JP" altLang="en-US" sz="1400">
                <a:solidFill>
                  <a:srgbClr val="0070C0"/>
                </a:solidFill>
                <a:latin typeface="Meiryo" panose="020B0604030504040204" pitchFamily="34" charset="-128"/>
                <a:ea typeface="Meiryo" panose="020B0604030504040204" pitchFamily="34" charset="-128"/>
              </a:rPr>
              <a:t>といった少ない人数でも技術力があれば対処できる</a:t>
            </a:r>
          </a:p>
        </p:txBody>
      </p:sp>
      <p:sp>
        <p:nvSpPr>
          <p:cNvPr id="18" name="テキスト ボックス 17">
            <a:extLst>
              <a:ext uri="{FF2B5EF4-FFF2-40B4-BE49-F238E27FC236}">
                <a16:creationId xmlns:a16="http://schemas.microsoft.com/office/drawing/2014/main" id="{D0E03601-1263-3C41-A28D-3A4599484376}"/>
              </a:ext>
            </a:extLst>
          </p:cNvPr>
          <p:cNvSpPr txBox="1"/>
          <p:nvPr/>
        </p:nvSpPr>
        <p:spPr>
          <a:xfrm>
            <a:off x="1443605" y="5718020"/>
            <a:ext cx="2929792" cy="461665"/>
          </a:xfrm>
          <a:prstGeom prst="rect">
            <a:avLst/>
          </a:prstGeom>
          <a:noFill/>
        </p:spPr>
        <p:txBody>
          <a:bodyPr wrap="square" rtlCol="0">
            <a:spAutoFit/>
          </a:bodyPr>
          <a:lstStyle/>
          <a:p>
            <a:pPr algn="ctr"/>
            <a:r>
              <a:rPr lang="ja-JP" altLang="en-US" sz="2400" b="1">
                <a:solidFill>
                  <a:schemeClr val="accent3">
                    <a:lumMod val="50000"/>
                  </a:schemeClr>
                </a:solidFill>
                <a:latin typeface="Meiryo" panose="020B0604030504040204" pitchFamily="34" charset="-128"/>
                <a:ea typeface="Meiryo" panose="020B0604030504040204" pitchFamily="34" charset="-128"/>
              </a:rPr>
              <a:t>作る技術力</a:t>
            </a:r>
            <a:r>
              <a:rPr lang="ja-JP" altLang="en-US" sz="2000">
                <a:solidFill>
                  <a:schemeClr val="accent3">
                    <a:lumMod val="50000"/>
                  </a:schemeClr>
                </a:solidFill>
                <a:latin typeface="Meiryo" panose="020B0604030504040204" pitchFamily="34" charset="-128"/>
                <a:ea typeface="Meiryo" panose="020B0604030504040204" pitchFamily="34" charset="-128"/>
              </a:rPr>
              <a:t>の時代</a:t>
            </a:r>
          </a:p>
        </p:txBody>
      </p:sp>
      <p:sp>
        <p:nvSpPr>
          <p:cNvPr id="19" name="テキスト ボックス 18">
            <a:extLst>
              <a:ext uri="{FF2B5EF4-FFF2-40B4-BE49-F238E27FC236}">
                <a16:creationId xmlns:a16="http://schemas.microsoft.com/office/drawing/2014/main" id="{B41EB54D-0371-7A4A-A3A2-155C8733DF2A}"/>
              </a:ext>
            </a:extLst>
          </p:cNvPr>
          <p:cNvSpPr txBox="1"/>
          <p:nvPr/>
        </p:nvSpPr>
        <p:spPr>
          <a:xfrm>
            <a:off x="4778183" y="5718020"/>
            <a:ext cx="3203226" cy="461665"/>
          </a:xfrm>
          <a:prstGeom prst="rect">
            <a:avLst/>
          </a:prstGeom>
          <a:noFill/>
        </p:spPr>
        <p:txBody>
          <a:bodyPr wrap="squar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作らない技術力</a:t>
            </a:r>
            <a:r>
              <a:rPr lang="ja-JP" altLang="en-US" sz="2000">
                <a:solidFill>
                  <a:srgbClr val="0070C0"/>
                </a:solidFill>
                <a:latin typeface="Meiryo" panose="020B0604030504040204" pitchFamily="34" charset="-128"/>
                <a:ea typeface="Meiryo" panose="020B0604030504040204" pitchFamily="34" charset="-128"/>
              </a:rPr>
              <a:t>の時代</a:t>
            </a:r>
          </a:p>
        </p:txBody>
      </p:sp>
      <p:sp>
        <p:nvSpPr>
          <p:cNvPr id="20" name="テキスト ボックス 19">
            <a:extLst>
              <a:ext uri="{FF2B5EF4-FFF2-40B4-BE49-F238E27FC236}">
                <a16:creationId xmlns:a16="http://schemas.microsoft.com/office/drawing/2014/main" id="{B766D8D7-96CD-E34B-B122-69E0A87AF7E6}"/>
              </a:ext>
            </a:extLst>
          </p:cNvPr>
          <p:cNvSpPr txBox="1"/>
          <p:nvPr/>
        </p:nvSpPr>
        <p:spPr>
          <a:xfrm>
            <a:off x="7999046" y="1894771"/>
            <a:ext cx="784189" cy="400110"/>
          </a:xfrm>
          <a:prstGeom prst="rect">
            <a:avLst/>
          </a:prstGeom>
          <a:noFill/>
        </p:spPr>
        <p:txBody>
          <a:bodyPr wrap="none" rtlCol="0">
            <a:spAutoFit/>
          </a:bodyPr>
          <a:lstStyle/>
          <a:p>
            <a:pPr algn="r"/>
            <a:r>
              <a:rPr lang="ja-JP" altLang="en-US" sz="2000" b="1">
                <a:solidFill>
                  <a:srgbClr val="0070C0"/>
                </a:solidFill>
                <a:latin typeface="Meiryo" panose="020B0604030504040204" pitchFamily="34" charset="-128"/>
                <a:ea typeface="Meiryo" panose="020B0604030504040204" pitchFamily="34" charset="-128"/>
              </a:rPr>
              <a:t>現</a:t>
            </a:r>
            <a:r>
              <a:rPr lang="en-US" altLang="ja-JP" sz="2000" b="1" dirty="0">
                <a:solidFill>
                  <a:srgbClr val="0070C0"/>
                </a:solidFill>
                <a:latin typeface="Meiryo" panose="020B0604030504040204" pitchFamily="34" charset="-128"/>
                <a:ea typeface="Meiryo" panose="020B0604030504040204" pitchFamily="34" charset="-128"/>
              </a:rPr>
              <a:t> </a:t>
            </a:r>
            <a:r>
              <a:rPr lang="ja-JP" altLang="en-US" sz="2000" b="1">
                <a:solidFill>
                  <a:srgbClr val="0070C0"/>
                </a:solidFill>
                <a:latin typeface="Meiryo" panose="020B0604030504040204" pitchFamily="34" charset="-128"/>
                <a:ea typeface="Meiryo" panose="020B0604030504040204" pitchFamily="34" charset="-128"/>
              </a:rPr>
              <a:t>在</a:t>
            </a:r>
            <a:endParaRPr kumimoji="1" lang="ja-JP" altLang="en-US" sz="2000" b="1">
              <a:solidFill>
                <a:srgbClr val="0070C0"/>
              </a:solidFill>
              <a:latin typeface="Meiryo" panose="020B0604030504040204" pitchFamily="34" charset="-128"/>
              <a:ea typeface="Meiryo" panose="020B0604030504040204" pitchFamily="34" charset="-128"/>
            </a:endParaRPr>
          </a:p>
        </p:txBody>
      </p:sp>
      <p:sp>
        <p:nvSpPr>
          <p:cNvPr id="22" name="右矢印 21">
            <a:extLst>
              <a:ext uri="{FF2B5EF4-FFF2-40B4-BE49-F238E27FC236}">
                <a16:creationId xmlns:a16="http://schemas.microsoft.com/office/drawing/2014/main" id="{C5AC0B16-4903-744F-A924-B4E7174FD8C2}"/>
              </a:ext>
            </a:extLst>
          </p:cNvPr>
          <p:cNvSpPr/>
          <p:nvPr/>
        </p:nvSpPr>
        <p:spPr>
          <a:xfrm>
            <a:off x="4180177" y="1715616"/>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73822E93-74F0-9E4C-9301-21D6690A519A}"/>
              </a:ext>
            </a:extLst>
          </p:cNvPr>
          <p:cNvSpPr/>
          <p:nvPr/>
        </p:nvSpPr>
        <p:spPr>
          <a:xfrm>
            <a:off x="4180177" y="2456530"/>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59B2762A-7760-A243-98A4-E2F1A11D7D93}"/>
              </a:ext>
            </a:extLst>
          </p:cNvPr>
          <p:cNvSpPr/>
          <p:nvPr/>
        </p:nvSpPr>
        <p:spPr>
          <a:xfrm>
            <a:off x="4176724" y="3650146"/>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C850520-BD52-BA41-B0FB-61521BFDD16C}"/>
              </a:ext>
            </a:extLst>
          </p:cNvPr>
          <p:cNvSpPr txBox="1"/>
          <p:nvPr/>
        </p:nvSpPr>
        <p:spPr>
          <a:xfrm>
            <a:off x="4176724" y="1826680"/>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構築</a:t>
            </a:r>
          </a:p>
        </p:txBody>
      </p:sp>
      <p:sp>
        <p:nvSpPr>
          <p:cNvPr id="27" name="テキスト ボックス 26">
            <a:extLst>
              <a:ext uri="{FF2B5EF4-FFF2-40B4-BE49-F238E27FC236}">
                <a16:creationId xmlns:a16="http://schemas.microsoft.com/office/drawing/2014/main" id="{6DA3151B-9380-9048-BC6B-4D433A708D13}"/>
              </a:ext>
            </a:extLst>
          </p:cNvPr>
          <p:cNvSpPr txBox="1"/>
          <p:nvPr/>
        </p:nvSpPr>
        <p:spPr>
          <a:xfrm>
            <a:off x="4176723" y="2586542"/>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運用</a:t>
            </a:r>
          </a:p>
        </p:txBody>
      </p:sp>
      <p:sp>
        <p:nvSpPr>
          <p:cNvPr id="28" name="テキスト ボックス 27">
            <a:extLst>
              <a:ext uri="{FF2B5EF4-FFF2-40B4-BE49-F238E27FC236}">
                <a16:creationId xmlns:a16="http://schemas.microsoft.com/office/drawing/2014/main" id="{63AA6DA9-28F2-0C46-9A70-322DA464510C}"/>
              </a:ext>
            </a:extLst>
          </p:cNvPr>
          <p:cNvSpPr txBox="1"/>
          <p:nvPr/>
        </p:nvSpPr>
        <p:spPr>
          <a:xfrm>
            <a:off x="4176723" y="3767625"/>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開発</a:t>
            </a:r>
          </a:p>
        </p:txBody>
      </p:sp>
      <p:sp>
        <p:nvSpPr>
          <p:cNvPr id="30" name="右矢印 29">
            <a:extLst>
              <a:ext uri="{FF2B5EF4-FFF2-40B4-BE49-F238E27FC236}">
                <a16:creationId xmlns:a16="http://schemas.microsoft.com/office/drawing/2014/main" id="{254DEA36-A4F0-D248-ADF0-3E4B1414A503}"/>
              </a:ext>
            </a:extLst>
          </p:cNvPr>
          <p:cNvSpPr/>
          <p:nvPr/>
        </p:nvSpPr>
        <p:spPr>
          <a:xfrm>
            <a:off x="4176724" y="5035272"/>
            <a:ext cx="783646" cy="521270"/>
          </a:xfrm>
          <a:prstGeom prst="rightArrow">
            <a:avLst>
              <a:gd name="adj1" fmla="val 72884"/>
              <a:gd name="adj2" fmla="val 50000"/>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CD455A4E-432A-9444-A15D-CE9532745ADC}"/>
              </a:ext>
            </a:extLst>
          </p:cNvPr>
          <p:cNvSpPr txBox="1"/>
          <p:nvPr/>
        </p:nvSpPr>
        <p:spPr>
          <a:xfrm>
            <a:off x="4194030" y="5140544"/>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人材</a:t>
            </a:r>
          </a:p>
        </p:txBody>
      </p:sp>
      <p:sp>
        <p:nvSpPr>
          <p:cNvPr id="34" name="テキスト ボックス 33">
            <a:extLst>
              <a:ext uri="{FF2B5EF4-FFF2-40B4-BE49-F238E27FC236}">
                <a16:creationId xmlns:a16="http://schemas.microsoft.com/office/drawing/2014/main" id="{AB34B55D-6379-A543-A77F-5BB63BB33279}"/>
              </a:ext>
            </a:extLst>
          </p:cNvPr>
          <p:cNvSpPr txBox="1"/>
          <p:nvPr/>
        </p:nvSpPr>
        <p:spPr>
          <a:xfrm>
            <a:off x="1386408" y="6179685"/>
            <a:ext cx="2790315" cy="400110"/>
          </a:xfrm>
          <a:prstGeom prst="rect">
            <a:avLst/>
          </a:prstGeom>
          <a:noFill/>
        </p:spPr>
        <p:txBody>
          <a:bodyPr wrap="square" rtlCol="0">
            <a:spAutoFit/>
          </a:bodyPr>
          <a:lstStyle/>
          <a:p>
            <a:pPr algn="ctr"/>
            <a:r>
              <a:rPr lang="ja-JP" altLang="en-US" sz="2000">
                <a:solidFill>
                  <a:schemeClr val="accent3">
                    <a:lumMod val="50000"/>
                  </a:schemeClr>
                </a:solidFill>
                <a:latin typeface="Meiryo" panose="020B0604030504040204" pitchFamily="34" charset="-128"/>
                <a:ea typeface="Meiryo" panose="020B0604030504040204" pitchFamily="34" charset="-128"/>
              </a:rPr>
              <a:t>組織的人材動員力</a:t>
            </a:r>
          </a:p>
        </p:txBody>
      </p:sp>
      <p:sp>
        <p:nvSpPr>
          <p:cNvPr id="35" name="テキスト ボックス 34">
            <a:extLst>
              <a:ext uri="{FF2B5EF4-FFF2-40B4-BE49-F238E27FC236}">
                <a16:creationId xmlns:a16="http://schemas.microsoft.com/office/drawing/2014/main" id="{13CD0C83-CE97-3F4D-AC99-776969031B17}"/>
              </a:ext>
            </a:extLst>
          </p:cNvPr>
          <p:cNvSpPr txBox="1"/>
          <p:nvPr/>
        </p:nvSpPr>
        <p:spPr>
          <a:xfrm>
            <a:off x="4914900" y="6167461"/>
            <a:ext cx="2790315" cy="400110"/>
          </a:xfrm>
          <a:prstGeom prst="rect">
            <a:avLst/>
          </a:prstGeom>
          <a:noFill/>
        </p:spPr>
        <p:txBody>
          <a:bodyPr wrap="square" rtlCol="0">
            <a:spAutoFit/>
          </a:bodyPr>
          <a:lstStyle/>
          <a:p>
            <a:pPr algn="ctr"/>
            <a:r>
              <a:rPr lang="ja-JP" altLang="en-US" sz="2000">
                <a:solidFill>
                  <a:srgbClr val="0070C0"/>
                </a:solidFill>
                <a:latin typeface="Meiryo" panose="020B0604030504040204" pitchFamily="34" charset="-128"/>
                <a:ea typeface="Meiryo" panose="020B0604030504040204" pitchFamily="34" charset="-128"/>
              </a:rPr>
              <a:t>個人的技術力と人間力</a:t>
            </a:r>
          </a:p>
        </p:txBody>
      </p:sp>
    </p:spTree>
    <p:extLst>
      <p:ext uri="{BB962C8B-B14F-4D97-AF65-F5344CB8AC3E}">
        <p14:creationId xmlns:p14="http://schemas.microsoft.com/office/powerpoint/2010/main" val="99063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3" grpId="0"/>
      <p:bldP spid="14" grpId="0"/>
      <p:bldP spid="15" grpId="0"/>
      <p:bldP spid="16" grpId="0"/>
      <p:bldP spid="17" grpId="0"/>
      <p:bldP spid="19" grpId="0"/>
      <p:bldP spid="20" grpId="0"/>
      <p:bldP spid="22" grpId="0" animBg="1"/>
      <p:bldP spid="23" grpId="0" animBg="1"/>
      <p:bldP spid="24" grpId="0" animBg="1"/>
      <p:bldP spid="26" grpId="0"/>
      <p:bldP spid="27" grpId="0"/>
      <p:bldP spid="28" grpId="0"/>
      <p:bldP spid="30" grpId="0" animBg="1"/>
      <p:bldP spid="31" grpId="0"/>
      <p:bldP spid="3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1D0634-A80E-3D47-BC09-5CEC9BBBF8D0}"/>
              </a:ext>
            </a:extLst>
          </p:cNvPr>
          <p:cNvSpPr>
            <a:spLocks noGrp="1"/>
          </p:cNvSpPr>
          <p:nvPr>
            <p:ph type="title"/>
          </p:nvPr>
        </p:nvSpPr>
        <p:spPr/>
        <p:txBody>
          <a:bodyPr/>
          <a:lstStyle/>
          <a:p>
            <a:r>
              <a:rPr kumimoji="1" lang="ja-JP" altLang="en-US"/>
              <a:t>「作る技術」から「作らない技術」へ</a:t>
            </a:r>
          </a:p>
        </p:txBody>
      </p:sp>
      <p:sp>
        <p:nvSpPr>
          <p:cNvPr id="4" name="正方形/長方形 3">
            <a:extLst>
              <a:ext uri="{FF2B5EF4-FFF2-40B4-BE49-F238E27FC236}">
                <a16:creationId xmlns:a16="http://schemas.microsoft.com/office/drawing/2014/main" id="{A5F3C4FA-DDB8-C847-BB63-9F73E52A0CA9}"/>
              </a:ext>
            </a:extLst>
          </p:cNvPr>
          <p:cNvSpPr/>
          <p:nvPr/>
        </p:nvSpPr>
        <p:spPr>
          <a:xfrm>
            <a:off x="230400" y="826718"/>
            <a:ext cx="4260181" cy="56805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AA993E1-D906-6543-9B5B-1394D9D19FE9}"/>
              </a:ext>
            </a:extLst>
          </p:cNvPr>
          <p:cNvSpPr/>
          <p:nvPr/>
        </p:nvSpPr>
        <p:spPr>
          <a:xfrm>
            <a:off x="4653419" y="826718"/>
            <a:ext cx="4260181" cy="568055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2DC22679-F2BD-3D43-BB0C-B317F06687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095267" y="976418"/>
            <a:ext cx="1125765" cy="1034009"/>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CC6B4907-DAF1-5C40-9D00-EDCAB8FD88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9813" y="979798"/>
            <a:ext cx="1109154" cy="1030629"/>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058EAC2C-9CCD-5E46-BF7F-F005D457958A}"/>
              </a:ext>
            </a:extLst>
          </p:cNvPr>
          <p:cNvSpPr txBox="1"/>
          <p:nvPr/>
        </p:nvSpPr>
        <p:spPr>
          <a:xfrm>
            <a:off x="797946" y="1283746"/>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作る技術</a:t>
            </a:r>
          </a:p>
        </p:txBody>
      </p:sp>
      <p:sp>
        <p:nvSpPr>
          <p:cNvPr id="9" name="テキスト ボックス 8">
            <a:extLst>
              <a:ext uri="{FF2B5EF4-FFF2-40B4-BE49-F238E27FC236}">
                <a16:creationId xmlns:a16="http://schemas.microsoft.com/office/drawing/2014/main" id="{FA60B5A8-6F81-7C44-990E-5D3F1027F18B}"/>
              </a:ext>
            </a:extLst>
          </p:cNvPr>
          <p:cNvSpPr txBox="1"/>
          <p:nvPr/>
        </p:nvSpPr>
        <p:spPr>
          <a:xfrm>
            <a:off x="4845967" y="1283746"/>
            <a:ext cx="2646878"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作らない技術</a:t>
            </a:r>
          </a:p>
        </p:txBody>
      </p:sp>
      <p:sp>
        <p:nvSpPr>
          <p:cNvPr id="10" name="正方形/長方形 9">
            <a:extLst>
              <a:ext uri="{FF2B5EF4-FFF2-40B4-BE49-F238E27FC236}">
                <a16:creationId xmlns:a16="http://schemas.microsoft.com/office/drawing/2014/main" id="{B68F38A2-8E16-9949-B801-D6114D0BF11A}"/>
              </a:ext>
            </a:extLst>
          </p:cNvPr>
          <p:cNvSpPr/>
          <p:nvPr/>
        </p:nvSpPr>
        <p:spPr>
          <a:xfrm>
            <a:off x="406004" y="1999124"/>
            <a:ext cx="3908972" cy="830997"/>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仕様書に定められた機能を実装することを目的に、丁寧に手間を掛けて、</a:t>
            </a:r>
            <a:r>
              <a:rPr lang="en-US" altLang="ja-JP" sz="1600" dirty="0">
                <a:solidFill>
                  <a:schemeClr val="bg1"/>
                </a:solidFill>
                <a:latin typeface="Meiryo" panose="020B0604030504040204" pitchFamily="34" charset="-128"/>
                <a:ea typeface="Meiryo" panose="020B0604030504040204" pitchFamily="34" charset="-128"/>
              </a:rPr>
              <a:t>QCD</a:t>
            </a:r>
            <a:r>
              <a:rPr lang="ja-JP" altLang="en-US" sz="1600">
                <a:solidFill>
                  <a:schemeClr val="bg1"/>
                </a:solidFill>
                <a:latin typeface="Meiryo" panose="020B0604030504040204" pitchFamily="34" charset="-128"/>
                <a:ea typeface="Meiryo" panose="020B0604030504040204" pitchFamily="34" charset="-128"/>
              </a:rPr>
              <a:t>を守って、</a:t>
            </a:r>
            <a:r>
              <a:rPr lang="ja-JP" altLang="en-US" sz="1600" b="1" u="sng">
                <a:solidFill>
                  <a:schemeClr val="bg1"/>
                </a:solidFill>
                <a:latin typeface="Meiryo" panose="020B0604030504040204" pitchFamily="34" charset="-128"/>
                <a:ea typeface="Meiryo" panose="020B0604030504040204" pitchFamily="34" charset="-128"/>
              </a:rPr>
              <a:t>プログラムを作る技術</a:t>
            </a:r>
          </a:p>
        </p:txBody>
      </p:sp>
      <p:sp>
        <p:nvSpPr>
          <p:cNvPr id="11" name="正方形/長方形 10">
            <a:extLst>
              <a:ext uri="{FF2B5EF4-FFF2-40B4-BE49-F238E27FC236}">
                <a16:creationId xmlns:a16="http://schemas.microsoft.com/office/drawing/2014/main" id="{70AA8DF1-41AC-1945-AE5A-A1C299CF1C48}"/>
              </a:ext>
            </a:extLst>
          </p:cNvPr>
          <p:cNvSpPr/>
          <p:nvPr/>
        </p:nvSpPr>
        <p:spPr>
          <a:xfrm>
            <a:off x="4829023" y="1999124"/>
            <a:ext cx="3908972" cy="830997"/>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ビジネス成果の達成を目的に、既存の</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サービスを駆使し、できるだけ作らずに短期間で</a:t>
            </a:r>
            <a:r>
              <a:rPr lang="en" altLang="ja-JP" sz="1600" b="1" u="sng" dirty="0">
                <a:solidFill>
                  <a:schemeClr val="bg1"/>
                </a:solidFill>
                <a:latin typeface="Meiryo" panose="020B0604030504040204" pitchFamily="34" charset="-128"/>
                <a:ea typeface="Meiryo" panose="020B0604030504040204" pitchFamily="34" charset="-128"/>
              </a:rPr>
              <a:t>IT</a:t>
            </a:r>
            <a:r>
              <a:rPr lang="ja-JP" altLang="en-US" sz="1600" b="1" u="sng">
                <a:solidFill>
                  <a:schemeClr val="bg1"/>
                </a:solidFill>
                <a:latin typeface="Meiryo" panose="020B0604030504040204" pitchFamily="34" charset="-128"/>
                <a:ea typeface="Meiryo" panose="020B0604030504040204" pitchFamily="34" charset="-128"/>
              </a:rPr>
              <a:t>サービスを実現する技術</a:t>
            </a:r>
          </a:p>
        </p:txBody>
      </p:sp>
      <p:sp>
        <p:nvSpPr>
          <p:cNvPr id="12" name="正方形/長方形 11">
            <a:extLst>
              <a:ext uri="{FF2B5EF4-FFF2-40B4-BE49-F238E27FC236}">
                <a16:creationId xmlns:a16="http://schemas.microsoft.com/office/drawing/2014/main" id="{89C18130-ADE6-5346-8EAB-5792B2312A9E}"/>
              </a:ext>
            </a:extLst>
          </p:cNvPr>
          <p:cNvSpPr/>
          <p:nvPr/>
        </p:nvSpPr>
        <p:spPr>
          <a:xfrm>
            <a:off x="443755" y="5142812"/>
            <a:ext cx="3905413"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ビジネス目的</a:t>
            </a:r>
            <a:r>
              <a:rPr lang="ja-JP" altLang="en-US" sz="1600">
                <a:solidFill>
                  <a:schemeClr val="bg1"/>
                </a:solidFill>
                <a:latin typeface="Meiryo" panose="020B0604030504040204" pitchFamily="34" charset="-128"/>
                <a:ea typeface="Meiryo" panose="020B0604030504040204" pitchFamily="34" charset="-128"/>
              </a:rPr>
              <a:t>：</a:t>
            </a:r>
            <a:r>
              <a:rPr lang="ja-JP" altLang="en-US" sz="1600" b="1">
                <a:solidFill>
                  <a:schemeClr val="bg1"/>
                </a:solidFill>
                <a:latin typeface="Meiryo" panose="020B0604030504040204" pitchFamily="34" charset="-128"/>
                <a:ea typeface="Meiryo" panose="020B0604030504040204" pitchFamily="34" charset="-128"/>
              </a:rPr>
              <a:t>工数を売る</a:t>
            </a:r>
            <a:endParaRPr lang="ja-JP" altLang="en-US" sz="160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組織力を駆使して、作る技術を持つエンジニアをできるだけ多く動員し、工数を最大化して、売上規模を拡大すること</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97DBB0BF-B288-664C-A8B7-2C55A3BD50FE}"/>
              </a:ext>
            </a:extLst>
          </p:cNvPr>
          <p:cNvSpPr/>
          <p:nvPr/>
        </p:nvSpPr>
        <p:spPr>
          <a:xfrm>
            <a:off x="4864995" y="5142812"/>
            <a:ext cx="3873000"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ビジネス目的</a:t>
            </a:r>
            <a:r>
              <a:rPr lang="ja-JP" altLang="en-US" sz="1600">
                <a:solidFill>
                  <a:schemeClr val="bg1"/>
                </a:solidFill>
                <a:latin typeface="Meiryo" panose="020B0604030504040204" pitchFamily="34" charset="-128"/>
                <a:ea typeface="Meiryo" panose="020B0604030504040204" pitchFamily="34" charset="-128"/>
              </a:rPr>
              <a:t>：</a:t>
            </a:r>
            <a:r>
              <a:rPr lang="ja-JP" altLang="en-US" sz="1600" b="1">
                <a:solidFill>
                  <a:schemeClr val="bg1"/>
                </a:solidFill>
                <a:latin typeface="Meiryo" panose="020B0604030504040204" pitchFamily="34" charset="-128"/>
                <a:ea typeface="Meiryo" panose="020B0604030504040204" pitchFamily="34" charset="-128"/>
              </a:rPr>
              <a:t>技術力を売る</a:t>
            </a:r>
            <a:endParaRPr lang="ja-JP" altLang="en-US" sz="160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作らない技術力を持つ個人やチームをお客様の事業の成果に見合う金額で提供して、高い利益率を継続的に確保すること</a:t>
            </a:r>
          </a:p>
        </p:txBody>
      </p:sp>
      <p:sp>
        <p:nvSpPr>
          <p:cNvPr id="14" name="正方形/長方形 13">
            <a:extLst>
              <a:ext uri="{FF2B5EF4-FFF2-40B4-BE49-F238E27FC236}">
                <a16:creationId xmlns:a16="http://schemas.microsoft.com/office/drawing/2014/main" id="{BF2F42F0-CC5D-7541-B2B7-FEEA92419A02}"/>
              </a:ext>
            </a:extLst>
          </p:cNvPr>
          <p:cNvSpPr/>
          <p:nvPr/>
        </p:nvSpPr>
        <p:spPr>
          <a:xfrm>
            <a:off x="406004" y="2995312"/>
            <a:ext cx="3907192"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エンジニアの役割</a:t>
            </a:r>
            <a:r>
              <a:rPr lang="ja-JP" altLang="en-US" sz="1600">
                <a:solidFill>
                  <a:schemeClr val="bg1"/>
                </a:solidFill>
                <a:latin typeface="Meiryo" panose="020B0604030504040204" pitchFamily="34" charset="-128"/>
                <a:ea typeface="Meiryo" panose="020B0604030504040204" pitchFamily="34" charset="-128"/>
              </a:rPr>
              <a:t>：</a:t>
            </a:r>
            <a:endParaRPr lang="en-US" altLang="ja-JP" sz="1600" dirty="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お客様をインタビューして、要件を定義し、</a:t>
            </a:r>
            <a:r>
              <a:rPr lang="en" altLang="ja-JP" sz="1600" dirty="0">
                <a:solidFill>
                  <a:schemeClr val="bg1"/>
                </a:solidFill>
                <a:latin typeface="Meiryo" panose="020B0604030504040204" pitchFamily="34" charset="-128"/>
                <a:ea typeface="Meiryo" panose="020B0604030504040204" pitchFamily="34" charset="-128"/>
              </a:rPr>
              <a:t>WBS</a:t>
            </a:r>
            <a:r>
              <a:rPr lang="ja-JP" altLang="en-US" sz="1600">
                <a:solidFill>
                  <a:schemeClr val="bg1"/>
                </a:solidFill>
                <a:latin typeface="Meiryo" panose="020B0604030504040204" pitchFamily="34" charset="-128"/>
                <a:ea typeface="Meiryo" panose="020B0604030504040204" pitchFamily="34" charset="-128"/>
              </a:rPr>
              <a:t>に従って進捗を管理する</a:t>
            </a:r>
            <a:r>
              <a:rPr lang="en" altLang="ja-JP" sz="1600" dirty="0">
                <a:solidFill>
                  <a:schemeClr val="bg1"/>
                </a:solidFill>
                <a:latin typeface="Meiryo" panose="020B0604030504040204" pitchFamily="34" charset="-128"/>
                <a:ea typeface="Meiryo" panose="020B0604030504040204" pitchFamily="34" charset="-128"/>
              </a:rPr>
              <a:t>PM</a:t>
            </a:r>
            <a:r>
              <a:rPr lang="ja-JP" altLang="en-US" sz="1600">
                <a:solidFill>
                  <a:schemeClr val="bg1"/>
                </a:solidFill>
                <a:latin typeface="Meiryo" panose="020B0604030504040204" pitchFamily="34" charset="-128"/>
                <a:ea typeface="Meiryo" panose="020B0604030504040204" pitchFamily="34" charset="-128"/>
              </a:rPr>
              <a:t>や仕様書に従ってコードを書くエンジニア</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F5CA9128-EFDB-9C41-A0EA-DD4282D93449}"/>
              </a:ext>
            </a:extLst>
          </p:cNvPr>
          <p:cNvSpPr/>
          <p:nvPr/>
        </p:nvSpPr>
        <p:spPr>
          <a:xfrm>
            <a:off x="4829023" y="2995312"/>
            <a:ext cx="3873000" cy="1815882"/>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エンジニアの役割</a:t>
            </a:r>
            <a:r>
              <a:rPr lang="ja-JP" altLang="en-US" sz="1600">
                <a:solidFill>
                  <a:schemeClr val="bg1"/>
                </a:solidFill>
                <a:latin typeface="Meiryo" panose="020B0604030504040204" pitchFamily="34" charset="-128"/>
                <a:ea typeface="Meiryo" panose="020B0604030504040204" pitchFamily="34" charset="-128"/>
              </a:rPr>
              <a:t>：</a:t>
            </a:r>
            <a:endParaRPr lang="en-US" altLang="ja-JP" sz="1600" dirty="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お客様と事業の目的とビジョンを共有し、</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サービスを提供するための障害を排除し、お膳立てを整えるスクラムマスターと、既存のサービスや技術を自分たちで目利きし、最速最短でビジネスの成果に供する</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サービスを実現するエンジニア</a:t>
            </a:r>
            <a:endParaRPr lang="ja-JP" altLang="en-US" sz="1600" b="0" i="0">
              <a:solidFill>
                <a:schemeClr val="bg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97369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969FB1-FE4F-314F-A9AB-0F87FE7B63BD}"/>
              </a:ext>
            </a:extLst>
          </p:cNvPr>
          <p:cNvSpPr>
            <a:spLocks noGrp="1"/>
          </p:cNvSpPr>
          <p:nvPr>
            <p:ph type="title"/>
          </p:nvPr>
        </p:nvSpPr>
        <p:spPr/>
        <p:txBody>
          <a:bodyPr/>
          <a:lstStyle/>
          <a:p>
            <a:r>
              <a:rPr kumimoji="1" lang="ja-JP" altLang="en-US"/>
              <a:t>作らない技術のスタック</a:t>
            </a:r>
          </a:p>
        </p:txBody>
      </p:sp>
      <p:sp>
        <p:nvSpPr>
          <p:cNvPr id="3" name="正方形/長方形 2">
            <a:extLst>
              <a:ext uri="{FF2B5EF4-FFF2-40B4-BE49-F238E27FC236}">
                <a16:creationId xmlns:a16="http://schemas.microsoft.com/office/drawing/2014/main" id="{963EC82B-ED2A-3D4E-BFF5-BBD77F5D1857}"/>
              </a:ext>
            </a:extLst>
          </p:cNvPr>
          <p:cNvSpPr/>
          <p:nvPr/>
        </p:nvSpPr>
        <p:spPr>
          <a:xfrm>
            <a:off x="541651" y="1604569"/>
            <a:ext cx="8060698" cy="135849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540395E0-615C-8149-A256-C3932F7E3DD9}"/>
              </a:ext>
            </a:extLst>
          </p:cNvPr>
          <p:cNvSpPr/>
          <p:nvPr/>
        </p:nvSpPr>
        <p:spPr>
          <a:xfrm>
            <a:off x="541651" y="3015482"/>
            <a:ext cx="8060698" cy="13584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706E585-68B2-7547-BA4E-2FE27ACD66A9}"/>
              </a:ext>
            </a:extLst>
          </p:cNvPr>
          <p:cNvSpPr/>
          <p:nvPr/>
        </p:nvSpPr>
        <p:spPr>
          <a:xfrm>
            <a:off x="541651" y="4426395"/>
            <a:ext cx="8060698" cy="135849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49A1400-805C-FF45-A15E-5193A3FF4206}"/>
              </a:ext>
            </a:extLst>
          </p:cNvPr>
          <p:cNvSpPr txBox="1"/>
          <p:nvPr/>
        </p:nvSpPr>
        <p:spPr>
          <a:xfrm>
            <a:off x="716684" y="1703875"/>
            <a:ext cx="2064989"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アジャイル開発</a:t>
            </a:r>
            <a:r>
              <a:rPr kumimoji="1" lang="en-US" altLang="ja-JP" sz="2000" b="1" dirty="0">
                <a:solidFill>
                  <a:schemeClr val="bg1"/>
                </a:solidFill>
                <a:latin typeface="Meiryo" panose="020B0604030504040204" pitchFamily="34" charset="-128"/>
                <a:ea typeface="Meiryo" panose="020B0604030504040204" pitchFamily="34" charset="-128"/>
              </a:rPr>
              <a:t> </a:t>
            </a:r>
          </a:p>
          <a:p>
            <a:r>
              <a:rPr lang="en-US" altLang="ja-JP" sz="1200" dirty="0">
                <a:solidFill>
                  <a:schemeClr val="bg1"/>
                </a:solidFill>
                <a:latin typeface="Meiryo" panose="020B0604030504040204" pitchFamily="34" charset="-128"/>
                <a:ea typeface="Meiryo" panose="020B0604030504040204" pitchFamily="34" charset="-128"/>
              </a:rPr>
              <a:t>Agile Development</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96EA62-FF80-7A4D-8F68-83E8F8FE931D}"/>
              </a:ext>
            </a:extLst>
          </p:cNvPr>
          <p:cNvSpPr txBox="1"/>
          <p:nvPr/>
        </p:nvSpPr>
        <p:spPr>
          <a:xfrm>
            <a:off x="716684" y="2284544"/>
            <a:ext cx="3089307" cy="646331"/>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ビジネスの成果に貢献するコードだけ</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変更に柔軟・迅速に対応</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バグフリーで提供</a:t>
            </a:r>
          </a:p>
        </p:txBody>
      </p:sp>
      <p:sp>
        <p:nvSpPr>
          <p:cNvPr id="8" name="テキスト ボックス 7">
            <a:extLst>
              <a:ext uri="{FF2B5EF4-FFF2-40B4-BE49-F238E27FC236}">
                <a16:creationId xmlns:a16="http://schemas.microsoft.com/office/drawing/2014/main" id="{A39824AE-9A1F-FE49-A568-EB6AC5E866AE}"/>
              </a:ext>
            </a:extLst>
          </p:cNvPr>
          <p:cNvSpPr txBox="1"/>
          <p:nvPr/>
        </p:nvSpPr>
        <p:spPr>
          <a:xfrm>
            <a:off x="716684" y="3105360"/>
            <a:ext cx="2122504" cy="584775"/>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DevOps</a:t>
            </a:r>
          </a:p>
          <a:p>
            <a:r>
              <a:rPr lang="en-US" altLang="ja-JP" sz="1200" dirty="0">
                <a:solidFill>
                  <a:schemeClr val="bg1"/>
                </a:solidFill>
                <a:latin typeface="Meiryo" panose="020B0604030504040204" pitchFamily="34" charset="-128"/>
                <a:ea typeface="Meiryo" panose="020B0604030504040204" pitchFamily="34" charset="-128"/>
              </a:rPr>
              <a:t>Development &amp; Operation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0D8726C-0F9B-6049-9ACA-058E8C9AE676}"/>
              </a:ext>
            </a:extLst>
          </p:cNvPr>
          <p:cNvSpPr txBox="1"/>
          <p:nvPr/>
        </p:nvSpPr>
        <p:spPr>
          <a:xfrm>
            <a:off x="716684" y="3676506"/>
            <a:ext cx="2165978" cy="646331"/>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運用の安定を維持</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本番環境への迅速な移行</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高速な改善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AD8BA31-6322-C349-99A5-39A9B5DC177C}"/>
              </a:ext>
            </a:extLst>
          </p:cNvPr>
          <p:cNvSpPr txBox="1"/>
          <p:nvPr/>
        </p:nvSpPr>
        <p:spPr>
          <a:xfrm>
            <a:off x="716684" y="4532892"/>
            <a:ext cx="1473480"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クラウド</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Cloud Computing</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31AF25EE-C23D-ED44-9047-7AFB8054DC2B}"/>
              </a:ext>
            </a:extLst>
          </p:cNvPr>
          <p:cNvSpPr txBox="1"/>
          <p:nvPr/>
        </p:nvSpPr>
        <p:spPr>
          <a:xfrm>
            <a:off x="716684" y="5097316"/>
            <a:ext cx="2935419" cy="646331"/>
          </a:xfrm>
          <a:prstGeom prst="rect">
            <a:avLst/>
          </a:prstGeom>
          <a:noFill/>
        </p:spPr>
        <p:txBody>
          <a:bodyPr wrap="none" rtlCol="0">
            <a:spAutoFit/>
          </a:bodyPr>
          <a:lstStyle/>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最新の機能やリソースの調達</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経費化による不確実性への担保</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構築や運用、セキュリティから解放</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84296E7C-E709-B247-B287-C58B7DD614ED}"/>
              </a:ext>
            </a:extLst>
          </p:cNvPr>
          <p:cNvSpPr txBox="1"/>
          <p:nvPr/>
        </p:nvSpPr>
        <p:spPr>
          <a:xfrm>
            <a:off x="2637490" y="1716749"/>
            <a:ext cx="5724644" cy="338554"/>
          </a:xfrm>
          <a:prstGeom prst="rect">
            <a:avLst/>
          </a:prstGeom>
          <a:noFill/>
        </p:spPr>
        <p:txBody>
          <a:bodyPr wrap="none" rtlCol="0">
            <a:spAutoFit/>
          </a:bodyPr>
          <a:lstStyle/>
          <a:p>
            <a:r>
              <a:rPr lang="ja-JP" altLang="en-US" sz="1600" b="1">
                <a:solidFill>
                  <a:schemeClr val="bg1"/>
                </a:solidFill>
                <a:latin typeface="Meiryo" panose="020B0604030504040204" pitchFamily="34" charset="-128"/>
                <a:ea typeface="Meiryo" panose="020B0604030504040204" pitchFamily="34" charset="-128"/>
              </a:rPr>
              <a:t>高品質で無駄なく変更要求に即応できるソフトウエアの実現</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3F63008-CDF8-614E-B023-17EE4CFEDA03}"/>
              </a:ext>
            </a:extLst>
          </p:cNvPr>
          <p:cNvSpPr txBox="1"/>
          <p:nvPr/>
        </p:nvSpPr>
        <p:spPr>
          <a:xfrm>
            <a:off x="2637490" y="3126268"/>
            <a:ext cx="3467616"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安定稼働と高速なデリバリーの両立</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A54793CB-3549-0044-998E-9FB2C8879C7C}"/>
              </a:ext>
            </a:extLst>
          </p:cNvPr>
          <p:cNvSpPr txBox="1"/>
          <p:nvPr/>
        </p:nvSpPr>
        <p:spPr>
          <a:xfrm>
            <a:off x="2637490" y="4532892"/>
            <a:ext cx="387798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最新機能の調達と構築・運用からの解放</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231FD256-010E-4944-843A-F4029B59CCA7}"/>
              </a:ext>
            </a:extLst>
          </p:cNvPr>
          <p:cNvSpPr txBox="1"/>
          <p:nvPr/>
        </p:nvSpPr>
        <p:spPr>
          <a:xfrm>
            <a:off x="4601006" y="2283816"/>
            <a:ext cx="3090911" cy="646331"/>
          </a:xfrm>
          <a:prstGeom prst="rect">
            <a:avLst/>
          </a:prstGeom>
          <a:noFill/>
        </p:spPr>
        <p:txBody>
          <a:bodyPr wrap="none" rtlCol="0">
            <a:spAutoFit/>
          </a:bodyPr>
          <a:lstStyle/>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デザイン思考</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en-US" altLang="ja-JP" sz="1200" dirty="0">
                <a:solidFill>
                  <a:schemeClr val="bg1"/>
                </a:solidFill>
                <a:latin typeface="Meiryo" panose="020B0604030504040204" pitchFamily="34" charset="-128"/>
                <a:ea typeface="Meiryo" panose="020B0604030504040204" pitchFamily="34" charset="-128"/>
              </a:rPr>
              <a:t>XP</a:t>
            </a:r>
            <a:r>
              <a:rPr lang="ja-JP" altLang="en-US" sz="1200">
                <a:solidFill>
                  <a:schemeClr val="bg1"/>
                </a:solidFill>
                <a:latin typeface="Meiryo" panose="020B0604030504040204" pitchFamily="34" charset="-128"/>
                <a:ea typeface="Meiryo" panose="020B0604030504040204" pitchFamily="34" charset="-128"/>
              </a:rPr>
              <a:t>（エクストリーム･プログラミング）</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スクラム　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15B0FC0D-E2B6-7D47-B160-12E5D395584B}"/>
              </a:ext>
            </a:extLst>
          </p:cNvPr>
          <p:cNvSpPr txBox="1"/>
          <p:nvPr/>
        </p:nvSpPr>
        <p:spPr>
          <a:xfrm>
            <a:off x="4601006" y="3657751"/>
            <a:ext cx="3890809" cy="646331"/>
          </a:xfrm>
          <a:prstGeom prst="rect">
            <a:avLst/>
          </a:prstGeom>
          <a:noFill/>
        </p:spPr>
        <p:txBody>
          <a:bodyPr wrap="none" rtlCol="0">
            <a:spAutoFit/>
          </a:bodyPr>
          <a:lstStyle/>
          <a:p>
            <a:pPr marL="171450" indent="-171450">
              <a:buFont typeface="Wingdings" pitchFamily="2" charset="2"/>
              <a:buChar char="Ø"/>
            </a:pPr>
            <a:r>
              <a:rPr lang="en-US" altLang="ja-JP" sz="1200" dirty="0">
                <a:solidFill>
                  <a:schemeClr val="bg1"/>
                </a:solidFill>
                <a:latin typeface="Meiryo" panose="020B0604030504040204" pitchFamily="34" charset="-128"/>
                <a:ea typeface="Meiryo" panose="020B0604030504040204" pitchFamily="34" charset="-128"/>
              </a:rPr>
              <a:t>CI</a:t>
            </a:r>
            <a:r>
              <a:rPr lang="ja-JP" altLang="en-US" sz="1000">
                <a:solidFill>
                  <a:schemeClr val="bg1"/>
                </a:solidFill>
                <a:latin typeface="Meiryo" panose="020B0604030504040204" pitchFamily="34" charset="-128"/>
                <a:ea typeface="Meiryo" panose="020B0604030504040204" pitchFamily="34" charset="-128"/>
              </a:rPr>
              <a:t>（継続的インテグレーション）</a:t>
            </a:r>
            <a:r>
              <a:rPr lang="en-US" altLang="ja-JP" sz="1200" dirty="0">
                <a:solidFill>
                  <a:schemeClr val="bg1"/>
                </a:solidFill>
                <a:latin typeface="Meiryo" panose="020B0604030504040204" pitchFamily="34" charset="-128"/>
                <a:ea typeface="Meiryo" panose="020B0604030504040204" pitchFamily="34" charset="-128"/>
              </a:rPr>
              <a:t>/CD</a:t>
            </a:r>
            <a:r>
              <a:rPr lang="ja-JP" altLang="en-US" sz="1000">
                <a:solidFill>
                  <a:schemeClr val="bg1"/>
                </a:solidFill>
                <a:latin typeface="Meiryo" panose="020B0604030504040204" pitchFamily="34" charset="-128"/>
                <a:ea typeface="Meiryo" panose="020B0604030504040204" pitchFamily="34" charset="-128"/>
              </a:rPr>
              <a:t>（継続的デリバリー）</a:t>
            </a:r>
            <a:endParaRPr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コンテナ</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マイクロ・サービス　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B8CD68E-DA46-E34F-A0DD-880DDC370625}"/>
              </a:ext>
            </a:extLst>
          </p:cNvPr>
          <p:cNvSpPr txBox="1"/>
          <p:nvPr/>
        </p:nvSpPr>
        <p:spPr>
          <a:xfrm>
            <a:off x="4653424" y="5079435"/>
            <a:ext cx="2411238" cy="646331"/>
          </a:xfrm>
          <a:prstGeom prst="rect">
            <a:avLst/>
          </a:prstGeom>
          <a:noFill/>
        </p:spPr>
        <p:txBody>
          <a:bodyPr wrap="none" rtlCol="0">
            <a:spAutoFit/>
          </a:bodyPr>
          <a:lstStyle/>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サーバーレス／</a:t>
            </a:r>
            <a:r>
              <a:rPr lang="en-US" altLang="ja-JP" sz="1200" dirty="0" err="1">
                <a:solidFill>
                  <a:schemeClr val="bg1"/>
                </a:solidFill>
                <a:latin typeface="Meiryo" panose="020B0604030504040204" pitchFamily="34" charset="-128"/>
                <a:ea typeface="Meiryo" panose="020B0604030504040204" pitchFamily="34" charset="-128"/>
              </a:rPr>
              <a:t>FaaS</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en-US" altLang="ja-JP" sz="1200" dirty="0">
                <a:solidFill>
                  <a:schemeClr val="bg1"/>
                </a:solidFill>
                <a:latin typeface="Meiryo" panose="020B0604030504040204" pitchFamily="34" charset="-128"/>
                <a:ea typeface="Meiryo" panose="020B0604030504040204" pitchFamily="34" charset="-128"/>
              </a:rPr>
              <a:t>PaaS</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SaaS</a:t>
            </a:r>
            <a:r>
              <a:rPr lang="ja-JP" altLang="en-US" sz="1200">
                <a:solidFill>
                  <a:schemeClr val="bg1"/>
                </a:solidFill>
                <a:latin typeface="Meiryo" panose="020B0604030504040204" pitchFamily="34" charset="-128"/>
                <a:ea typeface="Meiryo" panose="020B0604030504040204" pitchFamily="34" charset="-128"/>
              </a:rPr>
              <a:t>と</a:t>
            </a:r>
            <a:r>
              <a:rPr lang="en-US" altLang="ja-JP" sz="1200" dirty="0">
                <a:solidFill>
                  <a:schemeClr val="bg1"/>
                </a:solidFill>
                <a:latin typeface="Meiryo" panose="020B0604030504040204" pitchFamily="34" charset="-128"/>
                <a:ea typeface="Meiryo" panose="020B0604030504040204" pitchFamily="34" charset="-128"/>
              </a:rPr>
              <a:t>API</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リポジトリー・サービス</a:t>
            </a:r>
            <a:r>
              <a:rPr lang="en-US" altLang="ja-JP" sz="1200" dirty="0">
                <a:solidFill>
                  <a:schemeClr val="bg1"/>
                </a:solidFill>
                <a:latin typeface="Meiryo" panose="020B0604030504040204" pitchFamily="34" charset="-128"/>
                <a:ea typeface="Meiryo" panose="020B0604030504040204" pitchFamily="34" charset="-128"/>
              </a:rPr>
              <a:t> </a:t>
            </a:r>
            <a:r>
              <a:rPr lang="ja-JP" altLang="en-US" sz="1200">
                <a:solidFill>
                  <a:schemeClr val="bg1"/>
                </a:solidFill>
                <a:latin typeface="Meiryo" panose="020B0604030504040204" pitchFamily="34" charset="-128"/>
                <a:ea typeface="Meiryo" panose="020B0604030504040204" pitchFamily="34" charset="-128"/>
              </a:rPr>
              <a:t>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4503C37A-8500-C342-82D3-A0152829F12A}"/>
              </a:ext>
            </a:extLst>
          </p:cNvPr>
          <p:cNvSpPr/>
          <p:nvPr/>
        </p:nvSpPr>
        <p:spPr>
          <a:xfrm>
            <a:off x="541651" y="1094951"/>
            <a:ext cx="8060698" cy="46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F47EB111-7F3D-8145-B569-B0F283261BF9}"/>
              </a:ext>
            </a:extLst>
          </p:cNvPr>
          <p:cNvSpPr/>
          <p:nvPr/>
        </p:nvSpPr>
        <p:spPr>
          <a:xfrm>
            <a:off x="541651" y="5824254"/>
            <a:ext cx="8060698" cy="46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D759EF2E-ABAA-884E-81AC-F480F4F0EADD}"/>
              </a:ext>
            </a:extLst>
          </p:cNvPr>
          <p:cNvSpPr txBox="1"/>
          <p:nvPr/>
        </p:nvSpPr>
        <p:spPr>
          <a:xfrm>
            <a:off x="2863840" y="1182819"/>
            <a:ext cx="3416320"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心理的安全性と自律したチーム</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13FD5506-5A09-D948-8318-979F56B35F81}"/>
              </a:ext>
            </a:extLst>
          </p:cNvPr>
          <p:cNvSpPr txBox="1"/>
          <p:nvPr/>
        </p:nvSpPr>
        <p:spPr>
          <a:xfrm>
            <a:off x="2979258" y="5907750"/>
            <a:ext cx="3185487"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ゼロトラスト・ネットワーク</a:t>
            </a:r>
            <a:endParaRPr kumimoji="1" lang="ja-JP" altLang="en-US">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766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正方形/長方形 69">
            <a:extLst>
              <a:ext uri="{FF2B5EF4-FFF2-40B4-BE49-F238E27FC236}">
                <a16:creationId xmlns:a16="http://schemas.microsoft.com/office/drawing/2014/main" id="{8980BF66-670D-E34F-864E-E59B5BF23520}"/>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84CCDBCC-BD8A-2345-A87C-50E425E48A98}"/>
              </a:ext>
            </a:extLst>
          </p:cNvPr>
          <p:cNvSpPr/>
          <p:nvPr/>
        </p:nvSpPr>
        <p:spPr>
          <a:xfrm>
            <a:off x="4743018" y="3040743"/>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なぜ「内製」なのか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9" name="テキスト ボックス 8">
            <a:extLst>
              <a:ext uri="{FF2B5EF4-FFF2-40B4-BE49-F238E27FC236}">
                <a16:creationId xmlns:a16="http://schemas.microsoft.com/office/drawing/2014/main" id="{7F57AEEC-5E2F-2F48-B880-557C05AB7A09}"/>
              </a:ext>
            </a:extLst>
          </p:cNvPr>
          <p:cNvSpPr txBox="1"/>
          <p:nvPr/>
        </p:nvSpPr>
        <p:spPr>
          <a:xfrm>
            <a:off x="3376223" y="1218088"/>
            <a:ext cx="1070421" cy="307777"/>
          </a:xfrm>
          <a:prstGeom prst="rect">
            <a:avLst/>
          </a:prstGeom>
          <a:noFill/>
        </p:spPr>
        <p:txBody>
          <a:bodyPr wrap="none" rtlCol="0">
            <a:spAutoFit/>
          </a:bodyPr>
          <a:lstStyle/>
          <a:p>
            <a:r>
              <a:rPr kumimoji="1" lang="en-US" altLang="ja-JP" sz="1400" dirty="0">
                <a:solidFill>
                  <a:schemeClr val="accent6">
                    <a:lumMod val="50000"/>
                  </a:schemeClr>
                </a:solidFill>
                <a:latin typeface="Meiryo" panose="020B0604030504040204" pitchFamily="34" charset="-128"/>
                <a:ea typeface="Meiryo" panose="020B0604030504040204" pitchFamily="34" charset="-128"/>
              </a:rPr>
              <a:t>Before DX</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C20EE3A-1510-AF47-B8B5-C4B202BFD1DD}"/>
              </a:ext>
            </a:extLst>
          </p:cNvPr>
          <p:cNvSpPr txBox="1"/>
          <p:nvPr/>
        </p:nvSpPr>
        <p:spPr>
          <a:xfrm>
            <a:off x="4687854" y="1210697"/>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DEFD5C76-4CC7-754F-BC6D-E8E0272DB716}"/>
              </a:ext>
            </a:extLst>
          </p:cNvPr>
          <p:cNvSpPr txBox="1"/>
          <p:nvPr/>
        </p:nvSpPr>
        <p:spPr>
          <a:xfrm>
            <a:off x="355457" y="3145654"/>
            <a:ext cx="4051709" cy="369332"/>
          </a:xfrm>
          <a:prstGeom prst="rect">
            <a:avLst/>
          </a:prstGeom>
          <a:noFill/>
        </p:spPr>
        <p:txBody>
          <a:bodyPr wrap="square" rtlCol="0">
            <a:spAutoFit/>
          </a:bodyPr>
          <a:lstStyle/>
          <a:p>
            <a:pPr algn="ctr"/>
            <a:r>
              <a:rPr kumimoji="1" lang="ja-JP" altLang="en-US">
                <a:solidFill>
                  <a:schemeClr val="accent2">
                    <a:lumMod val="75000"/>
                  </a:schemeClr>
                </a:solidFill>
                <a:latin typeface="Meiryo" panose="020B0604030504040204" pitchFamily="34" charset="-128"/>
                <a:ea typeface="Meiryo" panose="020B0604030504040204" pitchFamily="34" charset="-128"/>
              </a:rPr>
              <a:t>事業部門（→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b="1" u="sng">
              <a:solidFill>
                <a:schemeClr val="accent2">
                  <a:lumMod val="75000"/>
                </a:schemeClr>
              </a:solidFill>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C3DCDD70-CD34-E449-B394-04B174202FC1}"/>
              </a:ext>
            </a:extLst>
          </p:cNvPr>
          <p:cNvSpPr txBox="1"/>
          <p:nvPr/>
        </p:nvSpPr>
        <p:spPr>
          <a:xfrm>
            <a:off x="4736833" y="3145654"/>
            <a:ext cx="4051709" cy="369332"/>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事業部門（内製チーム）</a:t>
            </a:r>
            <a:endParaRPr kumimoji="1" lang="ja-JP" altLang="en-US" b="1" u="sng">
              <a:solidFill>
                <a:srgbClr val="0070C0"/>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8FAC37BF-99CD-BF4F-9568-5B3907C1914E}"/>
              </a:ext>
            </a:extLst>
          </p:cNvPr>
          <p:cNvSpPr txBox="1"/>
          <p:nvPr/>
        </p:nvSpPr>
        <p:spPr>
          <a:xfrm>
            <a:off x="5167331" y="3589823"/>
            <a:ext cx="3166251"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業績に直接的に影響する</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現場感覚での試行錯誤を重視する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圧倒的なスピードが求められる</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B3FC4C6F-CE08-3542-907F-2014E696E556}"/>
              </a:ext>
            </a:extLst>
          </p:cNvPr>
          <p:cNvSpPr txBox="1"/>
          <p:nvPr/>
        </p:nvSpPr>
        <p:spPr>
          <a:xfrm>
            <a:off x="519676" y="3595002"/>
            <a:ext cx="2807179"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2">
                    <a:lumMod val="75000"/>
                  </a:schemeClr>
                </a:solidFill>
                <a:latin typeface="Meiryo" panose="020B0604030504040204" pitchFamily="34" charset="-128"/>
                <a:ea typeface="Meiryo" panose="020B0604030504040204" pitchFamily="34" charset="-128"/>
              </a:rPr>
              <a:t>業績に直接的な影響はない</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予算と計画を重視する</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品質と安定稼働が求められる</a:t>
            </a:r>
            <a:endParaRPr kumimoji="1" lang="ja-JP" altLang="en-US" sz="1400">
              <a:solidFill>
                <a:schemeClr val="accent2">
                  <a:lumMod val="75000"/>
                </a:schemeClr>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64934B9C-3266-9145-9D1E-6CAB8BD9CD27}"/>
              </a:ext>
            </a:extLst>
          </p:cNvPr>
          <p:cNvSpPr txBox="1"/>
          <p:nvPr/>
        </p:nvSpPr>
        <p:spPr>
          <a:xfrm>
            <a:off x="5167331" y="4425607"/>
            <a:ext cx="2448106"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圧倒的なスピードが前提</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作らない技術</a:t>
            </a:r>
            <a:r>
              <a:rPr lang="ja-JP" altLang="en-US" sz="1400">
                <a:solidFill>
                  <a:srgbClr val="0070C0"/>
                </a:solidFill>
                <a:latin typeface="Meiryo" panose="020B0604030504040204" pitchFamily="34" charset="-128"/>
                <a:ea typeface="Meiryo" panose="020B0604030504040204" pitchFamily="34" charset="-128"/>
              </a:rPr>
              <a:t>が基本</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責任とリスクは事業部門</a:t>
            </a:r>
          </a:p>
        </p:txBody>
      </p:sp>
      <p:sp>
        <p:nvSpPr>
          <p:cNvPr id="67" name="テキスト ボックス 66">
            <a:extLst>
              <a:ext uri="{FF2B5EF4-FFF2-40B4-BE49-F238E27FC236}">
                <a16:creationId xmlns:a16="http://schemas.microsoft.com/office/drawing/2014/main" id="{B8D6BD64-02E5-B541-82DE-1C1B4277D756}"/>
              </a:ext>
            </a:extLst>
          </p:cNvPr>
          <p:cNvSpPr txBox="1"/>
          <p:nvPr/>
        </p:nvSpPr>
        <p:spPr>
          <a:xfrm>
            <a:off x="519676" y="4425607"/>
            <a:ext cx="3884397" cy="738664"/>
          </a:xfrm>
          <a:prstGeom prst="rect">
            <a:avLst/>
          </a:prstGeom>
          <a:noFill/>
        </p:spPr>
        <p:txBody>
          <a:bodyPr wrap="none" rtlCol="0">
            <a:spAutoFit/>
          </a:bodyPr>
          <a:lstStyle/>
          <a:p>
            <a:pPr marL="285750" indent="-285750">
              <a:buFont typeface="Wingdings" pitchFamily="2" charset="2"/>
              <a:buChar char="ü"/>
            </a:pPr>
            <a:r>
              <a:rPr lang="en-US" altLang="ja-JP" sz="1400" dirty="0">
                <a:solidFill>
                  <a:schemeClr val="accent2">
                    <a:lumMod val="75000"/>
                  </a:schemeClr>
                </a:solidFill>
                <a:latin typeface="Meiryo" panose="020B0604030504040204" pitchFamily="34" charset="-128"/>
                <a:ea typeface="Meiryo" panose="020B0604030504040204" pitchFamily="34" charset="-128"/>
              </a:rPr>
              <a:t>QCD</a:t>
            </a:r>
            <a:r>
              <a:rPr lang="ja-JP" altLang="en-US" sz="1400">
                <a:solidFill>
                  <a:schemeClr val="accent2">
                    <a:lumMod val="75000"/>
                  </a:schemeClr>
                </a:solidFill>
                <a:latin typeface="Meiryo" panose="020B0604030504040204" pitchFamily="34" charset="-128"/>
                <a:ea typeface="Meiryo" panose="020B0604030504040204" pitchFamily="34" charset="-128"/>
              </a:rPr>
              <a:t>の達成を重視</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請負で方法は問わない（作る技術が基本）</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2">
                    <a:lumMod val="75000"/>
                  </a:schemeClr>
                </a:solidFill>
                <a:latin typeface="Meiryo" panose="020B0604030504040204" pitchFamily="34" charset="-128"/>
                <a:ea typeface="Meiryo" panose="020B0604030504040204" pitchFamily="34" charset="-128"/>
              </a:rPr>
              <a:t>責任とリスクは</a:t>
            </a:r>
            <a:r>
              <a:rPr kumimoji="1" lang="en-US" altLang="ja-JP" sz="1400" dirty="0">
                <a:solidFill>
                  <a:schemeClr val="accent2">
                    <a:lumMod val="75000"/>
                  </a:schemeClr>
                </a:solidFill>
                <a:latin typeface="Meiryo" panose="020B0604030504040204" pitchFamily="34" charset="-128"/>
                <a:ea typeface="Meiryo" panose="020B0604030504040204" pitchFamily="34" charset="-128"/>
              </a:rPr>
              <a:t>IT</a:t>
            </a:r>
            <a:r>
              <a:rPr lang="ja-JP" altLang="en-US" sz="1400">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sz="1400">
              <a:solidFill>
                <a:schemeClr val="accent2">
                  <a:lumMod val="75000"/>
                </a:schemeClr>
              </a:solidFill>
              <a:latin typeface="Meiryo" panose="020B0604030504040204" pitchFamily="34" charset="-128"/>
              <a:ea typeface="Meiryo" panose="020B0604030504040204" pitchFamily="34"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67534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C31D9D6A-D018-5340-8E60-00E8D2B660EA}"/>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80778320-34E4-564F-98DD-DF3A34CC18B3}"/>
              </a:ext>
            </a:extLst>
          </p:cNvPr>
          <p:cNvSpPr/>
          <p:nvPr/>
        </p:nvSpPr>
        <p:spPr>
          <a:xfrm>
            <a:off x="4740382" y="3052407"/>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なぜ「共創」なのか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9" name="テキスト ボックス 8">
            <a:extLst>
              <a:ext uri="{FF2B5EF4-FFF2-40B4-BE49-F238E27FC236}">
                <a16:creationId xmlns:a16="http://schemas.microsoft.com/office/drawing/2014/main" id="{7F57AEEC-5E2F-2F48-B880-557C05AB7A09}"/>
              </a:ext>
            </a:extLst>
          </p:cNvPr>
          <p:cNvSpPr txBox="1"/>
          <p:nvPr/>
        </p:nvSpPr>
        <p:spPr>
          <a:xfrm>
            <a:off x="3376223" y="1218088"/>
            <a:ext cx="1070421" cy="307777"/>
          </a:xfrm>
          <a:prstGeom prst="rect">
            <a:avLst/>
          </a:prstGeom>
          <a:noFill/>
        </p:spPr>
        <p:txBody>
          <a:bodyPr wrap="none" rtlCol="0">
            <a:spAutoFit/>
          </a:bodyPr>
          <a:lstStyle/>
          <a:p>
            <a:r>
              <a:rPr kumimoji="1" lang="en-US" altLang="ja-JP" sz="1400" dirty="0">
                <a:solidFill>
                  <a:schemeClr val="accent6">
                    <a:lumMod val="50000"/>
                  </a:schemeClr>
                </a:solidFill>
                <a:latin typeface="Meiryo" panose="020B0604030504040204" pitchFamily="34" charset="-128"/>
                <a:ea typeface="Meiryo" panose="020B0604030504040204" pitchFamily="34" charset="-128"/>
              </a:rPr>
              <a:t>Before DX</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C20EE3A-1510-AF47-B8B5-C4B202BFD1DD}"/>
              </a:ext>
            </a:extLst>
          </p:cNvPr>
          <p:cNvSpPr txBox="1"/>
          <p:nvPr/>
        </p:nvSpPr>
        <p:spPr>
          <a:xfrm>
            <a:off x="4687854" y="1210697"/>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DEFD5C76-4CC7-754F-BC6D-E8E0272DB716}"/>
              </a:ext>
            </a:extLst>
          </p:cNvPr>
          <p:cNvSpPr txBox="1"/>
          <p:nvPr/>
        </p:nvSpPr>
        <p:spPr>
          <a:xfrm>
            <a:off x="355457" y="3145654"/>
            <a:ext cx="4051709" cy="369332"/>
          </a:xfrm>
          <a:prstGeom prst="rect">
            <a:avLst/>
          </a:prstGeom>
          <a:noFill/>
        </p:spPr>
        <p:txBody>
          <a:bodyPr wrap="square" rtlCol="0">
            <a:spAutoFit/>
          </a:bodyPr>
          <a:lstStyle/>
          <a:p>
            <a:pPr algn="ctr"/>
            <a:r>
              <a:rPr kumimoji="1" lang="ja-JP" altLang="en-US">
                <a:solidFill>
                  <a:schemeClr val="accent2">
                    <a:lumMod val="75000"/>
                  </a:schemeClr>
                </a:solidFill>
                <a:latin typeface="Meiryo" panose="020B0604030504040204" pitchFamily="34" charset="-128"/>
                <a:ea typeface="Meiryo" panose="020B0604030504040204" pitchFamily="34" charset="-128"/>
              </a:rPr>
              <a:t>事業部門（→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b="1" u="sng">
              <a:solidFill>
                <a:schemeClr val="accent2">
                  <a:lumMod val="75000"/>
                </a:schemeClr>
              </a:solidFill>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C3DCDD70-CD34-E449-B394-04B174202FC1}"/>
              </a:ext>
            </a:extLst>
          </p:cNvPr>
          <p:cNvSpPr txBox="1"/>
          <p:nvPr/>
        </p:nvSpPr>
        <p:spPr>
          <a:xfrm>
            <a:off x="4740381" y="3145654"/>
            <a:ext cx="4051709" cy="369332"/>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事業部門（内製チーム）</a:t>
            </a:r>
            <a:endParaRPr kumimoji="1" lang="ja-JP" altLang="en-US" b="1" u="sng">
              <a:solidFill>
                <a:srgbClr val="0070C0"/>
              </a:solidFill>
              <a:latin typeface="Meiryo" panose="020B0604030504040204" pitchFamily="34" charset="-128"/>
              <a:ea typeface="Meiryo" panose="020B0604030504040204" pitchFamily="34"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4" name="円/楕円 33">
            <a:extLst>
              <a:ext uri="{FF2B5EF4-FFF2-40B4-BE49-F238E27FC236}">
                <a16:creationId xmlns:a16="http://schemas.microsoft.com/office/drawing/2014/main" id="{1B23218E-921E-7046-A722-0DF5CBE273F6}"/>
              </a:ext>
            </a:extLst>
          </p:cNvPr>
          <p:cNvSpPr/>
          <p:nvPr/>
        </p:nvSpPr>
        <p:spPr>
          <a:xfrm>
            <a:off x="6775890" y="3702677"/>
            <a:ext cx="1876949" cy="1312976"/>
          </a:xfrm>
          <a:prstGeom prst="ellipse">
            <a:avLst/>
          </a:prstGeom>
          <a:solidFill>
            <a:schemeClr val="accent4">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1">
                  <a:lumMod val="20000"/>
                  <a:lumOff val="80000"/>
                </a:schemeClr>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0CA6D1C2-C863-8841-AD44-BA0AB914F317}"/>
              </a:ext>
            </a:extLst>
          </p:cNvPr>
          <p:cNvSpPr txBox="1"/>
          <p:nvPr/>
        </p:nvSpPr>
        <p:spPr>
          <a:xfrm>
            <a:off x="6783203" y="4692003"/>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内製チーム</a:t>
            </a:r>
          </a:p>
        </p:txBody>
      </p:sp>
      <p:grpSp>
        <p:nvGrpSpPr>
          <p:cNvPr id="36" name="図形グループ 281">
            <a:extLst>
              <a:ext uri="{FF2B5EF4-FFF2-40B4-BE49-F238E27FC236}">
                <a16:creationId xmlns:a16="http://schemas.microsoft.com/office/drawing/2014/main" id="{D34231A8-8B85-C74F-ABBD-58F33B1F98A3}"/>
              </a:ext>
            </a:extLst>
          </p:cNvPr>
          <p:cNvGrpSpPr/>
          <p:nvPr/>
        </p:nvGrpSpPr>
        <p:grpSpPr>
          <a:xfrm>
            <a:off x="7084186" y="3807287"/>
            <a:ext cx="228599" cy="443927"/>
            <a:chOff x="1946324" y="4125162"/>
            <a:chExt cx="969964" cy="2007872"/>
          </a:xfrm>
        </p:grpSpPr>
        <p:sp>
          <p:nvSpPr>
            <p:cNvPr id="37" name="円/楕円 36">
              <a:extLst>
                <a:ext uri="{FF2B5EF4-FFF2-40B4-BE49-F238E27FC236}">
                  <a16:creationId xmlns:a16="http://schemas.microsoft.com/office/drawing/2014/main" id="{9CBDD649-D0FF-464F-9A1B-C5187D4D66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a:extLst>
                <a:ext uri="{FF2B5EF4-FFF2-40B4-BE49-F238E27FC236}">
                  <a16:creationId xmlns:a16="http://schemas.microsoft.com/office/drawing/2014/main" id="{C2714F1E-87A4-384F-9E5E-C1A302CD3DB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284">
            <a:extLst>
              <a:ext uri="{FF2B5EF4-FFF2-40B4-BE49-F238E27FC236}">
                <a16:creationId xmlns:a16="http://schemas.microsoft.com/office/drawing/2014/main" id="{8C51BD1B-4CD9-6D45-8368-60BCB871BADE}"/>
              </a:ext>
            </a:extLst>
          </p:cNvPr>
          <p:cNvGrpSpPr/>
          <p:nvPr/>
        </p:nvGrpSpPr>
        <p:grpSpPr>
          <a:xfrm>
            <a:off x="8193078" y="3862679"/>
            <a:ext cx="228599" cy="443927"/>
            <a:chOff x="1946324" y="4125162"/>
            <a:chExt cx="969964" cy="2007872"/>
          </a:xfrm>
        </p:grpSpPr>
        <p:sp>
          <p:nvSpPr>
            <p:cNvPr id="40" name="円/楕円 39">
              <a:extLst>
                <a:ext uri="{FF2B5EF4-FFF2-40B4-BE49-F238E27FC236}">
                  <a16:creationId xmlns:a16="http://schemas.microsoft.com/office/drawing/2014/main" id="{E7D6223B-9AEC-A143-9736-8ECF0D9362E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39C242BC-7C85-4248-804C-7DBA9E7A549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287">
            <a:extLst>
              <a:ext uri="{FF2B5EF4-FFF2-40B4-BE49-F238E27FC236}">
                <a16:creationId xmlns:a16="http://schemas.microsoft.com/office/drawing/2014/main" id="{F44B163B-2E25-474F-843E-67BA44798382}"/>
              </a:ext>
            </a:extLst>
          </p:cNvPr>
          <p:cNvGrpSpPr/>
          <p:nvPr/>
        </p:nvGrpSpPr>
        <p:grpSpPr>
          <a:xfrm>
            <a:off x="7663393" y="3597476"/>
            <a:ext cx="228599" cy="443927"/>
            <a:chOff x="1946324" y="4125162"/>
            <a:chExt cx="969964" cy="2007872"/>
          </a:xfrm>
        </p:grpSpPr>
        <p:sp>
          <p:nvSpPr>
            <p:cNvPr id="43" name="円/楕円 42">
              <a:extLst>
                <a:ext uri="{FF2B5EF4-FFF2-40B4-BE49-F238E27FC236}">
                  <a16:creationId xmlns:a16="http://schemas.microsoft.com/office/drawing/2014/main" id="{A4403520-3955-1448-AE50-1BA659A113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a:extLst>
                <a:ext uri="{FF2B5EF4-FFF2-40B4-BE49-F238E27FC236}">
                  <a16:creationId xmlns:a16="http://schemas.microsoft.com/office/drawing/2014/main" id="{579DF62B-D589-CC49-A4D7-24AD53E7BB9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284">
            <a:extLst>
              <a:ext uri="{FF2B5EF4-FFF2-40B4-BE49-F238E27FC236}">
                <a16:creationId xmlns:a16="http://schemas.microsoft.com/office/drawing/2014/main" id="{E3473B7E-34F4-BE42-995D-E37C40CDF604}"/>
              </a:ext>
            </a:extLst>
          </p:cNvPr>
          <p:cNvGrpSpPr/>
          <p:nvPr/>
        </p:nvGrpSpPr>
        <p:grpSpPr>
          <a:xfrm>
            <a:off x="7903378" y="4378107"/>
            <a:ext cx="228599" cy="443927"/>
            <a:chOff x="1946324" y="4125162"/>
            <a:chExt cx="969964" cy="2007872"/>
          </a:xfrm>
        </p:grpSpPr>
        <p:sp>
          <p:nvSpPr>
            <p:cNvPr id="46" name="円/楕円 45">
              <a:extLst>
                <a:ext uri="{FF2B5EF4-FFF2-40B4-BE49-F238E27FC236}">
                  <a16:creationId xmlns:a16="http://schemas.microsoft.com/office/drawing/2014/main" id="{95D27669-2C23-3E4E-B25C-CDD8CDBD7940}"/>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a:extLst>
                <a:ext uri="{FF2B5EF4-FFF2-40B4-BE49-F238E27FC236}">
                  <a16:creationId xmlns:a16="http://schemas.microsoft.com/office/drawing/2014/main" id="{AAE18AA2-6D7B-1E48-8A6A-E3B1AA6D51FB}"/>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2" name="図形グループ 284">
            <a:extLst>
              <a:ext uri="{FF2B5EF4-FFF2-40B4-BE49-F238E27FC236}">
                <a16:creationId xmlns:a16="http://schemas.microsoft.com/office/drawing/2014/main" id="{3D9ACF94-66FC-4949-8D58-661B66F050B4}"/>
              </a:ext>
            </a:extLst>
          </p:cNvPr>
          <p:cNvGrpSpPr/>
          <p:nvPr/>
        </p:nvGrpSpPr>
        <p:grpSpPr>
          <a:xfrm>
            <a:off x="7506781" y="4128030"/>
            <a:ext cx="228599" cy="443927"/>
            <a:chOff x="1946324" y="4125162"/>
            <a:chExt cx="969964" cy="2007872"/>
          </a:xfrm>
        </p:grpSpPr>
        <p:sp>
          <p:nvSpPr>
            <p:cNvPr id="70" name="円/楕円 69">
              <a:extLst>
                <a:ext uri="{FF2B5EF4-FFF2-40B4-BE49-F238E27FC236}">
                  <a16:creationId xmlns:a16="http://schemas.microsoft.com/office/drawing/2014/main" id="{E8F72E8E-B6E9-424E-9967-95696DAB3412}"/>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フローチャート: 論理積ゲート 70">
              <a:extLst>
                <a:ext uri="{FF2B5EF4-FFF2-40B4-BE49-F238E27FC236}">
                  <a16:creationId xmlns:a16="http://schemas.microsoft.com/office/drawing/2014/main" id="{07A3CDC7-3F3D-BF41-B501-93B5A501E0CA}"/>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 name="ホームベース 5">
            <a:extLst>
              <a:ext uri="{FF2B5EF4-FFF2-40B4-BE49-F238E27FC236}">
                <a16:creationId xmlns:a16="http://schemas.microsoft.com/office/drawing/2014/main" id="{9CC0E6C2-2280-6540-9D4E-0756918C9FC9}"/>
              </a:ext>
            </a:extLst>
          </p:cNvPr>
          <p:cNvSpPr/>
          <p:nvPr/>
        </p:nvSpPr>
        <p:spPr>
          <a:xfrm>
            <a:off x="450746" y="3583804"/>
            <a:ext cx="6627518" cy="1622758"/>
          </a:xfrm>
          <a:prstGeom prst="homePlate">
            <a:avLst>
              <a:gd name="adj" fmla="val 40913"/>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78418C79-3A26-8D49-A4EE-7A887108DADA}"/>
              </a:ext>
            </a:extLst>
          </p:cNvPr>
          <p:cNvSpPr/>
          <p:nvPr/>
        </p:nvSpPr>
        <p:spPr>
          <a:xfrm>
            <a:off x="491161" y="3999971"/>
            <a:ext cx="6770054" cy="646331"/>
          </a:xfrm>
          <a:prstGeom prst="rect">
            <a:avLst/>
          </a:prstGeom>
        </p:spPr>
        <p:txBody>
          <a:bodyPr wrap="square">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データベースやトランザクション、ネットワークなどを設計する知識やスキル</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アジャイル開発や</a:t>
            </a:r>
            <a:r>
              <a:rPr lang="en" altLang="ja-JP" sz="1200" dirty="0">
                <a:solidFill>
                  <a:schemeClr val="bg1"/>
                </a:solidFill>
                <a:latin typeface="Meiryo" panose="020B0604030504040204" pitchFamily="34" charset="-128"/>
                <a:ea typeface="Meiryo" panose="020B0604030504040204" pitchFamily="34" charset="-128"/>
              </a:rPr>
              <a:t>DevOps</a:t>
            </a:r>
            <a:r>
              <a:rPr lang="ja-JP" altLang="en-US" sz="1200">
                <a:solidFill>
                  <a:schemeClr val="bg1"/>
                </a:solidFill>
                <a:latin typeface="Meiryo" panose="020B0604030504040204" pitchFamily="34" charset="-128"/>
                <a:ea typeface="Meiryo" panose="020B0604030504040204" pitchFamily="34" charset="-128"/>
              </a:rPr>
              <a:t>などの開発や運用に関わる知識やスキル</a:t>
            </a:r>
          </a:p>
          <a:p>
            <a:pPr marL="171450" indent="-1714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サービスやツールなどを目利きし実践の現場で使えるようにするスキル　など</a:t>
            </a:r>
            <a:endParaRPr lang="ja-JP" altLang="en-US" sz="1200"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924EEEF1-FF7A-F64C-B077-A165C48E97EA}"/>
              </a:ext>
            </a:extLst>
          </p:cNvPr>
          <p:cNvSpPr/>
          <p:nvPr/>
        </p:nvSpPr>
        <p:spPr>
          <a:xfrm>
            <a:off x="470641" y="3709949"/>
            <a:ext cx="6074087" cy="338554"/>
          </a:xfrm>
          <a:prstGeom prst="rect">
            <a:avLst/>
          </a:prstGeom>
        </p:spPr>
        <p:txBody>
          <a:bodyPr wrap="square">
            <a:spAutoFit/>
          </a:bodyPr>
          <a:lstStyle/>
          <a:p>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アーキテクチャーやコンピューター・サイエンスなどの常識</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BAD8EDE-DC76-454C-BF99-C280FA6D64D6}"/>
              </a:ext>
            </a:extLst>
          </p:cNvPr>
          <p:cNvSpPr/>
          <p:nvPr/>
        </p:nvSpPr>
        <p:spPr>
          <a:xfrm>
            <a:off x="1639118" y="4721095"/>
            <a:ext cx="4683586" cy="461665"/>
          </a:xfrm>
          <a:prstGeom prst="rect">
            <a:avLst/>
          </a:prstGeom>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お客様主導の内製チームで、エンジニアリングの指導的立場</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あるいは教師として、お客様にスキルをトランスファーする</a:t>
            </a:r>
            <a:endParaRPr lang="ja-JP" altLang="en-US" sz="1200">
              <a:solidFill>
                <a:schemeClr val="bg1"/>
              </a:solidFill>
            </a:endParaRPr>
          </a:p>
        </p:txBody>
      </p:sp>
      <p:sp>
        <p:nvSpPr>
          <p:cNvPr id="8" name="正方形/長方形 7">
            <a:extLst>
              <a:ext uri="{FF2B5EF4-FFF2-40B4-BE49-F238E27FC236}">
                <a16:creationId xmlns:a16="http://schemas.microsoft.com/office/drawing/2014/main" id="{4BC2B43E-1075-E64C-898A-D641F0446C4D}"/>
              </a:ext>
            </a:extLst>
          </p:cNvPr>
          <p:cNvSpPr/>
          <p:nvPr/>
        </p:nvSpPr>
        <p:spPr>
          <a:xfrm>
            <a:off x="584503" y="4741657"/>
            <a:ext cx="1467068" cy="400110"/>
          </a:xfrm>
          <a:prstGeom prst="rect">
            <a:avLst/>
          </a:prstGeom>
        </p:spPr>
        <p:txBody>
          <a:bodyPr wrap="none">
            <a:spAutoFit/>
          </a:bodyPr>
          <a:lstStyle/>
          <a:p>
            <a:r>
              <a:rPr lang="ja-JP" altLang="en-US" sz="2000" b="1">
                <a:solidFill>
                  <a:schemeClr val="bg1"/>
                </a:solidFill>
                <a:latin typeface="Meiryo" panose="020B0604030504040204" pitchFamily="34" charset="-128"/>
                <a:ea typeface="Meiryo" panose="020B0604030504040204" pitchFamily="34" charset="-128"/>
              </a:rPr>
              <a:t>内製化支援</a:t>
            </a:r>
            <a:endParaRPr lang="ja-JP" altLang="en-US" sz="2000" b="1">
              <a:solidFill>
                <a:schemeClr val="bg1"/>
              </a:solidFill>
            </a:endParaRPr>
          </a:p>
        </p:txBody>
      </p:sp>
      <p:grpSp>
        <p:nvGrpSpPr>
          <p:cNvPr id="14" name="グループ化 13">
            <a:extLst>
              <a:ext uri="{FF2B5EF4-FFF2-40B4-BE49-F238E27FC236}">
                <a16:creationId xmlns:a16="http://schemas.microsoft.com/office/drawing/2014/main" id="{C4F228BA-3202-A848-AE13-7B4B689D3C06}"/>
              </a:ext>
            </a:extLst>
          </p:cNvPr>
          <p:cNvGrpSpPr/>
          <p:nvPr/>
        </p:nvGrpSpPr>
        <p:grpSpPr>
          <a:xfrm>
            <a:off x="6562746" y="5175655"/>
            <a:ext cx="2116667" cy="495746"/>
            <a:chOff x="6562746" y="5175655"/>
            <a:chExt cx="2116667" cy="495746"/>
          </a:xfrm>
        </p:grpSpPr>
        <p:sp>
          <p:nvSpPr>
            <p:cNvPr id="11" name="四角形吹き出し 10">
              <a:extLst>
                <a:ext uri="{FF2B5EF4-FFF2-40B4-BE49-F238E27FC236}">
                  <a16:creationId xmlns:a16="http://schemas.microsoft.com/office/drawing/2014/main" id="{16DCF061-ACF8-9349-A33F-078396161418}"/>
                </a:ext>
              </a:extLst>
            </p:cNvPr>
            <p:cNvSpPr/>
            <p:nvPr/>
          </p:nvSpPr>
          <p:spPr>
            <a:xfrm>
              <a:off x="6562746" y="5175655"/>
              <a:ext cx="2116667" cy="474878"/>
            </a:xfrm>
            <a:prstGeom prst="wedgeRectCallout">
              <a:avLst>
                <a:gd name="adj1" fmla="val 19033"/>
                <a:gd name="adj2" fmla="val -11762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226CD88B-8713-E642-B7C3-26095CBB5AFB}"/>
                </a:ext>
              </a:extLst>
            </p:cNvPr>
            <p:cNvSpPr txBox="1"/>
            <p:nvPr/>
          </p:nvSpPr>
          <p:spPr>
            <a:xfrm>
              <a:off x="6605416" y="5209736"/>
              <a:ext cx="2031325"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高額を払ってもいて欲しい</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圧倒的な技術力を持つ</a:t>
              </a:r>
              <a:r>
                <a:rPr lang="ja-JP" altLang="en-US" sz="1200">
                  <a:solidFill>
                    <a:schemeClr val="bg1"/>
                  </a:solidFill>
                  <a:latin typeface="Meiryo" panose="020B0604030504040204" pitchFamily="34" charset="-128"/>
                  <a:ea typeface="Meiryo" panose="020B0604030504040204" pitchFamily="34" charset="-128"/>
                </a:rPr>
                <a:t>個人</a:t>
              </a:r>
              <a:endParaRPr lang="en-US" altLang="ja-JP" sz="12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358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AA7F62A2-0E3E-D146-9171-3DDE8057AFD7}"/>
              </a:ext>
            </a:extLst>
          </p:cNvPr>
          <p:cNvSpPr/>
          <p:nvPr/>
        </p:nvSpPr>
        <p:spPr>
          <a:xfrm>
            <a:off x="323270" y="819582"/>
            <a:ext cx="8502075" cy="576825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4F425C63-F796-FA41-9056-4619D346B104}"/>
              </a:ext>
            </a:extLst>
          </p:cNvPr>
          <p:cNvSpPr/>
          <p:nvPr/>
        </p:nvSpPr>
        <p:spPr>
          <a:xfrm>
            <a:off x="1676400" y="1717398"/>
            <a:ext cx="5796730" cy="4227082"/>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4420DF9-499D-434A-BB86-EECDE5C8AE10}"/>
              </a:ext>
            </a:extLst>
          </p:cNvPr>
          <p:cNvSpPr/>
          <p:nvPr/>
        </p:nvSpPr>
        <p:spPr>
          <a:xfrm>
            <a:off x="4754236"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501CE60-F324-EA4F-8F30-81511DD428E3}"/>
              </a:ext>
            </a:extLst>
          </p:cNvPr>
          <p:cNvSpPr/>
          <p:nvPr/>
        </p:nvSpPr>
        <p:spPr>
          <a:xfrm>
            <a:off x="2142833"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Title 1">
            <a:extLst>
              <a:ext uri="{FF2B5EF4-FFF2-40B4-BE49-F238E27FC236}">
                <a16:creationId xmlns:a16="http://schemas.microsoft.com/office/drawing/2014/main" id="{73069994-519C-4EBE-A803-68443505D2E6}"/>
              </a:ext>
            </a:extLst>
          </p:cNvPr>
          <p:cNvSpPr>
            <a:spLocks noGrp="1"/>
          </p:cNvSpPr>
          <p:nvPr>
            <p:ph type="title"/>
          </p:nvPr>
        </p:nvSpPr>
        <p:spPr>
          <a:xfrm>
            <a:off x="230400" y="266400"/>
            <a:ext cx="8686800" cy="416221"/>
          </a:xfrm>
        </p:spPr>
        <p:txBody>
          <a:bodyPr/>
          <a:lstStyle/>
          <a:p>
            <a:r>
              <a:rPr kumimoji="1" lang="en-US" dirty="0" err="1"/>
              <a:t>平安保険のデジタル活用</a:t>
            </a:r>
            <a:endParaRPr kumimoji="1" lang="en-US" dirty="0"/>
          </a:p>
        </p:txBody>
      </p:sp>
      <p:pic>
        <p:nvPicPr>
          <p:cNvPr id="1026" name="Picture 2" descr="平安好医生-在线健康咨询及健康管理">
            <a:extLst>
              <a:ext uri="{FF2B5EF4-FFF2-40B4-BE49-F238E27FC236}">
                <a16:creationId xmlns:a16="http://schemas.microsoft.com/office/drawing/2014/main" id="{A243ABE6-C877-7A49-A208-EA8465E929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4472" y="2242996"/>
            <a:ext cx="1921164" cy="44536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F32AC4DA-D67B-9543-BEE3-2C8E342485A1}"/>
              </a:ext>
            </a:extLst>
          </p:cNvPr>
          <p:cNvSpPr/>
          <p:nvPr/>
        </p:nvSpPr>
        <p:spPr>
          <a:xfrm>
            <a:off x="2304471" y="2829783"/>
            <a:ext cx="1921163" cy="2831544"/>
          </a:xfrm>
          <a:prstGeom prst="rect">
            <a:avLst/>
          </a:prstGeom>
        </p:spPr>
        <p:txBody>
          <a:bodyPr wrap="square">
            <a:spAutoFit/>
          </a:bodyPr>
          <a:lstStyle/>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快速問診</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オンライン（チャット）で医師と直接問診できる機能。病院に行くべきか、行くならばどの診療科に行けばいいのかを尋ねることができる。</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探医生</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クチコミの評価を見ながら、医師を選び受診を予約できる機能。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閃電購薬</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処方薬のオンライン販売の機能。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健康商城</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サプリや処方不要の漢方薬のオンライン販売の機能。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健康頭條</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健康に関する様々な情報を確認できる機能。</a:t>
            </a:r>
          </a:p>
        </p:txBody>
      </p:sp>
      <p:sp>
        <p:nvSpPr>
          <p:cNvPr id="8" name="円柱 7">
            <a:extLst>
              <a:ext uri="{FF2B5EF4-FFF2-40B4-BE49-F238E27FC236}">
                <a16:creationId xmlns:a16="http://schemas.microsoft.com/office/drawing/2014/main" id="{D0FF53CD-E270-B54D-BD18-258382EF5F7E}"/>
              </a:ext>
            </a:extLst>
          </p:cNvPr>
          <p:cNvSpPr/>
          <p:nvPr/>
        </p:nvSpPr>
        <p:spPr>
          <a:xfrm>
            <a:off x="4944415" y="2237151"/>
            <a:ext cx="1812037" cy="166947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F1EF9FD-809F-E64D-B44B-F4127FD12183}"/>
              </a:ext>
            </a:extLst>
          </p:cNvPr>
          <p:cNvSpPr txBox="1"/>
          <p:nvPr/>
        </p:nvSpPr>
        <p:spPr>
          <a:xfrm>
            <a:off x="5047464" y="2826042"/>
            <a:ext cx="1657980"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行動データ</a:t>
            </a:r>
            <a:r>
              <a:rPr lang="ja-JP" altLang="en-US" sz="120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アクセス履歴</a:t>
            </a:r>
            <a:r>
              <a:rPr lang="ja-JP" altLang="en-US" sz="1200">
                <a:solidFill>
                  <a:schemeClr val="bg1"/>
                </a:solidFill>
                <a:latin typeface="Meiryo" panose="020B0604030504040204" pitchFamily="34" charset="-128"/>
                <a:ea typeface="Meiryo" panose="020B0604030504040204" pitchFamily="34" charset="-128"/>
              </a:rPr>
              <a:t>などの健康や医療についてのタイムリーな個人データ</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5069F8A-EEC9-1B4F-94FF-BEB27E330F29}"/>
              </a:ext>
            </a:extLst>
          </p:cNvPr>
          <p:cNvSpPr txBox="1"/>
          <p:nvPr/>
        </p:nvSpPr>
        <p:spPr>
          <a:xfrm>
            <a:off x="4944415" y="2290613"/>
            <a:ext cx="1795038"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データ</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600E7F9-EBEA-9A47-88A7-22CBFA38C77A}"/>
              </a:ext>
            </a:extLst>
          </p:cNvPr>
          <p:cNvSpPr/>
          <p:nvPr/>
        </p:nvSpPr>
        <p:spPr>
          <a:xfrm>
            <a:off x="4944415" y="4447301"/>
            <a:ext cx="1810802" cy="110495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5606FDC0-A76F-8242-8DB9-40D1A48DEC9C}"/>
              </a:ext>
            </a:extLst>
          </p:cNvPr>
          <p:cNvSpPr txBox="1"/>
          <p:nvPr/>
        </p:nvSpPr>
        <p:spPr>
          <a:xfrm>
            <a:off x="4971053" y="4967701"/>
            <a:ext cx="1810802" cy="523220"/>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いまの状況</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適切な保険商品</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312D5E8-4F00-1048-9688-A3FE58D721BA}"/>
              </a:ext>
            </a:extLst>
          </p:cNvPr>
          <p:cNvSpPr txBox="1"/>
          <p:nvPr/>
        </p:nvSpPr>
        <p:spPr>
          <a:xfrm>
            <a:off x="4930871" y="4635284"/>
            <a:ext cx="1898079"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活動支援</a:t>
            </a:r>
            <a:endParaRPr lang="en-US" altLang="ja-JP" b="1" dirty="0">
              <a:solidFill>
                <a:schemeClr val="bg1"/>
              </a:solidFill>
              <a:latin typeface="Meiryo" panose="020B0604030504040204" pitchFamily="34" charset="-128"/>
              <a:ea typeface="Meiryo" panose="020B0604030504040204" pitchFamily="34" charset="-128"/>
            </a:endParaRPr>
          </a:p>
        </p:txBody>
      </p:sp>
      <p:pic>
        <p:nvPicPr>
          <p:cNvPr id="1030" name="Picture 6" descr="セールスマンのイラスト">
            <a:extLst>
              <a:ext uri="{FF2B5EF4-FFF2-40B4-BE49-F238E27FC236}">
                <a16:creationId xmlns:a16="http://schemas.microsoft.com/office/drawing/2014/main" id="{A64A9312-43F4-B24A-9E02-278A5C67FB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07371" y="2812052"/>
            <a:ext cx="1489838" cy="20377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8F0302D-2724-B542-99F3-6F777BC339F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18655" y="2812052"/>
            <a:ext cx="1426441" cy="2037773"/>
          </a:xfrm>
          <a:prstGeom prst="rect">
            <a:avLst/>
          </a:prstGeom>
          <a:noFill/>
          <a:extLst>
            <a:ext uri="{909E8E84-426E-40DD-AFC4-6F175D3DCCD1}">
              <a14:hiddenFill xmlns:a14="http://schemas.microsoft.com/office/drawing/2010/main">
                <a:solidFill>
                  <a:srgbClr val="FFFFFF"/>
                </a:solidFill>
              </a14:hiddenFill>
            </a:ext>
          </a:extLst>
        </p:spPr>
      </p:pic>
      <p:sp>
        <p:nvSpPr>
          <p:cNvPr id="22" name="右矢印 21">
            <a:extLst>
              <a:ext uri="{FF2B5EF4-FFF2-40B4-BE49-F238E27FC236}">
                <a16:creationId xmlns:a16="http://schemas.microsoft.com/office/drawing/2014/main" id="{FE2E92C7-D7C1-BE40-9806-70A75E0A04E5}"/>
              </a:ext>
            </a:extLst>
          </p:cNvPr>
          <p:cNvSpPr/>
          <p:nvPr/>
        </p:nvSpPr>
        <p:spPr>
          <a:xfrm>
            <a:off x="4219041" y="3321444"/>
            <a:ext cx="902811" cy="81495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F3FAE7F3-57C3-F049-BF6B-896A99ACE8BF}"/>
              </a:ext>
            </a:extLst>
          </p:cNvPr>
          <p:cNvSpPr/>
          <p:nvPr/>
        </p:nvSpPr>
        <p:spPr>
          <a:xfrm rot="5400000">
            <a:off x="5457815" y="3940954"/>
            <a:ext cx="791729" cy="513524"/>
          </a:xfrm>
          <a:prstGeom prst="rightArrow">
            <a:avLst>
              <a:gd name="adj1" fmla="val 50000"/>
              <a:gd name="adj2" fmla="val 4655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U ターン矢印 15">
            <a:extLst>
              <a:ext uri="{FF2B5EF4-FFF2-40B4-BE49-F238E27FC236}">
                <a16:creationId xmlns:a16="http://schemas.microsoft.com/office/drawing/2014/main" id="{7391D1EF-A69C-7042-91A8-F7BACC1F1B3E}"/>
              </a:ext>
            </a:extLst>
          </p:cNvPr>
          <p:cNvSpPr/>
          <p:nvPr/>
        </p:nvSpPr>
        <p:spPr>
          <a:xfrm flipH="1">
            <a:off x="746878" y="1174963"/>
            <a:ext cx="7674179" cy="1616859"/>
          </a:xfrm>
          <a:prstGeom prst="uturnArrow">
            <a:avLst>
              <a:gd name="adj1" fmla="val 25023"/>
              <a:gd name="adj2" fmla="val 25000"/>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U ターン矢印 26">
            <a:extLst>
              <a:ext uri="{FF2B5EF4-FFF2-40B4-BE49-F238E27FC236}">
                <a16:creationId xmlns:a16="http://schemas.microsoft.com/office/drawing/2014/main" id="{ED594FCA-F481-C84F-AD00-5AF3C270A779}"/>
              </a:ext>
            </a:extLst>
          </p:cNvPr>
          <p:cNvSpPr/>
          <p:nvPr/>
        </p:nvSpPr>
        <p:spPr>
          <a:xfrm rot="10800000" flipH="1">
            <a:off x="917146" y="4870836"/>
            <a:ext cx="7674179" cy="1616859"/>
          </a:xfrm>
          <a:prstGeom prst="uturnArrow">
            <a:avLst>
              <a:gd name="adj1" fmla="val 25023"/>
              <a:gd name="adj2" fmla="val 25000"/>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BA01554-4E4A-2B43-800F-5D7A7EC0740B}"/>
              </a:ext>
            </a:extLst>
          </p:cNvPr>
          <p:cNvSpPr txBox="1"/>
          <p:nvPr/>
        </p:nvSpPr>
        <p:spPr>
          <a:xfrm>
            <a:off x="1914862" y="1227076"/>
            <a:ext cx="5314276"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状況に応じたタイムリーな応対・的確な保険商品の提案</a:t>
            </a:r>
          </a:p>
        </p:txBody>
      </p:sp>
      <p:sp>
        <p:nvSpPr>
          <p:cNvPr id="32" name="テキスト ボックス 31">
            <a:extLst>
              <a:ext uri="{FF2B5EF4-FFF2-40B4-BE49-F238E27FC236}">
                <a16:creationId xmlns:a16="http://schemas.microsoft.com/office/drawing/2014/main" id="{BF7EC4F1-06D5-AD47-A597-D58B51DA899D}"/>
              </a:ext>
            </a:extLst>
          </p:cNvPr>
          <p:cNvSpPr txBox="1"/>
          <p:nvPr/>
        </p:nvSpPr>
        <p:spPr>
          <a:xfrm>
            <a:off x="3556337" y="6152988"/>
            <a:ext cx="203132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感動・信頼・ファン</a:t>
            </a:r>
          </a:p>
        </p:txBody>
      </p:sp>
      <p:sp>
        <p:nvSpPr>
          <p:cNvPr id="33" name="テキスト ボックス 32">
            <a:extLst>
              <a:ext uri="{FF2B5EF4-FFF2-40B4-BE49-F238E27FC236}">
                <a16:creationId xmlns:a16="http://schemas.microsoft.com/office/drawing/2014/main" id="{F76A1218-0E6A-214C-B06D-DA4EDEBC9E09}"/>
              </a:ext>
            </a:extLst>
          </p:cNvPr>
          <p:cNvSpPr txBox="1"/>
          <p:nvPr/>
        </p:nvSpPr>
        <p:spPr>
          <a:xfrm>
            <a:off x="2371923" y="878201"/>
            <a:ext cx="4400154" cy="307777"/>
          </a:xfrm>
          <a:prstGeom prst="rect">
            <a:avLst/>
          </a:prstGeom>
          <a:noFill/>
        </p:spPr>
        <p:txBody>
          <a:bodyPr wrap="square" rtlCol="0">
            <a:spAutoFit/>
          </a:bodyPr>
          <a:lstStyle/>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ハイタッチ（</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対</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：丁寧な顧客個別の対応）</a:t>
            </a:r>
            <a:endParaRPr lang="en-US" altLang="ja-JP" sz="1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1D2B4A39-42BE-374C-B59F-632A9734E653}"/>
              </a:ext>
            </a:extLst>
          </p:cNvPr>
          <p:cNvSpPr txBox="1"/>
          <p:nvPr/>
        </p:nvSpPr>
        <p:spPr>
          <a:xfrm>
            <a:off x="2180386" y="1787566"/>
            <a:ext cx="4769708" cy="307777"/>
          </a:xfrm>
          <a:prstGeom prst="rect">
            <a:avLst/>
          </a:prstGeom>
          <a:noFill/>
        </p:spPr>
        <p:txBody>
          <a:bodyPr wrap="square" rtlCol="0">
            <a:spAutoFit/>
          </a:bodyPr>
          <a:lstStyle/>
          <a:p>
            <a:pPr algn="ctr"/>
            <a:r>
              <a:rPr lang="ja-JP" altLang="en-US" sz="1400" b="1">
                <a:solidFill>
                  <a:schemeClr val="accent2">
                    <a:lumMod val="75000"/>
                  </a:schemeClr>
                </a:solidFill>
                <a:latin typeface="Meiryo" panose="020B0604030504040204" pitchFamily="34" charset="-128"/>
                <a:ea typeface="Meiryo" panose="020B0604030504040204" pitchFamily="34" charset="-128"/>
              </a:rPr>
              <a:t>デジタルタッチ（</a:t>
            </a:r>
            <a:r>
              <a:rPr lang="en-US" altLang="ja-JP" sz="1400" b="1" dirty="0">
                <a:solidFill>
                  <a:schemeClr val="accent2">
                    <a:lumMod val="75000"/>
                  </a:schemeClr>
                </a:solidFill>
                <a:latin typeface="Meiryo" panose="020B0604030504040204" pitchFamily="34" charset="-128"/>
                <a:ea typeface="Meiryo" panose="020B0604030504040204" pitchFamily="34" charset="-128"/>
              </a:rPr>
              <a:t>1</a:t>
            </a:r>
            <a:r>
              <a:rPr lang="ja-JP" altLang="en-US" sz="1400" b="1">
                <a:solidFill>
                  <a:schemeClr val="accent2">
                    <a:lumMod val="75000"/>
                  </a:schemeClr>
                </a:solidFill>
                <a:latin typeface="Meiryo" panose="020B0604030504040204" pitchFamily="34" charset="-128"/>
                <a:ea typeface="Meiryo" panose="020B0604030504040204" pitchFamily="34" charset="-128"/>
              </a:rPr>
              <a:t>対多：効率よく顧客の裾野を拡大）</a:t>
            </a:r>
            <a:endParaRPr lang="en-US" altLang="ja-JP" sz="1400" b="1" dirty="0">
              <a:solidFill>
                <a:schemeClr val="accent2">
                  <a:lumMod val="75000"/>
                </a:schemeClr>
              </a:solidFill>
              <a:latin typeface="Meiryo" panose="020B0604030504040204" pitchFamily="34" charset="-128"/>
              <a:ea typeface="Meiryo" panose="020B0604030504040204" pitchFamily="34" charset="-128"/>
            </a:endParaRPr>
          </a:p>
        </p:txBody>
      </p:sp>
      <p:sp>
        <p:nvSpPr>
          <p:cNvPr id="20" name="左右矢印 19">
            <a:extLst>
              <a:ext uri="{FF2B5EF4-FFF2-40B4-BE49-F238E27FC236}">
                <a16:creationId xmlns:a16="http://schemas.microsoft.com/office/drawing/2014/main" id="{E67463C6-5A3A-5045-AD66-F8C58108A473}"/>
              </a:ext>
            </a:extLst>
          </p:cNvPr>
          <p:cNvSpPr/>
          <p:nvPr/>
        </p:nvSpPr>
        <p:spPr>
          <a:xfrm>
            <a:off x="1482408" y="3315438"/>
            <a:ext cx="838403" cy="817617"/>
          </a:xfrm>
          <a:prstGeom prst="leftRightArrow">
            <a:avLst>
              <a:gd name="adj1" fmla="val 50000"/>
              <a:gd name="adj2" fmla="val 34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3852AF2C-5356-5D49-AEC6-88D7524AD18F}"/>
              </a:ext>
            </a:extLst>
          </p:cNvPr>
          <p:cNvSpPr txBox="1"/>
          <p:nvPr/>
        </p:nvSpPr>
        <p:spPr>
          <a:xfrm>
            <a:off x="1458211" y="3634866"/>
            <a:ext cx="902811"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圧倒的な</a:t>
            </a:r>
            <a:r>
              <a:rPr lang="ja-JP" altLang="en-US" sz="800">
                <a:solidFill>
                  <a:schemeClr val="bg1"/>
                </a:solidFill>
                <a:latin typeface="Meiryo" panose="020B0604030504040204" pitchFamily="34" charset="-128"/>
                <a:ea typeface="Meiryo" panose="020B0604030504040204" pitchFamily="34" charset="-128"/>
              </a:rPr>
              <a:t>利便性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A8E86764-337A-0D4F-AE45-8AC256B12C3A}"/>
              </a:ext>
            </a:extLst>
          </p:cNvPr>
          <p:cNvSpPr txBox="1"/>
          <p:nvPr/>
        </p:nvSpPr>
        <p:spPr>
          <a:xfrm>
            <a:off x="6703468" y="4145104"/>
            <a:ext cx="1261884" cy="415498"/>
          </a:xfrm>
          <a:prstGeom prst="rect">
            <a:avLst/>
          </a:prstGeom>
          <a:noFill/>
        </p:spPr>
        <p:txBody>
          <a:bodyPr wrap="non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的確なタイミング</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顧客に関する情報</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31" name="曲折矢印 30">
            <a:extLst>
              <a:ext uri="{FF2B5EF4-FFF2-40B4-BE49-F238E27FC236}">
                <a16:creationId xmlns:a16="http://schemas.microsoft.com/office/drawing/2014/main" id="{24315BEC-611F-7A41-B2E5-64CAC6226EAC}"/>
              </a:ext>
            </a:extLst>
          </p:cNvPr>
          <p:cNvSpPr/>
          <p:nvPr/>
        </p:nvSpPr>
        <p:spPr>
          <a:xfrm>
            <a:off x="6417216" y="3724132"/>
            <a:ext cx="1422880" cy="835268"/>
          </a:xfrm>
          <a:prstGeom prst="bentArrow">
            <a:avLst>
              <a:gd name="adj1" fmla="val 24270"/>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2554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C31D9D6A-D018-5340-8E60-00E8D2B660EA}"/>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80778320-34E4-564F-98DD-DF3A34CC18B3}"/>
              </a:ext>
            </a:extLst>
          </p:cNvPr>
          <p:cNvSpPr/>
          <p:nvPr/>
        </p:nvSpPr>
        <p:spPr>
          <a:xfrm>
            <a:off x="4740382" y="3052407"/>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「内製化支援」とは何か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9" name="テキスト ボックス 8">
            <a:extLst>
              <a:ext uri="{FF2B5EF4-FFF2-40B4-BE49-F238E27FC236}">
                <a16:creationId xmlns:a16="http://schemas.microsoft.com/office/drawing/2014/main" id="{7F57AEEC-5E2F-2F48-B880-557C05AB7A09}"/>
              </a:ext>
            </a:extLst>
          </p:cNvPr>
          <p:cNvSpPr txBox="1"/>
          <p:nvPr/>
        </p:nvSpPr>
        <p:spPr>
          <a:xfrm>
            <a:off x="3376223" y="1218088"/>
            <a:ext cx="1070421" cy="307777"/>
          </a:xfrm>
          <a:prstGeom prst="rect">
            <a:avLst/>
          </a:prstGeom>
          <a:noFill/>
        </p:spPr>
        <p:txBody>
          <a:bodyPr wrap="none" rtlCol="0">
            <a:spAutoFit/>
          </a:bodyPr>
          <a:lstStyle/>
          <a:p>
            <a:r>
              <a:rPr kumimoji="1" lang="en-US" altLang="ja-JP" sz="1400" dirty="0">
                <a:solidFill>
                  <a:schemeClr val="accent6">
                    <a:lumMod val="50000"/>
                  </a:schemeClr>
                </a:solidFill>
                <a:latin typeface="Meiryo" panose="020B0604030504040204" pitchFamily="34" charset="-128"/>
                <a:ea typeface="Meiryo" panose="020B0604030504040204" pitchFamily="34" charset="-128"/>
              </a:rPr>
              <a:t>Before DX</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C20EE3A-1510-AF47-B8B5-C4B202BFD1DD}"/>
              </a:ext>
            </a:extLst>
          </p:cNvPr>
          <p:cNvSpPr txBox="1"/>
          <p:nvPr/>
        </p:nvSpPr>
        <p:spPr>
          <a:xfrm>
            <a:off x="4687854" y="1210697"/>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C4098A3B-A168-114C-AC62-E3F7AC5A439C}"/>
              </a:ext>
            </a:extLst>
          </p:cNvPr>
          <p:cNvSpPr/>
          <p:nvPr/>
        </p:nvSpPr>
        <p:spPr>
          <a:xfrm>
            <a:off x="1227893" y="3150272"/>
            <a:ext cx="2294467" cy="67631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E24FCF5C-0674-314D-A7D1-6B632BA45982}"/>
              </a:ext>
            </a:extLst>
          </p:cNvPr>
          <p:cNvSpPr/>
          <p:nvPr/>
        </p:nvSpPr>
        <p:spPr>
          <a:xfrm>
            <a:off x="1670682" y="3504271"/>
            <a:ext cx="1408888" cy="2596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8427B3F3-2359-974D-A97C-376127417B54}"/>
              </a:ext>
            </a:extLst>
          </p:cNvPr>
          <p:cNvSpPr txBox="1"/>
          <p:nvPr/>
        </p:nvSpPr>
        <p:spPr>
          <a:xfrm>
            <a:off x="1685138" y="3184452"/>
            <a:ext cx="1415772"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ユーザー企業</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E9BF84B-7D29-2944-B180-F15EAC9C969B}"/>
              </a:ext>
            </a:extLst>
          </p:cNvPr>
          <p:cNvSpPr txBox="1"/>
          <p:nvPr/>
        </p:nvSpPr>
        <p:spPr>
          <a:xfrm>
            <a:off x="2010702" y="3497568"/>
            <a:ext cx="729687" cy="307777"/>
          </a:xfrm>
          <a:prstGeom prst="rect">
            <a:avLst/>
          </a:prstGeom>
          <a:noFill/>
        </p:spPr>
        <p:txBody>
          <a:bodyPr wrap="non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IT</a:t>
            </a:r>
            <a:r>
              <a:rPr kumimoji="1" lang="ja-JP" altLang="en-US" sz="1400">
                <a:solidFill>
                  <a:schemeClr val="bg1"/>
                </a:solidFill>
                <a:latin typeface="Meiryo" panose="020B0604030504040204" pitchFamily="34" charset="-128"/>
                <a:ea typeface="Meiryo" panose="020B0604030504040204" pitchFamily="34" charset="-128"/>
              </a:rPr>
              <a:t>部門</a:t>
            </a:r>
          </a:p>
        </p:txBody>
      </p:sp>
      <p:sp>
        <p:nvSpPr>
          <p:cNvPr id="16" name="正方形/長方形 15">
            <a:extLst>
              <a:ext uri="{FF2B5EF4-FFF2-40B4-BE49-F238E27FC236}">
                <a16:creationId xmlns:a16="http://schemas.microsoft.com/office/drawing/2014/main" id="{864E0C47-E063-614C-BF76-584F69F62CAB}"/>
              </a:ext>
            </a:extLst>
          </p:cNvPr>
          <p:cNvSpPr/>
          <p:nvPr/>
        </p:nvSpPr>
        <p:spPr>
          <a:xfrm>
            <a:off x="3065113" y="4463429"/>
            <a:ext cx="445197" cy="2609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8CAE80C9-36B3-DE4C-926F-6A92CF521565}"/>
              </a:ext>
            </a:extLst>
          </p:cNvPr>
          <p:cNvSpPr/>
          <p:nvPr/>
        </p:nvSpPr>
        <p:spPr>
          <a:xfrm>
            <a:off x="1670682" y="4052786"/>
            <a:ext cx="1394432"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942A35C9-0853-0642-8B15-AD681D7B2644}"/>
              </a:ext>
            </a:extLst>
          </p:cNvPr>
          <p:cNvSpPr/>
          <p:nvPr/>
        </p:nvSpPr>
        <p:spPr>
          <a:xfrm>
            <a:off x="1225485" y="4457796"/>
            <a:ext cx="445197" cy="2609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F3EB709D-E034-DA43-BC12-6D165CBBC793}"/>
              </a:ext>
            </a:extLst>
          </p:cNvPr>
          <p:cNvSpPr/>
          <p:nvPr/>
        </p:nvSpPr>
        <p:spPr>
          <a:xfrm>
            <a:off x="2145299" y="4457796"/>
            <a:ext cx="445197" cy="2609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AA47B079-9E8D-2445-B933-4F3785669ECB}"/>
              </a:ext>
            </a:extLst>
          </p:cNvPr>
          <p:cNvSpPr/>
          <p:nvPr/>
        </p:nvSpPr>
        <p:spPr>
          <a:xfrm>
            <a:off x="1043678" y="4907906"/>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F980486F-E1BE-F046-8C1A-B3224D0453F8}"/>
              </a:ext>
            </a:extLst>
          </p:cNvPr>
          <p:cNvSpPr/>
          <p:nvPr/>
        </p:nvSpPr>
        <p:spPr>
          <a:xfrm>
            <a:off x="1359498" y="4913966"/>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8CC3105-F6F4-144B-9A49-F05D2C755853}"/>
              </a:ext>
            </a:extLst>
          </p:cNvPr>
          <p:cNvSpPr/>
          <p:nvPr/>
        </p:nvSpPr>
        <p:spPr>
          <a:xfrm>
            <a:off x="1670391" y="4903219"/>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CFBDD74A-FC2A-BD43-9219-176639291C7F}"/>
              </a:ext>
            </a:extLst>
          </p:cNvPr>
          <p:cNvSpPr/>
          <p:nvPr/>
        </p:nvSpPr>
        <p:spPr>
          <a:xfrm>
            <a:off x="1972955" y="4902177"/>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9EA9C754-F6F1-A745-BAE7-FB687C3453C9}"/>
              </a:ext>
            </a:extLst>
          </p:cNvPr>
          <p:cNvSpPr/>
          <p:nvPr/>
        </p:nvSpPr>
        <p:spPr>
          <a:xfrm>
            <a:off x="2279387" y="4907906"/>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413C7150-E530-AA4F-8AAF-51C60F61D269}"/>
              </a:ext>
            </a:extLst>
          </p:cNvPr>
          <p:cNvSpPr/>
          <p:nvPr/>
        </p:nvSpPr>
        <p:spPr>
          <a:xfrm>
            <a:off x="2591477" y="4903672"/>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FED0AFC1-14D0-2344-A8C2-50201D522552}"/>
              </a:ext>
            </a:extLst>
          </p:cNvPr>
          <p:cNvSpPr/>
          <p:nvPr/>
        </p:nvSpPr>
        <p:spPr>
          <a:xfrm>
            <a:off x="2894041" y="4902177"/>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BDAA745D-2EAC-2D48-839E-54917CBCBFD9}"/>
              </a:ext>
            </a:extLst>
          </p:cNvPr>
          <p:cNvSpPr/>
          <p:nvPr/>
        </p:nvSpPr>
        <p:spPr>
          <a:xfrm>
            <a:off x="3199236" y="4915104"/>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5D68F25-D30C-474E-8802-6EB3CBF9BE10}"/>
              </a:ext>
            </a:extLst>
          </p:cNvPr>
          <p:cNvSpPr/>
          <p:nvPr/>
        </p:nvSpPr>
        <p:spPr>
          <a:xfrm>
            <a:off x="3510110" y="4898397"/>
            <a:ext cx="176987" cy="1617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4CFA2461-2FF2-B441-B913-8AEC28DFEEAD}"/>
              </a:ext>
            </a:extLst>
          </p:cNvPr>
          <p:cNvSpPr txBox="1"/>
          <p:nvPr/>
        </p:nvSpPr>
        <p:spPr>
          <a:xfrm>
            <a:off x="2006242" y="4034893"/>
            <a:ext cx="7232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元請け</a:t>
            </a:r>
          </a:p>
        </p:txBody>
      </p:sp>
      <p:sp>
        <p:nvSpPr>
          <p:cNvPr id="87" name="テキスト ボックス 86">
            <a:extLst>
              <a:ext uri="{FF2B5EF4-FFF2-40B4-BE49-F238E27FC236}">
                <a16:creationId xmlns:a16="http://schemas.microsoft.com/office/drawing/2014/main" id="{5C42A754-5C8F-3B44-BEBA-B64B2AD3A114}"/>
              </a:ext>
            </a:extLst>
          </p:cNvPr>
          <p:cNvSpPr txBox="1"/>
          <p:nvPr/>
        </p:nvSpPr>
        <p:spPr>
          <a:xfrm>
            <a:off x="555096" y="4061768"/>
            <a:ext cx="1088761" cy="307777"/>
          </a:xfrm>
          <a:prstGeom prst="rect">
            <a:avLst/>
          </a:prstGeom>
          <a:noFill/>
        </p:spPr>
        <p:txBody>
          <a:bodyPr wrap="none" rtlCol="0">
            <a:spAutoFit/>
          </a:bodyPr>
          <a:lstStyle/>
          <a:p>
            <a:pPr algn="ctr"/>
            <a:r>
              <a:rPr kumimoji="1" lang="en-US" altLang="ja-JP" sz="1400" dirty="0">
                <a:solidFill>
                  <a:srgbClr val="7030A0"/>
                </a:solidFill>
                <a:latin typeface="Meiryo" panose="020B0604030504040204" pitchFamily="34" charset="-128"/>
                <a:ea typeface="Meiryo" panose="020B0604030504040204" pitchFamily="34" charset="-128"/>
              </a:rPr>
              <a:t>IT</a:t>
            </a:r>
            <a:r>
              <a:rPr kumimoji="1" lang="ja-JP" altLang="en-US" sz="1400">
                <a:solidFill>
                  <a:srgbClr val="7030A0"/>
                </a:solidFill>
                <a:latin typeface="Meiryo" panose="020B0604030504040204" pitchFamily="34" charset="-128"/>
                <a:ea typeface="Meiryo" panose="020B0604030504040204" pitchFamily="34" charset="-128"/>
              </a:rPr>
              <a:t>ベンダー</a:t>
            </a:r>
          </a:p>
        </p:txBody>
      </p:sp>
      <p:sp>
        <p:nvSpPr>
          <p:cNvPr id="88" name="テキスト ボックス 87">
            <a:extLst>
              <a:ext uri="{FF2B5EF4-FFF2-40B4-BE49-F238E27FC236}">
                <a16:creationId xmlns:a16="http://schemas.microsoft.com/office/drawing/2014/main" id="{0889CA3D-1ABE-3945-8697-96A9946305E0}"/>
              </a:ext>
            </a:extLst>
          </p:cNvPr>
          <p:cNvSpPr txBox="1"/>
          <p:nvPr/>
        </p:nvSpPr>
        <p:spPr>
          <a:xfrm>
            <a:off x="1153727" y="4477917"/>
            <a:ext cx="588623" cy="25391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下請け</a:t>
            </a:r>
          </a:p>
        </p:txBody>
      </p:sp>
      <p:sp>
        <p:nvSpPr>
          <p:cNvPr id="89" name="テキスト ボックス 88">
            <a:extLst>
              <a:ext uri="{FF2B5EF4-FFF2-40B4-BE49-F238E27FC236}">
                <a16:creationId xmlns:a16="http://schemas.microsoft.com/office/drawing/2014/main" id="{63213443-D243-244A-B4FC-8501C701019C}"/>
              </a:ext>
            </a:extLst>
          </p:cNvPr>
          <p:cNvSpPr txBox="1"/>
          <p:nvPr/>
        </p:nvSpPr>
        <p:spPr>
          <a:xfrm>
            <a:off x="872747" y="4913213"/>
            <a:ext cx="492443" cy="215444"/>
          </a:xfrm>
          <a:prstGeom prst="rect">
            <a:avLst/>
          </a:prstGeom>
          <a:noFill/>
        </p:spPr>
        <p:txBody>
          <a:bodyPr wrap="none" rtlCol="0">
            <a:spAutoFit/>
          </a:bodyPr>
          <a:lstStyle/>
          <a:p>
            <a:pPr algn="ctr"/>
            <a:r>
              <a:rPr kumimoji="1" lang="ja-JP" altLang="en-US" sz="800">
                <a:solidFill>
                  <a:schemeClr val="accent4">
                    <a:lumMod val="50000"/>
                  </a:schemeClr>
                </a:solidFill>
                <a:latin typeface="Meiryo" panose="020B0604030504040204" pitchFamily="34" charset="-128"/>
                <a:ea typeface="Meiryo" panose="020B0604030504040204" pitchFamily="34" charset="-128"/>
              </a:rPr>
              <a:t>下請け</a:t>
            </a:r>
          </a:p>
        </p:txBody>
      </p:sp>
      <p:cxnSp>
        <p:nvCxnSpPr>
          <p:cNvPr id="20" name="カギ線コネクタ 19">
            <a:extLst>
              <a:ext uri="{FF2B5EF4-FFF2-40B4-BE49-F238E27FC236}">
                <a16:creationId xmlns:a16="http://schemas.microsoft.com/office/drawing/2014/main" id="{CB3C076F-B3A4-9540-910E-61E307F89060}"/>
              </a:ext>
            </a:extLst>
          </p:cNvPr>
          <p:cNvCxnSpPr>
            <a:cxnSpLocks/>
            <a:stCxn id="73" idx="0"/>
            <a:endCxn id="67" idx="2"/>
          </p:cNvCxnSpPr>
          <p:nvPr/>
        </p:nvCxnSpPr>
        <p:spPr>
          <a:xfrm rot="5400000" flipH="1" flipV="1">
            <a:off x="1833281" y="3923179"/>
            <a:ext cx="149420" cy="919814"/>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カギ線コネクタ 89">
            <a:extLst>
              <a:ext uri="{FF2B5EF4-FFF2-40B4-BE49-F238E27FC236}">
                <a16:creationId xmlns:a16="http://schemas.microsoft.com/office/drawing/2014/main" id="{205B54BE-32D2-934B-8160-7F4F311225E2}"/>
              </a:ext>
            </a:extLst>
          </p:cNvPr>
          <p:cNvCxnSpPr>
            <a:cxnSpLocks/>
            <a:stCxn id="16" idx="0"/>
            <a:endCxn id="67" idx="2"/>
          </p:cNvCxnSpPr>
          <p:nvPr/>
        </p:nvCxnSpPr>
        <p:spPr>
          <a:xfrm rot="16200000" flipV="1">
            <a:off x="2750279" y="3925996"/>
            <a:ext cx="155053" cy="919814"/>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カギ線コネクタ 91">
            <a:extLst>
              <a:ext uri="{FF2B5EF4-FFF2-40B4-BE49-F238E27FC236}">
                <a16:creationId xmlns:a16="http://schemas.microsoft.com/office/drawing/2014/main" id="{4E6A0A28-4166-E040-9C2B-EFDFED0AC467}"/>
              </a:ext>
            </a:extLst>
          </p:cNvPr>
          <p:cNvCxnSpPr>
            <a:cxnSpLocks/>
            <a:stCxn id="76" idx="0"/>
            <a:endCxn id="73" idx="2"/>
          </p:cNvCxnSpPr>
          <p:nvPr/>
        </p:nvCxnSpPr>
        <p:spPr>
          <a:xfrm rot="5400000" flipH="1" flipV="1">
            <a:off x="1195550" y="4655372"/>
            <a:ext cx="189157" cy="315912"/>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カギ線コネクタ 94">
            <a:extLst>
              <a:ext uri="{FF2B5EF4-FFF2-40B4-BE49-F238E27FC236}">
                <a16:creationId xmlns:a16="http://schemas.microsoft.com/office/drawing/2014/main" id="{D90FF4A5-427E-7843-9F50-3F47FF982208}"/>
              </a:ext>
            </a:extLst>
          </p:cNvPr>
          <p:cNvCxnSpPr>
            <a:cxnSpLocks/>
            <a:stCxn id="78" idx="0"/>
            <a:endCxn id="73" idx="2"/>
          </p:cNvCxnSpPr>
          <p:nvPr/>
        </p:nvCxnSpPr>
        <p:spPr>
          <a:xfrm rot="16200000" flipV="1">
            <a:off x="1511250" y="4655583"/>
            <a:ext cx="184470" cy="310801"/>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カギ線コネクタ 98">
            <a:extLst>
              <a:ext uri="{FF2B5EF4-FFF2-40B4-BE49-F238E27FC236}">
                <a16:creationId xmlns:a16="http://schemas.microsoft.com/office/drawing/2014/main" id="{0088C9C1-561D-4B45-B9C1-4C21A527172E}"/>
              </a:ext>
            </a:extLst>
          </p:cNvPr>
          <p:cNvCxnSpPr>
            <a:cxnSpLocks/>
            <a:stCxn id="79" idx="0"/>
            <a:endCxn id="74" idx="2"/>
          </p:cNvCxnSpPr>
          <p:nvPr/>
        </p:nvCxnSpPr>
        <p:spPr>
          <a:xfrm rot="5400000" flipH="1" flipV="1">
            <a:off x="2122959" y="4657239"/>
            <a:ext cx="183428" cy="306449"/>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カギ線コネクタ 99">
            <a:extLst>
              <a:ext uri="{FF2B5EF4-FFF2-40B4-BE49-F238E27FC236}">
                <a16:creationId xmlns:a16="http://schemas.microsoft.com/office/drawing/2014/main" id="{E0CA8265-84DE-0343-8EA0-19F4D5B8A4D5}"/>
              </a:ext>
            </a:extLst>
          </p:cNvPr>
          <p:cNvCxnSpPr>
            <a:cxnSpLocks/>
            <a:stCxn id="81" idx="0"/>
            <a:endCxn id="74" idx="2"/>
          </p:cNvCxnSpPr>
          <p:nvPr/>
        </p:nvCxnSpPr>
        <p:spPr>
          <a:xfrm rot="16200000" flipV="1">
            <a:off x="2431474" y="4655174"/>
            <a:ext cx="184923" cy="312073"/>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68D7516D-1A41-0B4C-9686-4DE884D8EAFC}"/>
              </a:ext>
            </a:extLst>
          </p:cNvPr>
          <p:cNvCxnSpPr>
            <a:stCxn id="74" idx="2"/>
            <a:endCxn id="80" idx="0"/>
          </p:cNvCxnSpPr>
          <p:nvPr/>
        </p:nvCxnSpPr>
        <p:spPr>
          <a:xfrm flipH="1">
            <a:off x="2367881" y="4718749"/>
            <a:ext cx="17" cy="189157"/>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a:extLst>
              <a:ext uri="{FF2B5EF4-FFF2-40B4-BE49-F238E27FC236}">
                <a16:creationId xmlns:a16="http://schemas.microsoft.com/office/drawing/2014/main" id="{761FC5A3-414B-8F44-960A-00A81EE4D129}"/>
              </a:ext>
            </a:extLst>
          </p:cNvPr>
          <p:cNvCxnSpPr>
            <a:cxnSpLocks/>
            <a:stCxn id="67" idx="2"/>
            <a:endCxn id="74" idx="0"/>
          </p:cNvCxnSpPr>
          <p:nvPr/>
        </p:nvCxnSpPr>
        <p:spPr>
          <a:xfrm>
            <a:off x="2367898" y="4308376"/>
            <a:ext cx="0" cy="149420"/>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4F9874C7-09A4-4E4D-96B3-01428254C2F4}"/>
              </a:ext>
            </a:extLst>
          </p:cNvPr>
          <p:cNvCxnSpPr>
            <a:cxnSpLocks/>
            <a:stCxn id="73" idx="2"/>
          </p:cNvCxnSpPr>
          <p:nvPr/>
        </p:nvCxnSpPr>
        <p:spPr>
          <a:xfrm>
            <a:off x="1448084" y="4718749"/>
            <a:ext cx="5627" cy="20139"/>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直線コネクタ 119">
            <a:extLst>
              <a:ext uri="{FF2B5EF4-FFF2-40B4-BE49-F238E27FC236}">
                <a16:creationId xmlns:a16="http://schemas.microsoft.com/office/drawing/2014/main" id="{E3BCD367-A7D9-CB4D-A14C-54FE70CA7269}"/>
              </a:ext>
            </a:extLst>
          </p:cNvPr>
          <p:cNvCxnSpPr>
            <a:cxnSpLocks/>
            <a:stCxn id="73" idx="2"/>
            <a:endCxn id="77" idx="0"/>
          </p:cNvCxnSpPr>
          <p:nvPr/>
        </p:nvCxnSpPr>
        <p:spPr>
          <a:xfrm flipH="1">
            <a:off x="1447992" y="4718749"/>
            <a:ext cx="92" cy="195217"/>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カギ線コネクタ 124">
            <a:extLst>
              <a:ext uri="{FF2B5EF4-FFF2-40B4-BE49-F238E27FC236}">
                <a16:creationId xmlns:a16="http://schemas.microsoft.com/office/drawing/2014/main" id="{67E64DF2-9601-1F4B-BA81-42F1EECCE7DD}"/>
              </a:ext>
            </a:extLst>
          </p:cNvPr>
          <p:cNvCxnSpPr>
            <a:cxnSpLocks/>
            <a:stCxn id="83" idx="0"/>
            <a:endCxn id="16" idx="2"/>
          </p:cNvCxnSpPr>
          <p:nvPr/>
        </p:nvCxnSpPr>
        <p:spPr>
          <a:xfrm rot="5400000" flipH="1" flipV="1">
            <a:off x="3046226" y="4660692"/>
            <a:ext cx="177795" cy="305177"/>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カギ線コネクタ 125">
            <a:extLst>
              <a:ext uri="{FF2B5EF4-FFF2-40B4-BE49-F238E27FC236}">
                <a16:creationId xmlns:a16="http://schemas.microsoft.com/office/drawing/2014/main" id="{A74F9A2D-735F-F245-A8B8-F4BF6F27D6B2}"/>
              </a:ext>
            </a:extLst>
          </p:cNvPr>
          <p:cNvCxnSpPr>
            <a:cxnSpLocks/>
            <a:stCxn id="85" idx="0"/>
            <a:endCxn id="16" idx="2"/>
          </p:cNvCxnSpPr>
          <p:nvPr/>
        </p:nvCxnSpPr>
        <p:spPr>
          <a:xfrm rot="16200000" flipV="1">
            <a:off x="3356151" y="4655944"/>
            <a:ext cx="174015" cy="310892"/>
          </a:xfrm>
          <a:prstGeom prst="bentConnector3">
            <a:avLst>
              <a:gd name="adj1" fmla="val 50000"/>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a:extLst>
              <a:ext uri="{FF2B5EF4-FFF2-40B4-BE49-F238E27FC236}">
                <a16:creationId xmlns:a16="http://schemas.microsoft.com/office/drawing/2014/main" id="{90397855-0151-D648-A290-753883464F6C}"/>
              </a:ext>
            </a:extLst>
          </p:cNvPr>
          <p:cNvCxnSpPr>
            <a:cxnSpLocks/>
            <a:stCxn id="16" idx="2"/>
            <a:endCxn id="84" idx="0"/>
          </p:cNvCxnSpPr>
          <p:nvPr/>
        </p:nvCxnSpPr>
        <p:spPr>
          <a:xfrm>
            <a:off x="3287712" y="4724382"/>
            <a:ext cx="18" cy="190722"/>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8" name="上下矢印 137">
            <a:extLst>
              <a:ext uri="{FF2B5EF4-FFF2-40B4-BE49-F238E27FC236}">
                <a16:creationId xmlns:a16="http://schemas.microsoft.com/office/drawing/2014/main" id="{6CF1207A-0843-0F44-AF86-FBCC0FC2E38A}"/>
              </a:ext>
            </a:extLst>
          </p:cNvPr>
          <p:cNvSpPr/>
          <p:nvPr/>
        </p:nvSpPr>
        <p:spPr>
          <a:xfrm>
            <a:off x="2284328" y="3731317"/>
            <a:ext cx="176987" cy="33855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EF3B19AC-FFC7-C44C-883D-D7FD0C3B6E7B}"/>
              </a:ext>
            </a:extLst>
          </p:cNvPr>
          <p:cNvSpPr/>
          <p:nvPr/>
        </p:nvSpPr>
        <p:spPr>
          <a:xfrm>
            <a:off x="5619006" y="3154085"/>
            <a:ext cx="2294467" cy="67631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D465993E-3FEA-A74F-9822-F6157F4F5F16}"/>
              </a:ext>
            </a:extLst>
          </p:cNvPr>
          <p:cNvSpPr/>
          <p:nvPr/>
        </p:nvSpPr>
        <p:spPr>
          <a:xfrm>
            <a:off x="6061795" y="3508084"/>
            <a:ext cx="1408888" cy="1339452"/>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テキスト ボックス 140">
            <a:extLst>
              <a:ext uri="{FF2B5EF4-FFF2-40B4-BE49-F238E27FC236}">
                <a16:creationId xmlns:a16="http://schemas.microsoft.com/office/drawing/2014/main" id="{0D9528F7-5781-E246-A8ED-E24E44DFB532}"/>
              </a:ext>
            </a:extLst>
          </p:cNvPr>
          <p:cNvSpPr txBox="1"/>
          <p:nvPr/>
        </p:nvSpPr>
        <p:spPr>
          <a:xfrm>
            <a:off x="6076251" y="3188265"/>
            <a:ext cx="1415772"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ユーザー企業</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42" name="テキスト ボックス 141">
            <a:extLst>
              <a:ext uri="{FF2B5EF4-FFF2-40B4-BE49-F238E27FC236}">
                <a16:creationId xmlns:a16="http://schemas.microsoft.com/office/drawing/2014/main" id="{BF39A35F-9B0E-A643-BCBD-7905BE2C1961}"/>
              </a:ext>
            </a:extLst>
          </p:cNvPr>
          <p:cNvSpPr txBox="1"/>
          <p:nvPr/>
        </p:nvSpPr>
        <p:spPr>
          <a:xfrm>
            <a:off x="6242962" y="4054731"/>
            <a:ext cx="1082349" cy="307777"/>
          </a:xfrm>
          <a:prstGeom prst="rect">
            <a:avLst/>
          </a:prstGeom>
          <a:noFill/>
        </p:spPr>
        <p:txBody>
          <a:bodyPr wrap="none" rtlCol="0">
            <a:spAutoFit/>
          </a:bodyPr>
          <a:lstStyle/>
          <a:p>
            <a:pPr algn="ctr"/>
            <a:r>
              <a:rPr kumimoji="1" lang="ja-JP" altLang="en-US" sz="1400">
                <a:solidFill>
                  <a:schemeClr val="accent4">
                    <a:lumMod val="50000"/>
                  </a:schemeClr>
                </a:solidFill>
                <a:latin typeface="Meiryo" panose="020B0604030504040204" pitchFamily="34" charset="-128"/>
                <a:ea typeface="Meiryo" panose="020B0604030504040204" pitchFamily="34" charset="-128"/>
              </a:rPr>
              <a:t>内製チーム</a:t>
            </a:r>
          </a:p>
        </p:txBody>
      </p:sp>
      <p:grpSp>
        <p:nvGrpSpPr>
          <p:cNvPr id="143" name="図形グループ 281">
            <a:extLst>
              <a:ext uri="{FF2B5EF4-FFF2-40B4-BE49-F238E27FC236}">
                <a16:creationId xmlns:a16="http://schemas.microsoft.com/office/drawing/2014/main" id="{D0C39339-040B-0C43-808C-6E6DB2E91E0B}"/>
              </a:ext>
            </a:extLst>
          </p:cNvPr>
          <p:cNvGrpSpPr/>
          <p:nvPr/>
        </p:nvGrpSpPr>
        <p:grpSpPr>
          <a:xfrm>
            <a:off x="6295837" y="3564973"/>
            <a:ext cx="228599" cy="443927"/>
            <a:chOff x="1946324" y="4125162"/>
            <a:chExt cx="969964" cy="2007872"/>
          </a:xfrm>
        </p:grpSpPr>
        <p:sp>
          <p:nvSpPr>
            <p:cNvPr id="144" name="円/楕円 143">
              <a:extLst>
                <a:ext uri="{FF2B5EF4-FFF2-40B4-BE49-F238E27FC236}">
                  <a16:creationId xmlns:a16="http://schemas.microsoft.com/office/drawing/2014/main" id="{188182E1-22D4-3F46-9554-BF39E51D280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フローチャート: 論理積ゲート 144">
              <a:extLst>
                <a:ext uri="{FF2B5EF4-FFF2-40B4-BE49-F238E27FC236}">
                  <a16:creationId xmlns:a16="http://schemas.microsoft.com/office/drawing/2014/main" id="{09151542-5E5A-7A48-89AC-D32BC7FF7ED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284">
            <a:extLst>
              <a:ext uri="{FF2B5EF4-FFF2-40B4-BE49-F238E27FC236}">
                <a16:creationId xmlns:a16="http://schemas.microsoft.com/office/drawing/2014/main" id="{7EB7C846-E64D-3C42-B8DC-BE27FF28C268}"/>
              </a:ext>
            </a:extLst>
          </p:cNvPr>
          <p:cNvGrpSpPr/>
          <p:nvPr/>
        </p:nvGrpSpPr>
        <p:grpSpPr>
          <a:xfrm>
            <a:off x="7008962" y="3564973"/>
            <a:ext cx="228599" cy="443927"/>
            <a:chOff x="1946324" y="4125162"/>
            <a:chExt cx="969964" cy="2007872"/>
          </a:xfrm>
        </p:grpSpPr>
        <p:sp>
          <p:nvSpPr>
            <p:cNvPr id="147" name="円/楕円 146">
              <a:extLst>
                <a:ext uri="{FF2B5EF4-FFF2-40B4-BE49-F238E27FC236}">
                  <a16:creationId xmlns:a16="http://schemas.microsoft.com/office/drawing/2014/main" id="{588FFD46-363E-A348-87DB-00EED83C453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フローチャート: 論理積ゲート 147">
              <a:extLst>
                <a:ext uri="{FF2B5EF4-FFF2-40B4-BE49-F238E27FC236}">
                  <a16:creationId xmlns:a16="http://schemas.microsoft.com/office/drawing/2014/main" id="{261BB5FF-666D-5247-A0AA-B66DFCDE3F6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287">
            <a:extLst>
              <a:ext uri="{FF2B5EF4-FFF2-40B4-BE49-F238E27FC236}">
                <a16:creationId xmlns:a16="http://schemas.microsoft.com/office/drawing/2014/main" id="{66FB1CEE-777B-9045-8573-C17FD4C6FC0C}"/>
              </a:ext>
            </a:extLst>
          </p:cNvPr>
          <p:cNvGrpSpPr/>
          <p:nvPr/>
        </p:nvGrpSpPr>
        <p:grpSpPr>
          <a:xfrm>
            <a:off x="6652399" y="3575488"/>
            <a:ext cx="228599" cy="443927"/>
            <a:chOff x="1946324" y="4125162"/>
            <a:chExt cx="969964" cy="2007872"/>
          </a:xfrm>
        </p:grpSpPr>
        <p:sp>
          <p:nvSpPr>
            <p:cNvPr id="150" name="円/楕円 149">
              <a:extLst>
                <a:ext uri="{FF2B5EF4-FFF2-40B4-BE49-F238E27FC236}">
                  <a16:creationId xmlns:a16="http://schemas.microsoft.com/office/drawing/2014/main" id="{CB39165D-39BB-DA4E-8653-4EDB9C1036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ローチャート: 論理積ゲート 150">
              <a:extLst>
                <a:ext uri="{FF2B5EF4-FFF2-40B4-BE49-F238E27FC236}">
                  <a16:creationId xmlns:a16="http://schemas.microsoft.com/office/drawing/2014/main" id="{46B79B4A-7C85-8B45-95AD-ADBAF64D17D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2" name="図形グループ 284">
            <a:extLst>
              <a:ext uri="{FF2B5EF4-FFF2-40B4-BE49-F238E27FC236}">
                <a16:creationId xmlns:a16="http://schemas.microsoft.com/office/drawing/2014/main" id="{94704F73-CCD4-1243-9F42-2FB2413787D8}"/>
              </a:ext>
            </a:extLst>
          </p:cNvPr>
          <p:cNvGrpSpPr/>
          <p:nvPr/>
        </p:nvGrpSpPr>
        <p:grpSpPr>
          <a:xfrm>
            <a:off x="7008962" y="4334393"/>
            <a:ext cx="228599" cy="443927"/>
            <a:chOff x="1946324" y="4125162"/>
            <a:chExt cx="969964" cy="2007872"/>
          </a:xfrm>
        </p:grpSpPr>
        <p:sp>
          <p:nvSpPr>
            <p:cNvPr id="153" name="円/楕円 152">
              <a:extLst>
                <a:ext uri="{FF2B5EF4-FFF2-40B4-BE49-F238E27FC236}">
                  <a16:creationId xmlns:a16="http://schemas.microsoft.com/office/drawing/2014/main" id="{8C12F496-9AF3-F242-B586-0C907CB8B861}"/>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フローチャート: 論理積ゲート 153">
              <a:extLst>
                <a:ext uri="{FF2B5EF4-FFF2-40B4-BE49-F238E27FC236}">
                  <a16:creationId xmlns:a16="http://schemas.microsoft.com/office/drawing/2014/main" id="{B463D77E-AD53-7F4A-9926-AE439C686C50}"/>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5" name="図形グループ 284">
            <a:extLst>
              <a:ext uri="{FF2B5EF4-FFF2-40B4-BE49-F238E27FC236}">
                <a16:creationId xmlns:a16="http://schemas.microsoft.com/office/drawing/2014/main" id="{C2FB6463-63E1-1042-A559-33A12250C3AE}"/>
              </a:ext>
            </a:extLst>
          </p:cNvPr>
          <p:cNvGrpSpPr/>
          <p:nvPr/>
        </p:nvGrpSpPr>
        <p:grpSpPr>
          <a:xfrm>
            <a:off x="6290703" y="4328163"/>
            <a:ext cx="228599" cy="443927"/>
            <a:chOff x="1946324" y="4125162"/>
            <a:chExt cx="969964" cy="2007872"/>
          </a:xfrm>
        </p:grpSpPr>
        <p:sp>
          <p:nvSpPr>
            <p:cNvPr id="156" name="円/楕円 155">
              <a:extLst>
                <a:ext uri="{FF2B5EF4-FFF2-40B4-BE49-F238E27FC236}">
                  <a16:creationId xmlns:a16="http://schemas.microsoft.com/office/drawing/2014/main" id="{D87AD78E-1413-EE4A-85CA-D4706397E517}"/>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フローチャート: 論理積ゲート 156">
              <a:extLst>
                <a:ext uri="{FF2B5EF4-FFF2-40B4-BE49-F238E27FC236}">
                  <a16:creationId xmlns:a16="http://schemas.microsoft.com/office/drawing/2014/main" id="{AF28D1F3-9A51-C34C-8916-1882C1D4906E}"/>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8" name="図形グループ 284">
            <a:extLst>
              <a:ext uri="{FF2B5EF4-FFF2-40B4-BE49-F238E27FC236}">
                <a16:creationId xmlns:a16="http://schemas.microsoft.com/office/drawing/2014/main" id="{AD177E9C-4050-0B40-8B93-59DDD49F0AE5}"/>
              </a:ext>
            </a:extLst>
          </p:cNvPr>
          <p:cNvGrpSpPr/>
          <p:nvPr/>
        </p:nvGrpSpPr>
        <p:grpSpPr>
          <a:xfrm>
            <a:off x="6651124" y="4328163"/>
            <a:ext cx="228599" cy="443927"/>
            <a:chOff x="1946324" y="4125162"/>
            <a:chExt cx="969964" cy="2007872"/>
          </a:xfrm>
        </p:grpSpPr>
        <p:sp>
          <p:nvSpPr>
            <p:cNvPr id="159" name="円/楕円 158">
              <a:extLst>
                <a:ext uri="{FF2B5EF4-FFF2-40B4-BE49-F238E27FC236}">
                  <a16:creationId xmlns:a16="http://schemas.microsoft.com/office/drawing/2014/main" id="{D00C27FA-594A-0A45-9A13-F4CC985C3758}"/>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ローチャート: 論理積ゲート 159">
              <a:extLst>
                <a:ext uri="{FF2B5EF4-FFF2-40B4-BE49-F238E27FC236}">
                  <a16:creationId xmlns:a16="http://schemas.microsoft.com/office/drawing/2014/main" id="{8F644323-6E27-DA4A-9FEE-6DE96C8D26AB}"/>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4" name="正方形/長方形 163">
            <a:extLst>
              <a:ext uri="{FF2B5EF4-FFF2-40B4-BE49-F238E27FC236}">
                <a16:creationId xmlns:a16="http://schemas.microsoft.com/office/drawing/2014/main" id="{FD39AB39-BA0F-6048-9B53-A7B4368B31CB}"/>
              </a:ext>
            </a:extLst>
          </p:cNvPr>
          <p:cNvSpPr/>
          <p:nvPr/>
        </p:nvSpPr>
        <p:spPr>
          <a:xfrm>
            <a:off x="5114701" y="4954815"/>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テキスト ボックス 164">
            <a:extLst>
              <a:ext uri="{FF2B5EF4-FFF2-40B4-BE49-F238E27FC236}">
                <a16:creationId xmlns:a16="http://schemas.microsoft.com/office/drawing/2014/main" id="{52A5B8E8-23A6-7B43-AC9B-A4EB0A9BFAC3}"/>
              </a:ext>
            </a:extLst>
          </p:cNvPr>
          <p:cNvSpPr txBox="1"/>
          <p:nvPr/>
        </p:nvSpPr>
        <p:spPr>
          <a:xfrm>
            <a:off x="5172708" y="4958288"/>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66" name="正方形/長方形 165">
            <a:extLst>
              <a:ext uri="{FF2B5EF4-FFF2-40B4-BE49-F238E27FC236}">
                <a16:creationId xmlns:a16="http://schemas.microsoft.com/office/drawing/2014/main" id="{B3DFB92D-47B3-D642-962C-0CF7D4705839}"/>
              </a:ext>
            </a:extLst>
          </p:cNvPr>
          <p:cNvSpPr/>
          <p:nvPr/>
        </p:nvSpPr>
        <p:spPr>
          <a:xfrm>
            <a:off x="6289720" y="4944344"/>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テキスト ボックス 166">
            <a:extLst>
              <a:ext uri="{FF2B5EF4-FFF2-40B4-BE49-F238E27FC236}">
                <a16:creationId xmlns:a16="http://schemas.microsoft.com/office/drawing/2014/main" id="{60AB9778-431E-9C40-9D8A-8943C9DBB7D9}"/>
              </a:ext>
            </a:extLst>
          </p:cNvPr>
          <p:cNvSpPr txBox="1"/>
          <p:nvPr/>
        </p:nvSpPr>
        <p:spPr>
          <a:xfrm>
            <a:off x="6368798" y="4962195"/>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68" name="正方形/長方形 167">
            <a:extLst>
              <a:ext uri="{FF2B5EF4-FFF2-40B4-BE49-F238E27FC236}">
                <a16:creationId xmlns:a16="http://schemas.microsoft.com/office/drawing/2014/main" id="{BA27EECC-46F6-2B4F-9315-38CBF648CE87}"/>
              </a:ext>
            </a:extLst>
          </p:cNvPr>
          <p:cNvSpPr/>
          <p:nvPr/>
        </p:nvSpPr>
        <p:spPr>
          <a:xfrm>
            <a:off x="7492023" y="4940514"/>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テキスト ボックス 168">
            <a:extLst>
              <a:ext uri="{FF2B5EF4-FFF2-40B4-BE49-F238E27FC236}">
                <a16:creationId xmlns:a16="http://schemas.microsoft.com/office/drawing/2014/main" id="{82EA6CD3-2E7E-9B42-92D2-E8BE3D0E1F53}"/>
              </a:ext>
            </a:extLst>
          </p:cNvPr>
          <p:cNvSpPr txBox="1"/>
          <p:nvPr/>
        </p:nvSpPr>
        <p:spPr>
          <a:xfrm>
            <a:off x="7550030" y="4954815"/>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70" name="右矢印 169">
            <a:extLst>
              <a:ext uri="{FF2B5EF4-FFF2-40B4-BE49-F238E27FC236}">
                <a16:creationId xmlns:a16="http://schemas.microsoft.com/office/drawing/2014/main" id="{B219F729-E7FD-F748-87A5-B593A117DFE8}"/>
              </a:ext>
            </a:extLst>
          </p:cNvPr>
          <p:cNvSpPr/>
          <p:nvPr/>
        </p:nvSpPr>
        <p:spPr>
          <a:xfrm rot="19443163">
            <a:off x="6024468" y="4765288"/>
            <a:ext cx="278678" cy="1645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右矢印 170">
            <a:extLst>
              <a:ext uri="{FF2B5EF4-FFF2-40B4-BE49-F238E27FC236}">
                <a16:creationId xmlns:a16="http://schemas.microsoft.com/office/drawing/2014/main" id="{3F51243D-619E-1D4E-8E39-4958F2E05809}"/>
              </a:ext>
            </a:extLst>
          </p:cNvPr>
          <p:cNvSpPr/>
          <p:nvPr/>
        </p:nvSpPr>
        <p:spPr>
          <a:xfrm rot="2156837" flipH="1">
            <a:off x="7249314" y="4765251"/>
            <a:ext cx="278678" cy="1645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右矢印 171">
            <a:extLst>
              <a:ext uri="{FF2B5EF4-FFF2-40B4-BE49-F238E27FC236}">
                <a16:creationId xmlns:a16="http://schemas.microsoft.com/office/drawing/2014/main" id="{99683CFB-45F2-E446-8CB8-EBE1D127E697}"/>
              </a:ext>
            </a:extLst>
          </p:cNvPr>
          <p:cNvSpPr/>
          <p:nvPr/>
        </p:nvSpPr>
        <p:spPr>
          <a:xfrm rot="5400000" flipH="1">
            <a:off x="6667183" y="4797908"/>
            <a:ext cx="204901" cy="1645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3" name="グループ化 172">
            <a:extLst>
              <a:ext uri="{FF2B5EF4-FFF2-40B4-BE49-F238E27FC236}">
                <a16:creationId xmlns:a16="http://schemas.microsoft.com/office/drawing/2014/main" id="{20A76EB5-351E-C049-8588-3661AFE8398A}"/>
              </a:ext>
            </a:extLst>
          </p:cNvPr>
          <p:cNvGrpSpPr/>
          <p:nvPr/>
        </p:nvGrpSpPr>
        <p:grpSpPr>
          <a:xfrm>
            <a:off x="7123261" y="5263814"/>
            <a:ext cx="1513387" cy="338554"/>
            <a:chOff x="7432024" y="4208619"/>
            <a:chExt cx="1513387" cy="338554"/>
          </a:xfrm>
        </p:grpSpPr>
        <p:sp>
          <p:nvSpPr>
            <p:cNvPr id="174" name="四角形吹き出し 173">
              <a:extLst>
                <a:ext uri="{FF2B5EF4-FFF2-40B4-BE49-F238E27FC236}">
                  <a16:creationId xmlns:a16="http://schemas.microsoft.com/office/drawing/2014/main" id="{4B8F748B-84DE-C246-8E80-1A47C9B61D05}"/>
                </a:ext>
              </a:extLst>
            </p:cNvPr>
            <p:cNvSpPr/>
            <p:nvPr/>
          </p:nvSpPr>
          <p:spPr>
            <a:xfrm>
              <a:off x="7432024" y="4217283"/>
              <a:ext cx="1513387" cy="296826"/>
            </a:xfrm>
            <a:prstGeom prst="wedgeRectCallout">
              <a:avLst>
                <a:gd name="adj1" fmla="val -47267"/>
                <a:gd name="adj2" fmla="val -20587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テキスト ボックス 174">
              <a:extLst>
                <a:ext uri="{FF2B5EF4-FFF2-40B4-BE49-F238E27FC236}">
                  <a16:creationId xmlns:a16="http://schemas.microsoft.com/office/drawing/2014/main" id="{1B77B50A-9F45-3345-B05B-1242F9348243}"/>
                </a:ext>
              </a:extLst>
            </p:cNvPr>
            <p:cNvSpPr txBox="1"/>
            <p:nvPr/>
          </p:nvSpPr>
          <p:spPr>
            <a:xfrm>
              <a:off x="7480831" y="4208619"/>
              <a:ext cx="1415772"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高額を払ってもいて欲しい</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圧倒的な技術力を持つ</a:t>
              </a:r>
              <a:r>
                <a:rPr lang="ja-JP" altLang="en-US" sz="800">
                  <a:solidFill>
                    <a:schemeClr val="bg1"/>
                  </a:solidFill>
                  <a:latin typeface="Meiryo" panose="020B0604030504040204" pitchFamily="34" charset="-128"/>
                  <a:ea typeface="Meiryo" panose="020B0604030504040204" pitchFamily="34" charset="-128"/>
                </a:rPr>
                <a:t>個人</a:t>
              </a:r>
              <a:endParaRPr lang="en-US" altLang="ja-JP" sz="800" dirty="0">
                <a:solidFill>
                  <a:schemeClr val="bg1"/>
                </a:solidFill>
                <a:latin typeface="Meiryo" panose="020B0604030504040204" pitchFamily="34" charset="-128"/>
                <a:ea typeface="Meiryo" panose="020B0604030504040204" pitchFamily="34" charset="-128"/>
              </a:endParaRPr>
            </a:p>
          </p:txBody>
        </p:sp>
      </p:grpSp>
      <p:sp>
        <p:nvSpPr>
          <p:cNvPr id="176" name="正方形/長方形 175">
            <a:extLst>
              <a:ext uri="{FF2B5EF4-FFF2-40B4-BE49-F238E27FC236}">
                <a16:creationId xmlns:a16="http://schemas.microsoft.com/office/drawing/2014/main" id="{190337E2-2F3D-A444-8EE1-801389F32A51}"/>
              </a:ext>
            </a:extLst>
          </p:cNvPr>
          <p:cNvSpPr/>
          <p:nvPr/>
        </p:nvSpPr>
        <p:spPr>
          <a:xfrm>
            <a:off x="4863310" y="4359035"/>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テキスト ボックス 176">
            <a:extLst>
              <a:ext uri="{FF2B5EF4-FFF2-40B4-BE49-F238E27FC236}">
                <a16:creationId xmlns:a16="http://schemas.microsoft.com/office/drawing/2014/main" id="{0133D06E-EFA0-9F46-9C37-540620D7365E}"/>
              </a:ext>
            </a:extLst>
          </p:cNvPr>
          <p:cNvSpPr txBox="1"/>
          <p:nvPr/>
        </p:nvSpPr>
        <p:spPr>
          <a:xfrm>
            <a:off x="4921317" y="4362508"/>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78" name="曲折矢印 177">
            <a:extLst>
              <a:ext uri="{FF2B5EF4-FFF2-40B4-BE49-F238E27FC236}">
                <a16:creationId xmlns:a16="http://schemas.microsoft.com/office/drawing/2014/main" id="{C22F6E57-1314-394C-8E0D-A16C386BD821}"/>
              </a:ext>
            </a:extLst>
          </p:cNvPr>
          <p:cNvSpPr/>
          <p:nvPr/>
        </p:nvSpPr>
        <p:spPr>
          <a:xfrm>
            <a:off x="5336654" y="3932073"/>
            <a:ext cx="724737" cy="402320"/>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正方形/長方形 178">
            <a:extLst>
              <a:ext uri="{FF2B5EF4-FFF2-40B4-BE49-F238E27FC236}">
                <a16:creationId xmlns:a16="http://schemas.microsoft.com/office/drawing/2014/main" id="{0AB6B478-9274-204B-9D13-F0E43DC9C2C3}"/>
              </a:ext>
            </a:extLst>
          </p:cNvPr>
          <p:cNvSpPr/>
          <p:nvPr/>
        </p:nvSpPr>
        <p:spPr>
          <a:xfrm>
            <a:off x="4863310" y="3877289"/>
            <a:ext cx="1053113" cy="338554"/>
          </a:xfrm>
          <a:prstGeom prst="rect">
            <a:avLst/>
          </a:prstGeom>
          <a:solidFill>
            <a:srgbClr val="785B9C">
              <a:alpha val="6196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テキスト ボックス 179">
            <a:extLst>
              <a:ext uri="{FF2B5EF4-FFF2-40B4-BE49-F238E27FC236}">
                <a16:creationId xmlns:a16="http://schemas.microsoft.com/office/drawing/2014/main" id="{F1DD8F5D-0BAC-4441-9772-0C108149DCAA}"/>
              </a:ext>
            </a:extLst>
          </p:cNvPr>
          <p:cNvSpPr txBox="1"/>
          <p:nvPr/>
        </p:nvSpPr>
        <p:spPr>
          <a:xfrm>
            <a:off x="4823093" y="3892491"/>
            <a:ext cx="1112805"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プラットフォーム等</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lang="en-US" altLang="ja-JP" sz="800" dirty="0">
                <a:solidFill>
                  <a:schemeClr val="bg1"/>
                </a:solidFill>
                <a:latin typeface="Meiryo" panose="020B0604030504040204" pitchFamily="34" charset="-128"/>
                <a:ea typeface="Meiryo" panose="020B0604030504040204" pitchFamily="34" charset="-128"/>
              </a:rPr>
              <a:t>IT</a:t>
            </a:r>
            <a:r>
              <a:rPr lang="ja-JP" altLang="en-US" sz="800">
                <a:solidFill>
                  <a:schemeClr val="bg1"/>
                </a:solidFill>
                <a:latin typeface="Meiryo" panose="020B0604030504040204" pitchFamily="34" charset="-128"/>
                <a:ea typeface="Meiryo" panose="020B0604030504040204" pitchFamily="34" charset="-128"/>
              </a:rPr>
              <a:t>サービスやツール</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DF8447AA-0398-B040-BAA0-4F7A5F80CFF8}"/>
              </a:ext>
            </a:extLst>
          </p:cNvPr>
          <p:cNvSpPr/>
          <p:nvPr/>
        </p:nvSpPr>
        <p:spPr>
          <a:xfrm>
            <a:off x="7722498" y="4365931"/>
            <a:ext cx="946691" cy="25559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テキスト ボックス 181">
            <a:extLst>
              <a:ext uri="{FF2B5EF4-FFF2-40B4-BE49-F238E27FC236}">
                <a16:creationId xmlns:a16="http://schemas.microsoft.com/office/drawing/2014/main" id="{00041984-0F18-BA45-85AF-10CEC2D82AEE}"/>
              </a:ext>
            </a:extLst>
          </p:cNvPr>
          <p:cNvSpPr txBox="1"/>
          <p:nvPr/>
        </p:nvSpPr>
        <p:spPr>
          <a:xfrm>
            <a:off x="7817852" y="4385903"/>
            <a:ext cx="830676" cy="246221"/>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IT</a:t>
            </a:r>
            <a:r>
              <a:rPr kumimoji="1" lang="ja-JP" altLang="en-US" sz="1000">
                <a:solidFill>
                  <a:schemeClr val="bg1"/>
                </a:solidFill>
                <a:latin typeface="Meiryo" panose="020B0604030504040204" pitchFamily="34" charset="-128"/>
                <a:ea typeface="Meiryo" panose="020B0604030504040204" pitchFamily="34" charset="-128"/>
              </a:rPr>
              <a:t>ベンダー</a:t>
            </a:r>
          </a:p>
        </p:txBody>
      </p:sp>
      <p:sp>
        <p:nvSpPr>
          <p:cNvPr id="183" name="曲折矢印 182">
            <a:extLst>
              <a:ext uri="{FF2B5EF4-FFF2-40B4-BE49-F238E27FC236}">
                <a16:creationId xmlns:a16="http://schemas.microsoft.com/office/drawing/2014/main" id="{CC645470-033D-8B47-9C69-74338DA45AA2}"/>
              </a:ext>
            </a:extLst>
          </p:cNvPr>
          <p:cNvSpPr/>
          <p:nvPr/>
        </p:nvSpPr>
        <p:spPr>
          <a:xfrm flipH="1">
            <a:off x="7478211" y="3932073"/>
            <a:ext cx="724737" cy="402320"/>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a:extLst>
              <a:ext uri="{FF2B5EF4-FFF2-40B4-BE49-F238E27FC236}">
                <a16:creationId xmlns:a16="http://schemas.microsoft.com/office/drawing/2014/main" id="{DD35762E-6E34-7A46-9F42-4FDE1DA7821E}"/>
              </a:ext>
            </a:extLst>
          </p:cNvPr>
          <p:cNvSpPr/>
          <p:nvPr/>
        </p:nvSpPr>
        <p:spPr>
          <a:xfrm>
            <a:off x="7667156" y="3865786"/>
            <a:ext cx="1053113" cy="338554"/>
          </a:xfrm>
          <a:prstGeom prst="rect">
            <a:avLst/>
          </a:prstGeom>
          <a:solidFill>
            <a:srgbClr val="785B9C">
              <a:alpha val="6196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テキスト ボックス 184">
            <a:extLst>
              <a:ext uri="{FF2B5EF4-FFF2-40B4-BE49-F238E27FC236}">
                <a16:creationId xmlns:a16="http://schemas.microsoft.com/office/drawing/2014/main" id="{1B69FB6B-3A5F-7546-94A5-7D4C08176E5E}"/>
              </a:ext>
            </a:extLst>
          </p:cNvPr>
          <p:cNvSpPr txBox="1"/>
          <p:nvPr/>
        </p:nvSpPr>
        <p:spPr>
          <a:xfrm>
            <a:off x="7885826" y="3880988"/>
            <a:ext cx="595035"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共同事業</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事業提携</a:t>
            </a:r>
            <a:endParaRPr kumimoji="1" lang="ja-JP" altLang="en-US" sz="8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295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up)">
                                      <p:cBhvr>
                                        <p:cTn id="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180-0002</a:t>
            </a:r>
            <a:r>
              <a:rPr lang="ja-JP" altLang="en-US" sz="800">
                <a:solidFill>
                  <a:srgbClr val="595959"/>
                </a:solidFill>
                <a:latin typeface="メイリオ"/>
                <a:ea typeface="メイリオ"/>
                <a:cs typeface="メイリオ"/>
              </a:rPr>
              <a:t>　</a:t>
            </a:r>
            <a:r>
              <a:rPr lang="ja-JP" altLang="en-US" sz="800" dirty="0">
                <a:solidFill>
                  <a:srgbClr val="595959"/>
                </a:solidFill>
                <a:latin typeface="メイリオ"/>
                <a:ea typeface="メイリオ"/>
                <a:cs typeface="メイリオ"/>
              </a:rPr>
              <a:t>東京都</a:t>
            </a:r>
            <a:r>
              <a:rPr lang="ja-JP" altLang="en-US" sz="800">
                <a:solidFill>
                  <a:srgbClr val="595959"/>
                </a:solidFill>
                <a:latin typeface="メイリオ"/>
                <a:ea typeface="メイリオ"/>
                <a:cs typeface="メイリオ"/>
              </a:rPr>
              <a:t>武蔵野市吉祥寺東町</a:t>
            </a:r>
            <a:r>
              <a:rPr lang="en-US" altLang="ja-JP" sz="800" dirty="0">
                <a:solidFill>
                  <a:srgbClr val="595959"/>
                </a:solidFill>
                <a:latin typeface="メイリオ"/>
                <a:ea typeface="メイリオ"/>
                <a:cs typeface="メイリオ"/>
              </a:rPr>
              <a:t>3-14-7</a:t>
            </a:r>
          </a:p>
          <a:p>
            <a:pPr algn="r"/>
            <a:r>
              <a:rPr lang="ja-JP" altLang="en-US" sz="800">
                <a:solidFill>
                  <a:srgbClr val="595959"/>
                </a:solidFill>
                <a:latin typeface="メイリオ"/>
                <a:ea typeface="メイリオ"/>
                <a:cs typeface="メイリオ"/>
              </a:rPr>
              <a:t>プルトムハイツ</a:t>
            </a:r>
            <a:r>
              <a:rPr lang="en-US" altLang="ja-JP" sz="800" dirty="0">
                <a:solidFill>
                  <a:srgbClr val="595959"/>
                </a:solidFill>
                <a:latin typeface="メイリオ"/>
                <a:ea typeface="メイリオ"/>
                <a:cs typeface="メイリオ"/>
              </a:rPr>
              <a:t>301</a:t>
            </a:r>
          </a:p>
          <a:p>
            <a:pPr algn="r"/>
            <a:r>
              <a:rPr lang="en-US" altLang="ja-JP" sz="800" dirty="0">
                <a:solidFill>
                  <a:srgbClr val="595959"/>
                </a:solidFill>
                <a:latin typeface="メイリオ"/>
                <a:ea typeface="メイリオ"/>
                <a:cs typeface="メイリオ"/>
                <a:hlinkClick r:id="rId3"/>
              </a:rPr>
              <a:t>http://www.netcommerce.co.jp/</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2951403-E361-C64F-8BB5-0E420075214E}"/>
              </a:ext>
            </a:extLst>
          </p:cNvPr>
          <p:cNvSpPr/>
          <p:nvPr/>
        </p:nvSpPr>
        <p:spPr>
          <a:xfrm>
            <a:off x="336303" y="995082"/>
            <a:ext cx="8471394" cy="265928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a:extLst>
              <a:ext uri="{FF2B5EF4-FFF2-40B4-BE49-F238E27FC236}">
                <a16:creationId xmlns:a16="http://schemas.microsoft.com/office/drawing/2014/main" id="{995FA0E5-E181-D946-8941-898A6A4299F8}"/>
              </a:ext>
            </a:extLst>
          </p:cNvPr>
          <p:cNvSpPr>
            <a:spLocks noGrp="1"/>
          </p:cNvSpPr>
          <p:nvPr>
            <p:ph type="title"/>
          </p:nvPr>
        </p:nvSpPr>
        <p:spPr/>
        <p:txBody>
          <a:bodyPr/>
          <a:lstStyle/>
          <a:p>
            <a:r>
              <a:rPr lang="ja-JP" altLang="en-US"/>
              <a:t>「平安好医生」からの学び</a:t>
            </a:r>
          </a:p>
        </p:txBody>
      </p:sp>
      <p:sp>
        <p:nvSpPr>
          <p:cNvPr id="6" name="正方形/長方形 5">
            <a:extLst>
              <a:ext uri="{FF2B5EF4-FFF2-40B4-BE49-F238E27FC236}">
                <a16:creationId xmlns:a16="http://schemas.microsoft.com/office/drawing/2014/main" id="{7F4993F4-744C-C942-BA1C-CE1E93C6D142}"/>
              </a:ext>
            </a:extLst>
          </p:cNvPr>
          <p:cNvSpPr/>
          <p:nvPr/>
        </p:nvSpPr>
        <p:spPr>
          <a:xfrm>
            <a:off x="1284306" y="1811097"/>
            <a:ext cx="2937182" cy="923330"/>
          </a:xfrm>
          <a:prstGeom prst="rect">
            <a:avLst/>
          </a:prstGeom>
        </p:spPr>
        <p:txBody>
          <a:bodyPr wrap="square">
            <a:spAutoFit/>
          </a:bodyPr>
          <a:lstStyle/>
          <a:p>
            <a:r>
              <a:rPr lang="ja-JP" altLang="ja-JP" b="1" kern="100">
                <a:latin typeface="Meiryo" panose="020B0604030504040204" pitchFamily="34" charset="-128"/>
                <a:ea typeface="Meiryo" panose="020B0604030504040204" pitchFamily="34" charset="-128"/>
                <a:cs typeface="Times New Roman" panose="02020603050405020304" pitchFamily="18" charset="0"/>
              </a:rPr>
              <a:t>便利・お得・楽ちん</a:t>
            </a:r>
            <a:r>
              <a:rPr lang="ja-JP" altLang="en-US" kern="100">
                <a:latin typeface="Meiryo" panose="020B0604030504040204" pitchFamily="34" charset="-128"/>
                <a:ea typeface="Meiryo" panose="020B0604030504040204" pitchFamily="34" charset="-128"/>
                <a:cs typeface="Times New Roman" panose="02020603050405020304" pitchFamily="18" charset="0"/>
              </a:rPr>
              <a:t>で、</a:t>
            </a:r>
            <a:r>
              <a:rPr lang="ja-JP" altLang="ja-JP" kern="100">
                <a:latin typeface="Meiryo" panose="020B0604030504040204" pitchFamily="34" charset="-128"/>
                <a:ea typeface="Meiryo" panose="020B0604030504040204" pitchFamily="34" charset="-128"/>
                <a:cs typeface="Times New Roman" panose="02020603050405020304" pitchFamily="18" charset="0"/>
              </a:rPr>
              <a:t>顧客とのタッチ・ポイントを効率よく大量に</a:t>
            </a:r>
            <a:r>
              <a:rPr lang="ja-JP" altLang="en-US" kern="100">
                <a:latin typeface="Meiryo" panose="020B0604030504040204" pitchFamily="34" charset="-128"/>
                <a:ea typeface="Meiryo" panose="020B0604030504040204" pitchFamily="34" charset="-128"/>
                <a:cs typeface="Times New Roman" panose="02020603050405020304" pitchFamily="18" charset="0"/>
              </a:rPr>
              <a:t>増やす。</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523EA8DE-E00A-404E-93B0-728917E7BF23}"/>
              </a:ext>
            </a:extLst>
          </p:cNvPr>
          <p:cNvSpPr/>
          <p:nvPr/>
        </p:nvSpPr>
        <p:spPr>
          <a:xfrm>
            <a:off x="275411" y="1210577"/>
            <a:ext cx="8593177" cy="369332"/>
          </a:xfrm>
          <a:prstGeom prst="rect">
            <a:avLst/>
          </a:prstGeom>
        </p:spPr>
        <p:txBody>
          <a:bodyPr wrap="square">
            <a:spAutoFit/>
          </a:bodyPr>
          <a:lstStyle/>
          <a:p>
            <a:pPr algn="ctr"/>
            <a:r>
              <a:rPr lang="ja-JP" altLang="en-US" kern="100">
                <a:latin typeface="Meiryo" panose="020B0604030504040204" pitchFamily="34" charset="-128"/>
                <a:ea typeface="Meiryo" panose="020B0604030504040204" pitchFamily="34" charset="-128"/>
                <a:cs typeface="Times New Roman" panose="02020603050405020304" pitchFamily="18" charset="0"/>
              </a:rPr>
              <a:t>デジタルと人間の</a:t>
            </a:r>
            <a:r>
              <a:rPr lang="ja-JP" altLang="ja-JP" kern="100">
                <a:latin typeface="Meiryo" panose="020B0604030504040204" pitchFamily="34" charset="-128"/>
                <a:ea typeface="Meiryo" panose="020B0604030504040204" pitchFamily="34" charset="-128"/>
                <a:cs typeface="Times New Roman" panose="02020603050405020304" pitchFamily="18" charset="0"/>
              </a:rPr>
              <a:t>最適なバランスと組合せが、事業を拡大することに大きく貢献</a:t>
            </a:r>
          </a:p>
        </p:txBody>
      </p:sp>
      <p:pic>
        <p:nvPicPr>
          <p:cNvPr id="8" name="Picture 6" descr="セールスマンのイラスト">
            <a:extLst>
              <a:ext uri="{FF2B5EF4-FFF2-40B4-BE49-F238E27FC236}">
                <a16:creationId xmlns:a16="http://schemas.microsoft.com/office/drawing/2014/main" id="{5AE52C50-96B8-FE4C-B786-7F07DFDB13B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17646" y="1704157"/>
            <a:ext cx="1106547" cy="15135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F0BE2F-E3AE-5046-8813-6FC576E61D4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66893" y="1704157"/>
            <a:ext cx="1059460" cy="1513514"/>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A3B8E696-D02B-F549-A630-4CD6863369EB}"/>
              </a:ext>
            </a:extLst>
          </p:cNvPr>
          <p:cNvSpPr/>
          <p:nvPr/>
        </p:nvSpPr>
        <p:spPr>
          <a:xfrm>
            <a:off x="4534294" y="1811097"/>
            <a:ext cx="3325400" cy="923330"/>
          </a:xfrm>
          <a:prstGeom prst="rect">
            <a:avLst/>
          </a:prstGeom>
        </p:spPr>
        <p:txBody>
          <a:bodyPr wrap="square">
            <a:spAutoFit/>
          </a:bodyPr>
          <a:lstStyle/>
          <a:p>
            <a:r>
              <a:rPr lang="ja-JP" altLang="ja-JP" kern="100">
                <a:latin typeface="Meiryo" panose="020B0604030504040204" pitchFamily="34" charset="-128"/>
                <a:ea typeface="Meiryo" panose="020B0604030504040204" pitchFamily="34" charset="-128"/>
                <a:cs typeface="Times New Roman" panose="02020603050405020304" pitchFamily="18" charset="0"/>
              </a:rPr>
              <a:t>ひとり一人の顧客に丁寧に接して</a:t>
            </a:r>
            <a:r>
              <a:rPr lang="ja-JP" altLang="ja-JP" b="1" kern="100">
                <a:latin typeface="Meiryo" panose="020B0604030504040204" pitchFamily="34" charset="-128"/>
                <a:ea typeface="Meiryo" panose="020B0604030504040204" pitchFamily="34" charset="-128"/>
                <a:cs typeface="Times New Roman" panose="02020603050405020304" pitchFamily="18" charset="0"/>
              </a:rPr>
              <a:t>感動・信頼・ファン</a:t>
            </a:r>
            <a:r>
              <a:rPr lang="ja-JP" altLang="ja-JP" kern="100">
                <a:latin typeface="Meiryo" panose="020B0604030504040204" pitchFamily="34" charset="-128"/>
                <a:ea typeface="Meiryo" panose="020B0604030504040204" pitchFamily="34" charset="-128"/>
                <a:cs typeface="Times New Roman" panose="02020603050405020304" pitchFamily="18" charset="0"/>
              </a:rPr>
              <a:t>を</a:t>
            </a:r>
            <a:r>
              <a:rPr lang="ja-JP" altLang="en-US" kern="100">
                <a:latin typeface="Meiryo" panose="020B0604030504040204" pitchFamily="34" charset="-128"/>
                <a:ea typeface="Meiryo" panose="020B0604030504040204" pitchFamily="34" charset="-128"/>
                <a:cs typeface="Times New Roman" panose="02020603050405020304" pitchFamily="18" charset="0"/>
              </a:rPr>
              <a:t>作る。</a:t>
            </a: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p:txBody>
      </p:sp>
      <p:pic>
        <p:nvPicPr>
          <p:cNvPr id="11" name="Picture 2">
            <a:extLst>
              <a:ext uri="{FF2B5EF4-FFF2-40B4-BE49-F238E27FC236}">
                <a16:creationId xmlns:a16="http://schemas.microsoft.com/office/drawing/2014/main" id="{F5D579B4-B5F8-8D41-8929-E957CFBB00B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7228" y="2910472"/>
            <a:ext cx="2449543" cy="56784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24591A74-BDC2-0D4D-B9BD-315F7872D63E}"/>
              </a:ext>
            </a:extLst>
          </p:cNvPr>
          <p:cNvGrpSpPr/>
          <p:nvPr/>
        </p:nvGrpSpPr>
        <p:grpSpPr>
          <a:xfrm>
            <a:off x="336303" y="3607017"/>
            <a:ext cx="8471394" cy="2839488"/>
            <a:chOff x="336303" y="3607017"/>
            <a:chExt cx="8471394" cy="2839488"/>
          </a:xfrm>
        </p:grpSpPr>
        <p:sp>
          <p:nvSpPr>
            <p:cNvPr id="13" name="正方形/長方形 12">
              <a:extLst>
                <a:ext uri="{FF2B5EF4-FFF2-40B4-BE49-F238E27FC236}">
                  <a16:creationId xmlns:a16="http://schemas.microsoft.com/office/drawing/2014/main" id="{BBB41215-00D4-834D-9652-0B852DC681F1}"/>
                </a:ext>
              </a:extLst>
            </p:cNvPr>
            <p:cNvSpPr/>
            <p:nvPr/>
          </p:nvSpPr>
          <p:spPr>
            <a:xfrm>
              <a:off x="336303" y="3861181"/>
              <a:ext cx="8471394" cy="25853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59C7DE0-6F90-CC4B-9C03-9AA643F4A914}"/>
                </a:ext>
              </a:extLst>
            </p:cNvPr>
            <p:cNvSpPr/>
            <p:nvPr/>
          </p:nvSpPr>
          <p:spPr>
            <a:xfrm>
              <a:off x="431985" y="4098685"/>
              <a:ext cx="8280028" cy="2123658"/>
            </a:xfrm>
            <a:prstGeom prst="rect">
              <a:avLst/>
            </a:prstGeom>
          </p:spPr>
          <p:txBody>
            <a:bodyPr wrap="square">
              <a:spAutoFit/>
            </a:bodyPr>
            <a:lstStyle/>
            <a:p>
              <a:pPr marL="342900" lvl="0" indent="-342900" algn="just">
                <a:spcAft>
                  <a:spcPts val="1200"/>
                </a:spcAft>
                <a:buFont typeface="Wingdings" pitchFamily="2" charset="2"/>
                <a:buChar char=""/>
              </a:pPr>
              <a:r>
                <a:rPr lang="ja-JP" altLang="ja-JP"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顧客との接点を劇的に増やすことに成功</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顧客の困っていること、関心ごとを的確に捉え、まずはそれを解決することに注力した。</a:t>
              </a:r>
            </a:p>
            <a:p>
              <a:pPr marL="342900" lvl="0" indent="-342900" algn="just">
                <a:spcAft>
                  <a:spcPts val="1200"/>
                </a:spcAft>
                <a:buFont typeface="Wingdings" pitchFamily="2" charset="2"/>
                <a:buChar char=""/>
              </a:pPr>
              <a:r>
                <a:rPr lang="ja-JP" altLang="ja-JP"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ファンを増やすことに成功</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年齢や性別、家族構成などの静的な属性データだけではなく、その時々の状況を動的な</a:t>
              </a: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行動データ</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捉え、タイミングを逸することなく、いまの最適を顧客に提供して、</a:t>
              </a: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顧客の体験価値</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を高めた。</a:t>
              </a:r>
            </a:p>
            <a:p>
              <a:pPr marL="342900" lvl="0" indent="-342900" algn="just">
                <a:spcAft>
                  <a:spcPts val="1200"/>
                </a:spcAft>
                <a:buFont typeface="Wingdings" pitchFamily="2" charset="2"/>
                <a:buChar char=""/>
              </a:pPr>
              <a:r>
                <a:rPr lang="ja-JP" altLang="ja-JP"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成約率を高めることに成功</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の日常に関わる生活</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データを活用して、顧客ごとに最適化された保険商品を選択し、論理的な裏付けに基づく説得力のある提案</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をした</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p>
          </p:txBody>
        </p:sp>
        <p:sp>
          <p:nvSpPr>
            <p:cNvPr id="14" name="上矢印 13">
              <a:extLst>
                <a:ext uri="{FF2B5EF4-FFF2-40B4-BE49-F238E27FC236}">
                  <a16:creationId xmlns:a16="http://schemas.microsoft.com/office/drawing/2014/main" id="{F287930D-6D94-5745-8756-F99B283CB625}"/>
                </a:ext>
              </a:extLst>
            </p:cNvPr>
            <p:cNvSpPr/>
            <p:nvPr/>
          </p:nvSpPr>
          <p:spPr>
            <a:xfrm>
              <a:off x="3960158" y="3607017"/>
              <a:ext cx="1223682" cy="359581"/>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133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基礎知識</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D28F7017-5CDC-2D4B-8E24-6F071AA174E5}"/>
              </a:ext>
            </a:extLst>
          </p:cNvPr>
          <p:cNvSpPr/>
          <p:nvPr/>
        </p:nvSpPr>
        <p:spPr>
          <a:xfrm>
            <a:off x="814011" y="2406006"/>
            <a:ext cx="527259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最新</a:t>
            </a:r>
            <a:r>
              <a:rPr lang="en-US" altLang="ja-JP" dirty="0">
                <a:solidFill>
                  <a:srgbClr val="0070C0"/>
                </a:solidFill>
                <a:latin typeface="Meiryo" panose="020B0604030504040204" pitchFamily="34" charset="-128"/>
                <a:ea typeface="Meiryo" panose="020B0604030504040204" pitchFamily="34" charset="-128"/>
                <a:cs typeface="Arial"/>
              </a:rPr>
              <a:t>IT</a:t>
            </a:r>
            <a:r>
              <a:rPr lang="ja-JP" altLang="en-US">
                <a:solidFill>
                  <a:srgbClr val="0070C0"/>
                </a:solidFill>
                <a:latin typeface="Meiryo" panose="020B0604030504040204" pitchFamily="34" charset="-128"/>
                <a:ea typeface="Meiryo" panose="020B0604030504040204" pitchFamily="34" charset="-128"/>
                <a:cs typeface="Arial"/>
              </a:rPr>
              <a:t>トレンドを理解するために知っておきたい</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487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latin typeface="Meiryo" panose="020B0604030504040204" pitchFamily="34" charset="-128"/>
                <a:ea typeface="Meiryo" panose="020B0604030504040204" pitchFamily="34" charset="-128"/>
                <a:cs typeface="Arial"/>
              </a:rPr>
              <a:t>DX</a:t>
            </a:r>
            <a:r>
              <a:rPr lang="ja-JP" altLang="en-US" dirty="0">
                <a:solidFill>
                  <a:srgbClr val="FFFFFF"/>
                </a:solidFill>
                <a:latin typeface="Meiryo" panose="020B0604030504040204" pitchFamily="34" charset="-128"/>
                <a:ea typeface="Meiryo" panose="020B0604030504040204" pitchFamily="34" charset="-128"/>
                <a:cs typeface="Arial"/>
              </a:rPr>
              <a:t>を理解するために、</a:t>
            </a:r>
            <a:endParaRPr lang="en-US" altLang="ja-JP" dirty="0">
              <a:solidFill>
                <a:srgbClr val="FFFFFF"/>
              </a:solidFill>
              <a:latin typeface="Meiryo" panose="020B0604030504040204" pitchFamily="34" charset="-128"/>
              <a:ea typeface="Meiryo" panose="020B0604030504040204" pitchFamily="34" charset="-128"/>
              <a:cs typeface="Arial"/>
            </a:endParaRPr>
          </a:p>
          <a:p>
            <a:pPr algn="r"/>
            <a:r>
              <a:rPr lang="ja-JP" altLang="en-US" dirty="0">
                <a:solidFill>
                  <a:srgbClr val="FFFFFF"/>
                </a:solidFill>
                <a:latin typeface="Meiryo" panose="020B0604030504040204" pitchFamily="34" charset="-128"/>
                <a:ea typeface="Meiryo" panose="020B0604030504040204" pitchFamily="34" charset="-128"/>
                <a:cs typeface="Arial"/>
              </a:rPr>
              <a:t>これだけは知っておきたい基礎知識</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266277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15752</TotalTime>
  <Words>8504</Words>
  <Application>Microsoft Macintosh PowerPoint</Application>
  <PresentationFormat>画面に合わせる (4:3)</PresentationFormat>
  <Paragraphs>1078</Paragraphs>
  <Slides>61</Slides>
  <Notes>25</Notes>
  <HiddenSlides>0</HiddenSlides>
  <MMClips>1</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61</vt:i4>
      </vt:variant>
    </vt:vector>
  </HeadingPairs>
  <TitlesOfParts>
    <vt:vector size="73" baseType="lpstr">
      <vt:lpstr>Hiragino Kaku Gothic Std W8</vt:lpstr>
      <vt:lpstr>inherit</vt:lpstr>
      <vt:lpstr>Meiryo UI</vt:lpstr>
      <vt:lpstr>ＭＳ Ｐゴシック</vt:lpstr>
      <vt:lpstr>Osaka-Mono</vt:lpstr>
      <vt:lpstr>メイリオ</vt:lpstr>
      <vt:lpstr>メイリオ</vt:lpstr>
      <vt:lpstr>American Typewriter</vt:lpstr>
      <vt:lpstr>Arial</vt:lpstr>
      <vt:lpstr>Calibri</vt:lpstr>
      <vt:lpstr>Wingdings</vt:lpstr>
      <vt:lpstr>NC標準テンプレート</vt:lpstr>
      <vt:lpstr>PowerPoint プレゼンテーション</vt:lpstr>
      <vt:lpstr>PowerPoint プレゼンテーション</vt:lpstr>
      <vt:lpstr>もっと自由な移動を：Easy Ride</vt:lpstr>
      <vt:lpstr>なぜ自動車メーカーが「自動車を売らない」ビジネスをはじめるのか？</vt:lpstr>
      <vt:lpstr>SONY EV市場へ参入</vt:lpstr>
      <vt:lpstr>平安保険のデジタル活用</vt:lpstr>
      <vt:lpstr>「平安好医生」からの学び</vt:lpstr>
      <vt:lpstr>PowerPoint プレゼンテーション</vt:lpstr>
      <vt:lpstr>PowerPoint プレゼンテーション</vt:lpstr>
      <vt:lpstr>UI／UXとは何か</vt:lpstr>
      <vt:lpstr>UI／UXとは何か</vt:lpstr>
      <vt:lpstr>UIとUXの関係</vt:lpstr>
      <vt:lpstr>データとUXとサービス</vt:lpstr>
      <vt:lpstr>ビジネスの主役が、モノからコトへ</vt:lpstr>
      <vt:lpstr>デジタルな業務基盤と働き方</vt:lpstr>
      <vt:lpstr>PowerPoint プレゼンテーション</vt:lpstr>
      <vt:lpstr>デジタル化とは何か</vt:lpstr>
      <vt:lpstr>デジタル化でできることと目指すこと</vt:lpstr>
      <vt:lpstr>2つのデジタル化：デジタイゼーションとデジタライゼーション</vt:lpstr>
      <vt:lpstr>デジタル化と変革</vt:lpstr>
      <vt:lpstr>デジタル化がもたらすレイヤ構造化と抽象化</vt:lpstr>
      <vt:lpstr>デジタル化とはレイヤ構造化と抽象化</vt:lpstr>
      <vt:lpstr>アンバンドル／リバンドル／エンハンスメント</vt:lpstr>
      <vt:lpstr>アンバンドル／リバンドルとクラウド</vt:lpstr>
      <vt:lpstr>「イノベーション」と「インベンション」の違い</vt:lpstr>
      <vt:lpstr>イノベーションとデジタル</vt:lpstr>
      <vt:lpstr>デジタル化によって生みだされる2つのビジネス領域</vt:lpstr>
      <vt:lpstr>PowerPoint プレゼンテーション</vt:lpstr>
      <vt:lpstr>PowerPoint プレゼンテーション</vt:lpstr>
      <vt:lpstr>異業種からの破壊者の参入が既存の業界を破壊する</vt:lpstr>
      <vt:lpstr>競争環境の変化</vt:lpstr>
      <vt:lpstr>VUCAとは何か</vt:lpstr>
      <vt:lpstr>時間感覚の変化がビジネスを変えようとしている</vt:lpstr>
      <vt:lpstr>VUCAの時代の課題に対するアプローチ方法</vt:lpstr>
      <vt:lpstr>PowerPoint プレゼンテーション</vt:lpstr>
      <vt:lpstr>DXの定義</vt:lpstr>
      <vt:lpstr>DXの定義</vt:lpstr>
      <vt:lpstr>DXの定義</vt:lpstr>
      <vt:lpstr>DXの目的</vt:lpstr>
      <vt:lpstr>PowerPoint プレゼンテーション</vt:lpstr>
      <vt:lpstr>インターネットに接続されるデバイス数の推移</vt:lpstr>
      <vt:lpstr>「データの時代」とはどういうことか</vt:lpstr>
      <vt:lpstr>サイバーフィジカルシステムとDX</vt:lpstr>
      <vt:lpstr>DXを支えるテクノロジー・トライアングル</vt:lpstr>
      <vt:lpstr>デジタル化の進化</vt:lpstr>
      <vt:lpstr>DXのメカニズム</vt:lpstr>
      <vt:lpstr>人間とデジタル</vt:lpstr>
      <vt:lpstr>デジタル化とDXの違い</vt:lpstr>
      <vt:lpstr>「文化や風土を変える」とは具体的に何を変えるのか </vt:lpstr>
      <vt:lpstr>DXの公式</vt:lpstr>
      <vt:lpstr>DXとは何か</vt:lpstr>
      <vt:lpstr>PowerPoint プレゼンテーション</vt:lpstr>
      <vt:lpstr>作らない技術を前提としたシステム</vt:lpstr>
      <vt:lpstr> ITの変化とビジネス対応</vt:lpstr>
      <vt:lpstr>求められる技術力の転換</vt:lpstr>
      <vt:lpstr>「作る技術」から「作らない技術」へ</vt:lpstr>
      <vt:lpstr>作らない技術のスタック</vt:lpstr>
      <vt:lpstr>なぜ「内製」なのか</vt:lpstr>
      <vt:lpstr>なぜ「共創」なのか</vt:lpstr>
      <vt:lpstr>「内製化支援」とは何か</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デジタル・トランスフォーメーションとこれからの働き方 　テレワーク推進の先に見えてくる働き方とは</dc:title>
  <dc:creator>斎藤昌義</dc:creator>
  <cp:lastModifiedBy>斎藤昌義</cp:lastModifiedBy>
  <cp:revision>317</cp:revision>
  <dcterms:created xsi:type="dcterms:W3CDTF">2020-07-18T00:38:33Z</dcterms:created>
  <dcterms:modified xsi:type="dcterms:W3CDTF">2022-02-09T03:48:34Z</dcterms:modified>
</cp:coreProperties>
</file>