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503" r:id="rId2"/>
    <p:sldId id="3136" r:id="rId3"/>
    <p:sldId id="4732" r:id="rId4"/>
    <p:sldId id="4728" r:id="rId5"/>
    <p:sldId id="4729" r:id="rId6"/>
    <p:sldId id="4730" r:id="rId7"/>
    <p:sldId id="4725" r:id="rId8"/>
    <p:sldId id="4726" r:id="rId9"/>
    <p:sldId id="4731" r:id="rId10"/>
    <p:sldId id="4733" r:id="rId11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66"/>
    <a:srgbClr val="C00000"/>
    <a:srgbClr val="CC0000"/>
    <a:srgbClr val="FF66FF"/>
    <a:srgbClr val="CC9900"/>
    <a:srgbClr val="FFFBD2"/>
    <a:srgbClr val="FFFFFF"/>
    <a:srgbClr val="33ACBD"/>
    <a:srgbClr val="E6D6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A111915-BE36-4E01-A7E5-04B1672EAD32}" styleName="淡色スタイル 2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2838BEF-8BB2-4498-84A7-C5851F593DF1}" styleName="中間スタイル 4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96" autoAdjust="0"/>
    <p:restoredTop sz="88617" autoAdjust="0"/>
  </p:normalViewPr>
  <p:slideViewPr>
    <p:cSldViewPr snapToGrid="0" snapToObjects="1" showGuides="1">
      <p:cViewPr>
        <p:scale>
          <a:sx n="90" d="100"/>
          <a:sy n="90" d="100"/>
        </p:scale>
        <p:origin x="12" y="44"/>
      </p:cViewPr>
      <p:guideLst>
        <p:guide orient="horz"/>
        <p:guide pos="57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C644C-156B-6340-9050-F628BC6F59EE}" type="datetimeFigureOut">
              <a:rPr kumimoji="1" lang="ja-JP" altLang="en-US" smtClean="0"/>
              <a:t>2022/3/2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267304-EC16-1948-B4EC-4AA6AD4FDF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15579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022579-AF1B-0D4E-847B-7B03C1E89BF0}" type="datetimeFigureOut">
              <a:rPr kumimoji="1" lang="ja-JP" altLang="en-US" smtClean="0"/>
              <a:t>2022/3/2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6A5AFC-0313-244E-A5A2-5096E4321F4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12904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  <a:p>
            <a:r>
              <a:rPr lang="en-US" altLang="ja-JP" dirty="0"/>
              <a:t>https://jp.techcrunch.com/2022/02/17/2022-02-16-aws-brings-its-local-zone-mini-data-centers-to-32-new-cities/</a:t>
            </a:r>
          </a:p>
          <a:p>
            <a:r>
              <a:rPr lang="en-US" altLang="ja-JP" dirty="0"/>
              <a:t>https://aws.amazon.com/jp/about-aws/global-infrastructure/localzones/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A5AFC-0313-244E-A5A2-5096E4321F46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8630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https://www.fse.sci.waseda.ac.jp/20191203-kawanishi/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A5AFC-0313-244E-A5A2-5096E4321F46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0024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https://www.submarinecablemap.com/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A5AFC-0313-244E-A5A2-5096E4321F46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9479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https://xtech.nikkei.com/atcl/nxt/column/18/01943/00001/</a:t>
            </a:r>
          </a:p>
          <a:p>
            <a:r>
              <a:rPr kumimoji="1" lang="en-US" altLang="ja-JP" dirty="0"/>
              <a:t>https://jp.wsj.com/articles/google-amazon-meta-and-microsoft-weave-a-fiber-optic-web-of-power-11642484695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A5AFC-0313-244E-A5A2-5096E4321F46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70289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https://www.nikkei.com/article/DGXMZO65807410U0A101C2X12000/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A5AFC-0313-244E-A5A2-5096E4321F46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30169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https://jp.techcrunch.com/2017/02/15/20170214google-launches-cloud-spanner-a-new-globally-distributed-database-service/</a:t>
            </a:r>
          </a:p>
          <a:p>
            <a:r>
              <a:rPr kumimoji="1" lang="en-US" altLang="ja-JP" dirty="0"/>
              <a:t>https://azure.microsoft.com/ja-jp/services/cosmos-db/#overview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6A5AFC-0313-244E-A5A2-5096E4321F46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6220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 userDrawn="1"/>
        </p:nvSpPr>
        <p:spPr>
          <a:xfrm flipV="1">
            <a:off x="685800" y="2276971"/>
            <a:ext cx="7772400" cy="933083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276971"/>
            <a:ext cx="7772400" cy="933083"/>
          </a:xfrm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kumimoji="1" lang="ja-JP" altLang="en-US"/>
              <a:t>マスター タイトルの書式設定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72400" cy="56600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  <a:endParaRPr kumimoji="1" lang="ja-JP" altLang="en-US" dirty="0"/>
          </a:p>
        </p:txBody>
      </p:sp>
      <p:sp>
        <p:nvSpPr>
          <p:cNvPr id="10" name="正方形/長方形 9"/>
          <p:cNvSpPr/>
          <p:nvPr userDrawn="1"/>
        </p:nvSpPr>
        <p:spPr>
          <a:xfrm flipV="1">
            <a:off x="0" y="-1"/>
            <a:ext cx="244235" cy="237265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 userDrawn="1"/>
        </p:nvSpPr>
        <p:spPr>
          <a:xfrm flipV="1">
            <a:off x="0" y="6662718"/>
            <a:ext cx="9144000" cy="201893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 userDrawn="1"/>
        </p:nvSpPr>
        <p:spPr>
          <a:xfrm flipV="1">
            <a:off x="244236" y="0"/>
            <a:ext cx="244235" cy="237265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図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885" y="6717943"/>
            <a:ext cx="639634" cy="95299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2723" y="6719347"/>
            <a:ext cx="401579" cy="103634"/>
          </a:xfrm>
          <a:prstGeom prst="rect">
            <a:avLst/>
          </a:prstGeom>
        </p:spPr>
      </p:pic>
      <p:sp>
        <p:nvSpPr>
          <p:cNvPr id="22" name="正方形/長方形 21"/>
          <p:cNvSpPr/>
          <p:nvPr userDrawn="1"/>
        </p:nvSpPr>
        <p:spPr>
          <a:xfrm flipH="1" flipV="1">
            <a:off x="9059333" y="-2"/>
            <a:ext cx="97309" cy="6858002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 userDrawn="1"/>
        </p:nvSpPr>
        <p:spPr>
          <a:xfrm flipV="1">
            <a:off x="9059334" y="6662710"/>
            <a:ext cx="97896" cy="201897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 descr="単独LOGO01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204" y="5560175"/>
            <a:ext cx="987996" cy="108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21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7437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0" y="6658020"/>
            <a:ext cx="1095570" cy="199979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7974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386068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2147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>
          <a:xfrm>
            <a:off x="0" y="6658020"/>
            <a:ext cx="1095570" cy="199979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7100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>
          <a:xfrm>
            <a:off x="0" y="6658020"/>
            <a:ext cx="1095570" cy="199979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5828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959072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3683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2703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/>
              <a:t>プレースホルダーまでドラッグするかアイコンをクリックして図を追加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CC5D-A65D-5946-99B5-645367A96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711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4162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976974"/>
            <a:ext cx="8229600" cy="5149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74619" y="6708204"/>
            <a:ext cx="639634" cy="95299"/>
          </a:xfrm>
          <a:prstGeom prst="rect">
            <a:avLst/>
          </a:prstGeom>
        </p:spPr>
      </p:pic>
      <p:sp>
        <p:nvSpPr>
          <p:cNvPr id="16" name="正方形/長方形 15"/>
          <p:cNvSpPr/>
          <p:nvPr/>
        </p:nvSpPr>
        <p:spPr>
          <a:xfrm flipV="1">
            <a:off x="0" y="6662718"/>
            <a:ext cx="9144000" cy="201893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 flipV="1">
            <a:off x="9065846" y="6662710"/>
            <a:ext cx="91383" cy="201897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" name="直線コネクタ 4"/>
          <p:cNvCxnSpPr/>
          <p:nvPr/>
        </p:nvCxnSpPr>
        <p:spPr>
          <a:xfrm>
            <a:off x="457200" y="703900"/>
            <a:ext cx="8686800" cy="6498"/>
          </a:xfrm>
          <a:prstGeom prst="line">
            <a:avLst/>
          </a:prstGeom>
          <a:ln w="12700" cmpd="sng">
            <a:solidFill>
              <a:srgbClr val="33AC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>
            <a:off x="0" y="703900"/>
            <a:ext cx="457200" cy="0"/>
          </a:xfrm>
          <a:prstGeom prst="line">
            <a:avLst/>
          </a:prstGeom>
          <a:ln w="12700" cmpd="sng"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932246" y="6651702"/>
            <a:ext cx="2133600" cy="217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  <a:latin typeface="American Typewriter"/>
                <a:cs typeface="American Typewriter"/>
              </a:defRPr>
            </a:lvl1pPr>
          </a:lstStyle>
          <a:p>
            <a:fld id="{8FF8CC5D-A65D-5946-99B5-645367A967AD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76234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kumimoji="1" sz="2800" kern="1200">
          <a:solidFill>
            <a:srgbClr val="7F7F7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Relationship Id="rId14" Type="http://schemas.openxmlformats.org/officeDocument/2006/relationships/image" Target="../media/image17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sv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11" Type="http://schemas.openxmlformats.org/officeDocument/2006/relationships/image" Target="../media/image27.svg"/><Relationship Id="rId5" Type="http://schemas.openxmlformats.org/officeDocument/2006/relationships/image" Target="../media/image21.svg"/><Relationship Id="rId15" Type="http://schemas.openxmlformats.org/officeDocument/2006/relationships/image" Target="../media/image31.sv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svg"/><Relationship Id="rId1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sv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11" Type="http://schemas.openxmlformats.org/officeDocument/2006/relationships/image" Target="../media/image27.svg"/><Relationship Id="rId5" Type="http://schemas.openxmlformats.org/officeDocument/2006/relationships/image" Target="../media/image21.svg"/><Relationship Id="rId15" Type="http://schemas.openxmlformats.org/officeDocument/2006/relationships/image" Target="../media/image31.sv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svg"/><Relationship Id="rId1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830355" y="2775338"/>
            <a:ext cx="7499634" cy="1307324"/>
          </a:xfrm>
          <a:prstGeom prst="rect">
            <a:avLst/>
          </a:prstGeom>
          <a:solidFill>
            <a:srgbClr val="33ACB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solidFill>
                  <a:srgbClr val="FFFFFF"/>
                </a:solidFill>
                <a:effectLst/>
                <a:latin typeface="+mj-lt"/>
                <a:ea typeface="+mj-ea"/>
                <a:cs typeface="Arial"/>
              </a:rPr>
              <a:t>レイテンシ</a:t>
            </a:r>
            <a:endParaRPr lang="en-US" altLang="ja-JP" sz="2800" dirty="0">
              <a:solidFill>
                <a:srgbClr val="FFFFFF"/>
              </a:solidFill>
              <a:effectLst/>
              <a:latin typeface="+mj-lt"/>
              <a:ea typeface="+mj-ea"/>
              <a:cs typeface="Arial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830354" y="2775338"/>
            <a:ext cx="83270" cy="1307324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en-US" altLang="ja-JP" sz="2400" dirty="0">
              <a:solidFill>
                <a:srgbClr val="FFFFFF"/>
              </a:solidFill>
              <a:effectLst/>
              <a:latin typeface="Arial"/>
              <a:ea typeface="HGP創英角ｺﾞｼｯｸUB" pitchFamily="50" charset="-128"/>
              <a:cs typeface="Arial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793523" y="5715176"/>
            <a:ext cx="45364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200" dirty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株式会社アプライド・マーケティング</a:t>
            </a:r>
            <a:endParaRPr kumimoji="1" lang="en-US" altLang="ja-JP" sz="1200" dirty="0">
              <a:latin typeface="Century Gothic" panose="020B0502020202020204" pitchFamily="34" charset="0"/>
              <a:ea typeface="HG丸ｺﾞｼｯｸM-PRO" panose="020F0600000000000000" pitchFamily="50" charset="-128"/>
            </a:endParaRPr>
          </a:p>
          <a:p>
            <a:pPr algn="r"/>
            <a:r>
              <a:rPr lang="ja-JP" altLang="en-US" sz="1200" dirty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大越 章司</a:t>
            </a:r>
            <a:endParaRPr lang="en-US" altLang="ja-JP" sz="1200" dirty="0">
              <a:latin typeface="Century Gothic" panose="020B0502020202020204" pitchFamily="34" charset="0"/>
              <a:ea typeface="HG丸ｺﾞｼｯｸM-PRO" panose="020F0600000000000000" pitchFamily="50" charset="-128"/>
            </a:endParaRPr>
          </a:p>
          <a:p>
            <a:pPr algn="r"/>
            <a:r>
              <a:rPr lang="en-US" altLang="ja-JP" sz="1200" dirty="0">
                <a:latin typeface="Century Gothic" panose="020B0502020202020204" pitchFamily="34" charset="0"/>
                <a:ea typeface="HG丸ｺﾞｼｯｸM-PRO" panose="020F0600000000000000" pitchFamily="50" charset="-128"/>
              </a:rPr>
              <a:t>shoji@appliedmarketing.co.jp</a:t>
            </a:r>
          </a:p>
        </p:txBody>
      </p:sp>
    </p:spTree>
    <p:extLst>
      <p:ext uri="{BB962C8B-B14F-4D97-AF65-F5344CB8AC3E}">
        <p14:creationId xmlns:p14="http://schemas.microsoft.com/office/powerpoint/2010/main" val="1603877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6E5DD3-5083-460D-84F2-B782E0B05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分散</a:t>
            </a:r>
            <a:r>
              <a:rPr kumimoji="1" lang="en-US" altLang="ja-JP" dirty="0"/>
              <a:t>DB</a:t>
            </a:r>
            <a:r>
              <a:rPr kumimoji="1" lang="ja-JP" altLang="en-US" dirty="0"/>
              <a:t>がクラウドに向かない問題への取り組み</a:t>
            </a:r>
          </a:p>
        </p:txBody>
      </p:sp>
      <p:grpSp>
        <p:nvGrpSpPr>
          <p:cNvPr id="42" name="グループ化 41">
            <a:extLst>
              <a:ext uri="{FF2B5EF4-FFF2-40B4-BE49-F238E27FC236}">
                <a16:creationId xmlns:a16="http://schemas.microsoft.com/office/drawing/2014/main" id="{2961614D-6431-46F2-A729-E75A0E61FA12}"/>
              </a:ext>
            </a:extLst>
          </p:cNvPr>
          <p:cNvGrpSpPr/>
          <p:nvPr/>
        </p:nvGrpSpPr>
        <p:grpSpPr>
          <a:xfrm>
            <a:off x="1480107" y="1551075"/>
            <a:ext cx="426822" cy="1557629"/>
            <a:chOff x="1480107" y="1551075"/>
            <a:chExt cx="426822" cy="1557629"/>
          </a:xfrm>
        </p:grpSpPr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DE461FB5-0C50-4D58-B536-25580D72C024}"/>
                </a:ext>
              </a:extLst>
            </p:cNvPr>
            <p:cNvCxnSpPr/>
            <p:nvPr/>
          </p:nvCxnSpPr>
          <p:spPr bwMode="auto">
            <a:xfrm>
              <a:off x="1693518" y="1845141"/>
              <a:ext cx="0" cy="1047539"/>
            </a:xfrm>
            <a:prstGeom prst="line">
              <a:avLst/>
            </a:prstGeom>
            <a:solidFill>
              <a:schemeClr val="bg1"/>
            </a:solidFill>
            <a:ln w="38100" cap="rnd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" name="円柱 8">
              <a:extLst>
                <a:ext uri="{FF2B5EF4-FFF2-40B4-BE49-F238E27FC236}">
                  <a16:creationId xmlns:a16="http://schemas.microsoft.com/office/drawing/2014/main" id="{3DB5683C-5A47-4F5C-9F02-CC909487A143}"/>
                </a:ext>
              </a:extLst>
            </p:cNvPr>
            <p:cNvSpPr/>
            <p:nvPr/>
          </p:nvSpPr>
          <p:spPr bwMode="auto">
            <a:xfrm>
              <a:off x="1549502" y="2676656"/>
              <a:ext cx="288032" cy="432048"/>
            </a:xfrm>
            <a:prstGeom prst="can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400" b="0" i="0" u="none" strike="noStrike" cap="none" normalizeH="0">
                <a:ln>
                  <a:noFill/>
                </a:ln>
                <a:solidFill>
                  <a:srgbClr val="484848"/>
                </a:solidFill>
                <a:effectLst/>
                <a:latin typeface="+mn-lt"/>
                <a:ea typeface="+mn-ea"/>
              </a:endParaRPr>
            </a:p>
          </p:txBody>
        </p:sp>
        <p:sp>
          <p:nvSpPr>
            <p:cNvPr id="10" name="直方体 9">
              <a:extLst>
                <a:ext uri="{FF2B5EF4-FFF2-40B4-BE49-F238E27FC236}">
                  <a16:creationId xmlns:a16="http://schemas.microsoft.com/office/drawing/2014/main" id="{7D8E9870-47DD-46FD-9DA1-2C7A220E05A0}"/>
                </a:ext>
              </a:extLst>
            </p:cNvPr>
            <p:cNvSpPr/>
            <p:nvPr/>
          </p:nvSpPr>
          <p:spPr bwMode="auto">
            <a:xfrm>
              <a:off x="1480107" y="1551075"/>
              <a:ext cx="426822" cy="504056"/>
            </a:xfrm>
            <a:prstGeom prst="cube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spcBef>
                  <a:spcPct val="20000"/>
                </a:spcBef>
              </a:pPr>
              <a:endParaRPr kumimoji="0" lang="ja-JP" altLang="en-US" sz="2000" dirty="0">
                <a:latin typeface="+mn-lt"/>
                <a:ea typeface="+mn-ea"/>
              </a:endParaRPr>
            </a:p>
          </p:txBody>
        </p:sp>
      </p:grpSp>
      <p:grpSp>
        <p:nvGrpSpPr>
          <p:cNvPr id="43" name="グループ化 42">
            <a:extLst>
              <a:ext uri="{FF2B5EF4-FFF2-40B4-BE49-F238E27FC236}">
                <a16:creationId xmlns:a16="http://schemas.microsoft.com/office/drawing/2014/main" id="{8C4E277A-DE79-4B8F-BA23-DE0FDACE8F68}"/>
              </a:ext>
            </a:extLst>
          </p:cNvPr>
          <p:cNvGrpSpPr/>
          <p:nvPr/>
        </p:nvGrpSpPr>
        <p:grpSpPr>
          <a:xfrm>
            <a:off x="5085735" y="1551075"/>
            <a:ext cx="426822" cy="1515591"/>
            <a:chOff x="5085735" y="1551075"/>
            <a:chExt cx="426822" cy="1515591"/>
          </a:xfrm>
        </p:grpSpPr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D8856A59-4A23-4EC5-8AA0-F6FF644230CB}"/>
                </a:ext>
              </a:extLst>
            </p:cNvPr>
            <p:cNvCxnSpPr/>
            <p:nvPr/>
          </p:nvCxnSpPr>
          <p:spPr bwMode="auto">
            <a:xfrm>
              <a:off x="5299146" y="1803103"/>
              <a:ext cx="0" cy="1047539"/>
            </a:xfrm>
            <a:prstGeom prst="line">
              <a:avLst/>
            </a:prstGeom>
            <a:solidFill>
              <a:schemeClr val="bg1"/>
            </a:solidFill>
            <a:ln w="38100" cap="rnd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" name="円柱 13">
              <a:extLst>
                <a:ext uri="{FF2B5EF4-FFF2-40B4-BE49-F238E27FC236}">
                  <a16:creationId xmlns:a16="http://schemas.microsoft.com/office/drawing/2014/main" id="{FA3F56D1-DC06-4319-B5B1-0B9E526D2756}"/>
                </a:ext>
              </a:extLst>
            </p:cNvPr>
            <p:cNvSpPr/>
            <p:nvPr/>
          </p:nvSpPr>
          <p:spPr bwMode="auto">
            <a:xfrm>
              <a:off x="5155130" y="2634618"/>
              <a:ext cx="288032" cy="432048"/>
            </a:xfrm>
            <a:prstGeom prst="can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400" b="0" i="0" u="none" strike="noStrike" cap="none" normalizeH="0">
                <a:ln>
                  <a:noFill/>
                </a:ln>
                <a:solidFill>
                  <a:srgbClr val="484848"/>
                </a:solidFill>
                <a:effectLst/>
                <a:latin typeface="+mn-lt"/>
                <a:ea typeface="+mn-ea"/>
              </a:endParaRPr>
            </a:p>
          </p:txBody>
        </p:sp>
        <p:sp>
          <p:nvSpPr>
            <p:cNvPr id="17" name="直方体 16">
              <a:extLst>
                <a:ext uri="{FF2B5EF4-FFF2-40B4-BE49-F238E27FC236}">
                  <a16:creationId xmlns:a16="http://schemas.microsoft.com/office/drawing/2014/main" id="{2A8B8CC1-3ADC-475E-BA00-EE63C53A2E73}"/>
                </a:ext>
              </a:extLst>
            </p:cNvPr>
            <p:cNvSpPr/>
            <p:nvPr/>
          </p:nvSpPr>
          <p:spPr bwMode="auto">
            <a:xfrm>
              <a:off x="5085735" y="1551075"/>
              <a:ext cx="426822" cy="504056"/>
            </a:xfrm>
            <a:prstGeom prst="cube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spcBef>
                  <a:spcPct val="20000"/>
                </a:spcBef>
              </a:pPr>
              <a:endParaRPr kumimoji="0" lang="ja-JP" altLang="en-US" sz="2000" dirty="0">
                <a:latin typeface="+mn-lt"/>
                <a:ea typeface="+mn-ea"/>
              </a:endParaRPr>
            </a:p>
          </p:txBody>
        </p:sp>
      </p:grpSp>
      <p:grpSp>
        <p:nvGrpSpPr>
          <p:cNvPr id="47" name="グループ化 46">
            <a:extLst>
              <a:ext uri="{FF2B5EF4-FFF2-40B4-BE49-F238E27FC236}">
                <a16:creationId xmlns:a16="http://schemas.microsoft.com/office/drawing/2014/main" id="{C800567E-57CE-4AFF-A5AA-8713B5701B7E}"/>
              </a:ext>
            </a:extLst>
          </p:cNvPr>
          <p:cNvGrpSpPr/>
          <p:nvPr/>
        </p:nvGrpSpPr>
        <p:grpSpPr>
          <a:xfrm>
            <a:off x="6307258" y="1553045"/>
            <a:ext cx="426822" cy="1515591"/>
            <a:chOff x="6307258" y="1553045"/>
            <a:chExt cx="426822" cy="1515591"/>
          </a:xfrm>
        </p:grpSpPr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D097A030-DF12-471F-9C12-06A6C7C8CC0B}"/>
                </a:ext>
              </a:extLst>
            </p:cNvPr>
            <p:cNvCxnSpPr/>
            <p:nvPr/>
          </p:nvCxnSpPr>
          <p:spPr bwMode="auto">
            <a:xfrm>
              <a:off x="6520669" y="1805073"/>
              <a:ext cx="0" cy="1047539"/>
            </a:xfrm>
            <a:prstGeom prst="line">
              <a:avLst/>
            </a:prstGeom>
            <a:solidFill>
              <a:schemeClr val="bg1"/>
            </a:solidFill>
            <a:ln w="38100" cap="rnd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" name="円柱 15">
              <a:extLst>
                <a:ext uri="{FF2B5EF4-FFF2-40B4-BE49-F238E27FC236}">
                  <a16:creationId xmlns:a16="http://schemas.microsoft.com/office/drawing/2014/main" id="{1255897F-0339-4917-893A-AD4DE686E7A9}"/>
                </a:ext>
              </a:extLst>
            </p:cNvPr>
            <p:cNvSpPr/>
            <p:nvPr/>
          </p:nvSpPr>
          <p:spPr bwMode="auto">
            <a:xfrm>
              <a:off x="6376653" y="2636588"/>
              <a:ext cx="288032" cy="432048"/>
            </a:xfrm>
            <a:prstGeom prst="can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400" b="0" i="0" u="none" strike="noStrike" cap="none" normalizeH="0">
                <a:ln>
                  <a:noFill/>
                </a:ln>
                <a:solidFill>
                  <a:srgbClr val="484848"/>
                </a:solidFill>
                <a:effectLst/>
                <a:latin typeface="+mn-lt"/>
                <a:ea typeface="+mn-ea"/>
              </a:endParaRPr>
            </a:p>
          </p:txBody>
        </p:sp>
        <p:sp>
          <p:nvSpPr>
            <p:cNvPr id="18" name="直方体 17">
              <a:extLst>
                <a:ext uri="{FF2B5EF4-FFF2-40B4-BE49-F238E27FC236}">
                  <a16:creationId xmlns:a16="http://schemas.microsoft.com/office/drawing/2014/main" id="{52C97069-584B-4DF7-95ED-FB6B2CC83CDA}"/>
                </a:ext>
              </a:extLst>
            </p:cNvPr>
            <p:cNvSpPr/>
            <p:nvPr/>
          </p:nvSpPr>
          <p:spPr bwMode="auto">
            <a:xfrm>
              <a:off x="6307258" y="1553045"/>
              <a:ext cx="426822" cy="504056"/>
            </a:xfrm>
            <a:prstGeom prst="cube">
              <a:avLst/>
            </a:prstGeom>
            <a:solidFill>
              <a:schemeClr val="accent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spcBef>
                  <a:spcPct val="20000"/>
                </a:spcBef>
              </a:pPr>
              <a:endParaRPr kumimoji="0" lang="ja-JP" altLang="en-US" sz="2000" dirty="0">
                <a:latin typeface="+mn-lt"/>
                <a:ea typeface="+mn-ea"/>
              </a:endParaRPr>
            </a:p>
          </p:txBody>
        </p:sp>
      </p:grpSp>
      <p:grpSp>
        <p:nvGrpSpPr>
          <p:cNvPr id="45" name="グループ化 44">
            <a:extLst>
              <a:ext uri="{FF2B5EF4-FFF2-40B4-BE49-F238E27FC236}">
                <a16:creationId xmlns:a16="http://schemas.microsoft.com/office/drawing/2014/main" id="{DE4AFC18-EE07-4258-85C4-775DEBFD33FF}"/>
              </a:ext>
            </a:extLst>
          </p:cNvPr>
          <p:cNvGrpSpPr/>
          <p:nvPr/>
        </p:nvGrpSpPr>
        <p:grpSpPr>
          <a:xfrm>
            <a:off x="1906929" y="1295164"/>
            <a:ext cx="1010896" cy="454586"/>
            <a:chOff x="1906929" y="1295164"/>
            <a:chExt cx="1010896" cy="454586"/>
          </a:xfrm>
        </p:grpSpPr>
        <p:pic>
          <p:nvPicPr>
            <p:cNvPr id="21" name="グラフィックス 20">
              <a:extLst>
                <a:ext uri="{FF2B5EF4-FFF2-40B4-BE49-F238E27FC236}">
                  <a16:creationId xmlns:a16="http://schemas.microsoft.com/office/drawing/2014/main" id="{8D32BAD6-6B8B-43F1-9A99-190BBB1914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485434" y="1295164"/>
              <a:ext cx="432391" cy="432391"/>
            </a:xfrm>
            <a:prstGeom prst="rect">
              <a:avLst/>
            </a:prstGeom>
          </p:spPr>
        </p:pic>
        <p:cxnSp>
          <p:nvCxnSpPr>
            <p:cNvPr id="24" name="直線矢印コネクタ 23">
              <a:extLst>
                <a:ext uri="{FF2B5EF4-FFF2-40B4-BE49-F238E27FC236}">
                  <a16:creationId xmlns:a16="http://schemas.microsoft.com/office/drawing/2014/main" id="{B6BE3946-4E3F-4501-BB23-E08750D22D33}"/>
                </a:ext>
              </a:extLst>
            </p:cNvPr>
            <p:cNvCxnSpPr>
              <a:stCxn id="21" idx="1"/>
              <a:endCxn id="10" idx="5"/>
            </p:cNvCxnSpPr>
            <p:nvPr/>
          </p:nvCxnSpPr>
          <p:spPr>
            <a:xfrm flipH="1">
              <a:off x="1906929" y="1511360"/>
              <a:ext cx="578505" cy="238390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グループ化 45">
            <a:extLst>
              <a:ext uri="{FF2B5EF4-FFF2-40B4-BE49-F238E27FC236}">
                <a16:creationId xmlns:a16="http://schemas.microsoft.com/office/drawing/2014/main" id="{696F29E0-B4D3-4F5C-B073-18A12B69F796}"/>
              </a:ext>
            </a:extLst>
          </p:cNvPr>
          <p:cNvGrpSpPr/>
          <p:nvPr/>
        </p:nvGrpSpPr>
        <p:grpSpPr>
          <a:xfrm>
            <a:off x="1906929" y="1749750"/>
            <a:ext cx="1010896" cy="631329"/>
            <a:chOff x="1906929" y="1749750"/>
            <a:chExt cx="1010896" cy="631329"/>
          </a:xfrm>
        </p:grpSpPr>
        <p:pic>
          <p:nvPicPr>
            <p:cNvPr id="22" name="グラフィックス 21">
              <a:extLst>
                <a:ext uri="{FF2B5EF4-FFF2-40B4-BE49-F238E27FC236}">
                  <a16:creationId xmlns:a16="http://schemas.microsoft.com/office/drawing/2014/main" id="{50BEB15E-BFD5-4E3F-83EC-DF8A8A115A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485434" y="1948688"/>
              <a:ext cx="432391" cy="432391"/>
            </a:xfrm>
            <a:prstGeom prst="rect">
              <a:avLst/>
            </a:prstGeom>
          </p:spPr>
        </p:pic>
        <p:cxnSp>
          <p:nvCxnSpPr>
            <p:cNvPr id="25" name="直線矢印コネクタ 24">
              <a:extLst>
                <a:ext uri="{FF2B5EF4-FFF2-40B4-BE49-F238E27FC236}">
                  <a16:creationId xmlns:a16="http://schemas.microsoft.com/office/drawing/2014/main" id="{BB664937-F13C-45EC-943D-E74BC29108E4}"/>
                </a:ext>
              </a:extLst>
            </p:cNvPr>
            <p:cNvCxnSpPr>
              <a:cxnSpLocks/>
              <a:stCxn id="22" idx="1"/>
              <a:endCxn id="10" idx="5"/>
            </p:cNvCxnSpPr>
            <p:nvPr/>
          </p:nvCxnSpPr>
          <p:spPr>
            <a:xfrm flipH="1" flipV="1">
              <a:off x="1906929" y="1749750"/>
              <a:ext cx="578505" cy="415134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十字形 27">
            <a:extLst>
              <a:ext uri="{FF2B5EF4-FFF2-40B4-BE49-F238E27FC236}">
                <a16:creationId xmlns:a16="http://schemas.microsoft.com/office/drawing/2014/main" id="{51F351A8-2CFB-4212-A8E2-7BF1C9806DD9}"/>
              </a:ext>
            </a:extLst>
          </p:cNvPr>
          <p:cNvSpPr/>
          <p:nvPr/>
        </p:nvSpPr>
        <p:spPr>
          <a:xfrm rot="2700000">
            <a:off x="1978231" y="1747494"/>
            <a:ext cx="543925" cy="543925"/>
          </a:xfrm>
          <a:prstGeom prst="plus">
            <a:avLst>
              <a:gd name="adj" fmla="val 44548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000">
              <a:solidFill>
                <a:schemeClr val="bg1"/>
              </a:solidFill>
            </a:endParaRPr>
          </a:p>
        </p:txBody>
      </p:sp>
      <p:grpSp>
        <p:nvGrpSpPr>
          <p:cNvPr id="48" name="グループ化 47">
            <a:extLst>
              <a:ext uri="{FF2B5EF4-FFF2-40B4-BE49-F238E27FC236}">
                <a16:creationId xmlns:a16="http://schemas.microsoft.com/office/drawing/2014/main" id="{40F2D78B-C986-474B-85B5-02434EC641CB}"/>
              </a:ext>
            </a:extLst>
          </p:cNvPr>
          <p:cNvGrpSpPr/>
          <p:nvPr/>
        </p:nvGrpSpPr>
        <p:grpSpPr>
          <a:xfrm>
            <a:off x="4220953" y="1576468"/>
            <a:ext cx="864782" cy="432391"/>
            <a:chOff x="4220953" y="1576468"/>
            <a:chExt cx="864782" cy="432391"/>
          </a:xfrm>
        </p:grpSpPr>
        <p:pic>
          <p:nvPicPr>
            <p:cNvPr id="29" name="グラフィックス 28">
              <a:extLst>
                <a:ext uri="{FF2B5EF4-FFF2-40B4-BE49-F238E27FC236}">
                  <a16:creationId xmlns:a16="http://schemas.microsoft.com/office/drawing/2014/main" id="{ABD847C1-6F40-4CC5-BF98-4CF60B9A5C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220953" y="1576468"/>
              <a:ext cx="432391" cy="432391"/>
            </a:xfrm>
            <a:prstGeom prst="rect">
              <a:avLst/>
            </a:prstGeom>
          </p:spPr>
        </p:pic>
        <p:cxnSp>
          <p:nvCxnSpPr>
            <p:cNvPr id="31" name="直線矢印コネクタ 30">
              <a:extLst>
                <a:ext uri="{FF2B5EF4-FFF2-40B4-BE49-F238E27FC236}">
                  <a16:creationId xmlns:a16="http://schemas.microsoft.com/office/drawing/2014/main" id="{EC62F42E-F66A-41A2-9F92-08E14C9ED97D}"/>
                </a:ext>
              </a:extLst>
            </p:cNvPr>
            <p:cNvCxnSpPr>
              <a:cxnSpLocks/>
              <a:stCxn id="29" idx="3"/>
            </p:cNvCxnSpPr>
            <p:nvPr/>
          </p:nvCxnSpPr>
          <p:spPr>
            <a:xfrm>
              <a:off x="4653344" y="1792664"/>
              <a:ext cx="432391" cy="0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グループ化 48">
            <a:extLst>
              <a:ext uri="{FF2B5EF4-FFF2-40B4-BE49-F238E27FC236}">
                <a16:creationId xmlns:a16="http://schemas.microsoft.com/office/drawing/2014/main" id="{2A1EB507-5041-4329-A10E-D2217A0382F5}"/>
              </a:ext>
            </a:extLst>
          </p:cNvPr>
          <p:cNvGrpSpPr/>
          <p:nvPr/>
        </p:nvGrpSpPr>
        <p:grpSpPr>
          <a:xfrm>
            <a:off x="6734080" y="1580325"/>
            <a:ext cx="864907" cy="432391"/>
            <a:chOff x="6734080" y="1580325"/>
            <a:chExt cx="864907" cy="432391"/>
          </a:xfrm>
        </p:grpSpPr>
        <p:pic>
          <p:nvPicPr>
            <p:cNvPr id="30" name="グラフィックス 29">
              <a:extLst>
                <a:ext uri="{FF2B5EF4-FFF2-40B4-BE49-F238E27FC236}">
                  <a16:creationId xmlns:a16="http://schemas.microsoft.com/office/drawing/2014/main" id="{ED5AFE34-E8A3-4FC0-9939-09D9C9E670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166596" y="1580325"/>
              <a:ext cx="432391" cy="432391"/>
            </a:xfrm>
            <a:prstGeom prst="rect">
              <a:avLst/>
            </a:prstGeom>
          </p:spPr>
        </p:pic>
        <p:cxnSp>
          <p:nvCxnSpPr>
            <p:cNvPr id="35" name="直線矢印コネクタ 34">
              <a:extLst>
                <a:ext uri="{FF2B5EF4-FFF2-40B4-BE49-F238E27FC236}">
                  <a16:creationId xmlns:a16="http://schemas.microsoft.com/office/drawing/2014/main" id="{34F1791A-6BFB-4C74-A10A-46F01230996C}"/>
                </a:ext>
              </a:extLst>
            </p:cNvPr>
            <p:cNvCxnSpPr>
              <a:cxnSpLocks/>
              <a:stCxn id="30" idx="1"/>
            </p:cNvCxnSpPr>
            <p:nvPr/>
          </p:nvCxnSpPr>
          <p:spPr>
            <a:xfrm flipH="1">
              <a:off x="6734080" y="1796521"/>
              <a:ext cx="432516" cy="0"/>
            </a:xfrm>
            <a:prstGeom prst="straightConnector1">
              <a:avLst/>
            </a:prstGeom>
            <a:ln>
              <a:solidFill>
                <a:schemeClr val="accent5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0" name="直線矢印コネクタ 39">
            <a:extLst>
              <a:ext uri="{FF2B5EF4-FFF2-40B4-BE49-F238E27FC236}">
                <a16:creationId xmlns:a16="http://schemas.microsoft.com/office/drawing/2014/main" id="{93F8C80F-6318-46D8-B21B-709A7411701B}"/>
              </a:ext>
            </a:extLst>
          </p:cNvPr>
          <p:cNvCxnSpPr/>
          <p:nvPr/>
        </p:nvCxnSpPr>
        <p:spPr>
          <a:xfrm>
            <a:off x="5512557" y="1805073"/>
            <a:ext cx="794701" cy="0"/>
          </a:xfrm>
          <a:prstGeom prst="straightConnector1">
            <a:avLst/>
          </a:prstGeom>
          <a:ln>
            <a:solidFill>
              <a:schemeClr val="accent6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図 3">
            <a:extLst>
              <a:ext uri="{FF2B5EF4-FFF2-40B4-BE49-F238E27FC236}">
                <a16:creationId xmlns:a16="http://schemas.microsoft.com/office/drawing/2014/main" id="{C1C7F712-AC8E-491A-9FA6-3FDF4B2A5A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2439679"/>
            <a:ext cx="7108625" cy="276489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9D573109-CD15-4286-AE0F-C1571B9D5D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1621" y="3032211"/>
            <a:ext cx="7048227" cy="333012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77511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7A1AD19-6C36-406D-B2FC-26011C22E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AWS</a:t>
            </a:r>
            <a:r>
              <a:rPr kumimoji="1" lang="ja-JP" altLang="en-US" dirty="0"/>
              <a:t>が</a:t>
            </a:r>
            <a:r>
              <a:rPr kumimoji="1" lang="en-US" altLang="ja-JP" dirty="0"/>
              <a:t>Local Zones</a:t>
            </a:r>
            <a:r>
              <a:rPr kumimoji="1" lang="ja-JP" altLang="en-US" dirty="0"/>
              <a:t>を拡大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836BEF3F-C20C-48F4-B3AE-F66C8AB29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237" y="964269"/>
            <a:ext cx="7518990" cy="360064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992C2A01-FE9A-4FC3-92D1-17A2198E2CF7}"/>
              </a:ext>
            </a:extLst>
          </p:cNvPr>
          <p:cNvSpPr/>
          <p:nvPr/>
        </p:nvSpPr>
        <p:spPr>
          <a:xfrm>
            <a:off x="480237" y="4666966"/>
            <a:ext cx="2404730" cy="1183599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chemeClr val="bg1"/>
                </a:solidFill>
              </a:rPr>
              <a:t>人口密集地に隣接</a:t>
            </a:r>
            <a:br>
              <a:rPr kumimoji="1" lang="en-US" altLang="ja-JP" sz="2000" dirty="0">
                <a:solidFill>
                  <a:schemeClr val="bg1"/>
                </a:solidFill>
              </a:rPr>
            </a:br>
            <a:r>
              <a:rPr kumimoji="1" lang="ja-JP" altLang="en-US" sz="2000" dirty="0">
                <a:solidFill>
                  <a:schemeClr val="bg1"/>
                </a:solidFill>
              </a:rPr>
              <a:t>した</a:t>
            </a:r>
            <a:r>
              <a:rPr kumimoji="1" lang="en-US" altLang="ja-JP" sz="2000" dirty="0">
                <a:solidFill>
                  <a:schemeClr val="bg1"/>
                </a:solidFill>
              </a:rPr>
              <a:t>DC</a:t>
            </a:r>
            <a:r>
              <a:rPr kumimoji="1" lang="ja-JP" altLang="en-US" sz="2000" dirty="0">
                <a:solidFill>
                  <a:schemeClr val="bg1"/>
                </a:solidFill>
              </a:rPr>
              <a:t>で低い</a:t>
            </a:r>
            <a:br>
              <a:rPr kumimoji="1" lang="en-US" altLang="ja-JP" sz="2000" dirty="0">
                <a:solidFill>
                  <a:schemeClr val="bg1"/>
                </a:solidFill>
              </a:rPr>
            </a:br>
            <a:r>
              <a:rPr kumimoji="1" lang="ja-JP" altLang="en-US" sz="2000" dirty="0">
                <a:solidFill>
                  <a:schemeClr val="bg1"/>
                </a:solidFill>
              </a:rPr>
              <a:t>レイテンシを実現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73027120-01BD-431E-A861-22B97ADBCAFE}"/>
              </a:ext>
            </a:extLst>
          </p:cNvPr>
          <p:cNvSpPr/>
          <p:nvPr/>
        </p:nvSpPr>
        <p:spPr>
          <a:xfrm>
            <a:off x="3037367" y="4666966"/>
            <a:ext cx="2404730" cy="1183599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</a:rPr>
              <a:t>当初の計画の</a:t>
            </a:r>
            <a:br>
              <a:rPr lang="en-US" altLang="ja-JP" sz="2000" dirty="0">
                <a:solidFill>
                  <a:schemeClr val="bg1"/>
                </a:solidFill>
              </a:rPr>
            </a:br>
            <a:r>
              <a:rPr lang="en-US" altLang="ja-JP" sz="2000" dirty="0">
                <a:solidFill>
                  <a:schemeClr val="bg1"/>
                </a:solidFill>
              </a:rPr>
              <a:t>16</a:t>
            </a:r>
            <a:r>
              <a:rPr lang="ja-JP" altLang="en-US" sz="2000" dirty="0">
                <a:solidFill>
                  <a:schemeClr val="bg1"/>
                </a:solidFill>
              </a:rPr>
              <a:t>カ所から</a:t>
            </a:r>
            <a:r>
              <a:rPr lang="en-US" altLang="ja-JP" sz="2000" dirty="0">
                <a:solidFill>
                  <a:schemeClr val="bg1"/>
                </a:solidFill>
              </a:rPr>
              <a:t>48</a:t>
            </a:r>
            <a:r>
              <a:rPr lang="ja-JP" altLang="en-US" sz="2000" dirty="0">
                <a:solidFill>
                  <a:schemeClr val="bg1"/>
                </a:solidFill>
              </a:rPr>
              <a:t>カ所</a:t>
            </a:r>
            <a:br>
              <a:rPr lang="en-US" altLang="ja-JP" sz="2000" dirty="0">
                <a:solidFill>
                  <a:schemeClr val="bg1"/>
                </a:solidFill>
              </a:rPr>
            </a:br>
            <a:r>
              <a:rPr lang="ja-JP" altLang="en-US" sz="2000" dirty="0">
                <a:solidFill>
                  <a:schemeClr val="bg1"/>
                </a:solidFill>
              </a:rPr>
              <a:t>に拡大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7DC5A961-2EA8-48AE-86A0-AC7EA434A930}"/>
              </a:ext>
            </a:extLst>
          </p:cNvPr>
          <p:cNvSpPr/>
          <p:nvPr/>
        </p:nvSpPr>
        <p:spPr>
          <a:xfrm>
            <a:off x="5594497" y="4666966"/>
            <a:ext cx="2404730" cy="1183599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</a:rPr>
              <a:t>一桁ミリ秒の</a:t>
            </a:r>
            <a:br>
              <a:rPr lang="en-US" altLang="ja-JP" sz="2000" dirty="0">
                <a:solidFill>
                  <a:schemeClr val="bg1"/>
                </a:solidFill>
              </a:rPr>
            </a:br>
            <a:r>
              <a:rPr lang="ja-JP" altLang="en-US" sz="2000" dirty="0">
                <a:solidFill>
                  <a:schemeClr val="bg1"/>
                </a:solidFill>
              </a:rPr>
              <a:t>パフォーマンスを</a:t>
            </a:r>
            <a:br>
              <a:rPr lang="en-US" altLang="ja-JP" sz="2000" dirty="0">
                <a:solidFill>
                  <a:schemeClr val="bg1"/>
                </a:solidFill>
              </a:rPr>
            </a:br>
            <a:r>
              <a:rPr lang="ja-JP" altLang="en-US" sz="2000" dirty="0">
                <a:solidFill>
                  <a:schemeClr val="bg1"/>
                </a:solidFill>
              </a:rPr>
              <a:t>提供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697ADBCE-DA61-470F-8650-00CEE0C71B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9842" y="2068661"/>
            <a:ext cx="6426530" cy="428012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1351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直線矢印コネクタ 40">
            <a:extLst>
              <a:ext uri="{FF2B5EF4-FFF2-40B4-BE49-F238E27FC236}">
                <a16:creationId xmlns:a16="http://schemas.microsoft.com/office/drawing/2014/main" id="{D3187BCC-8362-4FD5-BD6E-11246DDBED7B}"/>
              </a:ext>
            </a:extLst>
          </p:cNvPr>
          <p:cNvCxnSpPr/>
          <p:nvPr/>
        </p:nvCxnSpPr>
        <p:spPr>
          <a:xfrm>
            <a:off x="1697818" y="4579054"/>
            <a:ext cx="5342602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タイトル 1">
            <a:extLst>
              <a:ext uri="{FF2B5EF4-FFF2-40B4-BE49-F238E27FC236}">
                <a16:creationId xmlns:a16="http://schemas.microsoft.com/office/drawing/2014/main" id="{FB52C911-2F14-4765-B50E-F54BFE65B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レイテンシ（信号遅延）が発生する理由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9416F13-BE12-470A-9DA5-51B52FCB1994}"/>
              </a:ext>
            </a:extLst>
          </p:cNvPr>
          <p:cNvSpPr/>
          <p:nvPr/>
        </p:nvSpPr>
        <p:spPr>
          <a:xfrm>
            <a:off x="593805" y="1206047"/>
            <a:ext cx="2631404" cy="416221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000" dirty="0">
                <a:solidFill>
                  <a:schemeClr val="bg1"/>
                </a:solidFill>
              </a:rPr>
              <a:t>距離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4D56DADC-6C9D-4489-8D96-859884C81AE8}"/>
              </a:ext>
            </a:extLst>
          </p:cNvPr>
          <p:cNvSpPr/>
          <p:nvPr/>
        </p:nvSpPr>
        <p:spPr>
          <a:xfrm>
            <a:off x="593805" y="3429000"/>
            <a:ext cx="2631404" cy="416221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000" dirty="0">
                <a:solidFill>
                  <a:schemeClr val="bg1"/>
                </a:solidFill>
              </a:rPr>
              <a:t>中継機器（ホップ）</a:t>
            </a:r>
          </a:p>
        </p:txBody>
      </p:sp>
      <p:pic>
        <p:nvPicPr>
          <p:cNvPr id="6" name="グラフィックス 5">
            <a:extLst>
              <a:ext uri="{FF2B5EF4-FFF2-40B4-BE49-F238E27FC236}">
                <a16:creationId xmlns:a16="http://schemas.microsoft.com/office/drawing/2014/main" id="{7FAAB80D-E195-462E-8403-C21A378A74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29061" y="2229674"/>
            <a:ext cx="416221" cy="416221"/>
          </a:xfrm>
          <a:prstGeom prst="rect">
            <a:avLst/>
          </a:prstGeom>
        </p:spPr>
      </p:pic>
      <p:pic>
        <p:nvPicPr>
          <p:cNvPr id="8" name="グラフィックス 7">
            <a:extLst>
              <a:ext uri="{FF2B5EF4-FFF2-40B4-BE49-F238E27FC236}">
                <a16:creationId xmlns:a16="http://schemas.microsoft.com/office/drawing/2014/main" id="{5D1AF486-5705-4B90-9AB8-581EF0A99D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32790" y="1541133"/>
            <a:ext cx="1878419" cy="1878419"/>
          </a:xfrm>
          <a:prstGeom prst="rect">
            <a:avLst/>
          </a:prstGeom>
        </p:spPr>
      </p:pic>
      <p:sp>
        <p:nvSpPr>
          <p:cNvPr id="10" name="矢印: 左右 9">
            <a:extLst>
              <a:ext uri="{FF2B5EF4-FFF2-40B4-BE49-F238E27FC236}">
                <a16:creationId xmlns:a16="http://schemas.microsoft.com/office/drawing/2014/main" id="{E1EB5C89-F871-439C-A74C-5A694EC93170}"/>
              </a:ext>
            </a:extLst>
          </p:cNvPr>
          <p:cNvSpPr/>
          <p:nvPr/>
        </p:nvSpPr>
        <p:spPr>
          <a:xfrm>
            <a:off x="1807535" y="2172639"/>
            <a:ext cx="1701209" cy="538716"/>
          </a:xfrm>
          <a:prstGeom prst="leftRightArrow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>
                <a:solidFill>
                  <a:schemeClr val="bg1"/>
                </a:solidFill>
              </a:rPr>
              <a:t>8,000km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  <p:pic>
        <p:nvPicPr>
          <p:cNvPr id="12" name="グラフィックス 11">
            <a:extLst>
              <a:ext uri="{FF2B5EF4-FFF2-40B4-BE49-F238E27FC236}">
                <a16:creationId xmlns:a16="http://schemas.microsoft.com/office/drawing/2014/main" id="{3521B9A0-1101-468C-B189-71B3443A24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542308" y="4353814"/>
            <a:ext cx="416222" cy="416222"/>
          </a:xfrm>
          <a:prstGeom prst="rect">
            <a:avLst/>
          </a:prstGeom>
        </p:spPr>
      </p:pic>
      <p:pic>
        <p:nvPicPr>
          <p:cNvPr id="14" name="グラフィックス 13">
            <a:extLst>
              <a:ext uri="{FF2B5EF4-FFF2-40B4-BE49-F238E27FC236}">
                <a16:creationId xmlns:a16="http://schemas.microsoft.com/office/drawing/2014/main" id="{83510738-B4C4-4855-A718-A6DEFE07746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886009" y="4363855"/>
            <a:ext cx="416222" cy="416222"/>
          </a:xfrm>
          <a:prstGeom prst="rect">
            <a:avLst/>
          </a:prstGeom>
        </p:spPr>
      </p:pic>
      <p:pic>
        <p:nvPicPr>
          <p:cNvPr id="16" name="グラフィックス 15">
            <a:extLst>
              <a:ext uri="{FF2B5EF4-FFF2-40B4-BE49-F238E27FC236}">
                <a16:creationId xmlns:a16="http://schemas.microsoft.com/office/drawing/2014/main" id="{159CA07C-B0C8-49EA-A7CD-DA21D1F05D2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244488" y="4353814"/>
            <a:ext cx="416222" cy="416222"/>
          </a:xfrm>
          <a:prstGeom prst="rect">
            <a:avLst/>
          </a:prstGeom>
        </p:spPr>
      </p:pic>
      <p:pic>
        <p:nvPicPr>
          <p:cNvPr id="18" name="グラフィックス 17">
            <a:extLst>
              <a:ext uri="{FF2B5EF4-FFF2-40B4-BE49-F238E27FC236}">
                <a16:creationId xmlns:a16="http://schemas.microsoft.com/office/drawing/2014/main" id="{394BE59F-4D1B-4927-B29E-15A4FCC6BF6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393398" y="4353814"/>
            <a:ext cx="416222" cy="416222"/>
          </a:xfrm>
          <a:prstGeom prst="rect">
            <a:avLst/>
          </a:prstGeom>
        </p:spPr>
      </p:pic>
      <p:grpSp>
        <p:nvGrpSpPr>
          <p:cNvPr id="37" name="グループ化 36">
            <a:extLst>
              <a:ext uri="{FF2B5EF4-FFF2-40B4-BE49-F238E27FC236}">
                <a16:creationId xmlns:a16="http://schemas.microsoft.com/office/drawing/2014/main" id="{C354A273-7247-432D-9D0B-079F44B1098D}"/>
              </a:ext>
            </a:extLst>
          </p:cNvPr>
          <p:cNvGrpSpPr/>
          <p:nvPr/>
        </p:nvGrpSpPr>
        <p:grpSpPr>
          <a:xfrm>
            <a:off x="7082948" y="4289800"/>
            <a:ext cx="956929" cy="544250"/>
            <a:chOff x="7166343" y="5055344"/>
            <a:chExt cx="956929" cy="544250"/>
          </a:xfrm>
          <a:solidFill>
            <a:schemeClr val="accent1"/>
          </a:solidFill>
        </p:grpSpPr>
        <p:sp>
          <p:nvSpPr>
            <p:cNvPr id="19" name="直方体 18">
              <a:extLst>
                <a:ext uri="{FF2B5EF4-FFF2-40B4-BE49-F238E27FC236}">
                  <a16:creationId xmlns:a16="http://schemas.microsoft.com/office/drawing/2014/main" id="{13E2E2BA-1F3B-4B11-A7FE-0B88F4C55F51}"/>
                </a:ext>
              </a:extLst>
            </p:cNvPr>
            <p:cNvSpPr/>
            <p:nvPr/>
          </p:nvSpPr>
          <p:spPr>
            <a:xfrm>
              <a:off x="7166343" y="5055345"/>
              <a:ext cx="326065" cy="544249"/>
            </a:xfrm>
            <a:prstGeom prst="cube">
              <a:avLst/>
            </a:prstGeom>
            <a:grpFill/>
            <a:ln w="12700">
              <a:solidFill>
                <a:schemeClr val="bg1"/>
              </a:solidFill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2000">
                <a:solidFill>
                  <a:schemeClr val="bg1"/>
                </a:solidFill>
              </a:endParaRPr>
            </a:p>
          </p:txBody>
        </p:sp>
        <p:sp>
          <p:nvSpPr>
            <p:cNvPr id="20" name="直方体 19">
              <a:extLst>
                <a:ext uri="{FF2B5EF4-FFF2-40B4-BE49-F238E27FC236}">
                  <a16:creationId xmlns:a16="http://schemas.microsoft.com/office/drawing/2014/main" id="{F2E5704B-D2D8-4F0A-BA85-67C4D2EA7C2C}"/>
                </a:ext>
              </a:extLst>
            </p:cNvPr>
            <p:cNvSpPr/>
            <p:nvPr/>
          </p:nvSpPr>
          <p:spPr>
            <a:xfrm>
              <a:off x="7481775" y="5055345"/>
              <a:ext cx="326065" cy="544249"/>
            </a:xfrm>
            <a:prstGeom prst="cube">
              <a:avLst/>
            </a:prstGeom>
            <a:grpFill/>
            <a:ln w="12700">
              <a:solidFill>
                <a:schemeClr val="bg1"/>
              </a:solidFill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2000">
                <a:solidFill>
                  <a:schemeClr val="bg1"/>
                </a:solidFill>
              </a:endParaRPr>
            </a:p>
          </p:txBody>
        </p:sp>
        <p:sp>
          <p:nvSpPr>
            <p:cNvPr id="21" name="直方体 20">
              <a:extLst>
                <a:ext uri="{FF2B5EF4-FFF2-40B4-BE49-F238E27FC236}">
                  <a16:creationId xmlns:a16="http://schemas.microsoft.com/office/drawing/2014/main" id="{9D8685E2-F854-4BAA-AE19-3336A6DCE40A}"/>
                </a:ext>
              </a:extLst>
            </p:cNvPr>
            <p:cNvSpPr/>
            <p:nvPr/>
          </p:nvSpPr>
          <p:spPr>
            <a:xfrm>
              <a:off x="7797207" y="5055344"/>
              <a:ext cx="326065" cy="544249"/>
            </a:xfrm>
            <a:prstGeom prst="cube">
              <a:avLst/>
            </a:prstGeom>
            <a:grpFill/>
            <a:ln w="12700">
              <a:solidFill>
                <a:schemeClr val="bg1"/>
              </a:solidFill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200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グループ化 35">
            <a:extLst>
              <a:ext uri="{FF2B5EF4-FFF2-40B4-BE49-F238E27FC236}">
                <a16:creationId xmlns:a16="http://schemas.microsoft.com/office/drawing/2014/main" id="{C387AB85-A53F-43A5-91A6-CB1A8DF1FC50}"/>
              </a:ext>
            </a:extLst>
          </p:cNvPr>
          <p:cNvGrpSpPr/>
          <p:nvPr/>
        </p:nvGrpSpPr>
        <p:grpSpPr>
          <a:xfrm>
            <a:off x="4691380" y="4333697"/>
            <a:ext cx="497839" cy="456456"/>
            <a:chOff x="4480560" y="5093111"/>
            <a:chExt cx="497839" cy="456456"/>
          </a:xfrm>
        </p:grpSpPr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D2547584-F6EB-4CE5-89F8-B068DAA2EEF5}"/>
                </a:ext>
              </a:extLst>
            </p:cNvPr>
            <p:cNvCxnSpPr>
              <a:cxnSpLocks/>
            </p:cNvCxnSpPr>
            <p:nvPr/>
          </p:nvCxnSpPr>
          <p:spPr>
            <a:xfrm>
              <a:off x="4480560" y="5157127"/>
              <a:ext cx="91439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コネクタ 23">
              <a:extLst>
                <a:ext uri="{FF2B5EF4-FFF2-40B4-BE49-F238E27FC236}">
                  <a16:creationId xmlns:a16="http://schemas.microsoft.com/office/drawing/2014/main" id="{A589CF17-1EA5-48B4-9B19-A90DA52AE901}"/>
                </a:ext>
              </a:extLst>
            </p:cNvPr>
            <p:cNvCxnSpPr>
              <a:cxnSpLocks/>
            </p:cNvCxnSpPr>
            <p:nvPr/>
          </p:nvCxnSpPr>
          <p:spPr>
            <a:xfrm>
              <a:off x="4481884" y="5184703"/>
              <a:ext cx="90115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69458CF4-C290-425C-B1FA-EF47DBF7B2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26279" y="5093111"/>
              <a:ext cx="0" cy="456456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コネクタ 30">
              <a:extLst>
                <a:ext uri="{FF2B5EF4-FFF2-40B4-BE49-F238E27FC236}">
                  <a16:creationId xmlns:a16="http://schemas.microsoft.com/office/drawing/2014/main" id="{3A60E788-4E33-437B-9572-598458D5CA91}"/>
                </a:ext>
              </a:extLst>
            </p:cNvPr>
            <p:cNvCxnSpPr>
              <a:cxnSpLocks/>
            </p:cNvCxnSpPr>
            <p:nvPr/>
          </p:nvCxnSpPr>
          <p:spPr>
            <a:xfrm>
              <a:off x="4886960" y="5157127"/>
              <a:ext cx="91439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コネクタ 31">
              <a:extLst>
                <a:ext uri="{FF2B5EF4-FFF2-40B4-BE49-F238E27FC236}">
                  <a16:creationId xmlns:a16="http://schemas.microsoft.com/office/drawing/2014/main" id="{86F883D4-719A-4188-9B95-DA07668BDD1D}"/>
                </a:ext>
              </a:extLst>
            </p:cNvPr>
            <p:cNvCxnSpPr>
              <a:cxnSpLocks/>
            </p:cNvCxnSpPr>
            <p:nvPr/>
          </p:nvCxnSpPr>
          <p:spPr>
            <a:xfrm>
              <a:off x="4888284" y="5184703"/>
              <a:ext cx="90115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>
              <a:extLst>
                <a:ext uri="{FF2B5EF4-FFF2-40B4-BE49-F238E27FC236}">
                  <a16:creationId xmlns:a16="http://schemas.microsoft.com/office/drawing/2014/main" id="{1B1011E5-FE78-44C6-8D97-A7CB460D41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32679" y="5093111"/>
              <a:ext cx="0" cy="456456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フリーフォーム: 図形 34">
              <a:extLst>
                <a:ext uri="{FF2B5EF4-FFF2-40B4-BE49-F238E27FC236}">
                  <a16:creationId xmlns:a16="http://schemas.microsoft.com/office/drawing/2014/main" id="{CD05583A-4BB6-4E2D-A76C-40CA7A2B7C04}"/>
                </a:ext>
              </a:extLst>
            </p:cNvPr>
            <p:cNvSpPr/>
            <p:nvPr/>
          </p:nvSpPr>
          <p:spPr>
            <a:xfrm>
              <a:off x="4527550" y="5187950"/>
              <a:ext cx="412750" cy="50804"/>
            </a:xfrm>
            <a:custGeom>
              <a:avLst/>
              <a:gdLst>
                <a:gd name="connsiteX0" fmla="*/ 0 w 412750"/>
                <a:gd name="connsiteY0" fmla="*/ 0 h 50804"/>
                <a:gd name="connsiteX1" fmla="*/ 187325 w 412750"/>
                <a:gd name="connsiteY1" fmla="*/ 50800 h 50804"/>
                <a:gd name="connsiteX2" fmla="*/ 412750 w 412750"/>
                <a:gd name="connsiteY2" fmla="*/ 3175 h 50804"/>
                <a:gd name="connsiteX3" fmla="*/ 412750 w 412750"/>
                <a:gd name="connsiteY3" fmla="*/ 3175 h 50804"/>
                <a:gd name="connsiteX4" fmla="*/ 412750 w 412750"/>
                <a:gd name="connsiteY4" fmla="*/ 3175 h 50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2750" h="50804">
                  <a:moveTo>
                    <a:pt x="0" y="0"/>
                  </a:moveTo>
                  <a:cubicBezTo>
                    <a:pt x="59266" y="25135"/>
                    <a:pt x="118533" y="50271"/>
                    <a:pt x="187325" y="50800"/>
                  </a:cubicBezTo>
                  <a:cubicBezTo>
                    <a:pt x="256117" y="51329"/>
                    <a:pt x="412750" y="3175"/>
                    <a:pt x="412750" y="3175"/>
                  </a:cubicBezTo>
                  <a:lnTo>
                    <a:pt x="412750" y="3175"/>
                  </a:lnTo>
                  <a:lnTo>
                    <a:pt x="412750" y="3175"/>
                  </a:lnTo>
                </a:path>
              </a:pathLst>
            </a:custGeom>
            <a:noFill/>
            <a:ln w="9525">
              <a:solidFill>
                <a:schemeClr val="accent1"/>
              </a:solidFill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5671F19B-1315-497F-9D18-5AB5477246DE}"/>
              </a:ext>
            </a:extLst>
          </p:cNvPr>
          <p:cNvSpPr/>
          <p:nvPr/>
        </p:nvSpPr>
        <p:spPr>
          <a:xfrm>
            <a:off x="6236703" y="1922740"/>
            <a:ext cx="2178858" cy="10300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chemeClr val="bg1"/>
                </a:solidFill>
              </a:rPr>
              <a:t>光速でも</a:t>
            </a:r>
            <a:r>
              <a:rPr kumimoji="1" lang="en-US" altLang="ja-JP" sz="2000" dirty="0">
                <a:solidFill>
                  <a:schemeClr val="bg1"/>
                </a:solidFill>
              </a:rPr>
              <a:t>8,000/300,000</a:t>
            </a:r>
            <a:r>
              <a:rPr kumimoji="1" lang="ja-JP" altLang="en-US" sz="2000" dirty="0">
                <a:solidFill>
                  <a:schemeClr val="bg1"/>
                </a:solidFill>
              </a:rPr>
              <a:t>秒</a:t>
            </a:r>
            <a:r>
              <a:rPr kumimoji="1" lang="en-US" altLang="ja-JP" sz="2000" dirty="0">
                <a:solidFill>
                  <a:schemeClr val="bg1"/>
                </a:solidFill>
              </a:rPr>
              <a:t>(26ms)</a:t>
            </a:r>
            <a:r>
              <a:rPr kumimoji="1" lang="ja-JP" altLang="en-US" sz="2000" dirty="0">
                <a:solidFill>
                  <a:schemeClr val="bg1"/>
                </a:solidFill>
              </a:rPr>
              <a:t>かかる</a:t>
            </a: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7C2CB5B2-4F4D-41F5-A6B9-9C6BE172302D}"/>
              </a:ext>
            </a:extLst>
          </p:cNvPr>
          <p:cNvSpPr/>
          <p:nvPr/>
        </p:nvSpPr>
        <p:spPr>
          <a:xfrm>
            <a:off x="593805" y="5427747"/>
            <a:ext cx="7821756" cy="837666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solidFill>
                  <a:schemeClr val="bg1"/>
                </a:solidFill>
              </a:rPr>
              <a:t>実測値で東京</a:t>
            </a:r>
            <a:r>
              <a:rPr kumimoji="1" lang="en-US" altLang="ja-JP" sz="2000" dirty="0">
                <a:solidFill>
                  <a:schemeClr val="bg1"/>
                </a:solidFill>
              </a:rPr>
              <a:t>-</a:t>
            </a:r>
            <a:r>
              <a:rPr kumimoji="1" lang="ja-JP" altLang="en-US" sz="2000" dirty="0">
                <a:solidFill>
                  <a:schemeClr val="bg1"/>
                </a:solidFill>
              </a:rPr>
              <a:t>カリフォルニアでは</a:t>
            </a:r>
            <a:r>
              <a:rPr kumimoji="1" lang="en-US" altLang="ja-JP" sz="2000" dirty="0">
                <a:solidFill>
                  <a:schemeClr val="bg1"/>
                </a:solidFill>
              </a:rPr>
              <a:t>100-200ms</a:t>
            </a:r>
            <a:r>
              <a:rPr kumimoji="1" lang="ja-JP" altLang="en-US" sz="2000" dirty="0">
                <a:solidFill>
                  <a:schemeClr val="bg1"/>
                </a:solidFill>
              </a:rPr>
              <a:t>くらい</a:t>
            </a:r>
            <a:endParaRPr kumimoji="1" lang="en-US" altLang="ja-JP" sz="2000" dirty="0">
              <a:solidFill>
                <a:schemeClr val="bg1"/>
              </a:solidFill>
            </a:endParaRPr>
          </a:p>
          <a:p>
            <a:pPr algn="ctr"/>
            <a:r>
              <a:rPr kumimoji="1" lang="ja-JP" altLang="en-US" sz="2000" dirty="0">
                <a:solidFill>
                  <a:schemeClr val="bg1"/>
                </a:solidFill>
              </a:rPr>
              <a:t>東京都内なら数</a:t>
            </a:r>
            <a:r>
              <a:rPr kumimoji="1" lang="en-US" altLang="ja-JP" sz="2000" dirty="0" err="1">
                <a:solidFill>
                  <a:schemeClr val="bg1"/>
                </a:solidFill>
              </a:rPr>
              <a:t>ms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115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0" grpId="0" animBg="1"/>
      <p:bldP spid="42" grpId="0" animBg="1"/>
      <p:bldP spid="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51E69838-87D0-4159-8E44-428585C5C604}"/>
              </a:ext>
            </a:extLst>
          </p:cNvPr>
          <p:cNvCxnSpPr>
            <a:cxnSpLocks/>
          </p:cNvCxnSpPr>
          <p:nvPr/>
        </p:nvCxnSpPr>
        <p:spPr>
          <a:xfrm>
            <a:off x="1235655" y="2054488"/>
            <a:ext cx="0" cy="202413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E91A2ED1-34FB-4442-9F33-8885D995F091}"/>
              </a:ext>
            </a:extLst>
          </p:cNvPr>
          <p:cNvCxnSpPr>
            <a:cxnSpLocks/>
          </p:cNvCxnSpPr>
          <p:nvPr/>
        </p:nvCxnSpPr>
        <p:spPr>
          <a:xfrm>
            <a:off x="2578167" y="2089225"/>
            <a:ext cx="0" cy="267756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4685549E-4668-49F6-899C-62611DFF3EF0}"/>
              </a:ext>
            </a:extLst>
          </p:cNvPr>
          <p:cNvCxnSpPr>
            <a:cxnSpLocks/>
          </p:cNvCxnSpPr>
          <p:nvPr/>
        </p:nvCxnSpPr>
        <p:spPr>
          <a:xfrm>
            <a:off x="3926908" y="2031110"/>
            <a:ext cx="0" cy="202413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C251D0D9-5957-416E-B466-0C57E30D7FBC}"/>
              </a:ext>
            </a:extLst>
          </p:cNvPr>
          <p:cNvCxnSpPr>
            <a:cxnSpLocks/>
          </p:cNvCxnSpPr>
          <p:nvPr/>
        </p:nvCxnSpPr>
        <p:spPr>
          <a:xfrm>
            <a:off x="7030713" y="2295636"/>
            <a:ext cx="0" cy="250419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9511739E-27C1-4ED5-8DFF-BAF7F2D5BCCB}"/>
              </a:ext>
            </a:extLst>
          </p:cNvPr>
          <p:cNvSpPr/>
          <p:nvPr/>
        </p:nvSpPr>
        <p:spPr>
          <a:xfrm>
            <a:off x="584340" y="2850049"/>
            <a:ext cx="1290182" cy="41622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bg1"/>
                </a:solidFill>
              </a:rPr>
              <a:t>ISP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54" name="正方形/長方形 53">
            <a:extLst>
              <a:ext uri="{FF2B5EF4-FFF2-40B4-BE49-F238E27FC236}">
                <a16:creationId xmlns:a16="http://schemas.microsoft.com/office/drawing/2014/main" id="{5CAA1D36-9C08-4F16-9F8B-1EC5E7810DA7}"/>
              </a:ext>
            </a:extLst>
          </p:cNvPr>
          <p:cNvSpPr/>
          <p:nvPr/>
        </p:nvSpPr>
        <p:spPr>
          <a:xfrm>
            <a:off x="1933077" y="2850049"/>
            <a:ext cx="1290182" cy="41622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bg1"/>
                </a:solidFill>
              </a:rPr>
              <a:t>ISP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2D4D52E7-CCF8-46E2-B5E6-6BD95C229E71}"/>
              </a:ext>
            </a:extLst>
          </p:cNvPr>
          <p:cNvSpPr/>
          <p:nvPr/>
        </p:nvSpPr>
        <p:spPr>
          <a:xfrm>
            <a:off x="3281819" y="2850049"/>
            <a:ext cx="1290182" cy="41622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bg1"/>
                </a:solidFill>
              </a:rPr>
              <a:t>ISP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C56FEAAA-B155-4011-8F34-3E0BE3B4E751}"/>
              </a:ext>
            </a:extLst>
          </p:cNvPr>
          <p:cNvSpPr/>
          <p:nvPr/>
        </p:nvSpPr>
        <p:spPr>
          <a:xfrm>
            <a:off x="5501767" y="2850049"/>
            <a:ext cx="3057895" cy="41622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bg1"/>
                </a:solidFill>
              </a:rPr>
              <a:t>ISP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43861816-DC2D-4B3A-8E15-BA3B732DE517}"/>
              </a:ext>
            </a:extLst>
          </p:cNvPr>
          <p:cNvCxnSpPr>
            <a:cxnSpLocks/>
          </p:cNvCxnSpPr>
          <p:nvPr/>
        </p:nvCxnSpPr>
        <p:spPr>
          <a:xfrm>
            <a:off x="7223760" y="2031110"/>
            <a:ext cx="312586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タイトル 1">
            <a:extLst>
              <a:ext uri="{FF2B5EF4-FFF2-40B4-BE49-F238E27FC236}">
                <a16:creationId xmlns:a16="http://schemas.microsoft.com/office/drawing/2014/main" id="{25370CF7-5091-4C96-BFD5-5BFBAB0DE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通信量の増大がインターネットを圧迫（</a:t>
            </a:r>
            <a:r>
              <a:rPr kumimoji="1" lang="en-US" altLang="ja-JP" dirty="0"/>
              <a:t>1990</a:t>
            </a:r>
            <a:r>
              <a:rPr kumimoji="1" lang="ja-JP" altLang="en-US" dirty="0"/>
              <a:t>年代）</a:t>
            </a:r>
          </a:p>
        </p:txBody>
      </p:sp>
      <p:pic>
        <p:nvPicPr>
          <p:cNvPr id="5" name="グラフィックス 4">
            <a:extLst>
              <a:ext uri="{FF2B5EF4-FFF2-40B4-BE49-F238E27FC236}">
                <a16:creationId xmlns:a16="http://schemas.microsoft.com/office/drawing/2014/main" id="{8254DE88-2641-4189-9E8F-4C06DB68EA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0988" y="5585588"/>
            <a:ext cx="594360" cy="594360"/>
          </a:xfrm>
          <a:prstGeom prst="rect">
            <a:avLst/>
          </a:prstGeom>
        </p:spPr>
      </p:pic>
      <p:pic>
        <p:nvPicPr>
          <p:cNvPr id="7" name="グラフィックス 6">
            <a:extLst>
              <a:ext uri="{FF2B5EF4-FFF2-40B4-BE49-F238E27FC236}">
                <a16:creationId xmlns:a16="http://schemas.microsoft.com/office/drawing/2014/main" id="{4D1D9D0F-EA1C-4E8E-AC5B-DB76001492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55081" y="5211890"/>
            <a:ext cx="1371600" cy="1371600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E3E0AD84-F94E-45CA-A706-94A58FE6D6AB}"/>
              </a:ext>
            </a:extLst>
          </p:cNvPr>
          <p:cNvSpPr/>
          <p:nvPr/>
        </p:nvSpPr>
        <p:spPr>
          <a:xfrm>
            <a:off x="584337" y="4726571"/>
            <a:ext cx="7975323" cy="41622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海底ケーブル</a:t>
            </a:r>
          </a:p>
        </p:txBody>
      </p:sp>
      <p:pic>
        <p:nvPicPr>
          <p:cNvPr id="11" name="グラフィックス 10">
            <a:extLst>
              <a:ext uri="{FF2B5EF4-FFF2-40B4-BE49-F238E27FC236}">
                <a16:creationId xmlns:a16="http://schemas.microsoft.com/office/drawing/2014/main" id="{7DD93015-0DEF-4609-8640-227B0ED272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16217" y="1366923"/>
            <a:ext cx="723901" cy="723901"/>
          </a:xfrm>
          <a:prstGeom prst="rect">
            <a:avLst/>
          </a:prstGeom>
        </p:spPr>
      </p:pic>
      <p:pic>
        <p:nvPicPr>
          <p:cNvPr id="13" name="グラフィックス 12">
            <a:extLst>
              <a:ext uri="{FF2B5EF4-FFF2-40B4-BE49-F238E27FC236}">
                <a16:creationId xmlns:a16="http://schemas.microsoft.com/office/drawing/2014/main" id="{86C07C76-1801-4639-896B-9273802A63E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67479" y="1365324"/>
            <a:ext cx="723901" cy="723901"/>
          </a:xfrm>
          <a:prstGeom prst="rect">
            <a:avLst/>
          </a:prstGeom>
        </p:spPr>
      </p:pic>
      <p:pic>
        <p:nvPicPr>
          <p:cNvPr id="15" name="グラフィックス 14">
            <a:extLst>
              <a:ext uri="{FF2B5EF4-FFF2-40B4-BE49-F238E27FC236}">
                <a16:creationId xmlns:a16="http://schemas.microsoft.com/office/drawing/2014/main" id="{FDA49F91-6431-4DC9-A4FF-2CD7D5FA374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564958" y="1366923"/>
            <a:ext cx="723901" cy="723901"/>
          </a:xfrm>
          <a:prstGeom prst="rect">
            <a:avLst/>
          </a:prstGeom>
        </p:spPr>
      </p:pic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5E43A49E-11B5-45C7-9CC3-948F37B78438}"/>
              </a:ext>
            </a:extLst>
          </p:cNvPr>
          <p:cNvSpPr/>
          <p:nvPr/>
        </p:nvSpPr>
        <p:spPr>
          <a:xfrm>
            <a:off x="584337" y="3870509"/>
            <a:ext cx="3987663" cy="41622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バックボーン</a:t>
            </a:r>
          </a:p>
        </p:txBody>
      </p:sp>
      <p:pic>
        <p:nvPicPr>
          <p:cNvPr id="25" name="グラフィックス 24">
            <a:extLst>
              <a:ext uri="{FF2B5EF4-FFF2-40B4-BE49-F238E27FC236}">
                <a16:creationId xmlns:a16="http://schemas.microsoft.com/office/drawing/2014/main" id="{C667C995-6BBC-4DD0-A72D-5A5659C6ED7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189668" y="1199382"/>
            <a:ext cx="1096254" cy="1096254"/>
          </a:xfrm>
          <a:prstGeom prst="rect">
            <a:avLst/>
          </a:prstGeom>
        </p:spPr>
      </p:pic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903AEB0E-B9FC-4381-8D81-43B354AA9639}"/>
              </a:ext>
            </a:extLst>
          </p:cNvPr>
          <p:cNvSpPr/>
          <p:nvPr/>
        </p:nvSpPr>
        <p:spPr>
          <a:xfrm>
            <a:off x="5501767" y="3870509"/>
            <a:ext cx="3057895" cy="41622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バックボーン</a:t>
            </a:r>
          </a:p>
        </p:txBody>
      </p:sp>
      <p:sp>
        <p:nvSpPr>
          <p:cNvPr id="43" name="矢印: U ターン 42">
            <a:extLst>
              <a:ext uri="{FF2B5EF4-FFF2-40B4-BE49-F238E27FC236}">
                <a16:creationId xmlns:a16="http://schemas.microsoft.com/office/drawing/2014/main" id="{DC7979B7-D536-4B35-B118-A03A093A9B8F}"/>
              </a:ext>
            </a:extLst>
          </p:cNvPr>
          <p:cNvSpPr/>
          <p:nvPr/>
        </p:nvSpPr>
        <p:spPr>
          <a:xfrm rot="10800000">
            <a:off x="1933076" y="2721785"/>
            <a:ext cx="5352844" cy="2640313"/>
          </a:xfrm>
          <a:prstGeom prst="uturnArrow">
            <a:avLst>
              <a:gd name="adj1" fmla="val 17538"/>
              <a:gd name="adj2" fmla="val 25000"/>
              <a:gd name="adj3" fmla="val 13773"/>
              <a:gd name="adj4" fmla="val 43750"/>
              <a:gd name="adj5" fmla="val 41705"/>
            </a:avLst>
          </a:prstGeom>
          <a:solidFill>
            <a:schemeClr val="accent5"/>
          </a:solidFill>
          <a:ln>
            <a:solidFill>
              <a:schemeClr val="bg1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000">
              <a:solidFill>
                <a:schemeClr val="bg1"/>
              </a:solidFill>
            </a:endParaRPr>
          </a:p>
        </p:txBody>
      </p:sp>
      <p:pic>
        <p:nvPicPr>
          <p:cNvPr id="45" name="グラフィックス 44">
            <a:extLst>
              <a:ext uri="{FF2B5EF4-FFF2-40B4-BE49-F238E27FC236}">
                <a16:creationId xmlns:a16="http://schemas.microsoft.com/office/drawing/2014/main" id="{1DC2595D-E21B-4DA6-B491-6DEDEAE7E58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528311" y="1722563"/>
            <a:ext cx="573073" cy="573073"/>
          </a:xfrm>
          <a:prstGeom prst="rect">
            <a:avLst/>
          </a:prstGeom>
        </p:spPr>
      </p:pic>
      <p:grpSp>
        <p:nvGrpSpPr>
          <p:cNvPr id="59" name="グループ化 58">
            <a:extLst>
              <a:ext uri="{FF2B5EF4-FFF2-40B4-BE49-F238E27FC236}">
                <a16:creationId xmlns:a16="http://schemas.microsoft.com/office/drawing/2014/main" id="{F01C8E69-2AA8-4C04-A7BC-80179D047E26}"/>
              </a:ext>
            </a:extLst>
          </p:cNvPr>
          <p:cNvGrpSpPr/>
          <p:nvPr/>
        </p:nvGrpSpPr>
        <p:grpSpPr>
          <a:xfrm>
            <a:off x="873704" y="2237014"/>
            <a:ext cx="3415949" cy="1674159"/>
            <a:chOff x="873704" y="2535731"/>
            <a:chExt cx="3415949" cy="1375442"/>
          </a:xfrm>
        </p:grpSpPr>
        <p:sp>
          <p:nvSpPr>
            <p:cNvPr id="46" name="矢印: 上 45">
              <a:extLst>
                <a:ext uri="{FF2B5EF4-FFF2-40B4-BE49-F238E27FC236}">
                  <a16:creationId xmlns:a16="http://schemas.microsoft.com/office/drawing/2014/main" id="{B0D55493-B026-458C-A06A-000C56D5FB95}"/>
                </a:ext>
              </a:extLst>
            </p:cNvPr>
            <p:cNvSpPr/>
            <p:nvPr/>
          </p:nvSpPr>
          <p:spPr>
            <a:xfrm>
              <a:off x="873704" y="2535731"/>
              <a:ext cx="723901" cy="1375442"/>
            </a:xfrm>
            <a:prstGeom prst="upArrow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2000">
                <a:solidFill>
                  <a:schemeClr val="bg1"/>
                </a:solidFill>
              </a:endParaRPr>
            </a:p>
          </p:txBody>
        </p:sp>
        <p:sp>
          <p:nvSpPr>
            <p:cNvPr id="48" name="矢印: 上 47">
              <a:extLst>
                <a:ext uri="{FF2B5EF4-FFF2-40B4-BE49-F238E27FC236}">
                  <a16:creationId xmlns:a16="http://schemas.microsoft.com/office/drawing/2014/main" id="{F0DF8E50-8810-47B1-9D5D-E4D95DDD6D56}"/>
                </a:ext>
              </a:extLst>
            </p:cNvPr>
            <p:cNvSpPr/>
            <p:nvPr/>
          </p:nvSpPr>
          <p:spPr>
            <a:xfrm>
              <a:off x="2217015" y="2535731"/>
              <a:ext cx="723901" cy="1375442"/>
            </a:xfrm>
            <a:prstGeom prst="upArrow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2000">
                <a:solidFill>
                  <a:schemeClr val="bg1"/>
                </a:solidFill>
              </a:endParaRPr>
            </a:p>
          </p:txBody>
        </p:sp>
        <p:sp>
          <p:nvSpPr>
            <p:cNvPr id="50" name="矢印: 上 49">
              <a:extLst>
                <a:ext uri="{FF2B5EF4-FFF2-40B4-BE49-F238E27FC236}">
                  <a16:creationId xmlns:a16="http://schemas.microsoft.com/office/drawing/2014/main" id="{2079150D-8958-458D-8B34-2238BA4268EB}"/>
                </a:ext>
              </a:extLst>
            </p:cNvPr>
            <p:cNvSpPr/>
            <p:nvPr/>
          </p:nvSpPr>
          <p:spPr>
            <a:xfrm>
              <a:off x="3565752" y="2535731"/>
              <a:ext cx="723901" cy="1375442"/>
            </a:xfrm>
            <a:prstGeom prst="upArrow">
              <a:avLst/>
            </a:prstGeom>
            <a:solidFill>
              <a:schemeClr val="accent5"/>
            </a:solidFill>
            <a:ln>
              <a:solidFill>
                <a:schemeClr val="bg1"/>
              </a:solidFill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2000">
                <a:solidFill>
                  <a:schemeClr val="bg1"/>
                </a:solidFill>
              </a:endParaRPr>
            </a:p>
          </p:txBody>
        </p:sp>
      </p:grpSp>
      <p:sp>
        <p:nvSpPr>
          <p:cNvPr id="60" name="矢印: 左右 59">
            <a:extLst>
              <a:ext uri="{FF2B5EF4-FFF2-40B4-BE49-F238E27FC236}">
                <a16:creationId xmlns:a16="http://schemas.microsoft.com/office/drawing/2014/main" id="{1E5B2CF9-313F-447C-A365-72F7167B4B54}"/>
              </a:ext>
            </a:extLst>
          </p:cNvPr>
          <p:cNvSpPr/>
          <p:nvPr/>
        </p:nvSpPr>
        <p:spPr>
          <a:xfrm rot="16200000">
            <a:off x="3878797" y="2075224"/>
            <a:ext cx="1897202" cy="484892"/>
          </a:xfrm>
          <a:prstGeom prst="left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chemeClr val="bg1"/>
                </a:solidFill>
              </a:rPr>
              <a:t>ラストマイル</a:t>
            </a:r>
          </a:p>
        </p:txBody>
      </p:sp>
    </p:spTree>
    <p:extLst>
      <p:ext uri="{BB962C8B-B14F-4D97-AF65-F5344CB8AC3E}">
        <p14:creationId xmlns:p14="http://schemas.microsoft.com/office/powerpoint/2010/main" val="243586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4" grpId="0" animBg="1"/>
      <p:bldP spid="56" grpId="0" animBg="1"/>
      <p:bldP spid="58" grpId="0" animBg="1"/>
      <p:bldP spid="9" grpId="0" animBg="1"/>
      <p:bldP spid="17" grpId="0" animBg="1"/>
      <p:bldP spid="32" grpId="0" animBg="1"/>
      <p:bldP spid="43" grpId="0" animBg="1"/>
      <p:bldP spid="6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370CF7-5091-4C96-BFD5-5BFBAB0DE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CDN</a:t>
            </a:r>
            <a:r>
              <a:rPr kumimoji="1" lang="ja-JP" altLang="en-US" dirty="0"/>
              <a:t>（</a:t>
            </a:r>
            <a:r>
              <a:rPr kumimoji="1" lang="en-US" altLang="ja-JP" dirty="0"/>
              <a:t>Contents Delivery Network</a:t>
            </a:r>
            <a:r>
              <a:rPr kumimoji="1" lang="ja-JP" altLang="en-US" dirty="0"/>
              <a:t>）の誕生</a:t>
            </a: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4BA62AC4-59F8-498D-ADED-92707D45C1F7}"/>
              </a:ext>
            </a:extLst>
          </p:cNvPr>
          <p:cNvCxnSpPr>
            <a:cxnSpLocks/>
          </p:cNvCxnSpPr>
          <p:nvPr/>
        </p:nvCxnSpPr>
        <p:spPr>
          <a:xfrm>
            <a:off x="1235655" y="2054488"/>
            <a:ext cx="0" cy="202413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9F0400FD-04CA-481C-8CED-448C6DC746F9}"/>
              </a:ext>
            </a:extLst>
          </p:cNvPr>
          <p:cNvCxnSpPr>
            <a:cxnSpLocks/>
          </p:cNvCxnSpPr>
          <p:nvPr/>
        </p:nvCxnSpPr>
        <p:spPr>
          <a:xfrm>
            <a:off x="2578167" y="2089225"/>
            <a:ext cx="0" cy="2677565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733FAB75-6B2E-4C84-A010-0112F49160B9}"/>
              </a:ext>
            </a:extLst>
          </p:cNvPr>
          <p:cNvCxnSpPr>
            <a:cxnSpLocks/>
          </p:cNvCxnSpPr>
          <p:nvPr/>
        </p:nvCxnSpPr>
        <p:spPr>
          <a:xfrm>
            <a:off x="3926908" y="2031110"/>
            <a:ext cx="0" cy="202413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752F8015-8888-4A06-89E1-927C58925492}"/>
              </a:ext>
            </a:extLst>
          </p:cNvPr>
          <p:cNvCxnSpPr>
            <a:cxnSpLocks/>
          </p:cNvCxnSpPr>
          <p:nvPr/>
        </p:nvCxnSpPr>
        <p:spPr>
          <a:xfrm>
            <a:off x="7030713" y="2295636"/>
            <a:ext cx="0" cy="250419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6B4D30E7-ADC6-40B4-ABC6-DA55A5735465}"/>
              </a:ext>
            </a:extLst>
          </p:cNvPr>
          <p:cNvSpPr/>
          <p:nvPr/>
        </p:nvSpPr>
        <p:spPr>
          <a:xfrm>
            <a:off x="584340" y="2850049"/>
            <a:ext cx="1290182" cy="41622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bg1"/>
                </a:solidFill>
              </a:rPr>
              <a:t>ISP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8A6CC18F-B1EB-435A-A882-71744DEE9915}"/>
              </a:ext>
            </a:extLst>
          </p:cNvPr>
          <p:cNvSpPr/>
          <p:nvPr/>
        </p:nvSpPr>
        <p:spPr>
          <a:xfrm>
            <a:off x="1933077" y="2850049"/>
            <a:ext cx="1290182" cy="41622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bg1"/>
                </a:solidFill>
              </a:rPr>
              <a:t>ISP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9A5F7706-08B5-4AD5-B1AD-FBF7A5F9ABF2}"/>
              </a:ext>
            </a:extLst>
          </p:cNvPr>
          <p:cNvSpPr/>
          <p:nvPr/>
        </p:nvSpPr>
        <p:spPr>
          <a:xfrm>
            <a:off x="3281819" y="2850049"/>
            <a:ext cx="1290182" cy="41622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bg1"/>
                </a:solidFill>
              </a:rPr>
              <a:t>ISP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33A6CEC9-4F9A-4E34-AD23-4D66FFBAF86C}"/>
              </a:ext>
            </a:extLst>
          </p:cNvPr>
          <p:cNvSpPr/>
          <p:nvPr/>
        </p:nvSpPr>
        <p:spPr>
          <a:xfrm>
            <a:off x="5501767" y="2850049"/>
            <a:ext cx="3057895" cy="41622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bg1"/>
                </a:solidFill>
              </a:rPr>
              <a:t>ISP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66B9979A-2A8C-4B30-93B7-E98BFDA76D51}"/>
              </a:ext>
            </a:extLst>
          </p:cNvPr>
          <p:cNvCxnSpPr>
            <a:cxnSpLocks/>
          </p:cNvCxnSpPr>
          <p:nvPr/>
        </p:nvCxnSpPr>
        <p:spPr>
          <a:xfrm>
            <a:off x="7223760" y="2031110"/>
            <a:ext cx="312586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9" name="グラフィックス 48">
            <a:extLst>
              <a:ext uri="{FF2B5EF4-FFF2-40B4-BE49-F238E27FC236}">
                <a16:creationId xmlns:a16="http://schemas.microsoft.com/office/drawing/2014/main" id="{7A69CF22-10DE-48AC-B677-53061C8AFE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0988" y="5585588"/>
            <a:ext cx="594360" cy="594360"/>
          </a:xfrm>
          <a:prstGeom prst="rect">
            <a:avLst/>
          </a:prstGeom>
        </p:spPr>
      </p:pic>
      <p:pic>
        <p:nvPicPr>
          <p:cNvPr id="51" name="グラフィックス 50">
            <a:extLst>
              <a:ext uri="{FF2B5EF4-FFF2-40B4-BE49-F238E27FC236}">
                <a16:creationId xmlns:a16="http://schemas.microsoft.com/office/drawing/2014/main" id="{97B14BB5-7866-4EC9-AE94-EF61338B75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55081" y="5211890"/>
            <a:ext cx="1371600" cy="1371600"/>
          </a:xfrm>
          <a:prstGeom prst="rect">
            <a:avLst/>
          </a:prstGeom>
        </p:spPr>
      </p:pic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id="{D745E45C-A138-410C-8D76-2F9BA3A41448}"/>
              </a:ext>
            </a:extLst>
          </p:cNvPr>
          <p:cNvSpPr/>
          <p:nvPr/>
        </p:nvSpPr>
        <p:spPr>
          <a:xfrm>
            <a:off x="584337" y="4726571"/>
            <a:ext cx="7975323" cy="41622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海底ケーブル</a:t>
            </a:r>
          </a:p>
        </p:txBody>
      </p:sp>
      <p:pic>
        <p:nvPicPr>
          <p:cNvPr id="55" name="グラフィックス 54">
            <a:extLst>
              <a:ext uri="{FF2B5EF4-FFF2-40B4-BE49-F238E27FC236}">
                <a16:creationId xmlns:a16="http://schemas.microsoft.com/office/drawing/2014/main" id="{FA25BA7F-AF61-4E04-BA3A-A47CEF0CC5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216217" y="1366923"/>
            <a:ext cx="723901" cy="723901"/>
          </a:xfrm>
          <a:prstGeom prst="rect">
            <a:avLst/>
          </a:prstGeom>
        </p:spPr>
      </p:pic>
      <p:pic>
        <p:nvPicPr>
          <p:cNvPr id="57" name="グラフィックス 56">
            <a:extLst>
              <a:ext uri="{FF2B5EF4-FFF2-40B4-BE49-F238E27FC236}">
                <a16:creationId xmlns:a16="http://schemas.microsoft.com/office/drawing/2014/main" id="{58B3970D-F0A9-454C-BC79-76E34B2CBDF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67479" y="1365324"/>
            <a:ext cx="723901" cy="723901"/>
          </a:xfrm>
          <a:prstGeom prst="rect">
            <a:avLst/>
          </a:prstGeom>
        </p:spPr>
      </p:pic>
      <p:pic>
        <p:nvPicPr>
          <p:cNvPr id="59" name="グラフィックス 58">
            <a:extLst>
              <a:ext uri="{FF2B5EF4-FFF2-40B4-BE49-F238E27FC236}">
                <a16:creationId xmlns:a16="http://schemas.microsoft.com/office/drawing/2014/main" id="{9DA28B4C-AC55-475D-909D-BA7FB056D40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564958" y="1366923"/>
            <a:ext cx="723901" cy="723901"/>
          </a:xfrm>
          <a:prstGeom prst="rect">
            <a:avLst/>
          </a:prstGeom>
        </p:spPr>
      </p:pic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309D094A-C233-4393-9DB3-B79678D0B8E5}"/>
              </a:ext>
            </a:extLst>
          </p:cNvPr>
          <p:cNvSpPr/>
          <p:nvPr/>
        </p:nvSpPr>
        <p:spPr>
          <a:xfrm>
            <a:off x="584337" y="3870509"/>
            <a:ext cx="3987663" cy="41622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バックボーン</a:t>
            </a:r>
          </a:p>
        </p:txBody>
      </p: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7C34AD35-35A6-49BF-A27A-543EF65373D2}"/>
              </a:ext>
            </a:extLst>
          </p:cNvPr>
          <p:cNvSpPr/>
          <p:nvPr/>
        </p:nvSpPr>
        <p:spPr>
          <a:xfrm>
            <a:off x="584340" y="3361209"/>
            <a:ext cx="1290182" cy="41622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bg1"/>
                </a:solidFill>
              </a:rPr>
              <a:t>Cache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id="{825FF349-DFDE-4B13-A151-D529DBD9F3CE}"/>
              </a:ext>
            </a:extLst>
          </p:cNvPr>
          <p:cNvSpPr/>
          <p:nvPr/>
        </p:nvSpPr>
        <p:spPr>
          <a:xfrm>
            <a:off x="1933077" y="3361209"/>
            <a:ext cx="1290182" cy="41622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bg1"/>
                </a:solidFill>
              </a:rPr>
              <a:t>Cache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7042445B-171F-4A40-AE8B-8514915EA2B5}"/>
              </a:ext>
            </a:extLst>
          </p:cNvPr>
          <p:cNvSpPr/>
          <p:nvPr/>
        </p:nvSpPr>
        <p:spPr>
          <a:xfrm>
            <a:off x="3281819" y="3361209"/>
            <a:ext cx="1290182" cy="41622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bg1"/>
                </a:solidFill>
              </a:rPr>
              <a:t>Cache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pic>
        <p:nvPicPr>
          <p:cNvPr id="64" name="グラフィックス 63">
            <a:extLst>
              <a:ext uri="{FF2B5EF4-FFF2-40B4-BE49-F238E27FC236}">
                <a16:creationId xmlns:a16="http://schemas.microsoft.com/office/drawing/2014/main" id="{BFA919D0-8857-4164-9A7D-77966AA5873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189668" y="1199382"/>
            <a:ext cx="1096254" cy="1096254"/>
          </a:xfrm>
          <a:prstGeom prst="rect">
            <a:avLst/>
          </a:prstGeom>
        </p:spPr>
      </p:pic>
      <p:sp>
        <p:nvSpPr>
          <p:cNvPr id="65" name="正方形/長方形 64">
            <a:extLst>
              <a:ext uri="{FF2B5EF4-FFF2-40B4-BE49-F238E27FC236}">
                <a16:creationId xmlns:a16="http://schemas.microsoft.com/office/drawing/2014/main" id="{F4BD1863-B12B-4B39-A6FB-83F517973059}"/>
              </a:ext>
            </a:extLst>
          </p:cNvPr>
          <p:cNvSpPr/>
          <p:nvPr/>
        </p:nvSpPr>
        <p:spPr>
          <a:xfrm>
            <a:off x="5501767" y="3870509"/>
            <a:ext cx="3057895" cy="41622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bg1"/>
                </a:solidFill>
              </a:rPr>
              <a:t>バックボーン</a:t>
            </a:r>
          </a:p>
        </p:txBody>
      </p:sp>
      <p:pic>
        <p:nvPicPr>
          <p:cNvPr id="68" name="グラフィックス 67">
            <a:extLst>
              <a:ext uri="{FF2B5EF4-FFF2-40B4-BE49-F238E27FC236}">
                <a16:creationId xmlns:a16="http://schemas.microsoft.com/office/drawing/2014/main" id="{6A2E0A11-EFD9-419E-8347-AF3C92F7053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528311" y="1722563"/>
            <a:ext cx="573073" cy="573073"/>
          </a:xfrm>
          <a:prstGeom prst="rect">
            <a:avLst/>
          </a:prstGeom>
        </p:spPr>
      </p:pic>
      <p:sp>
        <p:nvSpPr>
          <p:cNvPr id="75" name="正方形/長方形 74">
            <a:extLst>
              <a:ext uri="{FF2B5EF4-FFF2-40B4-BE49-F238E27FC236}">
                <a16:creationId xmlns:a16="http://schemas.microsoft.com/office/drawing/2014/main" id="{753CBCD1-D4C7-45FB-B68F-3FF27A3553DD}"/>
              </a:ext>
            </a:extLst>
          </p:cNvPr>
          <p:cNvSpPr/>
          <p:nvPr/>
        </p:nvSpPr>
        <p:spPr>
          <a:xfrm>
            <a:off x="585353" y="3078812"/>
            <a:ext cx="1289169" cy="18809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76" name="正方形/長方形 75">
            <a:extLst>
              <a:ext uri="{FF2B5EF4-FFF2-40B4-BE49-F238E27FC236}">
                <a16:creationId xmlns:a16="http://schemas.microsoft.com/office/drawing/2014/main" id="{359BA33D-EB7B-4F2E-B567-8D88D279F499}"/>
              </a:ext>
            </a:extLst>
          </p:cNvPr>
          <p:cNvSpPr/>
          <p:nvPr/>
        </p:nvSpPr>
        <p:spPr>
          <a:xfrm>
            <a:off x="1934090" y="3078812"/>
            <a:ext cx="1289169" cy="18809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77" name="正方形/長方形 76">
            <a:extLst>
              <a:ext uri="{FF2B5EF4-FFF2-40B4-BE49-F238E27FC236}">
                <a16:creationId xmlns:a16="http://schemas.microsoft.com/office/drawing/2014/main" id="{3E90E889-4030-4A9B-A124-05041DA8929F}"/>
              </a:ext>
            </a:extLst>
          </p:cNvPr>
          <p:cNvSpPr/>
          <p:nvPr/>
        </p:nvSpPr>
        <p:spPr>
          <a:xfrm>
            <a:off x="3283118" y="3078812"/>
            <a:ext cx="1289169" cy="18809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bg1"/>
              </a:solidFill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038AD5C0-7BCD-42E9-B2D6-11B0ADEE3516}"/>
              </a:ext>
            </a:extLst>
          </p:cNvPr>
          <p:cNvGrpSpPr/>
          <p:nvPr/>
        </p:nvGrpSpPr>
        <p:grpSpPr>
          <a:xfrm>
            <a:off x="873704" y="2265643"/>
            <a:ext cx="3415949" cy="1285482"/>
            <a:chOff x="873704" y="2535731"/>
            <a:chExt cx="3415949" cy="1015393"/>
          </a:xfrm>
          <a:solidFill>
            <a:schemeClr val="accent6"/>
          </a:solidFill>
        </p:grpSpPr>
        <p:sp>
          <p:nvSpPr>
            <p:cNvPr id="69" name="矢印: 上 68">
              <a:extLst>
                <a:ext uri="{FF2B5EF4-FFF2-40B4-BE49-F238E27FC236}">
                  <a16:creationId xmlns:a16="http://schemas.microsoft.com/office/drawing/2014/main" id="{694BB807-9DCB-419D-BD4B-62F53FCEB452}"/>
                </a:ext>
              </a:extLst>
            </p:cNvPr>
            <p:cNvSpPr/>
            <p:nvPr/>
          </p:nvSpPr>
          <p:spPr>
            <a:xfrm>
              <a:off x="873704" y="2535731"/>
              <a:ext cx="723901" cy="1015393"/>
            </a:xfrm>
            <a:prstGeom prst="upArrow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2000">
                <a:solidFill>
                  <a:schemeClr val="bg1"/>
                </a:solidFill>
              </a:endParaRPr>
            </a:p>
          </p:txBody>
        </p:sp>
        <p:sp>
          <p:nvSpPr>
            <p:cNvPr id="70" name="矢印: 上 69">
              <a:extLst>
                <a:ext uri="{FF2B5EF4-FFF2-40B4-BE49-F238E27FC236}">
                  <a16:creationId xmlns:a16="http://schemas.microsoft.com/office/drawing/2014/main" id="{70CB9723-10A5-45F7-9C6D-B3FD7C059C76}"/>
                </a:ext>
              </a:extLst>
            </p:cNvPr>
            <p:cNvSpPr/>
            <p:nvPr/>
          </p:nvSpPr>
          <p:spPr>
            <a:xfrm>
              <a:off x="2217015" y="2535731"/>
              <a:ext cx="723901" cy="1015393"/>
            </a:xfrm>
            <a:prstGeom prst="upArrow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2000">
                <a:solidFill>
                  <a:schemeClr val="bg1"/>
                </a:solidFill>
              </a:endParaRPr>
            </a:p>
          </p:txBody>
        </p:sp>
        <p:sp>
          <p:nvSpPr>
            <p:cNvPr id="71" name="矢印: 上 70">
              <a:extLst>
                <a:ext uri="{FF2B5EF4-FFF2-40B4-BE49-F238E27FC236}">
                  <a16:creationId xmlns:a16="http://schemas.microsoft.com/office/drawing/2014/main" id="{5154C2D7-BA9B-4C6B-917B-78B80E60C080}"/>
                </a:ext>
              </a:extLst>
            </p:cNvPr>
            <p:cNvSpPr/>
            <p:nvPr/>
          </p:nvSpPr>
          <p:spPr>
            <a:xfrm>
              <a:off x="3565752" y="2535731"/>
              <a:ext cx="723901" cy="1015393"/>
            </a:xfrm>
            <a:prstGeom prst="upArrow">
              <a:avLst/>
            </a:prstGeom>
            <a:grpFill/>
            <a:ln>
              <a:solidFill>
                <a:schemeClr val="bg1"/>
              </a:solidFill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2000">
                <a:solidFill>
                  <a:schemeClr val="bg1"/>
                </a:solidFill>
              </a:endParaRPr>
            </a:p>
          </p:txBody>
        </p:sp>
      </p:grpSp>
      <p:sp>
        <p:nvSpPr>
          <p:cNvPr id="78" name="正方形/長方形 77">
            <a:extLst>
              <a:ext uri="{FF2B5EF4-FFF2-40B4-BE49-F238E27FC236}">
                <a16:creationId xmlns:a16="http://schemas.microsoft.com/office/drawing/2014/main" id="{724667E3-445A-4E0B-9EA5-A3241D4778C3}"/>
              </a:ext>
            </a:extLst>
          </p:cNvPr>
          <p:cNvSpPr/>
          <p:nvPr/>
        </p:nvSpPr>
        <p:spPr>
          <a:xfrm>
            <a:off x="5499716" y="3082956"/>
            <a:ext cx="3054458" cy="18394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67" name="矢印: U ターン 66">
            <a:extLst>
              <a:ext uri="{FF2B5EF4-FFF2-40B4-BE49-F238E27FC236}">
                <a16:creationId xmlns:a16="http://schemas.microsoft.com/office/drawing/2014/main" id="{F2C40E4D-DBE3-4444-99D9-F256A790B9CA}"/>
              </a:ext>
            </a:extLst>
          </p:cNvPr>
          <p:cNvSpPr/>
          <p:nvPr/>
        </p:nvSpPr>
        <p:spPr>
          <a:xfrm rot="10800000">
            <a:off x="1933076" y="2721785"/>
            <a:ext cx="5352844" cy="2640313"/>
          </a:xfrm>
          <a:prstGeom prst="uturnArrow">
            <a:avLst>
              <a:gd name="adj1" fmla="val 17538"/>
              <a:gd name="adj2" fmla="val 25000"/>
              <a:gd name="adj3" fmla="val 13773"/>
              <a:gd name="adj4" fmla="val 43750"/>
              <a:gd name="adj5" fmla="val 63823"/>
            </a:avLst>
          </a:prstGeom>
          <a:solidFill>
            <a:schemeClr val="accent2"/>
          </a:solidFill>
          <a:ln>
            <a:solidFill>
              <a:schemeClr val="bg1"/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000">
              <a:solidFill>
                <a:schemeClr val="bg1"/>
              </a:solidFill>
            </a:endParaRPr>
          </a:p>
        </p:txBody>
      </p:sp>
      <p:sp>
        <p:nvSpPr>
          <p:cNvPr id="79" name="矢印: 左右 78">
            <a:extLst>
              <a:ext uri="{FF2B5EF4-FFF2-40B4-BE49-F238E27FC236}">
                <a16:creationId xmlns:a16="http://schemas.microsoft.com/office/drawing/2014/main" id="{8F29D03F-F134-4F44-8ACB-0C9E0EEED160}"/>
              </a:ext>
            </a:extLst>
          </p:cNvPr>
          <p:cNvSpPr/>
          <p:nvPr/>
        </p:nvSpPr>
        <p:spPr>
          <a:xfrm rot="16200000">
            <a:off x="3878797" y="2075224"/>
            <a:ext cx="1897202" cy="484892"/>
          </a:xfrm>
          <a:prstGeom prst="left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chemeClr val="bg1"/>
                </a:solidFill>
              </a:rPr>
              <a:t>ラストマイル</a:t>
            </a:r>
          </a:p>
        </p:txBody>
      </p:sp>
    </p:spTree>
    <p:extLst>
      <p:ext uri="{BB962C8B-B14F-4D97-AF65-F5344CB8AC3E}">
        <p14:creationId xmlns:p14="http://schemas.microsoft.com/office/powerpoint/2010/main" val="3361948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63" grpId="0" animBg="1"/>
      <p:bldP spid="75" grpId="0" animBg="1"/>
      <p:bldP spid="76" grpId="0" animBg="1"/>
      <p:bldP spid="77" grpId="0" animBg="1"/>
      <p:bldP spid="78" grpId="0" animBg="1"/>
      <p:bldP spid="6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ADACB4-6E59-43C5-9361-C2452C9FD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CDN</a:t>
            </a:r>
            <a:r>
              <a:rPr kumimoji="1" lang="ja-JP" altLang="en-US" dirty="0"/>
              <a:t>の活用分野の拡大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2912DA27-9A83-4DB1-B2D9-23857452B8AD}"/>
              </a:ext>
            </a:extLst>
          </p:cNvPr>
          <p:cNvSpPr/>
          <p:nvPr/>
        </p:nvSpPr>
        <p:spPr>
          <a:xfrm>
            <a:off x="553869" y="1059912"/>
            <a:ext cx="3307838" cy="117982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000" dirty="0">
                <a:solidFill>
                  <a:schemeClr val="bg1"/>
                </a:solidFill>
              </a:rPr>
              <a:t>コンテンツ配信の高速化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D4F996E-C803-41ED-9B3A-2F27B39D38CE}"/>
              </a:ext>
            </a:extLst>
          </p:cNvPr>
          <p:cNvSpPr/>
          <p:nvPr/>
        </p:nvSpPr>
        <p:spPr>
          <a:xfrm>
            <a:off x="553869" y="2392136"/>
            <a:ext cx="3307838" cy="117982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ja-JP" sz="2000" dirty="0">
                <a:solidFill>
                  <a:schemeClr val="bg1"/>
                </a:solidFill>
              </a:rPr>
              <a:t>DDoS</a:t>
            </a:r>
            <a:r>
              <a:rPr kumimoji="1" lang="ja-JP" altLang="en-US" sz="2000" dirty="0">
                <a:solidFill>
                  <a:schemeClr val="bg1"/>
                </a:solidFill>
              </a:rPr>
              <a:t>攻撃への対抗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1C80CFB0-649F-4239-8419-8A06DF40CAB1}"/>
              </a:ext>
            </a:extLst>
          </p:cNvPr>
          <p:cNvSpPr/>
          <p:nvPr/>
        </p:nvSpPr>
        <p:spPr>
          <a:xfrm>
            <a:off x="553869" y="3724360"/>
            <a:ext cx="3307838" cy="262728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000" dirty="0">
                <a:solidFill>
                  <a:schemeClr val="bg1"/>
                </a:solidFill>
              </a:rPr>
              <a:t>エッジコンピューティング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31FB26E6-879E-4708-9BA7-404C0FB67385}"/>
              </a:ext>
            </a:extLst>
          </p:cNvPr>
          <p:cNvSpPr/>
          <p:nvPr/>
        </p:nvSpPr>
        <p:spPr>
          <a:xfrm>
            <a:off x="4014107" y="1059912"/>
            <a:ext cx="4576024" cy="1179824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000" dirty="0">
                <a:solidFill>
                  <a:schemeClr val="bg1"/>
                </a:solidFill>
              </a:rPr>
              <a:t>動画やソフトウェアアップデート、ゲームなどを高速に配信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B5C73E83-C549-4614-9882-E51C430C110E}"/>
              </a:ext>
            </a:extLst>
          </p:cNvPr>
          <p:cNvSpPr/>
          <p:nvPr/>
        </p:nvSpPr>
        <p:spPr>
          <a:xfrm>
            <a:off x="4014107" y="2392136"/>
            <a:ext cx="4576024" cy="1179824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000" dirty="0">
                <a:solidFill>
                  <a:schemeClr val="bg1"/>
                </a:solidFill>
              </a:rPr>
              <a:t>高頻度のアクセスによってサーバーを麻痺させる</a:t>
            </a:r>
            <a:r>
              <a:rPr kumimoji="1" lang="en-US" altLang="ja-JP" sz="2000" dirty="0">
                <a:solidFill>
                  <a:schemeClr val="bg1"/>
                </a:solidFill>
              </a:rPr>
              <a:t>DDoS</a:t>
            </a:r>
            <a:r>
              <a:rPr kumimoji="1" lang="ja-JP" altLang="en-US" sz="2000" dirty="0">
                <a:solidFill>
                  <a:schemeClr val="bg1"/>
                </a:solidFill>
              </a:rPr>
              <a:t>攻撃に大容量の回線で対抗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2F874A03-2404-4F08-8BFA-805E4CB5BBC2}"/>
              </a:ext>
            </a:extLst>
          </p:cNvPr>
          <p:cNvSpPr/>
          <p:nvPr/>
        </p:nvSpPr>
        <p:spPr>
          <a:xfrm>
            <a:off x="4014107" y="3724360"/>
            <a:ext cx="4576024" cy="774161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000" dirty="0">
                <a:solidFill>
                  <a:schemeClr val="bg1"/>
                </a:solidFill>
              </a:rPr>
              <a:t>世界中に配置した拠点を活用し、手軽に処理の分散が可能</a:t>
            </a: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562BC177-BE63-43DE-AEF1-59ABCAD606B9}"/>
              </a:ext>
            </a:extLst>
          </p:cNvPr>
          <p:cNvSpPr/>
          <p:nvPr/>
        </p:nvSpPr>
        <p:spPr>
          <a:xfrm>
            <a:off x="4014107" y="4650921"/>
            <a:ext cx="4576024" cy="774161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000" dirty="0">
                <a:solidFill>
                  <a:schemeClr val="bg1"/>
                </a:solidFill>
              </a:rPr>
              <a:t>物理的距離・</a:t>
            </a:r>
            <a:r>
              <a:rPr kumimoji="1" lang="en-US" altLang="ja-JP" sz="2000" dirty="0">
                <a:solidFill>
                  <a:schemeClr val="bg1"/>
                </a:solidFill>
              </a:rPr>
              <a:t>Hop</a:t>
            </a:r>
            <a:r>
              <a:rPr kumimoji="1" lang="ja-JP" altLang="en-US" sz="2000" dirty="0">
                <a:solidFill>
                  <a:schemeClr val="bg1"/>
                </a:solidFill>
              </a:rPr>
              <a:t>の削減による高いレスポンス（低遅延）</a:t>
            </a: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035C665C-608D-4636-925C-B16E9F0CD859}"/>
              </a:ext>
            </a:extLst>
          </p:cNvPr>
          <p:cNvSpPr/>
          <p:nvPr/>
        </p:nvSpPr>
        <p:spPr>
          <a:xfrm>
            <a:off x="4014107" y="5577482"/>
            <a:ext cx="4576024" cy="774161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000" dirty="0">
                <a:solidFill>
                  <a:schemeClr val="bg1"/>
                </a:solidFill>
              </a:rPr>
              <a:t>拠点の処理能力を向上させて新たな用途に対応（ブロックチェーン）</a:t>
            </a:r>
          </a:p>
        </p:txBody>
      </p:sp>
    </p:spTree>
    <p:extLst>
      <p:ext uri="{BB962C8B-B14F-4D97-AF65-F5344CB8AC3E}">
        <p14:creationId xmlns:p14="http://schemas.microsoft.com/office/powerpoint/2010/main" val="3077344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6" grpId="0" animBg="1"/>
      <p:bldP spid="18" grpId="0" animBg="1"/>
      <p:bldP spid="20" grpId="0" animBg="1"/>
      <p:bldP spid="26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4AD9EE7-F743-4E8B-B464-683BF214A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海底ケーブルマップ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821AEC07-3B02-403E-A21C-CEBCC5BE67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2921"/>
            <a:ext cx="9144000" cy="567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73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B40D90B-7578-4A95-BBCE-F011C25DF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海底ケーブルにプラットフォーマーが参入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C1FF49C4-5B40-451B-9FB8-E2C31D75F5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490" y="949605"/>
            <a:ext cx="5952812" cy="402799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9F061C06-FC19-48DB-903F-8EA5A2CB497F}"/>
              </a:ext>
            </a:extLst>
          </p:cNvPr>
          <p:cNvSpPr/>
          <p:nvPr/>
        </p:nvSpPr>
        <p:spPr>
          <a:xfrm>
            <a:off x="568490" y="5086107"/>
            <a:ext cx="5952812" cy="822288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600" dirty="0">
                <a:solidFill>
                  <a:schemeClr val="bg1"/>
                </a:solidFill>
              </a:rPr>
              <a:t>「</a:t>
            </a:r>
            <a:r>
              <a:rPr lang="en-US" altLang="ja-JP" sz="1600" dirty="0">
                <a:solidFill>
                  <a:schemeClr val="bg1"/>
                </a:solidFill>
              </a:rPr>
              <a:t>GAFA</a:t>
            </a:r>
            <a:r>
              <a:rPr lang="ja-JP" altLang="en-US" sz="1600" dirty="0">
                <a:solidFill>
                  <a:schemeClr val="bg1"/>
                </a:solidFill>
              </a:rPr>
              <a:t>をはじめとしたコンテンツ事業者による海底ケーブルのトラフィックは、全体の実に約</a:t>
            </a:r>
            <a:r>
              <a:rPr lang="en-US" altLang="ja-JP" sz="1600" dirty="0">
                <a:solidFill>
                  <a:schemeClr val="bg1"/>
                </a:solidFill>
              </a:rPr>
              <a:t>7</a:t>
            </a:r>
            <a:r>
              <a:rPr lang="ja-JP" altLang="en-US" sz="1600" dirty="0">
                <a:solidFill>
                  <a:schemeClr val="bg1"/>
                </a:solidFill>
              </a:rPr>
              <a:t>割を占める」</a:t>
            </a:r>
            <a:endParaRPr kumimoji="1" lang="ja-JP" altLang="en-US" sz="1600" dirty="0">
              <a:solidFill>
                <a:schemeClr val="bg1"/>
              </a:solidFill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9970D92A-6C60-4431-9A4B-FC7A692089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308" y="1050394"/>
            <a:ext cx="4916710" cy="545904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50687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040BB89-D3C9-42D6-BFCC-6B0F604E9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2400" dirty="0"/>
              <a:t>プラットフォーマーが目指すバックボーンと</a:t>
            </a:r>
            <a:r>
              <a:rPr kumimoji="1" lang="en-US" altLang="ja-JP" sz="2400" dirty="0"/>
              <a:t>5G</a:t>
            </a:r>
            <a:r>
              <a:rPr kumimoji="1" lang="ja-JP" altLang="en-US" sz="2400" dirty="0"/>
              <a:t>との融合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4C6646A-D7AA-4D09-BCAB-1CD7736DBE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923813"/>
            <a:ext cx="5332394" cy="545249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FD79F63-9161-451D-A437-60D0794B34F1}"/>
              </a:ext>
            </a:extLst>
          </p:cNvPr>
          <p:cNvSpPr/>
          <p:nvPr/>
        </p:nvSpPr>
        <p:spPr>
          <a:xfrm>
            <a:off x="4110776" y="923813"/>
            <a:ext cx="4576024" cy="73750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600" dirty="0">
                <a:solidFill>
                  <a:schemeClr val="bg1"/>
                </a:solidFill>
              </a:rPr>
              <a:t>「クラウド業界が</a:t>
            </a:r>
            <a:r>
              <a:rPr kumimoji="1" lang="en-US" altLang="ja-JP" sz="1600" dirty="0">
                <a:solidFill>
                  <a:schemeClr val="bg1"/>
                </a:solidFill>
              </a:rPr>
              <a:t>5G</a:t>
            </a:r>
            <a:r>
              <a:rPr kumimoji="1" lang="ja-JP" altLang="en-US" sz="1600" dirty="0">
                <a:solidFill>
                  <a:schemeClr val="bg1"/>
                </a:solidFill>
              </a:rPr>
              <a:t>サービスに注目するのは、通信そのものがクラウド化するため」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906C3835-F7C0-41B8-957A-60FFF1ACB07D}"/>
              </a:ext>
            </a:extLst>
          </p:cNvPr>
          <p:cNvSpPr/>
          <p:nvPr/>
        </p:nvSpPr>
        <p:spPr>
          <a:xfrm>
            <a:off x="4110776" y="2577800"/>
            <a:ext cx="4576024" cy="1590759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600" dirty="0">
                <a:solidFill>
                  <a:schemeClr val="bg1"/>
                </a:solidFill>
              </a:rPr>
              <a:t>「</a:t>
            </a:r>
            <a:r>
              <a:rPr lang="en-US" altLang="ja-JP" sz="1600" dirty="0">
                <a:solidFill>
                  <a:schemeClr val="bg1"/>
                </a:solidFill>
              </a:rPr>
              <a:t>360</a:t>
            </a:r>
            <a:r>
              <a:rPr lang="ja-JP" altLang="en-US" sz="1600" dirty="0">
                <a:solidFill>
                  <a:schemeClr val="bg1"/>
                </a:solidFill>
              </a:rPr>
              <a:t>度ビデオ放送や没入型仮想現実ゲームなどでは、超大容量通信が必要だ。逆にスマート照明やペット追跡端末などの</a:t>
            </a:r>
            <a:r>
              <a:rPr lang="en-US" altLang="ja-JP" sz="1600" dirty="0">
                <a:solidFill>
                  <a:schemeClr val="bg1"/>
                </a:solidFill>
              </a:rPr>
              <a:t>IoT</a:t>
            </a:r>
            <a:r>
              <a:rPr lang="ja-JP" altLang="en-US" sz="1600" dirty="0">
                <a:solidFill>
                  <a:schemeClr val="bg1"/>
                </a:solidFill>
              </a:rPr>
              <a:t>では低容量だが密集した通信網がほしい。遠隔手術や商業ドローン操縦では、応答速度が速い通信機能が欠かせない」</a:t>
            </a:r>
            <a:endParaRPr kumimoji="1" lang="ja-JP" altLang="en-US" sz="1600" dirty="0">
              <a:solidFill>
                <a:schemeClr val="bg1"/>
              </a:solidFill>
            </a:endParaRPr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4715EA6C-BD2D-4C08-B72C-9F2D9BCB76B4}"/>
              </a:ext>
            </a:extLst>
          </p:cNvPr>
          <p:cNvGrpSpPr/>
          <p:nvPr/>
        </p:nvGrpSpPr>
        <p:grpSpPr>
          <a:xfrm>
            <a:off x="4115358" y="1819969"/>
            <a:ext cx="4571442" cy="594546"/>
            <a:chOff x="4115358" y="1819969"/>
            <a:chExt cx="4571442" cy="594546"/>
          </a:xfrm>
          <a:solidFill>
            <a:schemeClr val="accent6">
              <a:lumMod val="75000"/>
            </a:schemeClr>
          </a:solidFill>
        </p:grpSpPr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4866D944-53DC-4DE8-B7EC-3083F0C6B6BA}"/>
                </a:ext>
              </a:extLst>
            </p:cNvPr>
            <p:cNvSpPr/>
            <p:nvPr/>
          </p:nvSpPr>
          <p:spPr>
            <a:xfrm>
              <a:off x="5404757" y="1824603"/>
              <a:ext cx="3282043" cy="589912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kumimoji="1" lang="ja-JP" altLang="en-US" sz="1600" dirty="0">
                  <a:solidFill>
                    <a:schemeClr val="bg1"/>
                  </a:solidFill>
                </a:rPr>
                <a:t>通信インフラの</a:t>
              </a:r>
              <a:r>
                <a:rPr lang="en-US" altLang="ja-JP" sz="1600" dirty="0">
                  <a:solidFill>
                    <a:schemeClr val="bg1"/>
                  </a:solidFill>
                </a:rPr>
                <a:t> </a:t>
              </a:r>
              <a:r>
                <a:rPr lang="en-US" altLang="ja-JP" sz="1600" dirty="0" err="1">
                  <a:solidFill>
                    <a:schemeClr val="bg1"/>
                  </a:solidFill>
                </a:rPr>
                <a:t>SDx</a:t>
              </a:r>
              <a:r>
                <a:rPr lang="en-US" altLang="ja-JP" sz="1600" dirty="0">
                  <a:solidFill>
                    <a:schemeClr val="bg1"/>
                  </a:solidFill>
                </a:rPr>
                <a:t> </a:t>
              </a:r>
              <a:r>
                <a:rPr kumimoji="1" lang="ja-JP" altLang="en-US" sz="1600" dirty="0">
                  <a:solidFill>
                    <a:schemeClr val="bg1"/>
                  </a:solidFill>
                </a:rPr>
                <a:t>化</a:t>
              </a:r>
            </a:p>
          </p:txBody>
        </p:sp>
        <p:sp>
          <p:nvSpPr>
            <p:cNvPr id="11" name="矢印: 右 10">
              <a:extLst>
                <a:ext uri="{FF2B5EF4-FFF2-40B4-BE49-F238E27FC236}">
                  <a16:creationId xmlns:a16="http://schemas.microsoft.com/office/drawing/2014/main" id="{B11699ED-4DC8-46CF-BBB8-29A4F44EB53F}"/>
                </a:ext>
              </a:extLst>
            </p:cNvPr>
            <p:cNvSpPr/>
            <p:nvPr/>
          </p:nvSpPr>
          <p:spPr>
            <a:xfrm>
              <a:off x="4115358" y="1819969"/>
              <a:ext cx="1166936" cy="589912"/>
            </a:xfrm>
            <a:prstGeom prst="rightArrow">
              <a:avLst/>
            </a:prstGeom>
            <a:grpFill/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200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7CDE801D-BD60-425F-8111-768AE550C65D}"/>
              </a:ext>
            </a:extLst>
          </p:cNvPr>
          <p:cNvGrpSpPr/>
          <p:nvPr/>
        </p:nvGrpSpPr>
        <p:grpSpPr>
          <a:xfrm>
            <a:off x="4110776" y="4327210"/>
            <a:ext cx="4580606" cy="1285180"/>
            <a:chOff x="4110776" y="4327210"/>
            <a:chExt cx="4580606" cy="1285180"/>
          </a:xfrm>
          <a:solidFill>
            <a:schemeClr val="accent6">
              <a:lumMod val="75000"/>
            </a:schemeClr>
          </a:solidFill>
        </p:grpSpPr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9B193735-F5E9-4840-BC81-7953E45209F7}"/>
                </a:ext>
              </a:extLst>
            </p:cNvPr>
            <p:cNvSpPr/>
            <p:nvPr/>
          </p:nvSpPr>
          <p:spPr>
            <a:xfrm>
              <a:off x="5400175" y="4331844"/>
              <a:ext cx="3291207" cy="1280546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kumimoji="1" lang="ja-JP" altLang="en-US" sz="1600" dirty="0">
                  <a:solidFill>
                    <a:schemeClr val="bg1"/>
                  </a:solidFill>
                </a:rPr>
                <a:t>エッジコンピューティングのためには、大容量のバックボーンと同時多数接続・低遅延の</a:t>
              </a:r>
              <a:r>
                <a:rPr kumimoji="1" lang="en-US" altLang="ja-JP" sz="1600" dirty="0">
                  <a:solidFill>
                    <a:schemeClr val="bg1"/>
                  </a:solidFill>
                </a:rPr>
                <a:t>5G</a:t>
              </a:r>
              <a:r>
                <a:rPr kumimoji="1" lang="ja-JP" altLang="en-US" sz="1600" dirty="0">
                  <a:solidFill>
                    <a:schemeClr val="bg1"/>
                  </a:solidFill>
                </a:rPr>
                <a:t>を組み合わせることが必要</a:t>
              </a:r>
            </a:p>
          </p:txBody>
        </p:sp>
        <p:sp>
          <p:nvSpPr>
            <p:cNvPr id="15" name="矢印: 右 14">
              <a:extLst>
                <a:ext uri="{FF2B5EF4-FFF2-40B4-BE49-F238E27FC236}">
                  <a16:creationId xmlns:a16="http://schemas.microsoft.com/office/drawing/2014/main" id="{DA06FDE5-3B37-4BA2-BD49-41E78EE78A54}"/>
                </a:ext>
              </a:extLst>
            </p:cNvPr>
            <p:cNvSpPr/>
            <p:nvPr/>
          </p:nvSpPr>
          <p:spPr>
            <a:xfrm>
              <a:off x="4110776" y="4327210"/>
              <a:ext cx="1166936" cy="1285180"/>
            </a:xfrm>
            <a:prstGeom prst="rightArrow">
              <a:avLst>
                <a:gd name="adj1" fmla="val 50000"/>
                <a:gd name="adj2" fmla="val 17817"/>
              </a:avLst>
            </a:prstGeom>
            <a:grpFill/>
            <a:ln>
              <a:noFill/>
            </a:ln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2000">
                <a:solidFill>
                  <a:schemeClr val="bg1"/>
                </a:solidFill>
              </a:endParaRPr>
            </a:p>
          </p:txBody>
        </p:sp>
      </p:grp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AA4D71BB-D71B-483D-8DE1-6DEBC4E051BD}"/>
              </a:ext>
            </a:extLst>
          </p:cNvPr>
          <p:cNvSpPr/>
          <p:nvPr/>
        </p:nvSpPr>
        <p:spPr>
          <a:xfrm>
            <a:off x="4115358" y="5728289"/>
            <a:ext cx="4576024" cy="64801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ja-JP" sz="1600" dirty="0">
                <a:solidFill>
                  <a:schemeClr val="bg1"/>
                </a:solidFill>
              </a:rPr>
              <a:t>NTT</a:t>
            </a:r>
            <a:r>
              <a:rPr kumimoji="1" lang="ja-JP" altLang="en-US" sz="1600" dirty="0">
                <a:solidFill>
                  <a:schemeClr val="bg1"/>
                </a:solidFill>
              </a:rPr>
              <a:t>による</a:t>
            </a:r>
            <a:r>
              <a:rPr kumimoji="1" lang="en-US" altLang="ja-JP" sz="1600" dirty="0">
                <a:solidFill>
                  <a:schemeClr val="bg1"/>
                </a:solidFill>
              </a:rPr>
              <a:t>NTT</a:t>
            </a:r>
            <a:r>
              <a:rPr kumimoji="1" lang="ja-JP" altLang="en-US" sz="1600" dirty="0">
                <a:solidFill>
                  <a:schemeClr val="bg1"/>
                </a:solidFill>
              </a:rPr>
              <a:t>ドコモの完全子会社化の真意</a:t>
            </a:r>
          </a:p>
        </p:txBody>
      </p:sp>
    </p:spTree>
    <p:extLst>
      <p:ext uri="{BB962C8B-B14F-4D97-AF65-F5344CB8AC3E}">
        <p14:creationId xmlns:p14="http://schemas.microsoft.com/office/powerpoint/2010/main" val="399704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7" grpId="0" animBg="1"/>
    </p:bldLst>
  </p:timing>
</p:sld>
</file>

<file path=ppt/theme/theme1.xml><?xml version="1.0" encoding="utf-8"?>
<a:theme xmlns:a="http://schemas.openxmlformats.org/drawingml/2006/main" name="NC標準テンプレー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ユーザー定義 1">
      <a:majorFont>
        <a:latin typeface="Century Gothic"/>
        <a:ea typeface="HG丸ｺﾞｼｯｸM-PRO"/>
        <a:cs typeface=""/>
      </a:majorFont>
      <a:minorFont>
        <a:latin typeface="Century Gothic"/>
        <a:ea typeface="HG丸ｺﾞｼｯｸM-PR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  <a:effectLst/>
      </a:spPr>
      <a:bodyPr rtlCol="0" anchor="ctr"/>
      <a:lstStyle>
        <a:defPPr algn="ctr">
          <a:defRPr sz="2000">
            <a:solidFill>
              <a:schemeClr val="bg1"/>
            </a:solidFill>
          </a:defRPr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NC標準テンプレート.potx</Template>
  <TotalTime>7735</TotalTime>
  <Words>511</Words>
  <Application>Microsoft Office PowerPoint</Application>
  <PresentationFormat>画面に合わせる (4:3)</PresentationFormat>
  <Paragraphs>71</Paragraphs>
  <Slides>10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5" baseType="lpstr">
      <vt:lpstr>American Typewriter</vt:lpstr>
      <vt:lpstr>Arial</vt:lpstr>
      <vt:lpstr>Calibri</vt:lpstr>
      <vt:lpstr>Century Gothic</vt:lpstr>
      <vt:lpstr>NC標準テンプレート</vt:lpstr>
      <vt:lpstr>PowerPoint プレゼンテーション</vt:lpstr>
      <vt:lpstr>AWSがLocal Zonesを拡大</vt:lpstr>
      <vt:lpstr>レイテンシ（信号遅延）が発生する理由</vt:lpstr>
      <vt:lpstr>通信量の増大がインターネットを圧迫（1990年代）</vt:lpstr>
      <vt:lpstr>CDN（Contents Delivery Network）の誕生</vt:lpstr>
      <vt:lpstr>CDNの活用分野の拡大</vt:lpstr>
      <vt:lpstr>海底ケーブルマップ</vt:lpstr>
      <vt:lpstr>海底ケーブルにプラットフォーマーが参入</vt:lpstr>
      <vt:lpstr>プラットフォーマーが目指すバックボーンと5Gとの融合</vt:lpstr>
      <vt:lpstr>分散DBがクラウドに向かない問題への取り組み</vt:lpstr>
    </vt:vector>
  </TitlesOfParts>
  <Company>NetCommerce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斎藤 昌義</dc:creator>
  <cp:lastModifiedBy>大越章司</cp:lastModifiedBy>
  <cp:revision>1055</cp:revision>
  <dcterms:created xsi:type="dcterms:W3CDTF">2014-04-30T01:58:06Z</dcterms:created>
  <dcterms:modified xsi:type="dcterms:W3CDTF">2022-03-02T02:35:19Z</dcterms:modified>
</cp:coreProperties>
</file>